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563" r:id="rId5"/>
    <p:sldId id="347" r:id="rId6"/>
    <p:sldId id="259" r:id="rId7"/>
    <p:sldId id="257" r:id="rId8"/>
    <p:sldId id="258" r:id="rId9"/>
    <p:sldId id="611" r:id="rId10"/>
    <p:sldId id="382" r:id="rId11"/>
    <p:sldId id="288" r:id="rId12"/>
    <p:sldId id="560" r:id="rId13"/>
    <p:sldId id="561" r:id="rId14"/>
    <p:sldId id="530" r:id="rId15"/>
    <p:sldId id="541" r:id="rId16"/>
    <p:sldId id="552" r:id="rId17"/>
    <p:sldId id="562" r:id="rId18"/>
    <p:sldId id="558" r:id="rId19"/>
    <p:sldId id="559" r:id="rId20"/>
    <p:sldId id="264" r:id="rId21"/>
    <p:sldId id="557" r:id="rId22"/>
    <p:sldId id="545" r:id="rId23"/>
    <p:sldId id="467" r:id="rId24"/>
    <p:sldId id="379" r:id="rId25"/>
    <p:sldId id="610" r:id="rId26"/>
    <p:sldId id="566" r:id="rId27"/>
    <p:sldId id="555" r:id="rId28"/>
    <p:sldId id="556" r:id="rId29"/>
    <p:sldId id="567" r:id="rId30"/>
    <p:sldId id="568" r:id="rId31"/>
    <p:sldId id="602" r:id="rId32"/>
    <p:sldId id="603" r:id="rId33"/>
    <p:sldId id="605" r:id="rId34"/>
    <p:sldId id="606" r:id="rId35"/>
    <p:sldId id="607" r:id="rId36"/>
    <p:sldId id="608" r:id="rId37"/>
    <p:sldId id="599" r:id="rId38"/>
    <p:sldId id="609" r:id="rId39"/>
    <p:sldId id="612" r:id="rId40"/>
    <p:sldId id="613" r:id="rId41"/>
    <p:sldId id="614" r:id="rId42"/>
    <p:sldId id="615" r:id="rId43"/>
    <p:sldId id="616" r:id="rId44"/>
    <p:sldId id="29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710" autoAdjust="0"/>
  </p:normalViewPr>
  <p:slideViewPr>
    <p:cSldViewPr snapToGrid="0">
      <p:cViewPr varScale="1">
        <p:scale>
          <a:sx n="72" d="100"/>
          <a:sy n="72" d="100"/>
        </p:scale>
        <p:origin x="2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9T07:28:22.153"/>
    </inkml:context>
    <inkml:brush xml:id="br0">
      <inkml:brushProperty name="width" value="0.05" units="cm"/>
      <inkml:brushProperty name="height" value="0.05" units="cm"/>
      <inkml:brushProperty name="color" value="#CC0000"/>
    </inkml:brush>
  </inkml:definitions>
  <inkml:trace contextRef="#ctx0" brushRef="#br0">142 1 24575,'1'33'0,"-1"-6"0,-3 41 0,2-60 0,-1 0 0,1 0 0,-1 0 0,-1 0 0,1-1 0,-1 0 0,-1 2 0,2-2 0,-8 9 0,9-15 0,1-1 0,0 1 0,0-1 0,0 1 0,-1-1 0,1 1 0,0-1 0,-1 1 0,1-1 0,0 1 0,-1-1 0,1 0 0,0 1 0,-1-1 0,1 0 0,-1 1 0,1-1 0,-1 0 0,1 1 0,-1-1 0,1 0 0,-1 0 0,0 1 0,1-1 0,-1 0 0,1 0 0,-1 0 0,1 0 0,-1 0 0,0 0 0,1 0 0,-1 0 0,1 0 0,-1 0 0,0-1 0,0 0 0,0 0 0,0 0 0,0-1 0,0 1 0,1-1 0,-1 1 0,0-1 0,1 1 0,-1-1 0,1 1 0,0-1 0,-1-2 0,-2-58 0,3 58 0,2-105 0,-1 131 0,0-10 0,-1 1 0,-2 23 0,2-32 0,-1-1 0,0 1 0,0-1 0,0 0 0,0 0 0,0 1 0,-1-1 0,1 0 0,0 0 0,-1 1 0,0-2 0,0 1 0,0 0 0,0-1 0,-6 5 0,2-2 0,0 0 0,0 0 0,0 1 0,1 1 0,0-1 0,-7 11 0,11-16 0,0 1 0,0-1 0,0 1 0,0-1 0,1 1 0,-1-1 0,1 1 0,-1 0 0,1 0 0,-1 0 0,1 0 0,0 0 0,0-1 0,0 1 0,0 0 0,0-1 0,0 1 0,0 0 0,1 0 0,-1-1 0,1 1 0,-1 0 0,1-1 0,0 1 0,0-1 0,-1 1 0,1-1 0,0 1 0,0-1 0,0 1 0,1-1 0,-1 0 0,0 0 0,0 0 0,1 0 0,-1 1 0,3 1 0,-1-1 0,-1 0 0,2-1 0,-1 1 0,1 0 0,-1-1 0,1 0 0,0 0 0,0 0 0,0 0 0,0-1 0,-1 1 0,1-1 0,0 0 0,5-1 0,-7 1 0,0 0 0,0-1 0,0 1 0,0-1 0,0 0 0,0 0 0,0 0 0,0 1 0,0-2 0,0 1 0,0 0 0,-1 0 0,1-1 0,0 1 0,-1-1 0,1 1 0,-1-2 0,0 1 0,1 1 0,-1-1 0,0 0 0,0 0 0,-1 0 0,0 0 0,1 0 0,0 0 0,0-3 0,0 2 0,9-34 0,-1 27 0,-9 10 0,1 0 0,-1 0 0,1 1 0,0-1 0,-1 0 0,1 0 0,-1 1 0,1-1 0,-1 1 0,1-1 0,-1 0 0,1 1 0,-1-1 0,1 1 0,-1-1 0,0 1 0,1-1 0,-1 1 0,0-1 0,1 1 0,-1 0 0,0-1 0,0 1 0,0-1 0,1 2 0,0 1 0,1 0 0,-1 0 0,0 1 0,0-1 0,0 2 0,0-2 0,-1 1 0,1-1 0,-1 1 0,0-1 0,0 1 0,0 0 0,-1-1 0,1 1 0,-1-1 0,-2 8 0,2-9 0,0 0 0,-1 1 0,1-1 0,-1 0 0,1 0 0,-1 0 0,0-1 0,0 1 0,0 0 0,0-1 0,0 1 0,0-1 0,0 1 0,0-1 0,-1 0 0,1 0 0,0 0 0,-1 0 0,1-1 0,0 1 0,0-1 0,-1 1 0,-4-1 0,3 1 0,0-1 0,0 1 0,0-1 0,0 0 0,0-1 0,0 1 0,1-1 0,0 1 0,-1-1 0,0-1 0,0 1 0,1 0 0,-1-1 0,0 0 0,-5-3 0,6 2 0,1 1 0,0-1 0,1 1 0,-1-1 0,0 1 0,1-1 0,-1 0 0,2 0 0,-1-1 0,0 1 0,0 0 0,0 0 0,1 0 0,-1 0 0,1 0 0,0 0 0,-1 0 0,2 0 0,-1-1 0,1-5 0,-1 7 0,0 0 0,1 0 0,-1 0 0,0 0 0,1 0 0,0 0 0,-1 0 0,1 0 0,-1 0 0,1 0 0,0 0 0,0 0 0,0 1 0,1-1 0,-1 1 0,1-1 0,-1 1 0,1-1 0,-1 1 0,1-1 0,0 1 0,-1 0 0,1-1 0,0 1 0,0 0 0,0 1 0,0-1 0,0 0 0,0 1 0,0-1 0,0 1 0,0 0 0,0-1 0,0 1 0,1 0 0,-1 0 0,-1 1 0,3-1 0,0 1 0,1 0 0,-1-1 0,0 1 0,0 1 0,0 0 0,0-1 0,-1 1 0,1 0 0,0 0 0,-1 0 0,0 0 0,0 1 0,1-1 0,-1 1 0,0 0 0,0 0 0,-1 0 0,5 7 0,-4-5 0,-1 0 0,0 0 0,0 0 0,-1 0 0,1 0 0,-1 0 0,0 0 0,0 1 0,-1-1 0,0 0 0,0 0 0,0 1 0,0-1 0,-1 0 0,-1 9 0,1-12 0,0 0 0,0 0 0,0 0 0,0 0 0,0 0 0,-1 0 0,1 0 0,0 0 0,-1-1 0,0 1 0,1 0 0,-1-1 0,0 0 0,0 1 0,1-1 0,-1 0 0,0 0 0,-1 0 0,1 0 0,0 0 0,0 0 0,0-1 0,0 1 0,0-1 0,0 1 0,0-1 0,-1 0 0,1 0 0,0 0 0,0 0 0,-1 0 0,1-1 0,0 1 0,0-1 0,-1 1 0,-1-2 0,-1 0 0,0 0 0,0 0 0,2 0 0,-2-1 0,1 1 0,0-1 0,0 0 0,0-1 0,-6-5 0,8 7 0,-1-2 0,1 1 0,-1 1 0,1-1 0,0 0 0,0 0 0,1 0 0,0 0 0,-1-1 0,1 1 0,0 0 0,0-1 0,0 1 0,-1-6 0,2 8 0,0 0 0,0 0 0,0 1 0,1-1 0,-1 0 0,0 0 0,0 1 0,0-1 0,1 0 0,-1 1 0,0-1 0,1 0 0,-1 1 0,0-1 0,1 1 0,-1-1 0,1 0 0,-1 1 0,1-1 0,-1 1 0,1 0 0,0-1 0,-1 1 0,1-1 0,0 1 0,-1 0 0,0-1 0,1 1 0,-1 0 0,1 0 0,0 0 0,-1-1 0,1 1 0,0 0 0,0 0 0,-1 0 0,1 0 0,0 0 0,0 0 0,-1 1 0,1-1 0,0 0 0,-1 0 0,1 0 0,0 1 0,0-1 0,-1 0 0,2 1 0,3 1 0,0 0 0,0 0 0,0 0 0,-1 1 0,6 4 0,19 21 0,-22-20 0,1-1 0,-2 1 0,2-1 0,17 10 0,-23-16 0,1 0 0,-1 0 0,0 0 0,-1 0 0,2 0 0,-1-1 0,1 1 0,-1-1 0,1 1 0,-1-1 0,1 0 0,-1 0 0,0 0 0,1 0 0,-1-1 0,1 1 0,-1-1 0,1 0 0,-1 1 0,0-1 0,1 0 0,-1 0 0,0 0 0,0-1 0,2-1 0,-1 0 0,-1 1 0,0 0 0,1-1 0,-1 1 0,0-1 0,-1 1 0,1-1 0,0 0 0,-1-1 0,0 1 0,1 0 0,-1 0 0,0 0 0,-1 0 0,1-1 0,0 1 0,-1 0 0,0 0 0,0 0 0,0-1 0,-1-5 0,0-8 0,-2 1 0,0-1 0,-7-17 0,4 11 0,5 19 0,0 0 0,0-1 0,-1 0 0,1 1 0,0 0 0,-1 0 0,0 1 0,-1-1 0,1 0 0,-1 1 0,0 0 0,0-1 0,0 1 0,0-1 0,0 2 0,-1-1 0,1 0 0,-1 1 0,0 0 0,0 0 0,2 0 0,-8-1 0,4 1 0,-1 1 0,1-1 0,-1 2 0,1-1 0,0 1 0,-1 0 0,1 0 0,-1 1 0,0 0 0,1 0 0,-1 1 0,1 0 0,1 0 0,-8 3 0,9-3 0,1 0 0,-1 1 0,1 0 0,0 1 0,-1-1 0,1 0 0,1 0 0,-1 0 0,1 1 0,0-1 0,0 1 0,0 0 0,0 0 0,0 0 0,1 1 0,-1-1 0,1 0 0,0 0 0,-1 7 0,0 3 0,0 1 0,1 0 0,0-1 0,3 25 0,-2-35 0,1 2 0,1-1 0,-1-1 0,1 1 0,-1-1 0,1 1 0,0-1 0,1 0 0,-1 0 0,1 1 0,-1-1 0,1 0 0,0 0 0,0-1 0,1 0 0,-1 1 0,1-1 0,0-1 0,8 6 0,-6-5 0,0 1 0,0-1 0,0-1 0,0 0 0,1 0 0,-1 0 0,1-1 0,0 0 0,-1 0 0,0 0 0,1-1 0,0 0 0,11-2 0,-15 0 0,0 1 0,-1-1 0,2 1 0,-1-1 0,0 0 0,-1 0 0,1-1 0,0 0 0,-1 1 0,3-4 0,-2 4 0,-12 20 0,8-15 0,0 0 0,0 0 0,-1 0 0,1-1 0,-1 1 0,0 0 0,1-1 0,-1 1 0,0-1 0,-1 0 0,1 1 0,1-1 0,-2 1 0,1-1 0,-1-1 0,1 1 0,-1-1 0,0 1 0,0-1 0,0 0 0,0 0 0,0 0 0,0 0 0,0 0 0,0-1 0,-4 1 0,-65-1 0,75 0 0,0 1 0,0-2 0,1 1 0,-1 0 0,0-1 0,-1 1 0,1-1 0,0 0 0,0 0 0,-1 0 0,1 0 0,0 0 0,0-1 0,-1 0 0,1 1 0,-1-1 0,1 0 0,-1-1 0,0 1 0,1 0 0,-1-1 0,-1 1 0,1-1 0,0 1 0,0-1 0,0-3 0,21-44 0,-17 37 0,0 1 0,-1 0 0,0 0 0,-2-2 0,1 2 0,-1-1 0,0-1 0,1-25 0,-4 26 0,1-1 0,-1-1 0,0 2 0,-1-1 0,-6-27 0,7 39 0,-1 0 0,1 0 0,-1 1 0,1-2 0,-1 1 0,0 0 0,0 1 0,0-1 0,0 0 0,0 1 0,1-1 0,-2 1 0,1-1 0,0 1 0,-1 0 0,1-1 0,-1 1 0,1 0 0,-1 0 0,0 0 0,1 0 0,-1 1 0,0-1 0,0 0 0,1 1 0,-1-1 0,0 1 0,0-1 0,0 1 0,0 0 0,0 0 0,0 0 0,0 0 0,0 0 0,1 0 0,-1 1 0,0-1 0,0 1 0,1-1 0,-1 1 0,0 0 0,1 0 0,-4 1 0,4-1 0,0-1 0,0 1 0,0-1 0,0 1 0,0 0 0,0-1 0,0 1 0,0 0 0,1 0 0,-1 0 0,0 0 0,0 0 0,1 0 0,-1 0 0,1 0 0,-1 0 0,1 0 0,-1 0 0,1 0 0,-1 0 0,1 0 0,0 0 0,0 0 0,0 2 0,0-2 0,-1 0 0,2 0 0,-1 0 0,0 0 0,0 1 0,0-1 0,0 0 0,1 0 0,-1 0 0,0 0 0,1 0 0,-1 0 0,1 0 0,0 1 0,4 8 0,0 0 0,1 0 0,9 12 0,-3-5 0,8 15-1365,-12-19-5461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9T07:28:22.154"/>
    </inkml:context>
    <inkml:brush xml:id="br0">
      <inkml:brushProperty name="width" value="0.05" units="cm"/>
      <inkml:brushProperty name="height" value="0.05" units="cm"/>
      <inkml:brushProperty name="color" value="#CC0000"/>
    </inkml:brush>
  </inkml:definitions>
  <inkml:trace contextRef="#ctx0" brushRef="#br0">48 148 24575,'0'-3'0,"0"1"0,0-1 0,0 1 0,0-1 0,1 1 0,-1-1 0,1 1 0,-1 0 0,1-1 0,0 1 0,0 0 0,0-1 0,0 1 0,0 0 0,0 0 0,1 0 0,-1-1 0,4-2 0,-2 3 0,1 0 0,-2 0 0,2 0 0,-1 1 0,1-1 0,0 1 0,-1 0 0,1 0 0,0 1 0,0-1 0,6 1 0,11-1 0,-17 1 0,1 1 0,-1-1 0,0-1 0,1 1 0,-1 0 0,1-1 0,-2 0 0,1 0 0,0-1 0,1 1 0,6-5 0,-11 6 0,0 0 0,-1 0 0,1 0 0,-1 0 0,1 0 0,0 0 0,-1 0 0,1 0 0,0 0 0,-1 0 0,1 0 0,-1 0 0,1 0 0,0-1 0,-1 1 0,1 0 0,0 0 0,-1 0 0,1-1 0,0 1 0,0 0 0,-1 0 0,1-1 0,0 1 0,0 0 0,-1-1 0,1 1 0,0 0 0,0-1 0,0 1 0,0 0 0,-1-1 0,1 1 0,0 0 0,0-1 0,0 1 0,0-2 0,0 2 0,0 0 0,0-1 0,0 1 0,0-1 0,0 1 0,0 0 0,0-1 0,0 1 0,1 0 0,-1-1 0,0 1 0,0 0 0,0-1 0,0 1 0,1 0 0,-1-1 0,0 1 0,0 0 0,1-1 0,-1 1 0,0 0 0,1 0 0,-1-1 0,0 1 0,1 0 0,-1 0 0,0 0 0,1-1 0,-1 1 0,0 0 0,1 0 0,-29-2 0,-37 9 0,45-6 0,2 1 0,-23 6 0,41-8 0,-1 0 0,0 0 0,0 0 0,0 0 0,1 0 0,-1 0 0,0 1 0,1-1 0,-1 0 0,0 1 0,0-1 0,1 0 0,-1 1 0,1-1 0,-1 1 0,0-1 0,1 1 0,-1-1 0,1 1 0,-1-1 0,1 1 0,-1 0 0,1-1 0,0 1 0,-1 0 0,1-1 0,0 1 0,-1 0 0,1 1 0,0-1 0,1 0 0,-1 1 0,0-1 0,1 0 0,0 0 0,-1 1 0,1-1 0,0 0 0,-1 0 0,1 0 0,0 0 0,0 0 0,0 0 0,0 0 0,1 1 0,46 31 0,-45-32 0,4 4 0,0-1 0,1 0 0,-1 0 0,2-1 0,13 3 0,-21-5 0,1-1 0,-1 0 0,1 0 0,-1 1 0,1-1 0,-1 0 0,1 0 0,0-1 0,-1 1 0,1 0 0,-1 0 0,1-1 0,-1 1 0,1-1 0,-1 0 0,0 1 0,1-1 0,-1 0 0,0 0 0,1 1 0,-1-1 0,0 0 0,0 0 0,0-1 0,0 1 0,0 0 0,0 0 0,0 0 0,0-2 0,0 2 0,0-1 0,-1 1 0,1 0 0,-1-1 0,1 1 0,-1-1 0,0 1 0,0-1 0,0-2 0,1-5 0,1 0 0,1-1 0,-1 1 0,1 0 0,1 0 0,-1 1 0,2-2 0,-1 2 0,11-14 0,-9 9-1365,0 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DEAF7-A7B5-4D49-8149-E81B65971C69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2C654-B6BB-4438-8AFE-6BFCCFB0A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6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bb5e1c841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10bb5e1c841_1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strike="sngStrike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g10bb5e1c841_1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214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D63214B0-40AF-EE39-51C1-9ACF96597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6:notes">
            <a:extLst>
              <a:ext uri="{FF2B5EF4-FFF2-40B4-BE49-F238E27FC236}">
                <a16:creationId xmlns:a16="http://schemas.microsoft.com/office/drawing/2014/main" id="{21B9CC86-58F9-8546-87E0-0095876A3F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6:notes">
            <a:extLst>
              <a:ext uri="{FF2B5EF4-FFF2-40B4-BE49-F238E27FC236}">
                <a16:creationId xmlns:a16="http://schemas.microsoft.com/office/drawing/2014/main" id="{20FC31E5-B3DD-79D1-F5B0-85A18AE79C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lang="en-US" b="1" strike="sngStrike">
                <a:solidFill>
                  <a:srgbClr val="38761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investigated this question via a perturbation approach</a:t>
            </a:r>
            <a:endParaRPr b="1" strike="sngStrike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6:notes">
            <a:extLst>
              <a:ext uri="{FF2B5EF4-FFF2-40B4-BE49-F238E27FC236}">
                <a16:creationId xmlns:a16="http://schemas.microsoft.com/office/drawing/2014/main" id="{D7160C06-1184-48A8-1DC8-E473D852AB0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384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lang="en-US" dirty="0"/>
              <a:t>For this purpose, we present a systematic study of the brain alignment across movie10 fMRI dataset of naturalistic movies and different multimodal and unimodal models. We compare the brain alignment  for 3-video and 2-speech models for multimodal stimuli.</a:t>
            </a:r>
            <a:endParaRPr b="1" strike="sngStrike" dirty="0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645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SG" dirty="0">
                <a:latin typeface="Helvetica Neue"/>
                <a:ea typeface="Helvetica Neue"/>
                <a:cs typeface="Helvetica Neue"/>
                <a:sym typeface="Helvetica Neue"/>
              </a:rPr>
              <a:t>We investigate our research question: “</a:t>
            </a:r>
            <a:r>
              <a:rPr lang="en-US" sz="1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multi-modal and unimodal models differ in their ability to predict brain activity in late language regions, higher visual and early sensory regions?</a:t>
            </a: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SG" dirty="0"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SG" dirty="0">
                <a:latin typeface="Helvetica Neue"/>
                <a:ea typeface="Helvetica Neue"/>
                <a:cs typeface="Helvetica Neue"/>
                <a:sym typeface="Helvetica Neue"/>
              </a:rPr>
              <a:t>”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endParaRPr b="1" strike="sngStrike" dirty="0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8" name="Google Shape;33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722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BF950-4C40-4DF9-97A1-4223656FD4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25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A7D5D-FF45-52DA-6843-F18FB8191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E4C033-98A7-A284-D91B-80C951347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D239F6-DEE6-71FE-A271-6EF7654BF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BC444-FAFC-DC20-3908-BAB83976C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BF950-4C40-4DF9-97A1-4223656FD4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26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E274E-59C5-A8BB-EB79-5F8A5D2CB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EDE923-8FD4-5E15-C36A-2F744FE7A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32D82-B826-972A-1B60-89A164B8C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B2942-E577-C7E8-C585-8849CAA80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0DCDD-0FAC-4DAA-954E-3C641E2DAF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23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B1C43-00A0-E696-A0A8-BB205BEDC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63F6E9-93EC-384E-B99E-001972745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DF3DE8-BAA9-AE71-7ABC-FA9DC5ADA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EAEC4-818B-36D5-C1AD-97A32F8398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0DCDD-0FAC-4DAA-954E-3C641E2DAF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3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SG" dirty="0">
                <a:latin typeface="Helvetica Neue"/>
                <a:ea typeface="Helvetica Neue"/>
                <a:cs typeface="Helvetica Neue"/>
                <a:sym typeface="Helvetica Neue"/>
              </a:rPr>
              <a:t>We investigate our research question: “</a:t>
            </a:r>
            <a:r>
              <a:rPr lang="en-US" sz="12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is the alignment between brain recordings and multi-modal model representations affected by the removal of unimodality stimulus features?</a:t>
            </a: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SG" dirty="0">
                <a:latin typeface="Helvetica Neue"/>
                <a:ea typeface="Helvetica Neue"/>
                <a:cs typeface="Helvetica Neue"/>
                <a:sym typeface="Helvetica Neue"/>
              </a:rPr>
              <a:t>”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endParaRPr b="1" strike="sngStrike" dirty="0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8" name="Google Shape;33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1ACDA-6F7D-6A79-7841-D763D9299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0ACB9D-5CA8-C67A-E4CC-064191EEDB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02F4BE-F2E3-DE09-D1FB-3C98BBE18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AFDDC-F4C2-021F-7758-BA1CF21C3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0DCDD-0FAC-4DAA-954E-3C641E2DAF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81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0DCDD-0FAC-4DAA-954E-3C641E2DAF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60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CKA: </a:t>
            </a:r>
            <a:r>
              <a:rPr lang="en-IN" b="0" i="0" dirty="0" err="1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centered</a:t>
            </a:r>
            <a:r>
              <a:rPr lang="en-IN" b="0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IN" b="1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kernel</a:t>
            </a:r>
            <a:r>
              <a:rPr lang="en-IN" b="0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 alignment; CCA: Canonical Correlation Analysis; R^2: </a:t>
            </a:r>
            <a:r>
              <a:rPr lang="en-US" b="0" i="0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The coefficient of determination is a statistical measure that indicates how well a model predicts an outcome in a regression analysis; RDM: Representational Dissimilarity Matrix (Analysis)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C1629-2497-41E5-81E6-70D873C517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047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06764-3336-41AC-98CF-778749412F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73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99ad7074e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99ad7074e6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Overall, our work has several implications for neuro-AI</a:t>
            </a:r>
          </a:p>
        </p:txBody>
      </p:sp>
      <p:sp>
        <p:nvSpPr>
          <p:cNvPr id="404" name="Google Shape;404;g299ad7074e6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SG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bb5e1c841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10bb5e1c841_1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strike="sngStrike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g10bb5e1c841_1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214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3d267ee4f6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3d267ee4f6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748A4-C9FA-2504-9DA3-CB04F7BE1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C5D4E8-AFED-9343-A9D0-1321C23BC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93B5F7-00D8-9056-BB1B-C4D4F5F03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47532-245B-C0A2-0531-B0D22B8E2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979B-F37D-40DF-8531-C57FA9F9A3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lang="en-US" dirty="0"/>
              <a:t>For this purpose, we present a systematic study of the brain alignment across movie10 fMRI dataset of naturalistic movies and different multimodal and unimodal models. We compare the brain alignment  for 3-video and 2-speech models for multimodal stimuli.</a:t>
            </a:r>
            <a:endParaRPr b="1" strike="sngStrike" dirty="0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645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6D5D6A6F-E529-8DA1-DDB6-B64DFDCAE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>
            <a:extLst>
              <a:ext uri="{FF2B5EF4-FFF2-40B4-BE49-F238E27FC236}">
                <a16:creationId xmlns:a16="http://schemas.microsoft.com/office/drawing/2014/main" id="{80B102C1-132B-0F7F-FED1-0FE68FFDA3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2:notes">
            <a:extLst>
              <a:ext uri="{FF2B5EF4-FFF2-40B4-BE49-F238E27FC236}">
                <a16:creationId xmlns:a16="http://schemas.microsoft.com/office/drawing/2014/main" id="{5EA2ADE7-047E-D798-22E0-8598D034C3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endParaRPr b="1" strike="sngStrike" dirty="0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:notes">
            <a:extLst>
              <a:ext uri="{FF2B5EF4-FFF2-40B4-BE49-F238E27FC236}">
                <a16:creationId xmlns:a16="http://schemas.microsoft.com/office/drawing/2014/main" id="{A343AD7E-04C9-90D6-A255-7993FE1AA96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808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SG">
                <a:latin typeface="Helvetica Neue"/>
                <a:ea typeface="Helvetica Neue"/>
                <a:cs typeface="Helvetica Neue"/>
                <a:sym typeface="Helvetica Neue"/>
              </a:rPr>
              <a:t>We investigate our research question: “</a:t>
            </a:r>
            <a:r>
              <a:rPr lang="en-US" sz="12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text-based and speech-based language models differ in their ability to predict brain activity in late language regions and early sensory regions?</a:t>
            </a:r>
            <a:endParaRPr lang="en-US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SG"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SG">
                <a:latin typeface="Helvetica Neue"/>
                <a:ea typeface="Helvetica Neue"/>
                <a:cs typeface="Helvetica Neue"/>
                <a:sym typeface="Helvetica Neue"/>
              </a:rPr>
              <a:t>”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endParaRPr b="1" strike="sngStrike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8" name="Google Shape;33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17221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7282D-227B-1F6F-E731-CA6F299ED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F1EAD7-1767-31D0-6972-DDA6DD818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FD8E4-69EB-8A13-0E16-A8C1F8A1A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A45D4-33BB-378C-D65B-F49418CB1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BF950-4C40-4DF9-97A1-4223656FD4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5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2E35E-1FF8-AFAB-80E9-841D66F9F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ED1896-9037-B4FC-907E-6A1EDDEA5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155C86-ACFF-FD46-2CF1-357A4B519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6CA7B-828A-518F-F499-AE21152EBF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BF950-4C40-4DF9-97A1-4223656FD4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11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lang="en-SG" dirty="0">
                <a:latin typeface="Helvetica Neue"/>
                <a:ea typeface="Helvetica Neue"/>
                <a:cs typeface="Helvetica Neue"/>
                <a:sym typeface="Helvetica Neue"/>
              </a:rPr>
              <a:t>These language models are trained to </a:t>
            </a:r>
            <a:r>
              <a:rPr lang="en-SG" b="1" dirty="0">
                <a:latin typeface="Helvetica Neue"/>
                <a:ea typeface="Helvetica Neue"/>
                <a:cs typeface="Helvetica Neue"/>
                <a:sym typeface="Helvetica Neue"/>
              </a:rPr>
              <a:t>[Keep clicking] </a:t>
            </a:r>
            <a:endParaRPr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lang="en-SG" dirty="0">
                <a:latin typeface="Helvetica Neue"/>
                <a:ea typeface="Helvetica Neue"/>
                <a:cs typeface="Helvetica Neue"/>
                <a:sym typeface="Helvetica Neue"/>
              </a:rPr>
              <a:t>predict missing words over millions of text documents. </a:t>
            </a:r>
            <a:endParaRPr b="1" strike="sngStrike" dirty="0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73684-E473-4ACF-FF25-58F9CA81B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82D1D1-E727-5B41-BC7E-593E4055C2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223ABD-0AC2-C6CD-9D72-EDAEF6184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44850-76D5-FB39-B927-EEB96603F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979B-F37D-40DF-8531-C57FA9F9A3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296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9C2CD-7063-A807-9AFC-C4865F4ED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D7DD01-1728-0D15-1BE1-B2042F7D18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1E8CA-5618-C2C5-4E89-D90CE9F33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F30A5-6097-BD8F-516E-6EEFB4289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979B-F37D-40DF-8531-C57FA9F9A3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127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8686B-3166-22FE-23CE-95BE07724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58BF2-0F47-08EC-821F-73E0184DE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795D5-FEAC-397D-6CFA-AF01BB10E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28469-3A30-1E06-5739-4651D06F1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979B-F37D-40DF-8531-C57FA9F9A3F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102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endParaRPr b="1" strike="sngStrike" dirty="0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8" name="Google Shape;33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84E67-9CBD-BBFB-1570-3C2ABE994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B4D0A-CFA2-ECEE-431F-8FF973939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F7FD44-D951-9BA4-B159-8F667A853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AA93C-4F4F-4039-174F-7B553DD03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979B-F37D-40DF-8531-C57FA9F9A3F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906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99ad7074e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99ad7074e6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Overall, our work has several implications for neuro-AI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3F4350"/>
                </a:solidFill>
                <a:effectLst/>
                <a:latin typeface="Open Sans" panose="020B0606030504020204" pitchFamily="34" charset="0"/>
              </a:rPr>
              <a:t>Speech models ARE useful</a:t>
            </a:r>
            <a:endParaRPr/>
          </a:p>
        </p:txBody>
      </p:sp>
      <p:sp>
        <p:nvSpPr>
          <p:cNvPr id="404" name="Google Shape;404;g299ad7074e6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SG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>
          <a:extLst>
            <a:ext uri="{FF2B5EF4-FFF2-40B4-BE49-F238E27FC236}">
              <a16:creationId xmlns:a16="http://schemas.microsoft.com/office/drawing/2014/main" id="{2C2ACC62-C220-4915-C793-2E9FA3361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99ad7074e6_0_4:notes">
            <a:extLst>
              <a:ext uri="{FF2B5EF4-FFF2-40B4-BE49-F238E27FC236}">
                <a16:creationId xmlns:a16="http://schemas.microsoft.com/office/drawing/2014/main" id="{611FEA75-E0EC-8081-D511-E1CF55EAA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99ad7074e6_0_4:notes">
            <a:extLst>
              <a:ext uri="{FF2B5EF4-FFF2-40B4-BE49-F238E27FC236}">
                <a16:creationId xmlns:a16="http://schemas.microsoft.com/office/drawing/2014/main" id="{940F1863-E365-CD02-D843-3449B655F4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Overall, our work has several implications for neuro-AI</a:t>
            </a:r>
          </a:p>
        </p:txBody>
      </p:sp>
      <p:sp>
        <p:nvSpPr>
          <p:cNvPr id="404" name="Google Shape;404;g299ad7074e6_0_4:notes">
            <a:extLst>
              <a:ext uri="{FF2B5EF4-FFF2-40B4-BE49-F238E27FC236}">
                <a16:creationId xmlns:a16="http://schemas.microsoft.com/office/drawing/2014/main" id="{AAFE7D2D-5CCD-F4A2-CE49-EA5E8BBF45C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SG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5280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>
          <a:extLst>
            <a:ext uri="{FF2B5EF4-FFF2-40B4-BE49-F238E27FC236}">
              <a16:creationId xmlns:a16="http://schemas.microsoft.com/office/drawing/2014/main" id="{CE5FEE1C-CBA0-E33E-F189-ECCAB7E9C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3d267ee4f6_0_416:notes">
            <a:extLst>
              <a:ext uri="{FF2B5EF4-FFF2-40B4-BE49-F238E27FC236}">
                <a16:creationId xmlns:a16="http://schemas.microsoft.com/office/drawing/2014/main" id="{65E80A04-62F2-0DE6-F0E4-9DA09578BE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3d267ee4f6_0_416:notes">
            <a:extLst>
              <a:ext uri="{FF2B5EF4-FFF2-40B4-BE49-F238E27FC236}">
                <a16:creationId xmlns:a16="http://schemas.microsoft.com/office/drawing/2014/main" id="{013CE199-4779-D9C0-C5C1-69BE30DB31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588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6D5D6A6F-E529-8DA1-DDB6-B64DFDCAE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>
            <a:extLst>
              <a:ext uri="{FF2B5EF4-FFF2-40B4-BE49-F238E27FC236}">
                <a16:creationId xmlns:a16="http://schemas.microsoft.com/office/drawing/2014/main" id="{80B102C1-132B-0F7F-FED1-0FE68FFDA3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2:notes">
            <a:extLst>
              <a:ext uri="{FF2B5EF4-FFF2-40B4-BE49-F238E27FC236}">
                <a16:creationId xmlns:a16="http://schemas.microsoft.com/office/drawing/2014/main" id="{5EA2ADE7-047E-D798-22E0-8598D034C3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endParaRPr b="1" strike="sngStrike" dirty="0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:notes">
            <a:extLst>
              <a:ext uri="{FF2B5EF4-FFF2-40B4-BE49-F238E27FC236}">
                <a16:creationId xmlns:a16="http://schemas.microsoft.com/office/drawing/2014/main" id="{A343AD7E-04C9-90D6-A255-7993FE1AA96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8082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971CB51B-2525-2FF2-AAE9-21DB78FF1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>
            <a:extLst>
              <a:ext uri="{FF2B5EF4-FFF2-40B4-BE49-F238E27FC236}">
                <a16:creationId xmlns:a16="http://schemas.microsoft.com/office/drawing/2014/main" id="{9FFCBB24-C217-D384-761B-521CB4FE46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2:notes">
            <a:extLst>
              <a:ext uri="{FF2B5EF4-FFF2-40B4-BE49-F238E27FC236}">
                <a16:creationId xmlns:a16="http://schemas.microsoft.com/office/drawing/2014/main" id="{4207B8E6-D28D-723A-172E-5F2791A21E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endParaRPr b="1" strike="sngStrike" dirty="0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:notes">
            <a:extLst>
              <a:ext uri="{FF2B5EF4-FFF2-40B4-BE49-F238E27FC236}">
                <a16:creationId xmlns:a16="http://schemas.microsoft.com/office/drawing/2014/main" id="{C4639F02-3A7F-25B1-C471-2A605B78FA5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028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lang="en-SG">
                <a:latin typeface="Helvetica Neue"/>
                <a:ea typeface="Helvetica Neue"/>
                <a:cs typeface="Helvetica Neue"/>
                <a:sym typeface="Helvetica Neue"/>
              </a:rPr>
              <a:t>Several works shown that LMs predict </a:t>
            </a:r>
            <a:r>
              <a:rPr lang="en-SG" sz="1000">
                <a:solidFill>
                  <a:srgbClr val="3F4350"/>
                </a:solidFill>
                <a:latin typeface="Open Sans"/>
                <a:ea typeface="Open Sans"/>
                <a:cs typeface="Open Sans"/>
                <a:sym typeface="Open Sans"/>
              </a:rPr>
              <a:t>brain activity recorded when participants listen to or read a complex language stimulus, such as a short story. This ability to predict brain activity is what we refer to as brain alignment”</a:t>
            </a:r>
            <a:r>
              <a:rPr lang="en-SG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6354F379-A440-66E2-0715-ABF78D534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>
            <a:extLst>
              <a:ext uri="{FF2B5EF4-FFF2-40B4-BE49-F238E27FC236}">
                <a16:creationId xmlns:a16="http://schemas.microsoft.com/office/drawing/2014/main" id="{A38F39B9-5550-BBFC-943F-A7C954C7C0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2:notes">
            <a:extLst>
              <a:ext uri="{FF2B5EF4-FFF2-40B4-BE49-F238E27FC236}">
                <a16:creationId xmlns:a16="http://schemas.microsoft.com/office/drawing/2014/main" id="{99A3F3F5-5E2A-BC4B-494F-0461C76349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endParaRPr b="1" strike="sngStrike" dirty="0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:notes">
            <a:extLst>
              <a:ext uri="{FF2B5EF4-FFF2-40B4-BE49-F238E27FC236}">
                <a16:creationId xmlns:a16="http://schemas.microsoft.com/office/drawing/2014/main" id="{F4B8DF4A-8C22-BFAC-8461-D66BCBB1B0E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514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978e5e2ab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2978e5e2abf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r>
              <a:rPr lang="en-SG" sz="1000" dirty="0">
                <a:solidFill>
                  <a:srgbClr val="3F4350"/>
                </a:solidFill>
                <a:latin typeface="Open Sans"/>
                <a:ea typeface="Open Sans"/>
                <a:cs typeface="Open Sans"/>
                <a:sym typeface="Open Sans"/>
              </a:rPr>
              <a:t>The brain alignment for an </a:t>
            </a:r>
            <a:r>
              <a:rPr lang="en-SG" sz="1000" dirty="0" err="1">
                <a:solidFill>
                  <a:srgbClr val="3F4350"/>
                </a:solidFill>
                <a:latin typeface="Open Sans"/>
                <a:ea typeface="Open Sans"/>
                <a:cs typeface="Open Sans"/>
                <a:sym typeface="Open Sans"/>
              </a:rPr>
              <a:t>x,y,z</a:t>
            </a:r>
            <a:r>
              <a:rPr lang="en-SG" sz="1000" dirty="0">
                <a:solidFill>
                  <a:srgbClr val="3F4350"/>
                </a:solidFill>
                <a:latin typeface="Open Sans"/>
                <a:ea typeface="Open Sans"/>
                <a:cs typeface="Open Sans"/>
                <a:sym typeface="Open Sans"/>
              </a:rPr>
              <a:t> coordinate in the brain is measured as the Pearson correlation between the corresponding predicted and true brain data, across all held out instances”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</a:pP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g2978e5e2abf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>
          <a:extLst>
            <a:ext uri="{FF2B5EF4-FFF2-40B4-BE49-F238E27FC236}">
              <a16:creationId xmlns:a16="http://schemas.microsoft.com/office/drawing/2014/main" id="{59EA356F-0F5F-0522-CB99-61D255933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99ad7074e6_0_4:notes">
            <a:extLst>
              <a:ext uri="{FF2B5EF4-FFF2-40B4-BE49-F238E27FC236}">
                <a16:creationId xmlns:a16="http://schemas.microsoft.com/office/drawing/2014/main" id="{1D5943E7-19A2-2CBA-4D9D-3B20A40FE8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99ad7074e6_0_4:notes">
            <a:extLst>
              <a:ext uri="{FF2B5EF4-FFF2-40B4-BE49-F238E27FC236}">
                <a16:creationId xmlns:a16="http://schemas.microsoft.com/office/drawing/2014/main" id="{5F9B5C29-AF3E-32BE-9533-9A2CF11E4C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Overall, our work has several implications for neuro-AI</a:t>
            </a:r>
          </a:p>
        </p:txBody>
      </p:sp>
      <p:sp>
        <p:nvSpPr>
          <p:cNvPr id="404" name="Google Shape;404;g299ad7074e6_0_4:notes">
            <a:extLst>
              <a:ext uri="{FF2B5EF4-FFF2-40B4-BE49-F238E27FC236}">
                <a16:creationId xmlns:a16="http://schemas.microsoft.com/office/drawing/2014/main" id="{8C403D20-23DF-8209-BFD1-39375A0F09F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SG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276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bb5e1c841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10bb5e1c841_1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strike="sngStrike">
              <a:solidFill>
                <a:srgbClr val="38761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g10bb5e1c841_1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SG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214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3d267ee4f6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3d267ee4f6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Recently, for single modality stimuli—such as people viewing images—representations from multimodal models exhibit a higher degree of brain alignment compared to unimodal models in the high-level visual cortex. Notably, even text representations from multimodal models demonstrate better brain alignment.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7DC10-6977-787A-8B12-313E0C5E6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323471-494F-CB04-BBAA-0AE7E157D6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473944-ADBC-DCE1-0B40-66BB145A9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14674-E790-2263-3693-D4512C5C5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979B-F37D-40DF-8531-C57FA9F9A3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0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27774-4CF4-4D8B-914C-38C07A1C6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A10BB-DFCD-D9A8-7EFA-D1B239518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6E017-214B-91D4-0C81-86666DC70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1400-768B-4ACE-A9E7-CDB5B9AC2811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17010-5B77-1F08-6529-918F2739F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94D00-33C9-5459-0DC1-9F061289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8A3A-88AB-4C15-9764-7FE6ACC74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2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61809-7C3F-ABB5-03AD-0A936E2A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4AFDB7-4F13-3D56-7962-804D267A1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59FD3-1A4A-704C-6F6C-838E3A17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1400-768B-4ACE-A9E7-CDB5B9AC2811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D4A50-2DF7-174C-BAE6-F60551E5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A1A5-EDC9-0EAC-D5D9-4B4F8A9D5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8A3A-88AB-4C15-9764-7FE6ACC74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1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794B55-5D02-183A-A5DC-4DEC28DB6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47363-2471-D29B-5EC5-68541D257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04B5C-1662-589E-16F4-64B369AE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1400-768B-4ACE-A9E7-CDB5B9AC2811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46F09-464A-256D-255B-58B2B1835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3B149-D7A4-7754-5F9E-C50D35F19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8A3A-88AB-4C15-9764-7FE6ACC74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26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696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Slide">
  <p:cSld name="Main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ftr" idx="11"/>
          </p:nvPr>
        </p:nvSpPr>
        <p:spPr>
          <a:xfrm>
            <a:off x="0" y="6492875"/>
            <a:ext cx="11311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0637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0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pos="168">
          <p15:clr>
            <a:srgbClr val="FBAE40"/>
          </p15:clr>
        </p15:guide>
        <p15:guide id="5" pos="3960">
          <p15:clr>
            <a:srgbClr val="FBAE40"/>
          </p15:clr>
        </p15:guide>
        <p15:guide id="6" pos="7512">
          <p15:clr>
            <a:srgbClr val="FBAE40"/>
          </p15:clr>
        </p15:guide>
        <p15:guide id="7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6453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9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147639" y="1104900"/>
            <a:ext cx="11892000" cy="5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70" lvl="0" indent="-42331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40" lvl="1" indent="-42331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09" lvl="2" indent="-42331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278" lvl="3" indent="-42331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848" lvl="4" indent="-42331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418" lvl="5" indent="-42331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987" lvl="6" indent="-42331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557" lvl="7" indent="-42331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126" lvl="8" indent="-42331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610600" y="6532575"/>
            <a:ext cx="3429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9" name="Google Shape;69;p16"/>
          <p:cNvSpPr txBox="1"/>
          <p:nvPr/>
        </p:nvSpPr>
        <p:spPr>
          <a:xfrm>
            <a:off x="3706500" y="6199100"/>
            <a:ext cx="4630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6"/>
          <p:cNvSpPr txBox="1"/>
          <p:nvPr/>
        </p:nvSpPr>
        <p:spPr>
          <a:xfrm>
            <a:off x="-32" y="6492800"/>
            <a:ext cx="12192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567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D406D-D371-5F86-6CB9-AB12CDD2D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64BA6-035A-2E5F-8DEB-D5638D4BC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D316-4B94-C5EA-6F90-414442E91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1400-768B-4ACE-A9E7-CDB5B9AC2811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89093-D400-D5F6-A8FC-FC41C96F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0942C-F07F-2BF7-C777-B2639CB4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8A3A-88AB-4C15-9764-7FE6ACC74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5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FB094-1C76-6E2A-7DA0-7D5A6F9D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C2875-F3F4-DC85-249F-7431A4C7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7E6B5-B7CD-ECF6-7EFF-427A6C46D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1400-768B-4ACE-A9E7-CDB5B9AC2811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2DBB2-3F94-4E22-FB06-9EB39C50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02F29-4E56-5CA8-2FBB-6CE810C63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8A3A-88AB-4C15-9764-7FE6ACC74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3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AED82-2EE3-D88E-8DA0-0B0EFB838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524CD-2FB5-9BD4-5441-E058A252A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E59B5E-E264-C736-ED88-2D809994B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F6766-9EBE-5FFD-6A17-29ED22F9C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1400-768B-4ACE-A9E7-CDB5B9AC2811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CA1F4-2DB4-DFC6-C72A-11E068F4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BE5A4-BA42-8F50-F1AC-EA04F7DCC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8A3A-88AB-4C15-9764-7FE6ACC74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8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34973-FA58-4812-ED11-4D3D09CB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C8442-8ED6-E0B6-E12F-E8C17E0BB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DE72C-ED21-1863-1710-1391D6588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7124-85AC-1833-0EF5-7843D1140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5FC0B-CE20-921A-1B94-B2995B1F4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4669FE-35CC-D5C6-4B05-DCAA404F2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1400-768B-4ACE-A9E7-CDB5B9AC2811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23929C-14B2-ED8D-32B1-16F994498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054DA9-6678-1BB4-BC3C-8C739174B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8A3A-88AB-4C15-9764-7FE6ACC74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4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A85D9-7487-6279-C007-7A41CD8AC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09EE08-1C8A-CD96-6635-4F6AC5C47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1400-768B-4ACE-A9E7-CDB5B9AC2811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F006FE-5C3B-6F69-3554-5CCF6CA83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F4CDD-56A1-E301-5431-F6C2323D8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8A3A-88AB-4C15-9764-7FE6ACC74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1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FFE8F5-D5F2-4D81-671E-B1C218B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1400-768B-4ACE-A9E7-CDB5B9AC2811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95CFD-2F8E-1626-6F68-65036D32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168ED-9693-BCA6-E64A-70CAC9ED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8A3A-88AB-4C15-9764-7FE6ACC74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8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CC02-A430-3DA1-626C-53ED6D1B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59D53-C31B-4AA6-C60E-D8CAA60A1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6D4DF-396A-6E4F-B90B-DA3404656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A0F9D-1E22-8320-6D0A-85729BBB5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1400-768B-4ACE-A9E7-CDB5B9AC2811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D5B55-6789-60A1-A3DA-1DBC5122A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86FEA-E516-ADC8-6487-19C670190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8A3A-88AB-4C15-9764-7FE6ACC74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8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5FF10-17B7-EA7B-E819-268757D16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521BB5-8E93-3335-67A0-0E45F3820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7A038-DCAA-ED23-EA8C-3FFB0E967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BDCA8-82EE-9005-D66C-C1A5E0512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1400-768B-4ACE-A9E7-CDB5B9AC2811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83555-C85A-EF12-8446-739ECDAEB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2B3CD-B25D-6F96-B003-7384B1A9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8A3A-88AB-4C15-9764-7FE6ACC74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8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B3CCAC-ECE8-0569-4CFD-B0DAE38F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237E8-1B23-CEBC-4BA0-6A7EEA4C2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238B3-5117-F2B5-5250-0E34DF801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281400-768B-4ACE-A9E7-CDB5B9AC2811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88574-9903-C69E-014C-7412C02FD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66BAF-D1A4-2726-34F0-557EC130E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108A3A-88AB-4C15-9764-7FE6ACC74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6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raju.bapi@iiit.ac.in" TargetMode="External"/><Relationship Id="rId5" Type="http://schemas.openxmlformats.org/officeDocument/2006/relationships/hyperlink" Target="mailto:subba.reddy.oota@tu-berlin.de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8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s://arxiv.org/abs/2306.13549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19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1.PNG"/><Relationship Id="rId5" Type="http://schemas.openxmlformats.org/officeDocument/2006/relationships/customXml" Target="../ink/ink1.xml"/><Relationship Id="rId4" Type="http://schemas.openxmlformats.org/officeDocument/2006/relationships/image" Target="../media/image55.png"/><Relationship Id="rId9" Type="http://schemas.openxmlformats.org/officeDocument/2006/relationships/image" Target="../media/image2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6.jfif"/><Relationship Id="rId3" Type="http://schemas.openxmlformats.org/officeDocument/2006/relationships/image" Target="../media/image71.jpg"/><Relationship Id="rId7" Type="http://schemas.openxmlformats.org/officeDocument/2006/relationships/image" Target="../media/image2.png"/><Relationship Id="rId12" Type="http://schemas.openxmlformats.org/officeDocument/2006/relationships/image" Target="../media/image75.jfif"/><Relationship Id="rId17" Type="http://schemas.openxmlformats.org/officeDocument/2006/relationships/image" Target="../media/image80.png"/><Relationship Id="rId2" Type="http://schemas.openxmlformats.org/officeDocument/2006/relationships/image" Target="../media/image70.jp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11" Type="http://schemas.openxmlformats.org/officeDocument/2006/relationships/image" Target="../media/image74.jpg"/><Relationship Id="rId5" Type="http://schemas.openxmlformats.org/officeDocument/2006/relationships/image" Target="../media/image73.jpg"/><Relationship Id="rId15" Type="http://schemas.openxmlformats.org/officeDocument/2006/relationships/image" Target="../media/image78.PNG"/><Relationship Id="rId10" Type="http://schemas.openxmlformats.org/officeDocument/2006/relationships/image" Target="../media/image49.png"/><Relationship Id="rId4" Type="http://schemas.openxmlformats.org/officeDocument/2006/relationships/image" Target="../media/image72.jpg"/><Relationship Id="rId9" Type="http://schemas.openxmlformats.org/officeDocument/2006/relationships/image" Target="../media/image33.jpg"/><Relationship Id="rId14" Type="http://schemas.openxmlformats.org/officeDocument/2006/relationships/image" Target="../media/image7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png"/><Relationship Id="rId7" Type="http://schemas.openxmlformats.org/officeDocument/2006/relationships/hyperlink" Target="mailto:subba.reddy.oota@tu-berlin.d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hyperlink" Target="https://www.biorxiv.org/content/10.1101/2022.09.27.508760v1.full.pd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20.PNG"/><Relationship Id="rId3" Type="http://schemas.openxmlformats.org/officeDocument/2006/relationships/image" Target="../media/image18.PNG"/><Relationship Id="rId7" Type="http://schemas.openxmlformats.org/officeDocument/2006/relationships/image" Target="../media/image160.PNG"/><Relationship Id="rId12" Type="http://schemas.openxmlformats.org/officeDocument/2006/relationships/image" Target="../media/image2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openxmlformats.org/officeDocument/2006/relationships/image" Target="../media/image190.PNG"/><Relationship Id="rId4" Type="http://schemas.openxmlformats.org/officeDocument/2006/relationships/image" Target="../media/image20.png"/><Relationship Id="rId9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bb5e1c841_1_46"/>
          <p:cNvSpPr/>
          <p:nvPr/>
        </p:nvSpPr>
        <p:spPr>
          <a:xfrm>
            <a:off x="0" y="3328269"/>
            <a:ext cx="11949669" cy="84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SG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Raju Bapi &amp; Subba Reddy Oota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SG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IIIT-Hyderabad, India &amp; TU Berlin, Germany</a:t>
            </a:r>
            <a:endParaRPr sz="2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" name="Google Shape;110;g10bb5e1c841_1_46"/>
          <p:cNvSpPr/>
          <p:nvPr/>
        </p:nvSpPr>
        <p:spPr>
          <a:xfrm>
            <a:off x="328499" y="1834582"/>
            <a:ext cx="11535000" cy="1342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Brain Alignment: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Insights from Multi-Modal and Instruction-Tuned LLMs</a:t>
            </a:r>
          </a:p>
        </p:txBody>
      </p:sp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1111D3EC-086B-38AE-0A87-AFBD1CF25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" y="6011100"/>
            <a:ext cx="1338562" cy="819866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2EB78DB-09D7-119F-D86C-543D01E79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732" y="6000017"/>
            <a:ext cx="1338562" cy="842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41A45A-4F8A-A324-E3B2-1B947088B65A}"/>
              </a:ext>
            </a:extLst>
          </p:cNvPr>
          <p:cNvSpPr txBox="1"/>
          <p:nvPr/>
        </p:nvSpPr>
        <p:spPr>
          <a:xfrm>
            <a:off x="4324070" y="4705817"/>
            <a:ext cx="3848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en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ubba.reddy.oota@tu-berlin.de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03A60-6815-B018-AA54-59B2AFC40686}"/>
              </a:ext>
            </a:extLst>
          </p:cNvPr>
          <p:cNvSpPr txBox="1"/>
          <p:nvPr/>
        </p:nvSpPr>
        <p:spPr>
          <a:xfrm>
            <a:off x="4358360" y="4328627"/>
            <a:ext cx="3848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raju</a:t>
            </a:r>
            <a:r>
              <a:rPr lang="en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.bapi@iiit.ac.in</a:t>
            </a:r>
            <a:r>
              <a:rPr lang="en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005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>
          <a:extLst>
            <a:ext uri="{FF2B5EF4-FFF2-40B4-BE49-F238E27FC236}">
              <a16:creationId xmlns:a16="http://schemas.microsoft.com/office/drawing/2014/main" id="{F5A6849E-7C0C-EDE6-7151-571D2BD57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9B1ACC-2A3B-6264-FAAA-77389776442A}"/>
              </a:ext>
            </a:extLst>
          </p:cNvPr>
          <p:cNvSpPr/>
          <p:nvPr/>
        </p:nvSpPr>
        <p:spPr>
          <a:xfrm>
            <a:off x="4690627" y="2775541"/>
            <a:ext cx="4023140" cy="1187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88387E-2C21-4122-4995-3042F2CE2448}"/>
              </a:ext>
            </a:extLst>
          </p:cNvPr>
          <p:cNvSpPr/>
          <p:nvPr/>
        </p:nvSpPr>
        <p:spPr>
          <a:xfrm>
            <a:off x="4690627" y="2498519"/>
            <a:ext cx="2782920" cy="147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D81C85-C2B7-1778-751C-1A139443EFA4}"/>
              </a:ext>
            </a:extLst>
          </p:cNvPr>
          <p:cNvSpPr/>
          <p:nvPr/>
        </p:nvSpPr>
        <p:spPr>
          <a:xfrm>
            <a:off x="3045162" y="3926286"/>
            <a:ext cx="534178" cy="336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24D054-7B3B-BDBA-6888-B3C766FB92CB}"/>
              </a:ext>
            </a:extLst>
          </p:cNvPr>
          <p:cNvGrpSpPr/>
          <p:nvPr/>
        </p:nvGrpSpPr>
        <p:grpSpPr>
          <a:xfrm>
            <a:off x="3076625" y="2413780"/>
            <a:ext cx="7924157" cy="1280269"/>
            <a:chOff x="3262787" y="2413780"/>
            <a:chExt cx="7924157" cy="128026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925935-F7B4-5A5B-B9AD-0D2A0DC0DD97}"/>
                </a:ext>
              </a:extLst>
            </p:cNvPr>
            <p:cNvSpPr/>
            <p:nvPr/>
          </p:nvSpPr>
          <p:spPr>
            <a:xfrm>
              <a:off x="3540877" y="2413780"/>
              <a:ext cx="547011" cy="4055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5A8EE90-15FF-6B5B-5637-6897837AD67C}"/>
                </a:ext>
              </a:extLst>
            </p:cNvPr>
            <p:cNvSpPr/>
            <p:nvPr/>
          </p:nvSpPr>
          <p:spPr>
            <a:xfrm>
              <a:off x="3494853" y="2578732"/>
              <a:ext cx="7341378" cy="400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0ED576-1653-3525-DE03-A63AA367A3BC}"/>
                </a:ext>
              </a:extLst>
            </p:cNvPr>
            <p:cNvSpPr/>
            <p:nvPr/>
          </p:nvSpPr>
          <p:spPr>
            <a:xfrm>
              <a:off x="4979622" y="2768168"/>
              <a:ext cx="5959442" cy="400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7766C68-2813-6F39-98EE-5F4D1060F15B}"/>
                </a:ext>
              </a:extLst>
            </p:cNvPr>
            <p:cNvSpPr/>
            <p:nvPr/>
          </p:nvSpPr>
          <p:spPr>
            <a:xfrm>
              <a:off x="5386837" y="2962463"/>
              <a:ext cx="1570420" cy="4480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i="1" dirty="0">
                  <a:solidFill>
                    <a:schemeClr val="tx1"/>
                  </a:solidFill>
                </a:rPr>
                <a:t>Cross-modality </a:t>
              </a:r>
            </a:p>
            <a:p>
              <a:pPr algn="ctr"/>
              <a:r>
                <a:rPr lang="en-US" sz="1400" b="1" i="1" dirty="0">
                  <a:solidFill>
                    <a:schemeClr val="tx1"/>
                  </a:solidFill>
                </a:rPr>
                <a:t>Model (CM)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325555A-AE5E-D8D0-03B3-096BC190AC57}"/>
                </a:ext>
              </a:extLst>
            </p:cNvPr>
            <p:cNvCxnSpPr>
              <a:cxnSpLocks/>
              <a:stCxn id="41" idx="3"/>
              <a:endCxn id="31" idx="1"/>
            </p:cNvCxnSpPr>
            <p:nvPr/>
          </p:nvCxnSpPr>
          <p:spPr>
            <a:xfrm>
              <a:off x="5145598" y="2932274"/>
              <a:ext cx="241239" cy="254229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2C089FDD-755F-9325-AB2C-7F925CEBC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9329" y="2497022"/>
              <a:ext cx="414723" cy="414723"/>
            </a:xfrm>
            <a:prstGeom prst="rect">
              <a:avLst/>
            </a:prstGeom>
          </p:spPr>
        </p:pic>
        <p:pic>
          <p:nvPicPr>
            <p:cNvPr id="34" name="Picture 33" descr="A computer screen with sound waves&#10;&#10;Description automatically generated">
              <a:extLst>
                <a:ext uri="{FF2B5EF4-FFF2-40B4-BE49-F238E27FC236}">
                  <a16:creationId xmlns:a16="http://schemas.microsoft.com/office/drawing/2014/main" id="{02E05510-54C2-3B81-C8E9-81BBA8B80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9329" y="3034340"/>
              <a:ext cx="414723" cy="385789"/>
            </a:xfrm>
            <a:prstGeom prst="rect">
              <a:avLst/>
            </a:prstGeom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35332A0-B52C-D2C3-BF10-61CF78F8EFF7}"/>
                </a:ext>
              </a:extLst>
            </p:cNvPr>
            <p:cNvCxnSpPr>
              <a:cxnSpLocks/>
              <a:stCxn id="42" idx="3"/>
              <a:endCxn id="31" idx="1"/>
            </p:cNvCxnSpPr>
            <p:nvPr/>
          </p:nvCxnSpPr>
          <p:spPr>
            <a:xfrm flipV="1">
              <a:off x="5138054" y="3186503"/>
              <a:ext cx="248783" cy="283506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1397B00-D422-73E7-D9E2-F469D5D31D95}"/>
                </a:ext>
              </a:extLst>
            </p:cNvPr>
            <p:cNvCxnSpPr>
              <a:cxnSpLocks/>
              <a:endCxn id="39" idx="1"/>
            </p:cNvCxnSpPr>
            <p:nvPr/>
          </p:nvCxnSpPr>
          <p:spPr>
            <a:xfrm>
              <a:off x="6957257" y="3183963"/>
              <a:ext cx="207641" cy="254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37CDC23-CF5E-CED2-617A-3578426620E2}"/>
                    </a:ext>
                  </a:extLst>
                </p:cNvPr>
                <p:cNvSpPr txBox="1"/>
                <p:nvPr/>
              </p:nvSpPr>
              <p:spPr>
                <a:xfrm>
                  <a:off x="9039717" y="3048004"/>
                  <a:ext cx="128009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g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≈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37CDC23-CF5E-CED2-617A-3578426620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9717" y="3048004"/>
                  <a:ext cx="128009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4286" t="-2222" r="-1905" b="-35556"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8" name="Picture 37" descr="A black brain with multicolored spots&#10;&#10;Description automatically generated">
              <a:extLst>
                <a:ext uri="{FF2B5EF4-FFF2-40B4-BE49-F238E27FC236}">
                  <a16:creationId xmlns:a16="http://schemas.microsoft.com/office/drawing/2014/main" id="{18075451-1E51-4F14-D3F2-1FAB6EE6E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4068" y="2836860"/>
              <a:ext cx="902876" cy="699286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D521C03-7428-0648-5371-5C86C593FB1E}"/>
                </a:ext>
              </a:extLst>
            </p:cNvPr>
            <p:cNvSpPr/>
            <p:nvPr/>
          </p:nvSpPr>
          <p:spPr>
            <a:xfrm>
              <a:off x="7164898" y="2962463"/>
              <a:ext cx="1370582" cy="4480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i="1" dirty="0">
                  <a:solidFill>
                    <a:schemeClr val="tx1"/>
                  </a:solidFill>
                </a:rPr>
                <a:t>Ridge Regression (g)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2C40670-2990-5B10-CEC4-604C2D645C6A}"/>
                </a:ext>
              </a:extLst>
            </p:cNvPr>
            <p:cNvCxnSpPr>
              <a:cxnSpLocks/>
              <a:stCxn id="39" idx="3"/>
              <a:endCxn id="37" idx="1"/>
            </p:cNvCxnSpPr>
            <p:nvPr/>
          </p:nvCxnSpPr>
          <p:spPr>
            <a:xfrm>
              <a:off x="8535480" y="3186503"/>
              <a:ext cx="504237" cy="1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58FA29A-28D0-3F11-7188-67A21D7A36C9}"/>
                </a:ext>
              </a:extLst>
            </p:cNvPr>
            <p:cNvSpPr/>
            <p:nvPr/>
          </p:nvSpPr>
          <p:spPr>
            <a:xfrm>
              <a:off x="4226815" y="2708234"/>
              <a:ext cx="918783" cy="4480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Video Encoder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805C79D-4D5F-5237-7538-7972E6AB03A0}"/>
                </a:ext>
              </a:extLst>
            </p:cNvPr>
            <p:cNvSpPr/>
            <p:nvPr/>
          </p:nvSpPr>
          <p:spPr>
            <a:xfrm>
              <a:off x="4219271" y="3245969"/>
              <a:ext cx="918783" cy="4480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Audio Encoder</a:t>
              </a:r>
            </a:p>
          </p:txBody>
        </p: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53218D75-6989-8827-759A-A3B4AF50B179}"/>
                </a:ext>
              </a:extLst>
            </p:cNvPr>
            <p:cNvCxnSpPr>
              <a:cxnSpLocks/>
              <a:stCxn id="11" idx="3"/>
              <a:endCxn id="42" idx="1"/>
            </p:cNvCxnSpPr>
            <p:nvPr/>
          </p:nvCxnSpPr>
          <p:spPr>
            <a:xfrm>
              <a:off x="3262787" y="2933859"/>
              <a:ext cx="956484" cy="536150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2586BEEF-A474-5C07-EF96-557DF334EEDA}"/>
                </a:ext>
              </a:extLst>
            </p:cNvPr>
            <p:cNvCxnSpPr>
              <a:cxnSpLocks/>
              <a:stCxn id="11" idx="3"/>
              <a:endCxn id="41" idx="1"/>
            </p:cNvCxnSpPr>
            <p:nvPr/>
          </p:nvCxnSpPr>
          <p:spPr>
            <a:xfrm flipV="1">
              <a:off x="3262787" y="2932274"/>
              <a:ext cx="964028" cy="1585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3" name="Google Shape;223;p6">
            <a:extLst>
              <a:ext uri="{FF2B5EF4-FFF2-40B4-BE49-F238E27FC236}">
                <a16:creationId xmlns:a16="http://schemas.microsoft.com/office/drawing/2014/main" id="{45A69965-5715-E4DC-8F21-FD504361716E}"/>
              </a:ext>
            </a:extLst>
          </p:cNvPr>
          <p:cNvSpPr/>
          <p:nvPr/>
        </p:nvSpPr>
        <p:spPr>
          <a:xfrm>
            <a:off x="828122" y="335432"/>
            <a:ext cx="1094212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Which modality of representations in multi-modal models leads to high brain alignment?</a:t>
            </a:r>
            <a:endParaRPr dirty="0"/>
          </a:p>
        </p:txBody>
      </p:sp>
      <p:sp>
        <p:nvSpPr>
          <p:cNvPr id="224" name="Google Shape;224;p6">
            <a:extLst>
              <a:ext uri="{FF2B5EF4-FFF2-40B4-BE49-F238E27FC236}">
                <a16:creationId xmlns:a16="http://schemas.microsoft.com/office/drawing/2014/main" id="{D1E9A440-EA08-21B1-B9EB-62A4CF821E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10</a:t>
            </a:fld>
            <a:endParaRPr/>
          </a:p>
        </p:txBody>
      </p:sp>
      <p:sp>
        <p:nvSpPr>
          <p:cNvPr id="225" name="Google Shape;225;p6">
            <a:extLst>
              <a:ext uri="{FF2B5EF4-FFF2-40B4-BE49-F238E27FC236}">
                <a16:creationId xmlns:a16="http://schemas.microsoft.com/office/drawing/2014/main" id="{1FA22936-4548-7D5A-3B7B-A29C18AC612F}"/>
              </a:ext>
            </a:extLst>
          </p:cNvPr>
          <p:cNvSpPr txBox="1"/>
          <p:nvPr/>
        </p:nvSpPr>
        <p:spPr>
          <a:xfrm>
            <a:off x="5359029" y="1294464"/>
            <a:ext cx="447116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Investigate via a residual approach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16D5C2-7A50-8C2F-4B3C-86D8280225EB}"/>
              </a:ext>
            </a:extLst>
          </p:cNvPr>
          <p:cNvSpPr/>
          <p:nvPr/>
        </p:nvSpPr>
        <p:spPr>
          <a:xfrm>
            <a:off x="2241728" y="3111067"/>
            <a:ext cx="441434" cy="1187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07231-C9D3-60A6-E772-6D7EE7FF3F82}"/>
              </a:ext>
            </a:extLst>
          </p:cNvPr>
          <p:cNvSpPr/>
          <p:nvPr/>
        </p:nvSpPr>
        <p:spPr>
          <a:xfrm>
            <a:off x="5386641" y="3527547"/>
            <a:ext cx="441434" cy="1187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ACAD0-06C5-1CD0-E861-61967BA34D3A}"/>
              </a:ext>
            </a:extLst>
          </p:cNvPr>
          <p:cNvSpPr/>
          <p:nvPr/>
        </p:nvSpPr>
        <p:spPr>
          <a:xfrm>
            <a:off x="5359029" y="4763638"/>
            <a:ext cx="441434" cy="329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215;p5">
            <a:extLst>
              <a:ext uri="{FF2B5EF4-FFF2-40B4-BE49-F238E27FC236}">
                <a16:creationId xmlns:a16="http://schemas.microsoft.com/office/drawing/2014/main" id="{85BD19F0-37A0-07FF-F0E1-E073F5F99C12}"/>
              </a:ext>
            </a:extLst>
          </p:cNvPr>
          <p:cNvSpPr/>
          <p:nvPr/>
        </p:nvSpPr>
        <p:spPr>
          <a:xfrm>
            <a:off x="14768" y="6528162"/>
            <a:ext cx="7460410" cy="45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Toneva et al. 2022 Nature Computational Science, Oota et al. 2023 </a:t>
            </a:r>
            <a:r>
              <a:rPr lang="en-SG" sz="12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NeurIPS</a:t>
            </a:r>
            <a:endParaRPr sz="1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CCB9C3-C2C8-1FAD-9767-D2FB3DA0DD30}"/>
              </a:ext>
            </a:extLst>
          </p:cNvPr>
          <p:cNvSpPr/>
          <p:nvPr/>
        </p:nvSpPr>
        <p:spPr>
          <a:xfrm>
            <a:off x="436408" y="4805464"/>
            <a:ext cx="612843" cy="549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diagram of a bridge&#10;&#10;AI-generated content may be incorrect.">
            <a:extLst>
              <a:ext uri="{FF2B5EF4-FFF2-40B4-BE49-F238E27FC236}">
                <a16:creationId xmlns:a16="http://schemas.microsoft.com/office/drawing/2014/main" id="{ECF97383-7B5D-3DFB-0B21-8A773614B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38"/>
          <a:stretch/>
        </p:blipFill>
        <p:spPr>
          <a:xfrm>
            <a:off x="3268212" y="3779401"/>
            <a:ext cx="7635902" cy="545728"/>
          </a:xfrm>
          <a:prstGeom prst="rect">
            <a:avLst/>
          </a:prstGeom>
        </p:spPr>
      </p:pic>
      <p:pic>
        <p:nvPicPr>
          <p:cNvPr id="23" name="Picture 22" descr="A diagram of a bridge&#10;&#10;AI-generated content may be incorrect.">
            <a:extLst>
              <a:ext uri="{FF2B5EF4-FFF2-40B4-BE49-F238E27FC236}">
                <a16:creationId xmlns:a16="http://schemas.microsoft.com/office/drawing/2014/main" id="{01336FB8-5E43-AA20-D31B-A61CC47FA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12" y="3779401"/>
            <a:ext cx="7635902" cy="1135478"/>
          </a:xfrm>
          <a:prstGeom prst="rect">
            <a:avLst/>
          </a:prstGeom>
        </p:spPr>
      </p:pic>
      <p:pic>
        <p:nvPicPr>
          <p:cNvPr id="24" name="Picture 23" descr="A diagram of a computer language model&#10;&#10;Description automatically generated">
            <a:extLst>
              <a:ext uri="{FF2B5EF4-FFF2-40B4-BE49-F238E27FC236}">
                <a16:creationId xmlns:a16="http://schemas.microsoft.com/office/drawing/2014/main" id="{E6894D75-9EB0-0594-5FDE-F490DCA85F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2" t="35696" b="8055"/>
          <a:stretch/>
        </p:blipFill>
        <p:spPr>
          <a:xfrm>
            <a:off x="10994141" y="2768168"/>
            <a:ext cx="1036407" cy="20575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0192598-C4DB-1F25-1538-6E55ED7E171C}"/>
              </a:ext>
            </a:extLst>
          </p:cNvPr>
          <p:cNvGrpSpPr/>
          <p:nvPr/>
        </p:nvGrpSpPr>
        <p:grpSpPr>
          <a:xfrm>
            <a:off x="339583" y="1625242"/>
            <a:ext cx="2802246" cy="2927617"/>
            <a:chOff x="142998" y="592975"/>
            <a:chExt cx="2802246" cy="292761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18C2340-3D91-FCBA-4A96-2547A1E517F2}"/>
                </a:ext>
              </a:extLst>
            </p:cNvPr>
            <p:cNvGrpSpPr/>
            <p:nvPr/>
          </p:nvGrpSpPr>
          <p:grpSpPr>
            <a:xfrm>
              <a:off x="398721" y="2337220"/>
              <a:ext cx="2228910" cy="702800"/>
              <a:chOff x="113145" y="4273955"/>
              <a:chExt cx="2228910" cy="702800"/>
            </a:xfrm>
          </p:grpSpPr>
          <p:pic>
            <p:nvPicPr>
              <p:cNvPr id="28" name="Picture 27" descr="Diagram&#10;&#10;Description automatically generated">
                <a:extLst>
                  <a:ext uri="{FF2B5EF4-FFF2-40B4-BE49-F238E27FC236}">
                    <a16:creationId xmlns:a16="http://schemas.microsoft.com/office/drawing/2014/main" id="{FB8689D0-8C1D-943F-4936-AC70403D8B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885" r="56160" b="86105"/>
              <a:stretch/>
            </p:blipFill>
            <p:spPr>
              <a:xfrm>
                <a:off x="239780" y="4331768"/>
                <a:ext cx="1738833" cy="216121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6AAEF9-C551-F2EF-F808-07D69111215D}"/>
                  </a:ext>
                </a:extLst>
              </p:cNvPr>
              <p:cNvSpPr txBox="1"/>
              <p:nvPr/>
            </p:nvSpPr>
            <p:spPr>
              <a:xfrm>
                <a:off x="113145" y="4653590"/>
                <a:ext cx="222891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/>
                  <a:t>Video included with </a:t>
                </a:r>
                <a:r>
                  <a:rPr lang="en-US" sz="1500" dirty="0"/>
                  <a:t>Audio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C9EC93D1-9973-D7F3-6988-031B6450D214}"/>
                  </a:ext>
                </a:extLst>
              </p:cNvPr>
              <p:cNvSpPr/>
              <p:nvPr/>
            </p:nvSpPr>
            <p:spPr>
              <a:xfrm>
                <a:off x="264802" y="4273955"/>
                <a:ext cx="1921505" cy="386227"/>
              </a:xfrm>
              <a:prstGeom prst="roundRect">
                <a:avLst>
                  <a:gd name="adj" fmla="val 15393"/>
                </a:avLst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C72842-9DF9-35A2-5D08-A9837D075C06}"/>
                </a:ext>
              </a:extLst>
            </p:cNvPr>
            <p:cNvGrpSpPr/>
            <p:nvPr/>
          </p:nvGrpSpPr>
          <p:grpSpPr>
            <a:xfrm>
              <a:off x="239864" y="670796"/>
              <a:ext cx="2640176" cy="1553047"/>
              <a:chOff x="-29972" y="641716"/>
              <a:chExt cx="2640176" cy="1553047"/>
            </a:xfrm>
          </p:grpSpPr>
          <p:pic>
            <p:nvPicPr>
              <p:cNvPr id="25" name="Picture 24" descr="A collage of a film strip&#10;&#10;Description automatically generated">
                <a:extLst>
                  <a:ext uri="{FF2B5EF4-FFF2-40B4-BE49-F238E27FC236}">
                    <a16:creationId xmlns:a16="http://schemas.microsoft.com/office/drawing/2014/main" id="{74192C39-3C19-FC27-811F-79254F7641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90" b="86953"/>
              <a:stretch/>
            </p:blipFill>
            <p:spPr>
              <a:xfrm>
                <a:off x="186821" y="1350580"/>
                <a:ext cx="2106156" cy="683483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98E42BD-0A82-231C-52BB-970B68EE9AC0}"/>
                  </a:ext>
                </a:extLst>
              </p:cNvPr>
              <p:cNvSpPr txBox="1"/>
              <p:nvPr/>
            </p:nvSpPr>
            <p:spPr>
              <a:xfrm>
                <a:off x="-29972" y="641716"/>
                <a:ext cx="264017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“</a:t>
                </a:r>
                <a:r>
                  <a:rPr lang="en-IN" sz="1500" dirty="0"/>
                  <a:t>The wolf of wall street”</a:t>
                </a:r>
                <a:r>
                  <a:rPr lang="en-US" sz="1500" dirty="0"/>
                  <a:t> </a:t>
                </a:r>
              </a:p>
              <a:p>
                <a:pPr algn="ctr"/>
                <a:r>
                  <a:rPr lang="en-US" sz="1500" dirty="0"/>
                  <a:t>movie video clip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9C115056-AF68-150F-0488-00E047523B44}"/>
                  </a:ext>
                </a:extLst>
              </p:cNvPr>
              <p:cNvSpPr/>
              <p:nvPr/>
            </p:nvSpPr>
            <p:spPr>
              <a:xfrm>
                <a:off x="114442" y="1192572"/>
                <a:ext cx="2236838" cy="1002191"/>
              </a:xfrm>
              <a:prstGeom prst="roundRect">
                <a:avLst>
                  <a:gd name="adj" fmla="val 15393"/>
                </a:avLst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AFAAC1E-E46D-1416-ADD3-4AA0B15E58C0}"/>
                </a:ext>
              </a:extLst>
            </p:cNvPr>
            <p:cNvSpPr/>
            <p:nvPr/>
          </p:nvSpPr>
          <p:spPr>
            <a:xfrm>
              <a:off x="226868" y="592975"/>
              <a:ext cx="2653172" cy="261723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33382C-F873-DD64-91EA-9B7DDA530390}"/>
                </a:ext>
              </a:extLst>
            </p:cNvPr>
            <p:cNvSpPr txBox="1"/>
            <p:nvPr/>
          </p:nvSpPr>
          <p:spPr>
            <a:xfrm>
              <a:off x="142998" y="3197427"/>
              <a:ext cx="28022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Multi-modal naturalistic stimulus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52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"/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11</a:t>
            </a:fld>
            <a:endParaRPr/>
          </a:p>
        </p:txBody>
      </p:sp>
      <p:sp>
        <p:nvSpPr>
          <p:cNvPr id="6" name="Google Shape;144;p2">
            <a:extLst>
              <a:ext uri="{FF2B5EF4-FFF2-40B4-BE49-F238E27FC236}">
                <a16:creationId xmlns:a16="http://schemas.microsoft.com/office/drawing/2014/main" id="{15586491-F811-E0DC-338E-DA823440557D}"/>
              </a:ext>
            </a:extLst>
          </p:cNvPr>
          <p:cNvSpPr/>
          <p:nvPr/>
        </p:nvSpPr>
        <p:spPr>
          <a:xfrm>
            <a:off x="277846" y="87317"/>
            <a:ext cx="11161800" cy="69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SG" sz="28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Datasets &amp; Models</a:t>
            </a:r>
            <a:endParaRPr sz="28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D4986-9AFD-B541-9013-45E8F4787967}"/>
              </a:ext>
            </a:extLst>
          </p:cNvPr>
          <p:cNvSpPr txBox="1"/>
          <p:nvPr/>
        </p:nvSpPr>
        <p:spPr>
          <a:xfrm>
            <a:off x="752354" y="1168226"/>
            <a:ext cx="103246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Brain: fMRI recordings from </a:t>
            </a:r>
            <a:r>
              <a:rPr lang="en-US" dirty="0" err="1"/>
              <a:t>NeuroMod</a:t>
            </a:r>
            <a:r>
              <a:rPr lang="en-US" dirty="0"/>
              <a:t> Movie10  [St-Laurent et al. 2023]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Passively watching 4 movies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N=6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unimodal video-based Transformer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VideoMAE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ViViT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ViT</a:t>
            </a:r>
            <a:r>
              <a:rPr lang="en-US" dirty="0"/>
              <a:t>-H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unimodal Audio-based Transformer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Wav2Vec2.0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AST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multi-modal Transformer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Cross-modal model (</a:t>
            </a:r>
            <a:r>
              <a:rPr lang="en-US" dirty="0" err="1"/>
              <a:t>ImageBind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Jointly-pretrained model (TVLT)</a:t>
            </a:r>
          </a:p>
          <a:p>
            <a:endParaRPr lang="en-US" dirty="0"/>
          </a:p>
        </p:txBody>
      </p:sp>
      <p:sp>
        <p:nvSpPr>
          <p:cNvPr id="9" name="Google Shape;217;p5">
            <a:extLst>
              <a:ext uri="{FF2B5EF4-FFF2-40B4-BE49-F238E27FC236}">
                <a16:creationId xmlns:a16="http://schemas.microsoft.com/office/drawing/2014/main" id="{26FD51D5-6082-091A-8C30-53B25BFB70FC}"/>
              </a:ext>
            </a:extLst>
          </p:cNvPr>
          <p:cNvSpPr/>
          <p:nvPr/>
        </p:nvSpPr>
        <p:spPr>
          <a:xfrm>
            <a:off x="518399" y="5827368"/>
            <a:ext cx="10987034" cy="5974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/>
              <a:t>To quantify model predictions, we have an estimate of the explainable variance and use that to measure normalize brain alignment.</a:t>
            </a: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D83780-3212-9D75-0EF5-6011BFB02763}"/>
              </a:ext>
            </a:extLst>
          </p:cNvPr>
          <p:cNvSpPr/>
          <p:nvPr/>
        </p:nvSpPr>
        <p:spPr>
          <a:xfrm>
            <a:off x="8702328" y="4483007"/>
            <a:ext cx="612843" cy="549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6B97FE-B2D8-6CA6-FE5C-377B2DE1DA7A}"/>
              </a:ext>
            </a:extLst>
          </p:cNvPr>
          <p:cNvGrpSpPr/>
          <p:nvPr/>
        </p:nvGrpSpPr>
        <p:grpSpPr>
          <a:xfrm>
            <a:off x="8755879" y="1241333"/>
            <a:ext cx="2802246" cy="2927617"/>
            <a:chOff x="142998" y="592975"/>
            <a:chExt cx="2802246" cy="29276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2706AD8-3F43-4565-F694-B8A70124EBF3}"/>
                </a:ext>
              </a:extLst>
            </p:cNvPr>
            <p:cNvGrpSpPr/>
            <p:nvPr/>
          </p:nvGrpSpPr>
          <p:grpSpPr>
            <a:xfrm>
              <a:off x="398721" y="2337220"/>
              <a:ext cx="2228910" cy="702800"/>
              <a:chOff x="113145" y="4273955"/>
              <a:chExt cx="2228910" cy="702800"/>
            </a:xfrm>
          </p:grpSpPr>
          <p:pic>
            <p:nvPicPr>
              <p:cNvPr id="15" name="Picture 14" descr="Diagram&#10;&#10;Description automatically generated">
                <a:extLst>
                  <a:ext uri="{FF2B5EF4-FFF2-40B4-BE49-F238E27FC236}">
                    <a16:creationId xmlns:a16="http://schemas.microsoft.com/office/drawing/2014/main" id="{B609BCCD-98E1-4FC6-9631-344D3A2EFC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885" r="56160" b="86105"/>
              <a:stretch/>
            </p:blipFill>
            <p:spPr>
              <a:xfrm>
                <a:off x="239780" y="4331768"/>
                <a:ext cx="1738833" cy="21612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9CA509-C59D-1ACA-8C36-3758522201A2}"/>
                  </a:ext>
                </a:extLst>
              </p:cNvPr>
              <p:cNvSpPr txBox="1"/>
              <p:nvPr/>
            </p:nvSpPr>
            <p:spPr>
              <a:xfrm>
                <a:off x="113145" y="4653590"/>
                <a:ext cx="222891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/>
                  <a:t>Video included with </a:t>
                </a:r>
                <a:r>
                  <a:rPr lang="en-US" sz="1500" dirty="0"/>
                  <a:t>Audio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7058CBD-D46E-9B3D-F7BD-B57F203CC086}"/>
                  </a:ext>
                </a:extLst>
              </p:cNvPr>
              <p:cNvSpPr/>
              <p:nvPr/>
            </p:nvSpPr>
            <p:spPr>
              <a:xfrm>
                <a:off x="264802" y="4273955"/>
                <a:ext cx="1921505" cy="386227"/>
              </a:xfrm>
              <a:prstGeom prst="roundRect">
                <a:avLst>
                  <a:gd name="adj" fmla="val 15393"/>
                </a:avLst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243B40-2051-BC33-E6EE-2576FA46198E}"/>
                </a:ext>
              </a:extLst>
            </p:cNvPr>
            <p:cNvGrpSpPr/>
            <p:nvPr/>
          </p:nvGrpSpPr>
          <p:grpSpPr>
            <a:xfrm>
              <a:off x="239864" y="670796"/>
              <a:ext cx="2640176" cy="1553047"/>
              <a:chOff x="-29972" y="641716"/>
              <a:chExt cx="2640176" cy="1553047"/>
            </a:xfrm>
          </p:grpSpPr>
          <p:pic>
            <p:nvPicPr>
              <p:cNvPr id="12" name="Picture 11" descr="A collage of a film strip&#10;&#10;Description automatically generated">
                <a:extLst>
                  <a:ext uri="{FF2B5EF4-FFF2-40B4-BE49-F238E27FC236}">
                    <a16:creationId xmlns:a16="http://schemas.microsoft.com/office/drawing/2014/main" id="{EC4D4A47-8B30-8DB7-98C8-2EEC86F423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90" b="86953"/>
              <a:stretch/>
            </p:blipFill>
            <p:spPr>
              <a:xfrm>
                <a:off x="186821" y="1350580"/>
                <a:ext cx="2106156" cy="683483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C2660C-95FC-0F06-D6E7-89587298D620}"/>
                  </a:ext>
                </a:extLst>
              </p:cNvPr>
              <p:cNvSpPr txBox="1"/>
              <p:nvPr/>
            </p:nvSpPr>
            <p:spPr>
              <a:xfrm>
                <a:off x="-29972" y="641716"/>
                <a:ext cx="264017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“</a:t>
                </a:r>
                <a:r>
                  <a:rPr lang="en-IN" sz="1500" dirty="0"/>
                  <a:t>The wolf of wall street”</a:t>
                </a:r>
                <a:r>
                  <a:rPr lang="en-US" sz="1500" dirty="0"/>
                  <a:t> </a:t>
                </a:r>
              </a:p>
              <a:p>
                <a:pPr algn="ctr"/>
                <a:r>
                  <a:rPr lang="en-US" sz="1500" dirty="0"/>
                  <a:t>movie video clip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A6C12CF6-81B5-2E77-C1A8-924F5CB119AE}"/>
                  </a:ext>
                </a:extLst>
              </p:cNvPr>
              <p:cNvSpPr/>
              <p:nvPr/>
            </p:nvSpPr>
            <p:spPr>
              <a:xfrm>
                <a:off x="114442" y="1192572"/>
                <a:ext cx="2236838" cy="1002191"/>
              </a:xfrm>
              <a:prstGeom prst="roundRect">
                <a:avLst>
                  <a:gd name="adj" fmla="val 15393"/>
                </a:avLst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4453163-DDE3-D740-0108-8BF4330EC7EE}"/>
                </a:ext>
              </a:extLst>
            </p:cNvPr>
            <p:cNvSpPr/>
            <p:nvPr/>
          </p:nvSpPr>
          <p:spPr>
            <a:xfrm>
              <a:off x="226868" y="592975"/>
              <a:ext cx="2653172" cy="261723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D6178D-E9EA-6667-1B34-14F6CEAC72F2}"/>
                </a:ext>
              </a:extLst>
            </p:cNvPr>
            <p:cNvSpPr txBox="1"/>
            <p:nvPr/>
          </p:nvSpPr>
          <p:spPr>
            <a:xfrm>
              <a:off x="142998" y="3197427"/>
              <a:ext cx="28022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Multi-modal naturalistic stimulus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51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"/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12</a:t>
            </a:fld>
            <a:endParaRPr/>
          </a:p>
        </p:txBody>
      </p:sp>
      <p:pic>
        <p:nvPicPr>
          <p:cNvPr id="341" name="Google Shape;3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000"/>
            <a:ext cx="12192000" cy="642887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7"/>
          <p:cNvSpPr/>
          <p:nvPr/>
        </p:nvSpPr>
        <p:spPr>
          <a:xfrm>
            <a:off x="344875" y="2576100"/>
            <a:ext cx="113685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Multi-modal stimulus: How do multi-modal and unimodal models differ in their ability to predict brain activity in late language regions, higher visual regions and early sensory regions?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73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30CCB9-BD36-7F7C-70EB-1AD8D93E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483" y="1379753"/>
            <a:ext cx="7766926" cy="3017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B60D21-D434-6913-E2AE-F8C4BFF86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31" y="1379753"/>
            <a:ext cx="3818078" cy="3062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94FAF3-BEAE-B691-537B-5A6E2E893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9" y="134678"/>
            <a:ext cx="11398027" cy="7636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Helvetica Neue" panose="020B0604020202020204" charset="0"/>
              </a:rPr>
              <a:t>Result: Multi-modal vs. Unimodal models &amp; brain alignment</a:t>
            </a:r>
          </a:p>
        </p:txBody>
      </p:sp>
      <p:sp>
        <p:nvSpPr>
          <p:cNvPr id="4" name="Google Shape;432;p41">
            <a:extLst>
              <a:ext uri="{FF2B5EF4-FFF2-40B4-BE49-F238E27FC236}">
                <a16:creationId xmlns:a16="http://schemas.microsoft.com/office/drawing/2014/main" id="{C3A8F617-C803-23C0-0905-D19D2FBA11F1}"/>
              </a:ext>
            </a:extLst>
          </p:cNvPr>
          <p:cNvSpPr txBox="1"/>
          <p:nvPr/>
        </p:nvSpPr>
        <p:spPr>
          <a:xfrm>
            <a:off x="339181" y="4598711"/>
            <a:ext cx="11513637" cy="20774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Language region (AG)</a:t>
            </a:r>
            <a:endParaRPr lang="en-US" sz="17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Both types of multi-modal models show higher brain alignment than unimodal video and speech models with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language regions (PTL, IFG)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en-US" sz="17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 models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trail behind </a:t>
            </a:r>
            <a:r>
              <a:rPr lang="en-US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models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7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Higher-visual (MT) and Early-sensory (AC)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Cross-Modal Models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Concat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embeddings improve alignment, while </a:t>
            </a:r>
            <a:r>
              <a:rPr lang="en-US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jointly-pretrained models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perform similar to unimodal video models.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 AC, surprisingly, </a:t>
            </a:r>
            <a:r>
              <a:rPr lang="en-US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unimodal video models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show improved brain alignment over </a:t>
            </a:r>
            <a:r>
              <a:rPr lang="en-US" sz="1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unimodal speech models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7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Google Shape;368;g2978e5e2abf_0_90">
            <a:extLst>
              <a:ext uri="{FF2B5EF4-FFF2-40B4-BE49-F238E27FC236}">
                <a16:creationId xmlns:a16="http://schemas.microsoft.com/office/drawing/2014/main" id="{7322D241-BB7B-3402-E7DE-E29EE5CD3D2B}"/>
              </a:ext>
            </a:extLst>
          </p:cNvPr>
          <p:cNvSpPr/>
          <p:nvPr/>
        </p:nvSpPr>
        <p:spPr>
          <a:xfrm>
            <a:off x="1063256" y="1631819"/>
            <a:ext cx="478465" cy="2536144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68;g2978e5e2abf_0_90">
            <a:extLst>
              <a:ext uri="{FF2B5EF4-FFF2-40B4-BE49-F238E27FC236}">
                <a16:creationId xmlns:a16="http://schemas.microsoft.com/office/drawing/2014/main" id="{336B8423-80A6-9252-20BE-7A4D04757228}"/>
              </a:ext>
            </a:extLst>
          </p:cNvPr>
          <p:cNvSpPr/>
          <p:nvPr/>
        </p:nvSpPr>
        <p:spPr>
          <a:xfrm>
            <a:off x="2541181" y="1812981"/>
            <a:ext cx="380708" cy="236841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68;g2978e5e2abf_0_90">
            <a:extLst>
              <a:ext uri="{FF2B5EF4-FFF2-40B4-BE49-F238E27FC236}">
                <a16:creationId xmlns:a16="http://schemas.microsoft.com/office/drawing/2014/main" id="{BA46A04B-3646-8719-3092-E86545FD833B}"/>
              </a:ext>
            </a:extLst>
          </p:cNvPr>
          <p:cNvSpPr/>
          <p:nvPr/>
        </p:nvSpPr>
        <p:spPr>
          <a:xfrm>
            <a:off x="5026133" y="1645249"/>
            <a:ext cx="478465" cy="2536144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68;g2978e5e2abf_0_90">
            <a:extLst>
              <a:ext uri="{FF2B5EF4-FFF2-40B4-BE49-F238E27FC236}">
                <a16:creationId xmlns:a16="http://schemas.microsoft.com/office/drawing/2014/main" id="{111739BA-785F-EC5D-976F-6DE497AE5D7F}"/>
              </a:ext>
            </a:extLst>
          </p:cNvPr>
          <p:cNvSpPr/>
          <p:nvPr/>
        </p:nvSpPr>
        <p:spPr>
          <a:xfrm>
            <a:off x="8944367" y="1651590"/>
            <a:ext cx="478465" cy="2536144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DCC662-23E1-5AF0-989E-48D8C98C9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82" y="1000264"/>
            <a:ext cx="11274560" cy="23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3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CD8FE-1DC9-DA96-AAA6-D64A8FDD9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3E33B4-8C2D-A292-7B96-F5C2062DF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483" y="1379753"/>
            <a:ext cx="7766926" cy="3017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933B2F-DA26-927A-271F-9BFE06478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31" y="1379753"/>
            <a:ext cx="3818078" cy="3062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982109-A08D-CF1A-C9A6-FE404607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9" y="134678"/>
            <a:ext cx="11398027" cy="7636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Helvetica Neue" panose="020B0604020202020204" charset="0"/>
              </a:rPr>
              <a:t>Result: Multi-modal vs. Unimodal models &amp; brain alignment</a:t>
            </a:r>
          </a:p>
        </p:txBody>
      </p:sp>
      <p:sp>
        <p:nvSpPr>
          <p:cNvPr id="4" name="Google Shape;432;p41">
            <a:extLst>
              <a:ext uri="{FF2B5EF4-FFF2-40B4-BE49-F238E27FC236}">
                <a16:creationId xmlns:a16="http://schemas.microsoft.com/office/drawing/2014/main" id="{C2773BEA-ED0B-EFE1-B4E2-0DF0251C60CB}"/>
              </a:ext>
            </a:extLst>
          </p:cNvPr>
          <p:cNvSpPr txBox="1"/>
          <p:nvPr/>
        </p:nvSpPr>
        <p:spPr>
          <a:xfrm>
            <a:off x="339181" y="4598711"/>
            <a:ext cx="11513637" cy="20774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Language region (AG)</a:t>
            </a:r>
            <a:endParaRPr lang="en-US" sz="17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Both types of multi-modal models show higher brain alignment than unimodal video and speech models with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language regions (PTL, IFG)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en-US" sz="17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 models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trail behind </a:t>
            </a:r>
            <a:r>
              <a:rPr lang="en-US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models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7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Higher-visual (MT) and Early-sensory (AC)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Cross-Modal Models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Concat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embeddings improve alignment, while </a:t>
            </a:r>
            <a:r>
              <a:rPr lang="en-US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jointly-pretrained models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perform similar to unimodal video models.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 AC, surprisingly, </a:t>
            </a:r>
            <a:r>
              <a:rPr lang="en-US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unimodal video models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show improved brain alignment over </a:t>
            </a:r>
            <a:r>
              <a:rPr lang="en-US" sz="1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unimodal speech models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7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Google Shape;368;g2978e5e2abf_0_90">
            <a:extLst>
              <a:ext uri="{FF2B5EF4-FFF2-40B4-BE49-F238E27FC236}">
                <a16:creationId xmlns:a16="http://schemas.microsoft.com/office/drawing/2014/main" id="{F42A46B1-1FA8-EE94-BA67-343692583577}"/>
              </a:ext>
            </a:extLst>
          </p:cNvPr>
          <p:cNvSpPr/>
          <p:nvPr/>
        </p:nvSpPr>
        <p:spPr>
          <a:xfrm>
            <a:off x="1063256" y="1631819"/>
            <a:ext cx="478465" cy="2536144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68;g2978e5e2abf_0_90">
            <a:extLst>
              <a:ext uri="{FF2B5EF4-FFF2-40B4-BE49-F238E27FC236}">
                <a16:creationId xmlns:a16="http://schemas.microsoft.com/office/drawing/2014/main" id="{A65FF7F2-CD31-ED2F-1194-499462ECA2AD}"/>
              </a:ext>
            </a:extLst>
          </p:cNvPr>
          <p:cNvSpPr/>
          <p:nvPr/>
        </p:nvSpPr>
        <p:spPr>
          <a:xfrm>
            <a:off x="2541181" y="1812981"/>
            <a:ext cx="380708" cy="236841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68;g2978e5e2abf_0_90">
            <a:extLst>
              <a:ext uri="{FF2B5EF4-FFF2-40B4-BE49-F238E27FC236}">
                <a16:creationId xmlns:a16="http://schemas.microsoft.com/office/drawing/2014/main" id="{36EFD067-7A6F-C56D-52D4-4008EEAD7E2D}"/>
              </a:ext>
            </a:extLst>
          </p:cNvPr>
          <p:cNvSpPr/>
          <p:nvPr/>
        </p:nvSpPr>
        <p:spPr>
          <a:xfrm>
            <a:off x="5026133" y="1645249"/>
            <a:ext cx="478465" cy="2536144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68;g2978e5e2abf_0_90">
            <a:extLst>
              <a:ext uri="{FF2B5EF4-FFF2-40B4-BE49-F238E27FC236}">
                <a16:creationId xmlns:a16="http://schemas.microsoft.com/office/drawing/2014/main" id="{58AE67D2-13BB-448E-C8A4-F98747A69910}"/>
              </a:ext>
            </a:extLst>
          </p:cNvPr>
          <p:cNvSpPr/>
          <p:nvPr/>
        </p:nvSpPr>
        <p:spPr>
          <a:xfrm>
            <a:off x="8944367" y="1651590"/>
            <a:ext cx="478465" cy="2536144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E4FDF1-A055-97B8-470A-F2107A281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82" y="1000264"/>
            <a:ext cx="11274560" cy="237904"/>
          </a:xfrm>
          <a:prstGeom prst="rect">
            <a:avLst/>
          </a:prstGeom>
        </p:spPr>
      </p:pic>
      <p:pic>
        <p:nvPicPr>
          <p:cNvPr id="3" name="Google Shape;154;g2978e5e2abf_0_30">
            <a:extLst>
              <a:ext uri="{FF2B5EF4-FFF2-40B4-BE49-F238E27FC236}">
                <a16:creationId xmlns:a16="http://schemas.microsoft.com/office/drawing/2014/main" id="{3B6AFFAF-6747-D074-5EF2-342542DD8C1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78" y="683880"/>
            <a:ext cx="12096770" cy="60336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67;g2978e5e2abf_0_90">
            <a:extLst>
              <a:ext uri="{FF2B5EF4-FFF2-40B4-BE49-F238E27FC236}">
                <a16:creationId xmlns:a16="http://schemas.microsoft.com/office/drawing/2014/main" id="{7DFA1AD8-D3DF-837A-69C8-2E698F89437E}"/>
              </a:ext>
            </a:extLst>
          </p:cNvPr>
          <p:cNvSpPr/>
          <p:nvPr/>
        </p:nvSpPr>
        <p:spPr>
          <a:xfrm>
            <a:off x="476462" y="3216770"/>
            <a:ext cx="11082652" cy="6892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Which brain regions process unimodal versus multi-modal information?</a:t>
            </a:r>
          </a:p>
        </p:txBody>
      </p:sp>
    </p:spTree>
    <p:extLst>
      <p:ext uri="{BB962C8B-B14F-4D97-AF65-F5344CB8AC3E}">
        <p14:creationId xmlns:p14="http://schemas.microsoft.com/office/powerpoint/2010/main" val="80164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7D429F5-7CAB-DE17-CD83-F1744A1D1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B2A0-7C5A-BEE8-01A0-8668E063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7" y="89986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Helvetica Neue" panose="020B0604020202020204" charset="0"/>
              </a:rPr>
              <a:t>Result: Which brain regions process unimodal versus multi-modal information?</a:t>
            </a:r>
          </a:p>
        </p:txBody>
      </p:sp>
      <p:sp>
        <p:nvSpPr>
          <p:cNvPr id="14" name="Google Shape;432;p41">
            <a:extLst>
              <a:ext uri="{FF2B5EF4-FFF2-40B4-BE49-F238E27FC236}">
                <a16:creationId xmlns:a16="http://schemas.microsoft.com/office/drawing/2014/main" id="{1EAFF343-9E25-E134-38EE-086FCE41B31E}"/>
              </a:ext>
            </a:extLst>
          </p:cNvPr>
          <p:cNvSpPr txBox="1"/>
          <p:nvPr/>
        </p:nvSpPr>
        <p:spPr>
          <a:xfrm>
            <a:off x="194257" y="1351827"/>
            <a:ext cx="11803480" cy="2492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Multi-modal models</a:t>
            </a:r>
            <a:endParaRPr lang="en-US" sz="2200" b="1" dirty="0">
              <a:solidFill>
                <a:schemeClr val="accent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Improved alignment 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semantic language regions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such as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AG, PCC and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dmPFC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Improved alignment 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syntactic language regions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such as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PTL and IFG</a:t>
            </a:r>
          </a:p>
          <a:p>
            <a:pPr lvl="1"/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Multi-modal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Unimodal models</a:t>
            </a:r>
            <a:endParaRPr lang="en-US" sz="2200" b="1" dirty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Both models exhibit similar brain alignment in several language regions such as ATL,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IFGOrb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MFG, visual regions such as PPA (scene visual area), and EVC (early visual cortex). </a:t>
            </a:r>
          </a:p>
        </p:txBody>
      </p:sp>
      <p:sp>
        <p:nvSpPr>
          <p:cNvPr id="15" name="Google Shape;384;p8">
            <a:extLst>
              <a:ext uri="{FF2B5EF4-FFF2-40B4-BE49-F238E27FC236}">
                <a16:creationId xmlns:a16="http://schemas.microsoft.com/office/drawing/2014/main" id="{B9242541-F839-4910-0AFD-A37B2CC12098}"/>
              </a:ext>
            </a:extLst>
          </p:cNvPr>
          <p:cNvSpPr/>
          <p:nvPr/>
        </p:nvSpPr>
        <p:spPr>
          <a:xfrm>
            <a:off x="800651" y="4608326"/>
            <a:ext cx="10590691" cy="133527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Multi-modal effects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In general, multimodal models have better predictivity in the language regions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Unimodal effects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Unimodal models have higher predictivity in the early sensory regions (visual and auditory)</a:t>
            </a:r>
          </a:p>
        </p:txBody>
      </p:sp>
    </p:spTree>
    <p:extLst>
      <p:ext uri="{BB962C8B-B14F-4D97-AF65-F5344CB8AC3E}">
        <p14:creationId xmlns:p14="http://schemas.microsoft.com/office/powerpoint/2010/main" val="38807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B958A06-9428-0824-C7F1-A0AB9078B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DAA85-2A3D-9FA3-6498-498542BD3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7" y="89986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Helvetica Neue" panose="020B0604020202020204" charset="0"/>
              </a:rPr>
              <a:t>Result: Which brain regions process unimodal versus multi-modal information?</a:t>
            </a:r>
          </a:p>
        </p:txBody>
      </p:sp>
      <p:sp>
        <p:nvSpPr>
          <p:cNvPr id="14" name="Google Shape;432;p41">
            <a:extLst>
              <a:ext uri="{FF2B5EF4-FFF2-40B4-BE49-F238E27FC236}">
                <a16:creationId xmlns:a16="http://schemas.microsoft.com/office/drawing/2014/main" id="{A6F91C34-6407-4531-B5F5-18DE26C37BC4}"/>
              </a:ext>
            </a:extLst>
          </p:cNvPr>
          <p:cNvSpPr txBox="1"/>
          <p:nvPr/>
        </p:nvSpPr>
        <p:spPr>
          <a:xfrm>
            <a:off x="194257" y="1351827"/>
            <a:ext cx="11803480" cy="2492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Multi-modal models</a:t>
            </a:r>
            <a:endParaRPr lang="en-US" sz="2200" b="1" dirty="0">
              <a:solidFill>
                <a:schemeClr val="accent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Improved alignment 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semantic language regions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such as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AG, PCC and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dmPFC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Improved alignment in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syntactic language regions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such as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PTL and IFG</a:t>
            </a:r>
          </a:p>
          <a:p>
            <a:pPr lvl="1"/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Multi-modal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Unimodal models</a:t>
            </a:r>
            <a:endParaRPr lang="en-US" sz="2200" b="1" dirty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Both models exhibit similar brain alignment in several language regions such as ATL,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IFGOrb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MFG, visual regions such as PPA (scene visual area), and EVC (early visual cortex). </a:t>
            </a:r>
          </a:p>
        </p:txBody>
      </p:sp>
      <p:sp>
        <p:nvSpPr>
          <p:cNvPr id="15" name="Google Shape;384;p8">
            <a:extLst>
              <a:ext uri="{FF2B5EF4-FFF2-40B4-BE49-F238E27FC236}">
                <a16:creationId xmlns:a16="http://schemas.microsoft.com/office/drawing/2014/main" id="{060B6B06-C13E-3E94-6055-1357BD360548}"/>
              </a:ext>
            </a:extLst>
          </p:cNvPr>
          <p:cNvSpPr/>
          <p:nvPr/>
        </p:nvSpPr>
        <p:spPr>
          <a:xfrm>
            <a:off x="800651" y="4608326"/>
            <a:ext cx="10590691" cy="133527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Multi-modal effects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In general, multimodal models have better predictivity in the language regions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Unimodal effects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Unimodal models have higher predictivity in the early sensory regions (visual and auditory)</a:t>
            </a:r>
          </a:p>
        </p:txBody>
      </p:sp>
      <p:pic>
        <p:nvPicPr>
          <p:cNvPr id="3" name="Google Shape;154;g2978e5e2abf_0_30">
            <a:extLst>
              <a:ext uri="{FF2B5EF4-FFF2-40B4-BE49-F238E27FC236}">
                <a16:creationId xmlns:a16="http://schemas.microsoft.com/office/drawing/2014/main" id="{B385BD98-8C10-6330-D3FA-50A0CD9C988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58" y="996532"/>
            <a:ext cx="12096770" cy="56181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67;g2978e5e2abf_0_90">
            <a:extLst>
              <a:ext uri="{FF2B5EF4-FFF2-40B4-BE49-F238E27FC236}">
                <a16:creationId xmlns:a16="http://schemas.microsoft.com/office/drawing/2014/main" id="{BDCE902C-326D-5217-C616-6C565CEFD56B}"/>
              </a:ext>
            </a:extLst>
          </p:cNvPr>
          <p:cNvSpPr/>
          <p:nvPr/>
        </p:nvSpPr>
        <p:spPr>
          <a:xfrm>
            <a:off x="531214" y="3222571"/>
            <a:ext cx="11082652" cy="6892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Which modality of representations in multi-modal models lead to high brain alignment?</a:t>
            </a:r>
          </a:p>
        </p:txBody>
      </p:sp>
    </p:spTree>
    <p:extLst>
      <p:ext uri="{BB962C8B-B14F-4D97-AF65-F5344CB8AC3E}">
        <p14:creationId xmlns:p14="http://schemas.microsoft.com/office/powerpoint/2010/main" val="341271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"/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17</a:t>
            </a:fld>
            <a:endParaRPr/>
          </a:p>
        </p:txBody>
      </p:sp>
      <p:pic>
        <p:nvPicPr>
          <p:cNvPr id="341" name="Google Shape;3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000"/>
            <a:ext cx="12192000" cy="642887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7"/>
          <p:cNvSpPr/>
          <p:nvPr/>
        </p:nvSpPr>
        <p:spPr>
          <a:xfrm>
            <a:off x="344875" y="2576100"/>
            <a:ext cx="113685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is the alignment between brain recordings and multi-modal model representations affected by the elimination of modality-specific features?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9757E25-7D40-9385-794E-A8409FFCF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CB3258-3C3D-1B69-D2E1-90E9D43DD3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63"/>
          <a:stretch/>
        </p:blipFill>
        <p:spPr>
          <a:xfrm>
            <a:off x="6107469" y="1904395"/>
            <a:ext cx="5622536" cy="29523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97FBAC-1B77-CE7B-EBDC-B41D91558B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342"/>
          <a:stretch/>
        </p:blipFill>
        <p:spPr>
          <a:xfrm>
            <a:off x="214111" y="1904395"/>
            <a:ext cx="5659095" cy="2952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8B752C-5CC0-E858-C652-D3015E3B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7" y="89986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Helvetica Neue" panose="020B0604020202020204" charset="0"/>
              </a:rPr>
              <a:t>Result: Modality-specific contribution in language and visual regions</a:t>
            </a:r>
          </a:p>
        </p:txBody>
      </p:sp>
      <p:sp>
        <p:nvSpPr>
          <p:cNvPr id="6" name="Google Shape;432;p41">
            <a:extLst>
              <a:ext uri="{FF2B5EF4-FFF2-40B4-BE49-F238E27FC236}">
                <a16:creationId xmlns:a16="http://schemas.microsoft.com/office/drawing/2014/main" id="{EB84D2DE-48A8-D1FC-0508-D9B9122F130E}"/>
              </a:ext>
            </a:extLst>
          </p:cNvPr>
          <p:cNvSpPr txBox="1"/>
          <p:nvPr/>
        </p:nvSpPr>
        <p:spPr>
          <a:xfrm>
            <a:off x="274342" y="4893824"/>
            <a:ext cx="11239241" cy="17542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Cross-modal models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 alignment is </a:t>
            </a:r>
            <a:r>
              <a:rPr lang="en-US" sz="2000" b="1" dirty="0">
                <a:solidFill>
                  <a:prstClr val="black"/>
                </a:solidFill>
              </a:rPr>
              <a:t>partially explained </a:t>
            </a:r>
            <a:r>
              <a:rPr lang="en-US" sz="2000" dirty="0">
                <a:solidFill>
                  <a:prstClr val="black"/>
                </a:solidFill>
              </a:rPr>
              <a:t>by video features, but removal of speech features does not lead to drop in brain alignment.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Jointly-pretrained models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 alignment is </a:t>
            </a:r>
            <a:r>
              <a:rPr lang="en-US" sz="2000" b="1" dirty="0">
                <a:solidFill>
                  <a:prstClr val="black"/>
                </a:solidFill>
              </a:rPr>
              <a:t>partially explained </a:t>
            </a:r>
            <a:r>
              <a:rPr lang="en-US" sz="2000" dirty="0">
                <a:solidFill>
                  <a:prstClr val="black"/>
                </a:solidFill>
              </a:rPr>
              <a:t>by both video and audio features.</a:t>
            </a:r>
            <a:endParaRPr lang="en-US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368;g2978e5e2abf_0_90">
            <a:extLst>
              <a:ext uri="{FF2B5EF4-FFF2-40B4-BE49-F238E27FC236}">
                <a16:creationId xmlns:a16="http://schemas.microsoft.com/office/drawing/2014/main" id="{277F038E-6D19-9373-E6D4-39D1D5C935D6}"/>
              </a:ext>
            </a:extLst>
          </p:cNvPr>
          <p:cNvSpPr/>
          <p:nvPr/>
        </p:nvSpPr>
        <p:spPr>
          <a:xfrm>
            <a:off x="1617982" y="3243883"/>
            <a:ext cx="465999" cy="1368789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68;g2978e5e2abf_0_90">
            <a:extLst>
              <a:ext uri="{FF2B5EF4-FFF2-40B4-BE49-F238E27FC236}">
                <a16:creationId xmlns:a16="http://schemas.microsoft.com/office/drawing/2014/main" id="{B9E1D027-23D5-C349-AF48-ECD3EDBCFBA2}"/>
              </a:ext>
            </a:extLst>
          </p:cNvPr>
          <p:cNvSpPr/>
          <p:nvPr/>
        </p:nvSpPr>
        <p:spPr>
          <a:xfrm>
            <a:off x="2472130" y="3130469"/>
            <a:ext cx="465999" cy="1482203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68;g2978e5e2abf_0_90">
            <a:extLst>
              <a:ext uri="{FF2B5EF4-FFF2-40B4-BE49-F238E27FC236}">
                <a16:creationId xmlns:a16="http://schemas.microsoft.com/office/drawing/2014/main" id="{FFC14523-BD50-39F4-BCE8-FF6A0C9A895B}"/>
              </a:ext>
            </a:extLst>
          </p:cNvPr>
          <p:cNvSpPr/>
          <p:nvPr/>
        </p:nvSpPr>
        <p:spPr>
          <a:xfrm>
            <a:off x="3727689" y="3060640"/>
            <a:ext cx="465999" cy="154108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68;g2978e5e2abf_0_90">
            <a:extLst>
              <a:ext uri="{FF2B5EF4-FFF2-40B4-BE49-F238E27FC236}">
                <a16:creationId xmlns:a16="http://schemas.microsoft.com/office/drawing/2014/main" id="{CF930E36-9EEF-58F9-1481-F7A9CB10798C}"/>
              </a:ext>
            </a:extLst>
          </p:cNvPr>
          <p:cNvSpPr/>
          <p:nvPr/>
        </p:nvSpPr>
        <p:spPr>
          <a:xfrm>
            <a:off x="5000127" y="3070244"/>
            <a:ext cx="465999" cy="154108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68;g2978e5e2abf_0_90">
            <a:extLst>
              <a:ext uri="{FF2B5EF4-FFF2-40B4-BE49-F238E27FC236}">
                <a16:creationId xmlns:a16="http://schemas.microsoft.com/office/drawing/2014/main" id="{FAC5758E-2160-6BA4-7A1B-F84343CDEC46}"/>
              </a:ext>
            </a:extLst>
          </p:cNvPr>
          <p:cNvSpPr/>
          <p:nvPr/>
        </p:nvSpPr>
        <p:spPr>
          <a:xfrm>
            <a:off x="7446885" y="3138007"/>
            <a:ext cx="465999" cy="1482203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68;g2978e5e2abf_0_90">
            <a:extLst>
              <a:ext uri="{FF2B5EF4-FFF2-40B4-BE49-F238E27FC236}">
                <a16:creationId xmlns:a16="http://schemas.microsoft.com/office/drawing/2014/main" id="{497E4C42-ED5B-97D2-2830-9A709BA82BDD}"/>
              </a:ext>
            </a:extLst>
          </p:cNvPr>
          <p:cNvSpPr/>
          <p:nvPr/>
        </p:nvSpPr>
        <p:spPr>
          <a:xfrm>
            <a:off x="8308056" y="3135944"/>
            <a:ext cx="465999" cy="1482203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68;g2978e5e2abf_0_90">
            <a:extLst>
              <a:ext uri="{FF2B5EF4-FFF2-40B4-BE49-F238E27FC236}">
                <a16:creationId xmlns:a16="http://schemas.microsoft.com/office/drawing/2014/main" id="{22DC941D-6531-C10D-9605-AB2249B8237E}"/>
              </a:ext>
            </a:extLst>
          </p:cNvPr>
          <p:cNvSpPr/>
          <p:nvPr/>
        </p:nvSpPr>
        <p:spPr>
          <a:xfrm>
            <a:off x="9572020" y="3082540"/>
            <a:ext cx="465999" cy="154108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68;g2978e5e2abf_0_90">
            <a:extLst>
              <a:ext uri="{FF2B5EF4-FFF2-40B4-BE49-F238E27FC236}">
                <a16:creationId xmlns:a16="http://schemas.microsoft.com/office/drawing/2014/main" id="{751546C2-825D-77C3-0092-F95375CAB88D}"/>
              </a:ext>
            </a:extLst>
          </p:cNvPr>
          <p:cNvSpPr/>
          <p:nvPr/>
        </p:nvSpPr>
        <p:spPr>
          <a:xfrm>
            <a:off x="10861516" y="3129179"/>
            <a:ext cx="465999" cy="154108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DF46D4-4C9A-5A9C-67AA-529B9C216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287" y="678483"/>
            <a:ext cx="5092768" cy="122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8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3473-A3ED-F422-01F1-9A7BDC03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7" y="89986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Helvetica Neue" panose="020B0604020202020204" charset="0"/>
              </a:rPr>
              <a:t>Result: Modality-specific contribution in language and visual regions</a:t>
            </a:r>
          </a:p>
        </p:txBody>
      </p:sp>
      <p:sp>
        <p:nvSpPr>
          <p:cNvPr id="14" name="Google Shape;432;p41">
            <a:extLst>
              <a:ext uri="{FF2B5EF4-FFF2-40B4-BE49-F238E27FC236}">
                <a16:creationId xmlns:a16="http://schemas.microsoft.com/office/drawing/2014/main" id="{4AD520F7-FEDC-AF51-B056-D7280EDDD8D4}"/>
              </a:ext>
            </a:extLst>
          </p:cNvPr>
          <p:cNvSpPr txBox="1"/>
          <p:nvPr/>
        </p:nvSpPr>
        <p:spPr>
          <a:xfrm>
            <a:off x="194257" y="1351827"/>
            <a:ext cx="11803480" cy="3631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196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Cross-modal models</a:t>
            </a:r>
            <a:endParaRPr lang="en-US" sz="2200" b="1" dirty="0">
              <a:solidFill>
                <a:schemeClr val="accent3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Alignment with language and visual regions is only</a:t>
            </a:r>
            <a:r>
              <a:rPr lang="en-US" sz="2200" b="1" dirty="0"/>
              <a:t> partially explained </a:t>
            </a:r>
            <a:r>
              <a:rPr lang="en-US" sz="2200" dirty="0"/>
              <a:t>by </a:t>
            </a:r>
            <a:r>
              <a:rPr lang="en-US" sz="2200" b="1" dirty="0"/>
              <a:t>video modality features</a:t>
            </a:r>
            <a:r>
              <a:rPr lang="en-US" sz="2200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Model relies heavily on visual information  for improved brain alignment.</a:t>
            </a:r>
            <a:endParaRPr lang="en-US" sz="2200" b="1" dirty="0"/>
          </a:p>
          <a:p>
            <a:pPr lvl="1"/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Jointly-pretrained models</a:t>
            </a:r>
            <a:endParaRPr lang="en-US" sz="2200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Alignment with language and visual regions is only</a:t>
            </a:r>
            <a:r>
              <a:rPr lang="en-US" sz="2200" b="1" dirty="0"/>
              <a:t> partially explained </a:t>
            </a:r>
            <a:r>
              <a:rPr lang="en-US" sz="2200" dirty="0"/>
              <a:t>by both </a:t>
            </a:r>
            <a:r>
              <a:rPr lang="en-US" sz="2200" b="1" dirty="0"/>
              <a:t>video modality </a:t>
            </a:r>
            <a:r>
              <a:rPr lang="en-US" sz="2200" dirty="0"/>
              <a:t>and</a:t>
            </a:r>
            <a:r>
              <a:rPr lang="en-US" sz="2200" b="1" dirty="0"/>
              <a:t> audio modality features</a:t>
            </a:r>
            <a:r>
              <a:rPr lang="en-US" sz="2200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Model is capturing more high-level abstract and semantic information that goes beyond specific features of just one modality.</a:t>
            </a:r>
          </a:p>
        </p:txBody>
      </p:sp>
    </p:spTree>
    <p:extLst>
      <p:ext uri="{BB962C8B-B14F-4D97-AF65-F5344CB8AC3E}">
        <p14:creationId xmlns:p14="http://schemas.microsoft.com/office/powerpoint/2010/main" val="9103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72CFEAE-8AAF-FAFD-624D-CC4EC31CF892}"/>
              </a:ext>
            </a:extLst>
          </p:cNvPr>
          <p:cNvGrpSpPr/>
          <p:nvPr/>
        </p:nvGrpSpPr>
        <p:grpSpPr>
          <a:xfrm>
            <a:off x="2352060" y="4130016"/>
            <a:ext cx="6808622" cy="253658"/>
            <a:chOff x="2352060" y="4130016"/>
            <a:chExt cx="6808622" cy="253658"/>
          </a:xfrm>
        </p:grpSpPr>
        <p:sp>
          <p:nvSpPr>
            <p:cNvPr id="164" name="Arrow: Left-Right 163">
              <a:extLst>
                <a:ext uri="{FF2B5EF4-FFF2-40B4-BE49-F238E27FC236}">
                  <a16:creationId xmlns:a16="http://schemas.microsoft.com/office/drawing/2014/main" id="{FDC9C4A8-B539-1992-1FE3-FCDF66B47AD7}"/>
                </a:ext>
              </a:extLst>
            </p:cNvPr>
            <p:cNvSpPr/>
            <p:nvPr/>
          </p:nvSpPr>
          <p:spPr>
            <a:xfrm rot="2482721">
              <a:off x="2352060" y="4130017"/>
              <a:ext cx="1461593" cy="253657"/>
            </a:xfrm>
            <a:prstGeom prst="leftRight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5" name="Arrow: Left-Right 164">
              <a:extLst>
                <a:ext uri="{FF2B5EF4-FFF2-40B4-BE49-F238E27FC236}">
                  <a16:creationId xmlns:a16="http://schemas.microsoft.com/office/drawing/2014/main" id="{D45667CB-4E3D-2C18-ACFD-BBE61874CB58}"/>
                </a:ext>
              </a:extLst>
            </p:cNvPr>
            <p:cNvSpPr/>
            <p:nvPr/>
          </p:nvSpPr>
          <p:spPr>
            <a:xfrm rot="8191524">
              <a:off x="7699089" y="4130016"/>
              <a:ext cx="1461593" cy="253657"/>
            </a:xfrm>
            <a:prstGeom prst="leftRight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34F2B6-FEE0-7BB7-43DC-BF2AB4B23C8D}"/>
              </a:ext>
            </a:extLst>
          </p:cNvPr>
          <p:cNvGrpSpPr/>
          <p:nvPr/>
        </p:nvGrpSpPr>
        <p:grpSpPr>
          <a:xfrm>
            <a:off x="4416757" y="3568246"/>
            <a:ext cx="2969111" cy="1112659"/>
            <a:chOff x="4416757" y="3568246"/>
            <a:chExt cx="2969111" cy="1112659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7AA3EF28-7DC3-2FBA-F977-939F9D680624}"/>
                </a:ext>
              </a:extLst>
            </p:cNvPr>
            <p:cNvSpPr/>
            <p:nvPr/>
          </p:nvSpPr>
          <p:spPr>
            <a:xfrm>
              <a:off x="4416757" y="3885693"/>
              <a:ext cx="2969111" cy="7449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3DB75331-0AE8-6042-44D1-FEE1C3A0BBE3}"/>
                </a:ext>
              </a:extLst>
            </p:cNvPr>
            <p:cNvSpPr txBox="1"/>
            <p:nvPr/>
          </p:nvSpPr>
          <p:spPr>
            <a:xfrm>
              <a:off x="4998612" y="3568246"/>
              <a:ext cx="184526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Evaluation Metrics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79E776C8-E117-3430-5E6B-337364BF5940}"/>
                </a:ext>
              </a:extLst>
            </p:cNvPr>
            <p:cNvSpPr txBox="1"/>
            <p:nvPr/>
          </p:nvSpPr>
          <p:spPr>
            <a:xfrm>
              <a:off x="4538073" y="3849908"/>
              <a:ext cx="27264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PCC, R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2V2 Accuracy, RDM, CKA, Noise Ceiling, Normalized brain alignment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21B747-207B-8183-4041-4A1D82EC1BA7}"/>
              </a:ext>
            </a:extLst>
          </p:cNvPr>
          <p:cNvGrpSpPr/>
          <p:nvPr/>
        </p:nvGrpSpPr>
        <p:grpSpPr>
          <a:xfrm>
            <a:off x="-79564" y="38480"/>
            <a:ext cx="4998020" cy="3690639"/>
            <a:chOff x="-79564" y="38480"/>
            <a:chExt cx="4998020" cy="3690639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BD04C9A-C358-E209-C6E0-6344C856DFE1}"/>
                </a:ext>
              </a:extLst>
            </p:cNvPr>
            <p:cNvSpPr txBox="1"/>
            <p:nvPr/>
          </p:nvSpPr>
          <p:spPr>
            <a:xfrm>
              <a:off x="1499243" y="38480"/>
              <a:ext cx="296911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DNN Model Representations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BCCF2A1-0A1E-293E-4773-D130234A332F}"/>
                </a:ext>
              </a:extLst>
            </p:cNvPr>
            <p:cNvGrpSpPr/>
            <p:nvPr/>
          </p:nvGrpSpPr>
          <p:grpSpPr>
            <a:xfrm>
              <a:off x="-79564" y="426931"/>
              <a:ext cx="4998020" cy="3302188"/>
              <a:chOff x="-79564" y="426931"/>
              <a:chExt cx="4998020" cy="3302188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B1598A7-EBBB-2D4A-E811-6F88267A9D21}"/>
                  </a:ext>
                </a:extLst>
              </p:cNvPr>
              <p:cNvSpPr/>
              <p:nvPr/>
            </p:nvSpPr>
            <p:spPr>
              <a:xfrm>
                <a:off x="946834" y="426931"/>
                <a:ext cx="3959256" cy="330218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621BD43-A7B5-8E2F-71A4-043B820685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9798" y="1324791"/>
                <a:ext cx="3958658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9" name="Picture 98" descr="A blue eye with a ball and a few rays&#10;&#10;Description automatically generated with medium confidence">
                <a:extLst>
                  <a:ext uri="{FF2B5EF4-FFF2-40B4-BE49-F238E27FC236}">
                    <a16:creationId xmlns:a16="http://schemas.microsoft.com/office/drawing/2014/main" id="{F1767522-6C32-410E-5714-B8E9D1784D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4547" y="529695"/>
                <a:ext cx="571183" cy="392328"/>
              </a:xfrm>
              <a:prstGeom prst="rect">
                <a:avLst/>
              </a:prstGeom>
            </p:spPr>
          </p:pic>
          <p:pic>
            <p:nvPicPr>
              <p:cNvPr id="101" name="Picture 100" descr="A blue ear with waves&#10;&#10;Description automatically generated">
                <a:extLst>
                  <a:ext uri="{FF2B5EF4-FFF2-40B4-BE49-F238E27FC236}">
                    <a16:creationId xmlns:a16="http://schemas.microsoft.com/office/drawing/2014/main" id="{54C4E452-C286-95A5-499B-DE202E877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0331" y="541637"/>
                <a:ext cx="623339" cy="392328"/>
              </a:xfrm>
              <a:prstGeom prst="rect">
                <a:avLst/>
              </a:prstGeom>
            </p:spPr>
          </p:pic>
          <p:pic>
            <p:nvPicPr>
              <p:cNvPr id="103" name="Picture 102" descr="A blue and white book with a bookmark&#10;&#10;Description automatically generated">
                <a:extLst>
                  <a:ext uri="{FF2B5EF4-FFF2-40B4-BE49-F238E27FC236}">
                    <a16:creationId xmlns:a16="http://schemas.microsoft.com/office/drawing/2014/main" id="{1333C27A-3A42-C477-181E-D1E017BEE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5630" y="511590"/>
                <a:ext cx="646411" cy="432678"/>
              </a:xfrm>
              <a:prstGeom prst="rect">
                <a:avLst/>
              </a:prstGeom>
            </p:spPr>
          </p:pic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E876E863-F33E-82DC-FBBE-FFB5EA535A9C}"/>
                  </a:ext>
                </a:extLst>
              </p:cNvPr>
              <p:cNvSpPr txBox="1"/>
              <p:nvPr/>
            </p:nvSpPr>
            <p:spPr>
              <a:xfrm>
                <a:off x="977776" y="851330"/>
                <a:ext cx="94781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Language 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C4F428B6-77EA-6486-4AB2-3014D02C6704}"/>
                  </a:ext>
                </a:extLst>
              </p:cNvPr>
              <p:cNvSpPr txBox="1"/>
              <p:nvPr/>
            </p:nvSpPr>
            <p:spPr>
              <a:xfrm>
                <a:off x="1970117" y="861763"/>
                <a:ext cx="94781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Audio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DDE6509-E9C9-6AC1-0B1D-0432DF92F147}"/>
                  </a:ext>
                </a:extLst>
              </p:cNvPr>
              <p:cNvSpPr txBox="1"/>
              <p:nvPr/>
            </p:nvSpPr>
            <p:spPr>
              <a:xfrm>
                <a:off x="2911716" y="881364"/>
                <a:ext cx="94781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Visual </a:t>
                </a:r>
              </a:p>
            </p:txBody>
          </p:sp>
          <p:pic>
            <p:nvPicPr>
              <p:cNvPr id="108" name="Picture 107" descr="A blue headphones on a white background&#10;&#10;Description automatically generated">
                <a:extLst>
                  <a:ext uri="{FF2B5EF4-FFF2-40B4-BE49-F238E27FC236}">
                    <a16:creationId xmlns:a16="http://schemas.microsoft.com/office/drawing/2014/main" id="{52EC8164-54C9-7B96-6058-ACABAB142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5310" y="550576"/>
                <a:ext cx="307608" cy="252470"/>
              </a:xfrm>
              <a:prstGeom prst="rect">
                <a:avLst/>
              </a:prstGeom>
            </p:spPr>
          </p:pic>
          <p:pic>
            <p:nvPicPr>
              <p:cNvPr id="109" name="Picture 108" descr="A blue eye with a ball and a few rays&#10;&#10;Description automatically generated with medium confidence">
                <a:extLst>
                  <a:ext uri="{FF2B5EF4-FFF2-40B4-BE49-F238E27FC236}">
                    <a16:creationId xmlns:a16="http://schemas.microsoft.com/office/drawing/2014/main" id="{F0576E4E-BD73-B53A-A675-DF3D18A9D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918" y="569916"/>
                <a:ext cx="311251" cy="213789"/>
              </a:xfrm>
              <a:prstGeom prst="rect">
                <a:avLst/>
              </a:prstGeom>
            </p:spPr>
          </p:pic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BDB2F9B-827E-ED9A-8FC1-089869E8EC95}"/>
                  </a:ext>
                </a:extLst>
              </p:cNvPr>
              <p:cNvSpPr txBox="1"/>
              <p:nvPr/>
            </p:nvSpPr>
            <p:spPr>
              <a:xfrm>
                <a:off x="3815668" y="835255"/>
                <a:ext cx="109042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Multimodal 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500BC3EB-9641-1396-DCA9-C089C94D7D05}"/>
                  </a:ext>
                </a:extLst>
              </p:cNvPr>
              <p:cNvSpPr txBox="1"/>
              <p:nvPr/>
            </p:nvSpPr>
            <p:spPr>
              <a:xfrm>
                <a:off x="44655" y="722364"/>
                <a:ext cx="94781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Stimulus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4CCA98C-3F13-21B9-AD70-9460199179AC}"/>
                  </a:ext>
                </a:extLst>
              </p:cNvPr>
              <p:cNvSpPr txBox="1"/>
              <p:nvPr/>
            </p:nvSpPr>
            <p:spPr>
              <a:xfrm>
                <a:off x="-79564" y="2844225"/>
                <a:ext cx="110827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Stimulus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Feature Space</a:t>
                </a:r>
              </a:p>
            </p:txBody>
          </p:sp>
          <p:pic>
            <p:nvPicPr>
              <p:cNvPr id="154" name="Google Shape;111;p13" descr="Google Shape;111;p13">
                <a:extLst>
                  <a:ext uri="{FF2B5EF4-FFF2-40B4-BE49-F238E27FC236}">
                    <a16:creationId xmlns:a16="http://schemas.microsoft.com/office/drawing/2014/main" id="{4443F48A-8EF2-2CCF-E653-EF8368853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70923" t="11552" r="5203" b="61555"/>
              <a:stretch>
                <a:fillRect/>
              </a:stretch>
            </p:blipFill>
            <p:spPr>
              <a:xfrm>
                <a:off x="937093" y="1311198"/>
                <a:ext cx="861294" cy="80120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55" name="Picture 1092" descr="Picture 1092">
                <a:extLst>
                  <a:ext uri="{FF2B5EF4-FFF2-40B4-BE49-F238E27FC236}">
                    <a16:creationId xmlns:a16="http://schemas.microsoft.com/office/drawing/2014/main" id="{1AA9359E-2169-86BD-9E73-73F56F7F3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72398" y="1405437"/>
                <a:ext cx="792041" cy="73678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56" name="Picture 155" descr="A computer screen with a chip in the center&#10;&#10;Description automatically generated">
                <a:extLst>
                  <a:ext uri="{FF2B5EF4-FFF2-40B4-BE49-F238E27FC236}">
                    <a16:creationId xmlns:a16="http://schemas.microsoft.com/office/drawing/2014/main" id="{D617ECB5-BA79-B2DE-56D9-A0B1E0507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3547" y="1405437"/>
                <a:ext cx="844348" cy="736785"/>
              </a:xfrm>
              <a:prstGeom prst="rect">
                <a:avLst/>
              </a:prstGeom>
            </p:spPr>
          </p:pic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E8C87CFB-9316-CC1C-A6EC-E036F8F50709}"/>
                  </a:ext>
                </a:extLst>
              </p:cNvPr>
              <p:cNvSpPr txBox="1"/>
              <p:nvPr/>
            </p:nvSpPr>
            <p:spPr>
              <a:xfrm>
                <a:off x="894216" y="2050048"/>
                <a:ext cx="94781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Language Model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6D32D912-A2EE-B873-6692-34F8C86D85EC}"/>
                  </a:ext>
                </a:extLst>
              </p:cNvPr>
              <p:cNvSpPr txBox="1"/>
              <p:nvPr/>
            </p:nvSpPr>
            <p:spPr>
              <a:xfrm>
                <a:off x="1923409" y="2077558"/>
                <a:ext cx="94781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Audio Model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8D4D94C5-36B9-8DCE-DF04-09E632BD76FC}"/>
                  </a:ext>
                </a:extLst>
              </p:cNvPr>
              <p:cNvSpPr txBox="1"/>
              <p:nvPr/>
            </p:nvSpPr>
            <p:spPr>
              <a:xfrm>
                <a:off x="2920315" y="2077558"/>
                <a:ext cx="94781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Vision Model</a:t>
                </a:r>
              </a:p>
            </p:txBody>
          </p: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3B11B75E-3021-28CD-8DC3-1CE2E217D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9798" y="2598732"/>
                <a:ext cx="3958658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CBF72CDC-F242-7BEB-13D5-11FEBDCB1792}"/>
                  </a:ext>
                </a:extLst>
              </p:cNvPr>
              <p:cNvSpPr txBox="1"/>
              <p:nvPr/>
            </p:nvSpPr>
            <p:spPr>
              <a:xfrm>
                <a:off x="1230" y="1811001"/>
                <a:ext cx="94781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DNN Models</a:t>
                </a: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3DD262F8-E4C5-2A60-250E-62866BB57256}"/>
                  </a:ext>
                </a:extLst>
              </p:cNvPr>
              <p:cNvSpPr txBox="1"/>
              <p:nvPr/>
            </p:nvSpPr>
            <p:spPr>
              <a:xfrm>
                <a:off x="3784103" y="2054233"/>
                <a:ext cx="10537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Multimodal Model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747CDADC-222A-628F-9E3F-1E30A82B33C5}"/>
                  </a:ext>
                </a:extLst>
              </p:cNvPr>
              <p:cNvSpPr txBox="1"/>
              <p:nvPr/>
            </p:nvSpPr>
            <p:spPr>
              <a:xfrm>
                <a:off x="867564" y="2631970"/>
                <a:ext cx="39702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Down sampling: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Interpolation of the feature matrix</a:t>
                </a: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B2033FB9-1F74-9B7E-AFC9-77001D342583}"/>
                  </a:ext>
                </a:extLst>
              </p:cNvPr>
              <p:cNvSpPr txBox="1"/>
              <p:nvPr/>
            </p:nvSpPr>
            <p:spPr>
              <a:xfrm>
                <a:off x="934468" y="2941357"/>
                <a:ext cx="292373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HRF estimation: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use of FIR model, different delays</a:t>
                </a:r>
              </a:p>
            </p:txBody>
          </p:sp>
          <p:pic>
            <p:nvPicPr>
              <p:cNvPr id="171" name="Picture 170" descr="Diagram&#10;&#10;Description automatically generated with medium confidence">
                <a:extLst>
                  <a:ext uri="{FF2B5EF4-FFF2-40B4-BE49-F238E27FC236}">
                    <a16:creationId xmlns:a16="http://schemas.microsoft.com/office/drawing/2014/main" id="{9880231A-770D-57C9-1340-BAE04C0BF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7887" y="2888256"/>
                <a:ext cx="757932" cy="830997"/>
              </a:xfrm>
              <a:prstGeom prst="rect">
                <a:avLst/>
              </a:prstGeom>
            </p:spPr>
          </p:pic>
          <p:pic>
            <p:nvPicPr>
              <p:cNvPr id="181" name="Picture 180" descr="A black line drawing of a cube&#10;&#10;Description automatically generated">
                <a:extLst>
                  <a:ext uri="{FF2B5EF4-FFF2-40B4-BE49-F238E27FC236}">
                    <a16:creationId xmlns:a16="http://schemas.microsoft.com/office/drawing/2014/main" id="{66F5E839-B619-018D-DC77-7A138F6E5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6464" y="1432501"/>
                <a:ext cx="987250" cy="690685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85165D-5A81-AC92-B485-FF0C623301FF}"/>
              </a:ext>
            </a:extLst>
          </p:cNvPr>
          <p:cNvGrpSpPr/>
          <p:nvPr/>
        </p:nvGrpSpPr>
        <p:grpSpPr>
          <a:xfrm>
            <a:off x="2911716" y="4763616"/>
            <a:ext cx="5856032" cy="1906388"/>
            <a:chOff x="2911716" y="4763616"/>
            <a:chExt cx="5856032" cy="1906388"/>
          </a:xfrm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D10D9C35-77F8-184E-8869-01AB1DDFE52B}"/>
                </a:ext>
              </a:extLst>
            </p:cNvPr>
            <p:cNvSpPr/>
            <p:nvPr/>
          </p:nvSpPr>
          <p:spPr>
            <a:xfrm>
              <a:off x="2911716" y="4772890"/>
              <a:ext cx="5856032" cy="187370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E352C0A-C228-AD87-2552-86A4CD935291}"/>
                </a:ext>
              </a:extLst>
            </p:cNvPr>
            <p:cNvSpPr/>
            <p:nvPr/>
          </p:nvSpPr>
          <p:spPr>
            <a:xfrm>
              <a:off x="4365523" y="5050793"/>
              <a:ext cx="2969111" cy="131210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AB42A6E-53EC-CBE3-EE7A-8D1FAF7BF749}"/>
                </a:ext>
              </a:extLst>
            </p:cNvPr>
            <p:cNvCxnSpPr>
              <a:cxnSpLocks/>
            </p:cNvCxnSpPr>
            <p:nvPr/>
          </p:nvCxnSpPr>
          <p:spPr>
            <a:xfrm>
              <a:off x="4354110" y="5824898"/>
              <a:ext cx="2995311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F8EEB472-B34C-8450-DA47-2D6C6ABFC925}"/>
                </a:ext>
              </a:extLst>
            </p:cNvPr>
            <p:cNvSpPr txBox="1"/>
            <p:nvPr/>
          </p:nvSpPr>
          <p:spPr>
            <a:xfrm>
              <a:off x="4307398" y="5093014"/>
              <a:ext cx="9478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Ridge 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194DEEE-4165-BC9E-435F-7A9DCC23A81B}"/>
                </a:ext>
              </a:extLst>
            </p:cNvPr>
            <p:cNvSpPr txBox="1"/>
            <p:nvPr/>
          </p:nvSpPr>
          <p:spPr>
            <a:xfrm>
              <a:off x="4308384" y="5515795"/>
              <a:ext cx="9478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Lasso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43A11B4-C7B4-BFEF-8D86-07D2253BB485}"/>
                </a:ext>
              </a:extLst>
            </p:cNvPr>
            <p:cNvSpPr txBox="1"/>
            <p:nvPr/>
          </p:nvSpPr>
          <p:spPr>
            <a:xfrm>
              <a:off x="5297249" y="5044405"/>
              <a:ext cx="9478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Bootstrap Ridge 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23B3AB59-387C-91DF-6DF9-626420B7E08F}"/>
                </a:ext>
              </a:extLst>
            </p:cNvPr>
            <p:cNvSpPr txBox="1"/>
            <p:nvPr/>
          </p:nvSpPr>
          <p:spPr>
            <a:xfrm>
              <a:off x="6187361" y="5050343"/>
              <a:ext cx="10904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Banded Ridge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AA0620A-55CF-1D15-CA7F-8DD4FEC0F632}"/>
                </a:ext>
              </a:extLst>
            </p:cNvPr>
            <p:cNvSpPr txBox="1"/>
            <p:nvPr/>
          </p:nvSpPr>
          <p:spPr>
            <a:xfrm>
              <a:off x="2987140" y="5488918"/>
              <a:ext cx="12643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Encoding Models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77B7A680-32D8-A296-EF17-BF40C86B8E28}"/>
                </a:ext>
              </a:extLst>
            </p:cNvPr>
            <p:cNvSpPr txBox="1"/>
            <p:nvPr/>
          </p:nvSpPr>
          <p:spPr>
            <a:xfrm>
              <a:off x="5345514" y="4763616"/>
              <a:ext cx="9478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Linear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A48C74-8F1C-AFD7-51FE-7784634A7920}"/>
                </a:ext>
              </a:extLst>
            </p:cNvPr>
            <p:cNvSpPr txBox="1"/>
            <p:nvPr/>
          </p:nvSpPr>
          <p:spPr>
            <a:xfrm>
              <a:off x="5171532" y="5515795"/>
              <a:ext cx="109042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PLS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411374CC-0886-5EF8-2AD0-F9473D14D07C}"/>
                </a:ext>
              </a:extLst>
            </p:cNvPr>
            <p:cNvSpPr txBox="1"/>
            <p:nvPr/>
          </p:nvSpPr>
          <p:spPr>
            <a:xfrm>
              <a:off x="6141770" y="5522268"/>
              <a:ext cx="11380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Kernel Ridge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5D8A95F-4B3D-2E47-48A1-84F94C180FA2}"/>
                </a:ext>
              </a:extLst>
            </p:cNvPr>
            <p:cNvSpPr txBox="1"/>
            <p:nvPr/>
          </p:nvSpPr>
          <p:spPr>
            <a:xfrm>
              <a:off x="5214325" y="6331450"/>
              <a:ext cx="113805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Non-Linear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4FD4341D-A08F-D60F-28A6-CA7B18DD717C}"/>
                </a:ext>
              </a:extLst>
            </p:cNvPr>
            <p:cNvSpPr txBox="1"/>
            <p:nvPr/>
          </p:nvSpPr>
          <p:spPr>
            <a:xfrm>
              <a:off x="4268857" y="5853197"/>
              <a:ext cx="14573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Multi-Layer Perceptron 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5EEAE677-956D-D887-2E94-D37C7CDB4179}"/>
                </a:ext>
              </a:extLst>
            </p:cNvPr>
            <p:cNvSpPr txBox="1"/>
            <p:nvPr/>
          </p:nvSpPr>
          <p:spPr>
            <a:xfrm>
              <a:off x="6141770" y="5865234"/>
              <a:ext cx="9478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DNN Models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A369AAB6-F991-429F-BCBC-5810364AD4AE}"/>
                </a:ext>
              </a:extLst>
            </p:cNvPr>
            <p:cNvSpPr txBox="1"/>
            <p:nvPr/>
          </p:nvSpPr>
          <p:spPr>
            <a:xfrm>
              <a:off x="7361942" y="5492684"/>
              <a:ext cx="13133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Decoding M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odels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58D5C04-383B-1178-3774-B1D2F0A34AB5}"/>
                </a:ext>
              </a:extLst>
            </p:cNvPr>
            <p:cNvCxnSpPr>
              <a:cxnSpLocks/>
            </p:cNvCxnSpPr>
            <p:nvPr/>
          </p:nvCxnSpPr>
          <p:spPr>
            <a:xfrm>
              <a:off x="3228677" y="5488918"/>
              <a:ext cx="778191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B530CCE-92D2-F207-675B-F0F1B40A20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00965" y="5488918"/>
              <a:ext cx="794005" cy="485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8986D0-8601-838F-2B1A-CF3DE0FF9B84}"/>
              </a:ext>
            </a:extLst>
          </p:cNvPr>
          <p:cNvGrpSpPr/>
          <p:nvPr/>
        </p:nvGrpSpPr>
        <p:grpSpPr>
          <a:xfrm>
            <a:off x="7120643" y="0"/>
            <a:ext cx="5071357" cy="4789615"/>
            <a:chOff x="7120643" y="0"/>
            <a:chExt cx="5071357" cy="478961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F95CAC-A9C7-B094-44FC-7C154D7165AF}"/>
                </a:ext>
              </a:extLst>
            </p:cNvPr>
            <p:cNvSpPr txBox="1"/>
            <p:nvPr/>
          </p:nvSpPr>
          <p:spPr>
            <a:xfrm>
              <a:off x="8285028" y="0"/>
              <a:ext cx="25400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Human Brain Recordings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C7895C0-74C8-70A4-F7FA-CF469B89EE26}"/>
                </a:ext>
              </a:extLst>
            </p:cNvPr>
            <p:cNvGrpSpPr/>
            <p:nvPr/>
          </p:nvGrpSpPr>
          <p:grpSpPr>
            <a:xfrm>
              <a:off x="7120643" y="320408"/>
              <a:ext cx="5071357" cy="4469207"/>
              <a:chOff x="7120643" y="320408"/>
              <a:chExt cx="5071357" cy="446920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0E93686-0837-AE26-161E-7E1ED98F377C}"/>
                  </a:ext>
                </a:extLst>
              </p:cNvPr>
              <p:cNvGrpSpPr/>
              <p:nvPr/>
            </p:nvGrpSpPr>
            <p:grpSpPr>
              <a:xfrm>
                <a:off x="7120643" y="320408"/>
                <a:ext cx="4941655" cy="3408712"/>
                <a:chOff x="7120643" y="320408"/>
                <a:chExt cx="4941655" cy="3408712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D655B7F3-1078-F850-F807-62D5F1EE522A}"/>
                    </a:ext>
                  </a:extLst>
                </p:cNvPr>
                <p:cNvSpPr/>
                <p:nvPr/>
              </p:nvSpPr>
              <p:spPr>
                <a:xfrm>
                  <a:off x="7120646" y="320408"/>
                  <a:ext cx="4941652" cy="3408712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51" name="Picture 1057" descr="Picture 1057">
                  <a:extLst>
                    <a:ext uri="{FF2B5EF4-FFF2-40B4-BE49-F238E27FC236}">
                      <a16:creationId xmlns:a16="http://schemas.microsoft.com/office/drawing/2014/main" id="{73C66425-9EDC-242F-A64F-E56585B719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505610">
                  <a:off x="8877950" y="1978554"/>
                  <a:ext cx="437400" cy="617045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52" name="Picture 1059" descr="Picture 1059">
                  <a:extLst>
                    <a:ext uri="{FF2B5EF4-FFF2-40B4-BE49-F238E27FC236}">
                      <a16:creationId xmlns:a16="http://schemas.microsoft.com/office/drawing/2014/main" id="{7FCDB47E-E316-75B0-0500-7FAF439FCC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867891">
                  <a:off x="9490677" y="1950727"/>
                  <a:ext cx="432220" cy="57629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4B4970D0-616F-9F1D-5ACF-134E526076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20644" y="2565312"/>
                  <a:ext cx="4941652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A26A1CB1-2CA1-F46A-AF8F-522DC8137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20643" y="1910323"/>
                  <a:ext cx="4941655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9" name="Picture 58" descr="A red blue and white logo&#10;&#10;Description automatically generated">
                  <a:extLst>
                    <a:ext uri="{FF2B5EF4-FFF2-40B4-BE49-F238E27FC236}">
                      <a16:creationId xmlns:a16="http://schemas.microsoft.com/office/drawing/2014/main" id="{4302D34F-5A29-9FB5-E720-F55F715513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39147" y="2596488"/>
                  <a:ext cx="815411" cy="744305"/>
                </a:xfrm>
                <a:prstGeom prst="rect">
                  <a:avLst/>
                </a:prstGeom>
              </p:spPr>
            </p:pic>
            <p:pic>
              <p:nvPicPr>
                <p:cNvPr id="61" name="Picture 60" descr="A red and white circular object&#10;&#10;Description automatically generated">
                  <a:extLst>
                    <a:ext uri="{FF2B5EF4-FFF2-40B4-BE49-F238E27FC236}">
                      <a16:creationId xmlns:a16="http://schemas.microsoft.com/office/drawing/2014/main" id="{D62AB888-78B9-6AA0-60FA-D592D00C0D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1634" y="2589091"/>
                  <a:ext cx="758758" cy="744306"/>
                </a:xfrm>
                <a:prstGeom prst="rect">
                  <a:avLst/>
                </a:prstGeom>
              </p:spPr>
            </p:pic>
            <p:pic>
              <p:nvPicPr>
                <p:cNvPr id="63" name="Picture 62" descr="A person with a device attached to their head&#10;&#10;Description automatically generated">
                  <a:extLst>
                    <a:ext uri="{FF2B5EF4-FFF2-40B4-BE49-F238E27FC236}">
                      <a16:creationId xmlns:a16="http://schemas.microsoft.com/office/drawing/2014/main" id="{E99A3A55-1FB1-F5F9-5A35-B5C60124B8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49861" y="2588460"/>
                  <a:ext cx="758758" cy="744306"/>
                </a:xfrm>
                <a:prstGeom prst="rect">
                  <a:avLst/>
                </a:prstGeom>
              </p:spPr>
            </p:pic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50650373-66FA-F3F6-FED9-5229D7997D45}"/>
                    </a:ext>
                  </a:extLst>
                </p:cNvPr>
                <p:cNvSpPr txBox="1"/>
                <p:nvPr/>
              </p:nvSpPr>
              <p:spPr>
                <a:xfrm>
                  <a:off x="7952475" y="3364174"/>
                  <a:ext cx="59707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fMRI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32AABFEA-6047-C2BA-5344-B73FC35B55FD}"/>
                    </a:ext>
                  </a:extLst>
                </p:cNvPr>
                <p:cNvSpPr txBox="1"/>
                <p:nvPr/>
              </p:nvSpPr>
              <p:spPr>
                <a:xfrm>
                  <a:off x="9514919" y="3364174"/>
                  <a:ext cx="59707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EEG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541B9E9-12EB-C0C7-D4F9-2A3A809418D0}"/>
                    </a:ext>
                  </a:extLst>
                </p:cNvPr>
                <p:cNvSpPr txBox="1"/>
                <p:nvPr/>
              </p:nvSpPr>
              <p:spPr>
                <a:xfrm>
                  <a:off x="10548314" y="3362975"/>
                  <a:ext cx="59707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MEG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9EBA76A1-238F-F750-76D3-7CDD2F365654}"/>
                    </a:ext>
                  </a:extLst>
                </p:cNvPr>
                <p:cNvSpPr txBox="1"/>
                <p:nvPr/>
              </p:nvSpPr>
              <p:spPr>
                <a:xfrm>
                  <a:off x="8140309" y="2133187"/>
                  <a:ext cx="686313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Visual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1CBAE888-E0D1-9C36-2CF9-5EEF49144DE2}"/>
                    </a:ext>
                  </a:extLst>
                </p:cNvPr>
                <p:cNvSpPr txBox="1"/>
                <p:nvPr/>
              </p:nvSpPr>
              <p:spPr>
                <a:xfrm>
                  <a:off x="10014123" y="2133186"/>
                  <a:ext cx="912608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Auditory</a:t>
                  </a:r>
                </a:p>
              </p:txBody>
            </p:sp>
            <p:pic>
              <p:nvPicPr>
                <p:cNvPr id="69" name="Google Shape;66;p13" descr="Google Shape;66;p13">
                  <a:extLst>
                    <a:ext uri="{FF2B5EF4-FFF2-40B4-BE49-F238E27FC236}">
                      <a16:creationId xmlns:a16="http://schemas.microsoft.com/office/drawing/2014/main" id="{B61F4AA8-0562-5573-A8A5-7CE94AF898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153646" y="359268"/>
                  <a:ext cx="1864828" cy="564051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CA379164-5FAB-18B3-8D16-E28A2BBD314E}"/>
                    </a:ext>
                  </a:extLst>
                </p:cNvPr>
                <p:cNvSpPr txBox="1"/>
                <p:nvPr/>
              </p:nvSpPr>
              <p:spPr>
                <a:xfrm>
                  <a:off x="7645907" y="818309"/>
                  <a:ext cx="88030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Reading</a:t>
                  </a:r>
                </a:p>
              </p:txBody>
            </p:sp>
            <p:pic>
              <p:nvPicPr>
                <p:cNvPr id="73" name="Picture 17" descr="Picture 17">
                  <a:extLst>
                    <a:ext uri="{FF2B5EF4-FFF2-40B4-BE49-F238E27FC236}">
                      <a16:creationId xmlns:a16="http://schemas.microsoft.com/office/drawing/2014/main" id="{8851EF45-A414-CFC5-0730-8150C13621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rcRect t="7885" r="56160" b="85470"/>
                <a:stretch>
                  <a:fillRect/>
                </a:stretch>
              </p:blipFill>
              <p:spPr>
                <a:xfrm>
                  <a:off x="10120389" y="382292"/>
                  <a:ext cx="1864828" cy="437959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74" name="Picture 73" descr="A person riding an elephant&#10;&#10;Description automatically generated">
                  <a:extLst>
                    <a:ext uri="{FF2B5EF4-FFF2-40B4-BE49-F238E27FC236}">
                      <a16:creationId xmlns:a16="http://schemas.microsoft.com/office/drawing/2014/main" id="{F9AE3E23-7163-69A5-D98F-DDCA854581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1358" y="1141585"/>
                  <a:ext cx="731239" cy="732815"/>
                </a:xfrm>
                <a:prstGeom prst="rect">
                  <a:avLst/>
                </a:prstGeom>
              </p:spPr>
            </p:pic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CAC492E1-4F6C-0FFC-BB92-27FD78A4CE8D}"/>
                    </a:ext>
                  </a:extLst>
                </p:cNvPr>
                <p:cNvSpPr txBox="1"/>
                <p:nvPr/>
              </p:nvSpPr>
              <p:spPr>
                <a:xfrm>
                  <a:off x="7351051" y="1253424"/>
                  <a:ext cx="880306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Static Image</a:t>
                  </a:r>
                </a:p>
              </p:txBody>
            </p: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04161FD0-6DB9-FFF0-3917-0975BBCDBFEC}"/>
                    </a:ext>
                  </a:extLst>
                </p:cNvPr>
                <p:cNvGrpSpPr/>
                <p:nvPr/>
              </p:nvGrpSpPr>
              <p:grpSpPr>
                <a:xfrm>
                  <a:off x="10214323" y="1059739"/>
                  <a:ext cx="1747300" cy="787383"/>
                  <a:chOff x="114442" y="1192572"/>
                  <a:chExt cx="2236838" cy="1002191"/>
                </a:xfrm>
              </p:grpSpPr>
              <p:pic>
                <p:nvPicPr>
                  <p:cNvPr id="77" name="Picture 76" descr="A collage of a film strip&#10;&#10;Description automatically generated">
                    <a:extLst>
                      <a:ext uri="{FF2B5EF4-FFF2-40B4-BE49-F238E27FC236}">
                        <a16:creationId xmlns:a16="http://schemas.microsoft.com/office/drawing/2014/main" id="{69912830-0726-9ECA-E94F-2E57445A6A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3790" b="86953"/>
                  <a:stretch/>
                </p:blipFill>
                <p:spPr>
                  <a:xfrm>
                    <a:off x="186821" y="1350580"/>
                    <a:ext cx="2106156" cy="683483"/>
                  </a:xfrm>
                  <a:prstGeom prst="rect">
                    <a:avLst/>
                  </a:prstGeom>
                </p:spPr>
              </p:pic>
              <p:sp>
                <p:nvSpPr>
                  <p:cNvPr id="79" name="Rectangle: Rounded Corners 78">
                    <a:extLst>
                      <a:ext uri="{FF2B5EF4-FFF2-40B4-BE49-F238E27FC236}">
                        <a16:creationId xmlns:a16="http://schemas.microsoft.com/office/drawing/2014/main" id="{922804CB-FAE8-A649-E32A-E452529E7EB1}"/>
                      </a:ext>
                    </a:extLst>
                  </p:cNvPr>
                  <p:cNvSpPr/>
                  <p:nvPr/>
                </p:nvSpPr>
                <p:spPr>
                  <a:xfrm>
                    <a:off x="114442" y="1192572"/>
                    <a:ext cx="2236838" cy="1002191"/>
                  </a:xfrm>
                  <a:prstGeom prst="roundRect">
                    <a:avLst>
                      <a:gd name="adj" fmla="val 15393"/>
                    </a:avLst>
                  </a:prstGeom>
                  <a:noFill/>
                  <a:ln w="1905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5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8E9A738E-9253-30AE-DEDC-851923D83E4B}"/>
                    </a:ext>
                  </a:extLst>
                </p:cNvPr>
                <p:cNvSpPr txBox="1"/>
                <p:nvPr/>
              </p:nvSpPr>
              <p:spPr>
                <a:xfrm>
                  <a:off x="10721746" y="709950"/>
                  <a:ext cx="88030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Listening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C2BC39E-D718-9305-9E92-1673B390AB5D}"/>
                    </a:ext>
                  </a:extLst>
                </p:cNvPr>
                <p:cNvSpPr txBox="1"/>
                <p:nvPr/>
              </p:nvSpPr>
              <p:spPr>
                <a:xfrm>
                  <a:off x="8962597" y="1119549"/>
                  <a:ext cx="1308265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Video clip (with or without audio)</a:t>
                  </a:r>
                </a:p>
              </p:txBody>
            </p:sp>
            <p:pic>
              <p:nvPicPr>
                <p:cNvPr id="177" name="Picture 176" descr="Diagram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42ABEA43-77B3-2E59-B91E-114BE4B150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318" t="66747" r="6865" b="3981"/>
                <a:stretch/>
              </p:blipFill>
              <p:spPr>
                <a:xfrm>
                  <a:off x="11256444" y="2785857"/>
                  <a:ext cx="688203" cy="548804"/>
                </a:xfrm>
                <a:prstGeom prst="rect">
                  <a:avLst/>
                </a:prstGeom>
              </p:spPr>
            </p:pic>
            <p:pic>
              <p:nvPicPr>
                <p:cNvPr id="179" name="Picture 178" descr="A rainbow colored circle with black lines&#10;&#10;Description automatically generated">
                  <a:extLst>
                    <a:ext uri="{FF2B5EF4-FFF2-40B4-BE49-F238E27FC236}">
                      <a16:creationId xmlns:a16="http://schemas.microsoft.com/office/drawing/2014/main" id="{34D7278E-1C2D-520C-DAD5-0E3EE9B710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62597" y="2742551"/>
                  <a:ext cx="567826" cy="584237"/>
                </a:xfrm>
                <a:prstGeom prst="rect">
                  <a:avLst/>
                </a:prstGeom>
              </p:spPr>
            </p:pic>
            <p:pic>
              <p:nvPicPr>
                <p:cNvPr id="2" name="Picture 1" descr="A black brain with multicolored spots&#10;&#10;Description automatically generated">
                  <a:extLst>
                    <a:ext uri="{FF2B5EF4-FFF2-40B4-BE49-F238E27FC236}">
                      <a16:creationId xmlns:a16="http://schemas.microsoft.com/office/drawing/2014/main" id="{DA0E54A5-074F-4F7F-F248-7539B9DAD2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60498" y="2751270"/>
                  <a:ext cx="710193" cy="550051"/>
                </a:xfrm>
                <a:prstGeom prst="rect">
                  <a:avLst/>
                </a:prstGeom>
              </p:spPr>
            </p:pic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FB97F43-A297-F87B-FC2C-ED75CDC7419E}"/>
                  </a:ext>
                </a:extLst>
              </p:cNvPr>
              <p:cNvGrpSpPr/>
              <p:nvPr/>
            </p:nvGrpSpPr>
            <p:grpSpPr>
              <a:xfrm>
                <a:off x="8936812" y="3774781"/>
                <a:ext cx="3255188" cy="1014834"/>
                <a:chOff x="8936812" y="3774781"/>
                <a:chExt cx="3255188" cy="1014834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9B71854D-2A98-E434-D773-3E7C5ED1AB2E}"/>
                    </a:ext>
                  </a:extLst>
                </p:cNvPr>
                <p:cNvSpPr/>
                <p:nvPr/>
              </p:nvSpPr>
              <p:spPr>
                <a:xfrm>
                  <a:off x="9061923" y="3800571"/>
                  <a:ext cx="3000373" cy="96304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22F9F95-7D64-540C-360B-AA786F2F26B5}"/>
                    </a:ext>
                  </a:extLst>
                </p:cNvPr>
                <p:cNvSpPr txBox="1"/>
                <p:nvPr/>
              </p:nvSpPr>
              <p:spPr>
                <a:xfrm>
                  <a:off x="8999020" y="3774781"/>
                  <a:ext cx="3000373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fMRI:  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Whole brain, ROI level, Sub-ROI level, task-specific voxels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CA880F4-2E1F-C2D8-800E-66091BABBC90}"/>
                    </a:ext>
                  </a:extLst>
                </p:cNvPr>
                <p:cNvSpPr txBox="1"/>
                <p:nvPr/>
              </p:nvSpPr>
              <p:spPr>
                <a:xfrm>
                  <a:off x="8936812" y="4213648"/>
                  <a:ext cx="324206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MEG: 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Sensor recordings over time points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DEC615B-4FA2-112D-0344-0754FB6BF65B}"/>
                    </a:ext>
                  </a:extLst>
                </p:cNvPr>
                <p:cNvSpPr txBox="1"/>
                <p:nvPr/>
              </p:nvSpPr>
              <p:spPr>
                <a:xfrm>
                  <a:off x="8962597" y="4481838"/>
                  <a:ext cx="3229403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EEG: 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Electrode signals recorded over time</a:t>
                  </a:r>
                </a:p>
              </p:txBody>
            </p:sp>
          </p:grp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6253F76-17DB-879B-290D-4AEEA31C8192}"/>
              </a:ext>
            </a:extLst>
          </p:cNvPr>
          <p:cNvGrpSpPr/>
          <p:nvPr/>
        </p:nvGrpSpPr>
        <p:grpSpPr>
          <a:xfrm>
            <a:off x="9425552" y="4980481"/>
            <a:ext cx="2410266" cy="1666118"/>
            <a:chOff x="9425552" y="4980481"/>
            <a:chExt cx="2410266" cy="166611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21238D2-8157-083D-F2CC-3C8390A64D73}"/>
                </a:ext>
              </a:extLst>
            </p:cNvPr>
            <p:cNvSpPr/>
            <p:nvPr/>
          </p:nvSpPr>
          <p:spPr>
            <a:xfrm>
              <a:off x="9425552" y="5336818"/>
              <a:ext cx="2410266" cy="130978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BB374E-FFEC-F448-2B94-AB55453B47D5}"/>
                </a:ext>
              </a:extLst>
            </p:cNvPr>
            <p:cNvSpPr txBox="1"/>
            <p:nvPr/>
          </p:nvSpPr>
          <p:spPr>
            <a:xfrm>
              <a:off x="9699474" y="4980481"/>
              <a:ext cx="184526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Visualization Tools</a:t>
              </a:r>
            </a:p>
          </p:txBody>
        </p:sp>
        <p:pic>
          <p:nvPicPr>
            <p:cNvPr id="22" name="Picture 21" descr="A blue and orange snake&#10;&#10;Description automatically generated">
              <a:extLst>
                <a:ext uri="{FF2B5EF4-FFF2-40B4-BE49-F238E27FC236}">
                  <a16:creationId xmlns:a16="http://schemas.microsoft.com/office/drawing/2014/main" id="{9203A599-E68F-E302-9E21-AB8DBADD3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3438" y="5395090"/>
              <a:ext cx="1024729" cy="517540"/>
            </a:xfrm>
            <a:prstGeom prst="rect">
              <a:avLst/>
            </a:prstGeom>
          </p:spPr>
        </p:pic>
        <p:pic>
          <p:nvPicPr>
            <p:cNvPr id="24" name="Picture 23" descr="A logo with a gradient of blue and orange colors&#10;&#10;Description automatically generated">
              <a:extLst>
                <a:ext uri="{FF2B5EF4-FFF2-40B4-BE49-F238E27FC236}">
                  <a16:creationId xmlns:a16="http://schemas.microsoft.com/office/drawing/2014/main" id="{DF32F7B2-D849-945D-3C34-5A632457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9786" y="5409805"/>
              <a:ext cx="1006080" cy="443391"/>
            </a:xfrm>
            <a:prstGeom prst="rect">
              <a:avLst/>
            </a:prstGeom>
          </p:spPr>
        </p:pic>
        <p:pic>
          <p:nvPicPr>
            <p:cNvPr id="26" name="Picture 25" descr="A logo with green triangles&#10;&#10;Description automatically generated">
              <a:extLst>
                <a:ext uri="{FF2B5EF4-FFF2-40B4-BE49-F238E27FC236}">
                  <a16:creationId xmlns:a16="http://schemas.microsoft.com/office/drawing/2014/main" id="{F1669E1F-8E01-96DF-5279-D15051968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8298" y="5912630"/>
              <a:ext cx="732519" cy="657911"/>
            </a:xfrm>
            <a:prstGeom prst="rect">
              <a:avLst/>
            </a:prstGeom>
          </p:spPr>
        </p:pic>
        <p:pic>
          <p:nvPicPr>
            <p:cNvPr id="28" name="Picture 27" descr="A map of a model&#10;&#10;Description automatically generated with medium confidence">
              <a:extLst>
                <a:ext uri="{FF2B5EF4-FFF2-40B4-BE49-F238E27FC236}">
                  <a16:creationId xmlns:a16="http://schemas.microsoft.com/office/drawing/2014/main" id="{BCEB31DD-AC61-0D82-943B-CF53B78B3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952" y="5930413"/>
              <a:ext cx="1127156" cy="65791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3EBC80A-B1DA-43A5-D3D7-59D3A7709196}"/>
              </a:ext>
            </a:extLst>
          </p:cNvPr>
          <p:cNvSpPr txBox="1"/>
          <p:nvPr/>
        </p:nvSpPr>
        <p:spPr>
          <a:xfrm>
            <a:off x="113723" y="5414936"/>
            <a:ext cx="24252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Oota et al (2025). Deep Neural Networks and Brain Alignment: Brain Encoding and Decoding (Survey) [TMLR]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4C46E-F533-F090-BE8C-AFCC45E0AD5E}"/>
              </a:ext>
            </a:extLst>
          </p:cNvPr>
          <p:cNvSpPr txBox="1"/>
          <p:nvPr/>
        </p:nvSpPr>
        <p:spPr>
          <a:xfrm>
            <a:off x="69497" y="6591734"/>
            <a:ext cx="34805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https://openreview.net/pdf?id=YxKJihRcby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256384-9B64-E0E1-1CC4-4A279D78B40C}"/>
              </a:ext>
            </a:extLst>
          </p:cNvPr>
          <p:cNvSpPr/>
          <p:nvPr/>
        </p:nvSpPr>
        <p:spPr>
          <a:xfrm>
            <a:off x="3011424" y="5156362"/>
            <a:ext cx="1266354" cy="99734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755CCC-735F-876C-CA90-8DEA13E4DE39}"/>
              </a:ext>
            </a:extLst>
          </p:cNvPr>
          <p:cNvSpPr txBox="1"/>
          <p:nvPr/>
        </p:nvSpPr>
        <p:spPr>
          <a:xfrm>
            <a:off x="4734108" y="-41910"/>
            <a:ext cx="2540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Neuro-AI Pipeline</a:t>
            </a:r>
          </a:p>
        </p:txBody>
      </p:sp>
    </p:spTree>
    <p:extLst>
      <p:ext uri="{BB962C8B-B14F-4D97-AF65-F5344CB8AC3E}">
        <p14:creationId xmlns:p14="http://schemas.microsoft.com/office/powerpoint/2010/main" val="336532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74;p9">
            <a:extLst>
              <a:ext uri="{FF2B5EF4-FFF2-40B4-BE49-F238E27FC236}">
                <a16:creationId xmlns:a16="http://schemas.microsoft.com/office/drawing/2014/main" id="{C4900FDC-39F3-0030-7F68-98D810DD0171}"/>
              </a:ext>
            </a:extLst>
          </p:cNvPr>
          <p:cNvSpPr/>
          <p:nvPr/>
        </p:nvSpPr>
        <p:spPr>
          <a:xfrm>
            <a:off x="357962" y="0"/>
            <a:ext cx="11834038" cy="71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SG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Qualitative Analysis: Effect of removal of modality-specific features</a:t>
            </a:r>
            <a:endParaRPr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9B93932-1B91-0443-0321-A53846D7E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5" y="960091"/>
            <a:ext cx="12107705" cy="3938357"/>
          </a:xfrm>
          <a:prstGeom prst="rect">
            <a:avLst/>
          </a:prstGeom>
        </p:spPr>
      </p:pic>
      <p:sp>
        <p:nvSpPr>
          <p:cNvPr id="59" name="Google Shape;384;p8">
            <a:extLst>
              <a:ext uri="{FF2B5EF4-FFF2-40B4-BE49-F238E27FC236}">
                <a16:creationId xmlns:a16="http://schemas.microsoft.com/office/drawing/2014/main" id="{CDD2E0EA-E6FE-5347-55E0-6123780C0BE9}"/>
              </a:ext>
            </a:extLst>
          </p:cNvPr>
          <p:cNvSpPr/>
          <p:nvPr/>
        </p:nvSpPr>
        <p:spPr>
          <a:xfrm>
            <a:off x="531628" y="5246221"/>
            <a:ext cx="11578855" cy="13033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3"/>
                </a:solidFill>
              </a:rPr>
              <a:t>Cross-modal model</a:t>
            </a:r>
            <a:r>
              <a:rPr lang="en-US" sz="2000" dirty="0"/>
              <a:t>: removal of unimodal video features leads to a significant drop in visual regions</a:t>
            </a:r>
          </a:p>
          <a:p>
            <a:pPr lvl="0"/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Jointly-pretrained model</a:t>
            </a:r>
            <a:r>
              <a:rPr lang="en-US" sz="2000" dirty="0"/>
              <a:t>: removal of unimodal video and audio features leads to a significant drop in language regions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8FDAB7D-616A-E4E0-47E6-621B45DA1B3D}"/>
              </a:ext>
            </a:extLst>
          </p:cNvPr>
          <p:cNvSpPr/>
          <p:nvPr/>
        </p:nvSpPr>
        <p:spPr>
          <a:xfrm>
            <a:off x="84295" y="1552354"/>
            <a:ext cx="4062403" cy="3274828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FBA3ABF-49BE-C1B1-49BA-30044AE73A12}"/>
              </a:ext>
            </a:extLst>
          </p:cNvPr>
          <p:cNvSpPr/>
          <p:nvPr/>
        </p:nvSpPr>
        <p:spPr>
          <a:xfrm>
            <a:off x="4183145" y="1552354"/>
            <a:ext cx="8008855" cy="3274828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2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g299ad7074e6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636342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299ad7074e6_0_4"/>
          <p:cNvSpPr txBox="1"/>
          <p:nvPr/>
        </p:nvSpPr>
        <p:spPr>
          <a:xfrm>
            <a:off x="0" y="157655"/>
            <a:ext cx="757809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Interim Conclusions: Multimodal Alignment</a:t>
            </a:r>
            <a:endParaRPr sz="28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9" name="Google Shape;409;g299ad7074e6_0_4"/>
          <p:cNvSpPr txBox="1"/>
          <p:nvPr/>
        </p:nvSpPr>
        <p:spPr>
          <a:xfrm>
            <a:off x="249785" y="1851945"/>
            <a:ext cx="11692429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 dirty="0"/>
              <a:t>mproved alignment in </a:t>
            </a:r>
            <a:r>
              <a:rPr lang="en-US" sz="24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cross-modal models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/>
              <a:t>is mainly driven by the removal of 🎥 features, not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🔊 features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571500" lvl="1">
              <a:buClr>
                <a:schemeClr val="dk1"/>
              </a:buClr>
              <a:buSzPts val="1800"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Jointly-pretrained model</a:t>
            </a: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reflects human-like learning via simultaneous multi-modal experiences </a:t>
            </a:r>
            <a:r>
              <a:rPr lang="en-US" sz="2400" dirty="0"/>
              <a:t>👀👂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0550" lvl="0" indent="-514350">
              <a:buClr>
                <a:schemeClr val="dk1"/>
              </a:buClr>
              <a:buSzPts val="2400"/>
              <a:buFont typeface="+mj-lt"/>
              <a:buAutoNum type="arabicPeriod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work is needed to explore true multi-modal models that integrate both modalities (</a:t>
            </a:r>
            <a:r>
              <a:rPr lang="en-US" sz="2400" dirty="0"/>
              <a:t>🎥 and 🔊)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balanced knowledge transfer and deeper brain-like understanding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🧠.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bb5e1c841_1_46"/>
          <p:cNvSpPr/>
          <p:nvPr/>
        </p:nvSpPr>
        <p:spPr>
          <a:xfrm>
            <a:off x="0" y="3328269"/>
            <a:ext cx="11949669" cy="84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SG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Subba Reddy Oota          </a:t>
            </a:r>
            <a:r>
              <a:rPr lang="en-SG" sz="20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Akshett</a:t>
            </a:r>
            <a:r>
              <a:rPr lang="en-SG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Jindal		Ishani Mondal	        Khushbu Pahwa      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SG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Satya Sai Srinath	Manish Shrivastava	Maneesh Singh         Raju </a:t>
            </a:r>
            <a:r>
              <a:rPr lang="en-SG" sz="20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S.Bapi</a:t>
            </a:r>
            <a:r>
              <a:rPr lang="en-SG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Manish Gupta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" name="Google Shape;110;g10bb5e1c841_1_46"/>
          <p:cNvSpPr/>
          <p:nvPr/>
        </p:nvSpPr>
        <p:spPr>
          <a:xfrm>
            <a:off x="328499" y="1834582"/>
            <a:ext cx="11535000" cy="64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Correlating instruction-tuning (in multimodal models) with vision-language processing (in the brain)</a:t>
            </a:r>
          </a:p>
        </p:txBody>
      </p:sp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1111D3EC-086B-38AE-0A87-AFBD1CF25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" y="6011100"/>
            <a:ext cx="1338562" cy="819866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2EB78DB-09D7-119F-D86C-543D01E79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732" y="6000017"/>
            <a:ext cx="1338562" cy="842031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C091FAB-A83F-8B23-9544-DC7CD30F3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80" y="6142339"/>
            <a:ext cx="2388377" cy="558787"/>
          </a:xfrm>
          <a:prstGeom prst="rect">
            <a:avLst/>
          </a:prstGeom>
        </p:spPr>
      </p:pic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396BB503-81AC-904D-AAF0-032EDBE68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2" b="38014"/>
          <a:stretch/>
        </p:blipFill>
        <p:spPr>
          <a:xfrm>
            <a:off x="4779827" y="6253066"/>
            <a:ext cx="2388378" cy="37244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7D19D38-A39F-36CF-5F98-88756D5B6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2269" y="156874"/>
            <a:ext cx="3081025" cy="917752"/>
          </a:xfrm>
          <a:prstGeom prst="rect">
            <a:avLst/>
          </a:prstGeom>
        </p:spPr>
      </p:pic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DE581A51-6E93-3725-6C60-E8580DFEEC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23997" r="1383" b="24783"/>
          <a:stretch/>
        </p:blipFill>
        <p:spPr>
          <a:xfrm>
            <a:off x="2071343" y="6240643"/>
            <a:ext cx="2039609" cy="3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68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1"/>
          <p:cNvSpPr txBox="1">
            <a:spLocks noGrp="1"/>
          </p:cNvSpPr>
          <p:nvPr>
            <p:ph type="sldNum" idx="12"/>
          </p:nvPr>
        </p:nvSpPr>
        <p:spPr>
          <a:xfrm>
            <a:off x="8610600" y="6532575"/>
            <a:ext cx="3429200" cy="3652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 dirty="0"/>
          </a:p>
        </p:txBody>
      </p:sp>
      <p:sp>
        <p:nvSpPr>
          <p:cNvPr id="572" name="Google Shape;572;p51"/>
          <p:cNvSpPr txBox="1">
            <a:spLocks noGrp="1"/>
          </p:cNvSpPr>
          <p:nvPr>
            <p:ph type="body" idx="4294967295"/>
          </p:nvPr>
        </p:nvSpPr>
        <p:spPr>
          <a:xfrm>
            <a:off x="334128" y="6473016"/>
            <a:ext cx="8919200" cy="17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 fontScale="25000" lnSpcReduction="20000"/>
          </a:bodyPr>
          <a:lstStyle/>
          <a:p>
            <a:pPr marL="0" indent="0">
              <a:spcBef>
                <a:spcPts val="0"/>
              </a:spcBef>
              <a:buClr>
                <a:srgbClr val="222222"/>
              </a:buClr>
              <a:buSzPct val="100000"/>
              <a:buNone/>
            </a:pPr>
            <a:r>
              <a:rPr lang="en-US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Shukang</a:t>
            </a:r>
            <a:r>
              <a:rPr lang="en-US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Yin, </a:t>
            </a:r>
            <a:r>
              <a:rPr lang="en-US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Chaoyou</a:t>
            </a:r>
            <a:r>
              <a:rPr lang="en-US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Fu, </a:t>
            </a:r>
            <a:r>
              <a:rPr lang="en-US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Sirui</a:t>
            </a:r>
            <a:r>
              <a:rPr lang="en-US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Zhao, Ke Li, Xing Sun, Tong Xu, </a:t>
            </a:r>
            <a:r>
              <a:rPr lang="en-US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Enhong</a:t>
            </a:r>
            <a:r>
              <a:rPr lang="en-US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Chen. "A Survey on Multimodal Large Language Models." </a:t>
            </a:r>
            <a:r>
              <a:rPr lang="en-US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Arxiv</a:t>
            </a:r>
            <a:r>
              <a:rPr lang="en-US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2024.</a:t>
            </a:r>
            <a:endParaRPr dirty="0"/>
          </a:p>
        </p:txBody>
      </p:sp>
      <p:sp>
        <p:nvSpPr>
          <p:cNvPr id="4" name="Google Shape;258;g2094abaaa3f_0_131">
            <a:extLst>
              <a:ext uri="{FF2B5EF4-FFF2-40B4-BE49-F238E27FC236}">
                <a16:creationId xmlns:a16="http://schemas.microsoft.com/office/drawing/2014/main" id="{D7D98D28-DCB5-0DD8-2960-355401585335}"/>
              </a:ext>
            </a:extLst>
          </p:cNvPr>
          <p:cNvSpPr/>
          <p:nvPr/>
        </p:nvSpPr>
        <p:spPr>
          <a:xfrm>
            <a:off x="259807" y="99770"/>
            <a:ext cx="1147175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Multimodal instruction tuning enables models to generalize to new tasks by following unseen instructions</a:t>
            </a:r>
            <a:endParaRPr lang="en-US" sz="2800" b="1" i="0" u="none" strike="noStrike" cap="none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0" name="Google Shape;260;g2094abaaa3f_0_131">
            <a:extLst>
              <a:ext uri="{FF2B5EF4-FFF2-40B4-BE49-F238E27FC236}">
                <a16:creationId xmlns:a16="http://schemas.microsoft.com/office/drawing/2014/main" id="{BC180A81-584A-2D2E-BCFA-E819D690B964}"/>
              </a:ext>
            </a:extLst>
          </p:cNvPr>
          <p:cNvSpPr/>
          <p:nvPr/>
        </p:nvSpPr>
        <p:spPr>
          <a:xfrm>
            <a:off x="334128" y="5499557"/>
            <a:ext cx="11161800" cy="7263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multimodal instruction-tuned models prompted with natural language improve brain alignment and capture instruction-specific representations?</a:t>
            </a:r>
            <a:endParaRPr sz="200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diagram of a dog and cat&#10;&#10;AI-generated content may be incorrect.">
            <a:extLst>
              <a:ext uri="{FF2B5EF4-FFF2-40B4-BE49-F238E27FC236}">
                <a16:creationId xmlns:a16="http://schemas.microsoft.com/office/drawing/2014/main" id="{D64ED8E1-7CA5-2C40-4FD1-2E83A3270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39" y="1052379"/>
            <a:ext cx="4113215" cy="42000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FE9A81-5D28-D335-C286-583E5E478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24" y="1366057"/>
            <a:ext cx="5054326" cy="574204"/>
          </a:xfrm>
          <a:prstGeom prst="rect">
            <a:avLst/>
          </a:prstGeom>
        </p:spPr>
      </p:pic>
      <p:pic>
        <p:nvPicPr>
          <p:cNvPr id="12" name="Google Shape;798;p40">
            <a:extLst>
              <a:ext uri="{FF2B5EF4-FFF2-40B4-BE49-F238E27FC236}">
                <a16:creationId xmlns:a16="http://schemas.microsoft.com/office/drawing/2014/main" id="{90FD067B-E115-7528-D889-80B95F3C04E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53844" y="2583685"/>
            <a:ext cx="1319032" cy="12947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800;p40">
            <a:extLst>
              <a:ext uri="{FF2B5EF4-FFF2-40B4-BE49-F238E27FC236}">
                <a16:creationId xmlns:a16="http://schemas.microsoft.com/office/drawing/2014/main" id="{15D19883-9357-37B4-F32D-DFE6E434E2BA}"/>
              </a:ext>
            </a:extLst>
          </p:cNvPr>
          <p:cNvGrpSpPr/>
          <p:nvPr/>
        </p:nvGrpSpPr>
        <p:grpSpPr>
          <a:xfrm>
            <a:off x="9549942" y="2246979"/>
            <a:ext cx="1123460" cy="919500"/>
            <a:chOff x="6243009" y="1159626"/>
            <a:chExt cx="1123460" cy="919500"/>
          </a:xfrm>
        </p:grpSpPr>
        <p:sp>
          <p:nvSpPr>
            <p:cNvPr id="14" name="Google Shape;801;p40">
              <a:extLst>
                <a:ext uri="{FF2B5EF4-FFF2-40B4-BE49-F238E27FC236}">
                  <a16:creationId xmlns:a16="http://schemas.microsoft.com/office/drawing/2014/main" id="{56F18A74-2474-35B6-EA50-CB5BB4A6AD59}"/>
                </a:ext>
              </a:extLst>
            </p:cNvPr>
            <p:cNvSpPr/>
            <p:nvPr/>
          </p:nvSpPr>
          <p:spPr>
            <a:xfrm rot="2700000" flipH="1">
              <a:off x="6317739" y="1354211"/>
              <a:ext cx="770039" cy="530330"/>
            </a:xfrm>
            <a:prstGeom prst="uturnArrow">
              <a:avLst>
                <a:gd name="adj1" fmla="val 10730"/>
                <a:gd name="adj2" fmla="val 25000"/>
                <a:gd name="adj3" fmla="val 34310"/>
                <a:gd name="adj4" fmla="val 73964"/>
                <a:gd name="adj5" fmla="val 100000"/>
              </a:avLst>
            </a:pr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02;p40">
              <a:extLst>
                <a:ext uri="{FF2B5EF4-FFF2-40B4-BE49-F238E27FC236}">
                  <a16:creationId xmlns:a16="http://schemas.microsoft.com/office/drawing/2014/main" id="{D9538B6B-011A-46F0-7873-ED5E6EA564FE}"/>
                </a:ext>
              </a:extLst>
            </p:cNvPr>
            <p:cNvSpPr txBox="1"/>
            <p:nvPr/>
          </p:nvSpPr>
          <p:spPr>
            <a:xfrm>
              <a:off x="6974669" y="1161800"/>
              <a:ext cx="391800" cy="51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?</a:t>
              </a:r>
              <a:endParaRPr sz="300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6" name="Google Shape;797;p40">
            <a:extLst>
              <a:ext uri="{FF2B5EF4-FFF2-40B4-BE49-F238E27FC236}">
                <a16:creationId xmlns:a16="http://schemas.microsoft.com/office/drawing/2014/main" id="{7D2A9C86-4202-44D5-A23F-18D8CAB899CE}"/>
              </a:ext>
            </a:extLst>
          </p:cNvPr>
          <p:cNvSpPr txBox="1">
            <a:spLocks/>
          </p:cNvSpPr>
          <p:nvPr/>
        </p:nvSpPr>
        <p:spPr>
          <a:xfrm>
            <a:off x="9500605" y="3938033"/>
            <a:ext cx="2503670" cy="102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>
              <a:spcAft>
                <a:spcPts val="1200"/>
              </a:spcAft>
              <a:buClr>
                <a:srgbClr val="595959"/>
              </a:buClr>
              <a:buNone/>
              <a:defRPr/>
            </a:pPr>
            <a:r>
              <a:rPr lang="en-US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the brain integrate information during the processing of visual images?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18" name="Picture 17" descr="A cartoon of a head with a brain and a speech bubble&#10;&#10;AI-generated content may be incorrect.">
            <a:extLst>
              <a:ext uri="{FF2B5EF4-FFF2-40B4-BE49-F238E27FC236}">
                <a16:creationId xmlns:a16="http://schemas.microsoft.com/office/drawing/2014/main" id="{061462EC-CFBD-DF51-71FB-68AD618CA8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80" y="2535610"/>
            <a:ext cx="1316122" cy="1264654"/>
          </a:xfrm>
          <a:prstGeom prst="rect">
            <a:avLst/>
          </a:prstGeom>
        </p:spPr>
      </p:pic>
      <p:sp>
        <p:nvSpPr>
          <p:cNvPr id="19" name="Google Shape;807;p40">
            <a:extLst>
              <a:ext uri="{FF2B5EF4-FFF2-40B4-BE49-F238E27FC236}">
                <a16:creationId xmlns:a16="http://schemas.microsoft.com/office/drawing/2014/main" id="{1E05010A-7BEA-022B-64C1-5342EE70F30A}"/>
              </a:ext>
            </a:extLst>
          </p:cNvPr>
          <p:cNvSpPr txBox="1"/>
          <p:nvPr/>
        </p:nvSpPr>
        <p:spPr>
          <a:xfrm>
            <a:off x="8217037" y="2463540"/>
            <a:ext cx="3918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" name="Google Shape;808;p40">
            <a:extLst>
              <a:ext uri="{FF2B5EF4-FFF2-40B4-BE49-F238E27FC236}">
                <a16:creationId xmlns:a16="http://schemas.microsoft.com/office/drawing/2014/main" id="{7751B3E5-6219-072E-8294-7583ECFBAC9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80768" y="2985428"/>
            <a:ext cx="264350" cy="16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797;p40">
            <a:extLst>
              <a:ext uri="{FF2B5EF4-FFF2-40B4-BE49-F238E27FC236}">
                <a16:creationId xmlns:a16="http://schemas.microsoft.com/office/drawing/2014/main" id="{84CA90A5-560E-7947-01BE-BF2EE73BF99D}"/>
              </a:ext>
            </a:extLst>
          </p:cNvPr>
          <p:cNvSpPr txBox="1">
            <a:spLocks/>
          </p:cNvSpPr>
          <p:nvPr/>
        </p:nvSpPr>
        <p:spPr>
          <a:xfrm>
            <a:off x="5771900" y="3800264"/>
            <a:ext cx="2705820" cy="102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>
              <a:spcAft>
                <a:spcPts val="1200"/>
              </a:spcAft>
              <a:buClr>
                <a:srgbClr val="595959"/>
              </a:buClr>
              <a:buNone/>
              <a:defRPr/>
            </a:pPr>
            <a:r>
              <a:rPr lang="en-US" sz="1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multimodal instruction-tuned LLMs process visual images when guided by natural language task instructions?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F348D-4E08-BE83-2E36-612005FD0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8;g2094abaaa3f_0_131">
            <a:extLst>
              <a:ext uri="{FF2B5EF4-FFF2-40B4-BE49-F238E27FC236}">
                <a16:creationId xmlns:a16="http://schemas.microsoft.com/office/drawing/2014/main" id="{E7B2C14F-EEAF-D7FA-FA23-1B5C33009E4D}"/>
              </a:ext>
            </a:extLst>
          </p:cNvPr>
          <p:cNvSpPr/>
          <p:nvPr/>
        </p:nvSpPr>
        <p:spPr>
          <a:xfrm>
            <a:off x="259807" y="218407"/>
            <a:ext cx="111618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SG" sz="28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Multi-modal Instruction-tuned LLMs (MLLMs): brain alignment</a:t>
            </a:r>
            <a:endParaRPr lang="en-US" sz="2800" b="1" i="0" u="none" strike="noStrike" cap="none" dirty="0">
              <a:solidFill>
                <a:schemeClr val="accent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1E3F59-5E8E-17ED-194E-8AA3C59C2305}"/>
              </a:ext>
            </a:extLst>
          </p:cNvPr>
          <p:cNvSpPr/>
          <p:nvPr/>
        </p:nvSpPr>
        <p:spPr>
          <a:xfrm>
            <a:off x="622570" y="4805464"/>
            <a:ext cx="612843" cy="549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2D23E6-FCC0-ED37-A071-4D1BCE676B6E}"/>
              </a:ext>
            </a:extLst>
          </p:cNvPr>
          <p:cNvGrpSpPr/>
          <p:nvPr/>
        </p:nvGrpSpPr>
        <p:grpSpPr>
          <a:xfrm>
            <a:off x="172818" y="1655833"/>
            <a:ext cx="2469085" cy="2756679"/>
            <a:chOff x="-3889" y="1057471"/>
            <a:chExt cx="2520795" cy="142468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B642C67-7D82-4A87-AE89-026A74D003DE}"/>
                </a:ext>
              </a:extLst>
            </p:cNvPr>
            <p:cNvSpPr txBox="1"/>
            <p:nvPr/>
          </p:nvSpPr>
          <p:spPr>
            <a:xfrm>
              <a:off x="-3889" y="2188831"/>
              <a:ext cx="2482219" cy="293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/>
                <a:t>NSD dataset naturalistic Image stimulus</a:t>
              </a:r>
              <a:endParaRPr lang="en-US" sz="1500" b="1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24AFCC0-22EA-4E60-17DD-0B5ACE7B9FE3}"/>
                </a:ext>
              </a:extLst>
            </p:cNvPr>
            <p:cNvSpPr/>
            <p:nvPr/>
          </p:nvSpPr>
          <p:spPr>
            <a:xfrm>
              <a:off x="34688" y="1057471"/>
              <a:ext cx="2482218" cy="1137292"/>
            </a:xfrm>
            <a:prstGeom prst="roundRect">
              <a:avLst>
                <a:gd name="adj" fmla="val 15393"/>
              </a:avLst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3B2D1B-3605-FD38-5B53-47B147479EFE}"/>
              </a:ext>
            </a:extLst>
          </p:cNvPr>
          <p:cNvSpPr/>
          <p:nvPr/>
        </p:nvSpPr>
        <p:spPr>
          <a:xfrm>
            <a:off x="89094" y="1600456"/>
            <a:ext cx="6337262" cy="275823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riding an elephant&#10;&#10;Description automatically generated">
            <a:extLst>
              <a:ext uri="{FF2B5EF4-FFF2-40B4-BE49-F238E27FC236}">
                <a16:creationId xmlns:a16="http://schemas.microsoft.com/office/drawing/2014/main" id="{E1B8C153-B9AE-A4EF-6761-A016D699D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0" y="1707548"/>
            <a:ext cx="1973556" cy="2068673"/>
          </a:xfrm>
          <a:prstGeom prst="rect">
            <a:avLst/>
          </a:prstGeom>
        </p:spPr>
      </p:pic>
      <p:sp>
        <p:nvSpPr>
          <p:cNvPr id="7" name="Plus Sign 6">
            <a:extLst>
              <a:ext uri="{FF2B5EF4-FFF2-40B4-BE49-F238E27FC236}">
                <a16:creationId xmlns:a16="http://schemas.microsoft.com/office/drawing/2014/main" id="{59FF5586-89C1-9272-5A5D-43214D24FC13}"/>
              </a:ext>
            </a:extLst>
          </p:cNvPr>
          <p:cNvSpPr/>
          <p:nvPr/>
        </p:nvSpPr>
        <p:spPr>
          <a:xfrm>
            <a:off x="2725627" y="2856557"/>
            <a:ext cx="226173" cy="246026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FB732C-57FE-58A7-9A53-FCA831FE1714}"/>
              </a:ext>
            </a:extLst>
          </p:cNvPr>
          <p:cNvSpPr txBox="1"/>
          <p:nvPr/>
        </p:nvSpPr>
        <p:spPr>
          <a:xfrm>
            <a:off x="3424355" y="4081434"/>
            <a:ext cx="2431301" cy="331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/>
              <a:t>Task-specific instructions</a:t>
            </a:r>
            <a:endParaRPr lang="en-US" sz="15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4163E6-3209-FE08-0B83-16335E904250}"/>
              </a:ext>
            </a:extLst>
          </p:cNvPr>
          <p:cNvSpPr txBox="1"/>
          <p:nvPr/>
        </p:nvSpPr>
        <p:spPr>
          <a:xfrm>
            <a:off x="2967293" y="1655833"/>
            <a:ext cx="3530801" cy="236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>
                <a:solidFill>
                  <a:srgbClr val="0070C0"/>
                </a:solidFill>
              </a:rPr>
              <a:t>Image Captioning: </a:t>
            </a:r>
          </a:p>
          <a:p>
            <a:r>
              <a:rPr lang="en-US" sz="1800" dirty="0">
                <a:solidFill>
                  <a:schemeClr val="tx1"/>
                </a:solidFill>
              </a:rPr>
              <a:t>What is the caption of the image?</a:t>
            </a:r>
          </a:p>
          <a:p>
            <a:r>
              <a:rPr lang="en-US" sz="1800" dirty="0">
                <a:solidFill>
                  <a:srgbClr val="0070C0"/>
                </a:solidFill>
              </a:rPr>
              <a:t>Image Understanding:</a:t>
            </a:r>
          </a:p>
          <a:p>
            <a:r>
              <a:rPr lang="en-US" sz="1800" dirty="0">
                <a:solidFill>
                  <a:schemeClr val="tx1"/>
                </a:solidFill>
              </a:rPr>
              <a:t>Describe the most dominant color in the image.</a:t>
            </a:r>
            <a:endParaRPr lang="en-IN" dirty="0"/>
          </a:p>
          <a:p>
            <a:r>
              <a:rPr lang="en-US" dirty="0">
                <a:solidFill>
                  <a:srgbClr val="0070C0"/>
                </a:solidFill>
              </a:rPr>
              <a:t>Visual Relationship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</a:p>
          <a:p>
            <a:r>
              <a:rPr lang="en-US" sz="1800" dirty="0">
                <a:solidFill>
                  <a:schemeClr val="tx1"/>
                </a:solidFill>
              </a:rPr>
              <a:t>What objects are being used by the largest animal in this image?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0CA57B-57F6-993E-B6DB-209EDB96F076}"/>
              </a:ext>
            </a:extLst>
          </p:cNvPr>
          <p:cNvCxnSpPr>
            <a:cxnSpLocks/>
          </p:cNvCxnSpPr>
          <p:nvPr/>
        </p:nvCxnSpPr>
        <p:spPr>
          <a:xfrm flipV="1">
            <a:off x="6416766" y="2979569"/>
            <a:ext cx="352626" cy="1327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CCDF56-588D-3A6B-E306-257B02CBFA27}"/>
              </a:ext>
            </a:extLst>
          </p:cNvPr>
          <p:cNvSpPr/>
          <p:nvPr/>
        </p:nvSpPr>
        <p:spPr>
          <a:xfrm>
            <a:off x="6779558" y="2516548"/>
            <a:ext cx="1538206" cy="880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tx1"/>
                </a:solidFill>
              </a:rPr>
              <a:t>Multimodal instruction-tuned model (MLLM)</a:t>
            </a:r>
            <a:endParaRPr lang="en-US" sz="1400" b="1" i="1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058975-EAA8-FCC9-6C31-8FCA0578E564}"/>
              </a:ext>
            </a:extLst>
          </p:cNvPr>
          <p:cNvCxnSpPr>
            <a:cxnSpLocks/>
          </p:cNvCxnSpPr>
          <p:nvPr/>
        </p:nvCxnSpPr>
        <p:spPr>
          <a:xfrm flipV="1">
            <a:off x="8326947" y="2979569"/>
            <a:ext cx="397523" cy="1700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D4301B5-7188-26DE-9C69-4AAC69A87B84}"/>
              </a:ext>
            </a:extLst>
          </p:cNvPr>
          <p:cNvSpPr/>
          <p:nvPr/>
        </p:nvSpPr>
        <p:spPr>
          <a:xfrm rot="10800000">
            <a:off x="8723432" y="2310619"/>
            <a:ext cx="378903" cy="129966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DC332C-FB52-1ACF-728D-2115F133CA01}"/>
              </a:ext>
            </a:extLst>
          </p:cNvPr>
          <p:cNvSpPr/>
          <p:nvPr/>
        </p:nvSpPr>
        <p:spPr>
          <a:xfrm>
            <a:off x="8804769" y="2405664"/>
            <a:ext cx="234848" cy="2672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626744A-ABC8-F597-5D64-19011BE454FF}"/>
              </a:ext>
            </a:extLst>
          </p:cNvPr>
          <p:cNvSpPr/>
          <p:nvPr/>
        </p:nvSpPr>
        <p:spPr>
          <a:xfrm>
            <a:off x="8804769" y="2736014"/>
            <a:ext cx="234848" cy="26721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527579-42DB-617E-0A54-C32F822FEC28}"/>
              </a:ext>
            </a:extLst>
          </p:cNvPr>
          <p:cNvSpPr/>
          <p:nvPr/>
        </p:nvSpPr>
        <p:spPr>
          <a:xfrm>
            <a:off x="8804769" y="3314702"/>
            <a:ext cx="234850" cy="26721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9AAAFA-8881-1646-D55A-1DED1044D2B3}"/>
              </a:ext>
            </a:extLst>
          </p:cNvPr>
          <p:cNvCxnSpPr>
            <a:cxnSpLocks/>
          </p:cNvCxnSpPr>
          <p:nvPr/>
        </p:nvCxnSpPr>
        <p:spPr>
          <a:xfrm>
            <a:off x="8913509" y="3031613"/>
            <a:ext cx="0" cy="283037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BCC359-86A3-71BE-C7D8-0328A1E37C10}"/>
              </a:ext>
            </a:extLst>
          </p:cNvPr>
          <p:cNvCxnSpPr>
            <a:cxnSpLocks/>
          </p:cNvCxnSpPr>
          <p:nvPr/>
        </p:nvCxnSpPr>
        <p:spPr>
          <a:xfrm>
            <a:off x="9129160" y="2979379"/>
            <a:ext cx="1005677" cy="0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BD013E-9DB4-F578-A0A9-05258B3D8C94}"/>
              </a:ext>
            </a:extLst>
          </p:cNvPr>
          <p:cNvSpPr txBox="1"/>
          <p:nvPr/>
        </p:nvSpPr>
        <p:spPr>
          <a:xfrm>
            <a:off x="8335787" y="1756169"/>
            <a:ext cx="1182388" cy="56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/>
              <a:t>Instruction Embedding</a:t>
            </a:r>
            <a:endParaRPr lang="en-US" sz="1500" b="1" dirty="0"/>
          </a:p>
        </p:txBody>
      </p:sp>
      <p:sp>
        <p:nvSpPr>
          <p:cNvPr id="23" name="Google Shape;56;p13">
            <a:extLst>
              <a:ext uri="{FF2B5EF4-FFF2-40B4-BE49-F238E27FC236}">
                <a16:creationId xmlns:a16="http://schemas.microsoft.com/office/drawing/2014/main" id="{218665C2-E68D-D5BF-366E-A7EB9EAE2B9D}"/>
              </a:ext>
            </a:extLst>
          </p:cNvPr>
          <p:cNvSpPr txBox="1"/>
          <p:nvPr/>
        </p:nvSpPr>
        <p:spPr>
          <a:xfrm>
            <a:off x="8999262" y="2397180"/>
            <a:ext cx="1265471" cy="28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estimate alignment</a:t>
            </a:r>
          </a:p>
        </p:txBody>
      </p:sp>
      <p:sp>
        <p:nvSpPr>
          <p:cNvPr id="24" name="Google Shape;56;p13">
            <a:extLst>
              <a:ext uri="{FF2B5EF4-FFF2-40B4-BE49-F238E27FC236}">
                <a16:creationId xmlns:a16="http://schemas.microsoft.com/office/drawing/2014/main" id="{D827A9AE-7E53-7004-523E-6CF3B8ECDDEB}"/>
              </a:ext>
            </a:extLst>
          </p:cNvPr>
          <p:cNvSpPr txBox="1"/>
          <p:nvPr/>
        </p:nvSpPr>
        <p:spPr>
          <a:xfrm>
            <a:off x="10834380" y="3054998"/>
            <a:ext cx="1265471" cy="28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C00000"/>
                </a:solidFill>
              </a:rPr>
              <a:t>Early Visual</a:t>
            </a:r>
            <a:endParaRPr lang="en" sz="1200" b="1">
              <a:solidFill>
                <a:srgbClr val="C00000"/>
              </a:solidFill>
            </a:endParaRPr>
          </a:p>
        </p:txBody>
      </p:sp>
      <p:pic>
        <p:nvPicPr>
          <p:cNvPr id="25" name="Google Shape;68;p13">
            <a:extLst>
              <a:ext uri="{FF2B5EF4-FFF2-40B4-BE49-F238E27FC236}">
                <a16:creationId xmlns:a16="http://schemas.microsoft.com/office/drawing/2014/main" id="{BB6F51ED-BAA0-A7DC-9A6C-9A535A12C3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2985"/>
          <a:stretch/>
        </p:blipFill>
        <p:spPr>
          <a:xfrm>
            <a:off x="11119354" y="2585468"/>
            <a:ext cx="662606" cy="55476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EA1C947-ED0D-A205-B52F-221A88677A8C}"/>
                  </a:ext>
                </a:extLst>
              </p14:cNvPr>
              <p14:cNvContentPartPr/>
              <p14:nvPr/>
            </p14:nvContentPartPr>
            <p14:xfrm>
              <a:off x="11160126" y="2814508"/>
              <a:ext cx="88859" cy="149739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EA1C947-ED0D-A205-B52F-221A88677A8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51132" y="2805509"/>
                <a:ext cx="106487" cy="1673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4C01BF0-442E-C4D6-8FE6-71065C129C9C}"/>
                  </a:ext>
                </a:extLst>
              </p14:cNvPr>
              <p14:cNvContentPartPr/>
              <p14:nvPr/>
            </p14:nvContentPartPr>
            <p14:xfrm>
              <a:off x="11158362" y="2910031"/>
              <a:ext cx="80396" cy="59379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4C01BF0-442E-C4D6-8FE6-71065C129C9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49308" y="2901034"/>
                <a:ext cx="98141" cy="77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0A89BDA-0C1B-648C-5384-AA6BDB9047C3}"/>
                  </a:ext>
                </a:extLst>
              </p:cNvPr>
              <p:cNvSpPr txBox="1"/>
              <p:nvPr/>
            </p:nvSpPr>
            <p:spPr>
              <a:xfrm>
                <a:off x="9987947" y="2830885"/>
                <a:ext cx="1265471" cy="2364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5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𝑀𝐿𝐿𝑀</m:t>
                          </m:r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15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0A89BDA-0C1B-648C-5384-AA6BDB904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7947" y="2830885"/>
                <a:ext cx="1265471" cy="236484"/>
              </a:xfrm>
              <a:prstGeom prst="rect">
                <a:avLst/>
              </a:prstGeom>
              <a:blipFill>
                <a:blip r:embed="rId9"/>
                <a:stretch>
                  <a:fillRect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260;g2094abaaa3f_0_131">
            <a:extLst>
              <a:ext uri="{FF2B5EF4-FFF2-40B4-BE49-F238E27FC236}">
                <a16:creationId xmlns:a16="http://schemas.microsoft.com/office/drawing/2014/main" id="{04582956-A087-68B7-2F52-A02B26D96AA5}"/>
              </a:ext>
            </a:extLst>
          </p:cNvPr>
          <p:cNvSpPr/>
          <p:nvPr/>
        </p:nvSpPr>
        <p:spPr>
          <a:xfrm>
            <a:off x="354689" y="5092533"/>
            <a:ext cx="11482622" cy="11797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000" dirty="0"/>
              <a:t>How well do MLLMs predict brain activity evoked by visual stimuli under task-specific instructions compared to unimodal and multimodal models?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000" dirty="0"/>
              <a:t>Do instruction-specific representations in MLLMs differentiate visual brain regions involved in processing, thereby aligning with the mechanisms of human visual cognition?</a:t>
            </a:r>
            <a:endParaRPr sz="200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B10AEFE1-876A-515C-9895-B5B4357102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9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/>
      <p:bldP spid="12" grpId="0"/>
      <p:bldP spid="14" grpId="0" animBg="1"/>
      <p:bldP spid="16" grpId="0" animBg="1"/>
      <p:bldP spid="17" grpId="0" animBg="1"/>
      <p:bldP spid="18" grpId="0" animBg="1"/>
      <p:bldP spid="19" grpId="0" animBg="1"/>
      <p:bldP spid="22" grpId="0"/>
      <p:bldP spid="23" grpId="0"/>
      <p:bldP spid="24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"/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25</a:t>
            </a:fld>
            <a:endParaRPr/>
          </a:p>
        </p:txBody>
      </p:sp>
      <p:sp>
        <p:nvSpPr>
          <p:cNvPr id="6" name="Google Shape;144;p2">
            <a:extLst>
              <a:ext uri="{FF2B5EF4-FFF2-40B4-BE49-F238E27FC236}">
                <a16:creationId xmlns:a16="http://schemas.microsoft.com/office/drawing/2014/main" id="{15586491-F811-E0DC-338E-DA823440557D}"/>
              </a:ext>
            </a:extLst>
          </p:cNvPr>
          <p:cNvSpPr/>
          <p:nvPr/>
        </p:nvSpPr>
        <p:spPr>
          <a:xfrm>
            <a:off x="515100" y="387145"/>
            <a:ext cx="11161800" cy="69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SG" sz="28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Datasets &amp; Models</a:t>
            </a:r>
            <a:endParaRPr sz="28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D4986-9AFD-B541-9013-45E8F4787967}"/>
              </a:ext>
            </a:extLst>
          </p:cNvPr>
          <p:cNvSpPr txBox="1"/>
          <p:nvPr/>
        </p:nvSpPr>
        <p:spPr>
          <a:xfrm>
            <a:off x="752354" y="1168226"/>
            <a:ext cx="10324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Brain: fMRI recordings from NSD dataset [St-Laurent et al. 2023]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Passively watching natural scene images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N=4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multimodal instruction-tuned large language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InstructBLIP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mPLUG</a:t>
            </a:r>
            <a:r>
              <a:rPr lang="en-US" dirty="0"/>
              <a:t>-Owl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IDEFICS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unimodal and multi-modal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ViT</a:t>
            </a:r>
            <a:r>
              <a:rPr lang="en-US" dirty="0"/>
              <a:t>-H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CLIP</a:t>
            </a:r>
          </a:p>
        </p:txBody>
      </p:sp>
      <p:sp>
        <p:nvSpPr>
          <p:cNvPr id="9" name="Google Shape;217;p5">
            <a:extLst>
              <a:ext uri="{FF2B5EF4-FFF2-40B4-BE49-F238E27FC236}">
                <a16:creationId xmlns:a16="http://schemas.microsoft.com/office/drawing/2014/main" id="{26FD51D5-6082-091A-8C30-53B25BFB70FC}"/>
              </a:ext>
            </a:extLst>
          </p:cNvPr>
          <p:cNvSpPr/>
          <p:nvPr/>
        </p:nvSpPr>
        <p:spPr>
          <a:xfrm>
            <a:off x="518399" y="5827368"/>
            <a:ext cx="10987034" cy="5974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dirty="0"/>
              <a:t>To quantify model predictions, we have an estimate of the explainable variance and use that to measure normalize brain alignment.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5232D9-17E1-6068-FA2A-AFC0DA516393}"/>
              </a:ext>
            </a:extLst>
          </p:cNvPr>
          <p:cNvGrpSpPr/>
          <p:nvPr/>
        </p:nvGrpSpPr>
        <p:grpSpPr>
          <a:xfrm>
            <a:off x="9207815" y="1168226"/>
            <a:ext cx="2469085" cy="2756679"/>
            <a:chOff x="-3889" y="1057471"/>
            <a:chExt cx="2520795" cy="142468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B49A64-5585-30B3-35B8-EC51E9E6C82F}"/>
                </a:ext>
              </a:extLst>
            </p:cNvPr>
            <p:cNvSpPr txBox="1"/>
            <p:nvPr/>
          </p:nvSpPr>
          <p:spPr>
            <a:xfrm>
              <a:off x="-3889" y="2188831"/>
              <a:ext cx="2482219" cy="293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/>
                <a:t>NSD dataset naturalistic Image stimulus</a:t>
              </a:r>
              <a:endParaRPr lang="en-US" sz="1500" b="1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01707A-5DB4-DAB2-5C13-772835634FD7}"/>
                </a:ext>
              </a:extLst>
            </p:cNvPr>
            <p:cNvSpPr/>
            <p:nvPr/>
          </p:nvSpPr>
          <p:spPr>
            <a:xfrm>
              <a:off x="34688" y="1057471"/>
              <a:ext cx="2482218" cy="1137292"/>
            </a:xfrm>
            <a:prstGeom prst="roundRect">
              <a:avLst>
                <a:gd name="adj" fmla="val 15393"/>
              </a:avLst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pic>
        <p:nvPicPr>
          <p:cNvPr id="7" name="Picture 6" descr="A person riding an elephant&#10;&#10;Description automatically generated">
            <a:extLst>
              <a:ext uri="{FF2B5EF4-FFF2-40B4-BE49-F238E27FC236}">
                <a16:creationId xmlns:a16="http://schemas.microsoft.com/office/drawing/2014/main" id="{33CBBF0D-62B5-24FB-0B28-D2F8BF9B7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27" y="1219941"/>
            <a:ext cx="1973556" cy="20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6AFFB8DB-950C-C95A-9104-5530868D7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">
            <a:extLst>
              <a:ext uri="{FF2B5EF4-FFF2-40B4-BE49-F238E27FC236}">
                <a16:creationId xmlns:a16="http://schemas.microsoft.com/office/drawing/2014/main" id="{D13F1CEC-40D2-B0AD-F99B-793B74F538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26</a:t>
            </a:fld>
            <a:endParaRPr/>
          </a:p>
        </p:txBody>
      </p:sp>
      <p:sp>
        <p:nvSpPr>
          <p:cNvPr id="6" name="Google Shape;144;p2">
            <a:extLst>
              <a:ext uri="{FF2B5EF4-FFF2-40B4-BE49-F238E27FC236}">
                <a16:creationId xmlns:a16="http://schemas.microsoft.com/office/drawing/2014/main" id="{887A261B-CA46-945A-5F35-1799907A8E56}"/>
              </a:ext>
            </a:extLst>
          </p:cNvPr>
          <p:cNvSpPr/>
          <p:nvPr/>
        </p:nvSpPr>
        <p:spPr>
          <a:xfrm>
            <a:off x="515100" y="387145"/>
            <a:ext cx="11161800" cy="69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SG" sz="28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Task-specific natural instructions</a:t>
            </a:r>
            <a:endParaRPr sz="28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17;p5">
            <a:extLst>
              <a:ext uri="{FF2B5EF4-FFF2-40B4-BE49-F238E27FC236}">
                <a16:creationId xmlns:a16="http://schemas.microsoft.com/office/drawing/2014/main" id="{D76E3559-30C4-7903-AE80-DEBC03571BA2}"/>
              </a:ext>
            </a:extLst>
          </p:cNvPr>
          <p:cNvSpPr/>
          <p:nvPr/>
        </p:nvSpPr>
        <p:spPr>
          <a:xfrm>
            <a:off x="518399" y="5827368"/>
            <a:ext cx="10987034" cy="5974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dirty="0"/>
              <a:t>These tasks which are generally applicable to any image regardless of the contents in the image</a:t>
            </a:r>
            <a:endParaRPr dirty="0"/>
          </a:p>
        </p:txBody>
      </p:sp>
      <p:pic>
        <p:nvPicPr>
          <p:cNvPr id="8" name="Picture 7" descr="A close-up of a question&#10;&#10;Description automatically generated">
            <a:extLst>
              <a:ext uri="{FF2B5EF4-FFF2-40B4-BE49-F238E27FC236}">
                <a16:creationId xmlns:a16="http://schemas.microsoft.com/office/drawing/2014/main" id="{576E3F77-879F-B7DD-FBE7-1B63DBC1E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9" y="1520782"/>
            <a:ext cx="11593145" cy="320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7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"/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27</a:t>
            </a:fld>
            <a:endParaRPr/>
          </a:p>
        </p:txBody>
      </p:sp>
      <p:pic>
        <p:nvPicPr>
          <p:cNvPr id="341" name="Google Shape;3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000"/>
            <a:ext cx="12192000" cy="64288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42;p7">
            <a:extLst>
              <a:ext uri="{FF2B5EF4-FFF2-40B4-BE49-F238E27FC236}">
                <a16:creationId xmlns:a16="http://schemas.microsoft.com/office/drawing/2014/main" id="{0F0EAB95-96ED-2C02-CB02-46AB91065421}"/>
              </a:ext>
            </a:extLst>
          </p:cNvPr>
          <p:cNvSpPr/>
          <p:nvPr/>
        </p:nvSpPr>
        <p:spPr>
          <a:xfrm>
            <a:off x="344875" y="2576100"/>
            <a:ext cx="113685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MLLMs, unimodal and multi-modal models differ in their ability to predict brain activity in higher visual and early visual regions?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95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4CAF5-B496-F155-43A0-ADCC43963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5950-1CE9-AB4A-948E-DD112615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9" y="134678"/>
            <a:ext cx="11398027" cy="7636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Helvetica Neue" panose="020B0604020202020204" charset="0"/>
              </a:rPr>
              <a:t>Result: MLLMs vs. Unimodal vs. Multi-modal models &amp; brain alignment</a:t>
            </a:r>
          </a:p>
        </p:txBody>
      </p:sp>
      <p:sp>
        <p:nvSpPr>
          <p:cNvPr id="4" name="Google Shape;432;p41">
            <a:extLst>
              <a:ext uri="{FF2B5EF4-FFF2-40B4-BE49-F238E27FC236}">
                <a16:creationId xmlns:a16="http://schemas.microsoft.com/office/drawing/2014/main" id="{088C135F-F498-2164-E55D-37644DA6F6B2}"/>
              </a:ext>
            </a:extLst>
          </p:cNvPr>
          <p:cNvSpPr txBox="1"/>
          <p:nvPr/>
        </p:nvSpPr>
        <p:spPr>
          <a:xfrm>
            <a:off x="339181" y="4598711"/>
            <a:ext cx="11513637" cy="20774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Early-visual regions</a:t>
            </a:r>
            <a:r>
              <a:rPr lang="en-US" sz="1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MLLMs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7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multi-modal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models show significantly high brain alignment than baseline and unimodal video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Surprisingly, brain alignment of </a:t>
            </a:r>
            <a:r>
              <a:rPr lang="en-US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 initialization of MLLMs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is closer to that of </a:t>
            </a:r>
            <a:r>
              <a:rPr lang="en-US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unimodal video models</a:t>
            </a:r>
            <a:endParaRPr lang="en-US" sz="17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Higher-visual regions: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MLLMs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multi-modal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models show better brain relevant representations (∼0.8) than early visual areas (∼0.6).</a:t>
            </a:r>
          </a:p>
        </p:txBody>
      </p:sp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E0BF770B-F34D-F146-4156-FFE8BAC61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21214" y="802586"/>
            <a:ext cx="4689192" cy="35780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B6207F-2F99-6B43-263F-BF1647C87AF8}"/>
              </a:ext>
            </a:extLst>
          </p:cNvPr>
          <p:cNvSpPr/>
          <p:nvPr/>
        </p:nvSpPr>
        <p:spPr>
          <a:xfrm>
            <a:off x="2658140" y="4157330"/>
            <a:ext cx="350874" cy="223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68;g2978e5e2abf_0_90">
            <a:extLst>
              <a:ext uri="{FF2B5EF4-FFF2-40B4-BE49-F238E27FC236}">
                <a16:creationId xmlns:a16="http://schemas.microsoft.com/office/drawing/2014/main" id="{0B090D88-8EF8-003A-6399-CBC6102006B4}"/>
              </a:ext>
            </a:extLst>
          </p:cNvPr>
          <p:cNvSpPr/>
          <p:nvPr/>
        </p:nvSpPr>
        <p:spPr>
          <a:xfrm>
            <a:off x="2363951" y="1956389"/>
            <a:ext cx="1772114" cy="2190307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CE67A957-674F-54A3-3EFC-310718693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095999" y="802586"/>
            <a:ext cx="4689191" cy="35780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19A2B6-1C4A-6259-532E-66AE743ADB35}"/>
              </a:ext>
            </a:extLst>
          </p:cNvPr>
          <p:cNvSpPr/>
          <p:nvPr/>
        </p:nvSpPr>
        <p:spPr>
          <a:xfrm>
            <a:off x="7882270" y="4162647"/>
            <a:ext cx="350874" cy="223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368;g2978e5e2abf_0_90">
            <a:extLst>
              <a:ext uri="{FF2B5EF4-FFF2-40B4-BE49-F238E27FC236}">
                <a16:creationId xmlns:a16="http://schemas.microsoft.com/office/drawing/2014/main" id="{E93F4A59-20D9-5BA5-090A-4F1E2269CCFA}"/>
              </a:ext>
            </a:extLst>
          </p:cNvPr>
          <p:cNvSpPr/>
          <p:nvPr/>
        </p:nvSpPr>
        <p:spPr>
          <a:xfrm>
            <a:off x="7554537" y="1571673"/>
            <a:ext cx="1772114" cy="2575023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6E37D1D-F3A6-104E-8924-8C441E445C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815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293A0-A155-4586-A429-1F1070430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4940-EC1E-D700-8EED-31956346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9" y="134678"/>
            <a:ext cx="11398027" cy="7636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Helvetica Neue" panose="020B0604020202020204" charset="0"/>
              </a:rPr>
              <a:t>Result: MLLMs vs. Unimodal vs. Multi-modal models &amp; brain alignment</a:t>
            </a:r>
          </a:p>
        </p:txBody>
      </p:sp>
      <p:sp>
        <p:nvSpPr>
          <p:cNvPr id="4" name="Google Shape;432;p41">
            <a:extLst>
              <a:ext uri="{FF2B5EF4-FFF2-40B4-BE49-F238E27FC236}">
                <a16:creationId xmlns:a16="http://schemas.microsoft.com/office/drawing/2014/main" id="{4B9C5CC9-7A7B-8E8E-8DDA-8921CFD791F9}"/>
              </a:ext>
            </a:extLst>
          </p:cNvPr>
          <p:cNvSpPr txBox="1"/>
          <p:nvPr/>
        </p:nvSpPr>
        <p:spPr>
          <a:xfrm>
            <a:off x="339181" y="4598711"/>
            <a:ext cx="11513637" cy="20774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Early-visual regions</a:t>
            </a:r>
            <a:r>
              <a:rPr lang="en-US" sz="1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MLLMs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7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multi-modal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models show significantly high brain alignment than baseline and unimodal video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Surprisingly, brain alignment of </a:t>
            </a:r>
            <a:r>
              <a:rPr lang="en-US" sz="1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 initialization of MLLMs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is closer to that of </a:t>
            </a:r>
            <a:r>
              <a:rPr lang="en-US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unimodal video models</a:t>
            </a:r>
            <a:endParaRPr lang="en-US" sz="17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Higher-visual regions: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MLLMs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multi-modal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models show better brain relevant representations (∼0.8) than early visual areas (∼0.6).</a:t>
            </a:r>
          </a:p>
        </p:txBody>
      </p:sp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803DB24B-D2BE-BF53-A691-21B814C7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21214" y="802586"/>
            <a:ext cx="4689192" cy="35780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E79B8B-BBF9-48A1-4D6F-5A8EA115B52A}"/>
              </a:ext>
            </a:extLst>
          </p:cNvPr>
          <p:cNvSpPr/>
          <p:nvPr/>
        </p:nvSpPr>
        <p:spPr>
          <a:xfrm>
            <a:off x="2658140" y="4157330"/>
            <a:ext cx="350874" cy="223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68;g2978e5e2abf_0_90">
            <a:extLst>
              <a:ext uri="{FF2B5EF4-FFF2-40B4-BE49-F238E27FC236}">
                <a16:creationId xmlns:a16="http://schemas.microsoft.com/office/drawing/2014/main" id="{AAA7FD88-6DEB-11FB-3256-41A972176CBE}"/>
              </a:ext>
            </a:extLst>
          </p:cNvPr>
          <p:cNvSpPr/>
          <p:nvPr/>
        </p:nvSpPr>
        <p:spPr>
          <a:xfrm>
            <a:off x="2363951" y="1956389"/>
            <a:ext cx="1772114" cy="2190307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66006C6D-4410-6BC5-156F-14F088838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095999" y="802586"/>
            <a:ext cx="4689191" cy="35780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BF0935-475E-7986-01CA-BEBFD374EB07}"/>
              </a:ext>
            </a:extLst>
          </p:cNvPr>
          <p:cNvSpPr/>
          <p:nvPr/>
        </p:nvSpPr>
        <p:spPr>
          <a:xfrm>
            <a:off x="7882270" y="4162647"/>
            <a:ext cx="350874" cy="223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368;g2978e5e2abf_0_90">
            <a:extLst>
              <a:ext uri="{FF2B5EF4-FFF2-40B4-BE49-F238E27FC236}">
                <a16:creationId xmlns:a16="http://schemas.microsoft.com/office/drawing/2014/main" id="{B14F625A-F096-ACA6-2129-D12CF250640F}"/>
              </a:ext>
            </a:extLst>
          </p:cNvPr>
          <p:cNvSpPr/>
          <p:nvPr/>
        </p:nvSpPr>
        <p:spPr>
          <a:xfrm>
            <a:off x="7554537" y="1571673"/>
            <a:ext cx="1772114" cy="2575023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54;g2978e5e2abf_0_30">
            <a:extLst>
              <a:ext uri="{FF2B5EF4-FFF2-40B4-BE49-F238E27FC236}">
                <a16:creationId xmlns:a16="http://schemas.microsoft.com/office/drawing/2014/main" id="{C6A3B178-0F78-3F75-665B-71075FF591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30" y="689681"/>
            <a:ext cx="12096770" cy="60336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67;g2978e5e2abf_0_90">
            <a:extLst>
              <a:ext uri="{FF2B5EF4-FFF2-40B4-BE49-F238E27FC236}">
                <a16:creationId xmlns:a16="http://schemas.microsoft.com/office/drawing/2014/main" id="{9C348E94-2839-EB07-22CC-3E7A9E02A23B}"/>
              </a:ext>
            </a:extLst>
          </p:cNvPr>
          <p:cNvSpPr/>
          <p:nvPr/>
        </p:nvSpPr>
        <p:spPr>
          <a:xfrm>
            <a:off x="531214" y="3222571"/>
            <a:ext cx="11082652" cy="6892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000" dirty="0"/>
              <a:t>Which task-specific instructions are highly correlated to visual function localizers?</a:t>
            </a:r>
            <a:endParaRPr lang="en-US" sz="2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ACD6318-483A-5AC2-4626-BA929A991A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946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"/>
          <p:cNvSpPr/>
          <p:nvPr/>
        </p:nvSpPr>
        <p:spPr>
          <a:xfrm>
            <a:off x="515099" y="893575"/>
            <a:ext cx="111618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SG" sz="2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Language models (LMs) are trained to predict missing words</a:t>
            </a: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" name="Google Shape;145;p2"/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3</a:t>
            </a:fld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1476900" y="3063900"/>
            <a:ext cx="9238200" cy="11700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</a:pPr>
            <a:r>
              <a:rPr lang="en-SG" sz="2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Language model</a:t>
            </a:r>
            <a:endParaRPr sz="28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47" name="Google Shape;147;p2"/>
          <p:cNvCxnSpPr/>
          <p:nvPr/>
        </p:nvCxnSpPr>
        <p:spPr>
          <a:xfrm rot="10800000">
            <a:off x="2225488" y="4233625"/>
            <a:ext cx="0" cy="807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8" name="Google Shape;148;p2"/>
          <p:cNvCxnSpPr/>
          <p:nvPr/>
        </p:nvCxnSpPr>
        <p:spPr>
          <a:xfrm rot="10800000">
            <a:off x="4160744" y="4233625"/>
            <a:ext cx="0" cy="807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9" name="Google Shape;149;p2"/>
          <p:cNvCxnSpPr/>
          <p:nvPr/>
        </p:nvCxnSpPr>
        <p:spPr>
          <a:xfrm rot="10800000">
            <a:off x="6096000" y="4233625"/>
            <a:ext cx="0" cy="807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0" name="Google Shape;150;p2"/>
          <p:cNvCxnSpPr/>
          <p:nvPr/>
        </p:nvCxnSpPr>
        <p:spPr>
          <a:xfrm rot="10800000">
            <a:off x="8031256" y="4233625"/>
            <a:ext cx="0" cy="807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1" name="Google Shape;151;p2"/>
          <p:cNvCxnSpPr/>
          <p:nvPr/>
        </p:nvCxnSpPr>
        <p:spPr>
          <a:xfrm rot="10800000">
            <a:off x="9966513" y="4233625"/>
            <a:ext cx="0" cy="807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2" name="Google Shape;152;p2"/>
          <p:cNvSpPr/>
          <p:nvPr/>
        </p:nvSpPr>
        <p:spPr>
          <a:xfrm>
            <a:off x="1453150" y="5163275"/>
            <a:ext cx="15447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3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endParaRPr sz="35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" name="Google Shape;153;p2"/>
          <p:cNvSpPr/>
          <p:nvPr/>
        </p:nvSpPr>
        <p:spPr>
          <a:xfrm>
            <a:off x="3388400" y="5163275"/>
            <a:ext cx="15447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3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quick</a:t>
            </a:r>
            <a:endParaRPr sz="35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" name="Google Shape;154;p2"/>
          <p:cNvSpPr/>
          <p:nvPr/>
        </p:nvSpPr>
        <p:spPr>
          <a:xfrm>
            <a:off x="5323650" y="5163275"/>
            <a:ext cx="15447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3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brown</a:t>
            </a:r>
            <a:endParaRPr sz="35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p2"/>
          <p:cNvSpPr/>
          <p:nvPr/>
        </p:nvSpPr>
        <p:spPr>
          <a:xfrm>
            <a:off x="7258900" y="5163275"/>
            <a:ext cx="15447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3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fox</a:t>
            </a:r>
            <a:endParaRPr sz="35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Google Shape;156;p2"/>
          <p:cNvSpPr/>
          <p:nvPr/>
        </p:nvSpPr>
        <p:spPr>
          <a:xfrm>
            <a:off x="8908100" y="5163275"/>
            <a:ext cx="21168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35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[MASK]</a:t>
            </a:r>
            <a:endParaRPr sz="35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57" name="Google Shape;157;p2"/>
          <p:cNvCxnSpPr/>
          <p:nvPr/>
        </p:nvCxnSpPr>
        <p:spPr>
          <a:xfrm rot="10800000">
            <a:off x="9966506" y="2256900"/>
            <a:ext cx="0" cy="807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8" name="Google Shape;158;p2"/>
          <p:cNvSpPr/>
          <p:nvPr/>
        </p:nvSpPr>
        <p:spPr>
          <a:xfrm>
            <a:off x="9194150" y="1548925"/>
            <a:ext cx="15447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3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jumps</a:t>
            </a:r>
            <a:endParaRPr sz="36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88EA-811C-957A-9D1D-B172C033C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8;g2094abaaa3f_0_131">
            <a:extLst>
              <a:ext uri="{FF2B5EF4-FFF2-40B4-BE49-F238E27FC236}">
                <a16:creationId xmlns:a16="http://schemas.microsoft.com/office/drawing/2014/main" id="{AD36B8F8-E4BA-8ADE-CF69-11BCBD2706C9}"/>
              </a:ext>
            </a:extLst>
          </p:cNvPr>
          <p:cNvSpPr/>
          <p:nvPr/>
        </p:nvSpPr>
        <p:spPr>
          <a:xfrm>
            <a:off x="259807" y="194571"/>
            <a:ext cx="11161800" cy="85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en-US" sz="2800" b="1" dirty="0">
                <a:latin typeface="Helvetica Neue" panose="020B0604020202020204" charset="0"/>
              </a:rPr>
              <a:t>Result: </a:t>
            </a:r>
            <a:r>
              <a:rPr lang="en-US" sz="2800" b="1" dirty="0">
                <a:latin typeface="Helvetica Neue" panose="020B0604020202020204"/>
                <a:ea typeface="Helvetica Neue" panose="020B0604020202020204"/>
                <a:cs typeface="Calibri" panose="020F0502020204030204" pitchFamily="34" charset="0"/>
                <a:sym typeface="Helvetica Neue"/>
              </a:rPr>
              <a:t>Which task-specific instructions are highly correlated to visual function localizers?</a:t>
            </a:r>
            <a:endParaRPr lang="en-US" sz="2800" b="1" i="0" u="none" strike="noStrike" cap="none" dirty="0">
              <a:latin typeface="Helvetica Neue" panose="020B0604020202020204"/>
              <a:ea typeface="Helvetica Neue" panose="020B0604020202020204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35" name="Picture 34" descr="A close-up of a brain&#10;&#10;Description automatically generated">
            <a:extLst>
              <a:ext uri="{FF2B5EF4-FFF2-40B4-BE49-F238E27FC236}">
                <a16:creationId xmlns:a16="http://schemas.microsoft.com/office/drawing/2014/main" id="{88173633-A1E1-9217-B954-EC39ED610E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51" t="1558" r="25736"/>
          <a:stretch/>
        </p:blipFill>
        <p:spPr>
          <a:xfrm>
            <a:off x="443397" y="1183136"/>
            <a:ext cx="3637764" cy="3669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6D19BC9-7B0F-D524-3D83-2EF5AA8CC644}"/>
              </a:ext>
            </a:extLst>
          </p:cNvPr>
          <p:cNvSpPr txBox="1"/>
          <p:nvPr/>
        </p:nvSpPr>
        <p:spPr>
          <a:xfrm>
            <a:off x="1238935" y="4528098"/>
            <a:ext cx="2046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Roboto"/>
                <a:ea typeface="Roboto"/>
                <a:cs typeface="Roboto"/>
                <a:sym typeface="Roboto"/>
              </a:rPr>
              <a:t>S1: </a:t>
            </a:r>
            <a:r>
              <a:rPr lang="en-US" sz="2000" b="1" dirty="0" err="1">
                <a:latin typeface="Roboto"/>
                <a:ea typeface="Roboto"/>
                <a:cs typeface="Roboto"/>
                <a:sym typeface="Roboto"/>
              </a:rPr>
              <a:t>InstructBLIP</a:t>
            </a:r>
            <a:endParaRPr lang="en-US" sz="2000"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" name="Picture 36" descr="A close-up of a brain&#10;&#10;Description automatically generated">
            <a:extLst>
              <a:ext uri="{FF2B5EF4-FFF2-40B4-BE49-F238E27FC236}">
                <a16:creationId xmlns:a16="http://schemas.microsoft.com/office/drawing/2014/main" id="{3C3B948A-17D8-9380-6BC0-56E599BFAC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930" t="1908" r="26697" b="2690"/>
          <a:stretch/>
        </p:blipFill>
        <p:spPr>
          <a:xfrm>
            <a:off x="4202579" y="1183135"/>
            <a:ext cx="3637764" cy="36387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3B2170B-66F3-44A8-E1B0-F9F5CE2D59D1}"/>
              </a:ext>
            </a:extLst>
          </p:cNvPr>
          <p:cNvSpPr txBox="1"/>
          <p:nvPr/>
        </p:nvSpPr>
        <p:spPr>
          <a:xfrm>
            <a:off x="4998117" y="4528098"/>
            <a:ext cx="2046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Roboto"/>
                <a:ea typeface="Roboto"/>
                <a:cs typeface="Roboto"/>
                <a:sym typeface="Roboto"/>
              </a:rPr>
              <a:t>S1: </a:t>
            </a:r>
            <a:r>
              <a:rPr lang="en-US" sz="2000" b="1" dirty="0" err="1">
                <a:latin typeface="Roboto"/>
                <a:ea typeface="Roboto"/>
                <a:cs typeface="Roboto"/>
                <a:sym typeface="Roboto"/>
              </a:rPr>
              <a:t>mPLUG</a:t>
            </a:r>
            <a:r>
              <a:rPr lang="en-US" sz="2000" b="1" dirty="0">
                <a:latin typeface="Roboto"/>
                <a:ea typeface="Roboto"/>
                <a:cs typeface="Roboto"/>
                <a:sym typeface="Roboto"/>
              </a:rPr>
              <a:t>-Owl</a:t>
            </a:r>
          </a:p>
        </p:txBody>
      </p:sp>
      <p:pic>
        <p:nvPicPr>
          <p:cNvPr id="39" name="Picture 38" descr="A black screen with text&#10;&#10;Description automatically generated">
            <a:extLst>
              <a:ext uri="{FF2B5EF4-FFF2-40B4-BE49-F238E27FC236}">
                <a16:creationId xmlns:a16="http://schemas.microsoft.com/office/drawing/2014/main" id="{82569C24-1427-6797-3484-7E9B8784D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761" y="1315627"/>
            <a:ext cx="3637764" cy="33000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B121AC-D61D-6AB7-0D6D-E6242251AA15}"/>
              </a:ext>
            </a:extLst>
          </p:cNvPr>
          <p:cNvSpPr/>
          <p:nvPr/>
        </p:nvSpPr>
        <p:spPr>
          <a:xfrm>
            <a:off x="7981217" y="4241259"/>
            <a:ext cx="2495473" cy="35493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795038-2B6F-56D8-4EAA-0651376DD96B}"/>
              </a:ext>
            </a:extLst>
          </p:cNvPr>
          <p:cNvSpPr/>
          <p:nvPr/>
        </p:nvSpPr>
        <p:spPr>
          <a:xfrm>
            <a:off x="7981217" y="2305455"/>
            <a:ext cx="3244502" cy="35493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432;p41">
            <a:extLst>
              <a:ext uri="{FF2B5EF4-FFF2-40B4-BE49-F238E27FC236}">
                <a16:creationId xmlns:a16="http://schemas.microsoft.com/office/drawing/2014/main" id="{B79A12B2-40D1-E71D-382D-7456CDC04F58}"/>
              </a:ext>
            </a:extLst>
          </p:cNvPr>
          <p:cNvSpPr txBox="1"/>
          <p:nvPr/>
        </p:nvSpPr>
        <p:spPr>
          <a:xfrm>
            <a:off x="339181" y="4982944"/>
            <a:ext cx="11513637" cy="18004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Early-visual regions</a:t>
            </a:r>
            <a:r>
              <a:rPr lang="en-US" sz="1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understanding</a:t>
            </a:r>
            <a:r>
              <a:rPr lang="en-US" sz="17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instruction shows significantly high brain alignment across MLLMs</a:t>
            </a:r>
            <a:endParaRPr lang="en-US" sz="17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Higher-visual regions: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captioning</a:t>
            </a:r>
            <a:r>
              <a:rPr 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instruction shows significantly high brain alignment in </a:t>
            </a:r>
            <a:r>
              <a:rPr lang="en-US" sz="1600" dirty="0"/>
              <a:t>the EBA, PPA, and FFA regions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question answering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instructions shows significantly high brain alignment in </a:t>
            </a:r>
            <a:r>
              <a:rPr lang="en-US" sz="1600" dirty="0"/>
              <a:t>the PPA, and FFA regions</a:t>
            </a:r>
            <a:endParaRPr lang="en-US" sz="17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Not all instructions lead to increased brain alignment across all regions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A231D-6215-2B80-5584-01075E1C320A}"/>
              </a:ext>
            </a:extLst>
          </p:cNvPr>
          <p:cNvSpPr/>
          <p:nvPr/>
        </p:nvSpPr>
        <p:spPr>
          <a:xfrm>
            <a:off x="7981216" y="3577301"/>
            <a:ext cx="2949054" cy="3549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80186C-1C9E-0FBC-6F4C-86E162FEB967}"/>
              </a:ext>
            </a:extLst>
          </p:cNvPr>
          <p:cNvSpPr/>
          <p:nvPr/>
        </p:nvSpPr>
        <p:spPr>
          <a:xfrm>
            <a:off x="7981216" y="3251534"/>
            <a:ext cx="2949054" cy="354931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C725D7-75D8-5266-AD23-3466DE8D6A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761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3F603B9-7287-A6BA-EE73-EDA39E800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8;g2094abaaa3f_0_131">
            <a:extLst>
              <a:ext uri="{FF2B5EF4-FFF2-40B4-BE49-F238E27FC236}">
                <a16:creationId xmlns:a16="http://schemas.microsoft.com/office/drawing/2014/main" id="{8B9EE4DB-DFE7-07CC-CA93-E231B7EFAA9E}"/>
              </a:ext>
            </a:extLst>
          </p:cNvPr>
          <p:cNvSpPr/>
          <p:nvPr/>
        </p:nvSpPr>
        <p:spPr>
          <a:xfrm>
            <a:off x="259807" y="194571"/>
            <a:ext cx="11161800" cy="85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dirty="0">
                <a:latin typeface="Helvetica Neue" panose="020B0604020202020204"/>
                <a:ea typeface="Helvetica Neue" panose="020B0604020202020204"/>
                <a:cs typeface="Calibri" panose="020F0502020204030204" pitchFamily="34" charset="0"/>
                <a:sym typeface="Helvetica Neue"/>
              </a:rPr>
              <a:t>Result: Which task-specific instructions are highly correlated to visual function localizers?</a:t>
            </a:r>
            <a:endParaRPr lang="en-US" sz="2800" b="1" i="0" u="none" strike="noStrike" cap="none" dirty="0">
              <a:latin typeface="Helvetica Neue" panose="020B0604020202020204"/>
              <a:ea typeface="Helvetica Neue" panose="020B0604020202020204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35" name="Picture 34" descr="A close-up of a brain&#10;&#10;Description automatically generated">
            <a:extLst>
              <a:ext uri="{FF2B5EF4-FFF2-40B4-BE49-F238E27FC236}">
                <a16:creationId xmlns:a16="http://schemas.microsoft.com/office/drawing/2014/main" id="{04827FC2-565B-79AB-BF60-2BB3BE9008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51" t="1558" r="25736"/>
          <a:stretch/>
        </p:blipFill>
        <p:spPr>
          <a:xfrm>
            <a:off x="443397" y="1183136"/>
            <a:ext cx="3637764" cy="3669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8019AE5-AB4C-86D0-D722-3087F4C2E76D}"/>
              </a:ext>
            </a:extLst>
          </p:cNvPr>
          <p:cNvSpPr txBox="1"/>
          <p:nvPr/>
        </p:nvSpPr>
        <p:spPr>
          <a:xfrm>
            <a:off x="1238935" y="4528098"/>
            <a:ext cx="2046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Roboto"/>
                <a:ea typeface="Roboto"/>
                <a:cs typeface="Roboto"/>
                <a:sym typeface="Roboto"/>
              </a:rPr>
              <a:t>S1: </a:t>
            </a:r>
            <a:r>
              <a:rPr lang="en-US" sz="2000" b="1" dirty="0" err="1">
                <a:latin typeface="Roboto"/>
                <a:ea typeface="Roboto"/>
                <a:cs typeface="Roboto"/>
                <a:sym typeface="Roboto"/>
              </a:rPr>
              <a:t>InstructBLIP</a:t>
            </a:r>
            <a:endParaRPr lang="en-US" sz="2000"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" name="Picture 36" descr="A close-up of a brain&#10;&#10;Description automatically generated">
            <a:extLst>
              <a:ext uri="{FF2B5EF4-FFF2-40B4-BE49-F238E27FC236}">
                <a16:creationId xmlns:a16="http://schemas.microsoft.com/office/drawing/2014/main" id="{92B89AEA-9A13-46F3-B788-6F851E3489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930" t="1908" r="26697" b="2690"/>
          <a:stretch/>
        </p:blipFill>
        <p:spPr>
          <a:xfrm>
            <a:off x="4202579" y="1183135"/>
            <a:ext cx="3637764" cy="36387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24062DD-CF3A-E10E-BD51-683D795C9C99}"/>
              </a:ext>
            </a:extLst>
          </p:cNvPr>
          <p:cNvSpPr txBox="1"/>
          <p:nvPr/>
        </p:nvSpPr>
        <p:spPr>
          <a:xfrm>
            <a:off x="4998117" y="4528098"/>
            <a:ext cx="2046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Roboto"/>
                <a:ea typeface="Roboto"/>
                <a:cs typeface="Roboto"/>
                <a:sym typeface="Roboto"/>
              </a:rPr>
              <a:t>S1: </a:t>
            </a:r>
            <a:r>
              <a:rPr lang="en-US" sz="2000" b="1" dirty="0" err="1">
                <a:latin typeface="Roboto"/>
                <a:ea typeface="Roboto"/>
                <a:cs typeface="Roboto"/>
                <a:sym typeface="Roboto"/>
              </a:rPr>
              <a:t>mPLUG</a:t>
            </a:r>
            <a:r>
              <a:rPr lang="en-US" sz="2000" b="1" dirty="0">
                <a:latin typeface="Roboto"/>
                <a:ea typeface="Roboto"/>
                <a:cs typeface="Roboto"/>
                <a:sym typeface="Roboto"/>
              </a:rPr>
              <a:t>-Owl</a:t>
            </a:r>
          </a:p>
        </p:txBody>
      </p:sp>
      <p:pic>
        <p:nvPicPr>
          <p:cNvPr id="39" name="Picture 38" descr="A black screen with text&#10;&#10;Description automatically generated">
            <a:extLst>
              <a:ext uri="{FF2B5EF4-FFF2-40B4-BE49-F238E27FC236}">
                <a16:creationId xmlns:a16="http://schemas.microsoft.com/office/drawing/2014/main" id="{E211A0A2-D94C-5D4C-CC30-25FDEEC93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761" y="1315627"/>
            <a:ext cx="3637764" cy="33000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5EFCB2-BCF2-66DF-F0A0-9F155062F5D5}"/>
              </a:ext>
            </a:extLst>
          </p:cNvPr>
          <p:cNvSpPr/>
          <p:nvPr/>
        </p:nvSpPr>
        <p:spPr>
          <a:xfrm>
            <a:off x="7981217" y="4241259"/>
            <a:ext cx="2495473" cy="35493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C35984-8574-06E7-1AE7-A7F2772736A9}"/>
              </a:ext>
            </a:extLst>
          </p:cNvPr>
          <p:cNvSpPr/>
          <p:nvPr/>
        </p:nvSpPr>
        <p:spPr>
          <a:xfrm>
            <a:off x="7981217" y="2305455"/>
            <a:ext cx="3244502" cy="35493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432;p41">
            <a:extLst>
              <a:ext uri="{FF2B5EF4-FFF2-40B4-BE49-F238E27FC236}">
                <a16:creationId xmlns:a16="http://schemas.microsoft.com/office/drawing/2014/main" id="{85C031DB-D82E-CCFB-5C23-741ADF863C5B}"/>
              </a:ext>
            </a:extLst>
          </p:cNvPr>
          <p:cNvSpPr txBox="1"/>
          <p:nvPr/>
        </p:nvSpPr>
        <p:spPr>
          <a:xfrm>
            <a:off x="339181" y="4982944"/>
            <a:ext cx="11513637" cy="18004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Early-visual regions</a:t>
            </a:r>
            <a:r>
              <a:rPr lang="en-US" sz="1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understanding</a:t>
            </a:r>
            <a:r>
              <a:rPr lang="en-US" sz="17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instruction shows significantly high brain alignment across MLLMs</a:t>
            </a:r>
            <a:endParaRPr lang="en-US" sz="17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Higher-visual regions: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captioning</a:t>
            </a:r>
            <a:r>
              <a:rPr lang="en-US" sz="17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instruction shows significantly high brain alignment in </a:t>
            </a:r>
            <a:r>
              <a:rPr lang="en-US" sz="1600" dirty="0"/>
              <a:t>the EBA, PPA, and FFA regions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question answering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instructions shows significantly high brain alignment in </a:t>
            </a:r>
            <a:r>
              <a:rPr lang="en-US" sz="1600" dirty="0"/>
              <a:t>the PPA, and FFA regions</a:t>
            </a:r>
            <a:endParaRPr lang="en-US" sz="17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Not all instructions lead to increased brain alignment across all regions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F59710-613F-7952-C99F-0C5B35AAFDCB}"/>
              </a:ext>
            </a:extLst>
          </p:cNvPr>
          <p:cNvSpPr/>
          <p:nvPr/>
        </p:nvSpPr>
        <p:spPr>
          <a:xfrm>
            <a:off x="7981216" y="3577301"/>
            <a:ext cx="2949054" cy="3549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A92579-802D-084A-808C-9D32E4940224}"/>
              </a:ext>
            </a:extLst>
          </p:cNvPr>
          <p:cNvSpPr/>
          <p:nvPr/>
        </p:nvSpPr>
        <p:spPr>
          <a:xfrm>
            <a:off x="7981216" y="3251534"/>
            <a:ext cx="2949054" cy="354931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154;g2978e5e2abf_0_30">
            <a:extLst>
              <a:ext uri="{FF2B5EF4-FFF2-40B4-BE49-F238E27FC236}">
                <a16:creationId xmlns:a16="http://schemas.microsoft.com/office/drawing/2014/main" id="{B4563D5E-C5AB-CE3C-174F-DC64FF623A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230" y="1052504"/>
            <a:ext cx="12096770" cy="56708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67;g2978e5e2abf_0_90">
            <a:extLst>
              <a:ext uri="{FF2B5EF4-FFF2-40B4-BE49-F238E27FC236}">
                <a16:creationId xmlns:a16="http://schemas.microsoft.com/office/drawing/2014/main" id="{D5BD29C9-11BA-8F9A-D5D3-7415D14C05F5}"/>
              </a:ext>
            </a:extLst>
          </p:cNvPr>
          <p:cNvSpPr/>
          <p:nvPr/>
        </p:nvSpPr>
        <p:spPr>
          <a:xfrm>
            <a:off x="531214" y="3222571"/>
            <a:ext cx="11082652" cy="6892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000" dirty="0"/>
              <a:t>Do task-specific instructions from MLLMs account for visual concepts understanding?</a:t>
            </a:r>
            <a:endParaRPr lang="en-US" sz="2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B8D174-60B8-AB2C-8A44-40D73F8D78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93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7C0384E-3084-DE12-9DD1-B9EAD6A64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8;g2094abaaa3f_0_131">
            <a:extLst>
              <a:ext uri="{FF2B5EF4-FFF2-40B4-BE49-F238E27FC236}">
                <a16:creationId xmlns:a16="http://schemas.microsoft.com/office/drawing/2014/main" id="{7977A564-3088-0996-4BE8-63F9CBFC6181}"/>
              </a:ext>
            </a:extLst>
          </p:cNvPr>
          <p:cNvSpPr/>
          <p:nvPr/>
        </p:nvSpPr>
        <p:spPr>
          <a:xfrm>
            <a:off x="259807" y="194571"/>
            <a:ext cx="11161800" cy="85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en-US" sz="2800" b="1" dirty="0">
                <a:latin typeface="Helvetica Neue" panose="020B0604020202020204"/>
                <a:ea typeface="Helvetica Neue" panose="020B0604020202020204"/>
                <a:cs typeface="Calibri" panose="020F0502020204030204" pitchFamily="34" charset="0"/>
                <a:sym typeface="Helvetica Neue"/>
              </a:rPr>
              <a:t>Result: MLLMs capture count- and recognition-related visual concepts effectively across instructions</a:t>
            </a:r>
            <a:endParaRPr lang="en-US" sz="2800" b="1" i="0" u="none" strike="noStrike" cap="none" dirty="0">
              <a:latin typeface="Helvetica Neue" panose="020B0604020202020204"/>
              <a:ea typeface="Helvetica Neue" panose="020B0604020202020204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39" name="Picture 38" descr="A black screen with text&#10;&#10;Description automatically generated">
            <a:extLst>
              <a:ext uri="{FF2B5EF4-FFF2-40B4-BE49-F238E27FC236}">
                <a16:creationId xmlns:a16="http://schemas.microsoft.com/office/drawing/2014/main" id="{D607C7A2-6860-C651-B5C7-54856F7BE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328" y="1296171"/>
            <a:ext cx="3637764" cy="3300019"/>
          </a:xfrm>
          <a:prstGeom prst="rect">
            <a:avLst/>
          </a:prstGeom>
        </p:spPr>
      </p:pic>
      <p:sp>
        <p:nvSpPr>
          <p:cNvPr id="4" name="Google Shape;432;p41">
            <a:extLst>
              <a:ext uri="{FF2B5EF4-FFF2-40B4-BE49-F238E27FC236}">
                <a16:creationId xmlns:a16="http://schemas.microsoft.com/office/drawing/2014/main" id="{55E99AAA-E6F3-B2CE-4443-CE0485718319}"/>
              </a:ext>
            </a:extLst>
          </p:cNvPr>
          <p:cNvSpPr txBox="1"/>
          <p:nvPr/>
        </p:nvSpPr>
        <p:spPr>
          <a:xfrm>
            <a:off x="339181" y="4733531"/>
            <a:ext cx="11513637" cy="18158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Visual concept-Count</a:t>
            </a:r>
            <a:r>
              <a:rPr lang="en-US" sz="1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VQ2</a:t>
            </a:r>
            <a:r>
              <a:rPr lang="en-US" sz="17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instruction shows significantly high brain alignment in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high-level visual regions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while </a:t>
            </a:r>
            <a:r>
              <a:rPr lang="en-US" sz="17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IU2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IU3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instructions show higher alignment in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early visual regions</a:t>
            </a:r>
            <a:endParaRPr lang="en-US" sz="17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Visual concept-Recognition: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en-US" sz="1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VQ1</a:t>
            </a:r>
            <a:r>
              <a:rPr lang="en-US" sz="1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7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VQ2</a:t>
            </a:r>
            <a:r>
              <a:rPr lang="en-US" sz="17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instruction show significantly high brain alignment across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high-level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early-visual regions</a:t>
            </a:r>
          </a:p>
        </p:txBody>
      </p:sp>
      <p:pic>
        <p:nvPicPr>
          <p:cNvPr id="9" name="Picture 8" descr="A comparison of the same model&#10;&#10;AI-generated content may be incorrect.">
            <a:extLst>
              <a:ext uri="{FF2B5EF4-FFF2-40B4-BE49-F238E27FC236}">
                <a16:creationId xmlns:a16="http://schemas.microsoft.com/office/drawing/2014/main" id="{E3466321-AC05-BEA3-5960-D96A757F4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/>
          <a:stretch/>
        </p:blipFill>
        <p:spPr>
          <a:xfrm>
            <a:off x="21267" y="1593946"/>
            <a:ext cx="4136064" cy="2906551"/>
          </a:xfrm>
          <a:prstGeom prst="rect">
            <a:avLst/>
          </a:prstGeom>
        </p:spPr>
      </p:pic>
      <p:pic>
        <p:nvPicPr>
          <p:cNvPr id="10" name="Picture 9" descr="A comparison of the same model&#10;&#10;AI-generated content may be incorrect.">
            <a:extLst>
              <a:ext uri="{FF2B5EF4-FFF2-40B4-BE49-F238E27FC236}">
                <a16:creationId xmlns:a16="http://schemas.microsoft.com/office/drawing/2014/main" id="{5D8943CB-B5FF-B562-2ED9-B0BB1DAE7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1"/>
          <a:stretch/>
        </p:blipFill>
        <p:spPr>
          <a:xfrm>
            <a:off x="4122793" y="1593946"/>
            <a:ext cx="4136064" cy="290655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BAEAC6-328F-53D8-0F4A-2DF8903B81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31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"/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33</a:t>
            </a:fld>
            <a:endParaRPr/>
          </a:p>
        </p:txBody>
      </p:sp>
      <p:pic>
        <p:nvPicPr>
          <p:cNvPr id="341" name="Google Shape;3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000"/>
            <a:ext cx="12192000" cy="642887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7"/>
          <p:cNvSpPr/>
          <p:nvPr/>
        </p:nvSpPr>
        <p:spPr>
          <a:xfrm>
            <a:off x="344875" y="2576100"/>
            <a:ext cx="113685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the unique and shared variance of each task-specific instruction to brain responses?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849D4-ACD4-C54A-16EA-69C53F261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8;g2094abaaa3f_0_131">
            <a:extLst>
              <a:ext uri="{FF2B5EF4-FFF2-40B4-BE49-F238E27FC236}">
                <a16:creationId xmlns:a16="http://schemas.microsoft.com/office/drawing/2014/main" id="{4DE30539-F7B6-3FC3-2D38-5C1E22DC9D9D}"/>
              </a:ext>
            </a:extLst>
          </p:cNvPr>
          <p:cNvSpPr/>
          <p:nvPr/>
        </p:nvSpPr>
        <p:spPr>
          <a:xfrm>
            <a:off x="259807" y="194571"/>
            <a:ext cx="11161800" cy="857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dirty="0">
                <a:latin typeface="Helvetica Neue" panose="020B0604020202020204"/>
                <a:ea typeface="Helvetica Neue" panose="020B0604020202020204"/>
                <a:cs typeface="Calibri" panose="020F0502020204030204" pitchFamily="34" charset="0"/>
                <a:sym typeface="Helvetica Neue"/>
              </a:rPr>
              <a:t>Result-4: Partitioning explained variance between task-specific instructions</a:t>
            </a:r>
            <a:endParaRPr sz="2800" b="1" i="0" u="none" strike="noStrike" cap="none" dirty="0">
              <a:latin typeface="Helvetica Neue" panose="020B0604020202020204"/>
              <a:ea typeface="Helvetica Neue" panose="020B0604020202020204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42" name="Picture 41" descr="A close-up of a brain scan&#10;&#10;Description automatically generated">
            <a:extLst>
              <a:ext uri="{FF2B5EF4-FFF2-40B4-BE49-F238E27FC236}">
                <a16:creationId xmlns:a16="http://schemas.microsoft.com/office/drawing/2014/main" id="{6ADD3E1A-120D-B68C-22C6-6767E1CB4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2" y="1419258"/>
            <a:ext cx="8643566" cy="3048531"/>
          </a:xfrm>
          <a:prstGeom prst="rect">
            <a:avLst/>
          </a:prstGeom>
        </p:spPr>
      </p:pic>
      <p:pic>
        <p:nvPicPr>
          <p:cNvPr id="3" name="Picture 2" descr="A venn diagram with numbers and a red circle&#10;&#10;AI-generated content may be incorrect.">
            <a:extLst>
              <a:ext uri="{FF2B5EF4-FFF2-40B4-BE49-F238E27FC236}">
                <a16:creationId xmlns:a16="http://schemas.microsoft.com/office/drawing/2014/main" id="{5C06EACD-E773-834F-62E6-4DDB92B23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673" y="845860"/>
            <a:ext cx="2431934" cy="1946651"/>
          </a:xfrm>
          <a:prstGeom prst="rect">
            <a:avLst/>
          </a:prstGeom>
        </p:spPr>
      </p:pic>
      <p:pic>
        <p:nvPicPr>
          <p:cNvPr id="5" name="Picture 4" descr="A diagram of a number&#10;&#10;AI-generated content may be incorrect.">
            <a:extLst>
              <a:ext uri="{FF2B5EF4-FFF2-40B4-BE49-F238E27FC236}">
                <a16:creationId xmlns:a16="http://schemas.microsoft.com/office/drawing/2014/main" id="{DD83FBB7-5EA1-B39A-1278-13C1B4630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34" y="2890359"/>
            <a:ext cx="2431934" cy="2022057"/>
          </a:xfrm>
          <a:prstGeom prst="rect">
            <a:avLst/>
          </a:prstGeom>
        </p:spPr>
      </p:pic>
      <p:sp>
        <p:nvSpPr>
          <p:cNvPr id="7" name="Google Shape;432;p41">
            <a:extLst>
              <a:ext uri="{FF2B5EF4-FFF2-40B4-BE49-F238E27FC236}">
                <a16:creationId xmlns:a16="http://schemas.microsoft.com/office/drawing/2014/main" id="{5F93D0B4-9C90-D968-5034-FB4098506AB5}"/>
              </a:ext>
            </a:extLst>
          </p:cNvPr>
          <p:cNvSpPr txBox="1"/>
          <p:nvPr/>
        </p:nvSpPr>
        <p:spPr>
          <a:xfrm>
            <a:off x="339181" y="4965581"/>
            <a:ext cx="11513637" cy="12926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Captioning (IC)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Understanding (IU2):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there is no unique variance for </a:t>
            </a:r>
            <a:r>
              <a:rPr lang="en-US" sz="1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IU2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EBA region (higher-visual)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while </a:t>
            </a: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retains some unique variance.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Task-specific instructions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exhibit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moderate shared variance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early visual cortex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while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shared variance is significantly higher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higher visual ROIs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5ECE3B-FBAA-4049-229F-A8CE33EA63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962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g299ad7074e6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" y="157655"/>
            <a:ext cx="12192000" cy="6636342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299ad7074e6_0_4"/>
          <p:cNvSpPr txBox="1"/>
          <p:nvPr/>
        </p:nvSpPr>
        <p:spPr>
          <a:xfrm>
            <a:off x="0" y="157655"/>
            <a:ext cx="11942214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Interim Conclusions: Instruction-tuned Multimodal model Alignment</a:t>
            </a:r>
            <a:endParaRPr sz="28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9" name="Google Shape;409;g299ad7074e6_0_4"/>
          <p:cNvSpPr txBox="1"/>
          <p:nvPr/>
        </p:nvSpPr>
        <p:spPr>
          <a:xfrm>
            <a:off x="249785" y="1851945"/>
            <a:ext cx="11692429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🗣️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MLLMs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generate task-specific output tokens based on instructions, but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not all instructions lead to better brain alignment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👁️‍🗨️ They capture multiple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visual concepts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yet exhibit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similar brain alignment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across different types of visual stimuli</a:t>
            </a:r>
          </a:p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variance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brain alignment is shared across task-specific instructions: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▸ Moderate in 🧠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early visual areas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▸ Higher in 🧠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high-level visual regions</a:t>
            </a:r>
          </a:p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590550" lvl="0" indent="-514350">
              <a:buClr>
                <a:schemeClr val="dk1"/>
              </a:buClr>
              <a:buSzPts val="2400"/>
              <a:buFont typeface="+mj-lt"/>
              <a:buAutoNum type="arabicPeriod"/>
            </a:pPr>
            <a:r>
              <a:rPr lang="en-US" sz="20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But, 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more work to do -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especially in enhancing MLLMs’ ability to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differentiate between instruction types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terms of neural alignment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BB6081-82F8-F03D-C118-82712256FF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 smtClean="0"/>
              <a:t>35</a:t>
            </a:fld>
            <a:endParaRPr lang="en-SG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6E9C9988-E984-AFE2-D2A4-87649B791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g299ad7074e6_0_4">
            <a:extLst>
              <a:ext uri="{FF2B5EF4-FFF2-40B4-BE49-F238E27FC236}">
                <a16:creationId xmlns:a16="http://schemas.microsoft.com/office/drawing/2014/main" id="{A72F18B6-7754-E88E-E58D-7EFAC80E61E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636342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299ad7074e6_0_4">
            <a:extLst>
              <a:ext uri="{FF2B5EF4-FFF2-40B4-BE49-F238E27FC236}">
                <a16:creationId xmlns:a16="http://schemas.microsoft.com/office/drawing/2014/main" id="{FD3584F6-AFA8-E40A-FFAE-3AA2298396F0}"/>
              </a:ext>
            </a:extLst>
          </p:cNvPr>
          <p:cNvSpPr txBox="1"/>
          <p:nvPr/>
        </p:nvSpPr>
        <p:spPr>
          <a:xfrm>
            <a:off x="0" y="157655"/>
            <a:ext cx="757809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Summary &amp; Concluding Thoughts</a:t>
            </a:r>
            <a:endParaRPr sz="28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9" name="Google Shape;409;g299ad7074e6_0_4">
            <a:extLst>
              <a:ext uri="{FF2B5EF4-FFF2-40B4-BE49-F238E27FC236}">
                <a16:creationId xmlns:a16="http://schemas.microsoft.com/office/drawing/2014/main" id="{E083C38D-4D59-752F-618A-4CC97045CE85}"/>
              </a:ext>
            </a:extLst>
          </p:cNvPr>
          <p:cNvSpPr txBox="1"/>
          <p:nvPr/>
        </p:nvSpPr>
        <p:spPr>
          <a:xfrm>
            <a:off x="226925" y="1189005"/>
            <a:ext cx="11692429" cy="572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Cross-modal encoding models are feasible from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-modal brain responses. </a:t>
            </a:r>
          </a:p>
          <a:p>
            <a:pPr marL="571500" lvl="1">
              <a:buClr>
                <a:schemeClr val="dk1"/>
              </a:buClr>
              <a:buSzPts val="1800"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Task-based representations give raise to better encoding models.</a:t>
            </a:r>
          </a:p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0550" lvl="0" indent="-514350">
              <a:buClr>
                <a:schemeClr val="dk1"/>
              </a:buClr>
              <a:buSzPts val="2400"/>
              <a:buFont typeface="+mj-lt"/>
              <a:buAutoNum type="arabicPeriod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Representations from multimodal and instruction-tuned MLLMs exhibit impressive alignment performance.</a:t>
            </a:r>
          </a:p>
          <a:p>
            <a:pPr marL="590550" indent="-514350">
              <a:buClr>
                <a:schemeClr val="dk1"/>
              </a:buClr>
              <a:buSzPts val="2400"/>
              <a:buFont typeface="+mj-lt"/>
              <a:buAutoNum type="arabicPeriod"/>
            </a:pP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0550" indent="-514350">
              <a:buClr>
                <a:schemeClr val="dk1"/>
              </a:buClr>
              <a:buSzPts val="2400"/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 it possible to look at multilingual representation of language using such naturalistic tasks?</a:t>
            </a:r>
          </a:p>
          <a:p>
            <a:pPr marL="590550" indent="-514350">
              <a:buClr>
                <a:schemeClr val="dk1"/>
              </a:buClr>
              <a:buSzPts val="2400"/>
              <a:buFont typeface="+mj-lt"/>
              <a:buAutoNum type="arabicPeriod"/>
            </a:pP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0550" indent="-514350">
              <a:buClr>
                <a:schemeClr val="dk1"/>
              </a:buClr>
              <a:buSzPts val="2400"/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Can we characterize how neurodegenerative disorders affect degradation of language function using DL model alignment?</a:t>
            </a:r>
          </a:p>
          <a:p>
            <a:pPr marL="590550" indent="-514350">
              <a:buClr>
                <a:schemeClr val="dk1"/>
              </a:buClr>
              <a:buSzPts val="2400"/>
              <a:buFont typeface="+mj-lt"/>
              <a:buAutoNum type="arabicPeriod"/>
            </a:pP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0550" indent="-514350">
              <a:buClr>
                <a:schemeClr val="dk1"/>
              </a:buClr>
              <a:buSzPts val="2400"/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EEG Brain decoding for BCI applications.</a:t>
            </a:r>
          </a:p>
          <a:p>
            <a:pPr marL="590550" lvl="0" indent="-514350">
              <a:buClr>
                <a:schemeClr val="dk1"/>
              </a:buClr>
              <a:buSzPts val="2400"/>
              <a:buFont typeface="+mj-lt"/>
              <a:buAutoNum type="arabicPeriod"/>
            </a:pPr>
            <a:endParaRPr lang="en-US"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357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>
          <a:extLst>
            <a:ext uri="{FF2B5EF4-FFF2-40B4-BE49-F238E27FC236}">
              <a16:creationId xmlns:a16="http://schemas.microsoft.com/office/drawing/2014/main" id="{013FB36D-19F6-3DE6-1B51-4199A3FB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97;p40">
            <a:extLst>
              <a:ext uri="{FF2B5EF4-FFF2-40B4-BE49-F238E27FC236}">
                <a16:creationId xmlns:a16="http://schemas.microsoft.com/office/drawing/2014/main" id="{BFBE460C-906C-71F8-A554-3E71F8617D95}"/>
              </a:ext>
            </a:extLst>
          </p:cNvPr>
          <p:cNvSpPr txBox="1">
            <a:spLocks/>
          </p:cNvSpPr>
          <p:nvPr/>
        </p:nvSpPr>
        <p:spPr>
          <a:xfrm>
            <a:off x="6458107" y="1756229"/>
            <a:ext cx="5423778" cy="643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>
              <a:spcAft>
                <a:spcPts val="1200"/>
              </a:spcAft>
              <a:buClr>
                <a:srgbClr val="595959"/>
              </a:buClr>
              <a:buNone/>
              <a:defRPr/>
            </a:pPr>
            <a:r>
              <a:rPr lang="en-US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INPUT: &lt;video&gt; Describe this video in detail</a:t>
            </a:r>
          </a:p>
          <a:p>
            <a:pPr marL="0" lvl="0" indent="0">
              <a:spcAft>
                <a:spcPts val="1200"/>
              </a:spcAft>
              <a:buClr>
                <a:srgbClr val="595959"/>
              </a:buClr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OUTPT: &lt;long descriptions&gt;</a:t>
            </a:r>
          </a:p>
        </p:txBody>
      </p:sp>
      <p:pic>
        <p:nvPicPr>
          <p:cNvPr id="4" name="Picture 3" descr="A diagram of a computer program&#10;&#10;AI-generated content may be incorrect.">
            <a:extLst>
              <a:ext uri="{FF2B5EF4-FFF2-40B4-BE49-F238E27FC236}">
                <a16:creationId xmlns:a16="http://schemas.microsoft.com/office/drawing/2014/main" id="{B504323D-33D7-38DA-4BED-61100FA7F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4773" r="1560" b="3835"/>
          <a:stretch/>
        </p:blipFill>
        <p:spPr>
          <a:xfrm>
            <a:off x="74106" y="1004536"/>
            <a:ext cx="5914890" cy="2670761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66B4284-3E0E-9D2D-1102-B146318F3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4" t="47115"/>
          <a:stretch/>
        </p:blipFill>
        <p:spPr>
          <a:xfrm>
            <a:off x="622569" y="4051657"/>
            <a:ext cx="3550597" cy="2670158"/>
          </a:xfrm>
          <a:prstGeom prst="rect">
            <a:avLst/>
          </a:prstGeom>
        </p:spPr>
      </p:pic>
      <p:sp>
        <p:nvSpPr>
          <p:cNvPr id="7" name="Google Shape;797;p40">
            <a:extLst>
              <a:ext uri="{FF2B5EF4-FFF2-40B4-BE49-F238E27FC236}">
                <a16:creationId xmlns:a16="http://schemas.microsoft.com/office/drawing/2014/main" id="{542E7C22-4FCF-9230-71BD-D46E8E436818}"/>
              </a:ext>
            </a:extLst>
          </p:cNvPr>
          <p:cNvSpPr txBox="1">
            <a:spLocks/>
          </p:cNvSpPr>
          <p:nvPr/>
        </p:nvSpPr>
        <p:spPr>
          <a:xfrm>
            <a:off x="6458107" y="4953381"/>
            <a:ext cx="5423778" cy="643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>
              <a:spcAft>
                <a:spcPts val="1200"/>
              </a:spcAft>
              <a:buClr>
                <a:srgbClr val="595959"/>
              </a:buClr>
              <a:buNone/>
              <a:defRPr/>
            </a:pPr>
            <a:r>
              <a:rPr lang="en-US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INPUT: &lt;audio&gt; Describe this audio in detail</a:t>
            </a:r>
          </a:p>
          <a:p>
            <a:pPr marL="0" lvl="0" indent="0">
              <a:spcAft>
                <a:spcPts val="1200"/>
              </a:spcAft>
              <a:buClr>
                <a:srgbClr val="595959"/>
              </a:buClr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OUTPT: &lt;long descriptions&gt;</a:t>
            </a:r>
          </a:p>
        </p:txBody>
      </p:sp>
      <p:sp>
        <p:nvSpPr>
          <p:cNvPr id="8" name="Google Shape;225;p6">
            <a:extLst>
              <a:ext uri="{FF2B5EF4-FFF2-40B4-BE49-F238E27FC236}">
                <a16:creationId xmlns:a16="http://schemas.microsoft.com/office/drawing/2014/main" id="{47E1EBE3-3426-8E38-C6E1-7F6E94C62C87}"/>
              </a:ext>
            </a:extLst>
          </p:cNvPr>
          <p:cNvSpPr txBox="1"/>
          <p:nvPr/>
        </p:nvSpPr>
        <p:spPr>
          <a:xfrm>
            <a:off x="642182" y="604467"/>
            <a:ext cx="353098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Instruction-tuned video MLLM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9" name="Google Shape;225;p6">
            <a:extLst>
              <a:ext uri="{FF2B5EF4-FFF2-40B4-BE49-F238E27FC236}">
                <a16:creationId xmlns:a16="http://schemas.microsoft.com/office/drawing/2014/main" id="{C731F8BE-2136-BAB1-FCE9-62E1294703A7}"/>
              </a:ext>
            </a:extLst>
          </p:cNvPr>
          <p:cNvSpPr txBox="1"/>
          <p:nvPr/>
        </p:nvSpPr>
        <p:spPr>
          <a:xfrm>
            <a:off x="642182" y="3651588"/>
            <a:ext cx="353098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0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Instruction-tuned audio MLLM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0" name="Google Shape;103;p4">
            <a:extLst>
              <a:ext uri="{FF2B5EF4-FFF2-40B4-BE49-F238E27FC236}">
                <a16:creationId xmlns:a16="http://schemas.microsoft.com/office/drawing/2014/main" id="{537DC30E-46D1-CC0B-FCCF-8EB0962BA2A0}"/>
              </a:ext>
            </a:extLst>
          </p:cNvPr>
          <p:cNvSpPr/>
          <p:nvPr/>
        </p:nvSpPr>
        <p:spPr>
          <a:xfrm>
            <a:off x="74106" y="-8376"/>
            <a:ext cx="112815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SG" sz="2800" b="1" dirty="0">
                <a:solidFill>
                  <a:schemeClr val="dk1"/>
                </a:solidFill>
                <a:latin typeface="Helvetica Neue"/>
                <a:sym typeface="Helvetica Neue"/>
              </a:rPr>
              <a:t>Instruction-tuned MLLMs for Video and Audio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716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6AFFB8DB-950C-C95A-9104-5530868D7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">
            <a:extLst>
              <a:ext uri="{FF2B5EF4-FFF2-40B4-BE49-F238E27FC236}">
                <a16:creationId xmlns:a16="http://schemas.microsoft.com/office/drawing/2014/main" id="{D13F1CEC-40D2-B0AD-F99B-793B74F538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38</a:t>
            </a:fld>
            <a:endParaRPr/>
          </a:p>
        </p:txBody>
      </p:sp>
      <p:sp>
        <p:nvSpPr>
          <p:cNvPr id="6" name="Google Shape;144;p2">
            <a:extLst>
              <a:ext uri="{FF2B5EF4-FFF2-40B4-BE49-F238E27FC236}">
                <a16:creationId xmlns:a16="http://schemas.microsoft.com/office/drawing/2014/main" id="{887A261B-CA46-945A-5F35-1799907A8E56}"/>
              </a:ext>
            </a:extLst>
          </p:cNvPr>
          <p:cNvSpPr/>
          <p:nvPr/>
        </p:nvSpPr>
        <p:spPr>
          <a:xfrm>
            <a:off x="515100" y="387145"/>
            <a:ext cx="11161800" cy="69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SG" sz="28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Video: Task-specific natural instructions</a:t>
            </a:r>
            <a:endParaRPr sz="28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412632-54A2-C657-E9E4-CF65D92BD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91" y="1245274"/>
            <a:ext cx="10404537" cy="40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93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91DE1CA3-CC1B-4010-0C29-62909FBC7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">
            <a:extLst>
              <a:ext uri="{FF2B5EF4-FFF2-40B4-BE49-F238E27FC236}">
                <a16:creationId xmlns:a16="http://schemas.microsoft.com/office/drawing/2014/main" id="{40F759A7-236F-1F6B-23E1-9FF78F5AB2F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 smtClean="0"/>
              <a:t>39</a:t>
            </a:fld>
            <a:endParaRPr lang="en-SG"/>
          </a:p>
        </p:txBody>
      </p:sp>
      <p:sp>
        <p:nvSpPr>
          <p:cNvPr id="6" name="Google Shape;144;p2">
            <a:extLst>
              <a:ext uri="{FF2B5EF4-FFF2-40B4-BE49-F238E27FC236}">
                <a16:creationId xmlns:a16="http://schemas.microsoft.com/office/drawing/2014/main" id="{8ECCFD4A-199A-8920-40DD-5DD814D31C52}"/>
              </a:ext>
            </a:extLst>
          </p:cNvPr>
          <p:cNvSpPr/>
          <p:nvPr/>
        </p:nvSpPr>
        <p:spPr>
          <a:xfrm>
            <a:off x="515100" y="387145"/>
            <a:ext cx="11161800" cy="69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Instruction-tuned Video MLLMs have improved brain alignment across language, visual and auditory regions</a:t>
            </a:r>
            <a:endParaRPr lang="en-US" sz="28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D321C-60BB-2644-7CE3-E7F2554F7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5" y="2020047"/>
            <a:ext cx="11534245" cy="35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7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/>
          <p:nvPr/>
        </p:nvSpPr>
        <p:spPr>
          <a:xfrm>
            <a:off x="259800" y="218400"/>
            <a:ext cx="112815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SG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Language models (LMs) predict brain activity evoked by complex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SG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language tasks (e.g. listening to a story) to an impressive degree</a:t>
            </a:r>
            <a:endParaRPr sz="28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4"/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4</a:t>
            </a:fld>
            <a:endParaRPr/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0236" y="1427424"/>
            <a:ext cx="9731527" cy="38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/>
          <p:nvPr/>
        </p:nvSpPr>
        <p:spPr>
          <a:xfrm>
            <a:off x="4557386" y="2102344"/>
            <a:ext cx="6519000" cy="339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4"/>
          <p:cNvPicPr preferRelativeResize="0"/>
          <p:nvPr/>
        </p:nvPicPr>
        <p:blipFill rotWithShape="1">
          <a:blip r:embed="rId3">
            <a:alphaModFix/>
          </a:blip>
          <a:srcRect l="33440" t="10912" r="45397" b="71142"/>
          <a:stretch/>
        </p:blipFill>
        <p:spPr>
          <a:xfrm>
            <a:off x="4484636" y="1852049"/>
            <a:ext cx="2059201" cy="69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 l="34176" t="59500" r="45398" b="15008"/>
          <a:stretch/>
        </p:blipFill>
        <p:spPr>
          <a:xfrm>
            <a:off x="4556261" y="3742924"/>
            <a:ext cx="1987575" cy="9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/>
          <p:cNvPicPr preferRelativeResize="0"/>
          <p:nvPr/>
        </p:nvPicPr>
        <p:blipFill rotWithShape="1">
          <a:blip r:embed="rId4">
            <a:alphaModFix/>
          </a:blip>
          <a:srcRect r="85406"/>
          <a:stretch/>
        </p:blipFill>
        <p:spPr>
          <a:xfrm>
            <a:off x="6716036" y="1920349"/>
            <a:ext cx="704175" cy="290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 rotWithShape="1">
          <a:blip r:embed="rId4">
            <a:alphaModFix/>
          </a:blip>
          <a:srcRect l="14595" b="52367"/>
          <a:stretch/>
        </p:blipFill>
        <p:spPr>
          <a:xfrm>
            <a:off x="7420211" y="1920349"/>
            <a:ext cx="4121175" cy="138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4">
            <a:alphaModFix/>
          </a:blip>
          <a:srcRect l="14595" t="46438"/>
          <a:stretch/>
        </p:blipFill>
        <p:spPr>
          <a:xfrm>
            <a:off x="7420211" y="3269749"/>
            <a:ext cx="4121175" cy="1556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/>
          <p:nvPr/>
        </p:nvSpPr>
        <p:spPr>
          <a:xfrm>
            <a:off x="1099312" y="2201211"/>
            <a:ext cx="1556400" cy="495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4C1767-02B7-088E-CE96-A3A31F9ACA06}"/>
              </a:ext>
            </a:extLst>
          </p:cNvPr>
          <p:cNvGrpSpPr/>
          <p:nvPr/>
        </p:nvGrpSpPr>
        <p:grpSpPr>
          <a:xfrm>
            <a:off x="974536" y="2661247"/>
            <a:ext cx="1378066" cy="992887"/>
            <a:chOff x="974536" y="2839917"/>
            <a:chExt cx="1378066" cy="992887"/>
          </a:xfrm>
        </p:grpSpPr>
        <p:sp>
          <p:nvSpPr>
            <p:cNvPr id="112" name="Google Shape;112;p4"/>
            <p:cNvSpPr/>
            <p:nvPr/>
          </p:nvSpPr>
          <p:spPr>
            <a:xfrm>
              <a:off x="1341324" y="3064204"/>
              <a:ext cx="971400" cy="76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" name="Google Shape;113;p4" descr="Diagram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2653" t="7885" r="88261" b="85470"/>
            <a:stretch/>
          </p:blipFill>
          <p:spPr>
            <a:xfrm>
              <a:off x="999946" y="3064179"/>
              <a:ext cx="471715" cy="585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4" descr="Diagram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11527" t="7885" r="80057" b="85470"/>
            <a:stretch/>
          </p:blipFill>
          <p:spPr>
            <a:xfrm>
              <a:off x="1491058" y="3064179"/>
              <a:ext cx="436925" cy="5851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4" descr="Diagram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29043" t="7885" r="65452" b="85470"/>
            <a:stretch/>
          </p:blipFill>
          <p:spPr>
            <a:xfrm>
              <a:off x="1924088" y="3068159"/>
              <a:ext cx="285765" cy="5851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4"/>
            <p:cNvSpPr txBox="1"/>
            <p:nvPr/>
          </p:nvSpPr>
          <p:spPr>
            <a:xfrm>
              <a:off x="974536" y="2848929"/>
              <a:ext cx="580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SG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Once</a:t>
              </a:r>
              <a:endParaRPr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4"/>
            <p:cNvSpPr txBox="1"/>
            <p:nvPr/>
          </p:nvSpPr>
          <p:spPr>
            <a:xfrm>
              <a:off x="1449236" y="2839917"/>
              <a:ext cx="580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SG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upon</a:t>
              </a:r>
              <a:endParaRPr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4"/>
            <p:cNvSpPr txBox="1"/>
            <p:nvPr/>
          </p:nvSpPr>
          <p:spPr>
            <a:xfrm>
              <a:off x="1772402" y="2839917"/>
              <a:ext cx="580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SG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0" name="Google Shape;120;p4" descr="A person's face with a sound wav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639485">
            <a:off x="2886886" y="3973906"/>
            <a:ext cx="320040" cy="4267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4"/>
          <p:cNvCxnSpPr/>
          <p:nvPr/>
        </p:nvCxnSpPr>
        <p:spPr>
          <a:xfrm rot="2139419">
            <a:off x="2392110" y="3675074"/>
            <a:ext cx="184241" cy="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22" name="Google Shape;122;p4" descr="Diagra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97" t="7885" r="56159" b="85470"/>
          <a:stretch/>
        </p:blipFill>
        <p:spPr>
          <a:xfrm rot="2273908">
            <a:off x="2558742" y="3721975"/>
            <a:ext cx="461190" cy="38923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"/>
          <p:cNvSpPr txBox="1"/>
          <p:nvPr/>
        </p:nvSpPr>
        <p:spPr>
          <a:xfrm rot="-2687952">
            <a:off x="2468026" y="2329946"/>
            <a:ext cx="726345" cy="36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SG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" name="Google Shape;124;p4"/>
          <p:cNvCxnSpPr/>
          <p:nvPr/>
        </p:nvCxnSpPr>
        <p:spPr>
          <a:xfrm rot="10800000" flipH="1">
            <a:off x="2494457" y="2696917"/>
            <a:ext cx="177300" cy="1572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" name="Google Shape;137;g2978e5e2abf_0_30">
            <a:extLst>
              <a:ext uri="{FF2B5EF4-FFF2-40B4-BE49-F238E27FC236}">
                <a16:creationId xmlns:a16="http://schemas.microsoft.com/office/drawing/2014/main" id="{4E342CF4-F5CE-BD00-47B9-08E9E3142BE5}"/>
              </a:ext>
            </a:extLst>
          </p:cNvPr>
          <p:cNvSpPr/>
          <p:nvPr/>
        </p:nvSpPr>
        <p:spPr>
          <a:xfrm>
            <a:off x="0" y="4865343"/>
            <a:ext cx="12109800" cy="6079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SG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Brain alignment of an LM ⇒ </a:t>
            </a:r>
            <a:r>
              <a:rPr lang="en-US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similar its representations are to a human brain</a:t>
            </a:r>
            <a:endParaRPr sz="200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4" name="Google Shape;130;p20">
            <a:extLst>
              <a:ext uri="{FF2B5EF4-FFF2-40B4-BE49-F238E27FC236}">
                <a16:creationId xmlns:a16="http://schemas.microsoft.com/office/drawing/2014/main" id="{79AB7D4D-E4E9-1E9D-F8AC-7D64786C3B8A}"/>
              </a:ext>
            </a:extLst>
          </p:cNvPr>
          <p:cNvGrpSpPr/>
          <p:nvPr/>
        </p:nvGrpSpPr>
        <p:grpSpPr>
          <a:xfrm>
            <a:off x="2298572" y="5871492"/>
            <a:ext cx="6840700" cy="805531"/>
            <a:chOff x="3577025" y="4105763"/>
            <a:chExt cx="5130525" cy="801508"/>
          </a:xfrm>
        </p:grpSpPr>
        <p:sp>
          <p:nvSpPr>
            <p:cNvPr id="5" name="Google Shape;131;p20">
              <a:extLst>
                <a:ext uri="{FF2B5EF4-FFF2-40B4-BE49-F238E27FC236}">
                  <a16:creationId xmlns:a16="http://schemas.microsoft.com/office/drawing/2014/main" id="{DF223C94-FE08-1A59-C68F-04299107F269}"/>
                </a:ext>
              </a:extLst>
            </p:cNvPr>
            <p:cNvSpPr txBox="1"/>
            <p:nvPr/>
          </p:nvSpPr>
          <p:spPr>
            <a:xfrm>
              <a:off x="3577025" y="4107275"/>
              <a:ext cx="1776900" cy="64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333">
                  <a:latin typeface="Montserrat"/>
                  <a:ea typeface="Montserrat"/>
                  <a:cs typeface="Montserrat"/>
                  <a:sym typeface="Montserrat"/>
                </a:rPr>
                <a:t>Wehbe et al. 2014,       </a:t>
              </a:r>
              <a:endParaRPr sz="1333">
                <a:latin typeface="Montserrat"/>
                <a:ea typeface="Montserrat"/>
                <a:cs typeface="Montserrat"/>
                <a:sym typeface="Montserrat"/>
              </a:endParaRPr>
            </a:p>
            <a:p>
              <a:r>
                <a:rPr lang="en" sz="133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Jain and Huth 2018, </a:t>
              </a:r>
              <a:endParaRPr sz="1333" i="1">
                <a:latin typeface="Montserrat"/>
                <a:ea typeface="Montserrat"/>
                <a:cs typeface="Montserrat"/>
                <a:sym typeface="Montserrat"/>
              </a:endParaRPr>
            </a:p>
            <a:p>
              <a:r>
                <a:rPr lang="en" sz="1333">
                  <a:latin typeface="Montserrat"/>
                  <a:ea typeface="Montserrat"/>
                  <a:cs typeface="Montserrat"/>
                  <a:sym typeface="Montserrat"/>
                </a:rPr>
                <a:t>Gauthier and Levy 2019               </a:t>
              </a:r>
              <a:endParaRPr sz="1333">
                <a:latin typeface="Montserrat"/>
                <a:ea typeface="Montserrat"/>
                <a:cs typeface="Montserrat"/>
                <a:sym typeface="Montserrat"/>
              </a:endParaRPr>
            </a:p>
            <a:p>
              <a:endParaRPr sz="1333">
                <a:latin typeface="Montserrat"/>
                <a:ea typeface="Montserrat"/>
                <a:cs typeface="Montserrat"/>
                <a:sym typeface="Montserrat"/>
              </a:endParaRPr>
            </a:p>
            <a:p>
              <a:endParaRPr sz="1333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" name="Google Shape;132;p20">
              <a:extLst>
                <a:ext uri="{FF2B5EF4-FFF2-40B4-BE49-F238E27FC236}">
                  <a16:creationId xmlns:a16="http://schemas.microsoft.com/office/drawing/2014/main" id="{1E10B368-DA2C-E699-87E2-8A3CCBB83E2A}"/>
                </a:ext>
              </a:extLst>
            </p:cNvPr>
            <p:cNvSpPr txBox="1"/>
            <p:nvPr/>
          </p:nvSpPr>
          <p:spPr>
            <a:xfrm>
              <a:off x="5353920" y="4107275"/>
              <a:ext cx="1776900" cy="799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133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Toneva and Wehbe 2019,  </a:t>
              </a:r>
              <a:endParaRPr sz="13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r>
                <a:rPr lang="en" sz="133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Caucheteux et al. 2020,</a:t>
              </a:r>
              <a:endParaRPr sz="13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r>
                <a:rPr lang="en" sz="133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Toneva et al. 2020</a:t>
              </a:r>
              <a:endParaRPr sz="13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buClr>
                  <a:srgbClr val="000000"/>
                </a:buClr>
                <a:buSzPts val="1100"/>
              </a:pPr>
              <a:endParaRPr sz="13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" name="Google Shape;133;p20">
              <a:extLst>
                <a:ext uri="{FF2B5EF4-FFF2-40B4-BE49-F238E27FC236}">
                  <a16:creationId xmlns:a16="http://schemas.microsoft.com/office/drawing/2014/main" id="{3B7C0596-F2CE-0F85-379E-E937A2F3E922}"/>
                </a:ext>
              </a:extLst>
            </p:cNvPr>
            <p:cNvSpPr txBox="1"/>
            <p:nvPr/>
          </p:nvSpPr>
          <p:spPr>
            <a:xfrm>
              <a:off x="7233650" y="4105763"/>
              <a:ext cx="1473900" cy="799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133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Jain et al. 2020,</a:t>
              </a:r>
              <a:endParaRPr sz="13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>
                <a:buClr>
                  <a:srgbClr val="000000"/>
                </a:buClr>
                <a:buSzPts val="1100"/>
              </a:pPr>
              <a:r>
                <a:rPr lang="en" sz="133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Schrimpf et al. 2021,</a:t>
              </a:r>
              <a:endParaRPr sz="13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r>
                <a:rPr lang="en" sz="133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Goldstein et al. 2022            </a:t>
              </a:r>
              <a:endParaRPr sz="133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r>
                <a:rPr lang="en" sz="133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...</a:t>
              </a:r>
              <a:endParaRPr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A87A090C-4883-97E8-E5F8-CFC0E2ED5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">
            <a:extLst>
              <a:ext uri="{FF2B5EF4-FFF2-40B4-BE49-F238E27FC236}">
                <a16:creationId xmlns:a16="http://schemas.microsoft.com/office/drawing/2014/main" id="{44C7D7F2-C25E-81A7-6C42-41DF8D0448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 smtClean="0"/>
              <a:t>40</a:t>
            </a:fld>
            <a:endParaRPr lang="en-SG"/>
          </a:p>
        </p:txBody>
      </p:sp>
      <p:sp>
        <p:nvSpPr>
          <p:cNvPr id="6" name="Google Shape;144;p2">
            <a:extLst>
              <a:ext uri="{FF2B5EF4-FFF2-40B4-BE49-F238E27FC236}">
                <a16:creationId xmlns:a16="http://schemas.microsoft.com/office/drawing/2014/main" id="{EA280A7D-AB27-D02A-BBBA-EF4078B59799}"/>
              </a:ext>
            </a:extLst>
          </p:cNvPr>
          <p:cNvSpPr/>
          <p:nvPr/>
        </p:nvSpPr>
        <p:spPr>
          <a:xfrm>
            <a:off x="515100" y="387145"/>
            <a:ext cx="11161800" cy="69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Instruction-tuned Video MLLMs have improved brain alignment across language, visual and auditory regions</a:t>
            </a:r>
            <a:endParaRPr lang="en-US" sz="28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2A054-BD34-9CD4-F818-2268914D7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0" y="1267984"/>
            <a:ext cx="11306070" cy="5505179"/>
          </a:xfrm>
          <a:prstGeom prst="rect">
            <a:avLst/>
          </a:prstGeom>
        </p:spPr>
      </p:pic>
      <p:sp>
        <p:nvSpPr>
          <p:cNvPr id="3" name="Google Shape;561;g23acd66bb45_0_0">
            <a:extLst>
              <a:ext uri="{FF2B5EF4-FFF2-40B4-BE49-F238E27FC236}">
                <a16:creationId xmlns:a16="http://schemas.microsoft.com/office/drawing/2014/main" id="{38C3CDD8-19F4-641D-2E4E-0DE47CC28794}"/>
              </a:ext>
            </a:extLst>
          </p:cNvPr>
          <p:cNvSpPr/>
          <p:nvPr/>
        </p:nvSpPr>
        <p:spPr>
          <a:xfrm>
            <a:off x="1491672" y="3774611"/>
            <a:ext cx="904895" cy="35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2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IFG</a:t>
            </a:r>
            <a:endParaRPr sz="2400" b="1" i="0" u="none" strike="noStrike" cap="none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561;g23acd66bb45_0_0">
            <a:extLst>
              <a:ext uri="{FF2B5EF4-FFF2-40B4-BE49-F238E27FC236}">
                <a16:creationId xmlns:a16="http://schemas.microsoft.com/office/drawing/2014/main" id="{375F7DE3-0411-745E-948F-9845225D2A59}"/>
              </a:ext>
            </a:extLst>
          </p:cNvPr>
          <p:cNvSpPr/>
          <p:nvPr/>
        </p:nvSpPr>
        <p:spPr>
          <a:xfrm>
            <a:off x="2070605" y="2374605"/>
            <a:ext cx="904895" cy="35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2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MFG</a:t>
            </a:r>
            <a:endParaRPr sz="2400" b="1" i="0" u="none" strike="noStrike" cap="none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561;g23acd66bb45_0_0">
            <a:extLst>
              <a:ext uri="{FF2B5EF4-FFF2-40B4-BE49-F238E27FC236}">
                <a16:creationId xmlns:a16="http://schemas.microsoft.com/office/drawing/2014/main" id="{F4402D1C-1A0E-469E-C311-D584B4A88722}"/>
              </a:ext>
            </a:extLst>
          </p:cNvPr>
          <p:cNvSpPr/>
          <p:nvPr/>
        </p:nvSpPr>
        <p:spPr>
          <a:xfrm>
            <a:off x="382158" y="3230528"/>
            <a:ext cx="1434919" cy="35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2400" b="1" dirty="0" err="1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IFGOrb</a:t>
            </a:r>
            <a:endParaRPr sz="2400" b="1" i="0" u="none" strike="noStrike" cap="none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561;g23acd66bb45_0_0">
            <a:extLst>
              <a:ext uri="{FF2B5EF4-FFF2-40B4-BE49-F238E27FC236}">
                <a16:creationId xmlns:a16="http://schemas.microsoft.com/office/drawing/2014/main" id="{F433E6C2-C047-7569-92A7-A6CEEEB01913}"/>
              </a:ext>
            </a:extLst>
          </p:cNvPr>
          <p:cNvSpPr/>
          <p:nvPr/>
        </p:nvSpPr>
        <p:spPr>
          <a:xfrm>
            <a:off x="3790134" y="3911895"/>
            <a:ext cx="904895" cy="35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2400" b="1" i="0" u="none" strike="noStrike" cap="none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AG</a:t>
            </a:r>
            <a:endParaRPr sz="2400" b="1" i="0" u="none" strike="noStrike" cap="none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Google Shape;561;g23acd66bb45_0_0">
            <a:extLst>
              <a:ext uri="{FF2B5EF4-FFF2-40B4-BE49-F238E27FC236}">
                <a16:creationId xmlns:a16="http://schemas.microsoft.com/office/drawing/2014/main" id="{D3C59B63-CCA0-7003-89FC-DB3F6D964C50}"/>
              </a:ext>
            </a:extLst>
          </p:cNvPr>
          <p:cNvSpPr/>
          <p:nvPr/>
        </p:nvSpPr>
        <p:spPr>
          <a:xfrm>
            <a:off x="3256273" y="5268678"/>
            <a:ext cx="904895" cy="35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2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LTC</a:t>
            </a:r>
            <a:endParaRPr sz="2400" b="1" i="0" u="none" strike="noStrike" cap="none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561;g23acd66bb45_0_0">
            <a:extLst>
              <a:ext uri="{FF2B5EF4-FFF2-40B4-BE49-F238E27FC236}">
                <a16:creationId xmlns:a16="http://schemas.microsoft.com/office/drawing/2014/main" id="{AC99F4BB-1BC9-88DA-9210-E34F07E1C812}"/>
              </a:ext>
            </a:extLst>
          </p:cNvPr>
          <p:cNvSpPr/>
          <p:nvPr/>
        </p:nvSpPr>
        <p:spPr>
          <a:xfrm>
            <a:off x="9307851" y="4100186"/>
            <a:ext cx="904895" cy="35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2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IFG</a:t>
            </a:r>
            <a:endParaRPr sz="2400" b="1" i="0" u="none" strike="noStrike" cap="none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561;g23acd66bb45_0_0">
            <a:extLst>
              <a:ext uri="{FF2B5EF4-FFF2-40B4-BE49-F238E27FC236}">
                <a16:creationId xmlns:a16="http://schemas.microsoft.com/office/drawing/2014/main" id="{AAD761AE-377A-2691-123E-3BDB9735BAF9}"/>
              </a:ext>
            </a:extLst>
          </p:cNvPr>
          <p:cNvSpPr/>
          <p:nvPr/>
        </p:nvSpPr>
        <p:spPr>
          <a:xfrm>
            <a:off x="9760299" y="3325103"/>
            <a:ext cx="1434919" cy="35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2400" b="1" dirty="0" err="1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IFGOrb</a:t>
            </a:r>
            <a:endParaRPr sz="2400" b="1" i="0" u="none" strike="noStrike" cap="none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561;g23acd66bb45_0_0">
            <a:extLst>
              <a:ext uri="{FF2B5EF4-FFF2-40B4-BE49-F238E27FC236}">
                <a16:creationId xmlns:a16="http://schemas.microsoft.com/office/drawing/2014/main" id="{5EA0A7D7-433C-8544-776A-5AFD7F3A8C88}"/>
              </a:ext>
            </a:extLst>
          </p:cNvPr>
          <p:cNvSpPr/>
          <p:nvPr/>
        </p:nvSpPr>
        <p:spPr>
          <a:xfrm>
            <a:off x="8764052" y="2376156"/>
            <a:ext cx="904895" cy="35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2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MFG</a:t>
            </a:r>
            <a:endParaRPr sz="2400" b="1" i="0" u="none" strike="noStrike" cap="none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561;g23acd66bb45_0_0">
            <a:extLst>
              <a:ext uri="{FF2B5EF4-FFF2-40B4-BE49-F238E27FC236}">
                <a16:creationId xmlns:a16="http://schemas.microsoft.com/office/drawing/2014/main" id="{392351C6-AA6D-051C-FB2A-30CB96E56501}"/>
              </a:ext>
            </a:extLst>
          </p:cNvPr>
          <p:cNvSpPr/>
          <p:nvPr/>
        </p:nvSpPr>
        <p:spPr>
          <a:xfrm>
            <a:off x="6993492" y="3911895"/>
            <a:ext cx="904895" cy="35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2400" b="1" i="0" u="none" strike="noStrike" cap="none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AG</a:t>
            </a:r>
            <a:endParaRPr sz="2400" b="1" i="0" u="none" strike="noStrike" cap="none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561;g23acd66bb45_0_0">
            <a:extLst>
              <a:ext uri="{FF2B5EF4-FFF2-40B4-BE49-F238E27FC236}">
                <a16:creationId xmlns:a16="http://schemas.microsoft.com/office/drawing/2014/main" id="{B8EE43FE-0470-ACC0-E2EC-0357CDCDB06E}"/>
              </a:ext>
            </a:extLst>
          </p:cNvPr>
          <p:cNvSpPr/>
          <p:nvPr/>
        </p:nvSpPr>
        <p:spPr>
          <a:xfrm>
            <a:off x="7898387" y="5165062"/>
            <a:ext cx="904895" cy="35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2400" b="1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LTC</a:t>
            </a:r>
            <a:endParaRPr sz="2400" b="1" i="0" u="none" strike="noStrike" cap="none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561;g23acd66bb45_0_0">
            <a:extLst>
              <a:ext uri="{FF2B5EF4-FFF2-40B4-BE49-F238E27FC236}">
                <a16:creationId xmlns:a16="http://schemas.microsoft.com/office/drawing/2014/main" id="{6F4A3018-509C-B05E-CB36-35E9198ECEB9}"/>
              </a:ext>
            </a:extLst>
          </p:cNvPr>
          <p:cNvSpPr/>
          <p:nvPr/>
        </p:nvSpPr>
        <p:spPr>
          <a:xfrm rot="16200000">
            <a:off x="4584369" y="1668436"/>
            <a:ext cx="825506" cy="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TVLT</a:t>
            </a:r>
            <a:endParaRPr sz="1100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Google Shape;561;g23acd66bb45_0_0">
            <a:extLst>
              <a:ext uri="{FF2B5EF4-FFF2-40B4-BE49-F238E27FC236}">
                <a16:creationId xmlns:a16="http://schemas.microsoft.com/office/drawing/2014/main" id="{15F81857-4362-FE77-1780-8518C50B63CA}"/>
              </a:ext>
            </a:extLst>
          </p:cNvPr>
          <p:cNvSpPr/>
          <p:nvPr/>
        </p:nvSpPr>
        <p:spPr>
          <a:xfrm>
            <a:off x="5046361" y="2322656"/>
            <a:ext cx="1269813" cy="29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1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Qwen-2.5-VL</a:t>
            </a:r>
            <a:endParaRPr sz="1100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54052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05;p10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E53D4B9D-0F81-91D2-4F05-D46DB529456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47942" y="469791"/>
            <a:ext cx="1367066" cy="14492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406;p10">
            <a:extLst>
              <a:ext uri="{FF2B5EF4-FFF2-40B4-BE49-F238E27FC236}">
                <a16:creationId xmlns:a16="http://schemas.microsoft.com/office/drawing/2014/main" id="{8F3E4EBC-E9E8-BD2F-BCA8-9885723CC097}"/>
              </a:ext>
            </a:extLst>
          </p:cNvPr>
          <p:cNvSpPr/>
          <p:nvPr/>
        </p:nvSpPr>
        <p:spPr>
          <a:xfrm>
            <a:off x="4836052" y="1821312"/>
            <a:ext cx="34134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18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Manish Gupta</a:t>
            </a:r>
            <a:endParaRPr sz="1800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" name="Picture 21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1157C117-CF6C-6863-5E91-C461C356C2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16" b="34013"/>
          <a:stretch/>
        </p:blipFill>
        <p:spPr>
          <a:xfrm>
            <a:off x="8529417" y="1226575"/>
            <a:ext cx="1367066" cy="1457761"/>
          </a:xfrm>
          <a:prstGeom prst="rect">
            <a:avLst/>
          </a:prstGeom>
        </p:spPr>
      </p:pic>
      <p:sp>
        <p:nvSpPr>
          <p:cNvPr id="25" name="Google Shape;561;g23acd66bb45_0_0">
            <a:extLst>
              <a:ext uri="{FF2B5EF4-FFF2-40B4-BE49-F238E27FC236}">
                <a16:creationId xmlns:a16="http://schemas.microsoft.com/office/drawing/2014/main" id="{EDC96675-5578-0F2E-BAB4-D97083F025E8}"/>
              </a:ext>
            </a:extLst>
          </p:cNvPr>
          <p:cNvSpPr/>
          <p:nvPr/>
        </p:nvSpPr>
        <p:spPr>
          <a:xfrm>
            <a:off x="7461971" y="2632429"/>
            <a:ext cx="34134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18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Mounika </a:t>
            </a:r>
            <a:r>
              <a:rPr lang="en-SG" sz="1800" b="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Marreddy</a:t>
            </a:r>
            <a:endParaRPr sz="1800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" name="Picture 2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FCE9522-E551-6932-5A6E-D499F8412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417" y="3343350"/>
            <a:ext cx="1367066" cy="1449237"/>
          </a:xfrm>
          <a:prstGeom prst="rect">
            <a:avLst/>
          </a:prstGeom>
        </p:spPr>
      </p:pic>
      <p:sp>
        <p:nvSpPr>
          <p:cNvPr id="29" name="Google Shape;561;g23acd66bb45_0_0">
            <a:extLst>
              <a:ext uri="{FF2B5EF4-FFF2-40B4-BE49-F238E27FC236}">
                <a16:creationId xmlns:a16="http://schemas.microsoft.com/office/drawing/2014/main" id="{22856D6C-5836-0D27-3541-1B3D1357E084}"/>
              </a:ext>
            </a:extLst>
          </p:cNvPr>
          <p:cNvSpPr/>
          <p:nvPr/>
        </p:nvSpPr>
        <p:spPr>
          <a:xfrm>
            <a:off x="7621851" y="4734521"/>
            <a:ext cx="34134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Khushbu Pahwa</a:t>
            </a:r>
            <a:endParaRPr sz="1800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" name="Picture 29" descr="A person in a black shirt&#10;&#10;Description automatically generated">
            <a:extLst>
              <a:ext uri="{FF2B5EF4-FFF2-40B4-BE49-F238E27FC236}">
                <a16:creationId xmlns:a16="http://schemas.microsoft.com/office/drawing/2014/main" id="{69855227-EFAD-1D50-9C10-A0E51B7A2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42" y="2399472"/>
            <a:ext cx="1367066" cy="1449237"/>
          </a:xfrm>
          <a:prstGeom prst="rect">
            <a:avLst/>
          </a:prstGeom>
        </p:spPr>
      </p:pic>
      <p:sp>
        <p:nvSpPr>
          <p:cNvPr id="32" name="Google Shape;561;g23acd66bb45_0_0">
            <a:extLst>
              <a:ext uri="{FF2B5EF4-FFF2-40B4-BE49-F238E27FC236}">
                <a16:creationId xmlns:a16="http://schemas.microsoft.com/office/drawing/2014/main" id="{43780CB2-6A07-187D-5F0B-014CAD72F827}"/>
              </a:ext>
            </a:extLst>
          </p:cNvPr>
          <p:cNvSpPr/>
          <p:nvPr/>
        </p:nvSpPr>
        <p:spPr>
          <a:xfrm>
            <a:off x="4882435" y="3766424"/>
            <a:ext cx="34134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18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Maneesh Singh</a:t>
            </a:r>
            <a:endParaRPr sz="1800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BC7CE16A-6C83-3C55-C7B5-5A9922201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" y="5952446"/>
            <a:ext cx="1338562" cy="819866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CD5080C-C9DF-EA2D-F5D8-6543B8B55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405" y="5907506"/>
            <a:ext cx="1338562" cy="842031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BA36420B-056D-3FF6-98A9-0A0ADD4ED2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971" y="6299213"/>
            <a:ext cx="2388377" cy="558787"/>
          </a:xfrm>
          <a:prstGeom prst="rect">
            <a:avLst/>
          </a:prstGeom>
        </p:spPr>
      </p:pic>
      <p:pic>
        <p:nvPicPr>
          <p:cNvPr id="13" name="Picture 12" descr="A close-up of a logo&#10;&#10;AI-generated content may be incorrect.">
            <a:extLst>
              <a:ext uri="{FF2B5EF4-FFF2-40B4-BE49-F238E27FC236}">
                <a16:creationId xmlns:a16="http://schemas.microsoft.com/office/drawing/2014/main" id="{09FC31E9-47F6-6677-265B-DBEEAB8659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2" b="38014"/>
          <a:stretch/>
        </p:blipFill>
        <p:spPr>
          <a:xfrm>
            <a:off x="2123092" y="6338403"/>
            <a:ext cx="2840477" cy="442946"/>
          </a:xfrm>
          <a:prstGeom prst="rect">
            <a:avLst/>
          </a:prstGeom>
        </p:spPr>
      </p:pic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8266C4F0-E77E-55AA-D00C-20855BBFAE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23997" r="1383" b="24783"/>
          <a:stretch/>
        </p:blipFill>
        <p:spPr>
          <a:xfrm>
            <a:off x="5043143" y="6343513"/>
            <a:ext cx="2039609" cy="360778"/>
          </a:xfrm>
          <a:prstGeom prst="rect">
            <a:avLst/>
          </a:prstGeom>
        </p:spPr>
      </p:pic>
      <p:sp>
        <p:nvSpPr>
          <p:cNvPr id="7" name="Google Shape;561;g23acd66bb45_0_0">
            <a:extLst>
              <a:ext uri="{FF2B5EF4-FFF2-40B4-BE49-F238E27FC236}">
                <a16:creationId xmlns:a16="http://schemas.microsoft.com/office/drawing/2014/main" id="{20DCB213-0F5E-CFAF-C498-51B500DD138F}"/>
              </a:ext>
            </a:extLst>
          </p:cNvPr>
          <p:cNvSpPr/>
          <p:nvPr/>
        </p:nvSpPr>
        <p:spPr>
          <a:xfrm>
            <a:off x="9393584" y="2625988"/>
            <a:ext cx="34134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18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Satya Sai Srinath</a:t>
            </a:r>
            <a:endParaRPr lang="en-SG" sz="1800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" name="Picture 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23F7C528-B879-D46D-4084-8F5B6F3F44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02" y="3343259"/>
            <a:ext cx="1367066" cy="1449237"/>
          </a:xfrm>
          <a:prstGeom prst="rect">
            <a:avLst/>
          </a:prstGeom>
        </p:spPr>
      </p:pic>
      <p:sp>
        <p:nvSpPr>
          <p:cNvPr id="9" name="Google Shape;561;g23acd66bb45_0_0">
            <a:extLst>
              <a:ext uri="{FF2B5EF4-FFF2-40B4-BE49-F238E27FC236}">
                <a16:creationId xmlns:a16="http://schemas.microsoft.com/office/drawing/2014/main" id="{46E80E85-0E4C-17BE-96F5-0BCD9B092A4B}"/>
              </a:ext>
            </a:extLst>
          </p:cNvPr>
          <p:cNvSpPr/>
          <p:nvPr/>
        </p:nvSpPr>
        <p:spPr>
          <a:xfrm>
            <a:off x="9381900" y="4736201"/>
            <a:ext cx="34134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18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Ishani Mondal</a:t>
            </a:r>
            <a:endParaRPr sz="1800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561;g23acd66bb45_0_0">
            <a:extLst>
              <a:ext uri="{FF2B5EF4-FFF2-40B4-BE49-F238E27FC236}">
                <a16:creationId xmlns:a16="http://schemas.microsoft.com/office/drawing/2014/main" id="{8FAB7E04-C881-B3EA-E4B4-5217C2B99043}"/>
              </a:ext>
            </a:extLst>
          </p:cNvPr>
          <p:cNvSpPr/>
          <p:nvPr/>
        </p:nvSpPr>
        <p:spPr>
          <a:xfrm>
            <a:off x="5053108" y="5743479"/>
            <a:ext cx="34134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SG" sz="18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Manish Shrivastava</a:t>
            </a:r>
            <a:endParaRPr sz="1800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" name="Picture 15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E304D511-A169-0A1E-37F0-6849632F3D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210" y="1240088"/>
            <a:ext cx="1372851" cy="1449237"/>
          </a:xfrm>
          <a:prstGeom prst="rect">
            <a:avLst/>
          </a:prstGeom>
        </p:spPr>
      </p:pic>
      <p:pic>
        <p:nvPicPr>
          <p:cNvPr id="17" name="Picture 16" descr="A person with a beard and glasses&#10;&#10;AI-generated content may be incorrect.">
            <a:extLst>
              <a:ext uri="{FF2B5EF4-FFF2-40B4-BE49-F238E27FC236}">
                <a16:creationId xmlns:a16="http://schemas.microsoft.com/office/drawing/2014/main" id="{DBD8ABDF-E597-9A2C-4FDE-674F7A8247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42" y="4357118"/>
            <a:ext cx="1367066" cy="1449237"/>
          </a:xfrm>
          <a:prstGeom prst="rect">
            <a:avLst/>
          </a:prstGeom>
        </p:spPr>
      </p:pic>
      <p:pic>
        <p:nvPicPr>
          <p:cNvPr id="19" name="Picture 1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7946106-9778-F1C9-FAF9-5797B1F83D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79" y="788615"/>
            <a:ext cx="1673942" cy="177456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DE201B1-92AB-19FA-972C-C2DF3E1B14EC}"/>
              </a:ext>
            </a:extLst>
          </p:cNvPr>
          <p:cNvSpPr/>
          <p:nvPr/>
        </p:nvSpPr>
        <p:spPr>
          <a:xfrm>
            <a:off x="636747" y="2597963"/>
            <a:ext cx="2155006" cy="388269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NimbusRomNo9L-Regu"/>
              </a:rPr>
              <a:t>Mariya </a:t>
            </a:r>
            <a:r>
              <a:rPr lang="en-US" b="1" dirty="0" err="1">
                <a:solidFill>
                  <a:prstClr val="black"/>
                </a:solidFill>
                <a:latin typeface="NimbusRomNo9L-Regu"/>
              </a:rPr>
              <a:t>Toneva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F8D1AF4F-6557-257D-CDBF-EBCD4093CB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95" y="3353446"/>
            <a:ext cx="1673943" cy="180934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D5345F9-ECBD-E320-DA08-254A1236F1F9}"/>
              </a:ext>
            </a:extLst>
          </p:cNvPr>
          <p:cNvSpPr/>
          <p:nvPr/>
        </p:nvSpPr>
        <p:spPr>
          <a:xfrm>
            <a:off x="719063" y="5124088"/>
            <a:ext cx="2155006" cy="388269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Fatma Deniz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erson with a goatee and beard&#10;&#10;Description automatically generated with low confidence">
            <a:extLst>
              <a:ext uri="{FF2B5EF4-FFF2-40B4-BE49-F238E27FC236}">
                <a16:creationId xmlns:a16="http://schemas.microsoft.com/office/drawing/2014/main" id="{973E9541-A0B4-8C2A-7958-458EEB8FB4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55" y="782661"/>
            <a:ext cx="1683618" cy="1771610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261AB7F-FDCE-A930-00FF-B5124F7F6AD2}"/>
              </a:ext>
            </a:extLst>
          </p:cNvPr>
          <p:cNvSpPr/>
          <p:nvPr/>
        </p:nvSpPr>
        <p:spPr>
          <a:xfrm>
            <a:off x="3135261" y="2553255"/>
            <a:ext cx="2155006" cy="388269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black"/>
                </a:solidFill>
                <a:latin typeface="NimbusRomNo9L-Regu"/>
              </a:rPr>
              <a:t>Xavier Hinaut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person wearing glasses and orange shirt&#10;&#10;Description automatically generated with low confidence">
            <a:extLst>
              <a:ext uri="{FF2B5EF4-FFF2-40B4-BE49-F238E27FC236}">
                <a16:creationId xmlns:a16="http://schemas.microsoft.com/office/drawing/2014/main" id="{DAF3E642-F92B-6DD7-8E10-61E919AA6E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72" y="3297536"/>
            <a:ext cx="1683618" cy="1780765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544504B-C226-5C46-4CB3-7C7A523EC612}"/>
              </a:ext>
            </a:extLst>
          </p:cNvPr>
          <p:cNvSpPr/>
          <p:nvPr/>
        </p:nvSpPr>
        <p:spPr>
          <a:xfrm>
            <a:off x="3287840" y="5096667"/>
            <a:ext cx="2155006" cy="388269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Frederic Alexandre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461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978e5e2abf_0_30"/>
          <p:cNvSpPr txBox="1">
            <a:spLocks noGrp="1"/>
          </p:cNvSpPr>
          <p:nvPr>
            <p:ph type="sldNum" idx="12"/>
          </p:nvPr>
        </p:nvSpPr>
        <p:spPr>
          <a:xfrm>
            <a:off x="11311128" y="6492874"/>
            <a:ext cx="880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SG"/>
              <a:t>5</a:t>
            </a:fld>
            <a:endParaRPr/>
          </a:p>
        </p:txBody>
      </p:sp>
      <p:sp>
        <p:nvSpPr>
          <p:cNvPr id="134" name="Google Shape;134;g2978e5e2abf_0_30"/>
          <p:cNvSpPr/>
          <p:nvPr/>
        </p:nvSpPr>
        <p:spPr>
          <a:xfrm>
            <a:off x="4557386" y="1946697"/>
            <a:ext cx="6519000" cy="339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2978e5e2abf_0_30"/>
          <p:cNvSpPr/>
          <p:nvPr/>
        </p:nvSpPr>
        <p:spPr>
          <a:xfrm>
            <a:off x="0" y="6305107"/>
            <a:ext cx="11465100" cy="464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SG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Jain and Huth. Incorporating context into language encoding models for fMRI. (</a:t>
            </a:r>
            <a:r>
              <a:rPr lang="en-SG" sz="12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NeurIPS</a:t>
            </a:r>
            <a:r>
              <a:rPr lang="en-SG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2018)</a:t>
            </a:r>
            <a:endParaRPr sz="1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SG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Toneva and Wehbe. Interpreting and improving natural-language processing (in machines) with natural language-processing (in the brain). (</a:t>
            </a:r>
            <a:r>
              <a:rPr lang="en-SG" sz="12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NeurIPS</a:t>
            </a:r>
            <a:r>
              <a:rPr lang="en-SG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2019)</a:t>
            </a:r>
            <a:endParaRPr sz="12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8" name="Google Shape;138;g2978e5e2abf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6136" y="1849922"/>
            <a:ext cx="7360932" cy="303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7258E3-3F88-DECC-1DD2-E40E31FDA048}"/>
              </a:ext>
            </a:extLst>
          </p:cNvPr>
          <p:cNvSpPr txBox="1"/>
          <p:nvPr/>
        </p:nvSpPr>
        <p:spPr>
          <a:xfrm>
            <a:off x="3466924" y="4941987"/>
            <a:ext cx="52269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cs typeface="Times New Roman" panose="02020603050405020304" pitchFamily="18" charset="0"/>
              </a:rPr>
              <a:t>brain alignment</a:t>
            </a:r>
            <a:r>
              <a:rPr lang="en-US" sz="2000" baseline="-25000">
                <a:solidFill>
                  <a:prstClr val="black"/>
                </a:solidFill>
                <a:cs typeface="Times New Roman" panose="02020603050405020304" pitchFamily="18" charset="0"/>
              </a:rPr>
              <a:t>i</a:t>
            </a:r>
            <a:r>
              <a:rPr lang="en-US" sz="2000">
                <a:solidFill>
                  <a:prstClr val="black"/>
                </a:solidFill>
                <a:cs typeface="Times New Roman" panose="02020603050405020304" pitchFamily="18" charset="0"/>
              </a:rPr>
              <a:t> = Pearson corr(true v</a:t>
            </a:r>
            <a:r>
              <a:rPr lang="en-US" sz="2000" baseline="-25000">
                <a:solidFill>
                  <a:prstClr val="black"/>
                </a:solidFill>
                <a:cs typeface="Times New Roman" panose="02020603050405020304" pitchFamily="18" charset="0"/>
              </a:rPr>
              <a:t>i</a:t>
            </a:r>
            <a:r>
              <a:rPr lang="en-US" sz="2000">
                <a:solidFill>
                  <a:prstClr val="black"/>
                </a:solidFill>
                <a:cs typeface="Times New Roman" panose="02020603050405020304" pitchFamily="18" charset="0"/>
              </a:rPr>
              <a:t>, pred v</a:t>
            </a:r>
            <a:r>
              <a:rPr lang="en-US" sz="2000" baseline="-25000">
                <a:solidFill>
                  <a:prstClr val="black"/>
                </a:solidFill>
                <a:cs typeface="Times New Roman" panose="02020603050405020304" pitchFamily="18" charset="0"/>
              </a:rPr>
              <a:t>i</a:t>
            </a:r>
            <a:r>
              <a:rPr lang="en-US" sz="2000">
                <a:solidFill>
                  <a:prstClr val="black"/>
                </a:solidFill>
                <a:cs typeface="Times New Roman" panose="02020603050405020304" pitchFamily="18" charset="0"/>
              </a:rPr>
              <a:t>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" name="Google Shape;103;p4">
            <a:extLst>
              <a:ext uri="{FF2B5EF4-FFF2-40B4-BE49-F238E27FC236}">
                <a16:creationId xmlns:a16="http://schemas.microsoft.com/office/drawing/2014/main" id="{B6F27E2A-5801-EFA1-67BD-66E793641E5A}"/>
              </a:ext>
            </a:extLst>
          </p:cNvPr>
          <p:cNvSpPr/>
          <p:nvPr/>
        </p:nvSpPr>
        <p:spPr>
          <a:xfrm>
            <a:off x="259800" y="218400"/>
            <a:ext cx="112815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SG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Language models (LMs) predict brain activity evoked by complex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SG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language tasks (e.g. listening to a story) to an impressive degree</a:t>
            </a:r>
            <a:endParaRPr sz="28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2BAB8EFD-DDAC-0C84-3B16-9B5EE8CB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g299ad7074e6_0_4">
            <a:extLst>
              <a:ext uri="{FF2B5EF4-FFF2-40B4-BE49-F238E27FC236}">
                <a16:creationId xmlns:a16="http://schemas.microsoft.com/office/drawing/2014/main" id="{5AFF60D3-4A36-807F-ECE6-954070EEB5B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636342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299ad7074e6_0_4">
            <a:extLst>
              <a:ext uri="{FF2B5EF4-FFF2-40B4-BE49-F238E27FC236}">
                <a16:creationId xmlns:a16="http://schemas.microsoft.com/office/drawing/2014/main" id="{998D1D5A-2D58-D4FF-6E33-73ED2C66306F}"/>
              </a:ext>
            </a:extLst>
          </p:cNvPr>
          <p:cNvSpPr txBox="1"/>
          <p:nvPr/>
        </p:nvSpPr>
        <p:spPr>
          <a:xfrm>
            <a:off x="0" y="157655"/>
            <a:ext cx="757809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Neuro-AI: Questions</a:t>
            </a:r>
            <a:endParaRPr sz="28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9" name="Google Shape;409;g299ad7074e6_0_4">
            <a:extLst>
              <a:ext uri="{FF2B5EF4-FFF2-40B4-BE49-F238E27FC236}">
                <a16:creationId xmlns:a16="http://schemas.microsoft.com/office/drawing/2014/main" id="{20B9B8A8-B945-B2C5-A573-578F1F11BCE4}"/>
              </a:ext>
            </a:extLst>
          </p:cNvPr>
          <p:cNvSpPr txBox="1"/>
          <p:nvPr/>
        </p:nvSpPr>
        <p:spPr>
          <a:xfrm>
            <a:off x="226925" y="960405"/>
            <a:ext cx="11692429" cy="609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Although participants experience stimuli in one modality (ex., image), evoked brain response is rich! </a:t>
            </a:r>
          </a:p>
          <a:p>
            <a:pPr marL="1022350" lvl="1" indent="-51435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possible to align representations from unseen modalities (ex., image captions)?</a:t>
            </a:r>
            <a:r>
              <a:rPr lang="en-US" sz="2400" dirty="0"/>
              <a:t>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Ooota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et al., COLING 2022a; Oota et al. COLING 2022b]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65150" lvl="0" indent="-514350"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Engagement of the brain with the stimulus material is rich! While viewing an image, there may be evoked activity corresponding to reflection on the content of the image (summarization, </a:t>
            </a:r>
            <a:r>
              <a:rPr lang="en-US" sz="240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marL="1022350" lvl="1" indent="-51435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Do task-based representations from DL models have better alignment than representations from pre-trained models? [Oota et al., NAACL 2022 (Language); Oota et al., </a:t>
            </a:r>
            <a:r>
              <a:rPr lang="en-US" sz="240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Interspeech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2023 (Speech); Oota et al., </a:t>
            </a:r>
            <a:r>
              <a:rPr lang="en-US" sz="2400" dirty="0" err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NeurIPS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 2023 (Language)]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0550" lvl="0" indent="-514350">
              <a:buClr>
                <a:schemeClr val="dk1"/>
              </a:buClr>
              <a:buSzPts val="2400"/>
              <a:buFont typeface="+mj-lt"/>
              <a:buAutoNum type="arabicPeriod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work is needed to explore true multi-modal models that integrate both modalities (</a:t>
            </a:r>
            <a:r>
              <a:rPr lang="en-US" sz="2400" dirty="0"/>
              <a:t>🎥 and 🔊)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balanced knowledge transfer and deeper brain-like understanding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🧠.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47750" lvl="1" indent="-514350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 recent advances in multimodality and instruction-tuning lead to improved brain alignment of a LM? [Focus of this talk!]</a:t>
            </a:r>
          </a:p>
          <a:p>
            <a:pPr marL="590550" lvl="0" indent="-514350">
              <a:buClr>
                <a:schemeClr val="dk1"/>
              </a:buClr>
              <a:buSzPts val="2400"/>
              <a:buFont typeface="+mj-lt"/>
              <a:buAutoNum type="arabicPeriod"/>
            </a:pPr>
            <a:endParaRPr lang="en-US"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40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bb5e1c841_1_46"/>
          <p:cNvSpPr/>
          <p:nvPr/>
        </p:nvSpPr>
        <p:spPr>
          <a:xfrm>
            <a:off x="1560844" y="3249030"/>
            <a:ext cx="9070311" cy="84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SG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Subba Reddy Oota          Khushbu Pahwa         Mounika </a:t>
            </a:r>
            <a:r>
              <a:rPr lang="en-SG" sz="20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Marreddy</a:t>
            </a:r>
            <a:endParaRPr lang="en-SG" sz="2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SG" sz="2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Maneesh Singh         Manish Gupta	Raju S. Bapi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" name="Google Shape;110;g10bb5e1c841_1_46"/>
          <p:cNvSpPr/>
          <p:nvPr/>
        </p:nvSpPr>
        <p:spPr>
          <a:xfrm>
            <a:off x="328500" y="1923333"/>
            <a:ext cx="11535000" cy="81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Multi-modal brain encoding models for multi-modal stimuli</a:t>
            </a:r>
          </a:p>
        </p:txBody>
      </p:sp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1111D3EC-086B-38AE-0A87-AFBD1CF25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9" y="5522001"/>
            <a:ext cx="1338562" cy="819866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2EB78DB-09D7-119F-D86C-543D01E79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286" y="5510919"/>
            <a:ext cx="1338562" cy="842031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C091FAB-A83F-8B23-9544-DC7CD30F3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68" y="5652541"/>
            <a:ext cx="2388377" cy="558787"/>
          </a:xfrm>
          <a:prstGeom prst="rect">
            <a:avLst/>
          </a:prstGeom>
        </p:spPr>
      </p:pic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396BB503-81AC-904D-AAF0-032EDBE68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2" b="38014"/>
          <a:stretch/>
        </p:blipFill>
        <p:spPr>
          <a:xfrm>
            <a:off x="2885351" y="5710461"/>
            <a:ext cx="2840477" cy="442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44B31F-1D19-7FD8-A418-755C634A4DCA}"/>
              </a:ext>
            </a:extLst>
          </p:cNvPr>
          <p:cNvSpPr txBox="1"/>
          <p:nvPr/>
        </p:nvSpPr>
        <p:spPr>
          <a:xfrm>
            <a:off x="4586960" y="4488647"/>
            <a:ext cx="3323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en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ubba.reddy.oota@tu-berlin.de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81FEE0-55E8-3B21-851D-727C14F330EB}"/>
              </a:ext>
            </a:extLst>
          </p:cNvPr>
          <p:cNvGrpSpPr/>
          <p:nvPr/>
        </p:nvGrpSpPr>
        <p:grpSpPr>
          <a:xfrm>
            <a:off x="4508745" y="465850"/>
            <a:ext cx="3174508" cy="1221700"/>
            <a:chOff x="4211410" y="448718"/>
            <a:chExt cx="3174508" cy="1221700"/>
          </a:xfrm>
        </p:grpSpPr>
        <p:pic>
          <p:nvPicPr>
            <p:cNvPr id="1026" name="Picture 2" descr="The Thirteenth International Conference on Learning Representations (ICLR)  2025 - Naver Labs Europe">
              <a:extLst>
                <a:ext uri="{FF2B5EF4-FFF2-40B4-BE49-F238E27FC236}">
                  <a16:creationId xmlns:a16="http://schemas.microsoft.com/office/drawing/2014/main" id="{BBF7A4D4-B697-DB1A-FF3F-8ADD77FEAD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91" t="22932" b="22932"/>
            <a:stretch/>
          </p:blipFill>
          <p:spPr bwMode="auto">
            <a:xfrm>
              <a:off x="5743383" y="448718"/>
              <a:ext cx="1642535" cy="821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40CC59-C9E5-9422-0F99-5F6BF362BBE7}"/>
                </a:ext>
              </a:extLst>
            </p:cNvPr>
            <p:cNvSpPr txBox="1"/>
            <p:nvPr/>
          </p:nvSpPr>
          <p:spPr>
            <a:xfrm>
              <a:off x="6194477" y="1269190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B0F0"/>
                  </a:solidFill>
                </a:rPr>
                <a:t>2025</a:t>
              </a:r>
              <a:endParaRPr lang="en-IN" sz="20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2" descr="The Thirteenth International Conference on Learning Representations (ICLR)  2025 - Naver Labs Europe">
              <a:extLst>
                <a:ext uri="{FF2B5EF4-FFF2-40B4-BE49-F238E27FC236}">
                  <a16:creationId xmlns:a16="http://schemas.microsoft.com/office/drawing/2014/main" id="{59AE9DC8-50C0-8D34-8B5D-87565E1CED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32" r="64707" b="22932"/>
            <a:stretch/>
          </p:blipFill>
          <p:spPr bwMode="auto">
            <a:xfrm>
              <a:off x="4211410" y="448718"/>
              <a:ext cx="1415941" cy="122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850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404FDA-5C32-215D-4F23-09BDD088B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59" y="1726822"/>
            <a:ext cx="5798208" cy="2901266"/>
          </a:xfrm>
          <a:prstGeom prst="rect">
            <a:avLst/>
          </a:prstGeom>
        </p:spPr>
      </p:pic>
      <p:sp>
        <p:nvSpPr>
          <p:cNvPr id="571" name="Google Shape;571;p51"/>
          <p:cNvSpPr txBox="1">
            <a:spLocks noGrp="1"/>
          </p:cNvSpPr>
          <p:nvPr>
            <p:ph type="sldNum" idx="12"/>
          </p:nvPr>
        </p:nvSpPr>
        <p:spPr>
          <a:xfrm>
            <a:off x="8610600" y="6532575"/>
            <a:ext cx="3429200" cy="3652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572" name="Google Shape;572;p51"/>
          <p:cNvSpPr txBox="1">
            <a:spLocks noGrp="1"/>
          </p:cNvSpPr>
          <p:nvPr>
            <p:ph type="body" idx="4294967295"/>
          </p:nvPr>
        </p:nvSpPr>
        <p:spPr>
          <a:xfrm>
            <a:off x="334128" y="6473016"/>
            <a:ext cx="8919200" cy="17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222222"/>
              </a:buClr>
              <a:buSzPct val="100000"/>
              <a:buNone/>
            </a:pP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Aria Y. Wang, Kendrick Kay. "Incorporating natural language into vision models." </a:t>
            </a:r>
            <a:r>
              <a:rPr lang="en-US" sz="1200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Bioarxiv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 2023.</a:t>
            </a:r>
            <a:endParaRPr sz="1200" dirty="0"/>
          </a:p>
        </p:txBody>
      </p:sp>
      <p:sp>
        <p:nvSpPr>
          <p:cNvPr id="4" name="Google Shape;258;g2094abaaa3f_0_131">
            <a:extLst>
              <a:ext uri="{FF2B5EF4-FFF2-40B4-BE49-F238E27FC236}">
                <a16:creationId xmlns:a16="http://schemas.microsoft.com/office/drawing/2014/main" id="{D7D98D28-DCB5-0DD8-2960-355401585335}"/>
              </a:ext>
            </a:extLst>
          </p:cNvPr>
          <p:cNvSpPr/>
          <p:nvPr/>
        </p:nvSpPr>
        <p:spPr>
          <a:xfrm>
            <a:off x="675489" y="74067"/>
            <a:ext cx="10479077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Multi-modal Transformer models can predict visual brain activity impressively well, even with text modality representations</a:t>
            </a:r>
          </a:p>
        </p:txBody>
      </p:sp>
      <p:sp>
        <p:nvSpPr>
          <p:cNvPr id="10" name="Google Shape;260;g2094abaaa3f_0_131">
            <a:extLst>
              <a:ext uri="{FF2B5EF4-FFF2-40B4-BE49-F238E27FC236}">
                <a16:creationId xmlns:a16="http://schemas.microsoft.com/office/drawing/2014/main" id="{BC180A81-584A-2D2E-BCFA-E819D690B964}"/>
              </a:ext>
            </a:extLst>
          </p:cNvPr>
          <p:cNvSpPr/>
          <p:nvPr/>
        </p:nvSpPr>
        <p:spPr>
          <a:xfrm>
            <a:off x="334128" y="5499557"/>
            <a:ext cx="11161800" cy="7263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sz="2000" dirty="0"/>
              <a:t>How accurately do multi-modal models predict brain activity evoked by multi-modal stimuli?</a:t>
            </a:r>
            <a:endParaRPr sz="200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6F3EA02-65DA-4548-BE35-7C17EF0AA140}"/>
              </a:ext>
            </a:extLst>
          </p:cNvPr>
          <p:cNvSpPr/>
          <p:nvPr/>
        </p:nvSpPr>
        <p:spPr>
          <a:xfrm>
            <a:off x="152200" y="1651748"/>
            <a:ext cx="2068724" cy="169890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ECAF14-1181-009F-E92D-67E4AE282944}"/>
              </a:ext>
            </a:extLst>
          </p:cNvPr>
          <p:cNvSpPr/>
          <p:nvPr/>
        </p:nvSpPr>
        <p:spPr>
          <a:xfrm>
            <a:off x="249069" y="3422314"/>
            <a:ext cx="3366002" cy="12448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2CF96-19A6-B568-BED0-67D3797BE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107085"/>
            <a:ext cx="5407973" cy="398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069CB-8627-AB1A-0CEA-24CF9E4FD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8;g2094abaaa3f_0_131">
            <a:extLst>
              <a:ext uri="{FF2B5EF4-FFF2-40B4-BE49-F238E27FC236}">
                <a16:creationId xmlns:a16="http://schemas.microsoft.com/office/drawing/2014/main" id="{EF51DEB8-8F11-C2B9-9DE9-7B7F454579D5}"/>
              </a:ext>
            </a:extLst>
          </p:cNvPr>
          <p:cNvSpPr/>
          <p:nvPr/>
        </p:nvSpPr>
        <p:spPr>
          <a:xfrm>
            <a:off x="270440" y="129370"/>
            <a:ext cx="111618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SG" sz="28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Multi-modal vs. Unimodal models: </a:t>
            </a:r>
            <a:r>
              <a:rPr lang="en-SG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rPr lang="en-SG" sz="28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rain alignment</a:t>
            </a:r>
            <a:endParaRPr lang="en-US" sz="2800" b="1" i="0" u="none" strike="noStrike" cap="none" dirty="0">
              <a:solidFill>
                <a:schemeClr val="accent1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0" name="Google Shape;260;g2094abaaa3f_0_131">
            <a:extLst>
              <a:ext uri="{FF2B5EF4-FFF2-40B4-BE49-F238E27FC236}">
                <a16:creationId xmlns:a16="http://schemas.microsoft.com/office/drawing/2014/main" id="{F798F446-0301-CBBD-07AC-F69CF72A030C}"/>
              </a:ext>
            </a:extLst>
          </p:cNvPr>
          <p:cNvSpPr/>
          <p:nvPr/>
        </p:nvSpPr>
        <p:spPr>
          <a:xfrm>
            <a:off x="354689" y="5434697"/>
            <a:ext cx="11482622" cy="11797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000" dirty="0"/>
              <a:t>How well do multi-modal models predict multi-modal stimulus-evoked brain activity over unimodal models? </a:t>
            </a:r>
          </a:p>
          <a:p>
            <a:pPr marL="342900" lvl="0" indent="-3429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000" dirty="0"/>
              <a:t>How our brains separates and integrates information across modalities through a hierarchy of early sensory regions to higher cognition (language regions)?</a:t>
            </a:r>
            <a:endParaRPr sz="200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561E64-E975-CCBE-575A-02AB0A189537}"/>
              </a:ext>
            </a:extLst>
          </p:cNvPr>
          <p:cNvSpPr txBox="1"/>
          <p:nvPr/>
        </p:nvSpPr>
        <p:spPr>
          <a:xfrm>
            <a:off x="6485861" y="779472"/>
            <a:ext cx="2448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regions</a:t>
            </a:r>
          </a:p>
          <a:p>
            <a:pPr lvl="1"/>
            <a:r>
              <a:rPr lang="en-US" sz="16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Auditory regions</a:t>
            </a:r>
          </a:p>
          <a:p>
            <a:pPr lvl="1"/>
            <a:r>
              <a:rPr lang="en-US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regions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64B39C-A338-0F79-D671-66FFE499F863}"/>
              </a:ext>
            </a:extLst>
          </p:cNvPr>
          <p:cNvGrpSpPr/>
          <p:nvPr/>
        </p:nvGrpSpPr>
        <p:grpSpPr>
          <a:xfrm>
            <a:off x="526163" y="3273522"/>
            <a:ext cx="2228910" cy="702800"/>
            <a:chOff x="113145" y="4273955"/>
            <a:chExt cx="2228910" cy="702800"/>
          </a:xfrm>
        </p:grpSpPr>
        <p:pic>
          <p:nvPicPr>
            <p:cNvPr id="15" name="Picture 14" descr="Diagram&#10;&#10;Description automatically generated">
              <a:extLst>
                <a:ext uri="{FF2B5EF4-FFF2-40B4-BE49-F238E27FC236}">
                  <a16:creationId xmlns:a16="http://schemas.microsoft.com/office/drawing/2014/main" id="{086514D3-3C71-14F4-FBB8-93D56EEE4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5" r="56160" b="86105"/>
            <a:stretch/>
          </p:blipFill>
          <p:spPr>
            <a:xfrm>
              <a:off x="239780" y="4331768"/>
              <a:ext cx="1738833" cy="2161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62C91F-4B07-B9A2-4175-AFFCD5F19AFB}"/>
                </a:ext>
              </a:extLst>
            </p:cNvPr>
            <p:cNvSpPr txBox="1"/>
            <p:nvPr/>
          </p:nvSpPr>
          <p:spPr>
            <a:xfrm>
              <a:off x="113145" y="4653590"/>
              <a:ext cx="22289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/>
                <a:t>Video included with </a:t>
              </a:r>
              <a:r>
                <a:rPr lang="en-US" sz="1500" dirty="0"/>
                <a:t>Audio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16B9BFF-DD93-F3A9-4F9C-F9A0B38E21BC}"/>
                </a:ext>
              </a:extLst>
            </p:cNvPr>
            <p:cNvSpPr/>
            <p:nvPr/>
          </p:nvSpPr>
          <p:spPr>
            <a:xfrm>
              <a:off x="264802" y="4273955"/>
              <a:ext cx="1921505" cy="386227"/>
            </a:xfrm>
            <a:prstGeom prst="roundRect">
              <a:avLst>
                <a:gd name="adj" fmla="val 15393"/>
              </a:avLst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65197E-E8F4-1CB4-24E7-BA079D9260D1}"/>
              </a:ext>
            </a:extLst>
          </p:cNvPr>
          <p:cNvGrpSpPr/>
          <p:nvPr/>
        </p:nvGrpSpPr>
        <p:grpSpPr>
          <a:xfrm>
            <a:off x="367306" y="1607098"/>
            <a:ext cx="2640176" cy="1553047"/>
            <a:chOff x="-29972" y="641716"/>
            <a:chExt cx="2640176" cy="1553047"/>
          </a:xfrm>
        </p:grpSpPr>
        <p:pic>
          <p:nvPicPr>
            <p:cNvPr id="19" name="Picture 18" descr="A collage of a film strip&#10;&#10;Description automatically generated">
              <a:extLst>
                <a:ext uri="{FF2B5EF4-FFF2-40B4-BE49-F238E27FC236}">
                  <a16:creationId xmlns:a16="http://schemas.microsoft.com/office/drawing/2014/main" id="{C67DCAEE-63EB-5A49-C311-FB4CC5FB9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0" b="86953"/>
            <a:stretch/>
          </p:blipFill>
          <p:spPr>
            <a:xfrm>
              <a:off x="186821" y="1350580"/>
              <a:ext cx="2106156" cy="68348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C54DF4-AD1D-4A13-A3B0-552CE8D26C44}"/>
                </a:ext>
              </a:extLst>
            </p:cNvPr>
            <p:cNvSpPr txBox="1"/>
            <p:nvPr/>
          </p:nvSpPr>
          <p:spPr>
            <a:xfrm>
              <a:off x="-29972" y="641716"/>
              <a:ext cx="26401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“</a:t>
              </a:r>
              <a:r>
                <a:rPr lang="en-IN" sz="1500" dirty="0"/>
                <a:t>The wolf of wall street”</a:t>
              </a:r>
              <a:r>
                <a:rPr lang="en-US" sz="1500" dirty="0"/>
                <a:t> </a:t>
              </a:r>
            </a:p>
            <a:p>
              <a:pPr algn="ctr"/>
              <a:r>
                <a:rPr lang="en-US" sz="1500" dirty="0"/>
                <a:t>movie video clip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964FC59-6F77-BBD4-B839-BEE6726F185F}"/>
                </a:ext>
              </a:extLst>
            </p:cNvPr>
            <p:cNvSpPr/>
            <p:nvPr/>
          </p:nvSpPr>
          <p:spPr>
            <a:xfrm>
              <a:off x="114442" y="1192572"/>
              <a:ext cx="2236838" cy="1002191"/>
            </a:xfrm>
            <a:prstGeom prst="roundRect">
              <a:avLst>
                <a:gd name="adj" fmla="val 15393"/>
              </a:avLst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C9C7971-C506-A7E8-11D8-9786BF6DF3A3}"/>
              </a:ext>
            </a:extLst>
          </p:cNvPr>
          <p:cNvSpPr/>
          <p:nvPr/>
        </p:nvSpPr>
        <p:spPr>
          <a:xfrm>
            <a:off x="354310" y="1529277"/>
            <a:ext cx="2653172" cy="261723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BC4FC7-5FDD-4F8D-8C92-4A93164A2BA0}"/>
              </a:ext>
            </a:extLst>
          </p:cNvPr>
          <p:cNvSpPr txBox="1"/>
          <p:nvPr/>
        </p:nvSpPr>
        <p:spPr>
          <a:xfrm>
            <a:off x="270440" y="4133729"/>
            <a:ext cx="2802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Multi-modal naturalistic stimulus</a:t>
            </a:r>
          </a:p>
        </p:txBody>
      </p:sp>
      <p:pic>
        <p:nvPicPr>
          <p:cNvPr id="24" name="Picture 23" descr="A black brain with multicolored spots&#10;&#10;Description automatically generated">
            <a:extLst>
              <a:ext uri="{FF2B5EF4-FFF2-40B4-BE49-F238E27FC236}">
                <a16:creationId xmlns:a16="http://schemas.microsoft.com/office/drawing/2014/main" id="{53164045-64F7-A955-980D-D133AECD7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12" y="1418725"/>
            <a:ext cx="1077394" cy="8344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D33C9C-CF50-765C-77BF-ED5350405406}"/>
              </a:ext>
            </a:extLst>
          </p:cNvPr>
          <p:cNvSpPr/>
          <p:nvPr/>
        </p:nvSpPr>
        <p:spPr>
          <a:xfrm>
            <a:off x="3700337" y="1611911"/>
            <a:ext cx="1140600" cy="4480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fMRI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1B44D9-D745-D95F-7797-EE1EBC9E8CF0}"/>
              </a:ext>
            </a:extLst>
          </p:cNvPr>
          <p:cNvCxnSpPr>
            <a:cxnSpLocks/>
            <a:stCxn id="25" idx="3"/>
            <a:endCxn id="24" idx="1"/>
          </p:cNvCxnSpPr>
          <p:nvPr/>
        </p:nvCxnSpPr>
        <p:spPr>
          <a:xfrm>
            <a:off x="4840937" y="1835951"/>
            <a:ext cx="921875" cy="0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96E5106-4710-D3E1-6B9A-3E762F8256A3}"/>
              </a:ext>
            </a:extLst>
          </p:cNvPr>
          <p:cNvSpPr txBox="1"/>
          <p:nvPr/>
        </p:nvSpPr>
        <p:spPr>
          <a:xfrm>
            <a:off x="6775462" y="1584552"/>
            <a:ext cx="112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Actual brain </a:t>
            </a:r>
          </a:p>
          <a:p>
            <a:r>
              <a:rPr lang="en-US" sz="1400" b="1" i="1" dirty="0"/>
              <a:t>activations</a:t>
            </a:r>
            <a:endParaRPr lang="en-IN" sz="1400" b="1" i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F925639-247E-4249-D6BC-7D59E31363C0}"/>
              </a:ext>
            </a:extLst>
          </p:cNvPr>
          <p:cNvSpPr/>
          <p:nvPr/>
        </p:nvSpPr>
        <p:spPr>
          <a:xfrm>
            <a:off x="5031072" y="2315678"/>
            <a:ext cx="1570420" cy="4480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Uni-modal Video Model (VM)</a:t>
            </a: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B6BB74F-408E-EBA7-3C43-73C21D54B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64" y="2099542"/>
            <a:ext cx="414723" cy="414723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E97AA2-A6C2-F539-1042-D9692C4D21A8}"/>
              </a:ext>
            </a:extLst>
          </p:cNvPr>
          <p:cNvCxnSpPr>
            <a:cxnSpLocks/>
            <a:stCxn id="28" idx="3"/>
            <a:endCxn id="33" idx="1"/>
          </p:cNvCxnSpPr>
          <p:nvPr/>
        </p:nvCxnSpPr>
        <p:spPr>
          <a:xfrm>
            <a:off x="6601492" y="2539718"/>
            <a:ext cx="207641" cy="0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109B94E-F58F-2886-1991-AE4B94CC1F7E}"/>
                  </a:ext>
                </a:extLst>
              </p:cNvPr>
              <p:cNvSpPr txBox="1"/>
              <p:nvPr/>
            </p:nvSpPr>
            <p:spPr>
              <a:xfrm>
                <a:off x="8627764" y="2407960"/>
                <a:ext cx="13653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109B94E-F58F-2886-1991-AE4B94CC1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764" y="2407960"/>
                <a:ext cx="1365310" cy="276999"/>
              </a:xfrm>
              <a:prstGeom prst="rect">
                <a:avLst/>
              </a:prstGeom>
              <a:blipFill>
                <a:blip r:embed="rId7"/>
                <a:stretch>
                  <a:fillRect l="-5804" t="-2222" r="-1786" b="-3555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 descr="A black brain with multicolored spots&#10;&#10;Description automatically generated">
            <a:extLst>
              <a:ext uri="{FF2B5EF4-FFF2-40B4-BE49-F238E27FC236}">
                <a16:creationId xmlns:a16="http://schemas.microsoft.com/office/drawing/2014/main" id="{E8B5D400-1D20-E30B-0EC6-5426A9BCD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303" y="2190075"/>
            <a:ext cx="902876" cy="699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4A19E514-D98D-2850-5307-693D9AB4A106}"/>
                  </a:ext>
                </a:extLst>
              </p:cNvPr>
              <p:cNvSpPr/>
              <p:nvPr/>
            </p:nvSpPr>
            <p:spPr>
              <a:xfrm>
                <a:off x="6809133" y="2315678"/>
                <a:ext cx="1370582" cy="44808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i="1" dirty="0">
                    <a:solidFill>
                      <a:schemeClr val="tx1"/>
                    </a:solidFill>
                  </a:rPr>
                  <a:t>Ridge Regression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1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1200" b="1" i="1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4A19E514-D98D-2850-5307-693D9AB4A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133" y="2315678"/>
                <a:ext cx="1370582" cy="448080"/>
              </a:xfrm>
              <a:prstGeom prst="roundRect">
                <a:avLst/>
              </a:prstGeom>
              <a:blipFill>
                <a:blip r:embed="rId8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2B8C44C-E271-170F-A876-7081E18C6D35}"/>
              </a:ext>
            </a:extLst>
          </p:cNvPr>
          <p:cNvCxnSpPr>
            <a:cxnSpLocks/>
            <a:stCxn id="33" idx="3"/>
            <a:endCxn id="31" idx="1"/>
          </p:cNvCxnSpPr>
          <p:nvPr/>
        </p:nvCxnSpPr>
        <p:spPr>
          <a:xfrm>
            <a:off x="8179715" y="2539718"/>
            <a:ext cx="448049" cy="6742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D391946-EA35-8D9D-366D-EBDA1174B998}"/>
              </a:ext>
            </a:extLst>
          </p:cNvPr>
          <p:cNvSpPr/>
          <p:nvPr/>
        </p:nvSpPr>
        <p:spPr>
          <a:xfrm>
            <a:off x="5031072" y="2964940"/>
            <a:ext cx="1570420" cy="4480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Uni-modal Speech Model (SM)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A73A120-E874-892A-1494-97E93FF391B3}"/>
              </a:ext>
            </a:extLst>
          </p:cNvPr>
          <p:cNvCxnSpPr>
            <a:cxnSpLocks/>
            <a:stCxn id="35" idx="3"/>
            <a:endCxn id="39" idx="1"/>
          </p:cNvCxnSpPr>
          <p:nvPr/>
        </p:nvCxnSpPr>
        <p:spPr>
          <a:xfrm>
            <a:off x="6601492" y="3188980"/>
            <a:ext cx="207641" cy="0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05E2453-0B47-7EC6-D141-10CF9E167049}"/>
                  </a:ext>
                </a:extLst>
              </p:cNvPr>
              <p:cNvSpPr txBox="1"/>
              <p:nvPr/>
            </p:nvSpPr>
            <p:spPr>
              <a:xfrm>
                <a:off x="8621796" y="3050481"/>
                <a:ext cx="13481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05E2453-0B47-7EC6-D141-10CF9E167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796" y="3050481"/>
                <a:ext cx="1348190" cy="276999"/>
              </a:xfrm>
              <a:prstGeom prst="rect">
                <a:avLst/>
              </a:prstGeom>
              <a:blipFill>
                <a:blip r:embed="rId9"/>
                <a:stretch>
                  <a:fillRect l="-5882" t="-2174" r="-1810" b="-3260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 descr="A black brain with multicolored spots&#10;&#10;Description automatically generated">
            <a:extLst>
              <a:ext uri="{FF2B5EF4-FFF2-40B4-BE49-F238E27FC236}">
                <a16:creationId xmlns:a16="http://schemas.microsoft.com/office/drawing/2014/main" id="{53D8BDB1-FCD4-00BD-1907-8E83D631C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303" y="2839337"/>
            <a:ext cx="902876" cy="699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E542E44-32C4-8BC5-FEE2-E067A37796BF}"/>
                  </a:ext>
                </a:extLst>
              </p:cNvPr>
              <p:cNvSpPr/>
              <p:nvPr/>
            </p:nvSpPr>
            <p:spPr>
              <a:xfrm>
                <a:off x="6809133" y="2964940"/>
                <a:ext cx="1370582" cy="44808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i="1" dirty="0">
                    <a:solidFill>
                      <a:schemeClr val="tx1"/>
                    </a:solidFill>
                  </a:rPr>
                  <a:t>Ridge Regression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sz="1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200" b="1" i="1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E542E44-32C4-8BC5-FEE2-E067A37796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133" y="2964940"/>
                <a:ext cx="1370582" cy="448080"/>
              </a:xfrm>
              <a:prstGeom prst="roundRect">
                <a:avLst/>
              </a:prstGeom>
              <a:blipFill>
                <a:blip r:embed="rId10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48D004-D7B9-8409-1F21-77121C71BEA8}"/>
              </a:ext>
            </a:extLst>
          </p:cNvPr>
          <p:cNvCxnSpPr>
            <a:cxnSpLocks/>
            <a:stCxn id="39" idx="3"/>
            <a:endCxn id="37" idx="1"/>
          </p:cNvCxnSpPr>
          <p:nvPr/>
        </p:nvCxnSpPr>
        <p:spPr>
          <a:xfrm>
            <a:off x="8179715" y="3188980"/>
            <a:ext cx="442081" cy="1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A computer screen with sound waves&#10;&#10;Description automatically generated">
            <a:extLst>
              <a:ext uri="{FF2B5EF4-FFF2-40B4-BE49-F238E27FC236}">
                <a16:creationId xmlns:a16="http://schemas.microsoft.com/office/drawing/2014/main" id="{EEEC4606-144C-D0EC-16D1-7B39EFEB9E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64" y="2736902"/>
            <a:ext cx="414723" cy="385789"/>
          </a:xfrm>
          <a:prstGeom prst="rect">
            <a:avLst/>
          </a:prstGeom>
        </p:spPr>
      </p:pic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ECC94596-6C6E-9305-741F-90D23C5E35DD}"/>
              </a:ext>
            </a:extLst>
          </p:cNvPr>
          <p:cNvCxnSpPr>
            <a:cxnSpLocks/>
            <a:stCxn id="22" idx="3"/>
            <a:endCxn id="25" idx="1"/>
          </p:cNvCxnSpPr>
          <p:nvPr/>
        </p:nvCxnSpPr>
        <p:spPr>
          <a:xfrm flipV="1">
            <a:off x="3007482" y="1835951"/>
            <a:ext cx="692855" cy="1001943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0698B205-D0A5-608C-31B4-82C81E4D801C}"/>
              </a:ext>
            </a:extLst>
          </p:cNvPr>
          <p:cNvCxnSpPr>
            <a:cxnSpLocks/>
            <a:stCxn id="22" idx="3"/>
            <a:endCxn id="28" idx="1"/>
          </p:cNvCxnSpPr>
          <p:nvPr/>
        </p:nvCxnSpPr>
        <p:spPr>
          <a:xfrm flipV="1">
            <a:off x="3007482" y="2539718"/>
            <a:ext cx="2023590" cy="298176"/>
          </a:xfrm>
          <a:prstGeom prst="bentConnector3">
            <a:avLst>
              <a:gd name="adj1" fmla="val 17542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F2507E4E-1E8B-7704-7477-4D301FAC2B88}"/>
              </a:ext>
            </a:extLst>
          </p:cNvPr>
          <p:cNvCxnSpPr>
            <a:cxnSpLocks/>
          </p:cNvCxnSpPr>
          <p:nvPr/>
        </p:nvCxnSpPr>
        <p:spPr>
          <a:xfrm>
            <a:off x="2996532" y="2837894"/>
            <a:ext cx="2023590" cy="351086"/>
          </a:xfrm>
          <a:prstGeom prst="bentConnector3">
            <a:avLst>
              <a:gd name="adj1" fmla="val 17966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9714B13-3222-2662-E242-1AB2D3C2A4E6}"/>
              </a:ext>
            </a:extLst>
          </p:cNvPr>
          <p:cNvSpPr/>
          <p:nvPr/>
        </p:nvSpPr>
        <p:spPr>
          <a:xfrm>
            <a:off x="5031072" y="3674949"/>
            <a:ext cx="1570420" cy="4480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Cross-modality </a:t>
            </a:r>
          </a:p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Model (CM)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5D3DC89-5C3C-E3B6-E7B5-2EBC1D20DC31}"/>
              </a:ext>
            </a:extLst>
          </p:cNvPr>
          <p:cNvCxnSpPr>
            <a:cxnSpLocks/>
            <a:stCxn id="66" idx="3"/>
            <a:endCxn id="45" idx="1"/>
          </p:cNvCxnSpPr>
          <p:nvPr/>
        </p:nvCxnSpPr>
        <p:spPr>
          <a:xfrm>
            <a:off x="4789833" y="3644760"/>
            <a:ext cx="241239" cy="254229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77D75E-EB9D-6B0C-8F9E-80A6F2A354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64" y="3209508"/>
            <a:ext cx="414723" cy="414723"/>
          </a:xfrm>
          <a:prstGeom prst="rect">
            <a:avLst/>
          </a:prstGeom>
        </p:spPr>
      </p:pic>
      <p:pic>
        <p:nvPicPr>
          <p:cNvPr id="48" name="Picture 47" descr="A computer screen with sound waves&#10;&#10;Description automatically generated">
            <a:extLst>
              <a:ext uri="{FF2B5EF4-FFF2-40B4-BE49-F238E27FC236}">
                <a16:creationId xmlns:a16="http://schemas.microsoft.com/office/drawing/2014/main" id="{0740EC4F-9045-522C-68CE-49E184BA4B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64" y="3746826"/>
            <a:ext cx="414723" cy="385789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C03345B-2646-8C77-55F2-9DE473E37478}"/>
              </a:ext>
            </a:extLst>
          </p:cNvPr>
          <p:cNvCxnSpPr>
            <a:cxnSpLocks/>
            <a:stCxn id="67" idx="3"/>
            <a:endCxn id="45" idx="1"/>
          </p:cNvCxnSpPr>
          <p:nvPr/>
        </p:nvCxnSpPr>
        <p:spPr>
          <a:xfrm flipV="1">
            <a:off x="4782289" y="3898989"/>
            <a:ext cx="248783" cy="283506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D58D570-5BF9-B55B-CE0F-4104E73DE22C}"/>
              </a:ext>
            </a:extLst>
          </p:cNvPr>
          <p:cNvSpPr/>
          <p:nvPr/>
        </p:nvSpPr>
        <p:spPr>
          <a:xfrm>
            <a:off x="5031072" y="4716398"/>
            <a:ext cx="1570420" cy="4480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Jointly-pretrained Model (JM)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4DF79BB-644B-A022-4A26-FF63194C7F67}"/>
              </a:ext>
            </a:extLst>
          </p:cNvPr>
          <p:cNvGrpSpPr/>
          <p:nvPr/>
        </p:nvGrpSpPr>
        <p:grpSpPr>
          <a:xfrm>
            <a:off x="3413564" y="4443382"/>
            <a:ext cx="1176620" cy="460208"/>
            <a:chOff x="873594" y="4492967"/>
            <a:chExt cx="1176620" cy="46020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763C18F-4692-A893-9E11-BFD5AC24D4E2}"/>
                </a:ext>
              </a:extLst>
            </p:cNvPr>
            <p:cNvSpPr/>
            <p:nvPr/>
          </p:nvSpPr>
          <p:spPr>
            <a:xfrm rot="16200000">
              <a:off x="1238623" y="4141584"/>
              <a:ext cx="446562" cy="117662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D83DA5DD-B274-97B5-CCA7-0DC6A482A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44" y="4492967"/>
              <a:ext cx="414723" cy="414723"/>
            </a:xfrm>
            <a:prstGeom prst="rect">
              <a:avLst/>
            </a:prstGeom>
          </p:spPr>
        </p:pic>
        <p:pic>
          <p:nvPicPr>
            <p:cNvPr id="54" name="Picture 53" descr="A computer screen with sound waves&#10;&#10;Description automatically generated">
              <a:extLst>
                <a:ext uri="{FF2B5EF4-FFF2-40B4-BE49-F238E27FC236}">
                  <a16:creationId xmlns:a16="http://schemas.microsoft.com/office/drawing/2014/main" id="{2565A14F-EBDD-3DA6-79AA-2FFDD84A6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614" y="4540891"/>
              <a:ext cx="414723" cy="38578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0EF5C6F-C359-E3BB-F628-637D1DB87EF3}"/>
                </a:ext>
              </a:extLst>
            </p:cNvPr>
            <p:cNvSpPr txBox="1"/>
            <p:nvPr/>
          </p:nvSpPr>
          <p:spPr>
            <a:xfrm>
              <a:off x="1285009" y="4543605"/>
              <a:ext cx="36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+ </a:t>
              </a:r>
              <a:endParaRPr lang="en-US" b="1" dirty="0"/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4FA1C15-003F-CDD0-054C-14FD8A658483}"/>
              </a:ext>
            </a:extLst>
          </p:cNvPr>
          <p:cNvCxnSpPr>
            <a:cxnSpLocks/>
            <a:stCxn id="50" idx="3"/>
            <a:endCxn id="63" idx="1"/>
          </p:cNvCxnSpPr>
          <p:nvPr/>
        </p:nvCxnSpPr>
        <p:spPr>
          <a:xfrm>
            <a:off x="6601492" y="4940438"/>
            <a:ext cx="207641" cy="0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659EDC0-E032-C746-A8BE-DB2648937F92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6601492" y="3896449"/>
            <a:ext cx="207641" cy="2540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6BF0D48-D779-ADC9-12B6-0068EFC27B62}"/>
                  </a:ext>
                </a:extLst>
              </p:cNvPr>
              <p:cNvSpPr txBox="1"/>
              <p:nvPr/>
            </p:nvSpPr>
            <p:spPr>
              <a:xfrm>
                <a:off x="8715243" y="4801939"/>
                <a:ext cx="12488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𝐽𝑀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6BF0D48-D779-ADC9-12B6-0068EFC27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5243" y="4801939"/>
                <a:ext cx="1248803" cy="276999"/>
              </a:xfrm>
              <a:prstGeom prst="rect">
                <a:avLst/>
              </a:prstGeom>
              <a:blipFill>
                <a:blip r:embed="rId12"/>
                <a:stretch>
                  <a:fillRect l="-4390" t="-4444" r="-1951" b="-3555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 descr="A black brain with multicolored spots&#10;&#10;Description automatically generated">
            <a:extLst>
              <a:ext uri="{FF2B5EF4-FFF2-40B4-BE49-F238E27FC236}">
                <a16:creationId xmlns:a16="http://schemas.microsoft.com/office/drawing/2014/main" id="{38D90B71-8A43-6649-D2F6-CF8B3201D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303" y="4590795"/>
            <a:ext cx="902876" cy="699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D6031FC-D3C3-9121-7C40-07D353247865}"/>
                  </a:ext>
                </a:extLst>
              </p:cNvPr>
              <p:cNvSpPr txBox="1"/>
              <p:nvPr/>
            </p:nvSpPr>
            <p:spPr>
              <a:xfrm>
                <a:off x="8683952" y="3760490"/>
                <a:ext cx="12800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D6031FC-D3C3-9121-7C40-07D353247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952" y="3760490"/>
                <a:ext cx="1280094" cy="276999"/>
              </a:xfrm>
              <a:prstGeom prst="rect">
                <a:avLst/>
              </a:prstGeom>
              <a:blipFill>
                <a:blip r:embed="rId13"/>
                <a:stretch>
                  <a:fillRect l="-4286" t="-2222" r="-1905" b="-3555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 descr="A black brain with multicolored spots&#10;&#10;Description automatically generated">
            <a:extLst>
              <a:ext uri="{FF2B5EF4-FFF2-40B4-BE49-F238E27FC236}">
                <a16:creationId xmlns:a16="http://schemas.microsoft.com/office/drawing/2014/main" id="{6859F6DC-31B7-C00A-7561-6C8895F3C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303" y="3549346"/>
            <a:ext cx="902876" cy="699286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ACE19F8-5451-F95A-9391-21A08B73606A}"/>
              </a:ext>
            </a:extLst>
          </p:cNvPr>
          <p:cNvSpPr/>
          <p:nvPr/>
        </p:nvSpPr>
        <p:spPr>
          <a:xfrm>
            <a:off x="6809133" y="3674949"/>
            <a:ext cx="1370582" cy="4480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Ridge Regression (g)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9CB8BCF-8037-287E-38DD-DD10E2E6E52F}"/>
              </a:ext>
            </a:extLst>
          </p:cNvPr>
          <p:cNvSpPr/>
          <p:nvPr/>
        </p:nvSpPr>
        <p:spPr>
          <a:xfrm>
            <a:off x="6809133" y="4716398"/>
            <a:ext cx="1370582" cy="4480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/>
                </a:solidFill>
              </a:rPr>
              <a:t>Ridge Regression (h)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4A817B8-5EE4-3319-99B6-37314A5347C5}"/>
              </a:ext>
            </a:extLst>
          </p:cNvPr>
          <p:cNvCxnSpPr>
            <a:cxnSpLocks/>
            <a:stCxn id="62" idx="3"/>
            <a:endCxn id="60" idx="1"/>
          </p:cNvCxnSpPr>
          <p:nvPr/>
        </p:nvCxnSpPr>
        <p:spPr>
          <a:xfrm>
            <a:off x="8179715" y="3898989"/>
            <a:ext cx="504237" cy="1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A46853F-ACE0-2CAB-F40A-A6EEA9A1E320}"/>
              </a:ext>
            </a:extLst>
          </p:cNvPr>
          <p:cNvCxnSpPr>
            <a:cxnSpLocks/>
            <a:stCxn id="63" idx="3"/>
            <a:endCxn id="58" idx="1"/>
          </p:cNvCxnSpPr>
          <p:nvPr/>
        </p:nvCxnSpPr>
        <p:spPr>
          <a:xfrm>
            <a:off x="8179715" y="4940438"/>
            <a:ext cx="535528" cy="1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D5AE036-A493-ABFA-E8FE-3C9D4904DFBA}"/>
              </a:ext>
            </a:extLst>
          </p:cNvPr>
          <p:cNvSpPr/>
          <p:nvPr/>
        </p:nvSpPr>
        <p:spPr>
          <a:xfrm>
            <a:off x="3871050" y="3420720"/>
            <a:ext cx="918783" cy="4480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Video Encoder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49B6813-37E9-A8E3-0149-45514E4F30EF}"/>
              </a:ext>
            </a:extLst>
          </p:cNvPr>
          <p:cNvSpPr/>
          <p:nvPr/>
        </p:nvSpPr>
        <p:spPr>
          <a:xfrm>
            <a:off x="3863506" y="3958455"/>
            <a:ext cx="918783" cy="44808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Audio Encoder</a:t>
            </a:r>
          </a:p>
        </p:txBody>
      </p: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D549BD88-2730-493E-189D-0D8E7D0DE7F4}"/>
              </a:ext>
            </a:extLst>
          </p:cNvPr>
          <p:cNvCxnSpPr>
            <a:cxnSpLocks/>
            <a:stCxn id="22" idx="3"/>
            <a:endCxn id="66" idx="1"/>
          </p:cNvCxnSpPr>
          <p:nvPr/>
        </p:nvCxnSpPr>
        <p:spPr>
          <a:xfrm>
            <a:off x="3007482" y="2837894"/>
            <a:ext cx="863568" cy="806866"/>
          </a:xfrm>
          <a:prstGeom prst="bentConnector3">
            <a:avLst>
              <a:gd name="adj1" fmla="val 40555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DA6447F8-3AE4-B32E-E415-205A8113EA66}"/>
              </a:ext>
            </a:extLst>
          </p:cNvPr>
          <p:cNvCxnSpPr>
            <a:cxnSpLocks/>
            <a:stCxn id="22" idx="3"/>
            <a:endCxn id="67" idx="1"/>
          </p:cNvCxnSpPr>
          <p:nvPr/>
        </p:nvCxnSpPr>
        <p:spPr>
          <a:xfrm>
            <a:off x="3007482" y="2837894"/>
            <a:ext cx="856024" cy="1344601"/>
          </a:xfrm>
          <a:prstGeom prst="bentConnector3">
            <a:avLst>
              <a:gd name="adj1" fmla="val 4093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AAF379C3-5DF7-612E-545C-051CA3B59A51}"/>
              </a:ext>
            </a:extLst>
          </p:cNvPr>
          <p:cNvCxnSpPr>
            <a:cxnSpLocks/>
            <a:stCxn id="22" idx="3"/>
            <a:endCxn id="50" idx="1"/>
          </p:cNvCxnSpPr>
          <p:nvPr/>
        </p:nvCxnSpPr>
        <p:spPr>
          <a:xfrm>
            <a:off x="3007482" y="2837894"/>
            <a:ext cx="2023590" cy="2102544"/>
          </a:xfrm>
          <a:prstGeom prst="bentConnector3">
            <a:avLst>
              <a:gd name="adj1" fmla="val 1733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6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3" grpId="0"/>
      <p:bldP spid="25" grpId="0" animBg="1"/>
      <p:bldP spid="27" grpId="0"/>
      <p:bldP spid="28" grpId="0" animBg="1"/>
      <p:bldP spid="31" grpId="0"/>
      <p:bldP spid="33" grpId="0" animBg="1"/>
      <p:bldP spid="35" grpId="0" animBg="1"/>
      <p:bldP spid="37" grpId="0"/>
      <p:bldP spid="39" grpId="0" animBg="1"/>
      <p:bldP spid="45" grpId="0" animBg="1"/>
      <p:bldP spid="50" grpId="0" animBg="1"/>
      <p:bldP spid="58" grpId="0"/>
      <p:bldP spid="60" grpId="0"/>
      <p:bldP spid="62" grpId="0" animBg="1"/>
      <p:bldP spid="63" grpId="0" animBg="1"/>
      <p:bldP spid="66" grpId="0" animBg="1"/>
      <p:bldP spid="6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0543fdf-164e-4fba-907a-4ea7a54fd1c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4381B1EBC3C45A6F1E7CF4886450A" ma:contentTypeVersion="16" ma:contentTypeDescription="Create a new document." ma:contentTypeScope="" ma:versionID="8639a5b072e86e32a934dcd1d394e1de">
  <xsd:schema xmlns:xsd="http://www.w3.org/2001/XMLSchema" xmlns:xs="http://www.w3.org/2001/XMLSchema" xmlns:p="http://schemas.microsoft.com/office/2006/metadata/properties" xmlns:ns3="085af7d4-32c4-4a40-aefb-ba76269c5a32" xmlns:ns4="70543fdf-164e-4fba-907a-4ea7a54fd1c2" targetNamespace="http://schemas.microsoft.com/office/2006/metadata/properties" ma:root="true" ma:fieldsID="9d75bf24632c063d6994eca63651c77c" ns3:_="" ns4:_="">
    <xsd:import namespace="085af7d4-32c4-4a40-aefb-ba76269c5a32"/>
    <xsd:import namespace="70543fdf-164e-4fba-907a-4ea7a54fd1c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DateTaken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af7d4-32c4-4a40-aefb-ba76269c5a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43fdf-164e-4fba-907a-4ea7a54fd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3D8B64-F94C-4567-95AF-73B86886F890}">
  <ds:schemaRefs>
    <ds:schemaRef ds:uri="http://purl.org/dc/dcmitype/"/>
    <ds:schemaRef ds:uri="http://schemas.microsoft.com/office/2006/documentManagement/types"/>
    <ds:schemaRef ds:uri="70543fdf-164e-4fba-907a-4ea7a54fd1c2"/>
    <ds:schemaRef ds:uri="http://purl.org/dc/elements/1.1/"/>
    <ds:schemaRef ds:uri="http://purl.org/dc/terms/"/>
    <ds:schemaRef ds:uri="http://www.w3.org/XML/1998/namespace"/>
    <ds:schemaRef ds:uri="http://schemas.microsoft.com/office/2006/metadata/properties"/>
    <ds:schemaRef ds:uri="085af7d4-32c4-4a40-aefb-ba76269c5a32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FAD1FB4-BC5C-434A-BA14-3366DF61A8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AFF408-2469-4840-A0B5-69D07929C5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af7d4-32c4-4a40-aefb-ba76269c5a32"/>
    <ds:schemaRef ds:uri="70543fdf-164e-4fba-907a-4ea7a54fd1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3231</Words>
  <Application>Microsoft Office PowerPoint</Application>
  <PresentationFormat>Widescreen</PresentationFormat>
  <Paragraphs>443</Paragraphs>
  <Slides>41</Slides>
  <Notes>40</Notes>
  <HiddenSlides>7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Aptos</vt:lpstr>
      <vt:lpstr>Aptos Display</vt:lpstr>
      <vt:lpstr>Arial</vt:lpstr>
      <vt:lpstr>Calibri</vt:lpstr>
      <vt:lpstr>Cambria Math</vt:lpstr>
      <vt:lpstr>Helvetica Neue</vt:lpstr>
      <vt:lpstr>Montserrat</vt:lpstr>
      <vt:lpstr>NimbusRomNo9L-Regu</vt:lpstr>
      <vt:lpstr>Open Sans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Result: Multi-modal vs. Unimodal models &amp; brain alignment</vt:lpstr>
      <vt:lpstr>Result: Multi-modal vs. Unimodal models &amp; brain alignment</vt:lpstr>
      <vt:lpstr>Result: Which brain regions process unimodal versus multi-modal information?</vt:lpstr>
      <vt:lpstr>Result: Which brain regions process unimodal versus multi-modal information?</vt:lpstr>
      <vt:lpstr>PowerPoint Presentation</vt:lpstr>
      <vt:lpstr>Result: Modality-specific contribution in language and visual regions</vt:lpstr>
      <vt:lpstr>Result: Modality-specific contribution in language and visual regions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Result: MLLMs vs. Unimodal vs. Multi-modal models &amp; brain alignment</vt:lpstr>
      <vt:lpstr>Result: MLLMs vs. Unimodal vs. Multi-modal models &amp; brain 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Subba Oota</dc:creator>
  <cp:lastModifiedBy>Subba Oota</cp:lastModifiedBy>
  <cp:revision>65</cp:revision>
  <dcterms:created xsi:type="dcterms:W3CDTF">2025-03-27T06:13:21Z</dcterms:created>
  <dcterms:modified xsi:type="dcterms:W3CDTF">2025-04-28T03:42:41Z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0x010100E024381B1EBC3C45A6F1E7CF4886450A</vt:lpwstr>
  </property>
</Properties>
</file>