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455" r:id="rId2"/>
    <p:sldId id="466" r:id="rId3"/>
    <p:sldId id="467" r:id="rId4"/>
    <p:sldId id="547" r:id="rId5"/>
    <p:sldId id="474" r:id="rId6"/>
    <p:sldId id="528" r:id="rId7"/>
    <p:sldId id="257" r:id="rId8"/>
    <p:sldId id="258" r:id="rId9"/>
    <p:sldId id="289" r:id="rId10"/>
    <p:sldId id="380" r:id="rId11"/>
    <p:sldId id="381" r:id="rId12"/>
    <p:sldId id="279" r:id="rId13"/>
    <p:sldId id="377" r:id="rId14"/>
    <p:sldId id="260" r:id="rId15"/>
    <p:sldId id="262" r:id="rId16"/>
    <p:sldId id="263" r:id="rId17"/>
    <p:sldId id="376" r:id="rId18"/>
    <p:sldId id="292" r:id="rId19"/>
    <p:sldId id="261" r:id="rId20"/>
    <p:sldId id="264" r:id="rId21"/>
    <p:sldId id="273" r:id="rId22"/>
    <p:sldId id="271" r:id="rId23"/>
    <p:sldId id="272" r:id="rId24"/>
    <p:sldId id="378" r:id="rId25"/>
    <p:sldId id="267" r:id="rId26"/>
    <p:sldId id="379" r:id="rId27"/>
    <p:sldId id="382" r:id="rId28"/>
    <p:sldId id="444" r:id="rId29"/>
    <p:sldId id="529" r:id="rId30"/>
    <p:sldId id="447" r:id="rId31"/>
    <p:sldId id="454" r:id="rId32"/>
    <p:sldId id="433" r:id="rId33"/>
    <p:sldId id="438" r:id="rId34"/>
    <p:sldId id="430" r:id="rId35"/>
    <p:sldId id="462" r:id="rId36"/>
    <p:sldId id="313" r:id="rId37"/>
    <p:sldId id="441" r:id="rId38"/>
    <p:sldId id="465" r:id="rId39"/>
    <p:sldId id="457" r:id="rId40"/>
    <p:sldId id="464" r:id="rId41"/>
    <p:sldId id="440" r:id="rId42"/>
    <p:sldId id="450" r:id="rId43"/>
    <p:sldId id="463" r:id="rId44"/>
    <p:sldId id="453" r:id="rId45"/>
    <p:sldId id="308"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ya Toneva"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226" autoAdjust="0"/>
  </p:normalViewPr>
  <p:slideViewPr>
    <p:cSldViewPr snapToGrid="0">
      <p:cViewPr varScale="1">
        <p:scale>
          <a:sx n="73" d="100"/>
          <a:sy n="73" d="100"/>
        </p:scale>
        <p:origin x="107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11-06T09:48:08.632" idx="2">
    <p:pos x="6000" y="0"/>
    <p:text>We have a different order of presentation in the abstract, which makes more sense to me. First we say LMs predict brain activity, then we say we want to know the reasons why. And after this, we talk about the BERTology results, and then the brain middle layer results. So I would move slide 3 to after slide 4. And reflect these transitions in the slide titles. Also it's not clear that slide 2 is necessary to present as a standalone slide. You can put it on the same slide as the BERTology results and say something like "despite being trained to only predict a missing word, LMs have been shown to encode a hierarchy of linguistic properties". It's better to make the numbers smaller in the table because the actual numbers are not important and can actually be distracting, what's important is the trend across layers</p:text>
    <p:extLst>
      <p:ext uri="{C676402C-5697-4E1C-873F-D02D1690AC5C}">
        <p15:threadingInfo xmlns:p15="http://schemas.microsoft.com/office/powerpoint/2012/main" timeZoneBias="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43FE16-9DF5-40AE-B2EE-9EA082C54FE9}" type="datetimeFigureOut">
              <a:rPr lang="en-US" smtClean="0"/>
              <a:t>6/21/2024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ABF950-4C40-4DF9-97A1-4223656FD435}" type="slidenum">
              <a:rPr lang="en-US" smtClean="0"/>
              <a:t>‹#›</a:t>
            </a:fld>
            <a:endParaRPr lang="en-US"/>
          </a:p>
        </p:txBody>
      </p:sp>
    </p:spTree>
    <p:extLst>
      <p:ext uri="{BB962C8B-B14F-4D97-AF65-F5344CB8AC3E}">
        <p14:creationId xmlns:p14="http://schemas.microsoft.com/office/powerpoint/2010/main" val="2192520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706764-3336-41AC-98CF-778749412F23}" type="slidenum">
              <a:rPr lang="en-US" smtClean="0"/>
              <a:t>1</a:t>
            </a:fld>
            <a:endParaRPr lang="en-US"/>
          </a:p>
        </p:txBody>
      </p:sp>
    </p:spTree>
    <p:extLst>
      <p:ext uri="{BB962C8B-B14F-4D97-AF65-F5344CB8AC3E}">
        <p14:creationId xmlns:p14="http://schemas.microsoft.com/office/powerpoint/2010/main" val="106263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Helvetica Neue"/>
              <a:buNone/>
            </a:pPr>
            <a:r>
              <a:rPr lang="en-SG">
                <a:latin typeface="Helvetica Neue"/>
                <a:ea typeface="Helvetica Neue"/>
                <a:cs typeface="Helvetica Neue"/>
                <a:sym typeface="Helvetica Neue"/>
              </a:rPr>
              <a:t>These language models are trained to </a:t>
            </a:r>
            <a:r>
              <a:rPr lang="en-SG" b="1">
                <a:latin typeface="Helvetica Neue"/>
                <a:ea typeface="Helvetica Neue"/>
                <a:cs typeface="Helvetica Neue"/>
                <a:sym typeface="Helvetica Neue"/>
              </a:rPr>
              <a:t>[Keep clicking] </a:t>
            </a:r>
            <a:endParaRPr b="1">
              <a:latin typeface="Helvetica Neue"/>
              <a:ea typeface="Helvetica Neue"/>
              <a:cs typeface="Helvetica Neue"/>
              <a:sym typeface="Helvetica Neue"/>
            </a:endParaRPr>
          </a:p>
          <a:p>
            <a:pPr marL="0" lvl="0" indent="0" algn="l" rtl="0">
              <a:lnSpc>
                <a:spcPct val="100000"/>
              </a:lnSpc>
              <a:spcBef>
                <a:spcPts val="0"/>
              </a:spcBef>
              <a:spcAft>
                <a:spcPts val="0"/>
              </a:spcAft>
              <a:buClr>
                <a:schemeClr val="dk1"/>
              </a:buClr>
              <a:buSzPts val="1400"/>
              <a:buFont typeface="Helvetica Neue"/>
              <a:buNone/>
            </a:pPr>
            <a:r>
              <a:rPr lang="en-SG">
                <a:latin typeface="Helvetica Neue"/>
                <a:ea typeface="Helvetica Neue"/>
                <a:cs typeface="Helvetica Neue"/>
                <a:sym typeface="Helvetica Neue"/>
              </a:rPr>
              <a:t>predict missing words over millions of text documents. </a:t>
            </a:r>
            <a:endParaRPr b="1" strike="sngStrike">
              <a:solidFill>
                <a:srgbClr val="38761D"/>
              </a:solidFill>
              <a:latin typeface="Helvetica Neue"/>
              <a:ea typeface="Helvetica Neue"/>
              <a:cs typeface="Helvetica Neue"/>
              <a:sym typeface="Helvetica Neue"/>
            </a:endParaRPr>
          </a:p>
        </p:txBody>
      </p:sp>
      <p:sp>
        <p:nvSpPr>
          <p:cNvPr id="142" name="Google Shape;142;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SG"/>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978e5e2abf_0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g2978e5e2abf_0_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Helvetica Neue"/>
              <a:buNone/>
            </a:pPr>
            <a:r>
              <a:rPr lang="en-SG">
                <a:latin typeface="Helvetica Neue"/>
                <a:ea typeface="Helvetica Neue"/>
                <a:cs typeface="Helvetica Neue"/>
                <a:sym typeface="Helvetica Neue"/>
              </a:rPr>
              <a:t>The BERTology studies shown that BERT captures hierarchy of linguistic signals</a:t>
            </a:r>
            <a:endParaRPr>
              <a:latin typeface="Helvetica Neue"/>
              <a:ea typeface="Helvetica Neue"/>
              <a:cs typeface="Helvetica Neue"/>
              <a:sym typeface="Helvetica Neue"/>
            </a:endParaRPr>
          </a:p>
          <a:p>
            <a:pPr marL="0" lvl="0" indent="0" algn="l" rtl="0">
              <a:lnSpc>
                <a:spcPct val="100000"/>
              </a:lnSpc>
              <a:spcBef>
                <a:spcPts val="0"/>
              </a:spcBef>
              <a:spcAft>
                <a:spcPts val="0"/>
              </a:spcAft>
              <a:buClr>
                <a:schemeClr val="dk1"/>
              </a:buClr>
              <a:buSzPts val="1400"/>
              <a:buFont typeface="Helvetica Neue"/>
              <a:buNone/>
            </a:pPr>
            <a:endParaRPr>
              <a:latin typeface="Helvetica Neue"/>
              <a:ea typeface="Helvetica Neue"/>
              <a:cs typeface="Helvetica Neue"/>
              <a:sym typeface="Helvetica Neue"/>
            </a:endParaRPr>
          </a:p>
          <a:p>
            <a:pPr marL="457200" lvl="0" indent="-317500" algn="l" rtl="0">
              <a:lnSpc>
                <a:spcPct val="100000"/>
              </a:lnSpc>
              <a:spcBef>
                <a:spcPts val="0"/>
              </a:spcBef>
              <a:spcAft>
                <a:spcPts val="0"/>
              </a:spcAft>
              <a:buSzPts val="1400"/>
              <a:buFont typeface="Helvetica Neue"/>
              <a:buChar char="-"/>
            </a:pPr>
            <a:r>
              <a:rPr lang="en-SG">
                <a:latin typeface="Helvetica Neue"/>
                <a:ea typeface="Helvetica Neue"/>
                <a:cs typeface="Helvetica Neue"/>
                <a:sym typeface="Helvetica Neue"/>
              </a:rPr>
              <a:t>[CLICK] early layers capture surface properties</a:t>
            </a:r>
            <a:endParaRPr>
              <a:latin typeface="Helvetica Neue"/>
              <a:ea typeface="Helvetica Neue"/>
              <a:cs typeface="Helvetica Neue"/>
              <a:sym typeface="Helvetica Neue"/>
            </a:endParaRPr>
          </a:p>
          <a:p>
            <a:pPr marL="457200" lvl="0" indent="-317500" algn="l" rtl="0">
              <a:lnSpc>
                <a:spcPct val="100000"/>
              </a:lnSpc>
              <a:spcBef>
                <a:spcPts val="0"/>
              </a:spcBef>
              <a:spcAft>
                <a:spcPts val="0"/>
              </a:spcAft>
              <a:buSzPts val="1400"/>
              <a:buFont typeface="Helvetica Neue"/>
              <a:buChar char="-"/>
            </a:pPr>
            <a:r>
              <a:rPr lang="en-SG">
                <a:latin typeface="Helvetica Neue"/>
                <a:ea typeface="Helvetica Neue"/>
                <a:cs typeface="Helvetica Neue"/>
                <a:sym typeface="Helvetica Neue"/>
              </a:rPr>
              <a:t>[CLICK] middle layers capture syntactic properties</a:t>
            </a:r>
            <a:endParaRPr>
              <a:latin typeface="Helvetica Neue"/>
              <a:ea typeface="Helvetica Neue"/>
              <a:cs typeface="Helvetica Neue"/>
              <a:sym typeface="Helvetica Neue"/>
            </a:endParaRPr>
          </a:p>
          <a:p>
            <a:pPr marL="457200" lvl="0" indent="-317500" algn="l" rtl="0">
              <a:lnSpc>
                <a:spcPct val="100000"/>
              </a:lnSpc>
              <a:spcBef>
                <a:spcPts val="0"/>
              </a:spcBef>
              <a:spcAft>
                <a:spcPts val="0"/>
              </a:spcAft>
              <a:buSzPts val="1400"/>
              <a:buFont typeface="Helvetica Neue"/>
              <a:buChar char="-"/>
            </a:pPr>
            <a:r>
              <a:rPr lang="en-SG">
                <a:latin typeface="Helvetica Neue"/>
                <a:ea typeface="Helvetica Neue"/>
                <a:cs typeface="Helvetica Neue"/>
                <a:sym typeface="Helvetica Neue"/>
              </a:rPr>
              <a:t>[CLICK] and later layers capture semantic properties</a:t>
            </a:r>
            <a:endParaRPr>
              <a:latin typeface="Helvetica Neue"/>
              <a:ea typeface="Helvetica Neue"/>
              <a:cs typeface="Helvetica Neue"/>
              <a:sym typeface="Helvetica Neue"/>
            </a:endParaRPr>
          </a:p>
        </p:txBody>
      </p:sp>
      <p:sp>
        <p:nvSpPr>
          <p:cNvPr id="162" name="Google Shape;162;g2978e5e2abf_0_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SG"/>
              <a:t>14</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Helvetica Neue"/>
              <a:buNone/>
            </a:pPr>
            <a:r>
              <a:rPr lang="en-SG"/>
              <a:t>More recently, researchers have begun to study the alignment of these brain language regions with the layers of language models, and found that the best alignment was achieved in the middle layers of these models.</a:t>
            </a:r>
            <a:endParaRPr/>
          </a:p>
          <a:p>
            <a:pPr marL="0" lvl="0" indent="0" algn="l" rtl="0">
              <a:spcBef>
                <a:spcPts val="0"/>
              </a:spcBef>
              <a:spcAft>
                <a:spcPts val="0"/>
              </a:spcAft>
              <a:buClr>
                <a:schemeClr val="dk1"/>
              </a:buClr>
              <a:buSzPts val="1400"/>
              <a:buFont typeface="Helvetica Neue"/>
              <a:buNone/>
            </a:pPr>
            <a:endParaRPr/>
          </a:p>
          <a:p>
            <a:pPr marL="0" lvl="0" indent="0" algn="l" rtl="0">
              <a:spcBef>
                <a:spcPts val="0"/>
              </a:spcBef>
              <a:spcAft>
                <a:spcPts val="0"/>
              </a:spcAft>
              <a:buClr>
                <a:schemeClr val="dk1"/>
              </a:buClr>
              <a:buSzPts val="1400"/>
              <a:buFont typeface="Helvetica Neue"/>
              <a:buNone/>
            </a:pPr>
            <a:r>
              <a:rPr lang="en-SG"/>
              <a:t>These findings open up the question of what linguistic information underlies the observed alignment between brains and language models.</a:t>
            </a:r>
            <a:endParaRPr/>
          </a:p>
        </p:txBody>
      </p:sp>
      <p:sp>
        <p:nvSpPr>
          <p:cNvPr id="207" name="Google Shape;207;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SG"/>
              <a:t>15</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Helvetica Neue"/>
              <a:buNone/>
            </a:pPr>
            <a:endParaRPr b="1" strike="sngStrike">
              <a:solidFill>
                <a:srgbClr val="38761D"/>
              </a:solidFill>
              <a:latin typeface="Helvetica Neue"/>
              <a:ea typeface="Helvetica Neue"/>
              <a:cs typeface="Helvetica Neue"/>
              <a:sym typeface="Helvetica Neue"/>
            </a:endParaRPr>
          </a:p>
        </p:txBody>
      </p:sp>
      <p:sp>
        <p:nvSpPr>
          <p:cNvPr id="221" name="Google Shape;221;p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SG"/>
              <a:t>16</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23c30d02393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9" name="Google Shape;569;g23c30d02393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Helvetica Neue"/>
              <a:ea typeface="Helvetica Neue"/>
              <a:cs typeface="Helvetica Neue"/>
              <a:sym typeface="Helvetica Neue"/>
            </a:endParaRPr>
          </a:p>
        </p:txBody>
      </p:sp>
      <p:sp>
        <p:nvSpPr>
          <p:cNvPr id="570" name="Google Shape;570;g23c30d02393_0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SG"/>
              <a:t>18</a:t>
            </a:fld>
            <a:endParaRPr/>
          </a:p>
        </p:txBody>
      </p:sp>
    </p:spTree>
    <p:extLst>
      <p:ext uri="{BB962C8B-B14F-4D97-AF65-F5344CB8AC3E}">
        <p14:creationId xmlns:p14="http://schemas.microsoft.com/office/powerpoint/2010/main" val="1328069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Helvetica Neue"/>
              <a:buNone/>
            </a:pPr>
            <a:endParaRPr b="1" strike="sngStrike">
              <a:solidFill>
                <a:srgbClr val="38761D"/>
              </a:solidFill>
              <a:latin typeface="Helvetica Neue"/>
              <a:ea typeface="Helvetica Neue"/>
              <a:cs typeface="Helvetica Neue"/>
              <a:sym typeface="Helvetica Neue"/>
            </a:endParaRPr>
          </a:p>
        </p:txBody>
      </p:sp>
      <p:sp>
        <p:nvSpPr>
          <p:cNvPr id="193" name="Google Shape;193;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SG"/>
              <a:t>19</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SG">
                <a:latin typeface="Helvetica Neue"/>
                <a:ea typeface="Helvetica Neue"/>
                <a:cs typeface="Helvetica Neue"/>
                <a:sym typeface="Helvetica Neue"/>
              </a:rPr>
              <a:t>We investigate our research question: “Does the removal of a linguistic property affects the alignment between LM and brain across all layers?</a:t>
            </a: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SG">
                <a:latin typeface="Helvetica Neue"/>
                <a:ea typeface="Helvetica Neue"/>
                <a:cs typeface="Helvetica Neue"/>
                <a:sym typeface="Helvetica Neue"/>
              </a:rPr>
              <a:t>”</a:t>
            </a:r>
            <a:endParaRPr>
              <a:latin typeface="Helvetica Neue"/>
              <a:ea typeface="Helvetica Neue"/>
              <a:cs typeface="Helvetica Neue"/>
              <a:sym typeface="Helvetica Neue"/>
            </a:endParaRPr>
          </a:p>
          <a:p>
            <a:pPr marL="0" lvl="0" indent="0" algn="l" rtl="0">
              <a:lnSpc>
                <a:spcPct val="100000"/>
              </a:lnSpc>
              <a:spcBef>
                <a:spcPts val="0"/>
              </a:spcBef>
              <a:spcAft>
                <a:spcPts val="0"/>
              </a:spcAft>
              <a:buClr>
                <a:schemeClr val="dk1"/>
              </a:buClr>
              <a:buSzPts val="1400"/>
              <a:buFont typeface="Helvetica Neue"/>
              <a:buNone/>
            </a:pPr>
            <a:endParaRPr b="1" strike="sngStrike">
              <a:solidFill>
                <a:srgbClr val="38761D"/>
              </a:solidFill>
              <a:latin typeface="Helvetica Neue"/>
              <a:ea typeface="Helvetica Neue"/>
              <a:cs typeface="Helvetica Neue"/>
              <a:sym typeface="Helvetica Neue"/>
            </a:endParaRPr>
          </a:p>
        </p:txBody>
      </p:sp>
      <p:sp>
        <p:nvSpPr>
          <p:cNvPr id="338" name="Google Shape;338;p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SG"/>
              <a:t>20</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978e5e2abf_0_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g2978e5e2abf_0_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Helvetica Neue"/>
              <a:buNone/>
            </a:pPr>
            <a:r>
              <a:rPr lang="en-SG">
                <a:latin typeface="Helvetica Neue"/>
                <a:ea typeface="Helvetica Neue"/>
                <a:cs typeface="Helvetica Neue"/>
                <a:sym typeface="Helvetica Neue"/>
              </a:rPr>
              <a:t>In our first result figure, </a:t>
            </a:r>
            <a:r>
              <a:rPr lang="en-SG"/>
              <a:t>we present the average brain alignment across all layers of pretrained BERT before and after the removal of each linguistic property.</a:t>
            </a:r>
            <a:endParaRPr/>
          </a:p>
          <a:p>
            <a:pPr marL="0" lvl="0" indent="0" algn="l" rtl="0">
              <a:lnSpc>
                <a:spcPct val="115000"/>
              </a:lnSpc>
              <a:spcBef>
                <a:spcPts val="0"/>
              </a:spcBef>
              <a:spcAft>
                <a:spcPts val="0"/>
              </a:spcAft>
              <a:buClr>
                <a:schemeClr val="dk1"/>
              </a:buClr>
              <a:buSzPts val="1100"/>
              <a:buFont typeface="Arial"/>
              <a:buNone/>
            </a:pPr>
            <a:r>
              <a:rPr lang="en-SG">
                <a:latin typeface="Helvetica Neue"/>
                <a:ea typeface="Helvetica Neue"/>
                <a:cs typeface="Helvetica Neue"/>
                <a:sym typeface="Helvetica Neue"/>
              </a:rPr>
              <a:t>Blue bars represent the pretrained BERT, and orange bars represent the brain alignment after removal of Topconstituents property.</a:t>
            </a:r>
          </a:p>
          <a:p>
            <a:pPr marL="0" lvl="0" indent="0" algn="l" rtl="0">
              <a:lnSpc>
                <a:spcPct val="115000"/>
              </a:lnSpc>
              <a:spcBef>
                <a:spcPts val="0"/>
              </a:spcBef>
              <a:spcAft>
                <a:spcPts val="0"/>
              </a:spcAft>
              <a:buClr>
                <a:schemeClr val="dk1"/>
              </a:buClr>
              <a:buSzPts val="1100"/>
              <a:buFont typeface="Arial"/>
              <a:buNone/>
            </a:pPr>
            <a:endParaRPr lang="en-SG">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US" b="0" i="0">
                <a:solidFill>
                  <a:srgbClr val="3F4350"/>
                </a:solidFill>
                <a:effectLst/>
                <a:latin typeface="Open Sans" panose="020B0606030504020204" pitchFamily="34" charset="0"/>
              </a:rPr>
              <a:t>The left plot shows that there is a sig impact of each property on brain alignment ON AVERAGE across layers and all regions in the brain.</a:t>
            </a:r>
            <a:endParaRPr>
              <a:latin typeface="Helvetica Neue"/>
              <a:ea typeface="Helvetica Neue"/>
              <a:cs typeface="Helvetica Neue"/>
              <a:sym typeface="Helvetica Neue"/>
            </a:endParaRPr>
          </a:p>
          <a:p>
            <a:pPr marL="0" lvl="0" indent="0" algn="l" rtl="0">
              <a:spcBef>
                <a:spcPts val="0"/>
              </a:spcBef>
              <a:spcAft>
                <a:spcPts val="0"/>
              </a:spcAft>
              <a:buClr>
                <a:schemeClr val="dk1"/>
              </a:buClr>
              <a:buSzPts val="1400"/>
              <a:buFont typeface="Helvetica Neue"/>
              <a:buNone/>
            </a:pPr>
            <a:endParaRPr/>
          </a:p>
          <a:p>
            <a:pPr marL="0" lvl="0" indent="0" algn="l" rtl="0">
              <a:spcBef>
                <a:spcPts val="0"/>
              </a:spcBef>
              <a:spcAft>
                <a:spcPts val="0"/>
              </a:spcAft>
              <a:buClr>
                <a:schemeClr val="dk1"/>
              </a:buClr>
              <a:buSzPts val="1400"/>
              <a:buFont typeface="Helvetica Neue"/>
              <a:buNone/>
            </a:pPr>
            <a:r>
              <a:rPr lang="en-SG"/>
              <a:t>So, we next look at the layer-wise performance for pretrained BERT before and after the removal of one representative linguistic property–TopConstituents</a:t>
            </a:r>
            <a:r>
              <a:rPr lang="en-US" b="0" i="0">
                <a:solidFill>
                  <a:srgbClr val="3F4350"/>
                </a:solidFill>
                <a:effectLst/>
                <a:latin typeface="Open Sans" panose="020B0606030504020204" pitchFamily="34" charset="0"/>
              </a:rPr>
              <a:t>, and </a:t>
            </a:r>
          </a:p>
          <a:p>
            <a:pPr marL="0" lvl="0" indent="0" algn="l" rtl="0">
              <a:spcBef>
                <a:spcPts val="0"/>
              </a:spcBef>
              <a:spcAft>
                <a:spcPts val="0"/>
              </a:spcAft>
              <a:buClr>
                <a:schemeClr val="dk1"/>
              </a:buClr>
              <a:buSzPts val="1400"/>
              <a:buFont typeface="Helvetica Neue"/>
              <a:buNone/>
            </a:pPr>
            <a:r>
              <a:rPr lang="en-US" b="0" i="0">
                <a:solidFill>
                  <a:srgbClr val="3F4350"/>
                </a:solidFill>
                <a:effectLst/>
                <a:latin typeface="Open Sans" panose="020B0606030504020204" pitchFamily="34" charset="0"/>
              </a:rPr>
              <a:t>we see the greatest impact on alignment in the middle layers.</a:t>
            </a:r>
            <a:endParaRPr/>
          </a:p>
          <a:p>
            <a:pPr marL="0" lvl="0" indent="0" algn="l" rtl="0">
              <a:spcBef>
                <a:spcPts val="0"/>
              </a:spcBef>
              <a:spcAft>
                <a:spcPts val="0"/>
              </a:spcAft>
              <a:buClr>
                <a:schemeClr val="dk1"/>
              </a:buClr>
              <a:buSzPts val="1400"/>
              <a:buFont typeface="Helvetica Neue"/>
              <a:buNone/>
            </a:pPr>
            <a:endParaRPr/>
          </a:p>
          <a:p>
            <a:pPr marL="0" lvl="0" indent="0" algn="l" rtl="0">
              <a:spcBef>
                <a:spcPts val="0"/>
              </a:spcBef>
              <a:spcAft>
                <a:spcPts val="0"/>
              </a:spcAft>
              <a:buClr>
                <a:schemeClr val="dk1"/>
              </a:buClr>
              <a:buSzPts val="1400"/>
              <a:buFont typeface="Helvetica Neue"/>
              <a:buNone/>
            </a:pPr>
            <a:endParaRPr/>
          </a:p>
        </p:txBody>
      </p:sp>
      <p:sp>
        <p:nvSpPr>
          <p:cNvPr id="363" name="Google Shape;363;g2978e5e2abf_0_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SG"/>
              <a:t>21</a:t>
            </a:fld>
            <a:endParaRPr/>
          </a:p>
        </p:txBody>
      </p:sp>
    </p:spTree>
    <p:extLst>
      <p:ext uri="{BB962C8B-B14F-4D97-AF65-F5344CB8AC3E}">
        <p14:creationId xmlns:p14="http://schemas.microsoft.com/office/powerpoint/2010/main" val="30851786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978e5e2abf_0_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g2978e5e2abf_0_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Helvetica Neue"/>
              <a:buNone/>
            </a:pPr>
            <a:r>
              <a:rPr lang="en-SG">
                <a:latin typeface="Helvetica Neue"/>
                <a:ea typeface="Helvetica Neue"/>
                <a:cs typeface="Helvetica Neue"/>
                <a:sym typeface="Helvetica Neue"/>
              </a:rPr>
              <a:t>In our first result figure, </a:t>
            </a:r>
            <a:r>
              <a:rPr lang="en-SG"/>
              <a:t>we present the average brain alignment across all layers of pretrained BERT before and after the removal of each linguistic property.</a:t>
            </a:r>
            <a:endParaRPr/>
          </a:p>
          <a:p>
            <a:pPr marL="0" lvl="0" indent="0" algn="l" rtl="0">
              <a:lnSpc>
                <a:spcPct val="115000"/>
              </a:lnSpc>
              <a:spcBef>
                <a:spcPts val="0"/>
              </a:spcBef>
              <a:spcAft>
                <a:spcPts val="0"/>
              </a:spcAft>
              <a:buClr>
                <a:schemeClr val="dk1"/>
              </a:buClr>
              <a:buSzPts val="1100"/>
              <a:buFont typeface="Arial"/>
              <a:buNone/>
            </a:pPr>
            <a:r>
              <a:rPr lang="en-SG">
                <a:latin typeface="Helvetica Neue"/>
                <a:ea typeface="Helvetica Neue"/>
                <a:cs typeface="Helvetica Neue"/>
                <a:sym typeface="Helvetica Neue"/>
              </a:rPr>
              <a:t>Blue bars represent the pretrained BERT, and orange bars represent the brain alignment after removal of Topconstituents property.</a:t>
            </a:r>
          </a:p>
          <a:p>
            <a:pPr marL="0" lvl="0" indent="0" algn="l" rtl="0">
              <a:lnSpc>
                <a:spcPct val="115000"/>
              </a:lnSpc>
              <a:spcBef>
                <a:spcPts val="0"/>
              </a:spcBef>
              <a:spcAft>
                <a:spcPts val="0"/>
              </a:spcAft>
              <a:buClr>
                <a:schemeClr val="dk1"/>
              </a:buClr>
              <a:buSzPts val="1100"/>
              <a:buFont typeface="Arial"/>
              <a:buNone/>
            </a:pPr>
            <a:endParaRPr lang="en-SG">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US" b="0" i="0">
                <a:solidFill>
                  <a:srgbClr val="3F4350"/>
                </a:solidFill>
                <a:effectLst/>
                <a:latin typeface="Open Sans" panose="020B0606030504020204" pitchFamily="34" charset="0"/>
              </a:rPr>
              <a:t>The left plot shows that there is a sig impact of each property on brain alignment ON AVERAGE across layers and all regions in the brain.</a:t>
            </a:r>
            <a:endParaRPr>
              <a:latin typeface="Helvetica Neue"/>
              <a:ea typeface="Helvetica Neue"/>
              <a:cs typeface="Helvetica Neue"/>
              <a:sym typeface="Helvetica Neue"/>
            </a:endParaRPr>
          </a:p>
          <a:p>
            <a:pPr marL="0" lvl="0" indent="0" algn="l" rtl="0">
              <a:spcBef>
                <a:spcPts val="0"/>
              </a:spcBef>
              <a:spcAft>
                <a:spcPts val="0"/>
              </a:spcAft>
              <a:buClr>
                <a:schemeClr val="dk1"/>
              </a:buClr>
              <a:buSzPts val="1400"/>
              <a:buFont typeface="Helvetica Neue"/>
              <a:buNone/>
            </a:pPr>
            <a:endParaRPr/>
          </a:p>
          <a:p>
            <a:pPr marL="0" lvl="0" indent="0" algn="l" rtl="0">
              <a:spcBef>
                <a:spcPts val="0"/>
              </a:spcBef>
              <a:spcAft>
                <a:spcPts val="0"/>
              </a:spcAft>
              <a:buClr>
                <a:schemeClr val="dk1"/>
              </a:buClr>
              <a:buSzPts val="1400"/>
              <a:buFont typeface="Helvetica Neue"/>
              <a:buNone/>
            </a:pPr>
            <a:r>
              <a:rPr lang="en-SG"/>
              <a:t>So, we next look at the layer-wise performance for pretrained BERT before and after the removal of one representative linguistic property–TopConstituents</a:t>
            </a:r>
            <a:r>
              <a:rPr lang="en-US" b="0" i="0">
                <a:solidFill>
                  <a:srgbClr val="3F4350"/>
                </a:solidFill>
                <a:effectLst/>
                <a:latin typeface="Open Sans" panose="020B0606030504020204" pitchFamily="34" charset="0"/>
              </a:rPr>
              <a:t>, and </a:t>
            </a:r>
          </a:p>
          <a:p>
            <a:pPr marL="0" lvl="0" indent="0" algn="l" rtl="0">
              <a:spcBef>
                <a:spcPts val="0"/>
              </a:spcBef>
              <a:spcAft>
                <a:spcPts val="0"/>
              </a:spcAft>
              <a:buClr>
                <a:schemeClr val="dk1"/>
              </a:buClr>
              <a:buSzPts val="1400"/>
              <a:buFont typeface="Helvetica Neue"/>
              <a:buNone/>
            </a:pPr>
            <a:r>
              <a:rPr lang="en-US" b="0" i="0">
                <a:solidFill>
                  <a:srgbClr val="3F4350"/>
                </a:solidFill>
                <a:effectLst/>
                <a:latin typeface="Open Sans" panose="020B0606030504020204" pitchFamily="34" charset="0"/>
              </a:rPr>
              <a:t>we see the greatest impact on alignment in the middle layers.</a:t>
            </a:r>
            <a:endParaRPr/>
          </a:p>
          <a:p>
            <a:pPr marL="0" lvl="0" indent="0" algn="l" rtl="0">
              <a:spcBef>
                <a:spcPts val="0"/>
              </a:spcBef>
              <a:spcAft>
                <a:spcPts val="0"/>
              </a:spcAft>
              <a:buClr>
                <a:schemeClr val="dk1"/>
              </a:buClr>
              <a:buSzPts val="1400"/>
              <a:buFont typeface="Helvetica Neue"/>
              <a:buNone/>
            </a:pPr>
            <a:endParaRPr/>
          </a:p>
          <a:p>
            <a:pPr marL="0" lvl="0" indent="0" algn="l" rtl="0">
              <a:spcBef>
                <a:spcPts val="0"/>
              </a:spcBef>
              <a:spcAft>
                <a:spcPts val="0"/>
              </a:spcAft>
              <a:buClr>
                <a:schemeClr val="dk1"/>
              </a:buClr>
              <a:buSzPts val="1400"/>
              <a:buFont typeface="Helvetica Neue"/>
              <a:buNone/>
            </a:pPr>
            <a:endParaRPr/>
          </a:p>
        </p:txBody>
      </p:sp>
      <p:sp>
        <p:nvSpPr>
          <p:cNvPr id="363" name="Google Shape;363;g2978e5e2abf_0_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SG"/>
              <a:t>22</a:t>
            </a:fld>
            <a:endParaRPr/>
          </a:p>
        </p:txBody>
      </p:sp>
    </p:spTree>
    <p:extLst>
      <p:ext uri="{BB962C8B-B14F-4D97-AF65-F5344CB8AC3E}">
        <p14:creationId xmlns:p14="http://schemas.microsoft.com/office/powerpoint/2010/main" val="1964094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978e5e2abf_0_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g2978e5e2abf_0_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Helvetica Neue"/>
              <a:buNone/>
            </a:pPr>
            <a:r>
              <a:rPr lang="en-US" b="0" i="0">
                <a:solidFill>
                  <a:srgbClr val="3F4350"/>
                </a:solidFill>
                <a:effectLst/>
                <a:latin typeface="Open Sans" panose="020B0606030504020204" pitchFamily="34" charset="0"/>
              </a:rPr>
              <a:t>the previous results don’t show a difference between different properties on average across layers, but it is possible that they have different effects in different layers.</a:t>
            </a:r>
            <a:endParaRPr/>
          </a:p>
        </p:txBody>
      </p:sp>
      <p:sp>
        <p:nvSpPr>
          <p:cNvPr id="363" name="Google Shape;363;g2978e5e2abf_0_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SG"/>
              <a:t>23</a:t>
            </a:fld>
            <a:endParaRPr/>
          </a:p>
        </p:txBody>
      </p:sp>
    </p:spTree>
    <p:extLst>
      <p:ext uri="{BB962C8B-B14F-4D97-AF65-F5344CB8AC3E}">
        <p14:creationId xmlns:p14="http://schemas.microsoft.com/office/powerpoint/2010/main" val="2884002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a:t>Fundamental questions about what information is processed where, when, and </a:t>
            </a:r>
            <a:r>
              <a:rPr lang="en" sz="1200" b="1"/>
              <a:t>how</a:t>
            </a:r>
            <a:r>
              <a:rPr lang="en" sz="1200"/>
              <a:t> in the brain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SG"/>
              <a:t>We perform both quantitative and qualitative analyses by measuring the correlation across layers between the differences in decoding task performance from pretrained and residual BERT and the differences in brain alignment of pretrained BERT and residual BERT. </a:t>
            </a:r>
            <a:endParaRPr/>
          </a:p>
          <a:p>
            <a:pPr marL="457200" lvl="0" indent="-317500" algn="l" rtl="0">
              <a:spcBef>
                <a:spcPts val="0"/>
              </a:spcBef>
              <a:spcAft>
                <a:spcPts val="0"/>
              </a:spcAft>
              <a:buSzPts val="1400"/>
              <a:buChar char="●"/>
            </a:pPr>
            <a:r>
              <a:rPr lang="en-SG"/>
              <a:t>A high correlation for a specific linguistic property suggests a strong relationship between the presence of this property across layers in the model and its corresponding effect on the layer-wise brain alignment.</a:t>
            </a:r>
          </a:p>
          <a:p>
            <a:pPr marL="457200" lvl="0" indent="-317500" algn="l" rtl="0">
              <a:spcBef>
                <a:spcPts val="0"/>
              </a:spcBef>
              <a:spcAft>
                <a:spcPts val="0"/>
              </a:spcAft>
              <a:buSzPts val="1400"/>
              <a:buChar char="●"/>
            </a:pPr>
            <a:r>
              <a:rPr lang="en-US" b="0" i="0">
                <a:solidFill>
                  <a:srgbClr val="3F4350"/>
                </a:solidFill>
                <a:effectLst/>
                <a:latin typeface="Open Sans" panose="020B0606030504020204" pitchFamily="34" charset="0"/>
              </a:rPr>
              <a:t>The columns are different regions in the brain that are thought to process language, but their individual contribution to language processing is not well understood.</a:t>
            </a:r>
            <a:endParaRPr/>
          </a:p>
          <a:p>
            <a:pPr marL="457200" lvl="0" indent="-317500" algn="l" rtl="0">
              <a:spcBef>
                <a:spcPts val="0"/>
              </a:spcBef>
              <a:spcAft>
                <a:spcPts val="0"/>
              </a:spcAft>
              <a:buSzPts val="1400"/>
              <a:buChar char="●"/>
            </a:pPr>
            <a:r>
              <a:rPr lang="en-US"/>
              <a:t>The table shows several insights</a:t>
            </a:r>
            <a:endParaRPr/>
          </a:p>
          <a:p>
            <a:pPr marL="457200" lvl="0" indent="-317500" algn="l" rtl="0">
              <a:spcBef>
                <a:spcPts val="0"/>
              </a:spcBef>
              <a:spcAft>
                <a:spcPts val="0"/>
              </a:spcAft>
              <a:buSzPts val="1400"/>
              <a:buChar char="●"/>
            </a:pPr>
            <a:r>
              <a:rPr lang="en-SG"/>
              <a:t>Both TreeDepth and TopConstituents are responsible for the bump in brain alignment not just for the entire brain but also for several language ROIs</a:t>
            </a:r>
            <a:endParaRPr/>
          </a:p>
          <a:p>
            <a:pPr marL="457200" lvl="0" indent="-317500" algn="l" rtl="0">
              <a:spcBef>
                <a:spcPts val="0"/>
              </a:spcBef>
              <a:spcAft>
                <a:spcPts val="0"/>
              </a:spcAft>
              <a:buSzPts val="1400"/>
              <a:buChar char="●"/>
            </a:pPr>
            <a:r>
              <a:rPr lang="en-SG"/>
              <a:t>Although semantic properties are not shown to be responsible for the shape in brain alignment at the whole-brain level, but the affect of alignment more specifically to several language ROIs.</a:t>
            </a:r>
            <a:endParaRPr/>
          </a:p>
        </p:txBody>
      </p:sp>
      <p:sp>
        <p:nvSpPr>
          <p:cNvPr id="374" name="Google Shape;374;p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SG"/>
              <a:t>24</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Helvetica Neue"/>
              <a:buNone/>
            </a:pPr>
            <a:r>
              <a:rPr lang="en-SG"/>
              <a:t>To present the correlations at an even finer grain, we show them now at the voxel-wise level for each linguistic property.</a:t>
            </a:r>
            <a:endParaRPr/>
          </a:p>
          <a:p>
            <a:pPr marL="0" lvl="0" indent="0" algn="l" rtl="0">
              <a:spcBef>
                <a:spcPts val="0"/>
              </a:spcBef>
              <a:spcAft>
                <a:spcPts val="0"/>
              </a:spcAft>
              <a:buClr>
                <a:schemeClr val="dk1"/>
              </a:buClr>
              <a:buSzPts val="1400"/>
              <a:buFont typeface="Helvetica Neue"/>
              <a:buNone/>
            </a:pPr>
            <a:endParaRPr/>
          </a:p>
          <a:p>
            <a:pPr marL="0" lvl="0" indent="0" algn="l" rtl="0">
              <a:spcBef>
                <a:spcPts val="0"/>
              </a:spcBef>
              <a:spcAft>
                <a:spcPts val="0"/>
              </a:spcAft>
              <a:buClr>
                <a:schemeClr val="dk1"/>
              </a:buClr>
              <a:buSzPts val="1400"/>
              <a:buFont typeface="Helvetica Neue"/>
              <a:buNone/>
            </a:pPr>
            <a:r>
              <a:rPr lang="en-SG"/>
              <a:t>The effect of Top Constituents, and Object Number is more localized to the canonical language regions in the left hemisphere and is more distributed in the right hemisphere. </a:t>
            </a:r>
            <a:endParaRPr/>
          </a:p>
        </p:txBody>
      </p:sp>
      <p:sp>
        <p:nvSpPr>
          <p:cNvPr id="372" name="Google Shape;372;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SG"/>
              <a:t>25</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99ad7074e6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299ad7074e6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0" i="0">
                <a:solidFill>
                  <a:srgbClr val="3F4350"/>
                </a:solidFill>
                <a:effectLst/>
                <a:latin typeface="Open Sans" panose="020B0606030504020204" pitchFamily="34" charset="0"/>
              </a:rPr>
              <a:t>Our work has implications for several research areas such as </a:t>
            </a:r>
            <a:r>
              <a:rPr lang="en-SG"/>
              <a:t>AI engineering, neuroscience and model interpretability.</a:t>
            </a:r>
            <a:endParaRPr/>
          </a:p>
          <a:p>
            <a:pPr marL="0" lvl="0" indent="0" algn="l" rtl="0">
              <a:spcBef>
                <a:spcPts val="0"/>
              </a:spcBef>
              <a:spcAft>
                <a:spcPts val="0"/>
              </a:spcAft>
              <a:buNone/>
            </a:pPr>
            <a:endParaRPr/>
          </a:p>
          <a:p>
            <a:pPr marL="0" lvl="0" indent="0" algn="l" rtl="0">
              <a:spcBef>
                <a:spcPts val="0"/>
              </a:spcBef>
              <a:spcAft>
                <a:spcPts val="0"/>
              </a:spcAft>
              <a:buNone/>
            </a:pPr>
            <a:r>
              <a:rPr lang="en-SG"/>
              <a:t>AI-engineering: </a:t>
            </a:r>
            <a:r>
              <a:rPr lang="en-SG" sz="2800"/>
              <a:t> </a:t>
            </a:r>
            <a:r>
              <a:rPr lang="en-SG" sz="1000"/>
              <a:t>investigates the relationship between representations in the brain and representations learned from language models.</a:t>
            </a:r>
          </a:p>
          <a:p>
            <a:pPr marL="0" lvl="0" indent="0" algn="l" rtl="0">
              <a:spcBef>
                <a:spcPts val="0"/>
              </a:spcBef>
              <a:spcAft>
                <a:spcPts val="0"/>
              </a:spcAft>
              <a:buNone/>
            </a:pPr>
            <a:r>
              <a:rPr lang="en-SG" sz="1000"/>
              <a:t>Our insights can, </a:t>
            </a:r>
            <a:endParaRPr sz="1000"/>
          </a:p>
          <a:p>
            <a:pPr marL="0" lvl="0" indent="0" algn="l" rtl="0">
              <a:spcBef>
                <a:spcPts val="0"/>
              </a:spcBef>
              <a:spcAft>
                <a:spcPts val="0"/>
              </a:spcAft>
              <a:buNone/>
            </a:pPr>
            <a:endParaRPr sz="1000"/>
          </a:p>
          <a:p>
            <a:pPr marL="0" lvl="0" indent="0" algn="l" rtl="0">
              <a:spcBef>
                <a:spcPts val="0"/>
              </a:spcBef>
              <a:spcAft>
                <a:spcPts val="0"/>
              </a:spcAft>
              <a:buNone/>
            </a:pPr>
            <a:r>
              <a:rPr lang="en-SG" sz="1000"/>
              <a:t>Computational modeling: Researchers have started viewing language models as useful model organisms for human language processing. Ou work,</a:t>
            </a:r>
            <a:endParaRPr sz="1000"/>
          </a:p>
          <a:p>
            <a:pPr marL="0" lvl="0" indent="0" algn="l" rtl="0">
              <a:spcBef>
                <a:spcPts val="0"/>
              </a:spcBef>
              <a:spcAft>
                <a:spcPts val="0"/>
              </a:spcAft>
              <a:buNone/>
            </a:pPr>
            <a:endParaRPr sz="1000"/>
          </a:p>
          <a:p>
            <a:pPr marL="0" lvl="0" indent="0" algn="l" rtl="0">
              <a:spcBef>
                <a:spcPts val="0"/>
              </a:spcBef>
              <a:spcAft>
                <a:spcPts val="0"/>
              </a:spcAft>
              <a:buNone/>
            </a:pPr>
            <a:r>
              <a:rPr lang="en-SG" sz="1000"/>
              <a:t>Model Interpretability: We hope that our approach can be used to better understand the necessary and sufficient properties that lead to significant alignment between brain recordings and language models.</a:t>
            </a:r>
            <a:endParaRPr sz="1000"/>
          </a:p>
          <a:p>
            <a:pPr marL="0" lvl="0" indent="0" algn="l" rtl="0">
              <a:spcBef>
                <a:spcPts val="0"/>
              </a:spcBef>
              <a:spcAft>
                <a:spcPts val="0"/>
              </a:spcAft>
              <a:buNone/>
            </a:pPr>
            <a:endParaRPr/>
          </a:p>
        </p:txBody>
      </p:sp>
      <p:sp>
        <p:nvSpPr>
          <p:cNvPr id="404" name="Google Shape;404;g299ad7074e6_0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SG"/>
              <a:t>26</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0bb5e1c841_1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g10bb5e1c841_1_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endParaRPr>
              <a:latin typeface="Helvetica Neue"/>
              <a:ea typeface="Helvetica Neue"/>
              <a:cs typeface="Helvetica Neue"/>
              <a:sym typeface="Helvetica Neue"/>
            </a:endParaRPr>
          </a:p>
          <a:p>
            <a:pPr marL="0" lvl="0" indent="0" algn="l" rtl="0">
              <a:lnSpc>
                <a:spcPct val="100000"/>
              </a:lnSpc>
              <a:spcBef>
                <a:spcPts val="0"/>
              </a:spcBef>
              <a:spcAft>
                <a:spcPts val="0"/>
              </a:spcAft>
              <a:buNone/>
            </a:pPr>
            <a:endParaRPr b="1" strike="sngStrike">
              <a:solidFill>
                <a:srgbClr val="38761D"/>
              </a:solidFill>
              <a:latin typeface="Helvetica Neue"/>
              <a:ea typeface="Helvetica Neue"/>
              <a:cs typeface="Helvetica Neue"/>
              <a:sym typeface="Helvetica Neue"/>
            </a:endParaRPr>
          </a:p>
        </p:txBody>
      </p:sp>
      <p:sp>
        <p:nvSpPr>
          <p:cNvPr id="107" name="Google Shape;107;g10bb5e1c841_1_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SG"/>
              <a:t>27</a:t>
            </a:fld>
            <a:endParaRPr/>
          </a:p>
        </p:txBody>
      </p:sp>
    </p:spTree>
    <p:extLst>
      <p:ext uri="{BB962C8B-B14F-4D97-AF65-F5344CB8AC3E}">
        <p14:creationId xmlns:p14="http://schemas.microsoft.com/office/powerpoint/2010/main" val="28232141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Helvetica Neue"/>
              <a:buNone/>
            </a:pPr>
            <a:endParaRPr b="1" strike="sngStrike">
              <a:solidFill>
                <a:srgbClr val="38761D"/>
              </a:solidFill>
              <a:latin typeface="Helvetica Neue"/>
              <a:ea typeface="Helvetica Neue"/>
              <a:cs typeface="Helvetica Neue"/>
              <a:sym typeface="Helvetica Neue"/>
            </a:endParaRPr>
          </a:p>
        </p:txBody>
      </p:sp>
      <p:sp>
        <p:nvSpPr>
          <p:cNvPr id="142" name="Google Shape;142;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SG"/>
              <a:t>28</a:t>
            </a:fld>
            <a:endParaRPr/>
          </a:p>
        </p:txBody>
      </p:sp>
    </p:spTree>
    <p:extLst>
      <p:ext uri="{BB962C8B-B14F-4D97-AF65-F5344CB8AC3E}">
        <p14:creationId xmlns:p14="http://schemas.microsoft.com/office/powerpoint/2010/main" val="38914726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Helvetica Neue"/>
              <a:buNone/>
            </a:pPr>
            <a:r>
              <a:rPr lang="en-US">
                <a:latin typeface="Helvetica Neue"/>
                <a:ea typeface="Helvetica Neue"/>
                <a:cs typeface="Helvetica Neue"/>
                <a:sym typeface="Helvetica Neue"/>
              </a:rPr>
              <a:t>Instead of evaluating whether these models aligned with brain recordings illustrated by text/speech differenetly/similary.  </a:t>
            </a:r>
            <a:endParaRPr b="1" strike="sngStrike">
              <a:solidFill>
                <a:srgbClr val="38761D"/>
              </a:solidFill>
              <a:latin typeface="Helvetica Neue"/>
              <a:ea typeface="Helvetica Neue"/>
              <a:cs typeface="Helvetica Neue"/>
              <a:sym typeface="Helvetica Neue"/>
            </a:endParaRPr>
          </a:p>
        </p:txBody>
      </p:sp>
      <p:sp>
        <p:nvSpPr>
          <p:cNvPr id="142" name="Google Shape;142;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SG"/>
              <a:t>29</a:t>
            </a:fld>
            <a:endParaRPr/>
          </a:p>
        </p:txBody>
      </p:sp>
    </p:spTree>
    <p:extLst>
      <p:ext uri="{BB962C8B-B14F-4D97-AF65-F5344CB8AC3E}">
        <p14:creationId xmlns:p14="http://schemas.microsoft.com/office/powerpoint/2010/main" val="42757480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Helvetica Neue"/>
              <a:buNone/>
            </a:pPr>
            <a:endParaRPr b="1" strike="sngStrike">
              <a:solidFill>
                <a:srgbClr val="38761D"/>
              </a:solidFill>
              <a:latin typeface="Helvetica Neue"/>
              <a:ea typeface="Helvetica Neue"/>
              <a:cs typeface="Helvetica Neue"/>
              <a:sym typeface="Helvetica Neue"/>
            </a:endParaRPr>
          </a:p>
        </p:txBody>
      </p:sp>
      <p:sp>
        <p:nvSpPr>
          <p:cNvPr id="142" name="Google Shape;142;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SG"/>
              <a:t>30</a:t>
            </a:fld>
            <a:endParaRPr/>
          </a:p>
        </p:txBody>
      </p:sp>
    </p:spTree>
    <p:extLst>
      <p:ext uri="{BB962C8B-B14F-4D97-AF65-F5344CB8AC3E}">
        <p14:creationId xmlns:p14="http://schemas.microsoft.com/office/powerpoint/2010/main" val="19216459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4eb4942564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4eb4942564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4eb4942564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4eb4942564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3297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Helvetica Neue"/>
              <a:buNone/>
            </a:pPr>
            <a:endParaRPr b="1" strike="sngStrike">
              <a:solidFill>
                <a:srgbClr val="38761D"/>
              </a:solidFill>
              <a:latin typeface="Helvetica Neue"/>
              <a:ea typeface="Helvetica Neue"/>
              <a:cs typeface="Helvetica Neue"/>
              <a:sym typeface="Helvetica Neue"/>
            </a:endParaRPr>
          </a:p>
        </p:txBody>
      </p:sp>
      <p:sp>
        <p:nvSpPr>
          <p:cNvPr id="221" name="Google Shape;221;p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SG"/>
              <a:t>37</a:t>
            </a:fld>
            <a:endParaRPr/>
          </a:p>
        </p:txBody>
      </p:sp>
    </p:spTree>
    <p:extLst>
      <p:ext uri="{BB962C8B-B14F-4D97-AF65-F5344CB8AC3E}">
        <p14:creationId xmlns:p14="http://schemas.microsoft.com/office/powerpoint/2010/main" val="2318003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controlled experiments that design artificial stimuli to separate the brain activation</a:t>
            </a:r>
          </a:p>
          <a:p>
            <a:pPr marL="171450" indent="-171450">
              <a:buFont typeface="Arial" panose="020B0604020202020204" pitchFamily="34" charset="0"/>
              <a:buChar char="•"/>
            </a:pPr>
            <a:r>
              <a:rPr lang="en-US"/>
              <a:t>such as comparing structured complex sentences or phrases with word lists</a:t>
            </a:r>
          </a:p>
          <a:p>
            <a:pPr marL="171450" indent="-171450">
              <a:buFont typeface="Arial" panose="020B0604020202020204" pitchFamily="34" charset="0"/>
              <a:buChar char="•"/>
            </a:pPr>
            <a:r>
              <a:rPr lang="en-US"/>
              <a:t>many valuable findings and have identified several brain regions, including the left temporal lobe and the left frontal lobe, that are involved in syntactic structure building</a:t>
            </a:r>
          </a:p>
          <a:p>
            <a:pPr marL="171450" indent="-171450">
              <a:buFont typeface="Arial" panose="020B0604020202020204" pitchFamily="34" charset="0"/>
              <a:buChar char="•"/>
            </a:pPr>
            <a:r>
              <a:rPr lang="en-US"/>
              <a:t>However, as designing artificial stimuli can only separate situations with or without structurebuilding</a:t>
            </a:r>
          </a:p>
        </p:txBody>
      </p:sp>
      <p:sp>
        <p:nvSpPr>
          <p:cNvPr id="4" name="Slide Number Placeholder 3"/>
          <p:cNvSpPr>
            <a:spLocks noGrp="1"/>
          </p:cNvSpPr>
          <p:nvPr>
            <p:ph type="sldNum" sz="quarter" idx="5"/>
          </p:nvPr>
        </p:nvSpPr>
        <p:spPr/>
        <p:txBody>
          <a:bodyPr/>
          <a:lstStyle/>
          <a:p>
            <a:fld id="{938EB6CD-3E99-48CE-90A7-5BF71090C57A}" type="slidenum">
              <a:rPr lang="en-US" smtClean="0"/>
              <a:t>3</a:t>
            </a:fld>
            <a:endParaRPr lang="en-US"/>
          </a:p>
        </p:txBody>
      </p:sp>
    </p:spTree>
    <p:extLst>
      <p:ext uri="{BB962C8B-B14F-4D97-AF65-F5344CB8AC3E}">
        <p14:creationId xmlns:p14="http://schemas.microsoft.com/office/powerpoint/2010/main" val="13478694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ABF950-4C40-4DF9-97A1-4223656FD435}" type="slidenum">
              <a:rPr lang="en-US" smtClean="0"/>
              <a:t>38</a:t>
            </a:fld>
            <a:endParaRPr lang="en-US"/>
          </a:p>
        </p:txBody>
      </p:sp>
    </p:spTree>
    <p:extLst>
      <p:ext uri="{BB962C8B-B14F-4D97-AF65-F5344CB8AC3E}">
        <p14:creationId xmlns:p14="http://schemas.microsoft.com/office/powerpoint/2010/main" val="29456915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800" b="0" i="0" u="none" strike="noStrike">
                <a:solidFill>
                  <a:srgbClr val="000000"/>
                </a:solidFill>
                <a:effectLst/>
                <a:latin typeface="Arial" panose="020B0604020202020204" pitchFamily="34" charset="0"/>
              </a:rPr>
              <a:t>The impressive predictive performance of speech models in the early auditory cortex is NOT entirely accounted for by low-level features. 40-50% of the explainable variance in the early auditory cortex is left to explain after removing the low-level features we consider.</a:t>
            </a:r>
          </a:p>
          <a:p>
            <a:pPr marL="171450" indent="-171450">
              <a:buFont typeface="Arial" panose="020B0604020202020204" pitchFamily="34" charset="0"/>
              <a:buChar char="•"/>
            </a:pPr>
            <a:r>
              <a:rPr lang="en-US" sz="1800" b="0" i="0" u="none" strike="noStrike">
                <a:solidFill>
                  <a:srgbClr val="000000"/>
                </a:solidFill>
                <a:effectLst/>
                <a:latin typeface="Arial" panose="020B0604020202020204" pitchFamily="34" charset="0"/>
              </a:rPr>
              <a:t>This shows that speech-based models capture additional features that are important for early auditory cortex and understanding these further can help us better understand this part of the brain.</a:t>
            </a:r>
          </a:p>
          <a:p>
            <a:pPr marL="171450" indent="-171450">
              <a:buFont typeface="Arial" panose="020B0604020202020204" pitchFamily="34" charset="0"/>
              <a:buChar char="•"/>
            </a:pPr>
            <a:r>
              <a:rPr lang="en-US" sz="1800" b="0" i="0" u="none" strike="noStrike">
                <a:solidFill>
                  <a:srgbClr val="000000"/>
                </a:solidFill>
                <a:effectLst/>
                <a:latin typeface="Arial" panose="020B0604020202020204" pitchFamily="34" charset="0"/>
              </a:rPr>
              <a:t>Another surprising result is that, in contrast to the alignment of speech-based models in the early auditory cortex, the alignment in late language regions is almost entirely due to low-level features.</a:t>
            </a: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CB706764-3336-41AC-98CF-778749412F23}" type="slidenum">
              <a:rPr lang="en-US" smtClean="0"/>
              <a:t>41</a:t>
            </a:fld>
            <a:endParaRPr lang="en-US"/>
          </a:p>
        </p:txBody>
      </p:sp>
    </p:spTree>
    <p:extLst>
      <p:ext uri="{BB962C8B-B14F-4D97-AF65-F5344CB8AC3E}">
        <p14:creationId xmlns:p14="http://schemas.microsoft.com/office/powerpoint/2010/main" val="4108460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decrease is much large in EVC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a:solidFill>
                  <a:srgbClr val="000000"/>
                </a:solidFill>
                <a:effectLst/>
                <a:latin typeface="Arial" panose="020B0604020202020204" pitchFamily="34" charset="0"/>
              </a:rPr>
              <a:t>Our work clearly demonstrates the importance of careful consideration of the reasons behind the alignment that is observed between models and human brain recordings.</a:t>
            </a: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CB706764-3336-41AC-98CF-778749412F23}" type="slidenum">
              <a:rPr lang="en-US" smtClean="0"/>
              <a:t>42</a:t>
            </a:fld>
            <a:endParaRPr lang="en-US"/>
          </a:p>
        </p:txBody>
      </p:sp>
    </p:spTree>
    <p:extLst>
      <p:ext uri="{BB962C8B-B14F-4D97-AF65-F5344CB8AC3E}">
        <p14:creationId xmlns:p14="http://schemas.microsoft.com/office/powerpoint/2010/main" val="41743962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99ad7074e6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299ad7074e6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4" name="Google Shape;404;g299ad7074e6_0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SG"/>
              <a:t>43</a:t>
            </a:fld>
            <a:endParaRPr/>
          </a:p>
        </p:txBody>
      </p:sp>
    </p:spTree>
    <p:extLst>
      <p:ext uri="{BB962C8B-B14F-4D97-AF65-F5344CB8AC3E}">
        <p14:creationId xmlns:p14="http://schemas.microsoft.com/office/powerpoint/2010/main" val="4170223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99ad7074e6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299ad7074e6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4" name="Google Shape;404;g299ad7074e6_0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SG"/>
              <a:t>44</a:t>
            </a:fld>
            <a:endParaRPr/>
          </a:p>
        </p:txBody>
      </p:sp>
    </p:spTree>
    <p:extLst>
      <p:ext uri="{BB962C8B-B14F-4D97-AF65-F5344CB8AC3E}">
        <p14:creationId xmlns:p14="http://schemas.microsoft.com/office/powerpoint/2010/main" val="25981006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8EB6CD-3E99-48CE-90A7-5BF71090C57A}" type="slidenum">
              <a:rPr lang="en-US" smtClean="0"/>
              <a:t>45</a:t>
            </a:fld>
            <a:endParaRPr lang="en-US"/>
          </a:p>
        </p:txBody>
      </p:sp>
    </p:spTree>
    <p:extLst>
      <p:ext uri="{BB962C8B-B14F-4D97-AF65-F5344CB8AC3E}">
        <p14:creationId xmlns:p14="http://schemas.microsoft.com/office/powerpoint/2010/main" val="3967745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13f8861e6b0_0_8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13f8861e6b0_0_8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ecological stimuli -&gt; reading books, listening to stories, watching a movie</a:t>
            </a:r>
            <a:endParaRPr/>
          </a:p>
          <a:p>
            <a:pPr marL="0" lvl="0" indent="0" algn="l" rtl="0">
              <a:spcBef>
                <a:spcPts val="0"/>
              </a:spcBef>
              <a:spcAft>
                <a:spcPts val="0"/>
              </a:spcAft>
              <a:buNone/>
            </a:pPr>
            <a:r>
              <a:rPr lang="en"/>
              <a:t>The properties of the stimulus that affect brain activity are increasing, so simple representations of the stimuli capture less variance of the brain activity</a:t>
            </a:r>
            <a:endParaRPr/>
          </a:p>
          <a:p>
            <a:pPr marL="0" lvl="0" indent="0" algn="l" rtl="0">
              <a:spcBef>
                <a:spcPts val="0"/>
              </a:spcBef>
              <a:spcAft>
                <a:spcPts val="0"/>
              </a:spcAft>
              <a:buNone/>
            </a:pPr>
            <a:endParaRPr/>
          </a:p>
          <a:p>
            <a:pPr marL="0" lvl="0" indent="0" algn="l" rtl="0">
              <a:spcBef>
                <a:spcPts val="0"/>
              </a:spcBef>
              <a:spcAft>
                <a:spcPts val="0"/>
              </a:spcAft>
              <a:buNone/>
            </a:pPr>
            <a:r>
              <a:rPr lang="en"/>
              <a:t>Meanwhile we have huge progress in deep learning in the last 10 years that gives us AI models that can do many tasks. Of course they are not perfect, and are sometimes flawed, but there is the question of whether we can use their internal representations of the world as rich stimulus representations that perhaps capture some of the properties that are also relevant for the processing in the brain.</a:t>
            </a:r>
            <a:endParaRPr/>
          </a:p>
          <a:p>
            <a:pPr marL="0" lvl="0" indent="0" algn="l" rtl="0">
              <a:spcBef>
                <a:spcPts val="0"/>
              </a:spcBef>
              <a:spcAft>
                <a:spcPts val="0"/>
              </a:spcAft>
              <a:buNone/>
            </a:pPr>
            <a:endParaRPr/>
          </a:p>
          <a:p>
            <a:pPr marL="0" lvl="0" indent="0" algn="l" rtl="0">
              <a:spcBef>
                <a:spcPts val="0"/>
              </a:spcBef>
              <a:spcAft>
                <a:spcPts val="0"/>
              </a:spcAft>
              <a:buNone/>
            </a:pPr>
            <a:r>
              <a:rPr lang="en"/>
              <a:t>Here comes to encoding model</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 name="Slide Number Placeholder 1">
            <a:extLst>
              <a:ext uri="{FF2B5EF4-FFF2-40B4-BE49-F238E27FC236}">
                <a16:creationId xmlns:a16="http://schemas.microsoft.com/office/drawing/2014/main" id="{DD8C4B7E-D50C-0A7A-514E-4E25F0F0EDFD}"/>
              </a:ext>
            </a:extLst>
          </p:cNvPr>
          <p:cNvSpPr>
            <a:spLocks noGrp="1"/>
          </p:cNvSpPr>
          <p:nvPr>
            <p:ph type="sldNum" sz="quarter" idx="5"/>
          </p:nvPr>
        </p:nvSpPr>
        <p:spPr/>
        <p:txBody>
          <a:bodyPr/>
          <a:lstStyle/>
          <a:p>
            <a:fld id="{A039BB72-BA2C-4128-BB8F-3EE51450564E}" type="slidenum">
              <a:rPr lang="en-US" smtClean="0"/>
              <a:t>4</a:t>
            </a:fld>
            <a:endParaRPr lang="en-US"/>
          </a:p>
        </p:txBody>
      </p:sp>
    </p:spTree>
    <p:extLst>
      <p:ext uri="{BB962C8B-B14F-4D97-AF65-F5344CB8AC3E}">
        <p14:creationId xmlns:p14="http://schemas.microsoft.com/office/powerpoint/2010/main" val="2707314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94cd24584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94cd24584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4715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Helvetica Neue"/>
              <a:buNone/>
            </a:pPr>
            <a:r>
              <a:rPr lang="en-SG">
                <a:latin typeface="Helvetica Neue"/>
                <a:ea typeface="Helvetica Neue"/>
                <a:cs typeface="Helvetica Neue"/>
                <a:sym typeface="Helvetica Neue"/>
              </a:rPr>
              <a:t>Several works shown that LMs predict </a:t>
            </a:r>
            <a:r>
              <a:rPr lang="en-SG" sz="1000">
                <a:solidFill>
                  <a:srgbClr val="3F4350"/>
                </a:solidFill>
                <a:latin typeface="Open Sans"/>
                <a:ea typeface="Open Sans"/>
                <a:cs typeface="Open Sans"/>
                <a:sym typeface="Open Sans"/>
              </a:rPr>
              <a:t>brain activity recorded when participants listen to or read a complex language stimulus, such as a short story. This ability to predict brain activity is what we refer to as brain alignment”</a:t>
            </a:r>
            <a:r>
              <a:rPr lang="en-SG">
                <a:latin typeface="Helvetica Neue"/>
                <a:ea typeface="Helvetica Neue"/>
                <a:cs typeface="Helvetica Neue"/>
                <a:sym typeface="Helvetica Neue"/>
              </a:rPr>
              <a:t>. </a:t>
            </a:r>
            <a:endParaRPr>
              <a:latin typeface="Helvetica Neue"/>
              <a:ea typeface="Helvetica Neue"/>
              <a:cs typeface="Helvetica Neue"/>
              <a:sym typeface="Helvetica Neue"/>
            </a:endParaRPr>
          </a:p>
          <a:p>
            <a:pPr marL="0" lvl="0" indent="0" algn="l" rtl="0">
              <a:lnSpc>
                <a:spcPct val="100000"/>
              </a:lnSpc>
              <a:spcBef>
                <a:spcPts val="0"/>
              </a:spcBef>
              <a:spcAft>
                <a:spcPts val="0"/>
              </a:spcAft>
              <a:buClr>
                <a:schemeClr val="dk1"/>
              </a:buClr>
              <a:buSzPts val="1400"/>
              <a:buFont typeface="Helvetica Neue"/>
              <a:buNone/>
            </a:pPr>
            <a:endParaRPr>
              <a:latin typeface="Helvetica Neue"/>
              <a:ea typeface="Helvetica Neue"/>
              <a:cs typeface="Helvetica Neue"/>
              <a:sym typeface="Helvetica Neue"/>
            </a:endParaRPr>
          </a:p>
        </p:txBody>
      </p:sp>
      <p:sp>
        <p:nvSpPr>
          <p:cNvPr id="101" name="Google Shape;101;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SG"/>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978e5e2abf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2978e5e2abf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Helvetica Neue"/>
              <a:buNone/>
            </a:pPr>
            <a:r>
              <a:rPr lang="en-SG" sz="1000">
                <a:solidFill>
                  <a:srgbClr val="3F4350"/>
                </a:solidFill>
                <a:latin typeface="Open Sans"/>
                <a:ea typeface="Open Sans"/>
                <a:cs typeface="Open Sans"/>
                <a:sym typeface="Open Sans"/>
              </a:rPr>
              <a:t>The brain alignment for an x,y,z coordinate in the brain is measured as the Pearson correlation between the corresponding predicted and true brain data, across all held out instances”</a:t>
            </a:r>
            <a:endParaRPr>
              <a:latin typeface="Helvetica Neue"/>
              <a:ea typeface="Helvetica Neue"/>
              <a:cs typeface="Helvetica Neue"/>
              <a:sym typeface="Helvetica Neue"/>
            </a:endParaRPr>
          </a:p>
          <a:p>
            <a:pPr marL="0" lvl="0" indent="0" algn="l" rtl="0">
              <a:lnSpc>
                <a:spcPct val="100000"/>
              </a:lnSpc>
              <a:spcBef>
                <a:spcPts val="0"/>
              </a:spcBef>
              <a:spcAft>
                <a:spcPts val="0"/>
              </a:spcAft>
              <a:buClr>
                <a:schemeClr val="dk1"/>
              </a:buClr>
              <a:buSzPts val="1400"/>
              <a:buFont typeface="Helvetica Neue"/>
              <a:buNone/>
            </a:pPr>
            <a:endParaRPr>
              <a:latin typeface="Helvetica Neue"/>
              <a:ea typeface="Helvetica Neue"/>
              <a:cs typeface="Helvetica Neue"/>
              <a:sym typeface="Helvetica Neue"/>
            </a:endParaRPr>
          </a:p>
          <a:p>
            <a:pPr marL="0" lvl="0" indent="0" algn="l" rtl="0">
              <a:lnSpc>
                <a:spcPct val="100000"/>
              </a:lnSpc>
              <a:spcBef>
                <a:spcPts val="0"/>
              </a:spcBef>
              <a:spcAft>
                <a:spcPts val="0"/>
              </a:spcAft>
              <a:buClr>
                <a:schemeClr val="dk1"/>
              </a:buClr>
              <a:buSzPts val="1400"/>
              <a:buFont typeface="Helvetica Neue"/>
              <a:buNone/>
            </a:pPr>
            <a:r>
              <a:rPr lang="en-SG">
                <a:latin typeface="Helvetica Neue"/>
                <a:ea typeface="Helvetica Neue"/>
                <a:cs typeface="Helvetica Neue"/>
                <a:sym typeface="Helvetica Neue"/>
              </a:rPr>
              <a:t>This poses a question of what are the reasons for this better brain alignment? Why do data-driven language model predict brain activity better?</a:t>
            </a:r>
            <a:endParaRPr>
              <a:latin typeface="Helvetica Neue"/>
              <a:ea typeface="Helvetica Neue"/>
              <a:cs typeface="Helvetica Neue"/>
              <a:sym typeface="Helvetica Neue"/>
            </a:endParaRPr>
          </a:p>
          <a:p>
            <a:pPr marL="0" lvl="0" indent="0" algn="l" rtl="0">
              <a:lnSpc>
                <a:spcPct val="100000"/>
              </a:lnSpc>
              <a:spcBef>
                <a:spcPts val="0"/>
              </a:spcBef>
              <a:spcAft>
                <a:spcPts val="0"/>
              </a:spcAft>
              <a:buClr>
                <a:schemeClr val="dk1"/>
              </a:buClr>
              <a:buSzPts val="1400"/>
              <a:buFont typeface="Helvetica Neue"/>
              <a:buNone/>
            </a:pPr>
            <a:endParaRPr>
              <a:latin typeface="Helvetica Neue"/>
              <a:ea typeface="Helvetica Neue"/>
              <a:cs typeface="Helvetica Neue"/>
              <a:sym typeface="Helvetica Neue"/>
            </a:endParaRPr>
          </a:p>
        </p:txBody>
      </p:sp>
      <p:sp>
        <p:nvSpPr>
          <p:cNvPr id="130" name="Google Shape;130;g2978e5e2abf_0_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SG"/>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2857952a9e_0_1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g22857952a9e_0_1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SG">
                <a:latin typeface="Helvetica Neue"/>
                <a:ea typeface="Helvetica Neue"/>
                <a:cs typeface="Helvetica Neue"/>
                <a:sym typeface="Helvetica Neue"/>
              </a:rPr>
              <a:t>These language models are trained to </a:t>
            </a:r>
            <a:r>
              <a:rPr lang="en-SG" b="1">
                <a:latin typeface="Helvetica Neue"/>
                <a:ea typeface="Helvetica Neue"/>
                <a:cs typeface="Helvetica Neue"/>
                <a:sym typeface="Helvetica Neue"/>
              </a:rPr>
              <a:t>[Keep clicking] </a:t>
            </a:r>
            <a:endParaRPr b="1">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SG">
                <a:latin typeface="Helvetica Neue"/>
                <a:ea typeface="Helvetica Neue"/>
                <a:cs typeface="Helvetica Neue"/>
                <a:sym typeface="Helvetica Neue"/>
              </a:rPr>
              <a:t>predict missing words over millions of text documents. </a:t>
            </a:r>
            <a:endParaRPr b="1" strike="sngStrike">
              <a:solidFill>
                <a:srgbClr val="38761D"/>
              </a:solidFill>
              <a:latin typeface="Helvetica Neue"/>
              <a:ea typeface="Helvetica Neue"/>
              <a:cs typeface="Helvetica Neue"/>
              <a:sym typeface="Helvetica Neue"/>
            </a:endParaRPr>
          </a:p>
        </p:txBody>
      </p:sp>
      <p:sp>
        <p:nvSpPr>
          <p:cNvPr id="134" name="Google Shape;134;g22857952a9e_0_1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SG"/>
              <a:t>9</a:t>
            </a:fld>
            <a:endParaRPr/>
          </a:p>
        </p:txBody>
      </p:sp>
    </p:spTree>
    <p:extLst>
      <p:ext uri="{BB962C8B-B14F-4D97-AF65-F5344CB8AC3E}">
        <p14:creationId xmlns:p14="http://schemas.microsoft.com/office/powerpoint/2010/main" val="1491549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0bb5e1c841_1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g10bb5e1c841_1_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SG">
                <a:latin typeface="Helvetica Neue"/>
                <a:ea typeface="Helvetica Neue"/>
                <a:cs typeface="Helvetica Neue"/>
                <a:sym typeface="Helvetica Neue"/>
              </a:rPr>
              <a:t>Today, I am presenting our paper, titled: “Training language models to summarize narratives improves brain alignment”.</a:t>
            </a:r>
            <a:endParaRPr>
              <a:latin typeface="Helvetica Neue"/>
              <a:ea typeface="Helvetica Neue"/>
              <a:cs typeface="Helvetica Neue"/>
              <a:sym typeface="Helvetica Neue"/>
            </a:endParaRPr>
          </a:p>
          <a:p>
            <a:pPr marL="0" lvl="0" indent="0" algn="l" rtl="0">
              <a:lnSpc>
                <a:spcPct val="100000"/>
              </a:lnSpc>
              <a:spcBef>
                <a:spcPts val="0"/>
              </a:spcBef>
              <a:spcAft>
                <a:spcPts val="0"/>
              </a:spcAft>
              <a:buNone/>
            </a:pPr>
            <a:endParaRPr b="1" strike="sngStrike">
              <a:solidFill>
                <a:srgbClr val="38761D"/>
              </a:solidFill>
              <a:latin typeface="Helvetica Neue"/>
              <a:ea typeface="Helvetica Neue"/>
              <a:cs typeface="Helvetica Neue"/>
              <a:sym typeface="Helvetica Neue"/>
            </a:endParaRPr>
          </a:p>
        </p:txBody>
      </p:sp>
      <p:sp>
        <p:nvSpPr>
          <p:cNvPr id="107" name="Google Shape;107;g10bb5e1c841_1_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SG"/>
              <a:t>10</a:t>
            </a:fld>
            <a:endParaRPr/>
          </a:p>
        </p:txBody>
      </p:sp>
    </p:spTree>
    <p:extLst>
      <p:ext uri="{BB962C8B-B14F-4D97-AF65-F5344CB8AC3E}">
        <p14:creationId xmlns:p14="http://schemas.microsoft.com/office/powerpoint/2010/main" val="344542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22042-350D-B2CE-014A-600B4149C9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EB9E0A-B6B5-D1C1-A5A1-1D31B2DD8E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060560-0940-D5E0-0BE6-8515DCD2BCF6}"/>
              </a:ext>
            </a:extLst>
          </p:cNvPr>
          <p:cNvSpPr>
            <a:spLocks noGrp="1"/>
          </p:cNvSpPr>
          <p:nvPr>
            <p:ph type="dt" sz="half" idx="10"/>
          </p:nvPr>
        </p:nvSpPr>
        <p:spPr/>
        <p:txBody>
          <a:bodyPr/>
          <a:lstStyle/>
          <a:p>
            <a:fld id="{A7091BA2-E1BA-4C51-B386-A513C5CC5EF3}" type="datetimeFigureOut">
              <a:rPr lang="en-US" smtClean="0"/>
              <a:t>6/21/2024</a:t>
            </a:fld>
            <a:endParaRPr lang="en-US"/>
          </a:p>
        </p:txBody>
      </p:sp>
      <p:sp>
        <p:nvSpPr>
          <p:cNvPr id="5" name="Footer Placeholder 4">
            <a:extLst>
              <a:ext uri="{FF2B5EF4-FFF2-40B4-BE49-F238E27FC236}">
                <a16:creationId xmlns:a16="http://schemas.microsoft.com/office/drawing/2014/main" id="{CE9E79AF-F7AC-D2F8-CFFD-FCF335E6F7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0AD09F-C47E-04BE-0B07-AA7B988B857F}"/>
              </a:ext>
            </a:extLst>
          </p:cNvPr>
          <p:cNvSpPr>
            <a:spLocks noGrp="1"/>
          </p:cNvSpPr>
          <p:nvPr>
            <p:ph type="sldNum" sz="quarter" idx="12"/>
          </p:nvPr>
        </p:nvSpPr>
        <p:spPr/>
        <p:txBody>
          <a:bodyPr/>
          <a:lstStyle/>
          <a:p>
            <a:fld id="{04AF3E1C-9B5B-4FDE-8806-F343F6735E2F}" type="slidenum">
              <a:rPr lang="en-US" smtClean="0"/>
              <a:t>‹#›</a:t>
            </a:fld>
            <a:endParaRPr lang="en-US"/>
          </a:p>
        </p:txBody>
      </p:sp>
    </p:spTree>
    <p:extLst>
      <p:ext uri="{BB962C8B-B14F-4D97-AF65-F5344CB8AC3E}">
        <p14:creationId xmlns:p14="http://schemas.microsoft.com/office/powerpoint/2010/main" val="3765272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84FE2-D313-4B60-DEE7-F8BE6FBF95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0C630B-B31E-3232-70C1-43E2B95D43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2BE801-52F7-F868-B4C6-D9D59539E321}"/>
              </a:ext>
            </a:extLst>
          </p:cNvPr>
          <p:cNvSpPr>
            <a:spLocks noGrp="1"/>
          </p:cNvSpPr>
          <p:nvPr>
            <p:ph type="dt" sz="half" idx="10"/>
          </p:nvPr>
        </p:nvSpPr>
        <p:spPr/>
        <p:txBody>
          <a:bodyPr/>
          <a:lstStyle/>
          <a:p>
            <a:fld id="{A7091BA2-E1BA-4C51-B386-A513C5CC5EF3}" type="datetimeFigureOut">
              <a:rPr lang="en-US" smtClean="0"/>
              <a:t>6/21/2024</a:t>
            </a:fld>
            <a:endParaRPr lang="en-US"/>
          </a:p>
        </p:txBody>
      </p:sp>
      <p:sp>
        <p:nvSpPr>
          <p:cNvPr id="5" name="Footer Placeholder 4">
            <a:extLst>
              <a:ext uri="{FF2B5EF4-FFF2-40B4-BE49-F238E27FC236}">
                <a16:creationId xmlns:a16="http://schemas.microsoft.com/office/drawing/2014/main" id="{5058F0CF-5D23-EA9E-5497-7E7F1AB27F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20014C-A5C8-D489-E384-9123AA8FF1EB}"/>
              </a:ext>
            </a:extLst>
          </p:cNvPr>
          <p:cNvSpPr>
            <a:spLocks noGrp="1"/>
          </p:cNvSpPr>
          <p:nvPr>
            <p:ph type="sldNum" sz="quarter" idx="12"/>
          </p:nvPr>
        </p:nvSpPr>
        <p:spPr/>
        <p:txBody>
          <a:bodyPr/>
          <a:lstStyle/>
          <a:p>
            <a:fld id="{04AF3E1C-9B5B-4FDE-8806-F343F6735E2F}" type="slidenum">
              <a:rPr lang="en-US" smtClean="0"/>
              <a:t>‹#›</a:t>
            </a:fld>
            <a:endParaRPr lang="en-US"/>
          </a:p>
        </p:txBody>
      </p:sp>
    </p:spTree>
    <p:extLst>
      <p:ext uri="{BB962C8B-B14F-4D97-AF65-F5344CB8AC3E}">
        <p14:creationId xmlns:p14="http://schemas.microsoft.com/office/powerpoint/2010/main" val="600578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F4C44-C33C-BEF8-CA76-E6162BE1678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2F9130-12F5-217C-53BD-F45A89878D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2C6C9F-2320-FDE4-FC17-051156542069}"/>
              </a:ext>
            </a:extLst>
          </p:cNvPr>
          <p:cNvSpPr>
            <a:spLocks noGrp="1"/>
          </p:cNvSpPr>
          <p:nvPr>
            <p:ph type="dt" sz="half" idx="10"/>
          </p:nvPr>
        </p:nvSpPr>
        <p:spPr/>
        <p:txBody>
          <a:bodyPr/>
          <a:lstStyle/>
          <a:p>
            <a:fld id="{A7091BA2-E1BA-4C51-B386-A513C5CC5EF3}" type="datetimeFigureOut">
              <a:rPr lang="en-US" smtClean="0"/>
              <a:t>6/21/2024</a:t>
            </a:fld>
            <a:endParaRPr lang="en-US"/>
          </a:p>
        </p:txBody>
      </p:sp>
      <p:sp>
        <p:nvSpPr>
          <p:cNvPr id="5" name="Footer Placeholder 4">
            <a:extLst>
              <a:ext uri="{FF2B5EF4-FFF2-40B4-BE49-F238E27FC236}">
                <a16:creationId xmlns:a16="http://schemas.microsoft.com/office/drawing/2014/main" id="{921EECA0-2272-8A04-693A-252D418727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93863D-62C8-91DD-D39B-7A9FF0C8D283}"/>
              </a:ext>
            </a:extLst>
          </p:cNvPr>
          <p:cNvSpPr>
            <a:spLocks noGrp="1"/>
          </p:cNvSpPr>
          <p:nvPr>
            <p:ph type="sldNum" sz="quarter" idx="12"/>
          </p:nvPr>
        </p:nvSpPr>
        <p:spPr/>
        <p:txBody>
          <a:bodyPr/>
          <a:lstStyle/>
          <a:p>
            <a:fld id="{04AF3E1C-9B5B-4FDE-8806-F343F6735E2F}" type="slidenum">
              <a:rPr lang="en-US" smtClean="0"/>
              <a:t>‹#›</a:t>
            </a:fld>
            <a:endParaRPr lang="en-US"/>
          </a:p>
        </p:txBody>
      </p:sp>
    </p:spTree>
    <p:extLst>
      <p:ext uri="{BB962C8B-B14F-4D97-AF65-F5344CB8AC3E}">
        <p14:creationId xmlns:p14="http://schemas.microsoft.com/office/powerpoint/2010/main" val="1273710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Slide">
  <p:cSld name="Main Slide">
    <p:spTree>
      <p:nvGrpSpPr>
        <p:cNvPr id="1" name="Shape 16"/>
        <p:cNvGrpSpPr/>
        <p:nvPr/>
      </p:nvGrpSpPr>
      <p:grpSpPr>
        <a:xfrm>
          <a:off x="0" y="0"/>
          <a:ext cx="0" cy="0"/>
          <a:chOff x="0" y="0"/>
          <a:chExt cx="0" cy="0"/>
        </a:xfrm>
      </p:grpSpPr>
      <p:sp>
        <p:nvSpPr>
          <p:cNvPr id="17" name="Google Shape;17;p13"/>
          <p:cNvSpPr txBox="1">
            <a:spLocks noGrp="1"/>
          </p:cNvSpPr>
          <p:nvPr>
            <p:ph type="sldNum" idx="12"/>
          </p:nvPr>
        </p:nvSpPr>
        <p:spPr>
          <a:xfrm>
            <a:off x="11311128" y="6492874"/>
            <a:ext cx="8808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SG"/>
              <a:t>‹#›</a:t>
            </a:fld>
            <a:endParaRPr/>
          </a:p>
        </p:txBody>
      </p:sp>
      <p:sp>
        <p:nvSpPr>
          <p:cNvPr id="18" name="Google Shape;18;p13"/>
          <p:cNvSpPr txBox="1">
            <a:spLocks noGrp="1"/>
          </p:cNvSpPr>
          <p:nvPr>
            <p:ph type="ftr" idx="11"/>
          </p:nvPr>
        </p:nvSpPr>
        <p:spPr>
          <a:xfrm>
            <a:off x="0" y="6492875"/>
            <a:ext cx="11311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400"/>
              <a:buFont typeface="Roboto"/>
              <a:buNone/>
              <a:defRPr sz="14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Tree>
    <p:extLst>
      <p:ext uri="{BB962C8B-B14F-4D97-AF65-F5344CB8AC3E}">
        <p14:creationId xmlns:p14="http://schemas.microsoft.com/office/powerpoint/2010/main" val="2558633866"/>
      </p:ext>
    </p:extLst>
  </p:cSld>
  <p:clrMapOvr>
    <a:masterClrMapping/>
  </p:clrMapOvr>
  <p:extLst>
    <p:ext uri="{DCECCB84-F9BA-43D5-87BE-67443E8EF086}">
      <p15:sldGuideLst xmlns:p15="http://schemas.microsoft.com/office/powerpoint/2012/main">
        <p15:guide id="1" pos="3720">
          <p15:clr>
            <a:srgbClr val="FBAE40"/>
          </p15:clr>
        </p15:guide>
        <p15:guide id="2" orient="horz" pos="552">
          <p15:clr>
            <a:srgbClr val="FBAE40"/>
          </p15:clr>
        </p15:guide>
        <p15:guide id="3" orient="horz" pos="3696">
          <p15:clr>
            <a:srgbClr val="FBAE40"/>
          </p15:clr>
        </p15:guide>
        <p15:guide id="4" pos="168">
          <p15:clr>
            <a:srgbClr val="FBAE40"/>
          </p15:clr>
        </p15:guide>
        <p15:guide id="5" pos="3960">
          <p15:clr>
            <a:srgbClr val="FBAE40"/>
          </p15:clr>
        </p15:guide>
        <p15:guide id="6" pos="7512">
          <p15:clr>
            <a:srgbClr val="FBAE40"/>
          </p15:clr>
        </p15:guide>
        <p15:guide id="7"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pening Slide">
  <p:cSld name="Opening Slide">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39691936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12208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65"/>
        <p:cNvGrpSpPr/>
        <p:nvPr/>
      </p:nvGrpSpPr>
      <p:grpSpPr>
        <a:xfrm>
          <a:off x="0" y="0"/>
          <a:ext cx="0" cy="0"/>
          <a:chOff x="0" y="0"/>
          <a:chExt cx="0" cy="0"/>
        </a:xfrm>
      </p:grpSpPr>
      <p:sp>
        <p:nvSpPr>
          <p:cNvPr id="66" name="Google Shape;66;p16"/>
          <p:cNvSpPr txBox="1">
            <a:spLocks noGrp="1"/>
          </p:cNvSpPr>
          <p:nvPr>
            <p:ph type="title"/>
          </p:nvPr>
        </p:nvSpPr>
        <p:spPr>
          <a:xfrm>
            <a:off x="0" y="1"/>
            <a:ext cx="12192000" cy="9524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7" name="Google Shape;67;p16"/>
          <p:cNvSpPr txBox="1">
            <a:spLocks noGrp="1"/>
          </p:cNvSpPr>
          <p:nvPr>
            <p:ph type="body" idx="1"/>
          </p:nvPr>
        </p:nvSpPr>
        <p:spPr>
          <a:xfrm>
            <a:off x="147639" y="1104900"/>
            <a:ext cx="11892000" cy="5191200"/>
          </a:xfrm>
          <a:prstGeom prst="rect">
            <a:avLst/>
          </a:prstGeom>
          <a:noFill/>
          <a:ln>
            <a:noFill/>
          </a:ln>
        </p:spPr>
        <p:txBody>
          <a:bodyPr spcFirstLastPara="1" wrap="square" lIns="68575" tIns="34275" rIns="68575" bIns="34275" anchor="t" anchorCtr="0">
            <a:normAutofit/>
          </a:bodyPr>
          <a:lstStyle>
            <a:lvl1pPr marL="609570" lvl="0" indent="-423312" algn="l" rtl="0">
              <a:lnSpc>
                <a:spcPct val="90000"/>
              </a:lnSpc>
              <a:spcBef>
                <a:spcPts val="1067"/>
              </a:spcBef>
              <a:spcAft>
                <a:spcPts val="0"/>
              </a:spcAft>
              <a:buClr>
                <a:schemeClr val="dk1"/>
              </a:buClr>
              <a:buSzPts val="1400"/>
              <a:buChar char="•"/>
              <a:defRPr/>
            </a:lvl1pPr>
            <a:lvl2pPr marL="1219140" lvl="1" indent="-423312" algn="l" rtl="0">
              <a:lnSpc>
                <a:spcPct val="90000"/>
              </a:lnSpc>
              <a:spcBef>
                <a:spcPts val="533"/>
              </a:spcBef>
              <a:spcAft>
                <a:spcPts val="0"/>
              </a:spcAft>
              <a:buClr>
                <a:schemeClr val="dk1"/>
              </a:buClr>
              <a:buSzPts val="1400"/>
              <a:buChar char="•"/>
              <a:defRPr/>
            </a:lvl2pPr>
            <a:lvl3pPr marL="1828709" lvl="2" indent="-423312" algn="l" rtl="0">
              <a:lnSpc>
                <a:spcPct val="90000"/>
              </a:lnSpc>
              <a:spcBef>
                <a:spcPts val="533"/>
              </a:spcBef>
              <a:spcAft>
                <a:spcPts val="0"/>
              </a:spcAft>
              <a:buClr>
                <a:schemeClr val="dk1"/>
              </a:buClr>
              <a:buSzPts val="1400"/>
              <a:buChar char="•"/>
              <a:defRPr/>
            </a:lvl3pPr>
            <a:lvl4pPr marL="2438278" lvl="3" indent="-423312" algn="l" rtl="0">
              <a:lnSpc>
                <a:spcPct val="90000"/>
              </a:lnSpc>
              <a:spcBef>
                <a:spcPts val="533"/>
              </a:spcBef>
              <a:spcAft>
                <a:spcPts val="0"/>
              </a:spcAft>
              <a:buClr>
                <a:schemeClr val="dk1"/>
              </a:buClr>
              <a:buSzPts val="1400"/>
              <a:buChar char="•"/>
              <a:defRPr/>
            </a:lvl4pPr>
            <a:lvl5pPr marL="3047848" lvl="4" indent="-423312" algn="l" rtl="0">
              <a:lnSpc>
                <a:spcPct val="90000"/>
              </a:lnSpc>
              <a:spcBef>
                <a:spcPts val="533"/>
              </a:spcBef>
              <a:spcAft>
                <a:spcPts val="0"/>
              </a:spcAft>
              <a:buClr>
                <a:schemeClr val="dk1"/>
              </a:buClr>
              <a:buSzPts val="1400"/>
              <a:buChar char="•"/>
              <a:defRPr/>
            </a:lvl5pPr>
            <a:lvl6pPr marL="3657418" lvl="5" indent="-423312" algn="l" rtl="0">
              <a:lnSpc>
                <a:spcPct val="90000"/>
              </a:lnSpc>
              <a:spcBef>
                <a:spcPts val="533"/>
              </a:spcBef>
              <a:spcAft>
                <a:spcPts val="0"/>
              </a:spcAft>
              <a:buClr>
                <a:schemeClr val="dk1"/>
              </a:buClr>
              <a:buSzPts val="1400"/>
              <a:buChar char="•"/>
              <a:defRPr/>
            </a:lvl6pPr>
            <a:lvl7pPr marL="4266987" lvl="6" indent="-423312" algn="l" rtl="0">
              <a:lnSpc>
                <a:spcPct val="90000"/>
              </a:lnSpc>
              <a:spcBef>
                <a:spcPts val="533"/>
              </a:spcBef>
              <a:spcAft>
                <a:spcPts val="0"/>
              </a:spcAft>
              <a:buClr>
                <a:schemeClr val="dk1"/>
              </a:buClr>
              <a:buSzPts val="1400"/>
              <a:buChar char="•"/>
              <a:defRPr/>
            </a:lvl7pPr>
            <a:lvl8pPr marL="4876557" lvl="7" indent="-423312" algn="l" rtl="0">
              <a:lnSpc>
                <a:spcPct val="90000"/>
              </a:lnSpc>
              <a:spcBef>
                <a:spcPts val="533"/>
              </a:spcBef>
              <a:spcAft>
                <a:spcPts val="0"/>
              </a:spcAft>
              <a:buClr>
                <a:schemeClr val="dk1"/>
              </a:buClr>
              <a:buSzPts val="1400"/>
              <a:buChar char="•"/>
              <a:defRPr/>
            </a:lvl8pPr>
            <a:lvl9pPr marL="5486126" lvl="8" indent="-423312" algn="l" rtl="0">
              <a:lnSpc>
                <a:spcPct val="90000"/>
              </a:lnSpc>
              <a:spcBef>
                <a:spcPts val="533"/>
              </a:spcBef>
              <a:spcAft>
                <a:spcPts val="0"/>
              </a:spcAft>
              <a:buClr>
                <a:schemeClr val="dk1"/>
              </a:buClr>
              <a:buSzPts val="1400"/>
              <a:buChar char="•"/>
              <a:defRPr/>
            </a:lvl9pPr>
          </a:lstStyle>
          <a:p>
            <a:endParaRPr/>
          </a:p>
        </p:txBody>
      </p:sp>
      <p:sp>
        <p:nvSpPr>
          <p:cNvPr id="68" name="Google Shape;68;p16"/>
          <p:cNvSpPr txBox="1">
            <a:spLocks noGrp="1"/>
          </p:cNvSpPr>
          <p:nvPr>
            <p:ph type="sldNum" idx="12"/>
          </p:nvPr>
        </p:nvSpPr>
        <p:spPr>
          <a:xfrm>
            <a:off x="8610600" y="6532575"/>
            <a:ext cx="3429200" cy="3652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buNone/>
              <a:defRPr sz="1867" b="0" i="0" u="none" strike="noStrike" cap="none">
                <a:solidFill>
                  <a:schemeClr val="dk1"/>
                </a:solidFill>
                <a:latin typeface="Calibri"/>
                <a:ea typeface="Calibri"/>
                <a:cs typeface="Calibri"/>
                <a:sym typeface="Calibri"/>
              </a:defRPr>
            </a:lvl1pPr>
            <a:lvl2pPr marL="0" marR="0" lvl="1" indent="0" algn="r" rtl="0">
              <a:spcBef>
                <a:spcPts val="0"/>
              </a:spcBef>
              <a:buNone/>
              <a:defRPr sz="1867" b="0" i="0" u="none" strike="noStrike" cap="none">
                <a:solidFill>
                  <a:schemeClr val="dk1"/>
                </a:solidFill>
                <a:latin typeface="Calibri"/>
                <a:ea typeface="Calibri"/>
                <a:cs typeface="Calibri"/>
                <a:sym typeface="Calibri"/>
              </a:defRPr>
            </a:lvl2pPr>
            <a:lvl3pPr marL="0" marR="0" lvl="2" indent="0" algn="r" rtl="0">
              <a:spcBef>
                <a:spcPts val="0"/>
              </a:spcBef>
              <a:buNone/>
              <a:defRPr sz="1867" b="0" i="0" u="none" strike="noStrike" cap="none">
                <a:solidFill>
                  <a:schemeClr val="dk1"/>
                </a:solidFill>
                <a:latin typeface="Calibri"/>
                <a:ea typeface="Calibri"/>
                <a:cs typeface="Calibri"/>
                <a:sym typeface="Calibri"/>
              </a:defRPr>
            </a:lvl3pPr>
            <a:lvl4pPr marL="0" marR="0" lvl="3" indent="0" algn="r" rtl="0">
              <a:spcBef>
                <a:spcPts val="0"/>
              </a:spcBef>
              <a:buNone/>
              <a:defRPr sz="1867" b="0" i="0" u="none" strike="noStrike" cap="none">
                <a:solidFill>
                  <a:schemeClr val="dk1"/>
                </a:solidFill>
                <a:latin typeface="Calibri"/>
                <a:ea typeface="Calibri"/>
                <a:cs typeface="Calibri"/>
                <a:sym typeface="Calibri"/>
              </a:defRPr>
            </a:lvl4pPr>
            <a:lvl5pPr marL="0" marR="0" lvl="4" indent="0" algn="r" rtl="0">
              <a:spcBef>
                <a:spcPts val="0"/>
              </a:spcBef>
              <a:buNone/>
              <a:defRPr sz="1867" b="0" i="0" u="none" strike="noStrike" cap="none">
                <a:solidFill>
                  <a:schemeClr val="dk1"/>
                </a:solidFill>
                <a:latin typeface="Calibri"/>
                <a:ea typeface="Calibri"/>
                <a:cs typeface="Calibri"/>
                <a:sym typeface="Calibri"/>
              </a:defRPr>
            </a:lvl5pPr>
            <a:lvl6pPr marL="0" marR="0" lvl="5" indent="0" algn="r" rtl="0">
              <a:spcBef>
                <a:spcPts val="0"/>
              </a:spcBef>
              <a:buNone/>
              <a:defRPr sz="1867" b="0" i="0" u="none" strike="noStrike" cap="none">
                <a:solidFill>
                  <a:schemeClr val="dk1"/>
                </a:solidFill>
                <a:latin typeface="Calibri"/>
                <a:ea typeface="Calibri"/>
                <a:cs typeface="Calibri"/>
                <a:sym typeface="Calibri"/>
              </a:defRPr>
            </a:lvl6pPr>
            <a:lvl7pPr marL="0" marR="0" lvl="6" indent="0" algn="r" rtl="0">
              <a:spcBef>
                <a:spcPts val="0"/>
              </a:spcBef>
              <a:buNone/>
              <a:defRPr sz="1867" b="0" i="0" u="none" strike="noStrike" cap="none">
                <a:solidFill>
                  <a:schemeClr val="dk1"/>
                </a:solidFill>
                <a:latin typeface="Calibri"/>
                <a:ea typeface="Calibri"/>
                <a:cs typeface="Calibri"/>
                <a:sym typeface="Calibri"/>
              </a:defRPr>
            </a:lvl7pPr>
            <a:lvl8pPr marL="0" marR="0" lvl="7" indent="0" algn="r" rtl="0">
              <a:spcBef>
                <a:spcPts val="0"/>
              </a:spcBef>
              <a:buNone/>
              <a:defRPr sz="1867" b="0" i="0" u="none" strike="noStrike" cap="none">
                <a:solidFill>
                  <a:schemeClr val="dk1"/>
                </a:solidFill>
                <a:latin typeface="Calibri"/>
                <a:ea typeface="Calibri"/>
                <a:cs typeface="Calibri"/>
                <a:sym typeface="Calibri"/>
              </a:defRPr>
            </a:lvl8pPr>
            <a:lvl9pPr marL="0" marR="0" lvl="8" indent="0" algn="r" rtl="0">
              <a:spcBef>
                <a:spcPts val="0"/>
              </a:spcBef>
              <a:buNone/>
              <a:defRPr sz="1867" b="0" i="0" u="none" strike="noStrike" cap="none">
                <a:solidFill>
                  <a:schemeClr val="dk1"/>
                </a:solidFill>
                <a:latin typeface="Calibri"/>
                <a:ea typeface="Calibri"/>
                <a:cs typeface="Calibri"/>
                <a:sym typeface="Calibri"/>
              </a:defRPr>
            </a:lvl9pPr>
          </a:lstStyle>
          <a:p>
            <a:fld id="{00000000-1234-1234-1234-123412341234}" type="slidenum">
              <a:rPr lang="en" smtClean="0"/>
              <a:pPr/>
              <a:t>‹#›</a:t>
            </a:fld>
            <a:endParaRPr lang="en"/>
          </a:p>
        </p:txBody>
      </p:sp>
      <p:sp>
        <p:nvSpPr>
          <p:cNvPr id="69" name="Google Shape;69;p16"/>
          <p:cNvSpPr txBox="1"/>
          <p:nvPr/>
        </p:nvSpPr>
        <p:spPr>
          <a:xfrm>
            <a:off x="3706500" y="6199100"/>
            <a:ext cx="4630800" cy="615513"/>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sz="2400">
              <a:latin typeface="Calibri"/>
              <a:ea typeface="Calibri"/>
              <a:cs typeface="Calibri"/>
              <a:sym typeface="Calibri"/>
            </a:endParaRPr>
          </a:p>
        </p:txBody>
      </p:sp>
      <p:sp>
        <p:nvSpPr>
          <p:cNvPr id="70" name="Google Shape;70;p16"/>
          <p:cNvSpPr txBox="1"/>
          <p:nvPr/>
        </p:nvSpPr>
        <p:spPr>
          <a:xfrm>
            <a:off x="-32" y="6492800"/>
            <a:ext cx="12192000" cy="365200"/>
          </a:xfrm>
          <a:prstGeom prst="rect">
            <a:avLst/>
          </a:prstGeom>
          <a:noFill/>
          <a:ln>
            <a:noFill/>
          </a:ln>
        </p:spPr>
        <p:txBody>
          <a:bodyPr spcFirstLastPara="1" wrap="square" lIns="91433" tIns="45700" rIns="91433" bIns="45700" anchor="t" anchorCtr="0">
            <a:noAutofit/>
          </a:bodyPr>
          <a:lstStyle/>
          <a:p>
            <a:pPr marL="0" lvl="0" indent="0" algn="ctr" rtl="0">
              <a:spcBef>
                <a:spcPts val="0"/>
              </a:spcBef>
              <a:spcAft>
                <a:spcPts val="0"/>
              </a:spcAft>
              <a:buNone/>
            </a:pPr>
            <a:endParaRPr sz="1600">
              <a:solidFill>
                <a:srgbClr val="00B050"/>
              </a:solidFill>
              <a:latin typeface="Calibri"/>
              <a:ea typeface="Calibri"/>
              <a:cs typeface="Calibri"/>
              <a:sym typeface="Calibri"/>
            </a:endParaRPr>
          </a:p>
        </p:txBody>
      </p:sp>
    </p:spTree>
    <p:extLst>
      <p:ext uri="{BB962C8B-B14F-4D97-AF65-F5344CB8AC3E}">
        <p14:creationId xmlns:p14="http://schemas.microsoft.com/office/powerpoint/2010/main" val="2769698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BC4CF-A8E8-D94F-B288-3376F43FE5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C7972B-B9F0-4AA9-F0E5-E48B22FDA6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042C01-0325-91E2-EA3C-FA44EEC0860B}"/>
              </a:ext>
            </a:extLst>
          </p:cNvPr>
          <p:cNvSpPr>
            <a:spLocks noGrp="1"/>
          </p:cNvSpPr>
          <p:nvPr>
            <p:ph type="dt" sz="half" idx="10"/>
          </p:nvPr>
        </p:nvSpPr>
        <p:spPr/>
        <p:txBody>
          <a:bodyPr/>
          <a:lstStyle/>
          <a:p>
            <a:fld id="{A7091BA2-E1BA-4C51-B386-A513C5CC5EF3}" type="datetimeFigureOut">
              <a:rPr lang="en-US" smtClean="0"/>
              <a:t>6/21/2024</a:t>
            </a:fld>
            <a:endParaRPr lang="en-US"/>
          </a:p>
        </p:txBody>
      </p:sp>
      <p:sp>
        <p:nvSpPr>
          <p:cNvPr id="5" name="Footer Placeholder 4">
            <a:extLst>
              <a:ext uri="{FF2B5EF4-FFF2-40B4-BE49-F238E27FC236}">
                <a16:creationId xmlns:a16="http://schemas.microsoft.com/office/drawing/2014/main" id="{372ED85A-FB6D-0ECB-AC4B-D4C0573F73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C17BA4-6F38-717F-C16E-C625DFE6F014}"/>
              </a:ext>
            </a:extLst>
          </p:cNvPr>
          <p:cNvSpPr>
            <a:spLocks noGrp="1"/>
          </p:cNvSpPr>
          <p:nvPr>
            <p:ph type="sldNum" sz="quarter" idx="12"/>
          </p:nvPr>
        </p:nvSpPr>
        <p:spPr/>
        <p:txBody>
          <a:bodyPr/>
          <a:lstStyle/>
          <a:p>
            <a:fld id="{04AF3E1C-9B5B-4FDE-8806-F343F6735E2F}" type="slidenum">
              <a:rPr lang="en-US" smtClean="0"/>
              <a:t>‹#›</a:t>
            </a:fld>
            <a:endParaRPr lang="en-US"/>
          </a:p>
        </p:txBody>
      </p:sp>
    </p:spTree>
    <p:extLst>
      <p:ext uri="{BB962C8B-B14F-4D97-AF65-F5344CB8AC3E}">
        <p14:creationId xmlns:p14="http://schemas.microsoft.com/office/powerpoint/2010/main" val="1766326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F223-026A-04CA-CABA-1712E33E14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109270-A55D-88F4-AB79-9A8184798B4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76781D-7521-5656-6E30-64043BEA72F1}"/>
              </a:ext>
            </a:extLst>
          </p:cNvPr>
          <p:cNvSpPr>
            <a:spLocks noGrp="1"/>
          </p:cNvSpPr>
          <p:nvPr>
            <p:ph type="dt" sz="half" idx="10"/>
          </p:nvPr>
        </p:nvSpPr>
        <p:spPr/>
        <p:txBody>
          <a:bodyPr/>
          <a:lstStyle/>
          <a:p>
            <a:fld id="{A7091BA2-E1BA-4C51-B386-A513C5CC5EF3}" type="datetimeFigureOut">
              <a:rPr lang="en-US" smtClean="0"/>
              <a:t>6/21/2024</a:t>
            </a:fld>
            <a:endParaRPr lang="en-US"/>
          </a:p>
        </p:txBody>
      </p:sp>
      <p:sp>
        <p:nvSpPr>
          <p:cNvPr id="5" name="Footer Placeholder 4">
            <a:extLst>
              <a:ext uri="{FF2B5EF4-FFF2-40B4-BE49-F238E27FC236}">
                <a16:creationId xmlns:a16="http://schemas.microsoft.com/office/drawing/2014/main" id="{EB0FF51D-5021-C48F-E776-D5B3128E87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05251A-53E9-F75D-3AFB-143041FCB0B9}"/>
              </a:ext>
            </a:extLst>
          </p:cNvPr>
          <p:cNvSpPr>
            <a:spLocks noGrp="1"/>
          </p:cNvSpPr>
          <p:nvPr>
            <p:ph type="sldNum" sz="quarter" idx="12"/>
          </p:nvPr>
        </p:nvSpPr>
        <p:spPr/>
        <p:txBody>
          <a:bodyPr/>
          <a:lstStyle/>
          <a:p>
            <a:fld id="{04AF3E1C-9B5B-4FDE-8806-F343F6735E2F}" type="slidenum">
              <a:rPr lang="en-US" smtClean="0"/>
              <a:t>‹#›</a:t>
            </a:fld>
            <a:endParaRPr lang="en-US"/>
          </a:p>
        </p:txBody>
      </p:sp>
    </p:spTree>
    <p:extLst>
      <p:ext uri="{BB962C8B-B14F-4D97-AF65-F5344CB8AC3E}">
        <p14:creationId xmlns:p14="http://schemas.microsoft.com/office/powerpoint/2010/main" val="3773842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C7026-4C72-B01A-CD11-56404CC065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9D5FC3-18B4-519F-A348-4AF152EBAA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E5AC6B-A8FD-F3AC-D84C-B2270DFF44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CBE7CA-84AC-37D2-8121-BD5A18630DD1}"/>
              </a:ext>
            </a:extLst>
          </p:cNvPr>
          <p:cNvSpPr>
            <a:spLocks noGrp="1"/>
          </p:cNvSpPr>
          <p:nvPr>
            <p:ph type="dt" sz="half" idx="10"/>
          </p:nvPr>
        </p:nvSpPr>
        <p:spPr/>
        <p:txBody>
          <a:bodyPr/>
          <a:lstStyle/>
          <a:p>
            <a:fld id="{A7091BA2-E1BA-4C51-B386-A513C5CC5EF3}" type="datetimeFigureOut">
              <a:rPr lang="en-US" smtClean="0"/>
              <a:t>6/21/2024</a:t>
            </a:fld>
            <a:endParaRPr lang="en-US"/>
          </a:p>
        </p:txBody>
      </p:sp>
      <p:sp>
        <p:nvSpPr>
          <p:cNvPr id="6" name="Footer Placeholder 5">
            <a:extLst>
              <a:ext uri="{FF2B5EF4-FFF2-40B4-BE49-F238E27FC236}">
                <a16:creationId xmlns:a16="http://schemas.microsoft.com/office/drawing/2014/main" id="{25CD663B-A360-7A42-C1DF-F8DACBA89F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C84466-C906-7446-E796-726F22BB3A80}"/>
              </a:ext>
            </a:extLst>
          </p:cNvPr>
          <p:cNvSpPr>
            <a:spLocks noGrp="1"/>
          </p:cNvSpPr>
          <p:nvPr>
            <p:ph type="sldNum" sz="quarter" idx="12"/>
          </p:nvPr>
        </p:nvSpPr>
        <p:spPr/>
        <p:txBody>
          <a:bodyPr/>
          <a:lstStyle/>
          <a:p>
            <a:fld id="{04AF3E1C-9B5B-4FDE-8806-F343F6735E2F}" type="slidenum">
              <a:rPr lang="en-US" smtClean="0"/>
              <a:t>‹#›</a:t>
            </a:fld>
            <a:endParaRPr lang="en-US"/>
          </a:p>
        </p:txBody>
      </p:sp>
    </p:spTree>
    <p:extLst>
      <p:ext uri="{BB962C8B-B14F-4D97-AF65-F5344CB8AC3E}">
        <p14:creationId xmlns:p14="http://schemas.microsoft.com/office/powerpoint/2010/main" val="2460796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B8617-2087-5E4E-F541-C16F0ACFA5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C70DB0-FC5B-5896-F72D-3A6DE5C67D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137C19-1155-A5A9-AE7C-A886F41BBE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CC1DC3-6786-ADCC-A8AE-B417A3D049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A19E95-8801-191F-0AFF-45281DDA3A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A948CF-30C8-7296-7C2C-24DDBA5FB56D}"/>
              </a:ext>
            </a:extLst>
          </p:cNvPr>
          <p:cNvSpPr>
            <a:spLocks noGrp="1"/>
          </p:cNvSpPr>
          <p:nvPr>
            <p:ph type="dt" sz="half" idx="10"/>
          </p:nvPr>
        </p:nvSpPr>
        <p:spPr/>
        <p:txBody>
          <a:bodyPr/>
          <a:lstStyle/>
          <a:p>
            <a:fld id="{A7091BA2-E1BA-4C51-B386-A513C5CC5EF3}" type="datetimeFigureOut">
              <a:rPr lang="en-US" smtClean="0"/>
              <a:t>6/21/2024</a:t>
            </a:fld>
            <a:endParaRPr lang="en-US"/>
          </a:p>
        </p:txBody>
      </p:sp>
      <p:sp>
        <p:nvSpPr>
          <p:cNvPr id="8" name="Footer Placeholder 7">
            <a:extLst>
              <a:ext uri="{FF2B5EF4-FFF2-40B4-BE49-F238E27FC236}">
                <a16:creationId xmlns:a16="http://schemas.microsoft.com/office/drawing/2014/main" id="{BB277FB4-D43F-5DCD-D750-FCD7FC95A6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18C41E-AEA6-F38A-C348-EB70CB99706A}"/>
              </a:ext>
            </a:extLst>
          </p:cNvPr>
          <p:cNvSpPr>
            <a:spLocks noGrp="1"/>
          </p:cNvSpPr>
          <p:nvPr>
            <p:ph type="sldNum" sz="quarter" idx="12"/>
          </p:nvPr>
        </p:nvSpPr>
        <p:spPr/>
        <p:txBody>
          <a:bodyPr/>
          <a:lstStyle/>
          <a:p>
            <a:fld id="{04AF3E1C-9B5B-4FDE-8806-F343F6735E2F}" type="slidenum">
              <a:rPr lang="en-US" smtClean="0"/>
              <a:t>‹#›</a:t>
            </a:fld>
            <a:endParaRPr lang="en-US"/>
          </a:p>
        </p:txBody>
      </p:sp>
    </p:spTree>
    <p:extLst>
      <p:ext uri="{BB962C8B-B14F-4D97-AF65-F5344CB8AC3E}">
        <p14:creationId xmlns:p14="http://schemas.microsoft.com/office/powerpoint/2010/main" val="3870735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FD68E-5947-73E9-EC4B-619DD153B6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803052-1343-6E00-BF82-121500F5898F}"/>
              </a:ext>
            </a:extLst>
          </p:cNvPr>
          <p:cNvSpPr>
            <a:spLocks noGrp="1"/>
          </p:cNvSpPr>
          <p:nvPr>
            <p:ph type="dt" sz="half" idx="10"/>
          </p:nvPr>
        </p:nvSpPr>
        <p:spPr/>
        <p:txBody>
          <a:bodyPr/>
          <a:lstStyle/>
          <a:p>
            <a:fld id="{A7091BA2-E1BA-4C51-B386-A513C5CC5EF3}" type="datetimeFigureOut">
              <a:rPr lang="en-US" smtClean="0"/>
              <a:t>6/21/2024</a:t>
            </a:fld>
            <a:endParaRPr lang="en-US"/>
          </a:p>
        </p:txBody>
      </p:sp>
      <p:sp>
        <p:nvSpPr>
          <p:cNvPr id="4" name="Footer Placeholder 3">
            <a:extLst>
              <a:ext uri="{FF2B5EF4-FFF2-40B4-BE49-F238E27FC236}">
                <a16:creationId xmlns:a16="http://schemas.microsoft.com/office/drawing/2014/main" id="{1AE7242E-2867-F038-E87E-A3C1EBD5678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100D72-8C67-D508-A143-3CCFC3D691CF}"/>
              </a:ext>
            </a:extLst>
          </p:cNvPr>
          <p:cNvSpPr>
            <a:spLocks noGrp="1"/>
          </p:cNvSpPr>
          <p:nvPr>
            <p:ph type="sldNum" sz="quarter" idx="12"/>
          </p:nvPr>
        </p:nvSpPr>
        <p:spPr/>
        <p:txBody>
          <a:bodyPr/>
          <a:lstStyle/>
          <a:p>
            <a:fld id="{04AF3E1C-9B5B-4FDE-8806-F343F6735E2F}" type="slidenum">
              <a:rPr lang="en-US" smtClean="0"/>
              <a:t>‹#›</a:t>
            </a:fld>
            <a:endParaRPr lang="en-US"/>
          </a:p>
        </p:txBody>
      </p:sp>
    </p:spTree>
    <p:extLst>
      <p:ext uri="{BB962C8B-B14F-4D97-AF65-F5344CB8AC3E}">
        <p14:creationId xmlns:p14="http://schemas.microsoft.com/office/powerpoint/2010/main" val="2710884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DE87B2-47B8-6D21-37DE-8CF4EBF06E60}"/>
              </a:ext>
            </a:extLst>
          </p:cNvPr>
          <p:cNvSpPr>
            <a:spLocks noGrp="1"/>
          </p:cNvSpPr>
          <p:nvPr>
            <p:ph type="dt" sz="half" idx="10"/>
          </p:nvPr>
        </p:nvSpPr>
        <p:spPr/>
        <p:txBody>
          <a:bodyPr/>
          <a:lstStyle/>
          <a:p>
            <a:fld id="{A7091BA2-E1BA-4C51-B386-A513C5CC5EF3}" type="datetimeFigureOut">
              <a:rPr lang="en-US" smtClean="0"/>
              <a:t>6/21/2024</a:t>
            </a:fld>
            <a:endParaRPr lang="en-US"/>
          </a:p>
        </p:txBody>
      </p:sp>
      <p:sp>
        <p:nvSpPr>
          <p:cNvPr id="3" name="Footer Placeholder 2">
            <a:extLst>
              <a:ext uri="{FF2B5EF4-FFF2-40B4-BE49-F238E27FC236}">
                <a16:creationId xmlns:a16="http://schemas.microsoft.com/office/drawing/2014/main" id="{8D57D02C-0D0C-32A9-5450-1B6A4C7A2B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12B447-52D3-850D-2C99-FBDBE68E4343}"/>
              </a:ext>
            </a:extLst>
          </p:cNvPr>
          <p:cNvSpPr>
            <a:spLocks noGrp="1"/>
          </p:cNvSpPr>
          <p:nvPr>
            <p:ph type="sldNum" sz="quarter" idx="12"/>
          </p:nvPr>
        </p:nvSpPr>
        <p:spPr/>
        <p:txBody>
          <a:bodyPr/>
          <a:lstStyle/>
          <a:p>
            <a:fld id="{04AF3E1C-9B5B-4FDE-8806-F343F6735E2F}" type="slidenum">
              <a:rPr lang="en-US" smtClean="0"/>
              <a:t>‹#›</a:t>
            </a:fld>
            <a:endParaRPr lang="en-US"/>
          </a:p>
        </p:txBody>
      </p:sp>
    </p:spTree>
    <p:extLst>
      <p:ext uri="{BB962C8B-B14F-4D97-AF65-F5344CB8AC3E}">
        <p14:creationId xmlns:p14="http://schemas.microsoft.com/office/powerpoint/2010/main" val="548919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9740E-B337-0202-A942-FF758932F6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DDF396-59C8-7C77-3FE5-715CC2E24F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8024D9-095C-AB08-28D7-87BF8D9BEA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EA5F2B-B45C-0F54-9AA5-9B44FF29AC12}"/>
              </a:ext>
            </a:extLst>
          </p:cNvPr>
          <p:cNvSpPr>
            <a:spLocks noGrp="1"/>
          </p:cNvSpPr>
          <p:nvPr>
            <p:ph type="dt" sz="half" idx="10"/>
          </p:nvPr>
        </p:nvSpPr>
        <p:spPr/>
        <p:txBody>
          <a:bodyPr/>
          <a:lstStyle/>
          <a:p>
            <a:fld id="{A7091BA2-E1BA-4C51-B386-A513C5CC5EF3}" type="datetimeFigureOut">
              <a:rPr lang="en-US" smtClean="0"/>
              <a:t>6/21/2024</a:t>
            </a:fld>
            <a:endParaRPr lang="en-US"/>
          </a:p>
        </p:txBody>
      </p:sp>
      <p:sp>
        <p:nvSpPr>
          <p:cNvPr id="6" name="Footer Placeholder 5">
            <a:extLst>
              <a:ext uri="{FF2B5EF4-FFF2-40B4-BE49-F238E27FC236}">
                <a16:creationId xmlns:a16="http://schemas.microsoft.com/office/drawing/2014/main" id="{DD1FF22A-175C-FDD2-076E-AD68C00A2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E39E29-F883-55AE-13BC-68959D8F3D40}"/>
              </a:ext>
            </a:extLst>
          </p:cNvPr>
          <p:cNvSpPr>
            <a:spLocks noGrp="1"/>
          </p:cNvSpPr>
          <p:nvPr>
            <p:ph type="sldNum" sz="quarter" idx="12"/>
          </p:nvPr>
        </p:nvSpPr>
        <p:spPr/>
        <p:txBody>
          <a:bodyPr/>
          <a:lstStyle/>
          <a:p>
            <a:fld id="{04AF3E1C-9B5B-4FDE-8806-F343F6735E2F}" type="slidenum">
              <a:rPr lang="en-US" smtClean="0"/>
              <a:t>‹#›</a:t>
            </a:fld>
            <a:endParaRPr lang="en-US"/>
          </a:p>
        </p:txBody>
      </p:sp>
    </p:spTree>
    <p:extLst>
      <p:ext uri="{BB962C8B-B14F-4D97-AF65-F5344CB8AC3E}">
        <p14:creationId xmlns:p14="http://schemas.microsoft.com/office/powerpoint/2010/main" val="3494257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E76EB-FE7D-2E65-3AAF-2E99C71D26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B00091-1643-73FB-13B9-F1F8C66E4A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336992-7058-8949-C54C-901E4F1443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9B063E-DC88-3E8D-9D58-20CA130A6129}"/>
              </a:ext>
            </a:extLst>
          </p:cNvPr>
          <p:cNvSpPr>
            <a:spLocks noGrp="1"/>
          </p:cNvSpPr>
          <p:nvPr>
            <p:ph type="dt" sz="half" idx="10"/>
          </p:nvPr>
        </p:nvSpPr>
        <p:spPr/>
        <p:txBody>
          <a:bodyPr/>
          <a:lstStyle/>
          <a:p>
            <a:fld id="{A7091BA2-E1BA-4C51-B386-A513C5CC5EF3}" type="datetimeFigureOut">
              <a:rPr lang="en-US" smtClean="0"/>
              <a:t>6/21/2024</a:t>
            </a:fld>
            <a:endParaRPr lang="en-US"/>
          </a:p>
        </p:txBody>
      </p:sp>
      <p:sp>
        <p:nvSpPr>
          <p:cNvPr id="6" name="Footer Placeholder 5">
            <a:extLst>
              <a:ext uri="{FF2B5EF4-FFF2-40B4-BE49-F238E27FC236}">
                <a16:creationId xmlns:a16="http://schemas.microsoft.com/office/drawing/2014/main" id="{5D21A17F-2B81-4B89-A693-3C9F65A204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87E462-94AC-4363-2833-FA3F644FFF96}"/>
              </a:ext>
            </a:extLst>
          </p:cNvPr>
          <p:cNvSpPr>
            <a:spLocks noGrp="1"/>
          </p:cNvSpPr>
          <p:nvPr>
            <p:ph type="sldNum" sz="quarter" idx="12"/>
          </p:nvPr>
        </p:nvSpPr>
        <p:spPr/>
        <p:txBody>
          <a:bodyPr/>
          <a:lstStyle/>
          <a:p>
            <a:fld id="{04AF3E1C-9B5B-4FDE-8806-F343F6735E2F}" type="slidenum">
              <a:rPr lang="en-US" smtClean="0"/>
              <a:t>‹#›</a:t>
            </a:fld>
            <a:endParaRPr lang="en-US"/>
          </a:p>
        </p:txBody>
      </p:sp>
    </p:spTree>
    <p:extLst>
      <p:ext uri="{BB962C8B-B14F-4D97-AF65-F5344CB8AC3E}">
        <p14:creationId xmlns:p14="http://schemas.microsoft.com/office/powerpoint/2010/main" val="1413049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3D0563-4888-7FC0-1E74-E1CD59978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1FD5DB-1EB0-AC40-001B-20516AE4CB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05F19C-7003-FF9C-19E1-ED5B83BA3C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7091BA2-E1BA-4C51-B386-A513C5CC5EF3}" type="datetimeFigureOut">
              <a:rPr lang="en-US" smtClean="0"/>
              <a:t>6/21/2024</a:t>
            </a:fld>
            <a:endParaRPr lang="en-US"/>
          </a:p>
        </p:txBody>
      </p:sp>
      <p:sp>
        <p:nvSpPr>
          <p:cNvPr id="5" name="Footer Placeholder 4">
            <a:extLst>
              <a:ext uri="{FF2B5EF4-FFF2-40B4-BE49-F238E27FC236}">
                <a16:creationId xmlns:a16="http://schemas.microsoft.com/office/drawing/2014/main" id="{2D2D5724-E51A-AE3A-DC09-507273FE40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0AEB18-FE88-82D2-947A-D8328EAB6E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4AF3E1C-9B5B-4FDE-8806-F343F6735E2F}" type="slidenum">
              <a:rPr lang="en-US" smtClean="0"/>
              <a:t>‹#›</a:t>
            </a:fld>
            <a:endParaRPr lang="en-US"/>
          </a:p>
        </p:txBody>
      </p:sp>
    </p:spTree>
    <p:extLst>
      <p:ext uri="{BB962C8B-B14F-4D97-AF65-F5344CB8AC3E}">
        <p14:creationId xmlns:p14="http://schemas.microsoft.com/office/powerpoint/2010/main" val="9437927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1.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4.png"/><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43.PNG"/><Relationship Id="rId4" Type="http://schemas.openxmlformats.org/officeDocument/2006/relationships/image" Target="../media/image42.jp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1.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jpg"/><Relationship Id="rId7"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6.jpg"/><Relationship Id="rId11" Type="http://schemas.openxmlformats.org/officeDocument/2006/relationships/image" Target="../media/image71.jpg"/><Relationship Id="rId5" Type="http://schemas.openxmlformats.org/officeDocument/2006/relationships/image" Target="../media/image65.jpg"/><Relationship Id="rId10" Type="http://schemas.openxmlformats.org/officeDocument/2006/relationships/image" Target="../media/image70.png"/><Relationship Id="rId4" Type="http://schemas.openxmlformats.org/officeDocument/2006/relationships/image" Target="../media/image64.jpg"/><Relationship Id="rId9" Type="http://schemas.openxmlformats.org/officeDocument/2006/relationships/image" Target="../media/image69.jp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14.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7464F-FD2A-423A-BB08-8EB9D531AAD3}"/>
              </a:ext>
            </a:extLst>
          </p:cNvPr>
          <p:cNvSpPr>
            <a:spLocks noGrp="1"/>
          </p:cNvSpPr>
          <p:nvPr>
            <p:ph type="ctrTitle"/>
          </p:nvPr>
        </p:nvSpPr>
        <p:spPr>
          <a:xfrm>
            <a:off x="1524000" y="2205238"/>
            <a:ext cx="9144000" cy="1750146"/>
          </a:xfrm>
        </p:spPr>
        <p:txBody>
          <a:bodyPr>
            <a:normAutofit/>
          </a:bodyPr>
          <a:lstStyle/>
          <a:p>
            <a:r>
              <a:rPr lang="en-US" sz="4000"/>
              <a:t>Characterizing similarities and differences between language processing in brains and language models. </a:t>
            </a:r>
          </a:p>
        </p:txBody>
      </p:sp>
      <p:sp>
        <p:nvSpPr>
          <p:cNvPr id="3" name="Subtitle 2">
            <a:extLst>
              <a:ext uri="{FF2B5EF4-FFF2-40B4-BE49-F238E27FC236}">
                <a16:creationId xmlns:a16="http://schemas.microsoft.com/office/drawing/2014/main" id="{23B23B4A-CDC0-46F7-BECA-14F9357756B3}"/>
              </a:ext>
            </a:extLst>
          </p:cNvPr>
          <p:cNvSpPr>
            <a:spLocks noGrp="1"/>
          </p:cNvSpPr>
          <p:nvPr>
            <p:ph type="subTitle" idx="1"/>
          </p:nvPr>
        </p:nvSpPr>
        <p:spPr>
          <a:xfrm>
            <a:off x="6934635" y="4389578"/>
            <a:ext cx="5110294" cy="1360055"/>
          </a:xfrm>
        </p:spPr>
        <p:txBody>
          <a:bodyPr/>
          <a:lstStyle/>
          <a:p>
            <a:r>
              <a:rPr lang="en-US"/>
              <a:t>Subba Reddy Oota</a:t>
            </a:r>
          </a:p>
          <a:p>
            <a:r>
              <a:rPr lang="en-US" sz="2000"/>
              <a:t>Postdoctoral Researcher</a:t>
            </a:r>
          </a:p>
          <a:p>
            <a:r>
              <a:rPr lang="en-US" sz="2000"/>
              <a:t>TU Berlin, Germany</a:t>
            </a:r>
          </a:p>
        </p:txBody>
      </p:sp>
      <p:pic>
        <p:nvPicPr>
          <p:cNvPr id="7" name="Picture 6" descr="Logo&#10;&#10;Description automatically generated">
            <a:extLst>
              <a:ext uri="{FF2B5EF4-FFF2-40B4-BE49-F238E27FC236}">
                <a16:creationId xmlns:a16="http://schemas.microsoft.com/office/drawing/2014/main" id="{DB7FCDAE-F12D-3C37-E400-53BEFD2BCD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71" y="65023"/>
            <a:ext cx="2329428" cy="1360055"/>
          </a:xfrm>
          <a:prstGeom prst="rect">
            <a:avLst/>
          </a:prstGeom>
        </p:spPr>
      </p:pic>
      <p:pic>
        <p:nvPicPr>
          <p:cNvPr id="8" name="Picture 7" descr="Logo, company name&#10;&#10;Description automatically generated">
            <a:extLst>
              <a:ext uri="{FF2B5EF4-FFF2-40B4-BE49-F238E27FC236}">
                <a16:creationId xmlns:a16="http://schemas.microsoft.com/office/drawing/2014/main" id="{4679C875-7E78-9A33-D289-B93A343429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4359" y="65024"/>
            <a:ext cx="1446978" cy="1383438"/>
          </a:xfrm>
          <a:prstGeom prst="rect">
            <a:avLst/>
          </a:prstGeom>
        </p:spPr>
      </p:pic>
      <p:pic>
        <p:nvPicPr>
          <p:cNvPr id="5" name="Picture 4" descr="A red and black logo&#10;&#10;Description automatically generated">
            <a:extLst>
              <a:ext uri="{FF2B5EF4-FFF2-40B4-BE49-F238E27FC236}">
                <a16:creationId xmlns:a16="http://schemas.microsoft.com/office/drawing/2014/main" id="{B49A0157-C55D-317F-73F8-2CA831AA11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5501" y="41640"/>
            <a:ext cx="2329428" cy="1383438"/>
          </a:xfrm>
          <a:prstGeom prst="rect">
            <a:avLst/>
          </a:prstGeom>
        </p:spPr>
      </p:pic>
      <p:grpSp>
        <p:nvGrpSpPr>
          <p:cNvPr id="4" name="Google Shape;111;g10bb5e1c841_1_46">
            <a:extLst>
              <a:ext uri="{FF2B5EF4-FFF2-40B4-BE49-F238E27FC236}">
                <a16:creationId xmlns:a16="http://schemas.microsoft.com/office/drawing/2014/main" id="{E03DB1A5-9ED4-0BF4-BD5E-CF8FAF21CE1B}"/>
              </a:ext>
            </a:extLst>
          </p:cNvPr>
          <p:cNvGrpSpPr/>
          <p:nvPr/>
        </p:nvGrpSpPr>
        <p:grpSpPr>
          <a:xfrm>
            <a:off x="142089" y="4886531"/>
            <a:ext cx="5115277" cy="1906446"/>
            <a:chOff x="2451150" y="447250"/>
            <a:chExt cx="7289700" cy="3000300"/>
          </a:xfrm>
        </p:grpSpPr>
        <p:sp>
          <p:nvSpPr>
            <p:cNvPr id="6" name="Google Shape;112;g10bb5e1c841_1_46">
              <a:extLst>
                <a:ext uri="{FF2B5EF4-FFF2-40B4-BE49-F238E27FC236}">
                  <a16:creationId xmlns:a16="http://schemas.microsoft.com/office/drawing/2014/main" id="{125E6595-670C-58D7-B643-867B3F0971B7}"/>
                </a:ext>
              </a:extLst>
            </p:cNvPr>
            <p:cNvSpPr/>
            <p:nvPr/>
          </p:nvSpPr>
          <p:spPr>
            <a:xfrm>
              <a:off x="2451150" y="447250"/>
              <a:ext cx="7289700" cy="3000300"/>
            </a:xfrm>
            <a:prstGeom prst="roundRect">
              <a:avLst>
                <a:gd name="adj" fmla="val 16667"/>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 name="Google Shape;114;g10bb5e1c841_1_46">
              <a:extLst>
                <a:ext uri="{FF2B5EF4-FFF2-40B4-BE49-F238E27FC236}">
                  <a16:creationId xmlns:a16="http://schemas.microsoft.com/office/drawing/2014/main" id="{B13E7D1B-4D93-B71D-6696-BE6796641BD7}"/>
                </a:ext>
              </a:extLst>
            </p:cNvPr>
            <p:cNvCxnSpPr/>
            <p:nvPr/>
          </p:nvCxnSpPr>
          <p:spPr>
            <a:xfrm>
              <a:off x="4982100" y="1871200"/>
              <a:ext cx="2227800" cy="0"/>
            </a:xfrm>
            <a:prstGeom prst="straightConnector1">
              <a:avLst/>
            </a:prstGeom>
            <a:noFill/>
            <a:ln w="38100" cap="flat" cmpd="sng">
              <a:solidFill>
                <a:schemeClr val="dk1"/>
              </a:solidFill>
              <a:prstDash val="solid"/>
              <a:round/>
              <a:headEnd type="none" w="med" len="med"/>
              <a:tailEnd type="triangle" w="med" len="med"/>
            </a:ln>
          </p:spPr>
        </p:cxnSp>
        <p:sp>
          <p:nvSpPr>
            <p:cNvPr id="10" name="Google Shape;115;g10bb5e1c841_1_46">
              <a:extLst>
                <a:ext uri="{FF2B5EF4-FFF2-40B4-BE49-F238E27FC236}">
                  <a16:creationId xmlns:a16="http://schemas.microsoft.com/office/drawing/2014/main" id="{E4B0A3B1-C7D2-FA88-AC63-785562E73384}"/>
                </a:ext>
              </a:extLst>
            </p:cNvPr>
            <p:cNvSpPr/>
            <p:nvPr/>
          </p:nvSpPr>
          <p:spPr>
            <a:xfrm>
              <a:off x="7239345" y="729511"/>
              <a:ext cx="2028300" cy="344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1800" b="1">
                  <a:solidFill>
                    <a:schemeClr val="dk1"/>
                  </a:solidFill>
                  <a:latin typeface="Helvetica Neue"/>
                  <a:ea typeface="Helvetica Neue"/>
                  <a:cs typeface="Helvetica Neue"/>
                  <a:sym typeface="Helvetica Neue"/>
                </a:rPr>
                <a:t>Biological</a:t>
              </a:r>
              <a:endParaRPr sz="1800" b="1" i="0" u="none" strike="noStrike" cap="none">
                <a:solidFill>
                  <a:schemeClr val="dk1"/>
                </a:solidFill>
                <a:latin typeface="Helvetica Neue"/>
                <a:ea typeface="Helvetica Neue"/>
                <a:cs typeface="Helvetica Neue"/>
                <a:sym typeface="Helvetica Neue"/>
              </a:endParaRPr>
            </a:p>
          </p:txBody>
        </p:sp>
        <p:sp>
          <p:nvSpPr>
            <p:cNvPr id="11" name="Google Shape;116;g10bb5e1c841_1_46">
              <a:extLst>
                <a:ext uri="{FF2B5EF4-FFF2-40B4-BE49-F238E27FC236}">
                  <a16:creationId xmlns:a16="http://schemas.microsoft.com/office/drawing/2014/main" id="{D103B1AD-0770-9AF4-1CB6-881E60D0D185}"/>
                </a:ext>
              </a:extLst>
            </p:cNvPr>
            <p:cNvSpPr/>
            <p:nvPr/>
          </p:nvSpPr>
          <p:spPr>
            <a:xfrm>
              <a:off x="2777280" y="729511"/>
              <a:ext cx="2028300" cy="344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1800" b="1">
                  <a:solidFill>
                    <a:schemeClr val="dk1"/>
                  </a:solidFill>
                  <a:latin typeface="Helvetica Neue"/>
                  <a:ea typeface="Helvetica Neue"/>
                  <a:cs typeface="Helvetica Neue"/>
                  <a:sym typeface="Helvetica Neue"/>
                </a:rPr>
                <a:t>Artificial</a:t>
              </a:r>
              <a:endParaRPr sz="1800" b="1" i="0" u="none" strike="noStrike" cap="none">
                <a:solidFill>
                  <a:schemeClr val="dk1"/>
                </a:solidFill>
                <a:latin typeface="Helvetica Neue"/>
                <a:ea typeface="Helvetica Neue"/>
                <a:cs typeface="Helvetica Neue"/>
                <a:sym typeface="Helvetica Neue"/>
              </a:endParaRPr>
            </a:p>
          </p:txBody>
        </p:sp>
        <p:pic>
          <p:nvPicPr>
            <p:cNvPr id="12" name="Google Shape;117;g10bb5e1c841_1_46">
              <a:extLst>
                <a:ext uri="{FF2B5EF4-FFF2-40B4-BE49-F238E27FC236}">
                  <a16:creationId xmlns:a16="http://schemas.microsoft.com/office/drawing/2014/main" id="{93D04050-879F-E336-2A07-6C7E9D93D38E}"/>
                </a:ext>
              </a:extLst>
            </p:cNvPr>
            <p:cNvPicPr preferRelativeResize="0"/>
            <p:nvPr/>
          </p:nvPicPr>
          <p:blipFill>
            <a:blip r:embed="rId6">
              <a:alphaModFix/>
            </a:blip>
            <a:stretch>
              <a:fillRect/>
            </a:stretch>
          </p:blipFill>
          <p:spPr>
            <a:xfrm>
              <a:off x="3095400" y="1074211"/>
              <a:ext cx="1392200" cy="1392200"/>
            </a:xfrm>
            <a:prstGeom prst="rect">
              <a:avLst/>
            </a:prstGeom>
            <a:noFill/>
            <a:ln>
              <a:noFill/>
            </a:ln>
          </p:spPr>
        </p:pic>
        <p:pic>
          <p:nvPicPr>
            <p:cNvPr id="13" name="Google Shape;118;g10bb5e1c841_1_46">
              <a:extLst>
                <a:ext uri="{FF2B5EF4-FFF2-40B4-BE49-F238E27FC236}">
                  <a16:creationId xmlns:a16="http://schemas.microsoft.com/office/drawing/2014/main" id="{A5301C71-E297-098A-E5E9-5DBC428862DD}"/>
                </a:ext>
              </a:extLst>
            </p:cNvPr>
            <p:cNvPicPr preferRelativeResize="0"/>
            <p:nvPr/>
          </p:nvPicPr>
          <p:blipFill>
            <a:blip r:embed="rId7">
              <a:alphaModFix/>
            </a:blip>
            <a:stretch>
              <a:fillRect/>
            </a:stretch>
          </p:blipFill>
          <p:spPr>
            <a:xfrm>
              <a:off x="7475770" y="1175099"/>
              <a:ext cx="1555450" cy="1190425"/>
            </a:xfrm>
            <a:prstGeom prst="rect">
              <a:avLst/>
            </a:prstGeom>
            <a:noFill/>
            <a:ln>
              <a:noFill/>
            </a:ln>
          </p:spPr>
        </p:pic>
      </p:grpSp>
    </p:spTree>
    <p:extLst>
      <p:ext uri="{BB962C8B-B14F-4D97-AF65-F5344CB8AC3E}">
        <p14:creationId xmlns:p14="http://schemas.microsoft.com/office/powerpoint/2010/main" val="97524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g10bb5e1c841_1_46"/>
          <p:cNvSpPr/>
          <p:nvPr/>
        </p:nvSpPr>
        <p:spPr>
          <a:xfrm>
            <a:off x="328500" y="4937456"/>
            <a:ext cx="11535000" cy="536161"/>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Clr>
                <a:srgbClr val="000000"/>
              </a:buClr>
              <a:buSzPts val="2000"/>
              <a:buFont typeface="Arial"/>
              <a:buNone/>
            </a:pPr>
            <a:r>
              <a:rPr lang="en-SG" sz="2000">
                <a:solidFill>
                  <a:schemeClr val="dk1"/>
                </a:solidFill>
                <a:latin typeface="Helvetica Neue"/>
                <a:ea typeface="Helvetica Neue"/>
                <a:cs typeface="Helvetica Neue"/>
                <a:sym typeface="Helvetica Neue"/>
              </a:rPr>
              <a:t>Subba Reddy Oota          Manish Gupta         Mariya Toneva</a:t>
            </a:r>
            <a:endParaRPr sz="2000">
              <a:solidFill>
                <a:schemeClr val="dk1"/>
              </a:solidFill>
              <a:latin typeface="Helvetica Neue"/>
              <a:ea typeface="Helvetica Neue"/>
              <a:cs typeface="Helvetica Neue"/>
              <a:sym typeface="Helvetica Neue"/>
            </a:endParaRPr>
          </a:p>
          <a:p>
            <a:pPr marL="0" marR="0" lvl="0" indent="0" algn="ctr" rtl="0">
              <a:lnSpc>
                <a:spcPct val="115000"/>
              </a:lnSpc>
              <a:spcBef>
                <a:spcPts val="0"/>
              </a:spcBef>
              <a:spcAft>
                <a:spcPts val="0"/>
              </a:spcAft>
              <a:buClr>
                <a:srgbClr val="000000"/>
              </a:buClr>
              <a:buSzPts val="2000"/>
              <a:buFont typeface="Arial"/>
              <a:buNone/>
            </a:pPr>
            <a:endParaRPr sz="2000">
              <a:solidFill>
                <a:schemeClr val="dk1"/>
              </a:solidFill>
              <a:latin typeface="Helvetica Neue"/>
              <a:ea typeface="Helvetica Neue"/>
              <a:cs typeface="Helvetica Neue"/>
              <a:sym typeface="Helvetica Neue"/>
            </a:endParaRPr>
          </a:p>
        </p:txBody>
      </p:sp>
      <p:sp>
        <p:nvSpPr>
          <p:cNvPr id="110" name="Google Shape;110;g10bb5e1c841_1_46"/>
          <p:cNvSpPr/>
          <p:nvPr/>
        </p:nvSpPr>
        <p:spPr>
          <a:xfrm>
            <a:off x="328500" y="3471552"/>
            <a:ext cx="11535000" cy="1465500"/>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Clr>
                <a:srgbClr val="000000"/>
              </a:buClr>
              <a:buSzPts val="2400"/>
              <a:buFont typeface="Arial"/>
              <a:buNone/>
            </a:pPr>
            <a:r>
              <a:rPr lang="en-SG" sz="3200" b="1">
                <a:solidFill>
                  <a:schemeClr val="dk1"/>
                </a:solidFill>
                <a:latin typeface="Helvetica Neue"/>
                <a:ea typeface="Helvetica Neue"/>
                <a:cs typeface="Helvetica Neue"/>
                <a:sym typeface="Helvetica Neue"/>
              </a:rPr>
              <a:t>Joint processing of linguistic properties in brains and language models</a:t>
            </a:r>
            <a:endParaRPr sz="3200" i="0" u="none" strike="noStrike" cap="none">
              <a:solidFill>
                <a:schemeClr val="dk1"/>
              </a:solidFill>
              <a:latin typeface="Helvetica Neue"/>
              <a:ea typeface="Helvetica Neue"/>
              <a:cs typeface="Helvetica Neue"/>
              <a:sym typeface="Helvetica Neue"/>
            </a:endParaRPr>
          </a:p>
        </p:txBody>
      </p:sp>
      <p:grpSp>
        <p:nvGrpSpPr>
          <p:cNvPr id="111" name="Google Shape;111;g10bb5e1c841_1_46"/>
          <p:cNvGrpSpPr/>
          <p:nvPr/>
        </p:nvGrpSpPr>
        <p:grpSpPr>
          <a:xfrm>
            <a:off x="371124" y="70875"/>
            <a:ext cx="7289700" cy="3000300"/>
            <a:chOff x="2451150" y="447250"/>
            <a:chExt cx="7289700" cy="3000300"/>
          </a:xfrm>
        </p:grpSpPr>
        <p:sp>
          <p:nvSpPr>
            <p:cNvPr id="112" name="Google Shape;112;g10bb5e1c841_1_46"/>
            <p:cNvSpPr/>
            <p:nvPr/>
          </p:nvSpPr>
          <p:spPr>
            <a:xfrm>
              <a:off x="2451150" y="447250"/>
              <a:ext cx="7289700" cy="3000300"/>
            </a:xfrm>
            <a:prstGeom prst="roundRect">
              <a:avLst>
                <a:gd name="adj" fmla="val 16667"/>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g10bb5e1c841_1_46"/>
            <p:cNvSpPr/>
            <p:nvPr/>
          </p:nvSpPr>
          <p:spPr>
            <a:xfrm>
              <a:off x="2777280" y="2603976"/>
              <a:ext cx="6870636" cy="605122"/>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2400" b="1">
                  <a:solidFill>
                    <a:schemeClr val="dk1"/>
                  </a:solidFill>
                  <a:latin typeface="Helvetica Neue"/>
                  <a:ea typeface="Helvetica Neue"/>
                  <a:cs typeface="Helvetica Neue"/>
                  <a:sym typeface="Helvetica Neue"/>
                </a:rPr>
                <a:t>What are the reasons behind better similarity between language models and brains?</a:t>
              </a:r>
              <a:endParaRPr sz="2400" b="1" i="0" u="none" strike="noStrike" cap="none">
                <a:solidFill>
                  <a:schemeClr val="dk1"/>
                </a:solidFill>
                <a:latin typeface="Helvetica Neue"/>
                <a:ea typeface="Helvetica Neue"/>
                <a:cs typeface="Helvetica Neue"/>
                <a:sym typeface="Helvetica Neue"/>
              </a:endParaRPr>
            </a:p>
          </p:txBody>
        </p:sp>
        <p:cxnSp>
          <p:nvCxnSpPr>
            <p:cNvPr id="114" name="Google Shape;114;g10bb5e1c841_1_46"/>
            <p:cNvCxnSpPr/>
            <p:nvPr/>
          </p:nvCxnSpPr>
          <p:spPr>
            <a:xfrm>
              <a:off x="4982100" y="1871200"/>
              <a:ext cx="2227800" cy="0"/>
            </a:xfrm>
            <a:prstGeom prst="straightConnector1">
              <a:avLst/>
            </a:prstGeom>
            <a:noFill/>
            <a:ln w="38100" cap="flat" cmpd="sng">
              <a:solidFill>
                <a:schemeClr val="dk1"/>
              </a:solidFill>
              <a:prstDash val="solid"/>
              <a:round/>
              <a:headEnd type="none" w="med" len="med"/>
              <a:tailEnd type="triangle" w="med" len="med"/>
            </a:ln>
          </p:spPr>
        </p:cxnSp>
        <p:sp>
          <p:nvSpPr>
            <p:cNvPr id="115" name="Google Shape;115;g10bb5e1c841_1_46"/>
            <p:cNvSpPr/>
            <p:nvPr/>
          </p:nvSpPr>
          <p:spPr>
            <a:xfrm>
              <a:off x="7239345" y="729511"/>
              <a:ext cx="2028300" cy="344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1800" b="1">
                  <a:solidFill>
                    <a:schemeClr val="dk1"/>
                  </a:solidFill>
                  <a:latin typeface="Helvetica Neue"/>
                  <a:ea typeface="Helvetica Neue"/>
                  <a:cs typeface="Helvetica Neue"/>
                  <a:sym typeface="Helvetica Neue"/>
                </a:rPr>
                <a:t>Biological</a:t>
              </a:r>
              <a:endParaRPr sz="1800" b="1" i="0" u="none" strike="noStrike" cap="none">
                <a:solidFill>
                  <a:schemeClr val="dk1"/>
                </a:solidFill>
                <a:latin typeface="Helvetica Neue"/>
                <a:ea typeface="Helvetica Neue"/>
                <a:cs typeface="Helvetica Neue"/>
                <a:sym typeface="Helvetica Neue"/>
              </a:endParaRPr>
            </a:p>
          </p:txBody>
        </p:sp>
        <p:sp>
          <p:nvSpPr>
            <p:cNvPr id="116" name="Google Shape;116;g10bb5e1c841_1_46"/>
            <p:cNvSpPr/>
            <p:nvPr/>
          </p:nvSpPr>
          <p:spPr>
            <a:xfrm>
              <a:off x="2777280" y="729511"/>
              <a:ext cx="2028300" cy="344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1800" b="1">
                  <a:solidFill>
                    <a:schemeClr val="dk1"/>
                  </a:solidFill>
                  <a:latin typeface="Helvetica Neue"/>
                  <a:ea typeface="Helvetica Neue"/>
                  <a:cs typeface="Helvetica Neue"/>
                  <a:sym typeface="Helvetica Neue"/>
                </a:rPr>
                <a:t>Artificial</a:t>
              </a:r>
              <a:endParaRPr sz="1800" b="1" i="0" u="none" strike="noStrike" cap="none">
                <a:solidFill>
                  <a:schemeClr val="dk1"/>
                </a:solidFill>
                <a:latin typeface="Helvetica Neue"/>
                <a:ea typeface="Helvetica Neue"/>
                <a:cs typeface="Helvetica Neue"/>
                <a:sym typeface="Helvetica Neue"/>
              </a:endParaRPr>
            </a:p>
          </p:txBody>
        </p:sp>
        <p:pic>
          <p:nvPicPr>
            <p:cNvPr id="117" name="Google Shape;117;g10bb5e1c841_1_46"/>
            <p:cNvPicPr preferRelativeResize="0"/>
            <p:nvPr/>
          </p:nvPicPr>
          <p:blipFill>
            <a:blip r:embed="rId3">
              <a:alphaModFix/>
            </a:blip>
            <a:stretch>
              <a:fillRect/>
            </a:stretch>
          </p:blipFill>
          <p:spPr>
            <a:xfrm>
              <a:off x="3095400" y="1074211"/>
              <a:ext cx="1392200" cy="1392200"/>
            </a:xfrm>
            <a:prstGeom prst="rect">
              <a:avLst/>
            </a:prstGeom>
            <a:noFill/>
            <a:ln>
              <a:noFill/>
            </a:ln>
          </p:spPr>
        </p:pic>
        <p:pic>
          <p:nvPicPr>
            <p:cNvPr id="118" name="Google Shape;118;g10bb5e1c841_1_46"/>
            <p:cNvPicPr preferRelativeResize="0"/>
            <p:nvPr/>
          </p:nvPicPr>
          <p:blipFill>
            <a:blip r:embed="rId4">
              <a:alphaModFix/>
            </a:blip>
            <a:stretch>
              <a:fillRect/>
            </a:stretch>
          </p:blipFill>
          <p:spPr>
            <a:xfrm>
              <a:off x="7475770" y="1175099"/>
              <a:ext cx="1555450" cy="1190425"/>
            </a:xfrm>
            <a:prstGeom prst="rect">
              <a:avLst/>
            </a:prstGeom>
            <a:noFill/>
            <a:ln>
              <a:noFill/>
            </a:ln>
          </p:spPr>
        </p:pic>
      </p:grpSp>
      <p:pic>
        <p:nvPicPr>
          <p:cNvPr id="2" name="Picture 1" descr="Logo&#10;&#10;Description automatically generated">
            <a:extLst>
              <a:ext uri="{FF2B5EF4-FFF2-40B4-BE49-F238E27FC236}">
                <a16:creationId xmlns:a16="http://schemas.microsoft.com/office/drawing/2014/main" id="{D086CAF8-4FDE-416B-AE58-946FF5BBA4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876" y="5938399"/>
            <a:ext cx="1610995" cy="841680"/>
          </a:xfrm>
          <a:prstGeom prst="rect">
            <a:avLst/>
          </a:prstGeom>
        </p:spPr>
      </p:pic>
      <p:pic>
        <p:nvPicPr>
          <p:cNvPr id="7" name="Picture 6" descr="A blue and white logo&#10;&#10;Description automatically generated">
            <a:extLst>
              <a:ext uri="{FF2B5EF4-FFF2-40B4-BE49-F238E27FC236}">
                <a16:creationId xmlns:a16="http://schemas.microsoft.com/office/drawing/2014/main" id="{F4DFB2FC-E614-E9F6-1694-887DB670B5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1576" y="5804087"/>
            <a:ext cx="1380548" cy="1026880"/>
          </a:xfrm>
          <a:prstGeom prst="rect">
            <a:avLst/>
          </a:prstGeom>
        </p:spPr>
      </p:pic>
      <p:pic>
        <p:nvPicPr>
          <p:cNvPr id="9" name="Picture 8" descr="A close-up of a logo&#10;&#10;Description automatically generated">
            <a:extLst>
              <a:ext uri="{FF2B5EF4-FFF2-40B4-BE49-F238E27FC236}">
                <a16:creationId xmlns:a16="http://schemas.microsoft.com/office/drawing/2014/main" id="{CE799B37-5F35-2D39-E5AC-39324105AE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46279" y="6029151"/>
            <a:ext cx="2821737" cy="660176"/>
          </a:xfrm>
          <a:prstGeom prst="rect">
            <a:avLst/>
          </a:prstGeom>
        </p:spPr>
      </p:pic>
      <p:pic>
        <p:nvPicPr>
          <p:cNvPr id="11" name="Picture 10" descr="A black background with purple dots&#10;&#10;Description automatically generated">
            <a:extLst>
              <a:ext uri="{FF2B5EF4-FFF2-40B4-BE49-F238E27FC236}">
                <a16:creationId xmlns:a16="http://schemas.microsoft.com/office/drawing/2014/main" id="{A8B70CD2-F4C5-AD8B-A702-752D941C0F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49289" y="203711"/>
            <a:ext cx="3228975" cy="1453039"/>
          </a:xfrm>
          <a:prstGeom prst="rect">
            <a:avLst/>
          </a:prstGeom>
        </p:spPr>
      </p:pic>
    </p:spTree>
    <p:extLst>
      <p:ext uri="{BB962C8B-B14F-4D97-AF65-F5344CB8AC3E}">
        <p14:creationId xmlns:p14="http://schemas.microsoft.com/office/powerpoint/2010/main" val="1360367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
          <p:cNvSpPr/>
          <p:nvPr/>
        </p:nvSpPr>
        <p:spPr>
          <a:xfrm>
            <a:off x="515100" y="326550"/>
            <a:ext cx="11161800" cy="726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800"/>
              <a:buFont typeface="Arial"/>
              <a:buNone/>
            </a:pPr>
            <a:r>
              <a:rPr lang="en-SG" sz="2800" b="1" i="0" u="none" strike="noStrike" cap="none">
                <a:solidFill>
                  <a:schemeClr val="dk1"/>
                </a:solidFill>
                <a:latin typeface="Helvetica Neue"/>
                <a:ea typeface="Helvetica Neue"/>
                <a:cs typeface="Helvetica Neue"/>
                <a:sym typeface="Helvetica Neue"/>
              </a:rPr>
              <a:t>Language models (LMs) are trained to predict missing words</a:t>
            </a:r>
            <a:endParaRPr sz="2800" b="1" i="0" u="none" strike="noStrike" cap="none">
              <a:solidFill>
                <a:schemeClr val="dk1"/>
              </a:solidFill>
              <a:latin typeface="Helvetica Neue"/>
              <a:ea typeface="Helvetica Neue"/>
              <a:cs typeface="Helvetica Neue"/>
              <a:sym typeface="Helvetica Neue"/>
            </a:endParaRPr>
          </a:p>
        </p:txBody>
      </p:sp>
      <p:sp>
        <p:nvSpPr>
          <p:cNvPr id="145" name="Google Shape;145;p2"/>
          <p:cNvSpPr txBox="1">
            <a:spLocks noGrp="1"/>
          </p:cNvSpPr>
          <p:nvPr>
            <p:ph type="sldNum" idx="12"/>
          </p:nvPr>
        </p:nvSpPr>
        <p:spPr>
          <a:xfrm>
            <a:off x="11311128" y="6492874"/>
            <a:ext cx="880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fld id="{00000000-1234-1234-1234-123412341234}" type="slidenum">
              <a:rPr lang="en-SG"/>
              <a:t>11</a:t>
            </a:fld>
            <a:endParaRPr/>
          </a:p>
        </p:txBody>
      </p:sp>
      <p:sp>
        <p:nvSpPr>
          <p:cNvPr id="146" name="Google Shape;146;p2"/>
          <p:cNvSpPr/>
          <p:nvPr/>
        </p:nvSpPr>
        <p:spPr>
          <a:xfrm>
            <a:off x="1476900" y="3063900"/>
            <a:ext cx="9238200" cy="1170000"/>
          </a:xfrm>
          <a:prstGeom prst="roundRect">
            <a:avLst>
              <a:gd name="adj" fmla="val 16667"/>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2800"/>
              <a:buFont typeface="Helvetica Neue"/>
              <a:buNone/>
            </a:pPr>
            <a:r>
              <a:rPr lang="en-SG" sz="2800" b="1" i="0" u="none" strike="noStrike" cap="none">
                <a:solidFill>
                  <a:schemeClr val="dk1"/>
                </a:solidFill>
                <a:latin typeface="Helvetica Neue"/>
                <a:ea typeface="Helvetica Neue"/>
                <a:cs typeface="Helvetica Neue"/>
                <a:sym typeface="Helvetica Neue"/>
              </a:rPr>
              <a:t>Language model</a:t>
            </a:r>
            <a:endParaRPr sz="2800" b="1" i="0" u="none" strike="noStrike" cap="none">
              <a:solidFill>
                <a:schemeClr val="dk1"/>
              </a:solidFill>
              <a:latin typeface="Helvetica Neue"/>
              <a:ea typeface="Helvetica Neue"/>
              <a:cs typeface="Helvetica Neue"/>
              <a:sym typeface="Helvetica Neue"/>
            </a:endParaRPr>
          </a:p>
        </p:txBody>
      </p:sp>
      <p:cxnSp>
        <p:nvCxnSpPr>
          <p:cNvPr id="147" name="Google Shape;147;p2"/>
          <p:cNvCxnSpPr/>
          <p:nvPr/>
        </p:nvCxnSpPr>
        <p:spPr>
          <a:xfrm rot="10800000">
            <a:off x="2225488" y="4233625"/>
            <a:ext cx="0" cy="807000"/>
          </a:xfrm>
          <a:prstGeom prst="straightConnector1">
            <a:avLst/>
          </a:prstGeom>
          <a:noFill/>
          <a:ln w="38100" cap="flat" cmpd="sng">
            <a:solidFill>
              <a:schemeClr val="dk1"/>
            </a:solidFill>
            <a:prstDash val="solid"/>
            <a:round/>
            <a:headEnd type="none" w="sm" len="sm"/>
            <a:tailEnd type="triangle" w="med" len="med"/>
          </a:ln>
        </p:spPr>
      </p:cxnSp>
      <p:cxnSp>
        <p:nvCxnSpPr>
          <p:cNvPr id="148" name="Google Shape;148;p2"/>
          <p:cNvCxnSpPr/>
          <p:nvPr/>
        </p:nvCxnSpPr>
        <p:spPr>
          <a:xfrm rot="10800000">
            <a:off x="4160744" y="4233625"/>
            <a:ext cx="0" cy="807000"/>
          </a:xfrm>
          <a:prstGeom prst="straightConnector1">
            <a:avLst/>
          </a:prstGeom>
          <a:noFill/>
          <a:ln w="38100" cap="flat" cmpd="sng">
            <a:solidFill>
              <a:schemeClr val="dk1"/>
            </a:solidFill>
            <a:prstDash val="solid"/>
            <a:round/>
            <a:headEnd type="none" w="sm" len="sm"/>
            <a:tailEnd type="triangle" w="med" len="med"/>
          </a:ln>
        </p:spPr>
      </p:cxnSp>
      <p:cxnSp>
        <p:nvCxnSpPr>
          <p:cNvPr id="149" name="Google Shape;149;p2"/>
          <p:cNvCxnSpPr/>
          <p:nvPr/>
        </p:nvCxnSpPr>
        <p:spPr>
          <a:xfrm rot="10800000">
            <a:off x="6096000" y="4233625"/>
            <a:ext cx="0" cy="807000"/>
          </a:xfrm>
          <a:prstGeom prst="straightConnector1">
            <a:avLst/>
          </a:prstGeom>
          <a:noFill/>
          <a:ln w="38100" cap="flat" cmpd="sng">
            <a:solidFill>
              <a:schemeClr val="dk1"/>
            </a:solidFill>
            <a:prstDash val="solid"/>
            <a:round/>
            <a:headEnd type="none" w="sm" len="sm"/>
            <a:tailEnd type="triangle" w="med" len="med"/>
          </a:ln>
        </p:spPr>
      </p:cxnSp>
      <p:cxnSp>
        <p:nvCxnSpPr>
          <p:cNvPr id="150" name="Google Shape;150;p2"/>
          <p:cNvCxnSpPr/>
          <p:nvPr/>
        </p:nvCxnSpPr>
        <p:spPr>
          <a:xfrm rot="10800000">
            <a:off x="8031256" y="4233625"/>
            <a:ext cx="0" cy="807000"/>
          </a:xfrm>
          <a:prstGeom prst="straightConnector1">
            <a:avLst/>
          </a:prstGeom>
          <a:noFill/>
          <a:ln w="38100" cap="flat" cmpd="sng">
            <a:solidFill>
              <a:schemeClr val="dk1"/>
            </a:solidFill>
            <a:prstDash val="solid"/>
            <a:round/>
            <a:headEnd type="none" w="sm" len="sm"/>
            <a:tailEnd type="triangle" w="med" len="med"/>
          </a:ln>
        </p:spPr>
      </p:cxnSp>
      <p:cxnSp>
        <p:nvCxnSpPr>
          <p:cNvPr id="151" name="Google Shape;151;p2"/>
          <p:cNvCxnSpPr/>
          <p:nvPr/>
        </p:nvCxnSpPr>
        <p:spPr>
          <a:xfrm rot="10800000">
            <a:off x="9966513" y="4233625"/>
            <a:ext cx="0" cy="807000"/>
          </a:xfrm>
          <a:prstGeom prst="straightConnector1">
            <a:avLst/>
          </a:prstGeom>
          <a:noFill/>
          <a:ln w="38100" cap="flat" cmpd="sng">
            <a:solidFill>
              <a:schemeClr val="dk1"/>
            </a:solidFill>
            <a:prstDash val="solid"/>
            <a:round/>
            <a:headEnd type="none" w="sm" len="sm"/>
            <a:tailEnd type="triangle" w="med" len="med"/>
          </a:ln>
        </p:spPr>
      </p:cxnSp>
      <p:sp>
        <p:nvSpPr>
          <p:cNvPr id="152" name="Google Shape;152;p2"/>
          <p:cNvSpPr/>
          <p:nvPr/>
        </p:nvSpPr>
        <p:spPr>
          <a:xfrm>
            <a:off x="1453150" y="5163275"/>
            <a:ext cx="1544700" cy="726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3500" b="0" i="0" u="none" strike="noStrike" cap="none">
                <a:solidFill>
                  <a:schemeClr val="dk1"/>
                </a:solidFill>
                <a:latin typeface="Helvetica Neue"/>
                <a:ea typeface="Helvetica Neue"/>
                <a:cs typeface="Helvetica Neue"/>
                <a:sym typeface="Helvetica Neue"/>
              </a:rPr>
              <a:t>The</a:t>
            </a:r>
            <a:endParaRPr sz="3500" b="0" i="0" u="none" strike="noStrike" cap="none">
              <a:solidFill>
                <a:schemeClr val="dk1"/>
              </a:solidFill>
              <a:latin typeface="Helvetica Neue"/>
              <a:ea typeface="Helvetica Neue"/>
              <a:cs typeface="Helvetica Neue"/>
              <a:sym typeface="Helvetica Neue"/>
            </a:endParaRPr>
          </a:p>
        </p:txBody>
      </p:sp>
      <p:sp>
        <p:nvSpPr>
          <p:cNvPr id="153" name="Google Shape;153;p2"/>
          <p:cNvSpPr/>
          <p:nvPr/>
        </p:nvSpPr>
        <p:spPr>
          <a:xfrm>
            <a:off x="3388400" y="5163275"/>
            <a:ext cx="1544700" cy="726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3500" b="0" i="0" u="none" strike="noStrike" cap="none">
                <a:solidFill>
                  <a:schemeClr val="dk1"/>
                </a:solidFill>
                <a:latin typeface="Helvetica Neue"/>
                <a:ea typeface="Helvetica Neue"/>
                <a:cs typeface="Helvetica Neue"/>
                <a:sym typeface="Helvetica Neue"/>
              </a:rPr>
              <a:t>quick</a:t>
            </a:r>
            <a:endParaRPr sz="3500" b="0" i="0" u="none" strike="noStrike" cap="none">
              <a:solidFill>
                <a:schemeClr val="dk1"/>
              </a:solidFill>
              <a:latin typeface="Helvetica Neue"/>
              <a:ea typeface="Helvetica Neue"/>
              <a:cs typeface="Helvetica Neue"/>
              <a:sym typeface="Helvetica Neue"/>
            </a:endParaRPr>
          </a:p>
        </p:txBody>
      </p:sp>
      <p:sp>
        <p:nvSpPr>
          <p:cNvPr id="154" name="Google Shape;154;p2"/>
          <p:cNvSpPr/>
          <p:nvPr/>
        </p:nvSpPr>
        <p:spPr>
          <a:xfrm>
            <a:off x="5323650" y="5163275"/>
            <a:ext cx="1544700" cy="726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3500" b="0" i="0" u="none" strike="noStrike" cap="none">
                <a:solidFill>
                  <a:schemeClr val="dk1"/>
                </a:solidFill>
                <a:latin typeface="Helvetica Neue"/>
                <a:ea typeface="Helvetica Neue"/>
                <a:cs typeface="Helvetica Neue"/>
                <a:sym typeface="Helvetica Neue"/>
              </a:rPr>
              <a:t>brown</a:t>
            </a:r>
            <a:endParaRPr sz="3500" b="0" i="0" u="none" strike="noStrike" cap="none">
              <a:solidFill>
                <a:schemeClr val="dk1"/>
              </a:solidFill>
              <a:latin typeface="Helvetica Neue"/>
              <a:ea typeface="Helvetica Neue"/>
              <a:cs typeface="Helvetica Neue"/>
              <a:sym typeface="Helvetica Neue"/>
            </a:endParaRPr>
          </a:p>
        </p:txBody>
      </p:sp>
      <p:sp>
        <p:nvSpPr>
          <p:cNvPr id="155" name="Google Shape;155;p2"/>
          <p:cNvSpPr/>
          <p:nvPr/>
        </p:nvSpPr>
        <p:spPr>
          <a:xfrm>
            <a:off x="7258900" y="5163275"/>
            <a:ext cx="1544700" cy="726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3500" b="0" i="0" u="none" strike="noStrike" cap="none">
                <a:solidFill>
                  <a:schemeClr val="dk1"/>
                </a:solidFill>
                <a:latin typeface="Helvetica Neue"/>
                <a:ea typeface="Helvetica Neue"/>
                <a:cs typeface="Helvetica Neue"/>
                <a:sym typeface="Helvetica Neue"/>
              </a:rPr>
              <a:t>fox</a:t>
            </a:r>
            <a:endParaRPr sz="3500" b="0" i="0" u="none" strike="noStrike" cap="none">
              <a:solidFill>
                <a:schemeClr val="dk1"/>
              </a:solidFill>
              <a:latin typeface="Helvetica Neue"/>
              <a:ea typeface="Helvetica Neue"/>
              <a:cs typeface="Helvetica Neue"/>
              <a:sym typeface="Helvetica Neue"/>
            </a:endParaRPr>
          </a:p>
        </p:txBody>
      </p:sp>
      <p:sp>
        <p:nvSpPr>
          <p:cNvPr id="156" name="Google Shape;156;p2"/>
          <p:cNvSpPr/>
          <p:nvPr/>
        </p:nvSpPr>
        <p:spPr>
          <a:xfrm>
            <a:off x="8908100" y="5163275"/>
            <a:ext cx="2116800" cy="726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3500" b="1" i="0" u="none" strike="noStrike" cap="none">
                <a:solidFill>
                  <a:schemeClr val="dk1"/>
                </a:solidFill>
                <a:latin typeface="Helvetica Neue"/>
                <a:ea typeface="Helvetica Neue"/>
                <a:cs typeface="Helvetica Neue"/>
                <a:sym typeface="Helvetica Neue"/>
              </a:rPr>
              <a:t>[MASK]</a:t>
            </a:r>
            <a:endParaRPr sz="3500" b="1" i="0" u="none" strike="noStrike" cap="none">
              <a:solidFill>
                <a:schemeClr val="dk1"/>
              </a:solidFill>
              <a:latin typeface="Helvetica Neue"/>
              <a:ea typeface="Helvetica Neue"/>
              <a:cs typeface="Helvetica Neue"/>
              <a:sym typeface="Helvetica Neue"/>
            </a:endParaRPr>
          </a:p>
        </p:txBody>
      </p:sp>
      <p:cxnSp>
        <p:nvCxnSpPr>
          <p:cNvPr id="157" name="Google Shape;157;p2"/>
          <p:cNvCxnSpPr/>
          <p:nvPr/>
        </p:nvCxnSpPr>
        <p:spPr>
          <a:xfrm rot="10800000">
            <a:off x="9966506" y="2256900"/>
            <a:ext cx="0" cy="807000"/>
          </a:xfrm>
          <a:prstGeom prst="straightConnector1">
            <a:avLst/>
          </a:prstGeom>
          <a:noFill/>
          <a:ln w="38100" cap="flat" cmpd="sng">
            <a:solidFill>
              <a:schemeClr val="dk1"/>
            </a:solidFill>
            <a:prstDash val="solid"/>
            <a:round/>
            <a:headEnd type="none" w="sm" len="sm"/>
            <a:tailEnd type="triangle" w="med" len="med"/>
          </a:ln>
        </p:spPr>
      </p:cxnSp>
      <p:sp>
        <p:nvSpPr>
          <p:cNvPr id="158" name="Google Shape;158;p2"/>
          <p:cNvSpPr/>
          <p:nvPr/>
        </p:nvSpPr>
        <p:spPr>
          <a:xfrm>
            <a:off x="9194150" y="1548925"/>
            <a:ext cx="1544700" cy="726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3600" b="1" i="0" u="none" strike="noStrike" cap="none">
                <a:solidFill>
                  <a:schemeClr val="dk1"/>
                </a:solidFill>
                <a:latin typeface="Helvetica Neue"/>
                <a:ea typeface="Helvetica Neue"/>
                <a:cs typeface="Helvetica Neue"/>
                <a:sym typeface="Helvetica Neue"/>
              </a:rPr>
              <a:t>jumps</a:t>
            </a:r>
            <a:endParaRPr sz="3600" b="1" i="0" u="none" strike="noStrike" cap="none">
              <a:solidFill>
                <a:schemeClr val="dk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92466"/>
          </a:xfrm>
        </p:spPr>
        <p:txBody>
          <a:bodyPr>
            <a:normAutofit/>
          </a:bodyPr>
          <a:lstStyle/>
          <a:p>
            <a:r>
              <a:rPr lang="en-US" sz="2800" b="1" dirty="0">
                <a:solidFill>
                  <a:schemeClr val="tx1"/>
                </a:solidFill>
                <a:latin typeface="Helvetica Neue" panose="020B0604020202020204" charset="0"/>
              </a:rPr>
              <a:t>Interpreting BERT and beyond</a:t>
            </a:r>
          </a:p>
        </p:txBody>
      </p:sp>
      <p:sp>
        <p:nvSpPr>
          <p:cNvPr id="3" name="Content Placeholder 2"/>
          <p:cNvSpPr>
            <a:spLocks noGrp="1"/>
          </p:cNvSpPr>
          <p:nvPr>
            <p:ph idx="1"/>
          </p:nvPr>
        </p:nvSpPr>
        <p:spPr/>
        <p:txBody>
          <a:bodyPr/>
          <a:lstStyle/>
          <a:p>
            <a:r>
              <a:rPr lang="en-US" b="1" dirty="0">
                <a:solidFill>
                  <a:srgbClr val="00B050"/>
                </a:solidFill>
              </a:rPr>
              <a:t>Can we unveil the representations learned by BERT to linguistics structure?</a:t>
            </a:r>
          </a:p>
          <a:p>
            <a:r>
              <a:rPr lang="en-US" dirty="0"/>
              <a:t>Understand the reason behind the success of BERT but also its limitations.</a:t>
            </a:r>
          </a:p>
          <a:p>
            <a:r>
              <a:rPr lang="en-US" dirty="0"/>
              <a:t>Guide the design of improved architectures.</a:t>
            </a:r>
          </a:p>
          <a:p>
            <a:endParaRPr lang="en-US" dirty="0"/>
          </a:p>
        </p:txBody>
      </p:sp>
      <p:sp>
        <p:nvSpPr>
          <p:cNvPr id="4" name="Slide Number Placeholder 3"/>
          <p:cNvSpPr>
            <a:spLocks noGrp="1"/>
          </p:cNvSpPr>
          <p:nvPr>
            <p:ph type="sldNum" sz="quarter" idx="12"/>
          </p:nvPr>
        </p:nvSpPr>
        <p:spPr/>
        <p:txBody>
          <a:bodyPr/>
          <a:lstStyle/>
          <a:p>
            <a:fld id="{27A29B39-2A40-F249-9487-7AFAAEE10363}" type="slidenum">
              <a:rPr lang="en-US" smtClean="0"/>
              <a:t>12</a:t>
            </a:fld>
            <a:endParaRPr lang="en-US"/>
          </a:p>
        </p:txBody>
      </p:sp>
    </p:spTree>
    <p:extLst>
      <p:ext uri="{BB962C8B-B14F-4D97-AF65-F5344CB8AC3E}">
        <p14:creationId xmlns:p14="http://schemas.microsoft.com/office/powerpoint/2010/main" val="84672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59003"/>
          </a:xfrm>
        </p:spPr>
        <p:txBody>
          <a:bodyPr>
            <a:normAutofit/>
          </a:bodyPr>
          <a:lstStyle/>
          <a:p>
            <a:r>
              <a:rPr lang="en-US" sz="2800" b="1">
                <a:solidFill>
                  <a:schemeClr val="tx1"/>
                </a:solidFill>
                <a:latin typeface="Helvetica Neue" panose="020B0604020202020204" charset="0"/>
              </a:rPr>
              <a:t>Hierarchy </a:t>
            </a:r>
            <a:r>
              <a:rPr lang="en-US" sz="2800" b="1" dirty="0">
                <a:solidFill>
                  <a:schemeClr val="tx1"/>
                </a:solidFill>
                <a:latin typeface="Helvetica Neue" panose="020B0604020202020204" charset="0"/>
              </a:rPr>
              <a:t>of Linguistic Info - Setting</a:t>
            </a:r>
            <a:endParaRPr lang="en-US" sz="2800" dirty="0">
              <a:solidFill>
                <a:schemeClr val="tx1"/>
              </a:solidFill>
              <a:latin typeface="Helvetica Neue" panose="020B0604020202020204" charset="0"/>
            </a:endParaRPr>
          </a:p>
        </p:txBody>
      </p:sp>
      <p:sp>
        <p:nvSpPr>
          <p:cNvPr id="11" name="Content Placeholder 2"/>
          <p:cNvSpPr>
            <a:spLocks noGrp="1"/>
          </p:cNvSpPr>
          <p:nvPr>
            <p:ph idx="1"/>
          </p:nvPr>
        </p:nvSpPr>
        <p:spPr>
          <a:xfrm>
            <a:off x="838200" y="1825625"/>
            <a:ext cx="6652098" cy="4351338"/>
          </a:xfrm>
        </p:spPr>
        <p:txBody>
          <a:bodyPr>
            <a:normAutofit/>
          </a:bodyPr>
          <a:lstStyle/>
          <a:p>
            <a:r>
              <a:rPr lang="en-US" dirty="0" err="1"/>
              <a:t>Conneau</a:t>
            </a:r>
            <a:r>
              <a:rPr lang="en-US" dirty="0"/>
              <a:t> et al., ACL’18 - Build diagnostic classifier to predict if a linguistic property is encoded in the given sentence representation.</a:t>
            </a:r>
          </a:p>
          <a:p>
            <a:r>
              <a:rPr lang="en-US" dirty="0"/>
              <a:t>Features:</a:t>
            </a:r>
          </a:p>
          <a:p>
            <a:pPr lvl="1"/>
            <a:r>
              <a:rPr lang="en-US" b="1" dirty="0">
                <a:solidFill>
                  <a:srgbClr val="00B050"/>
                </a:solidFill>
              </a:rPr>
              <a:t>Surface</a:t>
            </a:r>
            <a:r>
              <a:rPr lang="en-US" dirty="0"/>
              <a:t> </a:t>
            </a:r>
            <a:r>
              <a:rPr lang="mr-IN" dirty="0"/>
              <a:t>–</a:t>
            </a:r>
            <a:r>
              <a:rPr lang="en-US" dirty="0"/>
              <a:t> Sentence Length, Word Content</a:t>
            </a:r>
          </a:p>
          <a:p>
            <a:pPr lvl="1"/>
            <a:r>
              <a:rPr lang="en-US" b="1" dirty="0">
                <a:solidFill>
                  <a:srgbClr val="00B050"/>
                </a:solidFill>
              </a:rPr>
              <a:t>Syntactic</a:t>
            </a:r>
            <a:r>
              <a:rPr lang="en-US" dirty="0"/>
              <a:t> </a:t>
            </a:r>
            <a:r>
              <a:rPr lang="mr-IN" dirty="0"/>
              <a:t>–</a:t>
            </a:r>
            <a:r>
              <a:rPr lang="en-US" dirty="0"/>
              <a:t> Bigram shift, Tree depth, Top constituent</a:t>
            </a:r>
          </a:p>
          <a:p>
            <a:pPr lvl="1"/>
            <a:r>
              <a:rPr lang="en-US" b="1" dirty="0">
                <a:solidFill>
                  <a:srgbClr val="00B050"/>
                </a:solidFill>
              </a:rPr>
              <a:t>Semantic</a:t>
            </a:r>
            <a:r>
              <a:rPr lang="en-US" dirty="0"/>
              <a:t> </a:t>
            </a:r>
            <a:r>
              <a:rPr lang="mr-IN" dirty="0"/>
              <a:t>–</a:t>
            </a:r>
            <a:r>
              <a:rPr lang="en-US" dirty="0"/>
              <a:t> Tense, Subject Number, Object Number, Coordination Inversion and Semantic Odd Man Out.</a:t>
            </a:r>
          </a:p>
          <a:p>
            <a:endParaRPr lang="en-US" dirty="0"/>
          </a:p>
          <a:p>
            <a:endParaRPr lang="en-US" dirty="0"/>
          </a:p>
        </p:txBody>
      </p:sp>
      <p:sp>
        <p:nvSpPr>
          <p:cNvPr id="12" name="Rectangle 11"/>
          <p:cNvSpPr/>
          <p:nvPr/>
        </p:nvSpPr>
        <p:spPr>
          <a:xfrm>
            <a:off x="9529763" y="5805494"/>
            <a:ext cx="1700212" cy="72866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2060"/>
                </a:solidFill>
              </a:rPr>
              <a:t>BERT layer</a:t>
            </a:r>
          </a:p>
        </p:txBody>
      </p:sp>
      <p:sp>
        <p:nvSpPr>
          <p:cNvPr id="13" name="Rectangle 12"/>
          <p:cNvSpPr/>
          <p:nvPr/>
        </p:nvSpPr>
        <p:spPr>
          <a:xfrm>
            <a:off x="9529763" y="4500569"/>
            <a:ext cx="1700212" cy="58578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rPr>
              <a:t>Simple classifier</a:t>
            </a:r>
          </a:p>
        </p:txBody>
      </p:sp>
      <p:sp>
        <p:nvSpPr>
          <p:cNvPr id="14" name="Rectangle 13"/>
          <p:cNvSpPr/>
          <p:nvPr/>
        </p:nvSpPr>
        <p:spPr>
          <a:xfrm>
            <a:off x="9529763" y="3090042"/>
            <a:ext cx="1700212" cy="77711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rPr>
              <a:t>predict sentence length</a:t>
            </a:r>
          </a:p>
        </p:txBody>
      </p:sp>
      <p:cxnSp>
        <p:nvCxnSpPr>
          <p:cNvPr id="15" name="Straight Arrow Connector 14"/>
          <p:cNvCxnSpPr/>
          <p:nvPr/>
        </p:nvCxnSpPr>
        <p:spPr>
          <a:xfrm flipV="1">
            <a:off x="10379869" y="5086356"/>
            <a:ext cx="0" cy="7191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0379869" y="3867157"/>
            <a:ext cx="0" cy="6334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672831" y="1474984"/>
            <a:ext cx="3414075" cy="1323439"/>
          </a:xfrm>
          <a:prstGeom prst="rect">
            <a:avLst/>
          </a:prstGeom>
          <a:noFill/>
        </p:spPr>
        <p:txBody>
          <a:bodyPr wrap="square" rtlCol="0">
            <a:spAutoFit/>
          </a:bodyPr>
          <a:lstStyle/>
          <a:p>
            <a:pPr algn="ctr"/>
            <a:r>
              <a:rPr lang="en-US" sz="2000" b="1" i="1" dirty="0">
                <a:solidFill>
                  <a:srgbClr val="00B050"/>
                </a:solidFill>
              </a:rPr>
              <a:t>If the prediction accuracy is good, then the model might be capturing the sentence length feature</a:t>
            </a:r>
          </a:p>
        </p:txBody>
      </p:sp>
      <p:sp>
        <p:nvSpPr>
          <p:cNvPr id="3" name="Slide Number Placeholder 2"/>
          <p:cNvSpPr>
            <a:spLocks noGrp="1"/>
          </p:cNvSpPr>
          <p:nvPr>
            <p:ph type="sldNum" sz="quarter" idx="12"/>
          </p:nvPr>
        </p:nvSpPr>
        <p:spPr/>
        <p:txBody>
          <a:bodyPr/>
          <a:lstStyle/>
          <a:p>
            <a:fld id="{27A29B39-2A40-F249-9487-7AFAAEE10363}" type="slidenum">
              <a:rPr lang="en-US" smtClean="0"/>
              <a:t>13</a:t>
            </a:fld>
            <a:endParaRPr lang="en-US"/>
          </a:p>
        </p:txBody>
      </p:sp>
    </p:spTree>
    <p:extLst>
      <p:ext uri="{BB962C8B-B14F-4D97-AF65-F5344CB8AC3E}">
        <p14:creationId xmlns:p14="http://schemas.microsoft.com/office/powerpoint/2010/main" val="157039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animBg="1"/>
      <p:bldP spid="13" grpId="0" animBg="1"/>
      <p:bldP spid="14" grpId="0"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g2978e5e2abf_0_59"/>
          <p:cNvSpPr/>
          <p:nvPr/>
        </p:nvSpPr>
        <p:spPr>
          <a:xfrm>
            <a:off x="515100" y="326550"/>
            <a:ext cx="11161800" cy="726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800"/>
              <a:buFont typeface="Arial"/>
              <a:buNone/>
            </a:pPr>
            <a:r>
              <a:rPr lang="en-SG" sz="2800" b="1" i="0" u="none" strike="noStrike" cap="none">
                <a:solidFill>
                  <a:schemeClr val="dk1"/>
                </a:solidFill>
                <a:latin typeface="Helvetica Neue"/>
                <a:ea typeface="Helvetica Neue"/>
                <a:cs typeface="Helvetica Neue"/>
                <a:sym typeface="Helvetica Neue"/>
              </a:rPr>
              <a:t>Language models (LMs) are trained to predict missing words</a:t>
            </a:r>
            <a:endParaRPr sz="2800" b="1" i="0" u="none" strike="noStrike" cap="none">
              <a:solidFill>
                <a:schemeClr val="dk1"/>
              </a:solidFill>
              <a:latin typeface="Helvetica Neue"/>
              <a:ea typeface="Helvetica Neue"/>
              <a:cs typeface="Helvetica Neue"/>
              <a:sym typeface="Helvetica Neue"/>
            </a:endParaRPr>
          </a:p>
        </p:txBody>
      </p:sp>
      <p:sp>
        <p:nvSpPr>
          <p:cNvPr id="165" name="Google Shape;165;g2978e5e2abf_0_59"/>
          <p:cNvSpPr txBox="1">
            <a:spLocks noGrp="1"/>
          </p:cNvSpPr>
          <p:nvPr>
            <p:ph type="sldNum" idx="12"/>
          </p:nvPr>
        </p:nvSpPr>
        <p:spPr>
          <a:xfrm>
            <a:off x="11311128" y="6492874"/>
            <a:ext cx="880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fld id="{00000000-1234-1234-1234-123412341234}" type="slidenum">
              <a:rPr lang="en-SG"/>
              <a:t>14</a:t>
            </a:fld>
            <a:endParaRPr/>
          </a:p>
        </p:txBody>
      </p:sp>
      <p:sp>
        <p:nvSpPr>
          <p:cNvPr id="166" name="Google Shape;166;g2978e5e2abf_0_59"/>
          <p:cNvSpPr/>
          <p:nvPr/>
        </p:nvSpPr>
        <p:spPr>
          <a:xfrm>
            <a:off x="1476900" y="3063900"/>
            <a:ext cx="9238200" cy="1170000"/>
          </a:xfrm>
          <a:prstGeom prst="roundRect">
            <a:avLst>
              <a:gd name="adj" fmla="val 16667"/>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2800"/>
              <a:buFont typeface="Helvetica Neue"/>
              <a:buNone/>
            </a:pPr>
            <a:r>
              <a:rPr lang="en-SG" sz="2800" b="1" i="0" u="none" strike="noStrike" cap="none">
                <a:solidFill>
                  <a:schemeClr val="dk1"/>
                </a:solidFill>
                <a:latin typeface="Helvetica Neue"/>
                <a:ea typeface="Helvetica Neue"/>
                <a:cs typeface="Helvetica Neue"/>
                <a:sym typeface="Helvetica Neue"/>
              </a:rPr>
              <a:t>Language model</a:t>
            </a:r>
            <a:endParaRPr sz="2800" b="1" i="0" u="none" strike="noStrike" cap="none">
              <a:solidFill>
                <a:schemeClr val="dk1"/>
              </a:solidFill>
              <a:latin typeface="Helvetica Neue"/>
              <a:ea typeface="Helvetica Neue"/>
              <a:cs typeface="Helvetica Neue"/>
              <a:sym typeface="Helvetica Neue"/>
            </a:endParaRPr>
          </a:p>
        </p:txBody>
      </p:sp>
      <p:cxnSp>
        <p:nvCxnSpPr>
          <p:cNvPr id="167" name="Google Shape;167;g2978e5e2abf_0_59"/>
          <p:cNvCxnSpPr/>
          <p:nvPr/>
        </p:nvCxnSpPr>
        <p:spPr>
          <a:xfrm rot="10800000">
            <a:off x="2225488" y="4233625"/>
            <a:ext cx="0" cy="807000"/>
          </a:xfrm>
          <a:prstGeom prst="straightConnector1">
            <a:avLst/>
          </a:prstGeom>
          <a:noFill/>
          <a:ln w="38100" cap="flat" cmpd="sng">
            <a:solidFill>
              <a:schemeClr val="dk1"/>
            </a:solidFill>
            <a:prstDash val="solid"/>
            <a:round/>
            <a:headEnd type="none" w="sm" len="sm"/>
            <a:tailEnd type="triangle" w="med" len="med"/>
          </a:ln>
        </p:spPr>
      </p:cxnSp>
      <p:cxnSp>
        <p:nvCxnSpPr>
          <p:cNvPr id="168" name="Google Shape;168;g2978e5e2abf_0_59"/>
          <p:cNvCxnSpPr/>
          <p:nvPr/>
        </p:nvCxnSpPr>
        <p:spPr>
          <a:xfrm rot="10800000">
            <a:off x="4160744" y="4233625"/>
            <a:ext cx="0" cy="807000"/>
          </a:xfrm>
          <a:prstGeom prst="straightConnector1">
            <a:avLst/>
          </a:prstGeom>
          <a:noFill/>
          <a:ln w="38100" cap="flat" cmpd="sng">
            <a:solidFill>
              <a:schemeClr val="dk1"/>
            </a:solidFill>
            <a:prstDash val="solid"/>
            <a:round/>
            <a:headEnd type="none" w="sm" len="sm"/>
            <a:tailEnd type="triangle" w="med" len="med"/>
          </a:ln>
        </p:spPr>
      </p:cxnSp>
      <p:cxnSp>
        <p:nvCxnSpPr>
          <p:cNvPr id="169" name="Google Shape;169;g2978e5e2abf_0_59"/>
          <p:cNvCxnSpPr/>
          <p:nvPr/>
        </p:nvCxnSpPr>
        <p:spPr>
          <a:xfrm rot="10800000">
            <a:off x="6096000" y="4233625"/>
            <a:ext cx="0" cy="807000"/>
          </a:xfrm>
          <a:prstGeom prst="straightConnector1">
            <a:avLst/>
          </a:prstGeom>
          <a:noFill/>
          <a:ln w="38100" cap="flat" cmpd="sng">
            <a:solidFill>
              <a:schemeClr val="dk1"/>
            </a:solidFill>
            <a:prstDash val="solid"/>
            <a:round/>
            <a:headEnd type="none" w="sm" len="sm"/>
            <a:tailEnd type="triangle" w="med" len="med"/>
          </a:ln>
        </p:spPr>
      </p:cxnSp>
      <p:cxnSp>
        <p:nvCxnSpPr>
          <p:cNvPr id="170" name="Google Shape;170;g2978e5e2abf_0_59"/>
          <p:cNvCxnSpPr/>
          <p:nvPr/>
        </p:nvCxnSpPr>
        <p:spPr>
          <a:xfrm rot="10800000">
            <a:off x="8031256" y="4233625"/>
            <a:ext cx="0" cy="807000"/>
          </a:xfrm>
          <a:prstGeom prst="straightConnector1">
            <a:avLst/>
          </a:prstGeom>
          <a:noFill/>
          <a:ln w="38100" cap="flat" cmpd="sng">
            <a:solidFill>
              <a:schemeClr val="dk1"/>
            </a:solidFill>
            <a:prstDash val="solid"/>
            <a:round/>
            <a:headEnd type="none" w="sm" len="sm"/>
            <a:tailEnd type="triangle" w="med" len="med"/>
          </a:ln>
        </p:spPr>
      </p:cxnSp>
      <p:cxnSp>
        <p:nvCxnSpPr>
          <p:cNvPr id="171" name="Google Shape;171;g2978e5e2abf_0_59"/>
          <p:cNvCxnSpPr/>
          <p:nvPr/>
        </p:nvCxnSpPr>
        <p:spPr>
          <a:xfrm rot="10800000">
            <a:off x="9966513" y="4233625"/>
            <a:ext cx="0" cy="807000"/>
          </a:xfrm>
          <a:prstGeom prst="straightConnector1">
            <a:avLst/>
          </a:prstGeom>
          <a:noFill/>
          <a:ln w="38100" cap="flat" cmpd="sng">
            <a:solidFill>
              <a:schemeClr val="dk1"/>
            </a:solidFill>
            <a:prstDash val="solid"/>
            <a:round/>
            <a:headEnd type="none" w="sm" len="sm"/>
            <a:tailEnd type="triangle" w="med" len="med"/>
          </a:ln>
        </p:spPr>
      </p:cxnSp>
      <p:sp>
        <p:nvSpPr>
          <p:cNvPr id="172" name="Google Shape;172;g2978e5e2abf_0_59"/>
          <p:cNvSpPr/>
          <p:nvPr/>
        </p:nvSpPr>
        <p:spPr>
          <a:xfrm>
            <a:off x="1453150" y="5163275"/>
            <a:ext cx="1544700" cy="726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3500" b="0" i="0" u="none" strike="noStrike" cap="none">
                <a:solidFill>
                  <a:schemeClr val="dk1"/>
                </a:solidFill>
                <a:latin typeface="Helvetica Neue"/>
                <a:ea typeface="Helvetica Neue"/>
                <a:cs typeface="Helvetica Neue"/>
                <a:sym typeface="Helvetica Neue"/>
              </a:rPr>
              <a:t>The</a:t>
            </a:r>
            <a:endParaRPr sz="3500" b="0" i="0" u="none" strike="noStrike" cap="none">
              <a:solidFill>
                <a:schemeClr val="dk1"/>
              </a:solidFill>
              <a:latin typeface="Helvetica Neue"/>
              <a:ea typeface="Helvetica Neue"/>
              <a:cs typeface="Helvetica Neue"/>
              <a:sym typeface="Helvetica Neue"/>
            </a:endParaRPr>
          </a:p>
        </p:txBody>
      </p:sp>
      <p:sp>
        <p:nvSpPr>
          <p:cNvPr id="173" name="Google Shape;173;g2978e5e2abf_0_59"/>
          <p:cNvSpPr/>
          <p:nvPr/>
        </p:nvSpPr>
        <p:spPr>
          <a:xfrm>
            <a:off x="3388400" y="5163275"/>
            <a:ext cx="1544700" cy="726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3500" b="0" i="0" u="none" strike="noStrike" cap="none">
                <a:solidFill>
                  <a:schemeClr val="dk1"/>
                </a:solidFill>
                <a:latin typeface="Helvetica Neue"/>
                <a:ea typeface="Helvetica Neue"/>
                <a:cs typeface="Helvetica Neue"/>
                <a:sym typeface="Helvetica Neue"/>
              </a:rPr>
              <a:t>quick</a:t>
            </a:r>
            <a:endParaRPr sz="3500" b="0" i="0" u="none" strike="noStrike" cap="none">
              <a:solidFill>
                <a:schemeClr val="dk1"/>
              </a:solidFill>
              <a:latin typeface="Helvetica Neue"/>
              <a:ea typeface="Helvetica Neue"/>
              <a:cs typeface="Helvetica Neue"/>
              <a:sym typeface="Helvetica Neue"/>
            </a:endParaRPr>
          </a:p>
        </p:txBody>
      </p:sp>
      <p:sp>
        <p:nvSpPr>
          <p:cNvPr id="174" name="Google Shape;174;g2978e5e2abf_0_59"/>
          <p:cNvSpPr/>
          <p:nvPr/>
        </p:nvSpPr>
        <p:spPr>
          <a:xfrm>
            <a:off x="5323650" y="5163275"/>
            <a:ext cx="1544700" cy="726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3500" b="0" i="0" u="none" strike="noStrike" cap="none">
                <a:solidFill>
                  <a:schemeClr val="dk1"/>
                </a:solidFill>
                <a:latin typeface="Helvetica Neue"/>
                <a:ea typeface="Helvetica Neue"/>
                <a:cs typeface="Helvetica Neue"/>
                <a:sym typeface="Helvetica Neue"/>
              </a:rPr>
              <a:t>brown</a:t>
            </a:r>
            <a:endParaRPr sz="3500" b="0" i="0" u="none" strike="noStrike" cap="none">
              <a:solidFill>
                <a:schemeClr val="dk1"/>
              </a:solidFill>
              <a:latin typeface="Helvetica Neue"/>
              <a:ea typeface="Helvetica Neue"/>
              <a:cs typeface="Helvetica Neue"/>
              <a:sym typeface="Helvetica Neue"/>
            </a:endParaRPr>
          </a:p>
        </p:txBody>
      </p:sp>
      <p:sp>
        <p:nvSpPr>
          <p:cNvPr id="175" name="Google Shape;175;g2978e5e2abf_0_59"/>
          <p:cNvSpPr/>
          <p:nvPr/>
        </p:nvSpPr>
        <p:spPr>
          <a:xfrm>
            <a:off x="7258900" y="5163275"/>
            <a:ext cx="1544700" cy="726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3500" b="0" i="0" u="none" strike="noStrike" cap="none">
                <a:solidFill>
                  <a:schemeClr val="dk1"/>
                </a:solidFill>
                <a:latin typeface="Helvetica Neue"/>
                <a:ea typeface="Helvetica Neue"/>
                <a:cs typeface="Helvetica Neue"/>
                <a:sym typeface="Helvetica Neue"/>
              </a:rPr>
              <a:t>fox</a:t>
            </a:r>
            <a:endParaRPr sz="3500" b="0" i="0" u="none" strike="noStrike" cap="none">
              <a:solidFill>
                <a:schemeClr val="dk1"/>
              </a:solidFill>
              <a:latin typeface="Helvetica Neue"/>
              <a:ea typeface="Helvetica Neue"/>
              <a:cs typeface="Helvetica Neue"/>
              <a:sym typeface="Helvetica Neue"/>
            </a:endParaRPr>
          </a:p>
        </p:txBody>
      </p:sp>
      <p:sp>
        <p:nvSpPr>
          <p:cNvPr id="176" name="Google Shape;176;g2978e5e2abf_0_59"/>
          <p:cNvSpPr/>
          <p:nvPr/>
        </p:nvSpPr>
        <p:spPr>
          <a:xfrm>
            <a:off x="8908100" y="5163275"/>
            <a:ext cx="2116800" cy="726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3500" b="1" i="0" u="none" strike="noStrike" cap="none">
                <a:solidFill>
                  <a:schemeClr val="dk1"/>
                </a:solidFill>
                <a:latin typeface="Helvetica Neue"/>
                <a:ea typeface="Helvetica Neue"/>
                <a:cs typeface="Helvetica Neue"/>
                <a:sym typeface="Helvetica Neue"/>
              </a:rPr>
              <a:t>[MASK]</a:t>
            </a:r>
            <a:endParaRPr sz="3500" b="1" i="0" u="none" strike="noStrike" cap="none">
              <a:solidFill>
                <a:schemeClr val="dk1"/>
              </a:solidFill>
              <a:latin typeface="Helvetica Neue"/>
              <a:ea typeface="Helvetica Neue"/>
              <a:cs typeface="Helvetica Neue"/>
              <a:sym typeface="Helvetica Neue"/>
            </a:endParaRPr>
          </a:p>
        </p:txBody>
      </p:sp>
      <p:cxnSp>
        <p:nvCxnSpPr>
          <p:cNvPr id="177" name="Google Shape;177;g2978e5e2abf_0_59"/>
          <p:cNvCxnSpPr/>
          <p:nvPr/>
        </p:nvCxnSpPr>
        <p:spPr>
          <a:xfrm rot="10800000">
            <a:off x="9966506" y="2256900"/>
            <a:ext cx="0" cy="807000"/>
          </a:xfrm>
          <a:prstGeom prst="straightConnector1">
            <a:avLst/>
          </a:prstGeom>
          <a:noFill/>
          <a:ln w="38100" cap="flat" cmpd="sng">
            <a:solidFill>
              <a:schemeClr val="dk1"/>
            </a:solidFill>
            <a:prstDash val="solid"/>
            <a:round/>
            <a:headEnd type="none" w="sm" len="sm"/>
            <a:tailEnd type="triangle" w="med" len="med"/>
          </a:ln>
        </p:spPr>
      </p:cxnSp>
      <p:sp>
        <p:nvSpPr>
          <p:cNvPr id="178" name="Google Shape;178;g2978e5e2abf_0_59"/>
          <p:cNvSpPr/>
          <p:nvPr/>
        </p:nvSpPr>
        <p:spPr>
          <a:xfrm>
            <a:off x="9194150" y="1548925"/>
            <a:ext cx="1544700" cy="726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3600" b="1" i="0" u="none" strike="noStrike" cap="none">
                <a:solidFill>
                  <a:schemeClr val="dk1"/>
                </a:solidFill>
                <a:latin typeface="Helvetica Neue"/>
                <a:ea typeface="Helvetica Neue"/>
                <a:cs typeface="Helvetica Neue"/>
                <a:sym typeface="Helvetica Neue"/>
              </a:rPr>
              <a:t>jumps</a:t>
            </a:r>
            <a:endParaRPr sz="3600" b="1" i="0" u="none" strike="noStrike" cap="none">
              <a:solidFill>
                <a:schemeClr val="dk1"/>
              </a:solidFill>
              <a:latin typeface="Helvetica Neue"/>
              <a:ea typeface="Helvetica Neue"/>
              <a:cs typeface="Helvetica Neue"/>
              <a:sym typeface="Helvetica Neue"/>
            </a:endParaRPr>
          </a:p>
        </p:txBody>
      </p:sp>
      <p:pic>
        <p:nvPicPr>
          <p:cNvPr id="179" name="Google Shape;179;g2978e5e2abf_0_59"/>
          <p:cNvPicPr preferRelativeResize="0"/>
          <p:nvPr/>
        </p:nvPicPr>
        <p:blipFill>
          <a:blip r:embed="rId3">
            <a:alphaModFix/>
          </a:blip>
          <a:stretch>
            <a:fillRect/>
          </a:stretch>
        </p:blipFill>
        <p:spPr>
          <a:xfrm>
            <a:off x="0" y="64002"/>
            <a:ext cx="12192000" cy="6729984"/>
          </a:xfrm>
          <a:prstGeom prst="rect">
            <a:avLst/>
          </a:prstGeom>
          <a:noFill/>
          <a:ln>
            <a:noFill/>
          </a:ln>
        </p:spPr>
      </p:pic>
      <p:pic>
        <p:nvPicPr>
          <p:cNvPr id="180" name="Google Shape;180;g2978e5e2abf_0_59"/>
          <p:cNvPicPr preferRelativeResize="0"/>
          <p:nvPr/>
        </p:nvPicPr>
        <p:blipFill rotWithShape="1">
          <a:blip r:embed="rId4">
            <a:alphaModFix/>
          </a:blip>
          <a:srcRect/>
          <a:stretch/>
        </p:blipFill>
        <p:spPr>
          <a:xfrm>
            <a:off x="233908" y="1690688"/>
            <a:ext cx="3029792" cy="3767577"/>
          </a:xfrm>
          <a:prstGeom prst="rect">
            <a:avLst/>
          </a:prstGeom>
          <a:noFill/>
          <a:ln>
            <a:noFill/>
          </a:ln>
        </p:spPr>
      </p:pic>
      <p:sp>
        <p:nvSpPr>
          <p:cNvPr id="181" name="Google Shape;181;g2978e5e2abf_0_59"/>
          <p:cNvSpPr/>
          <p:nvPr/>
        </p:nvSpPr>
        <p:spPr>
          <a:xfrm>
            <a:off x="966158" y="2997702"/>
            <a:ext cx="2128800" cy="504600"/>
          </a:xfrm>
          <a:prstGeom prst="rect">
            <a:avLst/>
          </a:prstGeom>
          <a:solidFill>
            <a:schemeClr val="accent1">
              <a:alpha val="0"/>
            </a:schemeClr>
          </a:solidFill>
          <a:ln w="508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82" name="Google Shape;182;g2978e5e2abf_0_59"/>
          <p:cNvPicPr preferRelativeResize="0"/>
          <p:nvPr/>
        </p:nvPicPr>
        <p:blipFill rotWithShape="1">
          <a:blip r:embed="rId5">
            <a:alphaModFix/>
          </a:blip>
          <a:srcRect/>
          <a:stretch/>
        </p:blipFill>
        <p:spPr>
          <a:xfrm>
            <a:off x="3138422" y="1720276"/>
            <a:ext cx="3383148" cy="3757303"/>
          </a:xfrm>
          <a:prstGeom prst="rect">
            <a:avLst/>
          </a:prstGeom>
          <a:noFill/>
          <a:ln>
            <a:noFill/>
          </a:ln>
        </p:spPr>
      </p:pic>
      <p:pic>
        <p:nvPicPr>
          <p:cNvPr id="183" name="Google Shape;183;g2978e5e2abf_0_59"/>
          <p:cNvPicPr preferRelativeResize="0"/>
          <p:nvPr/>
        </p:nvPicPr>
        <p:blipFill rotWithShape="1">
          <a:blip r:embed="rId6">
            <a:alphaModFix/>
          </a:blip>
          <a:srcRect/>
          <a:stretch/>
        </p:blipFill>
        <p:spPr>
          <a:xfrm>
            <a:off x="6412372" y="1726626"/>
            <a:ext cx="5415794" cy="3748263"/>
          </a:xfrm>
          <a:prstGeom prst="rect">
            <a:avLst/>
          </a:prstGeom>
          <a:noFill/>
          <a:ln>
            <a:noFill/>
          </a:ln>
        </p:spPr>
      </p:pic>
      <p:sp>
        <p:nvSpPr>
          <p:cNvPr id="184" name="Google Shape;184;g2978e5e2abf_0_59"/>
          <p:cNvSpPr/>
          <p:nvPr/>
        </p:nvSpPr>
        <p:spPr>
          <a:xfrm>
            <a:off x="3206958" y="3701825"/>
            <a:ext cx="3214800" cy="1003200"/>
          </a:xfrm>
          <a:prstGeom prst="rect">
            <a:avLst/>
          </a:prstGeom>
          <a:solidFill>
            <a:schemeClr val="accent1">
              <a:alpha val="0"/>
            </a:schemeClr>
          </a:solidFill>
          <a:ln w="50800" cap="flat" cmpd="sng">
            <a:solidFill>
              <a:srgbClr val="0000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5" name="Google Shape;185;g2978e5e2abf_0_59"/>
          <p:cNvSpPr/>
          <p:nvPr/>
        </p:nvSpPr>
        <p:spPr>
          <a:xfrm>
            <a:off x="6490527" y="3718450"/>
            <a:ext cx="5271000" cy="1737000"/>
          </a:xfrm>
          <a:prstGeom prst="rect">
            <a:avLst/>
          </a:prstGeom>
          <a:solidFill>
            <a:schemeClr val="accent1">
              <a:alpha val="0"/>
            </a:schemeClr>
          </a:solidFill>
          <a:ln w="508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6" name="Google Shape;186;g2978e5e2abf_0_59"/>
          <p:cNvSpPr/>
          <p:nvPr/>
        </p:nvSpPr>
        <p:spPr>
          <a:xfrm>
            <a:off x="515100" y="5654235"/>
            <a:ext cx="11161800" cy="495600"/>
          </a:xfrm>
          <a:prstGeom prst="rect">
            <a:avLst/>
          </a:prstGeom>
          <a:solidFill>
            <a:srgbClr val="FCE5C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SG" sz="2000" b="0" i="0" u="none" strike="noStrike" cap="none">
                <a:solidFill>
                  <a:schemeClr val="dk1"/>
                </a:solidFill>
                <a:latin typeface="Helvetica Neue"/>
                <a:ea typeface="Helvetica Neue"/>
                <a:cs typeface="Helvetica Neue"/>
                <a:sym typeface="Helvetica Neue"/>
              </a:rPr>
              <a:t>BERT composes a </a:t>
            </a:r>
            <a:r>
              <a:rPr lang="en-SG" sz="2000" b="1" i="0" u="none" strike="noStrike" cap="none">
                <a:solidFill>
                  <a:srgbClr val="00B050"/>
                </a:solidFill>
                <a:latin typeface="Helvetica Neue"/>
                <a:ea typeface="Helvetica Neue"/>
                <a:cs typeface="Helvetica Neue"/>
                <a:sym typeface="Helvetica Neue"/>
              </a:rPr>
              <a:t>hierarchy of linguistic signals</a:t>
            </a:r>
            <a:r>
              <a:rPr lang="en-SG" sz="2000" b="0" i="0" u="none" strike="noStrike" cap="none">
                <a:solidFill>
                  <a:schemeClr val="dk1"/>
                </a:solidFill>
                <a:latin typeface="Helvetica Neue"/>
                <a:ea typeface="Helvetica Neue"/>
                <a:cs typeface="Helvetica Neue"/>
                <a:sym typeface="Helvetica Neue"/>
              </a:rPr>
              <a:t> ranging from surface to semantic features.</a:t>
            </a:r>
            <a:endParaRPr sz="2000">
              <a:solidFill>
                <a:schemeClr val="dk1"/>
              </a:solidFill>
              <a:latin typeface="Helvetica Neue"/>
              <a:ea typeface="Helvetica Neue"/>
              <a:cs typeface="Helvetica Neue"/>
              <a:sym typeface="Helvetica Neue"/>
            </a:endParaRPr>
          </a:p>
        </p:txBody>
      </p:sp>
      <p:sp>
        <p:nvSpPr>
          <p:cNvPr id="187" name="Google Shape;187;g2978e5e2abf_0_59"/>
          <p:cNvSpPr/>
          <p:nvPr/>
        </p:nvSpPr>
        <p:spPr>
          <a:xfrm>
            <a:off x="972150" y="1283550"/>
            <a:ext cx="2116800" cy="495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2400" b="1">
                <a:solidFill>
                  <a:srgbClr val="FF0000"/>
                </a:solidFill>
                <a:latin typeface="Helvetica Neue"/>
                <a:ea typeface="Helvetica Neue"/>
                <a:cs typeface="Helvetica Neue"/>
                <a:sym typeface="Helvetica Neue"/>
              </a:rPr>
              <a:t>Surface</a:t>
            </a:r>
            <a:endParaRPr sz="2400" b="1" i="0" u="none" strike="noStrike" cap="none">
              <a:solidFill>
                <a:srgbClr val="FF0000"/>
              </a:solidFill>
              <a:latin typeface="Helvetica Neue"/>
              <a:ea typeface="Helvetica Neue"/>
              <a:cs typeface="Helvetica Neue"/>
              <a:sym typeface="Helvetica Neue"/>
            </a:endParaRPr>
          </a:p>
        </p:txBody>
      </p:sp>
      <p:sp>
        <p:nvSpPr>
          <p:cNvPr id="188" name="Google Shape;188;g2978e5e2abf_0_59"/>
          <p:cNvSpPr/>
          <p:nvPr/>
        </p:nvSpPr>
        <p:spPr>
          <a:xfrm>
            <a:off x="3597013" y="1283550"/>
            <a:ext cx="2116800" cy="495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2400" b="1">
                <a:solidFill>
                  <a:srgbClr val="0000FF"/>
                </a:solidFill>
                <a:latin typeface="Helvetica Neue"/>
                <a:ea typeface="Helvetica Neue"/>
                <a:cs typeface="Helvetica Neue"/>
                <a:sym typeface="Helvetica Neue"/>
              </a:rPr>
              <a:t>Syntactic</a:t>
            </a:r>
            <a:endParaRPr sz="2400" b="1" i="0" u="none" strike="noStrike" cap="none">
              <a:solidFill>
                <a:srgbClr val="0000FF"/>
              </a:solidFill>
              <a:latin typeface="Helvetica Neue"/>
              <a:ea typeface="Helvetica Neue"/>
              <a:cs typeface="Helvetica Neue"/>
              <a:sym typeface="Helvetica Neue"/>
            </a:endParaRPr>
          </a:p>
        </p:txBody>
      </p:sp>
      <p:sp>
        <p:nvSpPr>
          <p:cNvPr id="189" name="Google Shape;189;g2978e5e2abf_0_59"/>
          <p:cNvSpPr/>
          <p:nvPr/>
        </p:nvSpPr>
        <p:spPr>
          <a:xfrm>
            <a:off x="7849688" y="1283550"/>
            <a:ext cx="2116800" cy="495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2400" b="1">
                <a:solidFill>
                  <a:srgbClr val="00B050"/>
                </a:solidFill>
                <a:latin typeface="Helvetica Neue"/>
                <a:ea typeface="Helvetica Neue"/>
                <a:cs typeface="Helvetica Neue"/>
                <a:sym typeface="Helvetica Neue"/>
              </a:rPr>
              <a:t>Semantic</a:t>
            </a:r>
            <a:endParaRPr sz="2400" b="1" i="0" u="none" strike="noStrike" cap="none">
              <a:solidFill>
                <a:srgbClr val="00B050"/>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5"/>
          <p:cNvSpPr/>
          <p:nvPr/>
        </p:nvSpPr>
        <p:spPr>
          <a:xfrm>
            <a:off x="187864" y="249093"/>
            <a:ext cx="9875573" cy="726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800"/>
              <a:buFont typeface="Arial"/>
              <a:buNone/>
            </a:pPr>
            <a:r>
              <a:rPr lang="en-SG" sz="2800" b="1">
                <a:solidFill>
                  <a:schemeClr val="dk1"/>
                </a:solidFill>
                <a:latin typeface="Helvetica Neue"/>
                <a:ea typeface="Helvetica Neue"/>
                <a:cs typeface="Helvetica Neue"/>
                <a:sym typeface="Helvetica Neue"/>
              </a:rPr>
              <a:t>The strongest alignment with high-level language brain regions has consistently been observed in middle layers</a:t>
            </a:r>
            <a:endParaRPr/>
          </a:p>
        </p:txBody>
      </p:sp>
      <p:sp>
        <p:nvSpPr>
          <p:cNvPr id="210" name="Google Shape;210;p5"/>
          <p:cNvSpPr txBox="1">
            <a:spLocks noGrp="1"/>
          </p:cNvSpPr>
          <p:nvPr>
            <p:ph type="sldNum" idx="12"/>
          </p:nvPr>
        </p:nvSpPr>
        <p:spPr>
          <a:xfrm>
            <a:off x="11311128" y="6492874"/>
            <a:ext cx="880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fld id="{00000000-1234-1234-1234-123412341234}" type="slidenum">
              <a:rPr lang="en-SG"/>
              <a:t>15</a:t>
            </a:fld>
            <a:endParaRPr/>
          </a:p>
        </p:txBody>
      </p:sp>
      <p:pic>
        <p:nvPicPr>
          <p:cNvPr id="211" name="Google Shape;211;p5" descr="Chart, scatter chart&#10;&#10;Description automatically generated"/>
          <p:cNvPicPr preferRelativeResize="0"/>
          <p:nvPr/>
        </p:nvPicPr>
        <p:blipFill rotWithShape="1">
          <a:blip r:embed="rId3">
            <a:alphaModFix/>
          </a:blip>
          <a:srcRect/>
          <a:stretch/>
        </p:blipFill>
        <p:spPr>
          <a:xfrm>
            <a:off x="5553002" y="2113272"/>
            <a:ext cx="5524500" cy="2920501"/>
          </a:xfrm>
          <a:prstGeom prst="rect">
            <a:avLst/>
          </a:prstGeom>
          <a:noFill/>
          <a:ln>
            <a:noFill/>
          </a:ln>
        </p:spPr>
      </p:pic>
      <p:pic>
        <p:nvPicPr>
          <p:cNvPr id="212" name="Google Shape;212;p5" descr="A graph of different colored lines&#10;&#10;Description automatically generated"/>
          <p:cNvPicPr preferRelativeResize="0"/>
          <p:nvPr/>
        </p:nvPicPr>
        <p:blipFill rotWithShape="1">
          <a:blip r:embed="rId4">
            <a:alphaModFix/>
          </a:blip>
          <a:srcRect/>
          <a:stretch/>
        </p:blipFill>
        <p:spPr>
          <a:xfrm>
            <a:off x="1446450" y="2113272"/>
            <a:ext cx="3970364" cy="2920501"/>
          </a:xfrm>
          <a:prstGeom prst="rect">
            <a:avLst/>
          </a:prstGeom>
          <a:noFill/>
          <a:ln>
            <a:noFill/>
          </a:ln>
        </p:spPr>
      </p:pic>
      <p:sp>
        <p:nvSpPr>
          <p:cNvPr id="213" name="Google Shape;213;p5"/>
          <p:cNvSpPr/>
          <p:nvPr/>
        </p:nvSpPr>
        <p:spPr>
          <a:xfrm>
            <a:off x="2727376" y="5033773"/>
            <a:ext cx="1544700" cy="27752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1200">
                <a:solidFill>
                  <a:schemeClr val="dk1"/>
                </a:solidFill>
                <a:latin typeface="Helvetica Neue"/>
                <a:ea typeface="Helvetica Neue"/>
                <a:cs typeface="Helvetica Neue"/>
                <a:sym typeface="Helvetica Neue"/>
              </a:rPr>
              <a:t>BERT</a:t>
            </a:r>
            <a:endParaRPr sz="1200">
              <a:solidFill>
                <a:schemeClr val="dk1"/>
              </a:solidFill>
              <a:latin typeface="Helvetica Neue"/>
              <a:ea typeface="Helvetica Neue"/>
              <a:cs typeface="Helvetica Neue"/>
              <a:sym typeface="Helvetica Neue"/>
            </a:endParaRPr>
          </a:p>
        </p:txBody>
      </p:sp>
      <p:sp>
        <p:nvSpPr>
          <p:cNvPr id="214" name="Google Shape;214;p5"/>
          <p:cNvSpPr/>
          <p:nvPr/>
        </p:nvSpPr>
        <p:spPr>
          <a:xfrm>
            <a:off x="7542902" y="5033773"/>
            <a:ext cx="1544700" cy="27752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1200">
                <a:solidFill>
                  <a:schemeClr val="dk1"/>
                </a:solidFill>
                <a:latin typeface="Helvetica Neue"/>
                <a:ea typeface="Helvetica Neue"/>
                <a:cs typeface="Helvetica Neue"/>
                <a:sym typeface="Helvetica Neue"/>
              </a:rPr>
              <a:t>XLM</a:t>
            </a:r>
            <a:endParaRPr sz="1200">
              <a:solidFill>
                <a:schemeClr val="dk1"/>
              </a:solidFill>
              <a:latin typeface="Helvetica Neue"/>
              <a:ea typeface="Helvetica Neue"/>
              <a:cs typeface="Helvetica Neue"/>
              <a:sym typeface="Helvetica Neue"/>
            </a:endParaRPr>
          </a:p>
        </p:txBody>
      </p:sp>
      <p:sp>
        <p:nvSpPr>
          <p:cNvPr id="215" name="Google Shape;215;p5"/>
          <p:cNvSpPr/>
          <p:nvPr/>
        </p:nvSpPr>
        <p:spPr>
          <a:xfrm>
            <a:off x="1751541" y="1733894"/>
            <a:ext cx="3496370" cy="45111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2000">
                <a:solidFill>
                  <a:schemeClr val="dk1"/>
                </a:solidFill>
                <a:latin typeface="Helvetica Neue"/>
                <a:ea typeface="Helvetica Neue"/>
                <a:cs typeface="Helvetica Neue"/>
                <a:sym typeface="Helvetica Neue"/>
              </a:rPr>
              <a:t>Toneva et al. 2019</a:t>
            </a:r>
            <a:endParaRPr sz="2000">
              <a:solidFill>
                <a:schemeClr val="dk1"/>
              </a:solidFill>
              <a:latin typeface="Helvetica Neue"/>
              <a:ea typeface="Helvetica Neue"/>
              <a:cs typeface="Helvetica Neue"/>
              <a:sym typeface="Helvetica Neue"/>
            </a:endParaRPr>
          </a:p>
        </p:txBody>
      </p:sp>
      <p:sp>
        <p:nvSpPr>
          <p:cNvPr id="216" name="Google Shape;216;p5"/>
          <p:cNvSpPr/>
          <p:nvPr/>
        </p:nvSpPr>
        <p:spPr>
          <a:xfrm>
            <a:off x="6567067" y="1733894"/>
            <a:ext cx="3496370" cy="45111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2000">
                <a:solidFill>
                  <a:schemeClr val="dk1"/>
                </a:solidFill>
                <a:latin typeface="Helvetica Neue"/>
                <a:ea typeface="Helvetica Neue"/>
                <a:cs typeface="Helvetica Neue"/>
                <a:sym typeface="Helvetica Neue"/>
              </a:rPr>
              <a:t>Caucheteux et al. 2022</a:t>
            </a:r>
            <a:endParaRPr sz="2000">
              <a:solidFill>
                <a:schemeClr val="dk1"/>
              </a:solidFill>
              <a:latin typeface="Helvetica Neue"/>
              <a:ea typeface="Helvetica Neue"/>
              <a:cs typeface="Helvetica Neue"/>
              <a:sym typeface="Helvetica Neue"/>
            </a:endParaRPr>
          </a:p>
        </p:txBody>
      </p:sp>
      <p:sp>
        <p:nvSpPr>
          <p:cNvPr id="217" name="Google Shape;217;p5"/>
          <p:cNvSpPr/>
          <p:nvPr/>
        </p:nvSpPr>
        <p:spPr>
          <a:xfrm>
            <a:off x="515100" y="5633558"/>
            <a:ext cx="11161800" cy="457823"/>
          </a:xfrm>
          <a:prstGeom prst="rect">
            <a:avLst/>
          </a:prstGeom>
          <a:solidFill>
            <a:srgbClr val="FCE5C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000">
                <a:solidFill>
                  <a:schemeClr val="dk1"/>
                </a:solidFill>
                <a:latin typeface="Helvetica Neue"/>
                <a:ea typeface="Helvetica Neue"/>
                <a:cs typeface="Helvetica Neue"/>
                <a:sym typeface="Helvetica Neue"/>
              </a:rPr>
              <a:t>Across several types of large NLP systems, best alignment with fMRI in middle layers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6"/>
          <p:cNvSpPr/>
          <p:nvPr/>
        </p:nvSpPr>
        <p:spPr>
          <a:xfrm>
            <a:off x="293585" y="92074"/>
            <a:ext cx="9875573" cy="726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800"/>
              <a:buFont typeface="Arial"/>
              <a:buNone/>
            </a:pPr>
            <a:r>
              <a:rPr lang="en-SG" sz="2800" b="1">
                <a:solidFill>
                  <a:schemeClr val="dk1"/>
                </a:solidFill>
                <a:latin typeface="Helvetica Neue"/>
                <a:ea typeface="Helvetica Neue"/>
                <a:cs typeface="Helvetica Neue"/>
                <a:sym typeface="Helvetica Neue"/>
              </a:rPr>
              <a:t>What are the reasons for this observed brain alignment?</a:t>
            </a:r>
            <a:endParaRPr/>
          </a:p>
        </p:txBody>
      </p:sp>
      <p:sp>
        <p:nvSpPr>
          <p:cNvPr id="224" name="Google Shape;224;p6"/>
          <p:cNvSpPr txBox="1">
            <a:spLocks noGrp="1"/>
          </p:cNvSpPr>
          <p:nvPr>
            <p:ph type="sldNum" idx="12"/>
          </p:nvPr>
        </p:nvSpPr>
        <p:spPr>
          <a:xfrm>
            <a:off x="11311128" y="6492874"/>
            <a:ext cx="880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fld id="{00000000-1234-1234-1234-123412341234}" type="slidenum">
              <a:rPr lang="en-SG"/>
              <a:t>16</a:t>
            </a:fld>
            <a:endParaRPr/>
          </a:p>
        </p:txBody>
      </p:sp>
      <p:sp>
        <p:nvSpPr>
          <p:cNvPr id="225" name="Google Shape;225;p6"/>
          <p:cNvSpPr txBox="1"/>
          <p:nvPr/>
        </p:nvSpPr>
        <p:spPr>
          <a:xfrm>
            <a:off x="5639873" y="1495360"/>
            <a:ext cx="43641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2000" b="1">
                <a:solidFill>
                  <a:schemeClr val="dk1"/>
                </a:solidFill>
                <a:latin typeface="Calibri"/>
                <a:ea typeface="Calibri"/>
                <a:cs typeface="Calibri"/>
                <a:sym typeface="Calibri"/>
              </a:rPr>
              <a:t>Investigate via a perturbation approach</a:t>
            </a:r>
            <a:endParaRPr/>
          </a:p>
        </p:txBody>
      </p:sp>
      <p:grpSp>
        <p:nvGrpSpPr>
          <p:cNvPr id="226" name="Google Shape;226;p6"/>
          <p:cNvGrpSpPr/>
          <p:nvPr/>
        </p:nvGrpSpPr>
        <p:grpSpPr>
          <a:xfrm>
            <a:off x="3859028" y="5277412"/>
            <a:ext cx="1008205" cy="1102778"/>
            <a:chOff x="2671226" y="3182959"/>
            <a:chExt cx="1076337" cy="969816"/>
          </a:xfrm>
        </p:grpSpPr>
        <p:pic>
          <p:nvPicPr>
            <p:cNvPr id="227" name="Google Shape;227;p6"/>
            <p:cNvPicPr preferRelativeResize="0"/>
            <p:nvPr/>
          </p:nvPicPr>
          <p:blipFill rotWithShape="1">
            <a:blip r:embed="rId3">
              <a:alphaModFix/>
            </a:blip>
            <a:srcRect/>
            <a:stretch/>
          </p:blipFill>
          <p:spPr>
            <a:xfrm>
              <a:off x="3070500" y="3641275"/>
              <a:ext cx="677063" cy="511500"/>
            </a:xfrm>
            <a:prstGeom prst="rect">
              <a:avLst/>
            </a:prstGeom>
            <a:noFill/>
            <a:ln>
              <a:noFill/>
            </a:ln>
          </p:spPr>
        </p:pic>
        <p:sp>
          <p:nvSpPr>
            <p:cNvPr id="228" name="Google Shape;228;p6"/>
            <p:cNvSpPr/>
            <p:nvPr/>
          </p:nvSpPr>
          <p:spPr>
            <a:xfrm>
              <a:off x="2693943" y="3217209"/>
              <a:ext cx="560100" cy="559800"/>
            </a:xfrm>
            <a:prstGeom prst="donut">
              <a:avLst>
                <a:gd name="adj" fmla="val 27861"/>
              </a:avLst>
            </a:prstGeom>
            <a:solidFill>
              <a:srgbClr val="D0E0E3"/>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29" name="Google Shape;229;p6"/>
            <p:cNvCxnSpPr/>
            <p:nvPr/>
          </p:nvCxnSpPr>
          <p:spPr>
            <a:xfrm>
              <a:off x="2871308" y="3550465"/>
              <a:ext cx="199200" cy="1500"/>
            </a:xfrm>
            <a:prstGeom prst="straightConnector1">
              <a:avLst/>
            </a:prstGeom>
            <a:noFill/>
            <a:ln w="9525" cap="flat" cmpd="sng">
              <a:solidFill>
                <a:srgbClr val="595959"/>
              </a:solidFill>
              <a:prstDash val="solid"/>
              <a:round/>
              <a:headEnd type="none" w="sm" len="sm"/>
              <a:tailEnd type="none" w="sm" len="sm"/>
            </a:ln>
          </p:spPr>
        </p:cxnSp>
        <p:cxnSp>
          <p:nvCxnSpPr>
            <p:cNvPr id="230" name="Google Shape;230;p6"/>
            <p:cNvCxnSpPr/>
            <p:nvPr/>
          </p:nvCxnSpPr>
          <p:spPr>
            <a:xfrm flipH="1">
              <a:off x="2671330" y="3550465"/>
              <a:ext cx="203100" cy="274200"/>
            </a:xfrm>
            <a:prstGeom prst="straightConnector1">
              <a:avLst/>
            </a:prstGeom>
            <a:noFill/>
            <a:ln w="9525" cap="flat" cmpd="sng">
              <a:solidFill>
                <a:srgbClr val="595959"/>
              </a:solidFill>
              <a:prstDash val="solid"/>
              <a:round/>
              <a:headEnd type="none" w="sm" len="sm"/>
              <a:tailEnd type="none" w="sm" len="sm"/>
            </a:ln>
          </p:spPr>
        </p:cxnSp>
        <p:cxnSp>
          <p:nvCxnSpPr>
            <p:cNvPr id="231" name="Google Shape;231;p6"/>
            <p:cNvCxnSpPr/>
            <p:nvPr/>
          </p:nvCxnSpPr>
          <p:spPr>
            <a:xfrm flipH="1">
              <a:off x="2869540" y="3550465"/>
              <a:ext cx="203100" cy="274200"/>
            </a:xfrm>
            <a:prstGeom prst="straightConnector1">
              <a:avLst/>
            </a:prstGeom>
            <a:noFill/>
            <a:ln w="9525" cap="flat" cmpd="sng">
              <a:solidFill>
                <a:srgbClr val="595959"/>
              </a:solidFill>
              <a:prstDash val="solid"/>
              <a:round/>
              <a:headEnd type="none" w="sm" len="sm"/>
              <a:tailEnd type="none" w="sm" len="sm"/>
            </a:ln>
          </p:spPr>
        </p:cxnSp>
        <p:cxnSp>
          <p:nvCxnSpPr>
            <p:cNvPr id="232" name="Google Shape;232;p6"/>
            <p:cNvCxnSpPr/>
            <p:nvPr/>
          </p:nvCxnSpPr>
          <p:spPr>
            <a:xfrm>
              <a:off x="2671226" y="3824733"/>
              <a:ext cx="199200" cy="1500"/>
            </a:xfrm>
            <a:prstGeom prst="straightConnector1">
              <a:avLst/>
            </a:prstGeom>
            <a:noFill/>
            <a:ln w="9525" cap="flat" cmpd="sng">
              <a:solidFill>
                <a:srgbClr val="595959"/>
              </a:solidFill>
              <a:prstDash val="solid"/>
              <a:round/>
              <a:headEnd type="none" w="sm" len="sm"/>
              <a:tailEnd type="none" w="sm" len="sm"/>
            </a:ln>
          </p:spPr>
        </p:cxnSp>
        <p:cxnSp>
          <p:nvCxnSpPr>
            <p:cNvPr id="233" name="Google Shape;233;p6"/>
            <p:cNvCxnSpPr/>
            <p:nvPr/>
          </p:nvCxnSpPr>
          <p:spPr>
            <a:xfrm>
              <a:off x="2869435" y="3826035"/>
              <a:ext cx="1500" cy="114000"/>
            </a:xfrm>
            <a:prstGeom prst="straightConnector1">
              <a:avLst/>
            </a:prstGeom>
            <a:noFill/>
            <a:ln w="9525" cap="flat" cmpd="sng">
              <a:solidFill>
                <a:srgbClr val="595959"/>
              </a:solidFill>
              <a:prstDash val="solid"/>
              <a:round/>
              <a:headEnd type="none" w="sm" len="sm"/>
              <a:tailEnd type="none" w="sm" len="sm"/>
            </a:ln>
          </p:spPr>
        </p:cxnSp>
        <p:cxnSp>
          <p:nvCxnSpPr>
            <p:cNvPr id="234" name="Google Shape;234;p6"/>
            <p:cNvCxnSpPr/>
            <p:nvPr/>
          </p:nvCxnSpPr>
          <p:spPr>
            <a:xfrm rot="10800000" flipH="1">
              <a:off x="2869435" y="3557980"/>
              <a:ext cx="207000" cy="283200"/>
            </a:xfrm>
            <a:prstGeom prst="straightConnector1">
              <a:avLst/>
            </a:prstGeom>
            <a:noFill/>
            <a:ln w="9525" cap="flat" cmpd="sng">
              <a:solidFill>
                <a:srgbClr val="595959"/>
              </a:solidFill>
              <a:prstDash val="solid"/>
              <a:round/>
              <a:headEnd type="none" w="sm" len="sm"/>
              <a:tailEnd type="none" w="sm" len="sm"/>
            </a:ln>
          </p:spPr>
        </p:cxnSp>
        <p:cxnSp>
          <p:nvCxnSpPr>
            <p:cNvPr id="235" name="Google Shape;235;p6"/>
            <p:cNvCxnSpPr/>
            <p:nvPr/>
          </p:nvCxnSpPr>
          <p:spPr>
            <a:xfrm rot="10800000">
              <a:off x="2672335" y="3841180"/>
              <a:ext cx="197100" cy="0"/>
            </a:xfrm>
            <a:prstGeom prst="straightConnector1">
              <a:avLst/>
            </a:prstGeom>
            <a:noFill/>
            <a:ln w="9525" cap="flat" cmpd="sng">
              <a:solidFill>
                <a:srgbClr val="595959"/>
              </a:solidFill>
              <a:prstDash val="solid"/>
              <a:round/>
              <a:headEnd type="none" w="sm" len="sm"/>
              <a:tailEnd type="none" w="sm" len="sm"/>
            </a:ln>
          </p:spPr>
        </p:cxnSp>
        <p:cxnSp>
          <p:nvCxnSpPr>
            <p:cNvPr id="236" name="Google Shape;236;p6"/>
            <p:cNvCxnSpPr/>
            <p:nvPr/>
          </p:nvCxnSpPr>
          <p:spPr>
            <a:xfrm>
              <a:off x="3072939" y="3553213"/>
              <a:ext cx="3900" cy="4200"/>
            </a:xfrm>
            <a:prstGeom prst="straightConnector1">
              <a:avLst/>
            </a:prstGeom>
            <a:noFill/>
            <a:ln w="9525" cap="flat" cmpd="sng">
              <a:solidFill>
                <a:srgbClr val="595959"/>
              </a:solidFill>
              <a:prstDash val="solid"/>
              <a:round/>
              <a:headEnd type="none" w="sm" len="sm"/>
              <a:tailEnd type="none" w="sm" len="sm"/>
            </a:ln>
          </p:spPr>
        </p:cxnSp>
        <p:sp>
          <p:nvSpPr>
            <p:cNvPr id="237" name="Google Shape;237;p6"/>
            <p:cNvSpPr/>
            <p:nvPr/>
          </p:nvSpPr>
          <p:spPr>
            <a:xfrm>
              <a:off x="2672799" y="3553213"/>
              <a:ext cx="398100" cy="269700"/>
            </a:xfrm>
            <a:prstGeom prst="parallelogram">
              <a:avLst>
                <a:gd name="adj" fmla="val 74642"/>
              </a:avLst>
            </a:prstGeom>
            <a:solidFill>
              <a:srgbClr val="D0E0E3"/>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6"/>
            <p:cNvSpPr/>
            <p:nvPr/>
          </p:nvSpPr>
          <p:spPr>
            <a:xfrm rot="-5400000" flipH="1">
              <a:off x="2822551" y="3598735"/>
              <a:ext cx="294900" cy="201600"/>
            </a:xfrm>
            <a:prstGeom prst="parallelogram">
              <a:avLst>
                <a:gd name="adj" fmla="val 120428"/>
              </a:avLst>
            </a:prstGeom>
            <a:solidFill>
              <a:srgbClr val="A2C4C9"/>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6"/>
            <p:cNvSpPr/>
            <p:nvPr/>
          </p:nvSpPr>
          <p:spPr>
            <a:xfrm>
              <a:off x="2673020" y="3842815"/>
              <a:ext cx="197100" cy="99000"/>
            </a:xfrm>
            <a:prstGeom prst="rect">
              <a:avLst/>
            </a:prstGeom>
            <a:solidFill>
              <a:srgbClr val="D0E0E3"/>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6"/>
            <p:cNvSpPr/>
            <p:nvPr/>
          </p:nvSpPr>
          <p:spPr>
            <a:xfrm>
              <a:off x="2673723" y="3821868"/>
              <a:ext cx="197100" cy="20400"/>
            </a:xfrm>
            <a:prstGeom prst="rect">
              <a:avLst/>
            </a:prstGeom>
            <a:solidFill>
              <a:srgbClr val="D0E0E3"/>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6"/>
            <p:cNvSpPr txBox="1"/>
            <p:nvPr/>
          </p:nvSpPr>
          <p:spPr>
            <a:xfrm>
              <a:off x="2743393" y="3182959"/>
              <a:ext cx="505500" cy="31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SG" sz="700" b="1" i="0" u="none" strike="noStrike" cap="none">
                  <a:solidFill>
                    <a:srgbClr val="000000"/>
                  </a:solidFill>
                  <a:latin typeface="Montserrat"/>
                  <a:ea typeface="Montserrat"/>
                  <a:cs typeface="Montserrat"/>
                  <a:sym typeface="Montserrat"/>
                </a:rPr>
                <a:t>fMRI</a:t>
              </a:r>
              <a:endParaRPr sz="700" b="1" i="0" u="none" strike="noStrike" cap="none">
                <a:solidFill>
                  <a:srgbClr val="000000"/>
                </a:solidFill>
                <a:latin typeface="Montserrat"/>
                <a:ea typeface="Montserrat"/>
                <a:cs typeface="Montserrat"/>
                <a:sym typeface="Montserrat"/>
              </a:endParaRPr>
            </a:p>
          </p:txBody>
        </p:sp>
        <p:sp>
          <p:nvSpPr>
            <p:cNvPr id="242" name="Google Shape;242;p6"/>
            <p:cNvSpPr/>
            <p:nvPr/>
          </p:nvSpPr>
          <p:spPr>
            <a:xfrm rot="-2314873">
              <a:off x="2840868" y="3847415"/>
              <a:ext cx="68310" cy="79180"/>
            </a:xfrm>
            <a:prstGeom prst="parallelogram">
              <a:avLst>
                <a:gd name="adj" fmla="val 83333"/>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243" name="Google Shape;243;p6"/>
          <p:cNvPicPr preferRelativeResize="0"/>
          <p:nvPr/>
        </p:nvPicPr>
        <p:blipFill rotWithShape="1">
          <a:blip r:embed="rId4">
            <a:alphaModFix/>
          </a:blip>
          <a:srcRect l="70922" t="11553" r="5204" b="61553"/>
          <a:stretch/>
        </p:blipFill>
        <p:spPr>
          <a:xfrm>
            <a:off x="3720546" y="3805910"/>
            <a:ext cx="841562" cy="1007057"/>
          </a:xfrm>
          <a:prstGeom prst="rect">
            <a:avLst/>
          </a:prstGeom>
          <a:noFill/>
          <a:ln>
            <a:noFill/>
          </a:ln>
        </p:spPr>
      </p:pic>
      <p:grpSp>
        <p:nvGrpSpPr>
          <p:cNvPr id="244" name="Google Shape;244;p6"/>
          <p:cNvGrpSpPr/>
          <p:nvPr/>
        </p:nvGrpSpPr>
        <p:grpSpPr>
          <a:xfrm>
            <a:off x="3954753" y="2468579"/>
            <a:ext cx="588192" cy="596081"/>
            <a:chOff x="3084200" y="623475"/>
            <a:chExt cx="663200" cy="540075"/>
          </a:xfrm>
        </p:grpSpPr>
        <p:cxnSp>
          <p:nvCxnSpPr>
            <p:cNvPr id="245" name="Google Shape;245;p6"/>
            <p:cNvCxnSpPr/>
            <p:nvPr/>
          </p:nvCxnSpPr>
          <p:spPr>
            <a:xfrm rot="10800000" flipH="1">
              <a:off x="3084200" y="623475"/>
              <a:ext cx="228900" cy="287700"/>
            </a:xfrm>
            <a:prstGeom prst="straightConnector1">
              <a:avLst/>
            </a:prstGeom>
            <a:noFill/>
            <a:ln w="9525" cap="flat" cmpd="sng">
              <a:solidFill>
                <a:srgbClr val="E06666"/>
              </a:solidFill>
              <a:prstDash val="solid"/>
              <a:round/>
              <a:headEnd type="none" w="sm" len="sm"/>
              <a:tailEnd type="none" w="sm" len="sm"/>
            </a:ln>
          </p:spPr>
        </p:cxnSp>
        <p:cxnSp>
          <p:nvCxnSpPr>
            <p:cNvPr id="246" name="Google Shape;246;p6"/>
            <p:cNvCxnSpPr/>
            <p:nvPr/>
          </p:nvCxnSpPr>
          <p:spPr>
            <a:xfrm rot="10800000">
              <a:off x="3313000" y="623550"/>
              <a:ext cx="434400" cy="540000"/>
            </a:xfrm>
            <a:prstGeom prst="straightConnector1">
              <a:avLst/>
            </a:prstGeom>
            <a:noFill/>
            <a:ln w="9525" cap="flat" cmpd="sng">
              <a:solidFill>
                <a:srgbClr val="E06666"/>
              </a:solidFill>
              <a:prstDash val="solid"/>
              <a:round/>
              <a:headEnd type="none" w="sm" len="sm"/>
              <a:tailEnd type="none" w="sm" len="sm"/>
            </a:ln>
          </p:spPr>
        </p:cxnSp>
        <p:cxnSp>
          <p:nvCxnSpPr>
            <p:cNvPr id="247" name="Google Shape;247;p6"/>
            <p:cNvCxnSpPr/>
            <p:nvPr/>
          </p:nvCxnSpPr>
          <p:spPr>
            <a:xfrm rot="10800000" flipH="1">
              <a:off x="3274819" y="869981"/>
              <a:ext cx="228900" cy="287700"/>
            </a:xfrm>
            <a:prstGeom prst="straightConnector1">
              <a:avLst/>
            </a:prstGeom>
            <a:noFill/>
            <a:ln w="9525" cap="flat" cmpd="sng">
              <a:solidFill>
                <a:srgbClr val="E06666"/>
              </a:solidFill>
              <a:prstDash val="solid"/>
              <a:round/>
              <a:headEnd type="none" w="sm" len="sm"/>
              <a:tailEnd type="none" w="sm" len="sm"/>
            </a:ln>
          </p:spPr>
        </p:cxnSp>
      </p:grpSp>
      <p:sp>
        <p:nvSpPr>
          <p:cNvPr id="248" name="Google Shape;248;p6"/>
          <p:cNvSpPr txBox="1"/>
          <p:nvPr/>
        </p:nvSpPr>
        <p:spPr>
          <a:xfrm>
            <a:off x="3720546" y="3194142"/>
            <a:ext cx="958200" cy="372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SG" sz="1000" b="1" i="0" u="none" strike="noStrike" cap="none">
                <a:solidFill>
                  <a:srgbClr val="000000"/>
                </a:solidFill>
                <a:latin typeface="Montserrat"/>
                <a:ea typeface="Montserrat"/>
                <a:cs typeface="Montserrat"/>
                <a:sym typeface="Montserrat"/>
              </a:rPr>
              <a:t>Linguistic property</a:t>
            </a:r>
            <a:endParaRPr sz="1000" b="1" i="0" u="none" strike="noStrike" cap="none">
              <a:solidFill>
                <a:srgbClr val="000000"/>
              </a:solidFill>
              <a:latin typeface="Montserrat"/>
              <a:ea typeface="Montserrat"/>
              <a:cs typeface="Montserrat"/>
              <a:sym typeface="Montserrat"/>
            </a:endParaRPr>
          </a:p>
        </p:txBody>
      </p:sp>
      <p:sp>
        <p:nvSpPr>
          <p:cNvPr id="249" name="Google Shape;249;p6"/>
          <p:cNvSpPr txBox="1"/>
          <p:nvPr/>
        </p:nvSpPr>
        <p:spPr>
          <a:xfrm>
            <a:off x="3527913" y="4707372"/>
            <a:ext cx="1286100" cy="372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SG" sz="1000" b="1" i="0" u="none" strike="noStrike" cap="none">
                <a:solidFill>
                  <a:srgbClr val="000000"/>
                </a:solidFill>
                <a:latin typeface="Montserrat"/>
                <a:ea typeface="Montserrat"/>
                <a:cs typeface="Montserrat"/>
                <a:sym typeface="Montserrat"/>
              </a:rPr>
              <a:t>Language model</a:t>
            </a:r>
            <a:endParaRPr sz="1000" b="1" i="0" u="none" strike="noStrike" cap="none">
              <a:solidFill>
                <a:srgbClr val="000000"/>
              </a:solidFill>
              <a:latin typeface="Montserrat"/>
              <a:ea typeface="Montserrat"/>
              <a:cs typeface="Montserrat"/>
              <a:sym typeface="Montserrat"/>
            </a:endParaRPr>
          </a:p>
        </p:txBody>
      </p:sp>
      <p:sp>
        <p:nvSpPr>
          <p:cNvPr id="250" name="Google Shape;250;p6"/>
          <p:cNvSpPr/>
          <p:nvPr/>
        </p:nvSpPr>
        <p:spPr>
          <a:xfrm>
            <a:off x="8912358" y="2626134"/>
            <a:ext cx="381900" cy="2454300"/>
          </a:xfrm>
          <a:prstGeom prst="rightBrace">
            <a:avLst>
              <a:gd name="adj1" fmla="val 42560"/>
              <a:gd name="adj2" fmla="val 50549"/>
            </a:avLst>
          </a:prstGeom>
          <a:no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 name="Google Shape;251;p6"/>
          <p:cNvSpPr txBox="1"/>
          <p:nvPr/>
        </p:nvSpPr>
        <p:spPr>
          <a:xfrm>
            <a:off x="9025607" y="3646630"/>
            <a:ext cx="1927500" cy="372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SG" sz="1000" b="1" i="0" u="none" strike="noStrike" cap="none">
                <a:solidFill>
                  <a:srgbClr val="000000"/>
                </a:solidFill>
                <a:latin typeface="Montserrat"/>
                <a:ea typeface="Montserrat"/>
                <a:cs typeface="Montserrat"/>
                <a:sym typeface="Montserrat"/>
              </a:rPr>
              <a:t>Significant </a:t>
            </a:r>
            <a:br>
              <a:rPr lang="en-SG" sz="1000" b="1" i="0" u="none" strike="noStrike" cap="none">
                <a:solidFill>
                  <a:srgbClr val="000000"/>
                </a:solidFill>
                <a:latin typeface="Montserrat"/>
                <a:ea typeface="Montserrat"/>
                <a:cs typeface="Montserrat"/>
                <a:sym typeface="Montserrat"/>
              </a:rPr>
            </a:br>
            <a:r>
              <a:rPr lang="en-SG" sz="1000" b="1" i="0" u="none" strike="noStrike" cap="none">
                <a:solidFill>
                  <a:srgbClr val="000000"/>
                </a:solidFill>
                <a:latin typeface="Montserrat"/>
                <a:ea typeface="Montserrat"/>
                <a:cs typeface="Montserrat"/>
                <a:sym typeface="Montserrat"/>
              </a:rPr>
              <a:t>difference </a:t>
            </a:r>
            <a:r>
              <a:rPr lang="en-SG" sz="1300" b="1" i="0" u="none" strike="noStrike" cap="none">
                <a:solidFill>
                  <a:srgbClr val="000000"/>
                </a:solidFill>
                <a:latin typeface="Montserrat"/>
                <a:ea typeface="Montserrat"/>
                <a:cs typeface="Montserrat"/>
                <a:sym typeface="Montserrat"/>
              </a:rPr>
              <a:t>⇒ </a:t>
            </a:r>
            <a:r>
              <a:rPr lang="en-SG" sz="1000" b="1" i="0" u="none" strike="noStrike" cap="none">
                <a:solidFill>
                  <a:srgbClr val="000000"/>
                </a:solidFill>
                <a:latin typeface="Montserrat"/>
                <a:ea typeface="Montserrat"/>
                <a:cs typeface="Montserrat"/>
                <a:sym typeface="Montserrat"/>
              </a:rPr>
              <a:t>Ling. prop. affects alignment</a:t>
            </a:r>
            <a:endParaRPr sz="1000" b="1" i="0" u="none" strike="noStrike" cap="none">
              <a:solidFill>
                <a:srgbClr val="000000"/>
              </a:solidFill>
              <a:latin typeface="Montserrat"/>
              <a:ea typeface="Montserrat"/>
              <a:cs typeface="Montserrat"/>
              <a:sym typeface="Montserrat"/>
            </a:endParaRPr>
          </a:p>
        </p:txBody>
      </p:sp>
      <p:grpSp>
        <p:nvGrpSpPr>
          <p:cNvPr id="252" name="Google Shape;252;p6"/>
          <p:cNvGrpSpPr/>
          <p:nvPr/>
        </p:nvGrpSpPr>
        <p:grpSpPr>
          <a:xfrm>
            <a:off x="4940640" y="2899451"/>
            <a:ext cx="1914620" cy="758129"/>
            <a:chOff x="3784568" y="1046258"/>
            <a:chExt cx="1682443" cy="500250"/>
          </a:xfrm>
        </p:grpSpPr>
        <p:sp>
          <p:nvSpPr>
            <p:cNvPr id="253" name="Google Shape;253;p6"/>
            <p:cNvSpPr txBox="1"/>
            <p:nvPr/>
          </p:nvSpPr>
          <p:spPr>
            <a:xfrm>
              <a:off x="3784568" y="1243352"/>
              <a:ext cx="1210200" cy="246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SG" sz="1000" b="1" i="0" u="none" strike="noStrike" cap="none">
                  <a:solidFill>
                    <a:srgbClr val="000000"/>
                  </a:solidFill>
                  <a:latin typeface="Montserrat"/>
                  <a:ea typeface="Montserrat"/>
                  <a:cs typeface="Montserrat"/>
                  <a:sym typeface="Montserrat"/>
                </a:rPr>
                <a:t>Residual =</a:t>
              </a:r>
              <a:endParaRPr sz="1000" b="1" i="0" u="none" strike="noStrike" cap="none">
                <a:solidFill>
                  <a:srgbClr val="000000"/>
                </a:solidFill>
                <a:latin typeface="Montserrat"/>
                <a:ea typeface="Montserrat"/>
                <a:cs typeface="Montserrat"/>
                <a:sym typeface="Montserrat"/>
              </a:endParaRPr>
            </a:p>
          </p:txBody>
        </p:sp>
        <p:pic>
          <p:nvPicPr>
            <p:cNvPr id="254" name="Google Shape;254;p6"/>
            <p:cNvPicPr preferRelativeResize="0"/>
            <p:nvPr/>
          </p:nvPicPr>
          <p:blipFill rotWithShape="1">
            <a:blip r:embed="rId5">
              <a:alphaModFix/>
            </a:blip>
            <a:srcRect r="70249"/>
            <a:stretch/>
          </p:blipFill>
          <p:spPr>
            <a:xfrm>
              <a:off x="4232805" y="1076005"/>
              <a:ext cx="122279" cy="147392"/>
            </a:xfrm>
            <a:prstGeom prst="rect">
              <a:avLst/>
            </a:prstGeom>
            <a:noFill/>
            <a:ln>
              <a:noFill/>
            </a:ln>
          </p:spPr>
        </p:pic>
        <p:pic>
          <p:nvPicPr>
            <p:cNvPr id="255" name="Google Shape;255;p6"/>
            <p:cNvPicPr preferRelativeResize="0"/>
            <p:nvPr/>
          </p:nvPicPr>
          <p:blipFill rotWithShape="1">
            <a:blip r:embed="rId5">
              <a:alphaModFix/>
            </a:blip>
            <a:srcRect l="51753"/>
            <a:stretch/>
          </p:blipFill>
          <p:spPr>
            <a:xfrm>
              <a:off x="4523217" y="1076005"/>
              <a:ext cx="198306" cy="147392"/>
            </a:xfrm>
            <a:prstGeom prst="rect">
              <a:avLst/>
            </a:prstGeom>
            <a:noFill/>
            <a:ln>
              <a:noFill/>
            </a:ln>
          </p:spPr>
        </p:pic>
        <p:grpSp>
          <p:nvGrpSpPr>
            <p:cNvPr id="256" name="Google Shape;256;p6"/>
            <p:cNvGrpSpPr/>
            <p:nvPr/>
          </p:nvGrpSpPr>
          <p:grpSpPr>
            <a:xfrm>
              <a:off x="4357213" y="1085301"/>
              <a:ext cx="164872" cy="125459"/>
              <a:chOff x="3084200" y="623475"/>
              <a:chExt cx="663200" cy="540075"/>
            </a:xfrm>
          </p:grpSpPr>
          <p:cxnSp>
            <p:nvCxnSpPr>
              <p:cNvPr id="257" name="Google Shape;257;p6"/>
              <p:cNvCxnSpPr/>
              <p:nvPr/>
            </p:nvCxnSpPr>
            <p:spPr>
              <a:xfrm rot="10800000" flipH="1">
                <a:off x="3084200" y="623475"/>
                <a:ext cx="228900" cy="287700"/>
              </a:xfrm>
              <a:prstGeom prst="straightConnector1">
                <a:avLst/>
              </a:prstGeom>
              <a:noFill/>
              <a:ln w="9525" cap="flat" cmpd="sng">
                <a:solidFill>
                  <a:srgbClr val="E06666"/>
                </a:solidFill>
                <a:prstDash val="solid"/>
                <a:round/>
                <a:headEnd type="none" w="sm" len="sm"/>
                <a:tailEnd type="none" w="sm" len="sm"/>
              </a:ln>
            </p:spPr>
          </p:cxnSp>
          <p:cxnSp>
            <p:nvCxnSpPr>
              <p:cNvPr id="258" name="Google Shape;258;p6"/>
              <p:cNvCxnSpPr/>
              <p:nvPr/>
            </p:nvCxnSpPr>
            <p:spPr>
              <a:xfrm rot="10800000">
                <a:off x="3313000" y="623550"/>
                <a:ext cx="434400" cy="540000"/>
              </a:xfrm>
              <a:prstGeom prst="straightConnector1">
                <a:avLst/>
              </a:prstGeom>
              <a:noFill/>
              <a:ln w="9525" cap="flat" cmpd="sng">
                <a:solidFill>
                  <a:srgbClr val="E06666"/>
                </a:solidFill>
                <a:prstDash val="solid"/>
                <a:round/>
                <a:headEnd type="none" w="sm" len="sm"/>
                <a:tailEnd type="none" w="sm" len="sm"/>
              </a:ln>
            </p:spPr>
          </p:cxnSp>
          <p:cxnSp>
            <p:nvCxnSpPr>
              <p:cNvPr id="259" name="Google Shape;259;p6"/>
              <p:cNvCxnSpPr/>
              <p:nvPr/>
            </p:nvCxnSpPr>
            <p:spPr>
              <a:xfrm rot="10800000" flipH="1">
                <a:off x="3274819" y="869981"/>
                <a:ext cx="228900" cy="287700"/>
              </a:xfrm>
              <a:prstGeom prst="straightConnector1">
                <a:avLst/>
              </a:prstGeom>
              <a:noFill/>
              <a:ln w="9525" cap="flat" cmpd="sng">
                <a:solidFill>
                  <a:srgbClr val="E06666"/>
                </a:solidFill>
                <a:prstDash val="solid"/>
                <a:round/>
                <a:headEnd type="none" w="sm" len="sm"/>
                <a:tailEnd type="none" w="sm" len="sm"/>
              </a:ln>
            </p:spPr>
          </p:cxnSp>
        </p:grpSp>
        <p:pic>
          <p:nvPicPr>
            <p:cNvPr id="260" name="Google Shape;260;p6"/>
            <p:cNvPicPr preferRelativeResize="0"/>
            <p:nvPr/>
          </p:nvPicPr>
          <p:blipFill rotWithShape="1">
            <a:blip r:embed="rId4">
              <a:alphaModFix/>
            </a:blip>
            <a:srcRect l="70922" t="11553" r="5204" b="61553"/>
            <a:stretch/>
          </p:blipFill>
          <p:spPr>
            <a:xfrm>
              <a:off x="4749828" y="1046258"/>
              <a:ext cx="204779" cy="186290"/>
            </a:xfrm>
            <a:prstGeom prst="rect">
              <a:avLst/>
            </a:prstGeom>
            <a:noFill/>
            <a:ln>
              <a:noFill/>
            </a:ln>
          </p:spPr>
        </p:pic>
        <p:pic>
          <p:nvPicPr>
            <p:cNvPr id="261" name="Google Shape;261;p6"/>
            <p:cNvPicPr preferRelativeResize="0"/>
            <p:nvPr/>
          </p:nvPicPr>
          <p:blipFill rotWithShape="1">
            <a:blip r:embed="rId6">
              <a:alphaModFix/>
            </a:blip>
            <a:srcRect l="24740" r="-7" b="81508"/>
            <a:stretch/>
          </p:blipFill>
          <p:spPr>
            <a:xfrm>
              <a:off x="5114512" y="1334817"/>
              <a:ext cx="70670" cy="37206"/>
            </a:xfrm>
            <a:prstGeom prst="rect">
              <a:avLst/>
            </a:prstGeom>
            <a:noFill/>
            <a:ln>
              <a:noFill/>
            </a:ln>
          </p:spPr>
        </p:pic>
        <p:pic>
          <p:nvPicPr>
            <p:cNvPr id="262" name="Google Shape;262;p6"/>
            <p:cNvPicPr preferRelativeResize="0"/>
            <p:nvPr/>
          </p:nvPicPr>
          <p:blipFill rotWithShape="1">
            <a:blip r:embed="rId5">
              <a:alphaModFix/>
            </a:blip>
            <a:srcRect r="70249"/>
            <a:stretch/>
          </p:blipFill>
          <p:spPr>
            <a:xfrm>
              <a:off x="5105927" y="1365983"/>
              <a:ext cx="122279" cy="147392"/>
            </a:xfrm>
            <a:prstGeom prst="rect">
              <a:avLst/>
            </a:prstGeom>
            <a:noFill/>
            <a:ln>
              <a:noFill/>
            </a:ln>
          </p:spPr>
        </p:pic>
        <p:pic>
          <p:nvPicPr>
            <p:cNvPr id="263" name="Google Shape;263;p6"/>
            <p:cNvPicPr preferRelativeResize="0"/>
            <p:nvPr/>
          </p:nvPicPr>
          <p:blipFill rotWithShape="1">
            <a:blip r:embed="rId5">
              <a:alphaModFix/>
            </a:blip>
            <a:srcRect l="51753" r="31050" b="-22473"/>
            <a:stretch/>
          </p:blipFill>
          <p:spPr>
            <a:xfrm>
              <a:off x="5396341" y="1365983"/>
              <a:ext cx="70670" cy="180525"/>
            </a:xfrm>
            <a:prstGeom prst="rect">
              <a:avLst/>
            </a:prstGeom>
            <a:noFill/>
            <a:ln>
              <a:noFill/>
            </a:ln>
          </p:spPr>
        </p:pic>
        <p:grpSp>
          <p:nvGrpSpPr>
            <p:cNvPr id="264" name="Google Shape;264;p6"/>
            <p:cNvGrpSpPr/>
            <p:nvPr/>
          </p:nvGrpSpPr>
          <p:grpSpPr>
            <a:xfrm>
              <a:off x="5230335" y="1375278"/>
              <a:ext cx="164872" cy="125459"/>
              <a:chOff x="3084200" y="623475"/>
              <a:chExt cx="663200" cy="540075"/>
            </a:xfrm>
          </p:grpSpPr>
          <p:cxnSp>
            <p:nvCxnSpPr>
              <p:cNvPr id="265" name="Google Shape;265;p6"/>
              <p:cNvCxnSpPr/>
              <p:nvPr/>
            </p:nvCxnSpPr>
            <p:spPr>
              <a:xfrm rot="10800000" flipH="1">
                <a:off x="3084200" y="623475"/>
                <a:ext cx="228900" cy="287700"/>
              </a:xfrm>
              <a:prstGeom prst="straightConnector1">
                <a:avLst/>
              </a:prstGeom>
              <a:noFill/>
              <a:ln w="9525" cap="flat" cmpd="sng">
                <a:solidFill>
                  <a:srgbClr val="E06666"/>
                </a:solidFill>
                <a:prstDash val="solid"/>
                <a:round/>
                <a:headEnd type="none" w="sm" len="sm"/>
                <a:tailEnd type="none" w="sm" len="sm"/>
              </a:ln>
            </p:spPr>
          </p:cxnSp>
          <p:cxnSp>
            <p:nvCxnSpPr>
              <p:cNvPr id="266" name="Google Shape;266;p6"/>
              <p:cNvCxnSpPr/>
              <p:nvPr/>
            </p:nvCxnSpPr>
            <p:spPr>
              <a:xfrm rot="10800000">
                <a:off x="3313000" y="623550"/>
                <a:ext cx="434400" cy="540000"/>
              </a:xfrm>
              <a:prstGeom prst="straightConnector1">
                <a:avLst/>
              </a:prstGeom>
              <a:noFill/>
              <a:ln w="9525" cap="flat" cmpd="sng">
                <a:solidFill>
                  <a:srgbClr val="E06666"/>
                </a:solidFill>
                <a:prstDash val="solid"/>
                <a:round/>
                <a:headEnd type="none" w="sm" len="sm"/>
                <a:tailEnd type="none" w="sm" len="sm"/>
              </a:ln>
            </p:spPr>
          </p:cxnSp>
          <p:cxnSp>
            <p:nvCxnSpPr>
              <p:cNvPr id="267" name="Google Shape;267;p6"/>
              <p:cNvCxnSpPr/>
              <p:nvPr/>
            </p:nvCxnSpPr>
            <p:spPr>
              <a:xfrm rot="10800000" flipH="1">
                <a:off x="3274819" y="869981"/>
                <a:ext cx="228900" cy="287700"/>
              </a:xfrm>
              <a:prstGeom prst="straightConnector1">
                <a:avLst/>
              </a:prstGeom>
              <a:noFill/>
              <a:ln w="9525" cap="flat" cmpd="sng">
                <a:solidFill>
                  <a:srgbClr val="E06666"/>
                </a:solidFill>
                <a:prstDash val="solid"/>
                <a:round/>
                <a:headEnd type="none" w="sm" len="sm"/>
                <a:tailEnd type="none" w="sm" len="sm"/>
              </a:ln>
            </p:spPr>
          </p:cxnSp>
        </p:grpSp>
        <p:pic>
          <p:nvPicPr>
            <p:cNvPr id="268" name="Google Shape;268;p6"/>
            <p:cNvPicPr preferRelativeResize="0"/>
            <p:nvPr/>
          </p:nvPicPr>
          <p:blipFill rotWithShape="1">
            <a:blip r:embed="rId4">
              <a:alphaModFix/>
            </a:blip>
            <a:srcRect l="70922" t="11553" r="5204" b="61553"/>
            <a:stretch/>
          </p:blipFill>
          <p:spPr>
            <a:xfrm>
              <a:off x="4750243" y="1336235"/>
              <a:ext cx="204779" cy="186290"/>
            </a:xfrm>
            <a:prstGeom prst="rect">
              <a:avLst/>
            </a:prstGeom>
            <a:noFill/>
            <a:ln>
              <a:noFill/>
            </a:ln>
          </p:spPr>
        </p:pic>
        <p:cxnSp>
          <p:nvCxnSpPr>
            <p:cNvPr id="269" name="Google Shape;269;p6"/>
            <p:cNvCxnSpPr/>
            <p:nvPr/>
          </p:nvCxnSpPr>
          <p:spPr>
            <a:xfrm rot="10800000" flipH="1">
              <a:off x="4993170" y="1422911"/>
              <a:ext cx="78900" cy="600"/>
            </a:xfrm>
            <a:prstGeom prst="straightConnector1">
              <a:avLst/>
            </a:prstGeom>
            <a:noFill/>
            <a:ln w="9525" cap="flat" cmpd="sng">
              <a:solidFill>
                <a:srgbClr val="000000"/>
              </a:solidFill>
              <a:prstDash val="solid"/>
              <a:round/>
              <a:headEnd type="none" w="sm" len="sm"/>
              <a:tailEnd type="none" w="sm" len="sm"/>
            </a:ln>
          </p:spPr>
        </p:cxnSp>
      </p:grpSp>
      <p:grpSp>
        <p:nvGrpSpPr>
          <p:cNvPr id="270" name="Google Shape;270;p6"/>
          <p:cNvGrpSpPr/>
          <p:nvPr/>
        </p:nvGrpSpPr>
        <p:grpSpPr>
          <a:xfrm>
            <a:off x="7330473" y="4111495"/>
            <a:ext cx="1646231" cy="688216"/>
            <a:chOff x="3951598" y="3165970"/>
            <a:chExt cx="1446600" cy="454118"/>
          </a:xfrm>
        </p:grpSpPr>
        <p:sp>
          <p:nvSpPr>
            <p:cNvPr id="271" name="Google Shape;271;p6"/>
            <p:cNvSpPr txBox="1"/>
            <p:nvPr/>
          </p:nvSpPr>
          <p:spPr>
            <a:xfrm>
              <a:off x="3951598" y="3374088"/>
              <a:ext cx="1446600" cy="246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SG" sz="1000" b="1" i="0" u="none" strike="noStrike" cap="none">
                  <a:solidFill>
                    <a:srgbClr val="000000"/>
                  </a:solidFill>
                  <a:latin typeface="Montserrat"/>
                  <a:ea typeface="Montserrat"/>
                  <a:cs typeface="Montserrat"/>
                  <a:sym typeface="Montserrat"/>
                </a:rPr>
                <a:t>Original encoding performance</a:t>
              </a:r>
              <a:endParaRPr sz="1000" b="1" i="0" u="none" strike="noStrike" cap="none">
                <a:solidFill>
                  <a:srgbClr val="000000"/>
                </a:solidFill>
                <a:latin typeface="Montserrat"/>
                <a:ea typeface="Montserrat"/>
                <a:cs typeface="Montserrat"/>
                <a:sym typeface="Montserrat"/>
              </a:endParaRPr>
            </a:p>
          </p:txBody>
        </p:sp>
        <p:pic>
          <p:nvPicPr>
            <p:cNvPr id="272" name="Google Shape;272;p6"/>
            <p:cNvPicPr preferRelativeResize="0"/>
            <p:nvPr/>
          </p:nvPicPr>
          <p:blipFill rotWithShape="1">
            <a:blip r:embed="rId7">
              <a:alphaModFix/>
            </a:blip>
            <a:srcRect/>
            <a:stretch/>
          </p:blipFill>
          <p:spPr>
            <a:xfrm>
              <a:off x="4290101" y="3191452"/>
              <a:ext cx="119398" cy="149608"/>
            </a:xfrm>
            <a:prstGeom prst="rect">
              <a:avLst/>
            </a:prstGeom>
            <a:noFill/>
            <a:ln>
              <a:noFill/>
            </a:ln>
          </p:spPr>
        </p:pic>
        <p:pic>
          <p:nvPicPr>
            <p:cNvPr id="273" name="Google Shape;273;p6"/>
            <p:cNvPicPr preferRelativeResize="0"/>
            <p:nvPr/>
          </p:nvPicPr>
          <p:blipFill rotWithShape="1">
            <a:blip r:embed="rId5">
              <a:alphaModFix/>
            </a:blip>
            <a:srcRect l="51753"/>
            <a:stretch/>
          </p:blipFill>
          <p:spPr>
            <a:xfrm>
              <a:off x="4579249" y="3192558"/>
              <a:ext cx="198306" cy="147392"/>
            </a:xfrm>
            <a:prstGeom prst="rect">
              <a:avLst/>
            </a:prstGeom>
            <a:noFill/>
            <a:ln>
              <a:noFill/>
            </a:ln>
          </p:spPr>
        </p:pic>
        <p:pic>
          <p:nvPicPr>
            <p:cNvPr id="274" name="Google Shape;274;p6"/>
            <p:cNvPicPr preferRelativeResize="0"/>
            <p:nvPr/>
          </p:nvPicPr>
          <p:blipFill rotWithShape="1">
            <a:blip r:embed="rId4">
              <a:alphaModFix/>
            </a:blip>
            <a:srcRect l="70922" t="11553" r="5204" b="61553"/>
            <a:stretch/>
          </p:blipFill>
          <p:spPr>
            <a:xfrm>
              <a:off x="4385127" y="3175329"/>
              <a:ext cx="204779" cy="186290"/>
            </a:xfrm>
            <a:prstGeom prst="rect">
              <a:avLst/>
            </a:prstGeom>
            <a:noFill/>
            <a:ln>
              <a:noFill/>
            </a:ln>
          </p:spPr>
        </p:pic>
        <p:grpSp>
          <p:nvGrpSpPr>
            <p:cNvPr id="275" name="Google Shape;275;p6"/>
            <p:cNvGrpSpPr/>
            <p:nvPr/>
          </p:nvGrpSpPr>
          <p:grpSpPr>
            <a:xfrm>
              <a:off x="4817257" y="3165970"/>
              <a:ext cx="164942" cy="204882"/>
              <a:chOff x="7332910" y="658831"/>
              <a:chExt cx="164942" cy="204882"/>
            </a:xfrm>
          </p:grpSpPr>
          <p:sp>
            <p:nvSpPr>
              <p:cNvPr id="276" name="Google Shape;276;p6"/>
              <p:cNvSpPr/>
              <p:nvPr/>
            </p:nvSpPr>
            <p:spPr>
              <a:xfrm>
                <a:off x="7339452" y="658831"/>
                <a:ext cx="158400" cy="158400"/>
              </a:xfrm>
              <a:prstGeom prst="donut">
                <a:avLst>
                  <a:gd name="adj" fmla="val 27861"/>
                </a:avLst>
              </a:prstGeom>
              <a:solidFill>
                <a:srgbClr val="D0E0E3"/>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77" name="Google Shape;277;p6"/>
              <p:cNvCxnSpPr/>
              <p:nvPr/>
            </p:nvCxnSpPr>
            <p:spPr>
              <a:xfrm>
                <a:off x="7389627" y="753108"/>
                <a:ext cx="56400" cy="300"/>
              </a:xfrm>
              <a:prstGeom prst="straightConnector1">
                <a:avLst/>
              </a:prstGeom>
              <a:noFill/>
              <a:ln w="9525" cap="flat" cmpd="sng">
                <a:solidFill>
                  <a:srgbClr val="595959"/>
                </a:solidFill>
                <a:prstDash val="solid"/>
                <a:round/>
                <a:headEnd type="none" w="sm" len="sm"/>
                <a:tailEnd type="none" w="sm" len="sm"/>
              </a:ln>
            </p:spPr>
          </p:cxnSp>
          <p:cxnSp>
            <p:nvCxnSpPr>
              <p:cNvPr id="278" name="Google Shape;278;p6"/>
              <p:cNvCxnSpPr/>
              <p:nvPr/>
            </p:nvCxnSpPr>
            <p:spPr>
              <a:xfrm flipH="1">
                <a:off x="7332910" y="753108"/>
                <a:ext cx="57600" cy="77700"/>
              </a:xfrm>
              <a:prstGeom prst="straightConnector1">
                <a:avLst/>
              </a:prstGeom>
              <a:noFill/>
              <a:ln w="9525" cap="flat" cmpd="sng">
                <a:solidFill>
                  <a:srgbClr val="595959"/>
                </a:solidFill>
                <a:prstDash val="solid"/>
                <a:round/>
                <a:headEnd type="none" w="sm" len="sm"/>
                <a:tailEnd type="none" w="sm" len="sm"/>
              </a:ln>
            </p:spPr>
          </p:cxnSp>
          <p:cxnSp>
            <p:nvCxnSpPr>
              <p:cNvPr id="279" name="Google Shape;279;p6"/>
              <p:cNvCxnSpPr/>
              <p:nvPr/>
            </p:nvCxnSpPr>
            <p:spPr>
              <a:xfrm flipH="1">
                <a:off x="7388983" y="753108"/>
                <a:ext cx="57600" cy="77700"/>
              </a:xfrm>
              <a:prstGeom prst="straightConnector1">
                <a:avLst/>
              </a:prstGeom>
              <a:noFill/>
              <a:ln w="9525" cap="flat" cmpd="sng">
                <a:solidFill>
                  <a:srgbClr val="595959"/>
                </a:solidFill>
                <a:prstDash val="solid"/>
                <a:round/>
                <a:headEnd type="none" w="sm" len="sm"/>
                <a:tailEnd type="none" w="sm" len="sm"/>
              </a:ln>
            </p:spPr>
          </p:cxnSp>
          <p:cxnSp>
            <p:nvCxnSpPr>
              <p:cNvPr id="280" name="Google Shape;280;p6"/>
              <p:cNvCxnSpPr/>
              <p:nvPr/>
            </p:nvCxnSpPr>
            <p:spPr>
              <a:xfrm>
                <a:off x="7333025" y="830698"/>
                <a:ext cx="56400" cy="300"/>
              </a:xfrm>
              <a:prstGeom prst="straightConnector1">
                <a:avLst/>
              </a:prstGeom>
              <a:noFill/>
              <a:ln w="9525" cap="flat" cmpd="sng">
                <a:solidFill>
                  <a:srgbClr val="595959"/>
                </a:solidFill>
                <a:prstDash val="solid"/>
                <a:round/>
                <a:headEnd type="none" w="sm" len="sm"/>
                <a:tailEnd type="none" w="sm" len="sm"/>
              </a:ln>
            </p:spPr>
          </p:cxnSp>
          <p:cxnSp>
            <p:nvCxnSpPr>
              <p:cNvPr id="281" name="Google Shape;281;p6"/>
              <p:cNvCxnSpPr/>
              <p:nvPr/>
            </p:nvCxnSpPr>
            <p:spPr>
              <a:xfrm>
                <a:off x="7389098" y="831066"/>
                <a:ext cx="300" cy="32400"/>
              </a:xfrm>
              <a:prstGeom prst="straightConnector1">
                <a:avLst/>
              </a:prstGeom>
              <a:noFill/>
              <a:ln w="9525" cap="flat" cmpd="sng">
                <a:solidFill>
                  <a:srgbClr val="595959"/>
                </a:solidFill>
                <a:prstDash val="solid"/>
                <a:round/>
                <a:headEnd type="none" w="sm" len="sm"/>
                <a:tailEnd type="none" w="sm" len="sm"/>
              </a:ln>
            </p:spPr>
          </p:cxnSp>
          <p:cxnSp>
            <p:nvCxnSpPr>
              <p:cNvPr id="282" name="Google Shape;282;p6"/>
              <p:cNvCxnSpPr/>
              <p:nvPr/>
            </p:nvCxnSpPr>
            <p:spPr>
              <a:xfrm rot="10800000" flipH="1">
                <a:off x="7389098" y="755251"/>
                <a:ext cx="58500" cy="80100"/>
              </a:xfrm>
              <a:prstGeom prst="straightConnector1">
                <a:avLst/>
              </a:prstGeom>
              <a:noFill/>
              <a:ln w="9525" cap="flat" cmpd="sng">
                <a:solidFill>
                  <a:srgbClr val="595959"/>
                </a:solidFill>
                <a:prstDash val="solid"/>
                <a:round/>
                <a:headEnd type="none" w="sm" len="sm"/>
                <a:tailEnd type="none" w="sm" len="sm"/>
              </a:ln>
            </p:spPr>
          </p:cxnSp>
          <p:cxnSp>
            <p:nvCxnSpPr>
              <p:cNvPr id="283" name="Google Shape;283;p6"/>
              <p:cNvCxnSpPr/>
              <p:nvPr/>
            </p:nvCxnSpPr>
            <p:spPr>
              <a:xfrm rot="10800000">
                <a:off x="7333298" y="835351"/>
                <a:ext cx="55800" cy="0"/>
              </a:xfrm>
              <a:prstGeom prst="straightConnector1">
                <a:avLst/>
              </a:prstGeom>
              <a:noFill/>
              <a:ln w="9525" cap="flat" cmpd="sng">
                <a:solidFill>
                  <a:srgbClr val="595959"/>
                </a:solidFill>
                <a:prstDash val="solid"/>
                <a:round/>
                <a:headEnd type="none" w="sm" len="sm"/>
                <a:tailEnd type="none" w="sm" len="sm"/>
              </a:ln>
            </p:spPr>
          </p:cxnSp>
          <p:cxnSp>
            <p:nvCxnSpPr>
              <p:cNvPr id="284" name="Google Shape;284;p6"/>
              <p:cNvCxnSpPr/>
              <p:nvPr/>
            </p:nvCxnSpPr>
            <p:spPr>
              <a:xfrm>
                <a:off x="7446667" y="753886"/>
                <a:ext cx="1200" cy="1200"/>
              </a:xfrm>
              <a:prstGeom prst="straightConnector1">
                <a:avLst/>
              </a:prstGeom>
              <a:noFill/>
              <a:ln w="9525" cap="flat" cmpd="sng">
                <a:solidFill>
                  <a:srgbClr val="595959"/>
                </a:solidFill>
                <a:prstDash val="solid"/>
                <a:round/>
                <a:headEnd type="none" w="sm" len="sm"/>
                <a:tailEnd type="none" w="sm" len="sm"/>
              </a:ln>
            </p:spPr>
          </p:cxnSp>
          <p:sp>
            <p:nvSpPr>
              <p:cNvPr id="285" name="Google Shape;285;p6"/>
              <p:cNvSpPr/>
              <p:nvPr/>
            </p:nvSpPr>
            <p:spPr>
              <a:xfrm>
                <a:off x="7333471" y="753886"/>
                <a:ext cx="112500" cy="76200"/>
              </a:xfrm>
              <a:prstGeom prst="parallelogram">
                <a:avLst>
                  <a:gd name="adj" fmla="val 74642"/>
                </a:avLst>
              </a:prstGeom>
              <a:solidFill>
                <a:srgbClr val="D0E0E3"/>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p6"/>
              <p:cNvSpPr/>
              <p:nvPr/>
            </p:nvSpPr>
            <p:spPr>
              <a:xfrm rot="-5400000" flipH="1">
                <a:off x="7375831" y="766767"/>
                <a:ext cx="83400" cy="57000"/>
              </a:xfrm>
              <a:prstGeom prst="parallelogram">
                <a:avLst>
                  <a:gd name="adj" fmla="val 120428"/>
                </a:avLst>
              </a:prstGeom>
              <a:solidFill>
                <a:srgbClr val="A2C4C9"/>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6"/>
              <p:cNvSpPr/>
              <p:nvPr/>
            </p:nvSpPr>
            <p:spPr>
              <a:xfrm>
                <a:off x="7333533" y="835813"/>
                <a:ext cx="55800" cy="27900"/>
              </a:xfrm>
              <a:prstGeom prst="rect">
                <a:avLst/>
              </a:prstGeom>
              <a:solidFill>
                <a:srgbClr val="D0E0E3"/>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6"/>
              <p:cNvSpPr/>
              <p:nvPr/>
            </p:nvSpPr>
            <p:spPr>
              <a:xfrm>
                <a:off x="7333732" y="829888"/>
                <a:ext cx="55800" cy="5700"/>
              </a:xfrm>
              <a:prstGeom prst="rect">
                <a:avLst/>
              </a:prstGeom>
              <a:solidFill>
                <a:srgbClr val="D0E0E3"/>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6"/>
              <p:cNvSpPr/>
              <p:nvPr/>
            </p:nvSpPr>
            <p:spPr>
              <a:xfrm rot="-2319588">
                <a:off x="7380996" y="837149"/>
                <a:ext cx="19209" cy="22396"/>
              </a:xfrm>
              <a:prstGeom prst="parallelogram">
                <a:avLst>
                  <a:gd name="adj" fmla="val 83333"/>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290" name="Google Shape;290;p6"/>
          <p:cNvGrpSpPr/>
          <p:nvPr/>
        </p:nvGrpSpPr>
        <p:grpSpPr>
          <a:xfrm>
            <a:off x="7330453" y="3084787"/>
            <a:ext cx="1646231" cy="620796"/>
            <a:chOff x="5382138" y="2332694"/>
            <a:chExt cx="1446600" cy="409631"/>
          </a:xfrm>
        </p:grpSpPr>
        <p:sp>
          <p:nvSpPr>
            <p:cNvPr id="291" name="Google Shape;291;p6"/>
            <p:cNvSpPr txBox="1"/>
            <p:nvPr/>
          </p:nvSpPr>
          <p:spPr>
            <a:xfrm>
              <a:off x="5382138" y="2496325"/>
              <a:ext cx="1446600" cy="246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SG" sz="1000" b="1" i="0" u="none" strike="noStrike" cap="none">
                  <a:solidFill>
                    <a:srgbClr val="000000"/>
                  </a:solidFill>
                  <a:latin typeface="Montserrat"/>
                  <a:ea typeface="Montserrat"/>
                  <a:cs typeface="Montserrat"/>
                  <a:sym typeface="Montserrat"/>
                </a:rPr>
                <a:t>Residual encoding performance</a:t>
              </a:r>
              <a:endParaRPr sz="1000" b="1" i="0" u="none" strike="noStrike" cap="none">
                <a:solidFill>
                  <a:srgbClr val="000000"/>
                </a:solidFill>
                <a:latin typeface="Montserrat"/>
                <a:ea typeface="Montserrat"/>
                <a:cs typeface="Montserrat"/>
                <a:sym typeface="Montserrat"/>
              </a:endParaRPr>
            </a:p>
          </p:txBody>
        </p:sp>
        <p:pic>
          <p:nvPicPr>
            <p:cNvPr id="292" name="Google Shape;292;p6"/>
            <p:cNvPicPr preferRelativeResize="0"/>
            <p:nvPr/>
          </p:nvPicPr>
          <p:blipFill rotWithShape="1">
            <a:blip r:embed="rId8">
              <a:alphaModFix/>
            </a:blip>
            <a:srcRect/>
            <a:stretch/>
          </p:blipFill>
          <p:spPr>
            <a:xfrm>
              <a:off x="5486287" y="2378649"/>
              <a:ext cx="122275" cy="149608"/>
            </a:xfrm>
            <a:prstGeom prst="rect">
              <a:avLst/>
            </a:prstGeom>
            <a:noFill/>
            <a:ln>
              <a:noFill/>
            </a:ln>
          </p:spPr>
        </p:pic>
        <p:pic>
          <p:nvPicPr>
            <p:cNvPr id="293" name="Google Shape;293;p6"/>
            <p:cNvPicPr preferRelativeResize="0"/>
            <p:nvPr/>
          </p:nvPicPr>
          <p:blipFill rotWithShape="1">
            <a:blip r:embed="rId5">
              <a:alphaModFix/>
            </a:blip>
            <a:srcRect l="51753"/>
            <a:stretch/>
          </p:blipFill>
          <p:spPr>
            <a:xfrm>
              <a:off x="6284424" y="2371806"/>
              <a:ext cx="198306" cy="147392"/>
            </a:xfrm>
            <a:prstGeom prst="rect">
              <a:avLst/>
            </a:prstGeom>
            <a:noFill/>
            <a:ln>
              <a:noFill/>
            </a:ln>
          </p:spPr>
        </p:pic>
        <p:grpSp>
          <p:nvGrpSpPr>
            <p:cNvPr id="294" name="Google Shape;294;p6"/>
            <p:cNvGrpSpPr/>
            <p:nvPr/>
          </p:nvGrpSpPr>
          <p:grpSpPr>
            <a:xfrm>
              <a:off x="6559673" y="2332694"/>
              <a:ext cx="164942" cy="204882"/>
              <a:chOff x="7332910" y="658831"/>
              <a:chExt cx="164942" cy="204882"/>
            </a:xfrm>
          </p:grpSpPr>
          <p:sp>
            <p:nvSpPr>
              <p:cNvPr id="295" name="Google Shape;295;p6"/>
              <p:cNvSpPr/>
              <p:nvPr/>
            </p:nvSpPr>
            <p:spPr>
              <a:xfrm>
                <a:off x="7339452" y="658831"/>
                <a:ext cx="158400" cy="158400"/>
              </a:xfrm>
              <a:prstGeom prst="donut">
                <a:avLst>
                  <a:gd name="adj" fmla="val 27861"/>
                </a:avLst>
              </a:prstGeom>
              <a:solidFill>
                <a:srgbClr val="D0E0E3"/>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96" name="Google Shape;296;p6"/>
              <p:cNvCxnSpPr/>
              <p:nvPr/>
            </p:nvCxnSpPr>
            <p:spPr>
              <a:xfrm>
                <a:off x="7389627" y="753108"/>
                <a:ext cx="56400" cy="300"/>
              </a:xfrm>
              <a:prstGeom prst="straightConnector1">
                <a:avLst/>
              </a:prstGeom>
              <a:noFill/>
              <a:ln w="9525" cap="flat" cmpd="sng">
                <a:solidFill>
                  <a:srgbClr val="595959"/>
                </a:solidFill>
                <a:prstDash val="solid"/>
                <a:round/>
                <a:headEnd type="none" w="sm" len="sm"/>
                <a:tailEnd type="none" w="sm" len="sm"/>
              </a:ln>
            </p:spPr>
          </p:cxnSp>
          <p:cxnSp>
            <p:nvCxnSpPr>
              <p:cNvPr id="297" name="Google Shape;297;p6"/>
              <p:cNvCxnSpPr/>
              <p:nvPr/>
            </p:nvCxnSpPr>
            <p:spPr>
              <a:xfrm flipH="1">
                <a:off x="7332910" y="753108"/>
                <a:ext cx="57600" cy="77700"/>
              </a:xfrm>
              <a:prstGeom prst="straightConnector1">
                <a:avLst/>
              </a:prstGeom>
              <a:noFill/>
              <a:ln w="9525" cap="flat" cmpd="sng">
                <a:solidFill>
                  <a:srgbClr val="595959"/>
                </a:solidFill>
                <a:prstDash val="solid"/>
                <a:round/>
                <a:headEnd type="none" w="sm" len="sm"/>
                <a:tailEnd type="none" w="sm" len="sm"/>
              </a:ln>
            </p:spPr>
          </p:cxnSp>
          <p:cxnSp>
            <p:nvCxnSpPr>
              <p:cNvPr id="298" name="Google Shape;298;p6"/>
              <p:cNvCxnSpPr/>
              <p:nvPr/>
            </p:nvCxnSpPr>
            <p:spPr>
              <a:xfrm flipH="1">
                <a:off x="7388983" y="753108"/>
                <a:ext cx="57600" cy="77700"/>
              </a:xfrm>
              <a:prstGeom prst="straightConnector1">
                <a:avLst/>
              </a:prstGeom>
              <a:noFill/>
              <a:ln w="9525" cap="flat" cmpd="sng">
                <a:solidFill>
                  <a:srgbClr val="595959"/>
                </a:solidFill>
                <a:prstDash val="solid"/>
                <a:round/>
                <a:headEnd type="none" w="sm" len="sm"/>
                <a:tailEnd type="none" w="sm" len="sm"/>
              </a:ln>
            </p:spPr>
          </p:cxnSp>
          <p:cxnSp>
            <p:nvCxnSpPr>
              <p:cNvPr id="299" name="Google Shape;299;p6"/>
              <p:cNvCxnSpPr/>
              <p:nvPr/>
            </p:nvCxnSpPr>
            <p:spPr>
              <a:xfrm>
                <a:off x="7333025" y="830698"/>
                <a:ext cx="56400" cy="300"/>
              </a:xfrm>
              <a:prstGeom prst="straightConnector1">
                <a:avLst/>
              </a:prstGeom>
              <a:noFill/>
              <a:ln w="9525" cap="flat" cmpd="sng">
                <a:solidFill>
                  <a:srgbClr val="595959"/>
                </a:solidFill>
                <a:prstDash val="solid"/>
                <a:round/>
                <a:headEnd type="none" w="sm" len="sm"/>
                <a:tailEnd type="none" w="sm" len="sm"/>
              </a:ln>
            </p:spPr>
          </p:cxnSp>
          <p:cxnSp>
            <p:nvCxnSpPr>
              <p:cNvPr id="300" name="Google Shape;300;p6"/>
              <p:cNvCxnSpPr/>
              <p:nvPr/>
            </p:nvCxnSpPr>
            <p:spPr>
              <a:xfrm>
                <a:off x="7389098" y="831066"/>
                <a:ext cx="300" cy="32400"/>
              </a:xfrm>
              <a:prstGeom prst="straightConnector1">
                <a:avLst/>
              </a:prstGeom>
              <a:noFill/>
              <a:ln w="9525" cap="flat" cmpd="sng">
                <a:solidFill>
                  <a:srgbClr val="595959"/>
                </a:solidFill>
                <a:prstDash val="solid"/>
                <a:round/>
                <a:headEnd type="none" w="sm" len="sm"/>
                <a:tailEnd type="none" w="sm" len="sm"/>
              </a:ln>
            </p:spPr>
          </p:cxnSp>
          <p:cxnSp>
            <p:nvCxnSpPr>
              <p:cNvPr id="301" name="Google Shape;301;p6"/>
              <p:cNvCxnSpPr/>
              <p:nvPr/>
            </p:nvCxnSpPr>
            <p:spPr>
              <a:xfrm rot="10800000" flipH="1">
                <a:off x="7389098" y="755251"/>
                <a:ext cx="58500" cy="80100"/>
              </a:xfrm>
              <a:prstGeom prst="straightConnector1">
                <a:avLst/>
              </a:prstGeom>
              <a:noFill/>
              <a:ln w="9525" cap="flat" cmpd="sng">
                <a:solidFill>
                  <a:srgbClr val="595959"/>
                </a:solidFill>
                <a:prstDash val="solid"/>
                <a:round/>
                <a:headEnd type="none" w="sm" len="sm"/>
                <a:tailEnd type="none" w="sm" len="sm"/>
              </a:ln>
            </p:spPr>
          </p:cxnSp>
          <p:cxnSp>
            <p:nvCxnSpPr>
              <p:cNvPr id="302" name="Google Shape;302;p6"/>
              <p:cNvCxnSpPr/>
              <p:nvPr/>
            </p:nvCxnSpPr>
            <p:spPr>
              <a:xfrm rot="10800000">
                <a:off x="7333298" y="835351"/>
                <a:ext cx="55800" cy="0"/>
              </a:xfrm>
              <a:prstGeom prst="straightConnector1">
                <a:avLst/>
              </a:prstGeom>
              <a:noFill/>
              <a:ln w="9525" cap="flat" cmpd="sng">
                <a:solidFill>
                  <a:srgbClr val="595959"/>
                </a:solidFill>
                <a:prstDash val="solid"/>
                <a:round/>
                <a:headEnd type="none" w="sm" len="sm"/>
                <a:tailEnd type="none" w="sm" len="sm"/>
              </a:ln>
            </p:spPr>
          </p:cxnSp>
          <p:cxnSp>
            <p:nvCxnSpPr>
              <p:cNvPr id="303" name="Google Shape;303;p6"/>
              <p:cNvCxnSpPr/>
              <p:nvPr/>
            </p:nvCxnSpPr>
            <p:spPr>
              <a:xfrm>
                <a:off x="7446667" y="753886"/>
                <a:ext cx="1200" cy="1200"/>
              </a:xfrm>
              <a:prstGeom prst="straightConnector1">
                <a:avLst/>
              </a:prstGeom>
              <a:noFill/>
              <a:ln w="9525" cap="flat" cmpd="sng">
                <a:solidFill>
                  <a:srgbClr val="595959"/>
                </a:solidFill>
                <a:prstDash val="solid"/>
                <a:round/>
                <a:headEnd type="none" w="sm" len="sm"/>
                <a:tailEnd type="none" w="sm" len="sm"/>
              </a:ln>
            </p:spPr>
          </p:cxnSp>
          <p:sp>
            <p:nvSpPr>
              <p:cNvPr id="304" name="Google Shape;304;p6"/>
              <p:cNvSpPr/>
              <p:nvPr/>
            </p:nvSpPr>
            <p:spPr>
              <a:xfrm>
                <a:off x="7333471" y="753886"/>
                <a:ext cx="112500" cy="76200"/>
              </a:xfrm>
              <a:prstGeom prst="parallelogram">
                <a:avLst>
                  <a:gd name="adj" fmla="val 74642"/>
                </a:avLst>
              </a:prstGeom>
              <a:solidFill>
                <a:srgbClr val="D0E0E3"/>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6"/>
              <p:cNvSpPr/>
              <p:nvPr/>
            </p:nvSpPr>
            <p:spPr>
              <a:xfrm rot="-5400000" flipH="1">
                <a:off x="7375831" y="766767"/>
                <a:ext cx="83400" cy="57000"/>
              </a:xfrm>
              <a:prstGeom prst="parallelogram">
                <a:avLst>
                  <a:gd name="adj" fmla="val 120428"/>
                </a:avLst>
              </a:prstGeom>
              <a:solidFill>
                <a:srgbClr val="A2C4C9"/>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6"/>
              <p:cNvSpPr/>
              <p:nvPr/>
            </p:nvSpPr>
            <p:spPr>
              <a:xfrm>
                <a:off x="7333533" y="835813"/>
                <a:ext cx="55800" cy="27900"/>
              </a:xfrm>
              <a:prstGeom prst="rect">
                <a:avLst/>
              </a:prstGeom>
              <a:solidFill>
                <a:srgbClr val="D0E0E3"/>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6"/>
              <p:cNvSpPr/>
              <p:nvPr/>
            </p:nvSpPr>
            <p:spPr>
              <a:xfrm>
                <a:off x="7333732" y="829888"/>
                <a:ext cx="55800" cy="5700"/>
              </a:xfrm>
              <a:prstGeom prst="rect">
                <a:avLst/>
              </a:prstGeom>
              <a:solidFill>
                <a:srgbClr val="D0E0E3"/>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6"/>
              <p:cNvSpPr/>
              <p:nvPr/>
            </p:nvSpPr>
            <p:spPr>
              <a:xfrm rot="-2319588">
                <a:off x="7380996" y="837149"/>
                <a:ext cx="19209" cy="22396"/>
              </a:xfrm>
              <a:prstGeom prst="parallelogram">
                <a:avLst>
                  <a:gd name="adj" fmla="val 83333"/>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309" name="Google Shape;309;p6"/>
            <p:cNvPicPr preferRelativeResize="0"/>
            <p:nvPr/>
          </p:nvPicPr>
          <p:blipFill rotWithShape="1">
            <a:blip r:embed="rId6">
              <a:alphaModFix/>
            </a:blip>
            <a:srcRect l="24740" r="-7" b="81508"/>
            <a:stretch/>
          </p:blipFill>
          <p:spPr>
            <a:xfrm>
              <a:off x="5970274" y="2342760"/>
              <a:ext cx="70670" cy="37206"/>
            </a:xfrm>
            <a:prstGeom prst="rect">
              <a:avLst/>
            </a:prstGeom>
            <a:noFill/>
            <a:ln>
              <a:noFill/>
            </a:ln>
          </p:spPr>
        </p:pic>
        <p:pic>
          <p:nvPicPr>
            <p:cNvPr id="310" name="Google Shape;310;p6"/>
            <p:cNvPicPr preferRelativeResize="0"/>
            <p:nvPr/>
          </p:nvPicPr>
          <p:blipFill rotWithShape="1">
            <a:blip r:embed="rId5">
              <a:alphaModFix/>
            </a:blip>
            <a:srcRect r="70249"/>
            <a:stretch/>
          </p:blipFill>
          <p:spPr>
            <a:xfrm>
              <a:off x="5961689" y="2373926"/>
              <a:ext cx="122279" cy="147392"/>
            </a:xfrm>
            <a:prstGeom prst="rect">
              <a:avLst/>
            </a:prstGeom>
            <a:noFill/>
            <a:ln>
              <a:noFill/>
            </a:ln>
          </p:spPr>
        </p:pic>
        <p:pic>
          <p:nvPicPr>
            <p:cNvPr id="311" name="Google Shape;311;p6"/>
            <p:cNvPicPr preferRelativeResize="0"/>
            <p:nvPr/>
          </p:nvPicPr>
          <p:blipFill rotWithShape="1">
            <a:blip r:embed="rId5">
              <a:alphaModFix/>
            </a:blip>
            <a:srcRect l="51753" r="31050" b="-22473"/>
            <a:stretch/>
          </p:blipFill>
          <p:spPr>
            <a:xfrm>
              <a:off x="6252103" y="2373926"/>
              <a:ext cx="70670" cy="180525"/>
            </a:xfrm>
            <a:prstGeom prst="rect">
              <a:avLst/>
            </a:prstGeom>
            <a:noFill/>
            <a:ln>
              <a:noFill/>
            </a:ln>
          </p:spPr>
        </p:pic>
        <p:grpSp>
          <p:nvGrpSpPr>
            <p:cNvPr id="312" name="Google Shape;312;p6"/>
            <p:cNvGrpSpPr/>
            <p:nvPr/>
          </p:nvGrpSpPr>
          <p:grpSpPr>
            <a:xfrm>
              <a:off x="6086097" y="2383221"/>
              <a:ext cx="164872" cy="125459"/>
              <a:chOff x="3084200" y="623475"/>
              <a:chExt cx="663200" cy="540075"/>
            </a:xfrm>
          </p:grpSpPr>
          <p:cxnSp>
            <p:nvCxnSpPr>
              <p:cNvPr id="313" name="Google Shape;313;p6"/>
              <p:cNvCxnSpPr/>
              <p:nvPr/>
            </p:nvCxnSpPr>
            <p:spPr>
              <a:xfrm rot="10800000" flipH="1">
                <a:off x="3084200" y="623475"/>
                <a:ext cx="228900" cy="287700"/>
              </a:xfrm>
              <a:prstGeom prst="straightConnector1">
                <a:avLst/>
              </a:prstGeom>
              <a:noFill/>
              <a:ln w="9525" cap="flat" cmpd="sng">
                <a:solidFill>
                  <a:srgbClr val="E06666"/>
                </a:solidFill>
                <a:prstDash val="solid"/>
                <a:round/>
                <a:headEnd type="none" w="sm" len="sm"/>
                <a:tailEnd type="none" w="sm" len="sm"/>
              </a:ln>
            </p:spPr>
          </p:cxnSp>
          <p:cxnSp>
            <p:nvCxnSpPr>
              <p:cNvPr id="314" name="Google Shape;314;p6"/>
              <p:cNvCxnSpPr/>
              <p:nvPr/>
            </p:nvCxnSpPr>
            <p:spPr>
              <a:xfrm rot="10800000">
                <a:off x="3313000" y="623550"/>
                <a:ext cx="434400" cy="540000"/>
              </a:xfrm>
              <a:prstGeom prst="straightConnector1">
                <a:avLst/>
              </a:prstGeom>
              <a:noFill/>
              <a:ln w="9525" cap="flat" cmpd="sng">
                <a:solidFill>
                  <a:srgbClr val="E06666"/>
                </a:solidFill>
                <a:prstDash val="solid"/>
                <a:round/>
                <a:headEnd type="none" w="sm" len="sm"/>
                <a:tailEnd type="none" w="sm" len="sm"/>
              </a:ln>
            </p:spPr>
          </p:cxnSp>
          <p:cxnSp>
            <p:nvCxnSpPr>
              <p:cNvPr id="315" name="Google Shape;315;p6"/>
              <p:cNvCxnSpPr/>
              <p:nvPr/>
            </p:nvCxnSpPr>
            <p:spPr>
              <a:xfrm rot="10800000" flipH="1">
                <a:off x="3274819" y="869981"/>
                <a:ext cx="228900" cy="287700"/>
              </a:xfrm>
              <a:prstGeom prst="straightConnector1">
                <a:avLst/>
              </a:prstGeom>
              <a:noFill/>
              <a:ln w="9525" cap="flat" cmpd="sng">
                <a:solidFill>
                  <a:srgbClr val="E06666"/>
                </a:solidFill>
                <a:prstDash val="solid"/>
                <a:round/>
                <a:headEnd type="none" w="sm" len="sm"/>
                <a:tailEnd type="none" w="sm" len="sm"/>
              </a:ln>
            </p:spPr>
          </p:cxnSp>
        </p:grpSp>
        <p:pic>
          <p:nvPicPr>
            <p:cNvPr id="316" name="Google Shape;316;p6"/>
            <p:cNvPicPr preferRelativeResize="0"/>
            <p:nvPr/>
          </p:nvPicPr>
          <p:blipFill rotWithShape="1">
            <a:blip r:embed="rId4">
              <a:alphaModFix/>
            </a:blip>
            <a:srcRect l="70922" t="11553" r="5204" b="61553"/>
            <a:stretch/>
          </p:blipFill>
          <p:spPr>
            <a:xfrm>
              <a:off x="5606005" y="2344178"/>
              <a:ext cx="204779" cy="186290"/>
            </a:xfrm>
            <a:prstGeom prst="rect">
              <a:avLst/>
            </a:prstGeom>
            <a:noFill/>
            <a:ln>
              <a:noFill/>
            </a:ln>
          </p:spPr>
        </p:pic>
        <p:cxnSp>
          <p:nvCxnSpPr>
            <p:cNvPr id="317" name="Google Shape;317;p6"/>
            <p:cNvCxnSpPr/>
            <p:nvPr/>
          </p:nvCxnSpPr>
          <p:spPr>
            <a:xfrm rot="10800000" flipH="1">
              <a:off x="5848932" y="2430854"/>
              <a:ext cx="78900" cy="600"/>
            </a:xfrm>
            <a:prstGeom prst="straightConnector1">
              <a:avLst/>
            </a:prstGeom>
            <a:noFill/>
            <a:ln w="9525" cap="flat" cmpd="sng">
              <a:solidFill>
                <a:srgbClr val="000000"/>
              </a:solidFill>
              <a:prstDash val="solid"/>
              <a:round/>
              <a:headEnd type="none" w="sm" len="sm"/>
              <a:tailEnd type="none" w="sm" len="sm"/>
            </a:ln>
          </p:spPr>
        </p:cxnSp>
      </p:grpSp>
      <p:grpSp>
        <p:nvGrpSpPr>
          <p:cNvPr id="318" name="Google Shape;318;p6"/>
          <p:cNvGrpSpPr/>
          <p:nvPr/>
        </p:nvGrpSpPr>
        <p:grpSpPr>
          <a:xfrm>
            <a:off x="1539177" y="3719174"/>
            <a:ext cx="1468717" cy="2085063"/>
            <a:chOff x="632737" y="1707425"/>
            <a:chExt cx="1290613" cy="1375825"/>
          </a:xfrm>
        </p:grpSpPr>
        <p:sp>
          <p:nvSpPr>
            <p:cNvPr id="319" name="Google Shape;319;p6"/>
            <p:cNvSpPr txBox="1"/>
            <p:nvPr/>
          </p:nvSpPr>
          <p:spPr>
            <a:xfrm>
              <a:off x="690354" y="2515425"/>
              <a:ext cx="1130100" cy="246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SG" sz="1000" b="1" i="0" u="none" strike="noStrike" cap="none">
                  <a:solidFill>
                    <a:srgbClr val="000000"/>
                  </a:solidFill>
                  <a:latin typeface="Montserrat"/>
                  <a:ea typeface="Montserrat"/>
                  <a:cs typeface="Montserrat"/>
                  <a:sym typeface="Montserrat"/>
                </a:rPr>
                <a:t>Naturalistic stimulus</a:t>
              </a:r>
              <a:endParaRPr sz="1000" b="1" i="0" u="none" strike="noStrike" cap="none">
                <a:solidFill>
                  <a:srgbClr val="000000"/>
                </a:solidFill>
                <a:latin typeface="Montserrat"/>
                <a:ea typeface="Montserrat"/>
                <a:cs typeface="Montserrat"/>
                <a:sym typeface="Montserrat"/>
              </a:endParaRPr>
            </a:p>
          </p:txBody>
        </p:sp>
        <p:sp>
          <p:nvSpPr>
            <p:cNvPr id="320" name="Google Shape;320;p6"/>
            <p:cNvSpPr/>
            <p:nvPr/>
          </p:nvSpPr>
          <p:spPr>
            <a:xfrm>
              <a:off x="690350" y="1707425"/>
              <a:ext cx="1065900" cy="790500"/>
            </a:xfrm>
            <a:prstGeom prst="wedgeEllipseCallout">
              <a:avLst>
                <a:gd name="adj1" fmla="val -36382"/>
                <a:gd name="adj2" fmla="val 666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6"/>
            <p:cNvSpPr txBox="1"/>
            <p:nvPr/>
          </p:nvSpPr>
          <p:spPr>
            <a:xfrm>
              <a:off x="632737" y="1879091"/>
              <a:ext cx="1210200" cy="43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SG" sz="700" b="1" i="0" u="none" strike="noStrike" cap="none">
                  <a:solidFill>
                    <a:srgbClr val="000000"/>
                  </a:solidFill>
                  <a:latin typeface="Montserrat"/>
                  <a:ea typeface="Montserrat"/>
                  <a:cs typeface="Montserrat"/>
                  <a:sym typeface="Montserrat"/>
                </a:rPr>
                <a:t>This is Los Angeles. And it's the </a:t>
              </a:r>
              <a:r>
                <a:rPr lang="en-SG" sz="1200" b="1" i="0" u="none" strike="noStrike" cap="none">
                  <a:solidFill>
                    <a:srgbClr val="000000"/>
                  </a:solidFill>
                  <a:latin typeface="Montserrat"/>
                  <a:ea typeface="Montserrat"/>
                  <a:cs typeface="Montserrat"/>
                  <a:sym typeface="Montserrat"/>
                </a:rPr>
                <a:t>…</a:t>
              </a:r>
              <a:endParaRPr sz="1200" b="0" i="0" u="none" strike="noStrike" cap="none">
                <a:solidFill>
                  <a:srgbClr val="595959"/>
                </a:solidFill>
                <a:latin typeface="Montserrat"/>
                <a:ea typeface="Montserrat"/>
                <a:cs typeface="Montserrat"/>
                <a:sym typeface="Montserrat"/>
              </a:endParaRPr>
            </a:p>
          </p:txBody>
        </p:sp>
        <p:pic>
          <p:nvPicPr>
            <p:cNvPr id="322" name="Google Shape;322;p6"/>
            <p:cNvPicPr preferRelativeResize="0"/>
            <p:nvPr/>
          </p:nvPicPr>
          <p:blipFill rotWithShape="1">
            <a:blip r:embed="rId9">
              <a:alphaModFix/>
            </a:blip>
            <a:srcRect/>
            <a:stretch/>
          </p:blipFill>
          <p:spPr>
            <a:xfrm rot="10800000">
              <a:off x="1591025" y="2767025"/>
              <a:ext cx="332325" cy="316225"/>
            </a:xfrm>
            <a:prstGeom prst="rect">
              <a:avLst/>
            </a:prstGeom>
            <a:noFill/>
            <a:ln>
              <a:noFill/>
            </a:ln>
          </p:spPr>
        </p:pic>
      </p:grpSp>
      <p:cxnSp>
        <p:nvCxnSpPr>
          <p:cNvPr id="323" name="Google Shape;323;p6"/>
          <p:cNvCxnSpPr>
            <a:stCxn id="321" idx="3"/>
            <a:endCxn id="248" idx="1"/>
          </p:cNvCxnSpPr>
          <p:nvPr/>
        </p:nvCxnSpPr>
        <p:spPr>
          <a:xfrm rot="10800000" flipH="1">
            <a:off x="2916385" y="3380518"/>
            <a:ext cx="804300" cy="927300"/>
          </a:xfrm>
          <a:prstGeom prst="bentConnector3">
            <a:avLst>
              <a:gd name="adj1" fmla="val 49991"/>
            </a:avLst>
          </a:prstGeom>
          <a:noFill/>
          <a:ln w="38100" cap="flat" cmpd="sng">
            <a:solidFill>
              <a:srgbClr val="777777"/>
            </a:solidFill>
            <a:prstDash val="solid"/>
            <a:round/>
            <a:headEnd type="none" w="sm" len="sm"/>
            <a:tailEnd type="triangle" w="med" len="med"/>
          </a:ln>
        </p:spPr>
      </p:cxnSp>
      <p:cxnSp>
        <p:nvCxnSpPr>
          <p:cNvPr id="324" name="Google Shape;324;p6"/>
          <p:cNvCxnSpPr>
            <a:stCxn id="321" idx="3"/>
            <a:endCxn id="325" idx="2"/>
          </p:cNvCxnSpPr>
          <p:nvPr/>
        </p:nvCxnSpPr>
        <p:spPr>
          <a:xfrm>
            <a:off x="2916385" y="4307818"/>
            <a:ext cx="783900" cy="1624500"/>
          </a:xfrm>
          <a:prstGeom prst="bentConnector3">
            <a:avLst>
              <a:gd name="adj1" fmla="val 50008"/>
            </a:avLst>
          </a:prstGeom>
          <a:noFill/>
          <a:ln w="38100" cap="flat" cmpd="sng">
            <a:solidFill>
              <a:srgbClr val="777777"/>
            </a:solidFill>
            <a:prstDash val="solid"/>
            <a:round/>
            <a:headEnd type="none" w="sm" len="sm"/>
            <a:tailEnd type="triangle" w="med" len="med"/>
          </a:ln>
        </p:spPr>
      </p:cxnSp>
      <p:cxnSp>
        <p:nvCxnSpPr>
          <p:cNvPr id="326" name="Google Shape;326;p6"/>
          <p:cNvCxnSpPr>
            <a:stCxn id="321" idx="3"/>
            <a:endCxn id="243" idx="1"/>
          </p:cNvCxnSpPr>
          <p:nvPr/>
        </p:nvCxnSpPr>
        <p:spPr>
          <a:xfrm>
            <a:off x="2916385" y="4307818"/>
            <a:ext cx="804300" cy="1500"/>
          </a:xfrm>
          <a:prstGeom prst="bentConnector3">
            <a:avLst>
              <a:gd name="adj1" fmla="val 49991"/>
            </a:avLst>
          </a:prstGeom>
          <a:noFill/>
          <a:ln w="38100" cap="flat" cmpd="sng">
            <a:solidFill>
              <a:srgbClr val="777777"/>
            </a:solidFill>
            <a:prstDash val="solid"/>
            <a:round/>
            <a:headEnd type="none" w="sm" len="sm"/>
            <a:tailEnd type="triangle" w="med" len="med"/>
          </a:ln>
        </p:spPr>
      </p:cxnSp>
      <p:cxnSp>
        <p:nvCxnSpPr>
          <p:cNvPr id="327" name="Google Shape;327;p6"/>
          <p:cNvCxnSpPr/>
          <p:nvPr/>
        </p:nvCxnSpPr>
        <p:spPr>
          <a:xfrm rot="10800000" flipH="1">
            <a:off x="4666734" y="3187641"/>
            <a:ext cx="628800" cy="3600"/>
          </a:xfrm>
          <a:prstGeom prst="straightConnector1">
            <a:avLst/>
          </a:prstGeom>
          <a:noFill/>
          <a:ln w="38100" cap="flat" cmpd="sng">
            <a:solidFill>
              <a:srgbClr val="777777"/>
            </a:solidFill>
            <a:prstDash val="solid"/>
            <a:round/>
            <a:headEnd type="none" w="sm" len="sm"/>
            <a:tailEnd type="triangle" w="med" len="med"/>
          </a:ln>
        </p:spPr>
      </p:cxnSp>
      <p:cxnSp>
        <p:nvCxnSpPr>
          <p:cNvPr id="328" name="Google Shape;328;p6"/>
          <p:cNvCxnSpPr/>
          <p:nvPr/>
        </p:nvCxnSpPr>
        <p:spPr>
          <a:xfrm rot="10800000" flipH="1">
            <a:off x="4691787" y="4381243"/>
            <a:ext cx="2631900" cy="21900"/>
          </a:xfrm>
          <a:prstGeom prst="straightConnector1">
            <a:avLst/>
          </a:prstGeom>
          <a:noFill/>
          <a:ln w="38100" cap="flat" cmpd="sng">
            <a:solidFill>
              <a:srgbClr val="777777"/>
            </a:solidFill>
            <a:prstDash val="solid"/>
            <a:round/>
            <a:headEnd type="none" w="sm" len="sm"/>
            <a:tailEnd type="triangle" w="med" len="med"/>
          </a:ln>
        </p:spPr>
      </p:cxnSp>
      <p:sp>
        <p:nvSpPr>
          <p:cNvPr id="325" name="Google Shape;325;p6"/>
          <p:cNvSpPr/>
          <p:nvPr/>
        </p:nvSpPr>
        <p:spPr>
          <a:xfrm>
            <a:off x="3700417" y="5897789"/>
            <a:ext cx="51900" cy="69000"/>
          </a:xfrm>
          <a:prstGeom prst="ellipse">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329" name="Google Shape;329;p6"/>
          <p:cNvCxnSpPr>
            <a:endCxn id="253" idx="2"/>
          </p:cNvCxnSpPr>
          <p:nvPr/>
        </p:nvCxnSpPr>
        <p:spPr>
          <a:xfrm rot="10800000" flipH="1">
            <a:off x="4691744" y="3570960"/>
            <a:ext cx="937500" cy="651000"/>
          </a:xfrm>
          <a:prstGeom prst="bentConnector2">
            <a:avLst/>
          </a:prstGeom>
          <a:noFill/>
          <a:ln w="38100" cap="flat" cmpd="sng">
            <a:solidFill>
              <a:srgbClr val="777777"/>
            </a:solidFill>
            <a:prstDash val="solid"/>
            <a:round/>
            <a:headEnd type="none" w="sm" len="sm"/>
            <a:tailEnd type="triangle" w="med" len="med"/>
          </a:ln>
        </p:spPr>
      </p:cxnSp>
      <p:cxnSp>
        <p:nvCxnSpPr>
          <p:cNvPr id="330" name="Google Shape;330;p6"/>
          <p:cNvCxnSpPr>
            <a:stCxn id="263" idx="3"/>
            <a:endCxn id="291" idx="1"/>
          </p:cNvCxnSpPr>
          <p:nvPr/>
        </p:nvCxnSpPr>
        <p:spPr>
          <a:xfrm rot="10800000" flipH="1">
            <a:off x="6855261" y="3519287"/>
            <a:ext cx="475200" cy="1500"/>
          </a:xfrm>
          <a:prstGeom prst="straightConnector1">
            <a:avLst/>
          </a:prstGeom>
          <a:noFill/>
          <a:ln w="38100" cap="flat" cmpd="sng">
            <a:solidFill>
              <a:srgbClr val="777777"/>
            </a:solidFill>
            <a:prstDash val="solid"/>
            <a:round/>
            <a:headEnd type="none" w="sm" len="sm"/>
            <a:tailEnd type="triangle" w="med" len="med"/>
          </a:ln>
        </p:spPr>
      </p:cxnSp>
      <p:cxnSp>
        <p:nvCxnSpPr>
          <p:cNvPr id="331" name="Google Shape;331;p6"/>
          <p:cNvCxnSpPr/>
          <p:nvPr/>
        </p:nvCxnSpPr>
        <p:spPr>
          <a:xfrm rot="10800000" flipH="1">
            <a:off x="5083901" y="4838437"/>
            <a:ext cx="2239500" cy="1096500"/>
          </a:xfrm>
          <a:prstGeom prst="bentConnector3">
            <a:avLst>
              <a:gd name="adj1" fmla="val 88369"/>
            </a:avLst>
          </a:prstGeom>
          <a:noFill/>
          <a:ln w="38100" cap="flat" cmpd="sng">
            <a:solidFill>
              <a:srgbClr val="777777"/>
            </a:solidFill>
            <a:prstDash val="solid"/>
            <a:round/>
            <a:headEnd type="none" w="sm" len="sm"/>
            <a:tailEnd type="triangle" w="med" len="med"/>
          </a:ln>
        </p:spPr>
      </p:cxnSp>
      <p:sp>
        <p:nvSpPr>
          <p:cNvPr id="332" name="Google Shape;332;p6"/>
          <p:cNvSpPr/>
          <p:nvPr/>
        </p:nvSpPr>
        <p:spPr>
          <a:xfrm rot="-5234272">
            <a:off x="6929456" y="4230563"/>
            <a:ext cx="273918" cy="280329"/>
          </a:xfrm>
          <a:prstGeom prst="arc">
            <a:avLst>
              <a:gd name="adj1" fmla="val 10340791"/>
              <a:gd name="adj2" fmla="val 0"/>
            </a:avLst>
          </a:prstGeom>
          <a:noFill/>
          <a:ln w="38100" cap="flat" cmpd="sng">
            <a:solidFill>
              <a:srgbClr val="77777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cxnSp>
        <p:nvCxnSpPr>
          <p:cNvPr id="333" name="Google Shape;333;p6"/>
          <p:cNvCxnSpPr/>
          <p:nvPr/>
        </p:nvCxnSpPr>
        <p:spPr>
          <a:xfrm rot="-5400000">
            <a:off x="6924977" y="3843271"/>
            <a:ext cx="536400" cy="261300"/>
          </a:xfrm>
          <a:prstGeom prst="bentConnector3">
            <a:avLst>
              <a:gd name="adj1" fmla="val 98923"/>
            </a:avLst>
          </a:prstGeom>
          <a:noFill/>
          <a:ln w="38100" cap="flat" cmpd="sng">
            <a:solidFill>
              <a:srgbClr val="777777"/>
            </a:solidFill>
            <a:prstDash val="solid"/>
            <a:round/>
            <a:headEnd type="none" w="sm" len="sm"/>
            <a:tailEnd type="triangle" w="med" len="med"/>
          </a:ln>
        </p:spPr>
      </p:cxnSp>
      <p:cxnSp>
        <p:nvCxnSpPr>
          <p:cNvPr id="334" name="Google Shape;334;p6"/>
          <p:cNvCxnSpPr/>
          <p:nvPr/>
        </p:nvCxnSpPr>
        <p:spPr>
          <a:xfrm>
            <a:off x="7062528" y="4516121"/>
            <a:ext cx="0" cy="359100"/>
          </a:xfrm>
          <a:prstGeom prst="straightConnector1">
            <a:avLst/>
          </a:prstGeom>
          <a:noFill/>
          <a:ln w="38100" cap="flat" cmpd="sng">
            <a:solidFill>
              <a:srgbClr val="777777"/>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2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3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5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2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2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3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3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3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9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5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8" descr="Text&#10;&#10;Description automatically generated with low confidence">
            <a:extLst>
              <a:ext uri="{FF2B5EF4-FFF2-40B4-BE49-F238E27FC236}">
                <a16:creationId xmlns:a16="http://schemas.microsoft.com/office/drawing/2014/main" id="{8D63C205-21D5-62A5-33D7-6AC9396D09D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1977"/>
          <a:stretch/>
        </p:blipFill>
        <p:spPr>
          <a:xfrm>
            <a:off x="8469664" y="3149710"/>
            <a:ext cx="3493821" cy="2563118"/>
          </a:xfrm>
        </p:spPr>
      </p:pic>
      <p:sp>
        <p:nvSpPr>
          <p:cNvPr id="2" name="Title 1">
            <a:extLst>
              <a:ext uri="{FF2B5EF4-FFF2-40B4-BE49-F238E27FC236}">
                <a16:creationId xmlns:a16="http://schemas.microsoft.com/office/drawing/2014/main" id="{952EC1B7-EEEB-D5C7-85FC-7FFF6EAE673F}"/>
              </a:ext>
            </a:extLst>
          </p:cNvPr>
          <p:cNvSpPr>
            <a:spLocks noGrp="1"/>
          </p:cNvSpPr>
          <p:nvPr>
            <p:ph type="title"/>
          </p:nvPr>
        </p:nvSpPr>
        <p:spPr>
          <a:xfrm>
            <a:off x="360680" y="92076"/>
            <a:ext cx="10515600" cy="721735"/>
          </a:xfrm>
        </p:spPr>
        <p:txBody>
          <a:bodyPr>
            <a:normAutofit/>
          </a:bodyPr>
          <a:lstStyle/>
          <a:p>
            <a:r>
              <a:rPr lang="en-US" sz="4000"/>
              <a:t>Brain Encoding Schema?</a:t>
            </a:r>
          </a:p>
        </p:txBody>
      </p:sp>
      <p:sp>
        <p:nvSpPr>
          <p:cNvPr id="14" name="Arrow: Right 13">
            <a:extLst>
              <a:ext uri="{FF2B5EF4-FFF2-40B4-BE49-F238E27FC236}">
                <a16:creationId xmlns:a16="http://schemas.microsoft.com/office/drawing/2014/main" id="{0DEFAD52-BB98-5F3C-359E-A954C61C46C4}"/>
              </a:ext>
            </a:extLst>
          </p:cNvPr>
          <p:cNvSpPr/>
          <p:nvPr/>
        </p:nvSpPr>
        <p:spPr>
          <a:xfrm rot="5400000">
            <a:off x="10554327" y="2787300"/>
            <a:ext cx="1083753" cy="676275"/>
          </a:xfrm>
          <a:prstGeom prst="rightArrow">
            <a:avLst/>
          </a:prstGeom>
          <a:solidFill>
            <a:schemeClr val="bg1"/>
          </a:solidFill>
          <a:ln w="28575">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Present</a:t>
            </a:r>
          </a:p>
        </p:txBody>
      </p:sp>
      <p:sp>
        <p:nvSpPr>
          <p:cNvPr id="15" name="TextBox 14">
            <a:extLst>
              <a:ext uri="{FF2B5EF4-FFF2-40B4-BE49-F238E27FC236}">
                <a16:creationId xmlns:a16="http://schemas.microsoft.com/office/drawing/2014/main" id="{F8EB3467-79E2-B9D5-C0DC-88DA2892F408}"/>
              </a:ext>
            </a:extLst>
          </p:cNvPr>
          <p:cNvSpPr txBox="1"/>
          <p:nvPr/>
        </p:nvSpPr>
        <p:spPr>
          <a:xfrm>
            <a:off x="10449138" y="2149077"/>
            <a:ext cx="129413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Stimulus</a:t>
            </a:r>
          </a:p>
        </p:txBody>
      </p:sp>
      <p:sp>
        <p:nvSpPr>
          <p:cNvPr id="17" name="TextBox 16">
            <a:extLst>
              <a:ext uri="{FF2B5EF4-FFF2-40B4-BE49-F238E27FC236}">
                <a16:creationId xmlns:a16="http://schemas.microsoft.com/office/drawing/2014/main" id="{A5DB3652-DED1-329A-5FE4-00416C2DAF2C}"/>
              </a:ext>
            </a:extLst>
          </p:cNvPr>
          <p:cNvSpPr txBox="1"/>
          <p:nvPr/>
        </p:nvSpPr>
        <p:spPr>
          <a:xfrm>
            <a:off x="564472" y="2149078"/>
            <a:ext cx="129413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Stimulus</a:t>
            </a:r>
          </a:p>
        </p:txBody>
      </p:sp>
      <p:sp>
        <p:nvSpPr>
          <p:cNvPr id="18" name="Rectangle 17">
            <a:extLst>
              <a:ext uri="{FF2B5EF4-FFF2-40B4-BE49-F238E27FC236}">
                <a16:creationId xmlns:a16="http://schemas.microsoft.com/office/drawing/2014/main" id="{1AFE2413-C851-2E2C-7CD7-BF02F26D34E9}"/>
              </a:ext>
            </a:extLst>
          </p:cNvPr>
          <p:cNvSpPr/>
          <p:nvPr/>
        </p:nvSpPr>
        <p:spPr>
          <a:xfrm>
            <a:off x="5919864" y="4259506"/>
            <a:ext cx="1276350" cy="542925"/>
          </a:xfrm>
          <a:prstGeom prst="rect">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Ridge Regression</a:t>
            </a:r>
          </a:p>
        </p:txBody>
      </p:sp>
      <p:sp>
        <p:nvSpPr>
          <p:cNvPr id="16" name="Arrow: Right 15">
            <a:extLst>
              <a:ext uri="{FF2B5EF4-FFF2-40B4-BE49-F238E27FC236}">
                <a16:creationId xmlns:a16="http://schemas.microsoft.com/office/drawing/2014/main" id="{98AA1643-90B1-5F91-434D-1D37B6FC0222}"/>
              </a:ext>
            </a:extLst>
          </p:cNvPr>
          <p:cNvSpPr/>
          <p:nvPr/>
        </p:nvSpPr>
        <p:spPr>
          <a:xfrm rot="5400000">
            <a:off x="669661" y="2814482"/>
            <a:ext cx="1083753" cy="676275"/>
          </a:xfrm>
          <a:prstGeom prst="rightArrow">
            <a:avLst/>
          </a:prstGeom>
          <a:solidFill>
            <a:schemeClr val="bg1"/>
          </a:solidFill>
          <a:ln w="28575">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prstClr val="black"/>
                </a:solidFill>
                <a:latin typeface="Calibri" panose="020F0502020204030204"/>
              </a:rPr>
              <a:t>Input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Arrow: Right 19">
            <a:extLst>
              <a:ext uri="{FF2B5EF4-FFF2-40B4-BE49-F238E27FC236}">
                <a16:creationId xmlns:a16="http://schemas.microsoft.com/office/drawing/2014/main" id="{EB60B1D7-A253-4912-BD93-924410AD1827}"/>
              </a:ext>
            </a:extLst>
          </p:cNvPr>
          <p:cNvSpPr/>
          <p:nvPr/>
        </p:nvSpPr>
        <p:spPr>
          <a:xfrm>
            <a:off x="4992630" y="4315812"/>
            <a:ext cx="857611" cy="430312"/>
          </a:xfrm>
          <a:prstGeom prst="rightArrow">
            <a:avLst/>
          </a:prstGeom>
          <a:solidFill>
            <a:schemeClr val="bg1"/>
          </a:solidFill>
          <a:ln w="28575">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Input</a:t>
            </a:r>
          </a:p>
        </p:txBody>
      </p:sp>
      <p:sp>
        <p:nvSpPr>
          <p:cNvPr id="21" name="Arrow: Right 20">
            <a:extLst>
              <a:ext uri="{FF2B5EF4-FFF2-40B4-BE49-F238E27FC236}">
                <a16:creationId xmlns:a16="http://schemas.microsoft.com/office/drawing/2014/main" id="{2BD5CA23-BA2C-CD93-9B56-62308C553095}"/>
              </a:ext>
            </a:extLst>
          </p:cNvPr>
          <p:cNvSpPr/>
          <p:nvPr/>
        </p:nvSpPr>
        <p:spPr>
          <a:xfrm>
            <a:off x="7265837" y="4305206"/>
            <a:ext cx="1053924" cy="430312"/>
          </a:xfrm>
          <a:prstGeom prst="rightArrow">
            <a:avLst/>
          </a:prstGeom>
          <a:solidFill>
            <a:schemeClr val="bg1"/>
          </a:solidFill>
          <a:ln w="28575">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Output</a:t>
            </a:r>
          </a:p>
        </p:txBody>
      </p:sp>
      <p:pic>
        <p:nvPicPr>
          <p:cNvPr id="22" name="Content Placeholder 10" descr="Graphical user interface, diagram&#10;&#10;Description automatically generated">
            <a:extLst>
              <a:ext uri="{FF2B5EF4-FFF2-40B4-BE49-F238E27FC236}">
                <a16:creationId xmlns:a16="http://schemas.microsoft.com/office/drawing/2014/main" id="{28EC46B1-6577-C963-0516-B99F58BC65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15" y="3722927"/>
            <a:ext cx="3099553" cy="1473350"/>
          </a:xfrm>
          <a:prstGeom prst="rect">
            <a:avLst/>
          </a:prstGeom>
        </p:spPr>
      </p:pic>
      <p:sp>
        <p:nvSpPr>
          <p:cNvPr id="24" name="TextBox 23">
            <a:extLst>
              <a:ext uri="{FF2B5EF4-FFF2-40B4-BE49-F238E27FC236}">
                <a16:creationId xmlns:a16="http://schemas.microsoft.com/office/drawing/2014/main" id="{525D6F72-4C30-FD77-6F28-2F3822ABE897}"/>
              </a:ext>
            </a:extLst>
          </p:cNvPr>
          <p:cNvSpPr txBox="1"/>
          <p:nvPr/>
        </p:nvSpPr>
        <p:spPr>
          <a:xfrm>
            <a:off x="5155192" y="3843541"/>
            <a:ext cx="39522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X</a:t>
            </a:r>
          </a:p>
        </p:txBody>
      </p:sp>
      <p:sp>
        <p:nvSpPr>
          <p:cNvPr id="25" name="TextBox 24">
            <a:extLst>
              <a:ext uri="{FF2B5EF4-FFF2-40B4-BE49-F238E27FC236}">
                <a16:creationId xmlns:a16="http://schemas.microsoft.com/office/drawing/2014/main" id="{C2A88E13-988B-ACBD-21A3-95BF66DCB926}"/>
              </a:ext>
            </a:extLst>
          </p:cNvPr>
          <p:cNvSpPr txBox="1"/>
          <p:nvPr/>
        </p:nvSpPr>
        <p:spPr>
          <a:xfrm>
            <a:off x="7565666" y="3841688"/>
            <a:ext cx="39522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prstClr val="black"/>
                </a:solidFill>
                <a:latin typeface="Times New Roman" panose="02020603050405020304" pitchFamily="18" charset="0"/>
                <a:cs typeface="Times New Roman" panose="02020603050405020304" pitchFamily="18" charset="0"/>
              </a:rPr>
              <a:t>Y</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476B35AE-247C-8E10-9CDA-8483EF91E785}"/>
              </a:ext>
            </a:extLst>
          </p:cNvPr>
          <p:cNvSpPr txBox="1"/>
          <p:nvPr/>
        </p:nvSpPr>
        <p:spPr>
          <a:xfrm>
            <a:off x="6392692" y="3841688"/>
            <a:ext cx="39522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prstClr val="black"/>
                </a:solidFill>
                <a:latin typeface="Times New Roman" panose="02020603050405020304" pitchFamily="18" charset="0"/>
                <a:cs typeface="Times New Roman" panose="02020603050405020304" pitchFamily="18" charset="0"/>
              </a:rPr>
              <a:t>W</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7" name="Picture 26" descr="Chart, line chart&#10;&#10;Description automatically generated">
            <a:extLst>
              <a:ext uri="{FF2B5EF4-FFF2-40B4-BE49-F238E27FC236}">
                <a16:creationId xmlns:a16="http://schemas.microsoft.com/office/drawing/2014/main" id="{4F4AE29A-0FA5-9494-4660-AA09DD7CA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8822" y="1834490"/>
            <a:ext cx="4937740" cy="1941087"/>
          </a:xfrm>
          <a:prstGeom prst="rect">
            <a:avLst/>
          </a:prstGeom>
        </p:spPr>
      </p:pic>
      <p:sp>
        <p:nvSpPr>
          <p:cNvPr id="23" name="Oval 22">
            <a:extLst>
              <a:ext uri="{FF2B5EF4-FFF2-40B4-BE49-F238E27FC236}">
                <a16:creationId xmlns:a16="http://schemas.microsoft.com/office/drawing/2014/main" id="{37E260C7-F96C-AF15-DB03-915312DD08DB}"/>
              </a:ext>
            </a:extLst>
          </p:cNvPr>
          <p:cNvSpPr/>
          <p:nvPr/>
        </p:nvSpPr>
        <p:spPr>
          <a:xfrm>
            <a:off x="2011067" y="3751358"/>
            <a:ext cx="1397218" cy="1680187"/>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8" name="TextBox 27">
            <a:extLst>
              <a:ext uri="{FF2B5EF4-FFF2-40B4-BE49-F238E27FC236}">
                <a16:creationId xmlns:a16="http://schemas.microsoft.com/office/drawing/2014/main" id="{97D34728-03D7-0BEF-8FB4-0EC54893D1EC}"/>
              </a:ext>
            </a:extLst>
          </p:cNvPr>
          <p:cNvSpPr txBox="1"/>
          <p:nvPr/>
        </p:nvSpPr>
        <p:spPr>
          <a:xfrm>
            <a:off x="4117370" y="1328915"/>
            <a:ext cx="519479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prstClr val="black"/>
                </a:solidFill>
                <a:cs typeface="Times New Roman" panose="02020603050405020304" pitchFamily="18" charset="0"/>
              </a:rPr>
              <a:t>Pearson Correlation (R) = Corr(Y, W(X))</a:t>
            </a:r>
            <a:endParaRPr kumimoji="0" lang="en-US" sz="2400" b="0" i="0" u="none" strike="noStrike" kern="1200" cap="none" spc="0" normalizeH="0" baseline="0" noProof="0">
              <a:ln>
                <a:noFill/>
              </a:ln>
              <a:solidFill>
                <a:prstClr val="black"/>
              </a:solidFill>
              <a:effectLst/>
              <a:uLnTx/>
              <a:uFillTx/>
              <a:cs typeface="Times New Roman" panose="02020603050405020304" pitchFamily="18" charset="0"/>
            </a:endParaRPr>
          </a:p>
        </p:txBody>
      </p:sp>
      <p:pic>
        <p:nvPicPr>
          <p:cNvPr id="5" name="Picture 4" descr="Diagram&#10;&#10;Description automatically generated with medium confidence">
            <a:extLst>
              <a:ext uri="{FF2B5EF4-FFF2-40B4-BE49-F238E27FC236}">
                <a16:creationId xmlns:a16="http://schemas.microsoft.com/office/drawing/2014/main" id="{3A1D50A0-D176-1537-1199-257CB2D74A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1647" y="3751358"/>
            <a:ext cx="1311446" cy="1680187"/>
          </a:xfrm>
          <a:prstGeom prst="rect">
            <a:avLst/>
          </a:prstGeom>
        </p:spPr>
      </p:pic>
      <p:pic>
        <p:nvPicPr>
          <p:cNvPr id="3" name="Picture 2" descr="Diagram&#10;&#10;Description automatically generated">
            <a:extLst>
              <a:ext uri="{FF2B5EF4-FFF2-40B4-BE49-F238E27FC236}">
                <a16:creationId xmlns:a16="http://schemas.microsoft.com/office/drawing/2014/main" id="{B1EA90C5-6BD7-C9AB-85AE-D5B98A9C3DB9}"/>
              </a:ext>
            </a:extLst>
          </p:cNvPr>
          <p:cNvPicPr>
            <a:picLocks noChangeAspect="1"/>
          </p:cNvPicPr>
          <p:nvPr/>
        </p:nvPicPr>
        <p:blipFill rotWithShape="1">
          <a:blip r:embed="rId6">
            <a:extLst>
              <a:ext uri="{28A0092B-C50C-407E-A947-70E740481C1C}">
                <a14:useLocalDpi xmlns:a14="http://schemas.microsoft.com/office/drawing/2010/main" val="0"/>
              </a:ext>
            </a:extLst>
          </a:blip>
          <a:srcRect t="7885" r="56160" b="79542"/>
          <a:stretch/>
        </p:blipFill>
        <p:spPr>
          <a:xfrm>
            <a:off x="134567" y="1581153"/>
            <a:ext cx="2276270" cy="591812"/>
          </a:xfrm>
          <a:prstGeom prst="rect">
            <a:avLst/>
          </a:prstGeom>
        </p:spPr>
      </p:pic>
      <p:pic>
        <p:nvPicPr>
          <p:cNvPr id="4" name="Picture 3" descr="Diagram&#10;&#10;Description automatically generated">
            <a:extLst>
              <a:ext uri="{FF2B5EF4-FFF2-40B4-BE49-F238E27FC236}">
                <a16:creationId xmlns:a16="http://schemas.microsoft.com/office/drawing/2014/main" id="{D5A97CD3-7FC1-3863-874E-7CC6F06EEC6F}"/>
              </a:ext>
            </a:extLst>
          </p:cNvPr>
          <p:cNvPicPr>
            <a:picLocks noChangeAspect="1"/>
          </p:cNvPicPr>
          <p:nvPr/>
        </p:nvPicPr>
        <p:blipFill rotWithShape="1">
          <a:blip r:embed="rId6">
            <a:extLst>
              <a:ext uri="{28A0092B-C50C-407E-A947-70E740481C1C}">
                <a14:useLocalDpi xmlns:a14="http://schemas.microsoft.com/office/drawing/2010/main" val="0"/>
              </a:ext>
            </a:extLst>
          </a:blip>
          <a:srcRect t="7885" r="56160" b="79542"/>
          <a:stretch/>
        </p:blipFill>
        <p:spPr>
          <a:xfrm>
            <a:off x="9781163" y="1559747"/>
            <a:ext cx="2276270" cy="591812"/>
          </a:xfrm>
          <a:prstGeom prst="rect">
            <a:avLst/>
          </a:prstGeom>
        </p:spPr>
      </p:pic>
    </p:spTree>
    <p:extLst>
      <p:ext uri="{BB962C8B-B14F-4D97-AF65-F5344CB8AC3E}">
        <p14:creationId xmlns:p14="http://schemas.microsoft.com/office/powerpoint/2010/main" val="400555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7" grpId="0"/>
      <p:bldP spid="18" grpId="0" animBg="1"/>
      <p:bldP spid="16" grpId="0" animBg="1"/>
      <p:bldP spid="20" grpId="0" animBg="1"/>
      <p:bldP spid="21" grpId="0" animBg="1"/>
      <p:bldP spid="24" grpId="0"/>
      <p:bldP spid="25" grpId="0"/>
      <p:bldP spid="26" grpId="0"/>
      <p:bldP spid="23" grpId="0" animBg="1"/>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g23c30d02393_0_3"/>
          <p:cNvSpPr/>
          <p:nvPr/>
        </p:nvSpPr>
        <p:spPr>
          <a:xfrm>
            <a:off x="515100" y="326550"/>
            <a:ext cx="11161800" cy="726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800"/>
              <a:buFont typeface="Arial"/>
              <a:buNone/>
            </a:pPr>
            <a:r>
              <a:rPr lang="en-SG" sz="2800" b="1">
                <a:solidFill>
                  <a:srgbClr val="C00000"/>
                </a:solidFill>
                <a:latin typeface="Helvetica Neue"/>
                <a:ea typeface="Helvetica Neue"/>
                <a:cs typeface="Helvetica Neue"/>
                <a:sym typeface="Helvetica Neue"/>
              </a:rPr>
              <a:t>Brain alignment – 4-fold Cross-Validation + Ridge regression</a:t>
            </a:r>
            <a:endParaRPr sz="2800" b="1" i="0" u="none" strike="noStrike" cap="none">
              <a:solidFill>
                <a:srgbClr val="C00000"/>
              </a:solidFill>
              <a:latin typeface="Helvetica Neue"/>
              <a:ea typeface="Helvetica Neue"/>
              <a:cs typeface="Helvetica Neue"/>
              <a:sym typeface="Helvetica Neue"/>
            </a:endParaRPr>
          </a:p>
        </p:txBody>
      </p:sp>
      <p:sp>
        <p:nvSpPr>
          <p:cNvPr id="573" name="Google Shape;573;g23c30d02393_0_3"/>
          <p:cNvSpPr txBox="1">
            <a:spLocks noGrp="1"/>
          </p:cNvSpPr>
          <p:nvPr>
            <p:ph type="sldNum" idx="12"/>
          </p:nvPr>
        </p:nvSpPr>
        <p:spPr>
          <a:xfrm>
            <a:off x="11311128" y="6492874"/>
            <a:ext cx="8808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SG"/>
              <a:t>18</a:t>
            </a:fld>
            <a:endParaRPr/>
          </a:p>
        </p:txBody>
      </p:sp>
      <p:pic>
        <p:nvPicPr>
          <p:cNvPr id="2" name="Content Placeholder 4" descr="Diagram&#10;&#10;Description automatically generated">
            <a:extLst>
              <a:ext uri="{FF2B5EF4-FFF2-40B4-BE49-F238E27FC236}">
                <a16:creationId xmlns:a16="http://schemas.microsoft.com/office/drawing/2014/main" id="{C78D1DAE-F4F1-61A2-5FB0-90B7B8D741A9}"/>
              </a:ext>
            </a:extLst>
          </p:cNvPr>
          <p:cNvPicPr>
            <a:picLocks noChangeAspect="1"/>
          </p:cNvPicPr>
          <p:nvPr/>
        </p:nvPicPr>
        <p:blipFill rotWithShape="1">
          <a:blip r:embed="rId3">
            <a:extLst>
              <a:ext uri="{28A0092B-C50C-407E-A947-70E740481C1C}">
                <a14:useLocalDpi xmlns:a14="http://schemas.microsoft.com/office/drawing/2010/main" val="0"/>
              </a:ext>
            </a:extLst>
          </a:blip>
          <a:srcRect r="48191"/>
          <a:stretch/>
        </p:blipFill>
        <p:spPr>
          <a:xfrm>
            <a:off x="670550" y="1111079"/>
            <a:ext cx="3969823" cy="2935628"/>
          </a:xfrm>
          <a:prstGeom prst="rect">
            <a:avLst/>
          </a:prstGeom>
        </p:spPr>
      </p:pic>
      <p:sp>
        <p:nvSpPr>
          <p:cNvPr id="3" name="Google Shape;595;g23c30d02393_0_3">
            <a:extLst>
              <a:ext uri="{FF2B5EF4-FFF2-40B4-BE49-F238E27FC236}">
                <a16:creationId xmlns:a16="http://schemas.microsoft.com/office/drawing/2014/main" id="{03EFF773-A3B4-075D-0354-0029527D3324}"/>
              </a:ext>
            </a:extLst>
          </p:cNvPr>
          <p:cNvSpPr/>
          <p:nvPr/>
        </p:nvSpPr>
        <p:spPr>
          <a:xfrm>
            <a:off x="1305093" y="4111323"/>
            <a:ext cx="2700736" cy="365100"/>
          </a:xfrm>
          <a:prstGeom prst="rect">
            <a:avLst/>
          </a:prstGeom>
          <a:noFill/>
          <a:ln>
            <a:noFill/>
          </a:ln>
        </p:spPr>
        <p:txBody>
          <a:bodyPr spcFirstLastPara="1" wrap="square" lIns="91425" tIns="45700" rIns="91425" bIns="45700" anchor="t" anchorCtr="0">
            <a:noAutofit/>
          </a:bodyPr>
          <a:lstStyle/>
          <a:p>
            <a:pPr marL="101600" marR="0" lvl="0" algn="l" rtl="0">
              <a:lnSpc>
                <a:spcPct val="100000"/>
              </a:lnSpc>
              <a:spcBef>
                <a:spcPts val="0"/>
              </a:spcBef>
              <a:spcAft>
                <a:spcPts val="0"/>
              </a:spcAft>
              <a:buClr>
                <a:schemeClr val="dk1"/>
              </a:buClr>
              <a:buSzPts val="2000"/>
            </a:pPr>
            <a:r>
              <a:rPr lang="en-SG" b="1">
                <a:solidFill>
                  <a:schemeClr val="dk1"/>
                </a:solidFill>
                <a:latin typeface="Helvetica Neue"/>
                <a:ea typeface="Helvetica Neue"/>
                <a:cs typeface="Helvetica Neue"/>
                <a:sym typeface="Helvetica Neue"/>
              </a:rPr>
              <a:t>(1) Narratives 21</a:t>
            </a:r>
            <a:r>
              <a:rPr lang="en-SG" b="1" baseline="30000">
                <a:solidFill>
                  <a:schemeClr val="dk1"/>
                </a:solidFill>
                <a:latin typeface="Helvetica Neue"/>
                <a:ea typeface="Helvetica Neue"/>
                <a:cs typeface="Helvetica Neue"/>
                <a:sym typeface="Helvetica Neue"/>
              </a:rPr>
              <a:t>st</a:t>
            </a:r>
            <a:r>
              <a:rPr lang="en-SG" b="1">
                <a:solidFill>
                  <a:schemeClr val="dk1"/>
                </a:solidFill>
                <a:latin typeface="Helvetica Neue"/>
                <a:ea typeface="Helvetica Neue"/>
                <a:cs typeface="Helvetica Neue"/>
                <a:sym typeface="Helvetica Neue"/>
              </a:rPr>
              <a:t> year story</a:t>
            </a:r>
            <a:endParaRPr b="1" i="0" u="none" strike="noStrike" cap="none">
              <a:solidFill>
                <a:schemeClr val="dk1"/>
              </a:solidFill>
              <a:latin typeface="Helvetica Neue"/>
              <a:ea typeface="Helvetica Neue"/>
              <a:cs typeface="Helvetica Neue"/>
              <a:sym typeface="Helvetica Neue"/>
            </a:endParaRPr>
          </a:p>
        </p:txBody>
      </p:sp>
      <p:sp>
        <p:nvSpPr>
          <p:cNvPr id="4" name="Rectangle 3">
            <a:extLst>
              <a:ext uri="{FF2B5EF4-FFF2-40B4-BE49-F238E27FC236}">
                <a16:creationId xmlns:a16="http://schemas.microsoft.com/office/drawing/2014/main" id="{BAAB7291-BE33-C3C7-5536-1BE17B01EEB7}"/>
              </a:ext>
            </a:extLst>
          </p:cNvPr>
          <p:cNvSpPr/>
          <p:nvPr/>
        </p:nvSpPr>
        <p:spPr>
          <a:xfrm>
            <a:off x="515100" y="1062438"/>
            <a:ext cx="263113" cy="2216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607;g23c8032485f_0_11">
            <a:extLst>
              <a:ext uri="{FF2B5EF4-FFF2-40B4-BE49-F238E27FC236}">
                <a16:creationId xmlns:a16="http://schemas.microsoft.com/office/drawing/2014/main" id="{AD88AD82-74AC-97CB-5F3D-95046A33BD77}"/>
              </a:ext>
            </a:extLst>
          </p:cNvPr>
          <p:cNvSpPr/>
          <p:nvPr/>
        </p:nvSpPr>
        <p:spPr>
          <a:xfrm>
            <a:off x="4756496" y="1052850"/>
            <a:ext cx="3969823" cy="2935628"/>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Clr>
                <a:schemeClr val="dk1"/>
              </a:buClr>
              <a:buSzPts val="1800"/>
              <a:buFont typeface="Helvetica Neue"/>
              <a:buChar char="●"/>
            </a:pPr>
            <a:r>
              <a:rPr lang="en-SG">
                <a:solidFill>
                  <a:schemeClr val="dk1"/>
                </a:solidFill>
                <a:latin typeface="Helvetica Neue"/>
                <a:ea typeface="Helvetica Neue"/>
                <a:cs typeface="Helvetica Neue"/>
                <a:sym typeface="Helvetica Neue"/>
              </a:rPr>
              <a:t>8267 words x 768 ⇒ LM representations</a:t>
            </a:r>
            <a:endParaRPr>
              <a:solidFill>
                <a:schemeClr val="dk1"/>
              </a:solidFill>
              <a:latin typeface="Helvetica Neue"/>
              <a:ea typeface="Helvetica Neue"/>
              <a:cs typeface="Helvetica Neue"/>
              <a:sym typeface="Helvetica Neue"/>
            </a:endParaRPr>
          </a:p>
          <a:p>
            <a:pPr marL="914400" marR="0" lvl="1" indent="-342900" algn="l" rtl="0">
              <a:lnSpc>
                <a:spcPct val="100000"/>
              </a:lnSpc>
              <a:spcBef>
                <a:spcPts val="0"/>
              </a:spcBef>
              <a:spcAft>
                <a:spcPts val="0"/>
              </a:spcAft>
              <a:buClr>
                <a:schemeClr val="dk1"/>
              </a:buClr>
              <a:buSzPts val="1800"/>
              <a:buFont typeface="Helvetica Neue"/>
              <a:buChar char="○"/>
            </a:pPr>
            <a:r>
              <a:rPr lang="en-SG">
                <a:solidFill>
                  <a:schemeClr val="dk1"/>
                </a:solidFill>
                <a:latin typeface="Helvetica Neue"/>
                <a:ea typeface="Helvetica Neue"/>
                <a:cs typeface="Helvetica Neue"/>
                <a:sym typeface="Helvetica Neue"/>
              </a:rPr>
              <a:t>Downsample from word-level representations to TR-level (taken every 1.5s)</a:t>
            </a:r>
            <a:endParaRPr>
              <a:solidFill>
                <a:schemeClr val="dk1"/>
              </a:solidFill>
              <a:latin typeface="Helvetica Neue"/>
              <a:ea typeface="Helvetica Neue"/>
              <a:cs typeface="Helvetica Neue"/>
              <a:sym typeface="Helvetica Neue"/>
            </a:endParaRPr>
          </a:p>
          <a:p>
            <a:pPr marL="457200" marR="0" lvl="0" indent="-342900" algn="l" rtl="0">
              <a:lnSpc>
                <a:spcPct val="100000"/>
              </a:lnSpc>
              <a:spcBef>
                <a:spcPts val="0"/>
              </a:spcBef>
              <a:spcAft>
                <a:spcPts val="0"/>
              </a:spcAft>
              <a:buClr>
                <a:schemeClr val="dk1"/>
              </a:buClr>
              <a:buSzPts val="1800"/>
              <a:buFont typeface="Helvetica Neue"/>
              <a:buChar char="●"/>
            </a:pPr>
            <a:r>
              <a:rPr lang="en-SG">
                <a:solidFill>
                  <a:schemeClr val="dk1"/>
                </a:solidFill>
                <a:latin typeface="Helvetica Neue"/>
                <a:ea typeface="Helvetica Neue"/>
                <a:cs typeface="Helvetica Neue"/>
                <a:sym typeface="Helvetica Neue"/>
              </a:rPr>
              <a:t>2226 fMRI time intervals x 768</a:t>
            </a:r>
            <a:endParaRPr>
              <a:solidFill>
                <a:schemeClr val="dk1"/>
              </a:solidFill>
              <a:latin typeface="Helvetica Neue"/>
              <a:ea typeface="Helvetica Neue"/>
              <a:cs typeface="Helvetica Neue"/>
              <a:sym typeface="Helvetica Neue"/>
            </a:endParaRPr>
          </a:p>
          <a:p>
            <a:pPr marL="914400" marR="0" lvl="1" indent="-342900" algn="l" rtl="0">
              <a:lnSpc>
                <a:spcPct val="100000"/>
              </a:lnSpc>
              <a:spcBef>
                <a:spcPts val="0"/>
              </a:spcBef>
              <a:spcAft>
                <a:spcPts val="0"/>
              </a:spcAft>
              <a:buClr>
                <a:schemeClr val="dk1"/>
              </a:buClr>
              <a:buSzPts val="1800"/>
              <a:buFont typeface="Helvetica Neue"/>
              <a:buChar char="○"/>
            </a:pPr>
            <a:r>
              <a:rPr lang="en-SG">
                <a:solidFill>
                  <a:schemeClr val="dk1"/>
                </a:solidFill>
                <a:latin typeface="Helvetica Neue"/>
                <a:ea typeface="Helvetica Neue"/>
                <a:cs typeface="Helvetica Neue"/>
                <a:sym typeface="Helvetica Neue"/>
              </a:rPr>
              <a:t>Concatenate LM representations for previous 8 TRs ⇒ fMRI response from brain activity peaks about 6 seconds after stimulus onset</a:t>
            </a:r>
            <a:endParaRPr>
              <a:solidFill>
                <a:schemeClr val="dk1"/>
              </a:solidFill>
              <a:latin typeface="Helvetica Neue"/>
              <a:ea typeface="Helvetica Neue"/>
              <a:cs typeface="Helvetica Neue"/>
              <a:sym typeface="Helvetica Neue"/>
            </a:endParaRPr>
          </a:p>
          <a:p>
            <a:pPr marL="457200" marR="0" lvl="0" indent="-342900" algn="l" rtl="0">
              <a:lnSpc>
                <a:spcPct val="100000"/>
              </a:lnSpc>
              <a:spcBef>
                <a:spcPts val="0"/>
              </a:spcBef>
              <a:spcAft>
                <a:spcPts val="0"/>
              </a:spcAft>
              <a:buClr>
                <a:schemeClr val="dk1"/>
              </a:buClr>
              <a:buSzPts val="1800"/>
              <a:buFont typeface="Helvetica Neue"/>
              <a:buChar char="●"/>
            </a:pPr>
            <a:r>
              <a:rPr lang="en-SG">
                <a:solidFill>
                  <a:schemeClr val="dk1"/>
                </a:solidFill>
                <a:latin typeface="Helvetica Neue"/>
                <a:ea typeface="Helvetica Neue"/>
                <a:cs typeface="Helvetica Neue"/>
                <a:sym typeface="Helvetica Neue"/>
              </a:rPr>
              <a:t>2226 fMRI intervals x 81924 voxels ⇒ fMRI predictions (same dimensions as actual brain activity)</a:t>
            </a:r>
          </a:p>
          <a:p>
            <a:pPr marL="457200" marR="0" lvl="0" indent="-342900" algn="l" rtl="0">
              <a:lnSpc>
                <a:spcPct val="100000"/>
              </a:lnSpc>
              <a:spcBef>
                <a:spcPts val="0"/>
              </a:spcBef>
              <a:spcAft>
                <a:spcPts val="0"/>
              </a:spcAft>
              <a:buClr>
                <a:schemeClr val="dk1"/>
              </a:buClr>
              <a:buSzPts val="1800"/>
              <a:buFont typeface="Helvetica Neue"/>
              <a:buChar char="●"/>
            </a:pPr>
            <a:r>
              <a:rPr lang="en-SG">
                <a:solidFill>
                  <a:schemeClr val="dk1"/>
                </a:solidFill>
                <a:latin typeface="Helvetica Neue"/>
                <a:ea typeface="Helvetica Neue"/>
                <a:cs typeface="Helvetica Neue"/>
                <a:sym typeface="Helvetica Neue"/>
              </a:rPr>
              <a:t>18 participants</a:t>
            </a:r>
          </a:p>
          <a:p>
            <a:pPr marL="114300" marR="0" lvl="0" algn="l" rtl="0">
              <a:lnSpc>
                <a:spcPct val="100000"/>
              </a:lnSpc>
              <a:spcBef>
                <a:spcPts val="0"/>
              </a:spcBef>
              <a:spcAft>
                <a:spcPts val="0"/>
              </a:spcAft>
              <a:buClr>
                <a:schemeClr val="dk1"/>
              </a:buClr>
              <a:buSzPts val="1800"/>
            </a:pPr>
            <a:endParaRPr>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800">
              <a:solidFill>
                <a:schemeClr val="dk1"/>
              </a:solidFill>
              <a:latin typeface="Helvetica Neue"/>
              <a:ea typeface="Helvetica Neue"/>
              <a:cs typeface="Helvetica Neue"/>
              <a:sym typeface="Helvetica Neue"/>
            </a:endParaRPr>
          </a:p>
        </p:txBody>
      </p:sp>
      <p:sp>
        <p:nvSpPr>
          <p:cNvPr id="7" name="Google Shape;595;g23c30d02393_0_3">
            <a:extLst>
              <a:ext uri="{FF2B5EF4-FFF2-40B4-BE49-F238E27FC236}">
                <a16:creationId xmlns:a16="http://schemas.microsoft.com/office/drawing/2014/main" id="{B0FAE6CF-DA4F-1CFC-4F64-CCFBA94D9AE7}"/>
              </a:ext>
            </a:extLst>
          </p:cNvPr>
          <p:cNvSpPr/>
          <p:nvPr/>
        </p:nvSpPr>
        <p:spPr>
          <a:xfrm>
            <a:off x="4927198" y="5950634"/>
            <a:ext cx="3628417" cy="365100"/>
          </a:xfrm>
          <a:prstGeom prst="rect">
            <a:avLst/>
          </a:prstGeom>
          <a:noFill/>
          <a:ln>
            <a:noFill/>
          </a:ln>
        </p:spPr>
        <p:txBody>
          <a:bodyPr spcFirstLastPara="1" wrap="square" lIns="91425" tIns="45700" rIns="91425" bIns="45700" anchor="t" anchorCtr="0">
            <a:noAutofit/>
          </a:bodyPr>
          <a:lstStyle/>
          <a:p>
            <a:pPr marL="101600" marR="0" lvl="0" algn="l" rtl="0">
              <a:lnSpc>
                <a:spcPct val="100000"/>
              </a:lnSpc>
              <a:spcBef>
                <a:spcPts val="0"/>
              </a:spcBef>
              <a:spcAft>
                <a:spcPts val="0"/>
              </a:spcAft>
              <a:buClr>
                <a:schemeClr val="dk1"/>
              </a:buClr>
              <a:buSzPts val="2000"/>
            </a:pPr>
            <a:r>
              <a:rPr lang="en-SG" b="1" i="0" u="none" strike="noStrike" cap="none">
                <a:solidFill>
                  <a:schemeClr val="dk1"/>
                </a:solidFill>
                <a:latin typeface="Helvetica Neue"/>
                <a:ea typeface="Helvetica Neue"/>
                <a:cs typeface="Helvetica Neue"/>
                <a:sym typeface="Helvetica Neue"/>
              </a:rPr>
              <a:t>(2) Brain Alignment: Dataset Curation</a:t>
            </a:r>
            <a:endParaRPr b="1" i="0" u="none" strike="noStrike" cap="none">
              <a:solidFill>
                <a:schemeClr val="dk1"/>
              </a:solidFill>
              <a:latin typeface="Helvetica Neue"/>
              <a:ea typeface="Helvetica Neue"/>
              <a:cs typeface="Helvetica Neue"/>
              <a:sym typeface="Helvetica Neue"/>
            </a:endParaRPr>
          </a:p>
        </p:txBody>
      </p:sp>
      <p:grpSp>
        <p:nvGrpSpPr>
          <p:cNvPr id="8" name="Google Shape;574;g23c30d02393_0_3">
            <a:extLst>
              <a:ext uri="{FF2B5EF4-FFF2-40B4-BE49-F238E27FC236}">
                <a16:creationId xmlns:a16="http://schemas.microsoft.com/office/drawing/2014/main" id="{9A210CE8-59B8-F56E-3530-E63F504DA3F5}"/>
              </a:ext>
            </a:extLst>
          </p:cNvPr>
          <p:cNvGrpSpPr/>
          <p:nvPr/>
        </p:nvGrpSpPr>
        <p:grpSpPr>
          <a:xfrm>
            <a:off x="8842443" y="1416871"/>
            <a:ext cx="3031467" cy="493794"/>
            <a:chOff x="1067200" y="4558525"/>
            <a:chExt cx="4688600" cy="698324"/>
          </a:xfrm>
        </p:grpSpPr>
        <p:pic>
          <p:nvPicPr>
            <p:cNvPr id="9" name="Google Shape;575;g23c30d02393_0_3">
              <a:extLst>
                <a:ext uri="{FF2B5EF4-FFF2-40B4-BE49-F238E27FC236}">
                  <a16:creationId xmlns:a16="http://schemas.microsoft.com/office/drawing/2014/main" id="{35E130AF-DB64-C455-AA99-49CF2BBAC6A4}"/>
                </a:ext>
              </a:extLst>
            </p:cNvPr>
            <p:cNvPicPr preferRelativeResize="0"/>
            <p:nvPr/>
          </p:nvPicPr>
          <p:blipFill rotWithShape="1">
            <a:blip r:embed="rId4">
              <a:alphaModFix/>
            </a:blip>
            <a:srcRect l="41667" t="10913" r="46287" b="71142"/>
            <a:stretch/>
          </p:blipFill>
          <p:spPr>
            <a:xfrm>
              <a:off x="1067200" y="4558525"/>
              <a:ext cx="1172150" cy="698324"/>
            </a:xfrm>
            <a:prstGeom prst="rect">
              <a:avLst/>
            </a:prstGeom>
            <a:noFill/>
            <a:ln>
              <a:noFill/>
            </a:ln>
          </p:spPr>
        </p:pic>
        <p:pic>
          <p:nvPicPr>
            <p:cNvPr id="10" name="Google Shape;576;g23c30d02393_0_3">
              <a:extLst>
                <a:ext uri="{FF2B5EF4-FFF2-40B4-BE49-F238E27FC236}">
                  <a16:creationId xmlns:a16="http://schemas.microsoft.com/office/drawing/2014/main" id="{1BD7678C-8EFC-5067-C5F3-E607AE6FCC0A}"/>
                </a:ext>
              </a:extLst>
            </p:cNvPr>
            <p:cNvPicPr preferRelativeResize="0"/>
            <p:nvPr/>
          </p:nvPicPr>
          <p:blipFill rotWithShape="1">
            <a:blip r:embed="rId4">
              <a:alphaModFix/>
            </a:blip>
            <a:srcRect l="41667" t="10913" r="46287" b="71142"/>
            <a:stretch/>
          </p:blipFill>
          <p:spPr>
            <a:xfrm>
              <a:off x="2239350" y="4558525"/>
              <a:ext cx="1172150" cy="698324"/>
            </a:xfrm>
            <a:prstGeom prst="rect">
              <a:avLst/>
            </a:prstGeom>
            <a:noFill/>
            <a:ln>
              <a:noFill/>
            </a:ln>
          </p:spPr>
        </p:pic>
        <p:pic>
          <p:nvPicPr>
            <p:cNvPr id="11" name="Google Shape;577;g23c30d02393_0_3">
              <a:extLst>
                <a:ext uri="{FF2B5EF4-FFF2-40B4-BE49-F238E27FC236}">
                  <a16:creationId xmlns:a16="http://schemas.microsoft.com/office/drawing/2014/main" id="{2F92B6C7-626C-4ACC-2EF7-FCF2A85A29ED}"/>
                </a:ext>
              </a:extLst>
            </p:cNvPr>
            <p:cNvPicPr preferRelativeResize="0"/>
            <p:nvPr/>
          </p:nvPicPr>
          <p:blipFill rotWithShape="1">
            <a:blip r:embed="rId4">
              <a:alphaModFix/>
            </a:blip>
            <a:srcRect l="41667" t="10913" r="46287" b="71142"/>
            <a:stretch/>
          </p:blipFill>
          <p:spPr>
            <a:xfrm>
              <a:off x="3411500" y="4558525"/>
              <a:ext cx="1172150" cy="698324"/>
            </a:xfrm>
            <a:prstGeom prst="rect">
              <a:avLst/>
            </a:prstGeom>
            <a:noFill/>
            <a:ln>
              <a:noFill/>
            </a:ln>
          </p:spPr>
        </p:pic>
        <p:pic>
          <p:nvPicPr>
            <p:cNvPr id="12" name="Google Shape;578;g23c30d02393_0_3">
              <a:extLst>
                <a:ext uri="{FF2B5EF4-FFF2-40B4-BE49-F238E27FC236}">
                  <a16:creationId xmlns:a16="http://schemas.microsoft.com/office/drawing/2014/main" id="{52393F19-CD54-EFE0-D38A-1663B2501079}"/>
                </a:ext>
              </a:extLst>
            </p:cNvPr>
            <p:cNvPicPr preferRelativeResize="0"/>
            <p:nvPr/>
          </p:nvPicPr>
          <p:blipFill rotWithShape="1">
            <a:blip r:embed="rId4">
              <a:alphaModFix/>
            </a:blip>
            <a:srcRect l="67306" t="78949" r="20648" b="3106"/>
            <a:stretch/>
          </p:blipFill>
          <p:spPr>
            <a:xfrm>
              <a:off x="4583650" y="4558525"/>
              <a:ext cx="1172150" cy="698324"/>
            </a:xfrm>
            <a:prstGeom prst="rect">
              <a:avLst/>
            </a:prstGeom>
            <a:noFill/>
            <a:ln>
              <a:noFill/>
            </a:ln>
          </p:spPr>
        </p:pic>
      </p:grpSp>
      <p:grpSp>
        <p:nvGrpSpPr>
          <p:cNvPr id="13" name="Google Shape;579;g23c30d02393_0_3">
            <a:extLst>
              <a:ext uri="{FF2B5EF4-FFF2-40B4-BE49-F238E27FC236}">
                <a16:creationId xmlns:a16="http://schemas.microsoft.com/office/drawing/2014/main" id="{299F6BEB-1C11-C936-AF7D-CC61308B7898}"/>
              </a:ext>
            </a:extLst>
          </p:cNvPr>
          <p:cNvGrpSpPr/>
          <p:nvPr/>
        </p:nvGrpSpPr>
        <p:grpSpPr>
          <a:xfrm>
            <a:off x="8842443" y="1943672"/>
            <a:ext cx="3031467" cy="493795"/>
            <a:chOff x="1067200" y="5137238"/>
            <a:chExt cx="4688600" cy="698324"/>
          </a:xfrm>
        </p:grpSpPr>
        <p:pic>
          <p:nvPicPr>
            <p:cNvPr id="14" name="Google Shape;580;g23c30d02393_0_3">
              <a:extLst>
                <a:ext uri="{FF2B5EF4-FFF2-40B4-BE49-F238E27FC236}">
                  <a16:creationId xmlns:a16="http://schemas.microsoft.com/office/drawing/2014/main" id="{838B303B-78A5-AECA-BCF1-2F04FB081C22}"/>
                </a:ext>
              </a:extLst>
            </p:cNvPr>
            <p:cNvPicPr preferRelativeResize="0"/>
            <p:nvPr/>
          </p:nvPicPr>
          <p:blipFill rotWithShape="1">
            <a:blip r:embed="rId4">
              <a:alphaModFix/>
            </a:blip>
            <a:srcRect l="41667" t="10913" r="46287" b="71142"/>
            <a:stretch/>
          </p:blipFill>
          <p:spPr>
            <a:xfrm>
              <a:off x="1067200" y="5137238"/>
              <a:ext cx="1172150" cy="698324"/>
            </a:xfrm>
            <a:prstGeom prst="rect">
              <a:avLst/>
            </a:prstGeom>
            <a:noFill/>
            <a:ln>
              <a:noFill/>
            </a:ln>
          </p:spPr>
        </p:pic>
        <p:pic>
          <p:nvPicPr>
            <p:cNvPr id="15" name="Google Shape;581;g23c30d02393_0_3">
              <a:extLst>
                <a:ext uri="{FF2B5EF4-FFF2-40B4-BE49-F238E27FC236}">
                  <a16:creationId xmlns:a16="http://schemas.microsoft.com/office/drawing/2014/main" id="{8D8A73E3-32DE-BFB2-A295-94E0EE3938B5}"/>
                </a:ext>
              </a:extLst>
            </p:cNvPr>
            <p:cNvPicPr preferRelativeResize="0"/>
            <p:nvPr/>
          </p:nvPicPr>
          <p:blipFill rotWithShape="1">
            <a:blip r:embed="rId4">
              <a:alphaModFix/>
            </a:blip>
            <a:srcRect l="41667" t="10913" r="46287" b="71142"/>
            <a:stretch/>
          </p:blipFill>
          <p:spPr>
            <a:xfrm>
              <a:off x="2239350" y="5137238"/>
              <a:ext cx="1172150" cy="698324"/>
            </a:xfrm>
            <a:prstGeom prst="rect">
              <a:avLst/>
            </a:prstGeom>
            <a:noFill/>
            <a:ln>
              <a:noFill/>
            </a:ln>
          </p:spPr>
        </p:pic>
        <p:pic>
          <p:nvPicPr>
            <p:cNvPr id="16" name="Google Shape;582;g23c30d02393_0_3">
              <a:extLst>
                <a:ext uri="{FF2B5EF4-FFF2-40B4-BE49-F238E27FC236}">
                  <a16:creationId xmlns:a16="http://schemas.microsoft.com/office/drawing/2014/main" id="{10FB219D-CD34-2BB9-5F92-8DEFD0B8A7F9}"/>
                </a:ext>
              </a:extLst>
            </p:cNvPr>
            <p:cNvPicPr preferRelativeResize="0"/>
            <p:nvPr/>
          </p:nvPicPr>
          <p:blipFill rotWithShape="1">
            <a:blip r:embed="rId4">
              <a:alphaModFix/>
            </a:blip>
            <a:srcRect l="67306" t="78949" r="20648" b="3106"/>
            <a:stretch/>
          </p:blipFill>
          <p:spPr>
            <a:xfrm>
              <a:off x="3411500" y="5137238"/>
              <a:ext cx="1172150" cy="698324"/>
            </a:xfrm>
            <a:prstGeom prst="rect">
              <a:avLst/>
            </a:prstGeom>
            <a:noFill/>
            <a:ln>
              <a:noFill/>
            </a:ln>
          </p:spPr>
        </p:pic>
        <p:pic>
          <p:nvPicPr>
            <p:cNvPr id="17" name="Google Shape;583;g23c30d02393_0_3">
              <a:extLst>
                <a:ext uri="{FF2B5EF4-FFF2-40B4-BE49-F238E27FC236}">
                  <a16:creationId xmlns:a16="http://schemas.microsoft.com/office/drawing/2014/main" id="{665FDD91-4310-756E-95B9-EAF4D7E0CC16}"/>
                </a:ext>
              </a:extLst>
            </p:cNvPr>
            <p:cNvPicPr preferRelativeResize="0"/>
            <p:nvPr/>
          </p:nvPicPr>
          <p:blipFill rotWithShape="1">
            <a:blip r:embed="rId4">
              <a:alphaModFix/>
            </a:blip>
            <a:srcRect l="41667" t="10913" r="46287" b="71142"/>
            <a:stretch/>
          </p:blipFill>
          <p:spPr>
            <a:xfrm>
              <a:off x="4583650" y="5137238"/>
              <a:ext cx="1172150" cy="698324"/>
            </a:xfrm>
            <a:prstGeom prst="rect">
              <a:avLst/>
            </a:prstGeom>
            <a:noFill/>
            <a:ln>
              <a:noFill/>
            </a:ln>
          </p:spPr>
        </p:pic>
      </p:grpSp>
      <p:grpSp>
        <p:nvGrpSpPr>
          <p:cNvPr id="18" name="Google Shape;584;g23c30d02393_0_3">
            <a:extLst>
              <a:ext uri="{FF2B5EF4-FFF2-40B4-BE49-F238E27FC236}">
                <a16:creationId xmlns:a16="http://schemas.microsoft.com/office/drawing/2014/main" id="{F9810E48-0BE0-F662-EAC2-B170A52ED70C}"/>
              </a:ext>
            </a:extLst>
          </p:cNvPr>
          <p:cNvGrpSpPr/>
          <p:nvPr/>
        </p:nvGrpSpPr>
        <p:grpSpPr>
          <a:xfrm>
            <a:off x="8842442" y="2516478"/>
            <a:ext cx="3031467" cy="493795"/>
            <a:chOff x="1067200" y="5613538"/>
            <a:chExt cx="4688600" cy="698324"/>
          </a:xfrm>
        </p:grpSpPr>
        <p:pic>
          <p:nvPicPr>
            <p:cNvPr id="19" name="Google Shape;585;g23c30d02393_0_3">
              <a:extLst>
                <a:ext uri="{FF2B5EF4-FFF2-40B4-BE49-F238E27FC236}">
                  <a16:creationId xmlns:a16="http://schemas.microsoft.com/office/drawing/2014/main" id="{23A0F5AA-E955-EE6C-8647-D3694FA2ABD9}"/>
                </a:ext>
              </a:extLst>
            </p:cNvPr>
            <p:cNvPicPr preferRelativeResize="0"/>
            <p:nvPr/>
          </p:nvPicPr>
          <p:blipFill rotWithShape="1">
            <a:blip r:embed="rId4">
              <a:alphaModFix/>
            </a:blip>
            <a:srcRect l="41667" t="10913" r="46287" b="71142"/>
            <a:stretch/>
          </p:blipFill>
          <p:spPr>
            <a:xfrm>
              <a:off x="1067200" y="5613538"/>
              <a:ext cx="1172150" cy="698324"/>
            </a:xfrm>
            <a:prstGeom prst="rect">
              <a:avLst/>
            </a:prstGeom>
            <a:noFill/>
            <a:ln>
              <a:noFill/>
            </a:ln>
          </p:spPr>
        </p:pic>
        <p:pic>
          <p:nvPicPr>
            <p:cNvPr id="20" name="Google Shape;586;g23c30d02393_0_3">
              <a:extLst>
                <a:ext uri="{FF2B5EF4-FFF2-40B4-BE49-F238E27FC236}">
                  <a16:creationId xmlns:a16="http://schemas.microsoft.com/office/drawing/2014/main" id="{6617437E-8043-D029-33BF-6C3989F47053}"/>
                </a:ext>
              </a:extLst>
            </p:cNvPr>
            <p:cNvPicPr preferRelativeResize="0"/>
            <p:nvPr/>
          </p:nvPicPr>
          <p:blipFill rotWithShape="1">
            <a:blip r:embed="rId4">
              <a:alphaModFix/>
            </a:blip>
            <a:srcRect l="41667" t="10913" r="46287" b="71142"/>
            <a:stretch/>
          </p:blipFill>
          <p:spPr>
            <a:xfrm>
              <a:off x="4583650" y="5613538"/>
              <a:ext cx="1172150" cy="698324"/>
            </a:xfrm>
            <a:prstGeom prst="rect">
              <a:avLst/>
            </a:prstGeom>
            <a:noFill/>
            <a:ln>
              <a:noFill/>
            </a:ln>
          </p:spPr>
        </p:pic>
        <p:pic>
          <p:nvPicPr>
            <p:cNvPr id="21" name="Google Shape;587;g23c30d02393_0_3">
              <a:extLst>
                <a:ext uri="{FF2B5EF4-FFF2-40B4-BE49-F238E27FC236}">
                  <a16:creationId xmlns:a16="http://schemas.microsoft.com/office/drawing/2014/main" id="{56860804-4EC1-140E-3BED-BD1C13601CCA}"/>
                </a:ext>
              </a:extLst>
            </p:cNvPr>
            <p:cNvPicPr preferRelativeResize="0"/>
            <p:nvPr/>
          </p:nvPicPr>
          <p:blipFill rotWithShape="1">
            <a:blip r:embed="rId4">
              <a:alphaModFix/>
            </a:blip>
            <a:srcRect l="41667" t="10913" r="46287" b="71142"/>
            <a:stretch/>
          </p:blipFill>
          <p:spPr>
            <a:xfrm>
              <a:off x="3411500" y="5613538"/>
              <a:ext cx="1172150" cy="698324"/>
            </a:xfrm>
            <a:prstGeom prst="rect">
              <a:avLst/>
            </a:prstGeom>
            <a:noFill/>
            <a:ln>
              <a:noFill/>
            </a:ln>
          </p:spPr>
        </p:pic>
        <p:pic>
          <p:nvPicPr>
            <p:cNvPr id="22" name="Google Shape;588;g23c30d02393_0_3">
              <a:extLst>
                <a:ext uri="{FF2B5EF4-FFF2-40B4-BE49-F238E27FC236}">
                  <a16:creationId xmlns:a16="http://schemas.microsoft.com/office/drawing/2014/main" id="{39533765-3D80-F82D-560B-299143F4389C}"/>
                </a:ext>
              </a:extLst>
            </p:cNvPr>
            <p:cNvPicPr preferRelativeResize="0"/>
            <p:nvPr/>
          </p:nvPicPr>
          <p:blipFill rotWithShape="1">
            <a:blip r:embed="rId4">
              <a:alphaModFix/>
            </a:blip>
            <a:srcRect l="67306" t="78949" r="20648" b="3106"/>
            <a:stretch/>
          </p:blipFill>
          <p:spPr>
            <a:xfrm>
              <a:off x="2239350" y="5613538"/>
              <a:ext cx="1172150" cy="698324"/>
            </a:xfrm>
            <a:prstGeom prst="rect">
              <a:avLst/>
            </a:prstGeom>
            <a:noFill/>
            <a:ln>
              <a:noFill/>
            </a:ln>
          </p:spPr>
        </p:pic>
      </p:grpSp>
      <p:grpSp>
        <p:nvGrpSpPr>
          <p:cNvPr id="23" name="Google Shape;589;g23c30d02393_0_3">
            <a:extLst>
              <a:ext uri="{FF2B5EF4-FFF2-40B4-BE49-F238E27FC236}">
                <a16:creationId xmlns:a16="http://schemas.microsoft.com/office/drawing/2014/main" id="{8B0799E0-64A6-A9A3-D070-3C9E9CB38699}"/>
              </a:ext>
            </a:extLst>
          </p:cNvPr>
          <p:cNvGrpSpPr/>
          <p:nvPr/>
        </p:nvGrpSpPr>
        <p:grpSpPr>
          <a:xfrm>
            <a:off x="8842443" y="3052529"/>
            <a:ext cx="3031466" cy="493795"/>
            <a:chOff x="1067200" y="6159688"/>
            <a:chExt cx="4688600" cy="698324"/>
          </a:xfrm>
        </p:grpSpPr>
        <p:pic>
          <p:nvPicPr>
            <p:cNvPr id="24" name="Google Shape;590;g23c30d02393_0_3">
              <a:extLst>
                <a:ext uri="{FF2B5EF4-FFF2-40B4-BE49-F238E27FC236}">
                  <a16:creationId xmlns:a16="http://schemas.microsoft.com/office/drawing/2014/main" id="{40CC5939-608C-6322-DD74-28F6DF33CD7E}"/>
                </a:ext>
              </a:extLst>
            </p:cNvPr>
            <p:cNvPicPr preferRelativeResize="0"/>
            <p:nvPr/>
          </p:nvPicPr>
          <p:blipFill rotWithShape="1">
            <a:blip r:embed="rId4">
              <a:alphaModFix/>
            </a:blip>
            <a:srcRect l="41667" t="10913" r="46287" b="71142"/>
            <a:stretch/>
          </p:blipFill>
          <p:spPr>
            <a:xfrm>
              <a:off x="2239350" y="6159688"/>
              <a:ext cx="1172150" cy="698324"/>
            </a:xfrm>
            <a:prstGeom prst="rect">
              <a:avLst/>
            </a:prstGeom>
            <a:noFill/>
            <a:ln>
              <a:noFill/>
            </a:ln>
          </p:spPr>
        </p:pic>
        <p:pic>
          <p:nvPicPr>
            <p:cNvPr id="25" name="Google Shape;591;g23c30d02393_0_3">
              <a:extLst>
                <a:ext uri="{FF2B5EF4-FFF2-40B4-BE49-F238E27FC236}">
                  <a16:creationId xmlns:a16="http://schemas.microsoft.com/office/drawing/2014/main" id="{01CA4339-8EC6-F70F-F6A2-6C28112423B2}"/>
                </a:ext>
              </a:extLst>
            </p:cNvPr>
            <p:cNvPicPr preferRelativeResize="0"/>
            <p:nvPr/>
          </p:nvPicPr>
          <p:blipFill rotWithShape="1">
            <a:blip r:embed="rId4">
              <a:alphaModFix/>
            </a:blip>
            <a:srcRect l="41667" t="10913" r="46287" b="71142"/>
            <a:stretch/>
          </p:blipFill>
          <p:spPr>
            <a:xfrm>
              <a:off x="4583650" y="6159688"/>
              <a:ext cx="1172150" cy="698324"/>
            </a:xfrm>
            <a:prstGeom prst="rect">
              <a:avLst/>
            </a:prstGeom>
            <a:noFill/>
            <a:ln>
              <a:noFill/>
            </a:ln>
          </p:spPr>
        </p:pic>
        <p:pic>
          <p:nvPicPr>
            <p:cNvPr id="26" name="Google Shape;592;g23c30d02393_0_3">
              <a:extLst>
                <a:ext uri="{FF2B5EF4-FFF2-40B4-BE49-F238E27FC236}">
                  <a16:creationId xmlns:a16="http://schemas.microsoft.com/office/drawing/2014/main" id="{AD14FE08-0AA4-A120-EC2A-714A7EC82E8D}"/>
                </a:ext>
              </a:extLst>
            </p:cNvPr>
            <p:cNvPicPr preferRelativeResize="0"/>
            <p:nvPr/>
          </p:nvPicPr>
          <p:blipFill rotWithShape="1">
            <a:blip r:embed="rId4">
              <a:alphaModFix/>
            </a:blip>
            <a:srcRect l="41667" t="10913" r="46287" b="71142"/>
            <a:stretch/>
          </p:blipFill>
          <p:spPr>
            <a:xfrm>
              <a:off x="3411500" y="6159688"/>
              <a:ext cx="1172150" cy="698324"/>
            </a:xfrm>
            <a:prstGeom prst="rect">
              <a:avLst/>
            </a:prstGeom>
            <a:noFill/>
            <a:ln>
              <a:noFill/>
            </a:ln>
          </p:spPr>
        </p:pic>
        <p:pic>
          <p:nvPicPr>
            <p:cNvPr id="27" name="Google Shape;593;g23c30d02393_0_3">
              <a:extLst>
                <a:ext uri="{FF2B5EF4-FFF2-40B4-BE49-F238E27FC236}">
                  <a16:creationId xmlns:a16="http://schemas.microsoft.com/office/drawing/2014/main" id="{71A3BE9C-E44C-583F-EC0A-AE3193A8BE61}"/>
                </a:ext>
              </a:extLst>
            </p:cNvPr>
            <p:cNvPicPr preferRelativeResize="0"/>
            <p:nvPr/>
          </p:nvPicPr>
          <p:blipFill rotWithShape="1">
            <a:blip r:embed="rId4">
              <a:alphaModFix/>
            </a:blip>
            <a:srcRect l="67306" t="78949" r="20648" b="3106"/>
            <a:stretch/>
          </p:blipFill>
          <p:spPr>
            <a:xfrm>
              <a:off x="1067200" y="6159688"/>
              <a:ext cx="1172150" cy="698324"/>
            </a:xfrm>
            <a:prstGeom prst="rect">
              <a:avLst/>
            </a:prstGeom>
            <a:noFill/>
            <a:ln>
              <a:noFill/>
            </a:ln>
          </p:spPr>
        </p:pic>
      </p:grpSp>
      <p:sp>
        <p:nvSpPr>
          <p:cNvPr id="28" name="Google Shape;595;g23c30d02393_0_3">
            <a:extLst>
              <a:ext uri="{FF2B5EF4-FFF2-40B4-BE49-F238E27FC236}">
                <a16:creationId xmlns:a16="http://schemas.microsoft.com/office/drawing/2014/main" id="{CDF76A35-3DE6-E8E7-6B23-3996402D70BC}"/>
              </a:ext>
            </a:extLst>
          </p:cNvPr>
          <p:cNvSpPr/>
          <p:nvPr/>
        </p:nvSpPr>
        <p:spPr>
          <a:xfrm>
            <a:off x="9007808" y="4111323"/>
            <a:ext cx="2700736" cy="365100"/>
          </a:xfrm>
          <a:prstGeom prst="rect">
            <a:avLst/>
          </a:prstGeom>
          <a:noFill/>
          <a:ln>
            <a:noFill/>
          </a:ln>
        </p:spPr>
        <p:txBody>
          <a:bodyPr spcFirstLastPara="1" wrap="square" lIns="91425" tIns="45700" rIns="91425" bIns="45700" anchor="t" anchorCtr="0">
            <a:noAutofit/>
          </a:bodyPr>
          <a:lstStyle/>
          <a:p>
            <a:pPr marL="101600" marR="0" lvl="0" algn="l" rtl="0">
              <a:lnSpc>
                <a:spcPct val="100000"/>
              </a:lnSpc>
              <a:spcBef>
                <a:spcPts val="0"/>
              </a:spcBef>
              <a:spcAft>
                <a:spcPts val="0"/>
              </a:spcAft>
              <a:buClr>
                <a:schemeClr val="dk1"/>
              </a:buClr>
              <a:buSzPts val="2000"/>
            </a:pPr>
            <a:r>
              <a:rPr lang="en-SG" b="1" i="0" u="none" strike="noStrike" cap="none">
                <a:solidFill>
                  <a:schemeClr val="dk1"/>
                </a:solidFill>
                <a:latin typeface="Helvetica Neue"/>
                <a:ea typeface="Helvetica Neue"/>
                <a:cs typeface="Helvetica Neue"/>
                <a:sym typeface="Helvetica Neue"/>
              </a:rPr>
              <a:t>(3) 4-fold </a:t>
            </a:r>
            <a:r>
              <a:rPr lang="en-SG" b="1">
                <a:solidFill>
                  <a:schemeClr val="dk1"/>
                </a:solidFill>
                <a:latin typeface="Helvetica Neue"/>
                <a:ea typeface="Helvetica Neue"/>
                <a:cs typeface="Helvetica Neue"/>
                <a:sym typeface="Helvetica Neue"/>
              </a:rPr>
              <a:t>Cross-Validation</a:t>
            </a:r>
            <a:endParaRPr b="1" i="0" u="none" strike="noStrike" cap="none">
              <a:solidFill>
                <a:schemeClr val="dk1"/>
              </a:solidFill>
              <a:latin typeface="Helvetica Neue"/>
              <a:ea typeface="Helvetica Neue"/>
              <a:cs typeface="Helvetica Neue"/>
              <a:sym typeface="Helvetica Neue"/>
            </a:endParaRPr>
          </a:p>
        </p:txBody>
      </p:sp>
      <p:cxnSp>
        <p:nvCxnSpPr>
          <p:cNvPr id="30" name="Straight Connector 29">
            <a:extLst>
              <a:ext uri="{FF2B5EF4-FFF2-40B4-BE49-F238E27FC236}">
                <a16:creationId xmlns:a16="http://schemas.microsoft.com/office/drawing/2014/main" id="{14904B0E-C4A4-DB8A-DC75-BC0BB1F13811}"/>
              </a:ext>
            </a:extLst>
          </p:cNvPr>
          <p:cNvCxnSpPr/>
          <p:nvPr/>
        </p:nvCxnSpPr>
        <p:spPr>
          <a:xfrm>
            <a:off x="4707856" y="1052850"/>
            <a:ext cx="0" cy="3344052"/>
          </a:xfrm>
          <a:prstGeom prst="line">
            <a:avLst/>
          </a:prstGeom>
          <a:ln w="19050"/>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25EF199F-877D-4D1D-C754-61678F2330B7}"/>
              </a:ext>
            </a:extLst>
          </p:cNvPr>
          <p:cNvCxnSpPr/>
          <p:nvPr/>
        </p:nvCxnSpPr>
        <p:spPr>
          <a:xfrm>
            <a:off x="8726319" y="1066078"/>
            <a:ext cx="0" cy="3344052"/>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063043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5" name="Picture 4" descr="A table with numbers and text&#10;&#10;Description automatically generated">
            <a:extLst>
              <a:ext uri="{FF2B5EF4-FFF2-40B4-BE49-F238E27FC236}">
                <a16:creationId xmlns:a16="http://schemas.microsoft.com/office/drawing/2014/main" id="{6E622651-57D2-BF70-F32F-EEC6B3D3A838}"/>
              </a:ext>
            </a:extLst>
          </p:cNvPr>
          <p:cNvPicPr>
            <a:picLocks noChangeAspect="1"/>
          </p:cNvPicPr>
          <p:nvPr/>
        </p:nvPicPr>
        <p:blipFill rotWithShape="1">
          <a:blip r:embed="rId3">
            <a:extLst>
              <a:ext uri="{28A0092B-C50C-407E-A947-70E740481C1C}">
                <a14:useLocalDpi xmlns:a14="http://schemas.microsoft.com/office/drawing/2010/main" val="0"/>
              </a:ext>
            </a:extLst>
          </a:blip>
          <a:srcRect l="10235" t="14391" r="10629"/>
          <a:stretch/>
        </p:blipFill>
        <p:spPr>
          <a:xfrm>
            <a:off x="966158" y="1661369"/>
            <a:ext cx="8939720" cy="3992866"/>
          </a:xfrm>
          <a:prstGeom prst="rect">
            <a:avLst/>
          </a:prstGeom>
        </p:spPr>
      </p:pic>
      <p:sp>
        <p:nvSpPr>
          <p:cNvPr id="195" name="Google Shape;195;p3"/>
          <p:cNvSpPr/>
          <p:nvPr/>
        </p:nvSpPr>
        <p:spPr>
          <a:xfrm>
            <a:off x="335174" y="191813"/>
            <a:ext cx="8785095" cy="726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800"/>
              <a:buFont typeface="Arial"/>
              <a:buNone/>
            </a:pPr>
            <a:r>
              <a:rPr lang="en-SG" sz="2800" b="1" i="0" u="none" strike="noStrike" cap="none">
                <a:solidFill>
                  <a:schemeClr val="dk1"/>
                </a:solidFill>
                <a:latin typeface="Helvetica Neue"/>
                <a:ea typeface="Helvetica Neue"/>
                <a:cs typeface="Helvetica Neue"/>
                <a:sym typeface="Helvetica Neue"/>
              </a:rPr>
              <a:t>What are the reasons behind the success of LMs?</a:t>
            </a:r>
            <a:endParaRPr sz="2800" b="1" i="0" u="none" strike="noStrike" cap="none">
              <a:solidFill>
                <a:schemeClr val="dk1"/>
              </a:solidFill>
              <a:latin typeface="Helvetica Neue"/>
              <a:ea typeface="Helvetica Neue"/>
              <a:cs typeface="Helvetica Neue"/>
              <a:sym typeface="Helvetica Neue"/>
            </a:endParaRPr>
          </a:p>
        </p:txBody>
      </p:sp>
      <p:sp>
        <p:nvSpPr>
          <p:cNvPr id="196" name="Google Shape;196;p3"/>
          <p:cNvSpPr txBox="1">
            <a:spLocks noGrp="1"/>
          </p:cNvSpPr>
          <p:nvPr>
            <p:ph type="sldNum" idx="12"/>
          </p:nvPr>
        </p:nvSpPr>
        <p:spPr>
          <a:xfrm>
            <a:off x="11311128" y="6492874"/>
            <a:ext cx="880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fld id="{00000000-1234-1234-1234-123412341234}" type="slidenum">
              <a:rPr lang="en-SG"/>
              <a:t>19</a:t>
            </a:fld>
            <a:endParaRPr/>
          </a:p>
        </p:txBody>
      </p:sp>
      <p:sp>
        <p:nvSpPr>
          <p:cNvPr id="198" name="Google Shape;198;p3"/>
          <p:cNvSpPr/>
          <p:nvPr/>
        </p:nvSpPr>
        <p:spPr>
          <a:xfrm>
            <a:off x="1731522" y="2728382"/>
            <a:ext cx="1302755" cy="504623"/>
          </a:xfrm>
          <a:prstGeom prst="rect">
            <a:avLst/>
          </a:prstGeom>
          <a:solidFill>
            <a:schemeClr val="accent1">
              <a:alpha val="0"/>
            </a:schemeClr>
          </a:solidFill>
          <a:ln w="508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1" name="Google Shape;201;p3"/>
          <p:cNvSpPr/>
          <p:nvPr/>
        </p:nvSpPr>
        <p:spPr>
          <a:xfrm>
            <a:off x="3047982" y="3387983"/>
            <a:ext cx="2665831" cy="1003178"/>
          </a:xfrm>
          <a:prstGeom prst="rect">
            <a:avLst/>
          </a:prstGeom>
          <a:solidFill>
            <a:schemeClr val="accent1">
              <a:alpha val="0"/>
            </a:schemeClr>
          </a:solidFill>
          <a:ln w="508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2" name="Google Shape;202;p3"/>
          <p:cNvSpPr/>
          <p:nvPr/>
        </p:nvSpPr>
        <p:spPr>
          <a:xfrm>
            <a:off x="5713813" y="3824726"/>
            <a:ext cx="4120851" cy="1737126"/>
          </a:xfrm>
          <a:prstGeom prst="rect">
            <a:avLst/>
          </a:prstGeom>
          <a:solidFill>
            <a:schemeClr val="accent1">
              <a:alpha val="0"/>
            </a:schemeClr>
          </a:solidFill>
          <a:ln w="508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3" name="Google Shape;203;p3"/>
          <p:cNvSpPr/>
          <p:nvPr/>
        </p:nvSpPr>
        <p:spPr>
          <a:xfrm>
            <a:off x="515100" y="5654235"/>
            <a:ext cx="11161800" cy="495653"/>
          </a:xfrm>
          <a:prstGeom prst="rect">
            <a:avLst/>
          </a:prstGeom>
          <a:solidFill>
            <a:srgbClr val="FCE5CD"/>
          </a:solidFill>
          <a:ln>
            <a:noFill/>
          </a:ln>
        </p:spPr>
        <p:txBody>
          <a:bodyPr spcFirstLastPara="1" wrap="square" lIns="91425" tIns="45700" rIns="91425" bIns="45700" anchor="ctr" anchorCtr="0">
            <a:noAutofit/>
          </a:bodyPr>
          <a:lstStyle/>
          <a:p>
            <a:pPr lvl="0" algn="ctr"/>
            <a:r>
              <a:rPr lang="en-US" sz="2000">
                <a:solidFill>
                  <a:schemeClr val="dk1"/>
                </a:solidFill>
                <a:latin typeface="Helvetica Neue"/>
                <a:ea typeface="Helvetica Neue"/>
                <a:cs typeface="Helvetica Neue"/>
                <a:sym typeface="Helvetica Neue"/>
              </a:rPr>
              <a:t>Successful removal of linguistic properties from pretrained BERT</a:t>
            </a:r>
          </a:p>
        </p:txBody>
      </p:sp>
      <p:sp>
        <p:nvSpPr>
          <p:cNvPr id="2" name="Google Shape;187;g2978e5e2abf_0_59">
            <a:extLst>
              <a:ext uri="{FF2B5EF4-FFF2-40B4-BE49-F238E27FC236}">
                <a16:creationId xmlns:a16="http://schemas.microsoft.com/office/drawing/2014/main" id="{0654B796-D90D-2DD6-DD22-7E9F0F2A4185}"/>
              </a:ext>
            </a:extLst>
          </p:cNvPr>
          <p:cNvSpPr/>
          <p:nvPr/>
        </p:nvSpPr>
        <p:spPr>
          <a:xfrm>
            <a:off x="1324499" y="1301081"/>
            <a:ext cx="2116800" cy="495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2400" b="1">
                <a:solidFill>
                  <a:srgbClr val="FF0000"/>
                </a:solidFill>
                <a:latin typeface="Helvetica Neue"/>
                <a:ea typeface="Helvetica Neue"/>
                <a:cs typeface="Helvetica Neue"/>
                <a:sym typeface="Helvetica Neue"/>
              </a:rPr>
              <a:t>Surface</a:t>
            </a:r>
            <a:endParaRPr sz="2400" b="1" i="0" u="none" strike="noStrike" cap="none">
              <a:solidFill>
                <a:srgbClr val="FF0000"/>
              </a:solidFill>
              <a:latin typeface="Helvetica Neue"/>
              <a:ea typeface="Helvetica Neue"/>
              <a:cs typeface="Helvetica Neue"/>
              <a:sym typeface="Helvetica Neue"/>
            </a:endParaRPr>
          </a:p>
        </p:txBody>
      </p:sp>
      <p:sp>
        <p:nvSpPr>
          <p:cNvPr id="3" name="Google Shape;188;g2978e5e2abf_0_59">
            <a:extLst>
              <a:ext uri="{FF2B5EF4-FFF2-40B4-BE49-F238E27FC236}">
                <a16:creationId xmlns:a16="http://schemas.microsoft.com/office/drawing/2014/main" id="{DD0222A3-8B8F-6C46-6155-73D1325D381B}"/>
              </a:ext>
            </a:extLst>
          </p:cNvPr>
          <p:cNvSpPr/>
          <p:nvPr/>
        </p:nvSpPr>
        <p:spPr>
          <a:xfrm>
            <a:off x="3198179" y="1283550"/>
            <a:ext cx="2116800" cy="495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2400" b="1">
                <a:solidFill>
                  <a:srgbClr val="0000FF"/>
                </a:solidFill>
                <a:latin typeface="Helvetica Neue"/>
                <a:ea typeface="Helvetica Neue"/>
                <a:cs typeface="Helvetica Neue"/>
                <a:sym typeface="Helvetica Neue"/>
              </a:rPr>
              <a:t>Syntactic</a:t>
            </a:r>
            <a:endParaRPr sz="2400" b="1" i="0" u="none" strike="noStrike" cap="none">
              <a:solidFill>
                <a:srgbClr val="0000FF"/>
              </a:solidFill>
              <a:latin typeface="Helvetica Neue"/>
              <a:ea typeface="Helvetica Neue"/>
              <a:cs typeface="Helvetica Neue"/>
              <a:sym typeface="Helvetica Neue"/>
            </a:endParaRPr>
          </a:p>
        </p:txBody>
      </p:sp>
      <p:sp>
        <p:nvSpPr>
          <p:cNvPr id="4" name="Google Shape;189;g2978e5e2abf_0_59">
            <a:extLst>
              <a:ext uri="{FF2B5EF4-FFF2-40B4-BE49-F238E27FC236}">
                <a16:creationId xmlns:a16="http://schemas.microsoft.com/office/drawing/2014/main" id="{C77A016C-F750-8494-6DF8-FD8A4CFB0DB9}"/>
              </a:ext>
            </a:extLst>
          </p:cNvPr>
          <p:cNvSpPr/>
          <p:nvPr/>
        </p:nvSpPr>
        <p:spPr>
          <a:xfrm>
            <a:off x="6552028" y="1283550"/>
            <a:ext cx="2116800" cy="495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2400" b="1">
                <a:solidFill>
                  <a:srgbClr val="00B050"/>
                </a:solidFill>
                <a:latin typeface="Helvetica Neue"/>
                <a:ea typeface="Helvetica Neue"/>
                <a:cs typeface="Helvetica Neue"/>
                <a:sym typeface="Helvetica Neue"/>
              </a:rPr>
              <a:t>Semantic</a:t>
            </a:r>
            <a:endParaRPr sz="2400" b="1" i="0" u="none" strike="noStrike" cap="none">
              <a:solidFill>
                <a:srgbClr val="00B050"/>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txBox="1">
            <a:spLocks noGrp="1"/>
          </p:cNvSpPr>
          <p:nvPr>
            <p:ph type="title"/>
          </p:nvPr>
        </p:nvSpPr>
        <p:spPr>
          <a:xfrm>
            <a:off x="238327" y="158176"/>
            <a:ext cx="11571052" cy="952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35353"/>
              <a:buFont typeface="Calibri"/>
              <a:buNone/>
            </a:pPr>
            <a:r>
              <a:rPr lang="en-US" sz="2800" b="1">
                <a:latin typeface="Helvetica Neue" panose="020B0604020202020204"/>
              </a:rPr>
              <a:t>Mechanistic understanding of language processing in the brain: </a:t>
            </a:r>
            <a:br>
              <a:rPr lang="en-US" sz="2800" b="1">
                <a:latin typeface="Helvetica Neue" panose="020B0604020202020204"/>
              </a:rPr>
            </a:br>
            <a:r>
              <a:rPr lang="en-US" sz="2800" b="1">
                <a:latin typeface="Helvetica Neue" panose="020B0604020202020204"/>
              </a:rPr>
              <a:t>four big questions</a:t>
            </a:r>
            <a:endParaRPr sz="2800" b="1">
              <a:latin typeface="Helvetica Neue" panose="020B0604020202020204"/>
            </a:endParaRPr>
          </a:p>
        </p:txBody>
      </p:sp>
      <p:grpSp>
        <p:nvGrpSpPr>
          <p:cNvPr id="106" name="Google Shape;106;p2"/>
          <p:cNvGrpSpPr/>
          <p:nvPr/>
        </p:nvGrpSpPr>
        <p:grpSpPr>
          <a:xfrm>
            <a:off x="1479752" y="4217354"/>
            <a:ext cx="3258371" cy="2188889"/>
            <a:chOff x="1630238" y="1189075"/>
            <a:chExt cx="2443839" cy="1463748"/>
          </a:xfrm>
        </p:grpSpPr>
        <p:pic>
          <p:nvPicPr>
            <p:cNvPr id="107" name="Google Shape;107;p2"/>
            <p:cNvPicPr preferRelativeResize="0"/>
            <p:nvPr/>
          </p:nvPicPr>
          <p:blipFill rotWithShape="1">
            <a:blip r:embed="rId3">
              <a:alphaModFix/>
            </a:blip>
            <a:srcRect l="18139" t="3304" r="16350" b="65931"/>
            <a:stretch/>
          </p:blipFill>
          <p:spPr>
            <a:xfrm>
              <a:off x="1630238" y="1688975"/>
              <a:ext cx="2443839" cy="963848"/>
            </a:xfrm>
            <a:prstGeom prst="rect">
              <a:avLst/>
            </a:prstGeom>
            <a:noFill/>
            <a:ln>
              <a:noFill/>
            </a:ln>
          </p:spPr>
        </p:pic>
        <p:sp>
          <p:nvSpPr>
            <p:cNvPr id="108" name="Google Shape;108;p2"/>
            <p:cNvSpPr txBox="1"/>
            <p:nvPr/>
          </p:nvSpPr>
          <p:spPr>
            <a:xfrm>
              <a:off x="2388438" y="1189075"/>
              <a:ext cx="1308000" cy="480300"/>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en-US" sz="3067" b="0" i="0" u="none" strike="noStrike" cap="none">
                  <a:solidFill>
                    <a:schemeClr val="dk1"/>
                  </a:solidFill>
                  <a:latin typeface="Calibri"/>
                  <a:ea typeface="Calibri"/>
                  <a:cs typeface="Calibri"/>
                  <a:sym typeface="Calibri"/>
                </a:rPr>
                <a:t>Where</a:t>
              </a:r>
              <a:endParaRPr sz="3067">
                <a:solidFill>
                  <a:schemeClr val="dk1"/>
                </a:solidFill>
                <a:latin typeface="Calibri"/>
                <a:ea typeface="Calibri"/>
                <a:cs typeface="Calibri"/>
                <a:sym typeface="Calibri"/>
              </a:endParaRPr>
            </a:p>
          </p:txBody>
        </p:sp>
      </p:grpSp>
      <p:grpSp>
        <p:nvGrpSpPr>
          <p:cNvPr id="109" name="Google Shape;109;p2"/>
          <p:cNvGrpSpPr/>
          <p:nvPr/>
        </p:nvGrpSpPr>
        <p:grpSpPr>
          <a:xfrm>
            <a:off x="6912170" y="1261372"/>
            <a:ext cx="3382578" cy="2277942"/>
            <a:chOff x="4866126" y="1189075"/>
            <a:chExt cx="2536997" cy="1708499"/>
          </a:xfrm>
        </p:grpSpPr>
        <p:pic>
          <p:nvPicPr>
            <p:cNvPr id="110" name="Google Shape;110;p2"/>
            <p:cNvPicPr preferRelativeResize="0"/>
            <p:nvPr/>
          </p:nvPicPr>
          <p:blipFill rotWithShape="1">
            <a:blip r:embed="rId4">
              <a:alphaModFix/>
            </a:blip>
            <a:srcRect l="64973" t="13637" b="50615"/>
            <a:stretch/>
          </p:blipFill>
          <p:spPr>
            <a:xfrm>
              <a:off x="4866126" y="1693244"/>
              <a:ext cx="1365103" cy="883110"/>
            </a:xfrm>
            <a:prstGeom prst="rect">
              <a:avLst/>
            </a:prstGeom>
            <a:noFill/>
            <a:ln>
              <a:noFill/>
            </a:ln>
          </p:spPr>
        </p:pic>
        <p:pic>
          <p:nvPicPr>
            <p:cNvPr id="111" name="Google Shape;111;p2"/>
            <p:cNvPicPr preferRelativeResize="0"/>
            <p:nvPr/>
          </p:nvPicPr>
          <p:blipFill rotWithShape="1">
            <a:blip r:embed="rId4">
              <a:alphaModFix/>
            </a:blip>
            <a:srcRect l="64973" t="51078"/>
            <a:stretch/>
          </p:blipFill>
          <p:spPr>
            <a:xfrm>
              <a:off x="6038020" y="1688975"/>
              <a:ext cx="1365103" cy="1208599"/>
            </a:xfrm>
            <a:prstGeom prst="rect">
              <a:avLst/>
            </a:prstGeom>
            <a:noFill/>
            <a:ln>
              <a:noFill/>
            </a:ln>
          </p:spPr>
        </p:pic>
        <p:sp>
          <p:nvSpPr>
            <p:cNvPr id="112" name="Google Shape;112;p2"/>
            <p:cNvSpPr txBox="1"/>
            <p:nvPr/>
          </p:nvSpPr>
          <p:spPr>
            <a:xfrm>
              <a:off x="5725364" y="1189075"/>
              <a:ext cx="1200300" cy="538627"/>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en-US" sz="3067">
                  <a:solidFill>
                    <a:schemeClr val="dk1"/>
                  </a:solidFill>
                  <a:latin typeface="Calibri"/>
                  <a:ea typeface="Calibri"/>
                  <a:cs typeface="Calibri"/>
                  <a:sym typeface="Calibri"/>
                </a:rPr>
                <a:t>When</a:t>
              </a:r>
              <a:endParaRPr sz="3067">
                <a:solidFill>
                  <a:schemeClr val="dk1"/>
                </a:solidFill>
                <a:latin typeface="Calibri"/>
                <a:ea typeface="Calibri"/>
                <a:cs typeface="Calibri"/>
                <a:sym typeface="Calibri"/>
              </a:endParaRPr>
            </a:p>
          </p:txBody>
        </p:sp>
      </p:grpSp>
      <p:grpSp>
        <p:nvGrpSpPr>
          <p:cNvPr id="113" name="Google Shape;113;p2"/>
          <p:cNvGrpSpPr/>
          <p:nvPr/>
        </p:nvGrpSpPr>
        <p:grpSpPr>
          <a:xfrm>
            <a:off x="1429743" y="1261372"/>
            <a:ext cx="3053505" cy="2430252"/>
            <a:chOff x="2114050" y="3069585"/>
            <a:chExt cx="1365000" cy="1333764"/>
          </a:xfrm>
        </p:grpSpPr>
        <p:pic>
          <p:nvPicPr>
            <p:cNvPr id="114" name="Google Shape;114;p2"/>
            <p:cNvPicPr preferRelativeResize="0"/>
            <p:nvPr/>
          </p:nvPicPr>
          <p:blipFill rotWithShape="1">
            <a:blip r:embed="rId5">
              <a:alphaModFix/>
            </a:blip>
            <a:srcRect/>
            <a:stretch/>
          </p:blipFill>
          <p:spPr>
            <a:xfrm>
              <a:off x="2114050" y="3537675"/>
              <a:ext cx="1365000" cy="865674"/>
            </a:xfrm>
            <a:prstGeom prst="rect">
              <a:avLst/>
            </a:prstGeom>
            <a:noFill/>
            <a:ln>
              <a:noFill/>
            </a:ln>
          </p:spPr>
        </p:pic>
        <p:sp>
          <p:nvSpPr>
            <p:cNvPr id="115" name="Google Shape;115;p2"/>
            <p:cNvSpPr txBox="1"/>
            <p:nvPr/>
          </p:nvSpPr>
          <p:spPr>
            <a:xfrm>
              <a:off x="2591774" y="3069585"/>
              <a:ext cx="537698" cy="394145"/>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en-US" sz="3067">
                  <a:solidFill>
                    <a:schemeClr val="dk1"/>
                  </a:solidFill>
                  <a:latin typeface="Calibri"/>
                  <a:ea typeface="Calibri"/>
                  <a:cs typeface="Calibri"/>
                  <a:sym typeface="Calibri"/>
                </a:rPr>
                <a:t>What</a:t>
              </a:r>
              <a:endParaRPr sz="3067">
                <a:solidFill>
                  <a:schemeClr val="dk1"/>
                </a:solidFill>
                <a:latin typeface="Calibri"/>
                <a:ea typeface="Calibri"/>
                <a:cs typeface="Calibri"/>
                <a:sym typeface="Calibri"/>
              </a:endParaRPr>
            </a:p>
          </p:txBody>
        </p:sp>
      </p:grpSp>
      <p:sp>
        <p:nvSpPr>
          <p:cNvPr id="119" name="Google Shape;119;p2"/>
          <p:cNvSpPr txBox="1"/>
          <p:nvPr/>
        </p:nvSpPr>
        <p:spPr>
          <a:xfrm>
            <a:off x="0" y="762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rgbClr val="999999"/>
                </a:solidFill>
              </a:rPr>
              <a:t> </a:t>
            </a:r>
            <a:endParaRPr>
              <a:solidFill>
                <a:srgbClr val="999999"/>
              </a:solidFill>
            </a:endParaRPr>
          </a:p>
        </p:txBody>
      </p:sp>
      <p:sp>
        <p:nvSpPr>
          <p:cNvPr id="120" name="Google Shape;120;p2"/>
          <p:cNvSpPr txBox="1"/>
          <p:nvPr/>
        </p:nvSpPr>
        <p:spPr>
          <a:xfrm>
            <a:off x="152400" y="762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rgbClr val="999999"/>
                </a:solidFill>
              </a:rPr>
              <a:t> </a:t>
            </a:r>
            <a:endParaRPr>
              <a:solidFill>
                <a:srgbClr val="999999"/>
              </a:solidFill>
            </a:endParaRPr>
          </a:p>
        </p:txBody>
      </p:sp>
      <p:sp>
        <p:nvSpPr>
          <p:cNvPr id="3" name="Slide Number Placeholder 2">
            <a:extLst>
              <a:ext uri="{FF2B5EF4-FFF2-40B4-BE49-F238E27FC236}">
                <a16:creationId xmlns:a16="http://schemas.microsoft.com/office/drawing/2014/main" id="{1BB83FC0-6DB0-49AF-FDBB-714B71D747C4}"/>
              </a:ext>
            </a:extLst>
          </p:cNvPr>
          <p:cNvSpPr>
            <a:spLocks noGrp="1"/>
          </p:cNvSpPr>
          <p:nvPr>
            <p:ph type="sldNum" idx="12"/>
          </p:nvPr>
        </p:nvSpPr>
        <p:spPr/>
        <p:txBody>
          <a:bodyPr/>
          <a:lstStyle/>
          <a:p>
            <a:fld id="{00000000-1234-1234-1234-123412341234}" type="slidenum">
              <a:rPr lang="en" smtClean="0"/>
              <a:pPr/>
              <a:t>2</a:t>
            </a:fld>
            <a:endParaRPr lang="en"/>
          </a:p>
        </p:txBody>
      </p:sp>
      <p:grpSp>
        <p:nvGrpSpPr>
          <p:cNvPr id="7" name="Group 6">
            <a:extLst>
              <a:ext uri="{FF2B5EF4-FFF2-40B4-BE49-F238E27FC236}">
                <a16:creationId xmlns:a16="http://schemas.microsoft.com/office/drawing/2014/main" id="{97111E10-95A2-85F6-4EE2-31A7F511F933}"/>
              </a:ext>
            </a:extLst>
          </p:cNvPr>
          <p:cNvGrpSpPr/>
          <p:nvPr/>
        </p:nvGrpSpPr>
        <p:grpSpPr>
          <a:xfrm>
            <a:off x="5248771" y="3629379"/>
            <a:ext cx="7729049" cy="2847064"/>
            <a:chOff x="5248771" y="3629379"/>
            <a:chExt cx="7729049" cy="2847064"/>
          </a:xfrm>
        </p:grpSpPr>
        <p:grpSp>
          <p:nvGrpSpPr>
            <p:cNvPr id="2" name="Group 1">
              <a:extLst>
                <a:ext uri="{FF2B5EF4-FFF2-40B4-BE49-F238E27FC236}">
                  <a16:creationId xmlns:a16="http://schemas.microsoft.com/office/drawing/2014/main" id="{8AF20995-0AF8-1002-6D67-7EEC93EC7EB2}"/>
                </a:ext>
              </a:extLst>
            </p:cNvPr>
            <p:cNvGrpSpPr/>
            <p:nvPr/>
          </p:nvGrpSpPr>
          <p:grpSpPr>
            <a:xfrm>
              <a:off x="5248771" y="4217354"/>
              <a:ext cx="7729049" cy="718200"/>
              <a:chOff x="8077926" y="4808277"/>
              <a:chExt cx="7729049" cy="718200"/>
            </a:xfrm>
          </p:grpSpPr>
          <p:sp>
            <p:nvSpPr>
              <p:cNvPr id="105" name="Google Shape;105;p2"/>
              <p:cNvSpPr txBox="1"/>
              <p:nvPr/>
            </p:nvSpPr>
            <p:spPr>
              <a:xfrm>
                <a:off x="13498475" y="4808277"/>
                <a:ext cx="2308500" cy="718200"/>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1333"/>
                  </a:spcAft>
                  <a:buNone/>
                </a:pPr>
                <a:r>
                  <a:rPr lang="en-US" sz="3067" b="0" i="0" u="none" strike="noStrike" cap="none">
                    <a:solidFill>
                      <a:schemeClr val="dk1"/>
                    </a:solidFill>
                    <a:latin typeface="Calibri"/>
                    <a:ea typeface="Calibri"/>
                    <a:cs typeface="Calibri"/>
                    <a:sym typeface="Calibri"/>
                  </a:rPr>
                  <a:t> How</a:t>
                </a:r>
                <a:endParaRPr sz="3067" b="0" i="0" u="none" strike="noStrike" cap="none">
                  <a:solidFill>
                    <a:schemeClr val="dk1"/>
                  </a:solidFill>
                  <a:latin typeface="Calibri"/>
                  <a:ea typeface="Calibri"/>
                  <a:cs typeface="Calibri"/>
                  <a:sym typeface="Calibri"/>
                </a:endParaRPr>
              </a:p>
            </p:txBody>
          </p:sp>
          <p:sp>
            <p:nvSpPr>
              <p:cNvPr id="118" name="Google Shape;118;p2"/>
              <p:cNvSpPr/>
              <p:nvPr/>
            </p:nvSpPr>
            <p:spPr>
              <a:xfrm>
                <a:off x="8077926" y="4877638"/>
                <a:ext cx="690383" cy="195195"/>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pic>
          <p:nvPicPr>
            <p:cNvPr id="5" name="Picture 4" descr="A diagram of a cat&#10;&#10;Description automatically generated">
              <a:extLst>
                <a:ext uri="{FF2B5EF4-FFF2-40B4-BE49-F238E27FC236}">
                  <a16:creationId xmlns:a16="http://schemas.microsoft.com/office/drawing/2014/main" id="{4CE62559-1AAB-B573-D0BB-F8BCDCB0F5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64100" y="3629379"/>
              <a:ext cx="2987743" cy="2847064"/>
            </a:xfrm>
            <a:prstGeom prst="rect">
              <a:avLst/>
            </a:prstGeom>
          </p:spPr>
        </p:pic>
      </p:grpSp>
      <p:sp>
        <p:nvSpPr>
          <p:cNvPr id="6" name="Rectangle 5">
            <a:extLst>
              <a:ext uri="{FF2B5EF4-FFF2-40B4-BE49-F238E27FC236}">
                <a16:creationId xmlns:a16="http://schemas.microsoft.com/office/drawing/2014/main" id="{9A054277-5AC7-3EC7-A1A0-C5C2AD48549B}"/>
              </a:ext>
            </a:extLst>
          </p:cNvPr>
          <p:cNvSpPr/>
          <p:nvPr/>
        </p:nvSpPr>
        <p:spPr>
          <a:xfrm>
            <a:off x="7151914" y="3585835"/>
            <a:ext cx="1121229" cy="718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7"/>
          <p:cNvSpPr txBox="1">
            <a:spLocks noGrp="1"/>
          </p:cNvSpPr>
          <p:nvPr>
            <p:ph type="sldNum" idx="12"/>
          </p:nvPr>
        </p:nvSpPr>
        <p:spPr>
          <a:xfrm>
            <a:off x="11311128" y="6492874"/>
            <a:ext cx="880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fld id="{00000000-1234-1234-1234-123412341234}" type="slidenum">
              <a:rPr lang="en-SG"/>
              <a:t>20</a:t>
            </a:fld>
            <a:endParaRPr/>
          </a:p>
        </p:txBody>
      </p:sp>
      <p:pic>
        <p:nvPicPr>
          <p:cNvPr id="341" name="Google Shape;341;p7"/>
          <p:cNvPicPr preferRelativeResize="0"/>
          <p:nvPr/>
        </p:nvPicPr>
        <p:blipFill>
          <a:blip r:embed="rId3">
            <a:alphaModFix/>
          </a:blip>
          <a:stretch>
            <a:fillRect/>
          </a:stretch>
        </p:blipFill>
        <p:spPr>
          <a:xfrm>
            <a:off x="0" y="64000"/>
            <a:ext cx="12192000" cy="6428874"/>
          </a:xfrm>
          <a:prstGeom prst="rect">
            <a:avLst/>
          </a:prstGeom>
          <a:noFill/>
          <a:ln>
            <a:noFill/>
          </a:ln>
        </p:spPr>
      </p:pic>
      <p:sp>
        <p:nvSpPr>
          <p:cNvPr id="342" name="Google Shape;342;p7"/>
          <p:cNvSpPr/>
          <p:nvPr/>
        </p:nvSpPr>
        <p:spPr>
          <a:xfrm>
            <a:off x="344875" y="2576100"/>
            <a:ext cx="11368500" cy="8529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800"/>
              <a:buFont typeface="Arial"/>
              <a:buNone/>
            </a:pPr>
            <a:r>
              <a:rPr lang="en-SG" sz="2800" b="1">
                <a:solidFill>
                  <a:schemeClr val="dk1"/>
                </a:solidFill>
                <a:latin typeface="Helvetica Neue"/>
                <a:ea typeface="Helvetica Neue"/>
                <a:cs typeface="Helvetica Neue"/>
                <a:sym typeface="Helvetica Neue"/>
              </a:rPr>
              <a:t>Does the removal of a linguistic property affects the alignment between a language model and the brain across all layers?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g2978e5e2abf_0_90"/>
          <p:cNvSpPr txBox="1">
            <a:spLocks noGrp="1"/>
          </p:cNvSpPr>
          <p:nvPr>
            <p:ph type="sldNum" idx="12"/>
          </p:nvPr>
        </p:nvSpPr>
        <p:spPr>
          <a:xfrm>
            <a:off x="11311128" y="6492874"/>
            <a:ext cx="880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fld id="{00000000-1234-1234-1234-123412341234}" type="slidenum">
              <a:rPr lang="en-SG"/>
              <a:t>21</a:t>
            </a:fld>
            <a:endParaRPr/>
          </a:p>
        </p:txBody>
      </p:sp>
      <p:pic>
        <p:nvPicPr>
          <p:cNvPr id="366" name="Google Shape;366;g2978e5e2abf_0_90"/>
          <p:cNvPicPr preferRelativeResize="0"/>
          <p:nvPr/>
        </p:nvPicPr>
        <p:blipFill rotWithShape="1">
          <a:blip r:embed="rId3">
            <a:alphaModFix/>
          </a:blip>
          <a:srcRect r="49680"/>
          <a:stretch/>
        </p:blipFill>
        <p:spPr>
          <a:xfrm>
            <a:off x="692725" y="998657"/>
            <a:ext cx="5342999" cy="3990125"/>
          </a:xfrm>
          <a:prstGeom prst="rect">
            <a:avLst/>
          </a:prstGeom>
          <a:noFill/>
          <a:ln>
            <a:noFill/>
          </a:ln>
        </p:spPr>
      </p:pic>
      <p:sp>
        <p:nvSpPr>
          <p:cNvPr id="367" name="Google Shape;367;g2978e5e2abf_0_90"/>
          <p:cNvSpPr/>
          <p:nvPr/>
        </p:nvSpPr>
        <p:spPr>
          <a:xfrm>
            <a:off x="191985" y="5301642"/>
            <a:ext cx="5776141" cy="876133"/>
          </a:xfrm>
          <a:prstGeom prst="rect">
            <a:avLst/>
          </a:prstGeom>
          <a:solidFill>
            <a:srgbClr val="FCE5C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000">
                <a:solidFill>
                  <a:schemeClr val="dk1"/>
                </a:solidFill>
                <a:latin typeface="Helvetica Neue"/>
                <a:ea typeface="Helvetica Neue"/>
                <a:cs typeface="Helvetica Neue"/>
                <a:sym typeface="Helvetica Neue"/>
              </a:rPr>
              <a:t>Removal of each linguistic property leads to a significant decrease in brain alignment on average across layers. </a:t>
            </a:r>
            <a:endParaRPr/>
          </a:p>
        </p:txBody>
      </p:sp>
      <p:sp>
        <p:nvSpPr>
          <p:cNvPr id="368" name="Google Shape;368;g2978e5e2abf_0_90"/>
          <p:cNvSpPr/>
          <p:nvPr/>
        </p:nvSpPr>
        <p:spPr>
          <a:xfrm>
            <a:off x="2697925" y="1479882"/>
            <a:ext cx="399600" cy="2409300"/>
          </a:xfrm>
          <a:prstGeom prst="rect">
            <a:avLst/>
          </a:prstGeom>
          <a:noFill/>
          <a:ln w="19050" cap="flat" cmpd="sng">
            <a:solidFill>
              <a:srgbClr val="FF9900"/>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69" name="Google Shape;369;g2978e5e2abf_0_90"/>
          <p:cNvSpPr/>
          <p:nvPr/>
        </p:nvSpPr>
        <p:spPr>
          <a:xfrm>
            <a:off x="1605250" y="1210832"/>
            <a:ext cx="399600" cy="2678400"/>
          </a:xfrm>
          <a:prstGeom prst="rect">
            <a:avLst/>
          </a:prstGeom>
          <a:noFill/>
          <a:ln w="19050" cap="flat" cmpd="sng">
            <a:solidFill>
              <a:srgbClr val="0000FF"/>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 name="Google Shape;391;p9">
            <a:extLst>
              <a:ext uri="{FF2B5EF4-FFF2-40B4-BE49-F238E27FC236}">
                <a16:creationId xmlns:a16="http://schemas.microsoft.com/office/drawing/2014/main" id="{42F8EDEE-23CE-A850-14C9-DD8DE3B20960}"/>
              </a:ext>
            </a:extLst>
          </p:cNvPr>
          <p:cNvSpPr/>
          <p:nvPr/>
        </p:nvSpPr>
        <p:spPr>
          <a:xfrm>
            <a:off x="191985" y="159577"/>
            <a:ext cx="9875573" cy="71571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800"/>
              <a:buFont typeface="Arial"/>
              <a:buNone/>
            </a:pPr>
            <a:r>
              <a:rPr lang="en-SG" sz="2800" b="1">
                <a:solidFill>
                  <a:schemeClr val="dk1"/>
                </a:solidFill>
                <a:latin typeface="Helvetica Neue"/>
                <a:ea typeface="Helvetica Neue"/>
                <a:cs typeface="Helvetica Neue"/>
                <a:sym typeface="Helvetica Neue"/>
              </a:rPr>
              <a:t>Result-1</a:t>
            </a:r>
            <a:endParaRPr/>
          </a:p>
        </p:txBody>
      </p:sp>
    </p:spTree>
    <p:extLst>
      <p:ext uri="{BB962C8B-B14F-4D97-AF65-F5344CB8AC3E}">
        <p14:creationId xmlns:p14="http://schemas.microsoft.com/office/powerpoint/2010/main" val="427198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g2978e5e2abf_0_90"/>
          <p:cNvSpPr txBox="1">
            <a:spLocks noGrp="1"/>
          </p:cNvSpPr>
          <p:nvPr>
            <p:ph type="sldNum" idx="12"/>
          </p:nvPr>
        </p:nvSpPr>
        <p:spPr>
          <a:xfrm>
            <a:off x="11311128" y="6492874"/>
            <a:ext cx="880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fld id="{00000000-1234-1234-1234-123412341234}" type="slidenum">
              <a:rPr lang="en-SG"/>
              <a:t>22</a:t>
            </a:fld>
            <a:endParaRPr/>
          </a:p>
        </p:txBody>
      </p:sp>
      <p:pic>
        <p:nvPicPr>
          <p:cNvPr id="366" name="Google Shape;366;g2978e5e2abf_0_90"/>
          <p:cNvPicPr preferRelativeResize="0"/>
          <p:nvPr/>
        </p:nvPicPr>
        <p:blipFill rotWithShape="1">
          <a:blip r:embed="rId3">
            <a:alphaModFix/>
          </a:blip>
          <a:srcRect r="49680"/>
          <a:stretch/>
        </p:blipFill>
        <p:spPr>
          <a:xfrm>
            <a:off x="692725" y="998657"/>
            <a:ext cx="5342999" cy="3990125"/>
          </a:xfrm>
          <a:prstGeom prst="rect">
            <a:avLst/>
          </a:prstGeom>
          <a:noFill/>
          <a:ln>
            <a:noFill/>
          </a:ln>
        </p:spPr>
      </p:pic>
      <p:sp>
        <p:nvSpPr>
          <p:cNvPr id="367" name="Google Shape;367;g2978e5e2abf_0_90"/>
          <p:cNvSpPr/>
          <p:nvPr/>
        </p:nvSpPr>
        <p:spPr>
          <a:xfrm>
            <a:off x="191985" y="5301642"/>
            <a:ext cx="5776141" cy="876133"/>
          </a:xfrm>
          <a:prstGeom prst="rect">
            <a:avLst/>
          </a:prstGeom>
          <a:solidFill>
            <a:srgbClr val="FCE5C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000">
                <a:solidFill>
                  <a:schemeClr val="dk1"/>
                </a:solidFill>
                <a:latin typeface="Helvetica Neue"/>
                <a:ea typeface="Helvetica Neue"/>
                <a:cs typeface="Helvetica Neue"/>
                <a:sym typeface="Helvetica Neue"/>
              </a:rPr>
              <a:t>Removal of each linguistic property leads to a significant decrease in brain alignment on average across layers. </a:t>
            </a:r>
            <a:endParaRPr/>
          </a:p>
        </p:txBody>
      </p:sp>
      <p:sp>
        <p:nvSpPr>
          <p:cNvPr id="368" name="Google Shape;368;g2978e5e2abf_0_90"/>
          <p:cNvSpPr/>
          <p:nvPr/>
        </p:nvSpPr>
        <p:spPr>
          <a:xfrm>
            <a:off x="2697925" y="1479882"/>
            <a:ext cx="399600" cy="2409300"/>
          </a:xfrm>
          <a:prstGeom prst="rect">
            <a:avLst/>
          </a:prstGeom>
          <a:noFill/>
          <a:ln w="19050" cap="flat" cmpd="sng">
            <a:solidFill>
              <a:srgbClr val="FF9900"/>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69" name="Google Shape;369;g2978e5e2abf_0_90"/>
          <p:cNvSpPr/>
          <p:nvPr/>
        </p:nvSpPr>
        <p:spPr>
          <a:xfrm>
            <a:off x="1605250" y="1210832"/>
            <a:ext cx="399600" cy="2678400"/>
          </a:xfrm>
          <a:prstGeom prst="rect">
            <a:avLst/>
          </a:prstGeom>
          <a:noFill/>
          <a:ln w="19050" cap="flat" cmpd="sng">
            <a:solidFill>
              <a:srgbClr val="0000FF"/>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370" name="Google Shape;370;g2978e5e2abf_0_90"/>
          <p:cNvPicPr preferRelativeResize="0"/>
          <p:nvPr/>
        </p:nvPicPr>
        <p:blipFill rotWithShape="1">
          <a:blip r:embed="rId3">
            <a:alphaModFix/>
          </a:blip>
          <a:srcRect l="49680"/>
          <a:stretch/>
        </p:blipFill>
        <p:spPr>
          <a:xfrm>
            <a:off x="5968126" y="695306"/>
            <a:ext cx="5342999" cy="3990125"/>
          </a:xfrm>
          <a:prstGeom prst="rect">
            <a:avLst/>
          </a:prstGeom>
          <a:noFill/>
          <a:ln>
            <a:noFill/>
          </a:ln>
        </p:spPr>
      </p:pic>
      <p:sp>
        <p:nvSpPr>
          <p:cNvPr id="2" name="Google Shape;391;p9">
            <a:extLst>
              <a:ext uri="{FF2B5EF4-FFF2-40B4-BE49-F238E27FC236}">
                <a16:creationId xmlns:a16="http://schemas.microsoft.com/office/drawing/2014/main" id="{42F8EDEE-23CE-A850-14C9-DD8DE3B20960}"/>
              </a:ext>
            </a:extLst>
          </p:cNvPr>
          <p:cNvSpPr/>
          <p:nvPr/>
        </p:nvSpPr>
        <p:spPr>
          <a:xfrm>
            <a:off x="191985" y="159577"/>
            <a:ext cx="9875573" cy="71571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800"/>
              <a:buFont typeface="Arial"/>
              <a:buNone/>
            </a:pPr>
            <a:r>
              <a:rPr lang="en-SG" sz="2800" b="1">
                <a:solidFill>
                  <a:schemeClr val="dk1"/>
                </a:solidFill>
                <a:latin typeface="Helvetica Neue"/>
                <a:ea typeface="Helvetica Neue"/>
                <a:cs typeface="Helvetica Neue"/>
                <a:sym typeface="Helvetica Neue"/>
              </a:rPr>
              <a:t>Result-1</a:t>
            </a:r>
            <a:endParaRPr/>
          </a:p>
        </p:txBody>
      </p:sp>
      <p:pic>
        <p:nvPicPr>
          <p:cNvPr id="3" name="Google Shape;154;g2978e5e2abf_0_30">
            <a:extLst>
              <a:ext uri="{FF2B5EF4-FFF2-40B4-BE49-F238E27FC236}">
                <a16:creationId xmlns:a16="http://schemas.microsoft.com/office/drawing/2014/main" id="{3947518F-BD1D-C02C-96D9-20A97DCE44C9}"/>
              </a:ext>
            </a:extLst>
          </p:cNvPr>
          <p:cNvPicPr preferRelativeResize="0"/>
          <p:nvPr/>
        </p:nvPicPr>
        <p:blipFill>
          <a:blip r:embed="rId4">
            <a:alphaModFix/>
          </a:blip>
          <a:stretch>
            <a:fillRect/>
          </a:stretch>
        </p:blipFill>
        <p:spPr>
          <a:xfrm>
            <a:off x="127874" y="695306"/>
            <a:ext cx="5968126" cy="5918694"/>
          </a:xfrm>
          <a:prstGeom prst="rect">
            <a:avLst/>
          </a:prstGeom>
          <a:noFill/>
          <a:ln>
            <a:noFill/>
          </a:ln>
        </p:spPr>
      </p:pic>
      <p:sp>
        <p:nvSpPr>
          <p:cNvPr id="5" name="Google Shape;367;g2978e5e2abf_0_90">
            <a:extLst>
              <a:ext uri="{FF2B5EF4-FFF2-40B4-BE49-F238E27FC236}">
                <a16:creationId xmlns:a16="http://schemas.microsoft.com/office/drawing/2014/main" id="{FB9C5183-8C32-9CCA-A1D9-4D1003E341A3}"/>
              </a:ext>
            </a:extLst>
          </p:cNvPr>
          <p:cNvSpPr/>
          <p:nvPr/>
        </p:nvSpPr>
        <p:spPr>
          <a:xfrm>
            <a:off x="6522605" y="5338423"/>
            <a:ext cx="4788520" cy="802570"/>
          </a:xfrm>
          <a:prstGeom prst="rect">
            <a:avLst/>
          </a:prstGeom>
          <a:solidFill>
            <a:srgbClr val="FCE5C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000">
                <a:solidFill>
                  <a:schemeClr val="dk1"/>
                </a:solidFill>
                <a:latin typeface="Helvetica Neue"/>
                <a:ea typeface="Helvetica Neue"/>
                <a:cs typeface="Helvetica Neue"/>
                <a:sym typeface="Helvetica Neue"/>
              </a:rPr>
              <a:t>Greatest impact on brain alignment in the middle layers </a:t>
            </a:r>
            <a:endParaRPr/>
          </a:p>
        </p:txBody>
      </p:sp>
    </p:spTree>
    <p:extLst>
      <p:ext uri="{BB962C8B-B14F-4D97-AF65-F5344CB8AC3E}">
        <p14:creationId xmlns:p14="http://schemas.microsoft.com/office/powerpoint/2010/main" val="236262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5" name="Google Shape;367;g2978e5e2abf_0_90">
            <a:extLst>
              <a:ext uri="{FF2B5EF4-FFF2-40B4-BE49-F238E27FC236}">
                <a16:creationId xmlns:a16="http://schemas.microsoft.com/office/drawing/2014/main" id="{FB9C5183-8C32-9CCA-A1D9-4D1003E341A3}"/>
              </a:ext>
            </a:extLst>
          </p:cNvPr>
          <p:cNvSpPr/>
          <p:nvPr/>
        </p:nvSpPr>
        <p:spPr>
          <a:xfrm>
            <a:off x="6522605" y="5338423"/>
            <a:ext cx="4788520" cy="802570"/>
          </a:xfrm>
          <a:prstGeom prst="rect">
            <a:avLst/>
          </a:prstGeom>
          <a:solidFill>
            <a:srgbClr val="FCE5C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000">
                <a:solidFill>
                  <a:schemeClr val="dk1"/>
                </a:solidFill>
                <a:latin typeface="Helvetica Neue"/>
                <a:ea typeface="Helvetica Neue"/>
                <a:cs typeface="Helvetica Neue"/>
                <a:sym typeface="Helvetica Neue"/>
              </a:rPr>
              <a:t>Greatest impact on brain alignment in the middle layers </a:t>
            </a:r>
            <a:endParaRPr/>
          </a:p>
        </p:txBody>
      </p:sp>
      <p:sp>
        <p:nvSpPr>
          <p:cNvPr id="365" name="Google Shape;365;g2978e5e2abf_0_90"/>
          <p:cNvSpPr txBox="1">
            <a:spLocks noGrp="1"/>
          </p:cNvSpPr>
          <p:nvPr>
            <p:ph type="sldNum" idx="12"/>
          </p:nvPr>
        </p:nvSpPr>
        <p:spPr>
          <a:xfrm>
            <a:off x="11311128" y="6492874"/>
            <a:ext cx="880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fld id="{00000000-1234-1234-1234-123412341234}" type="slidenum">
              <a:rPr lang="en-SG"/>
              <a:t>23</a:t>
            </a:fld>
            <a:endParaRPr/>
          </a:p>
        </p:txBody>
      </p:sp>
      <p:pic>
        <p:nvPicPr>
          <p:cNvPr id="366" name="Google Shape;366;g2978e5e2abf_0_90"/>
          <p:cNvPicPr preferRelativeResize="0"/>
          <p:nvPr/>
        </p:nvPicPr>
        <p:blipFill rotWithShape="1">
          <a:blip r:embed="rId3">
            <a:alphaModFix/>
          </a:blip>
          <a:srcRect r="49680"/>
          <a:stretch/>
        </p:blipFill>
        <p:spPr>
          <a:xfrm>
            <a:off x="692725" y="998657"/>
            <a:ext cx="5342999" cy="3990125"/>
          </a:xfrm>
          <a:prstGeom prst="rect">
            <a:avLst/>
          </a:prstGeom>
          <a:noFill/>
          <a:ln>
            <a:noFill/>
          </a:ln>
        </p:spPr>
      </p:pic>
      <p:sp>
        <p:nvSpPr>
          <p:cNvPr id="367" name="Google Shape;367;g2978e5e2abf_0_90"/>
          <p:cNvSpPr/>
          <p:nvPr/>
        </p:nvSpPr>
        <p:spPr>
          <a:xfrm>
            <a:off x="191985" y="5301642"/>
            <a:ext cx="5776141" cy="876133"/>
          </a:xfrm>
          <a:prstGeom prst="rect">
            <a:avLst/>
          </a:prstGeom>
          <a:solidFill>
            <a:srgbClr val="FCE5C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000">
                <a:solidFill>
                  <a:schemeClr val="dk1"/>
                </a:solidFill>
                <a:latin typeface="Helvetica Neue"/>
                <a:ea typeface="Helvetica Neue"/>
                <a:cs typeface="Helvetica Neue"/>
                <a:sym typeface="Helvetica Neue"/>
              </a:rPr>
              <a:t>Removal of each linguistic property leads to a significant decrease in brain alignment on average across layers. </a:t>
            </a:r>
            <a:endParaRPr/>
          </a:p>
        </p:txBody>
      </p:sp>
      <p:sp>
        <p:nvSpPr>
          <p:cNvPr id="368" name="Google Shape;368;g2978e5e2abf_0_90"/>
          <p:cNvSpPr/>
          <p:nvPr/>
        </p:nvSpPr>
        <p:spPr>
          <a:xfrm>
            <a:off x="2697925" y="1479882"/>
            <a:ext cx="399600" cy="2409300"/>
          </a:xfrm>
          <a:prstGeom prst="rect">
            <a:avLst/>
          </a:prstGeom>
          <a:noFill/>
          <a:ln w="19050" cap="flat" cmpd="sng">
            <a:solidFill>
              <a:srgbClr val="FF9900"/>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69" name="Google Shape;369;g2978e5e2abf_0_90"/>
          <p:cNvSpPr/>
          <p:nvPr/>
        </p:nvSpPr>
        <p:spPr>
          <a:xfrm>
            <a:off x="1605250" y="1210832"/>
            <a:ext cx="399600" cy="2678400"/>
          </a:xfrm>
          <a:prstGeom prst="rect">
            <a:avLst/>
          </a:prstGeom>
          <a:noFill/>
          <a:ln w="19050" cap="flat" cmpd="sng">
            <a:solidFill>
              <a:srgbClr val="0000FF"/>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370" name="Google Shape;370;g2978e5e2abf_0_90"/>
          <p:cNvPicPr preferRelativeResize="0"/>
          <p:nvPr/>
        </p:nvPicPr>
        <p:blipFill rotWithShape="1">
          <a:blip r:embed="rId3">
            <a:alphaModFix/>
          </a:blip>
          <a:srcRect l="49680"/>
          <a:stretch/>
        </p:blipFill>
        <p:spPr>
          <a:xfrm>
            <a:off x="5968126" y="695306"/>
            <a:ext cx="5342999" cy="3990125"/>
          </a:xfrm>
          <a:prstGeom prst="rect">
            <a:avLst/>
          </a:prstGeom>
          <a:noFill/>
          <a:ln>
            <a:noFill/>
          </a:ln>
        </p:spPr>
      </p:pic>
      <p:sp>
        <p:nvSpPr>
          <p:cNvPr id="2" name="Google Shape;391;p9">
            <a:extLst>
              <a:ext uri="{FF2B5EF4-FFF2-40B4-BE49-F238E27FC236}">
                <a16:creationId xmlns:a16="http://schemas.microsoft.com/office/drawing/2014/main" id="{42F8EDEE-23CE-A850-14C9-DD8DE3B20960}"/>
              </a:ext>
            </a:extLst>
          </p:cNvPr>
          <p:cNvSpPr/>
          <p:nvPr/>
        </p:nvSpPr>
        <p:spPr>
          <a:xfrm>
            <a:off x="191985" y="159577"/>
            <a:ext cx="9875573" cy="71571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800"/>
              <a:buFont typeface="Arial"/>
              <a:buNone/>
            </a:pPr>
            <a:r>
              <a:rPr lang="en-SG" sz="2800" b="1">
                <a:solidFill>
                  <a:schemeClr val="dk1"/>
                </a:solidFill>
                <a:latin typeface="Helvetica Neue"/>
                <a:ea typeface="Helvetica Neue"/>
                <a:cs typeface="Helvetica Neue"/>
                <a:sym typeface="Helvetica Neue"/>
              </a:rPr>
              <a:t>Result-1</a:t>
            </a:r>
            <a:endParaRPr/>
          </a:p>
        </p:txBody>
      </p:sp>
      <p:pic>
        <p:nvPicPr>
          <p:cNvPr id="3" name="Google Shape;154;g2978e5e2abf_0_30">
            <a:extLst>
              <a:ext uri="{FF2B5EF4-FFF2-40B4-BE49-F238E27FC236}">
                <a16:creationId xmlns:a16="http://schemas.microsoft.com/office/drawing/2014/main" id="{3947518F-BD1D-C02C-96D9-20A97DCE44C9}"/>
              </a:ext>
            </a:extLst>
          </p:cNvPr>
          <p:cNvPicPr preferRelativeResize="0"/>
          <p:nvPr/>
        </p:nvPicPr>
        <p:blipFill>
          <a:blip r:embed="rId4">
            <a:alphaModFix/>
          </a:blip>
          <a:stretch>
            <a:fillRect/>
          </a:stretch>
        </p:blipFill>
        <p:spPr>
          <a:xfrm>
            <a:off x="11150" y="717008"/>
            <a:ext cx="12099074" cy="6140966"/>
          </a:xfrm>
          <a:prstGeom prst="rect">
            <a:avLst/>
          </a:prstGeom>
          <a:noFill/>
          <a:ln>
            <a:noFill/>
          </a:ln>
        </p:spPr>
      </p:pic>
      <p:sp>
        <p:nvSpPr>
          <p:cNvPr id="6" name="Google Shape;367;g2978e5e2abf_0_90">
            <a:extLst>
              <a:ext uri="{FF2B5EF4-FFF2-40B4-BE49-F238E27FC236}">
                <a16:creationId xmlns:a16="http://schemas.microsoft.com/office/drawing/2014/main" id="{9E884B28-BEFC-291B-12B4-7395BB67F53C}"/>
              </a:ext>
            </a:extLst>
          </p:cNvPr>
          <p:cNvSpPr/>
          <p:nvPr/>
        </p:nvSpPr>
        <p:spPr>
          <a:xfrm>
            <a:off x="494398" y="3298837"/>
            <a:ext cx="11082652" cy="802570"/>
          </a:xfrm>
          <a:prstGeom prst="rect">
            <a:avLst/>
          </a:prstGeom>
          <a:solidFill>
            <a:srgbClr val="FCE5CD"/>
          </a:solidFill>
          <a:ln>
            <a:noFill/>
          </a:ln>
        </p:spPr>
        <p:txBody>
          <a:bodyPr spcFirstLastPara="1" wrap="square" lIns="91425" tIns="45700" rIns="91425" bIns="45700" anchor="ctr" anchorCtr="0">
            <a:noAutofit/>
          </a:bodyPr>
          <a:lstStyle/>
          <a:p>
            <a:pPr lvl="0" algn="ctr"/>
            <a:r>
              <a:rPr lang="en-US" sz="2000">
                <a:solidFill>
                  <a:schemeClr val="dk1"/>
                </a:solidFill>
                <a:latin typeface="Helvetica Neue"/>
                <a:ea typeface="Helvetica Neue"/>
                <a:cs typeface="Helvetica Neue"/>
                <a:sym typeface="Helvetica Neue"/>
              </a:rPr>
              <a:t>Which linguistic properties have the most influence on the trend of brain alignment across BERT layers?</a:t>
            </a:r>
          </a:p>
        </p:txBody>
      </p:sp>
    </p:spTree>
    <p:extLst>
      <p:ext uri="{BB962C8B-B14F-4D97-AF65-F5344CB8AC3E}">
        <p14:creationId xmlns:p14="http://schemas.microsoft.com/office/powerpoint/2010/main" val="366779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7" name="Google Shape;377;p8"/>
          <p:cNvSpPr txBox="1">
            <a:spLocks noGrp="1"/>
          </p:cNvSpPr>
          <p:nvPr>
            <p:ph type="sldNum" idx="12"/>
          </p:nvPr>
        </p:nvSpPr>
        <p:spPr>
          <a:xfrm>
            <a:off x="11311128" y="6492874"/>
            <a:ext cx="880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fld id="{00000000-1234-1234-1234-123412341234}" type="slidenum">
              <a:rPr lang="en-SG"/>
              <a:t>24</a:t>
            </a:fld>
            <a:endParaRPr/>
          </a:p>
        </p:txBody>
      </p:sp>
      <p:pic>
        <p:nvPicPr>
          <p:cNvPr id="378" name="Google Shape;378;p8" descr="A table of numbers and letters&#10;&#10;Description automatically generated"/>
          <p:cNvPicPr preferRelativeResize="0"/>
          <p:nvPr/>
        </p:nvPicPr>
        <p:blipFill rotWithShape="1">
          <a:blip r:embed="rId3">
            <a:alphaModFix/>
          </a:blip>
          <a:srcRect/>
          <a:stretch/>
        </p:blipFill>
        <p:spPr>
          <a:xfrm>
            <a:off x="2056987" y="2534504"/>
            <a:ext cx="8171234" cy="1911879"/>
          </a:xfrm>
          <a:prstGeom prst="rect">
            <a:avLst/>
          </a:prstGeom>
          <a:noFill/>
          <a:ln>
            <a:noFill/>
          </a:ln>
        </p:spPr>
      </p:pic>
      <p:sp>
        <p:nvSpPr>
          <p:cNvPr id="379" name="Google Shape;379;p8"/>
          <p:cNvSpPr/>
          <p:nvPr/>
        </p:nvSpPr>
        <p:spPr>
          <a:xfrm>
            <a:off x="2128323" y="3105458"/>
            <a:ext cx="8025318" cy="500525"/>
          </a:xfrm>
          <a:prstGeom prst="rect">
            <a:avLst/>
          </a:prstGeom>
          <a:solidFill>
            <a:schemeClr val="accent1">
              <a:alpha val="0"/>
            </a:schemeClr>
          </a:solidFill>
          <a:ln w="508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0" name="Google Shape;380;p8"/>
          <p:cNvSpPr/>
          <p:nvPr/>
        </p:nvSpPr>
        <p:spPr>
          <a:xfrm>
            <a:off x="873454" y="3160882"/>
            <a:ext cx="1342417" cy="38967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2000">
                <a:solidFill>
                  <a:srgbClr val="0070C0"/>
                </a:solidFill>
                <a:latin typeface="Helvetica Neue"/>
                <a:ea typeface="Helvetica Neue"/>
                <a:cs typeface="Helvetica Neue"/>
                <a:sym typeface="Helvetica Neue"/>
              </a:rPr>
              <a:t>Syntactic</a:t>
            </a:r>
            <a:endParaRPr sz="2000">
              <a:solidFill>
                <a:srgbClr val="0070C0"/>
              </a:solidFill>
              <a:latin typeface="Helvetica Neue"/>
              <a:ea typeface="Helvetica Neue"/>
              <a:cs typeface="Helvetica Neue"/>
              <a:sym typeface="Helvetica Neue"/>
            </a:endParaRPr>
          </a:p>
        </p:txBody>
      </p:sp>
      <p:sp>
        <p:nvSpPr>
          <p:cNvPr id="381" name="Google Shape;381;p8"/>
          <p:cNvSpPr/>
          <p:nvPr/>
        </p:nvSpPr>
        <p:spPr>
          <a:xfrm>
            <a:off x="2128323" y="4082637"/>
            <a:ext cx="8025318" cy="283648"/>
          </a:xfrm>
          <a:prstGeom prst="rect">
            <a:avLst/>
          </a:prstGeom>
          <a:solidFill>
            <a:srgbClr val="00B050">
              <a:alpha val="0"/>
            </a:srgbClr>
          </a:solidFill>
          <a:ln w="508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2" name="Google Shape;382;p8"/>
          <p:cNvSpPr/>
          <p:nvPr/>
        </p:nvSpPr>
        <p:spPr>
          <a:xfrm>
            <a:off x="873454" y="4031281"/>
            <a:ext cx="1342417" cy="38967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2000">
                <a:solidFill>
                  <a:srgbClr val="00B050"/>
                </a:solidFill>
                <a:latin typeface="Helvetica Neue"/>
                <a:ea typeface="Helvetica Neue"/>
                <a:cs typeface="Helvetica Neue"/>
                <a:sym typeface="Helvetica Neue"/>
              </a:rPr>
              <a:t>Semantic</a:t>
            </a:r>
            <a:endParaRPr sz="2000">
              <a:solidFill>
                <a:srgbClr val="00B050"/>
              </a:solidFill>
              <a:latin typeface="Helvetica Neue"/>
              <a:ea typeface="Helvetica Neue"/>
              <a:cs typeface="Helvetica Neue"/>
              <a:sym typeface="Helvetica Neue"/>
            </a:endParaRPr>
          </a:p>
        </p:txBody>
      </p:sp>
      <p:sp>
        <p:nvSpPr>
          <p:cNvPr id="383" name="Google Shape;383;p8"/>
          <p:cNvSpPr/>
          <p:nvPr/>
        </p:nvSpPr>
        <p:spPr>
          <a:xfrm>
            <a:off x="5335417" y="4391710"/>
            <a:ext cx="2374865" cy="38967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1600" b="1">
                <a:solidFill>
                  <a:schemeClr val="dk1"/>
                </a:solidFill>
                <a:latin typeface="Helvetica Neue"/>
                <a:ea typeface="Helvetica Neue"/>
                <a:cs typeface="Helvetica Neue"/>
                <a:sym typeface="Helvetica Neue"/>
              </a:rPr>
              <a:t>ROI-Level Analysis</a:t>
            </a:r>
            <a:endParaRPr sz="1600" b="1">
              <a:solidFill>
                <a:schemeClr val="dk1"/>
              </a:solidFill>
              <a:latin typeface="Helvetica Neue"/>
              <a:ea typeface="Helvetica Neue"/>
              <a:cs typeface="Helvetica Neue"/>
              <a:sym typeface="Helvetica Neue"/>
            </a:endParaRPr>
          </a:p>
        </p:txBody>
      </p:sp>
      <p:sp>
        <p:nvSpPr>
          <p:cNvPr id="384" name="Google Shape;384;p8"/>
          <p:cNvSpPr/>
          <p:nvPr/>
        </p:nvSpPr>
        <p:spPr>
          <a:xfrm>
            <a:off x="515100" y="5082337"/>
            <a:ext cx="11161800" cy="457823"/>
          </a:xfrm>
          <a:prstGeom prst="rect">
            <a:avLst/>
          </a:prstGeom>
          <a:solidFill>
            <a:srgbClr val="FCE5C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000">
                <a:solidFill>
                  <a:schemeClr val="dk1"/>
                </a:solidFill>
                <a:latin typeface="Helvetica Neue"/>
                <a:ea typeface="Helvetica Neue"/>
                <a:cs typeface="Helvetica Neue"/>
                <a:sym typeface="Helvetica Neue"/>
              </a:rPr>
              <a:t>Syntactic properties have the largest effect on the trend of brain alignment across model layers</a:t>
            </a:r>
            <a:endParaRPr/>
          </a:p>
        </p:txBody>
      </p:sp>
      <p:sp>
        <p:nvSpPr>
          <p:cNvPr id="385" name="Google Shape;385;p8"/>
          <p:cNvSpPr/>
          <p:nvPr/>
        </p:nvSpPr>
        <p:spPr>
          <a:xfrm>
            <a:off x="515100" y="1115215"/>
            <a:ext cx="11161800" cy="457823"/>
          </a:xfrm>
          <a:prstGeom prst="rect">
            <a:avLst/>
          </a:prstGeom>
          <a:noFill/>
          <a:ln>
            <a:noFill/>
          </a:ln>
        </p:spPr>
        <p:txBody>
          <a:bodyPr spcFirstLastPara="1" wrap="square" lIns="91425" tIns="45700" rIns="91425" bIns="45700" anchor="t" anchorCtr="0">
            <a:noAutofit/>
          </a:bodyPr>
          <a:lstStyle/>
          <a:p>
            <a:pPr lvl="0" algn="ctr"/>
            <a:r>
              <a:rPr lang="en-SG" sz="2000">
                <a:solidFill>
                  <a:schemeClr val="dk1"/>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Corr</a:t>
            </a:r>
            <a:r>
              <a:rPr lang="en-SG" sz="2000" baseline="-25000">
                <a:solidFill>
                  <a:schemeClr val="dk1"/>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task</a:t>
            </a:r>
            <a:r>
              <a:rPr lang="en-SG" sz="2000">
                <a:solidFill>
                  <a:schemeClr val="dk1"/>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 (</a:t>
            </a:r>
            <a:r>
              <a:rPr lang="en-SG" sz="2000">
                <a:solidFill>
                  <a:schemeClr val="dk1"/>
                </a:solidFill>
                <a:latin typeface="Matura MT Script Capitals" panose="03020802060602070202" pitchFamily="66" charset="0"/>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a:t>
            </a:r>
            <a:r>
              <a:rPr lang="en-SG" sz="2000">
                <a:solidFill>
                  <a:schemeClr val="dk1"/>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 probing accuracy</a:t>
            </a:r>
            <a:r>
              <a:rPr lang="en-SG" sz="2000" baseline="-25000">
                <a:solidFill>
                  <a:schemeClr val="dk1"/>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task</a:t>
            </a:r>
            <a:r>
              <a:rPr lang="en-SG" sz="2000">
                <a:solidFill>
                  <a:schemeClr val="dk1"/>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 ,</a:t>
            </a:r>
            <a:r>
              <a:rPr lang="en-SG" sz="2000">
                <a:solidFill>
                  <a:schemeClr val="dk1"/>
                </a:solidFill>
                <a:latin typeface="Matura MT Script Capitals" panose="03020802060602070202" pitchFamily="66" charset="0"/>
                <a:ea typeface="Helvetica Neue"/>
                <a:cs typeface="Helvetica Neue"/>
                <a:sym typeface="Helvetica Neue"/>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 ∆</a:t>
            </a:r>
            <a:r>
              <a:rPr lang="en-SG" sz="2000">
                <a:solidFill>
                  <a:schemeClr val="dk1"/>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 </a:t>
            </a:r>
            <a:r>
              <a:rPr lang="en-SG" sz="2000">
                <a:solidFill>
                  <a:schemeClr val="dk1"/>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brain alignment</a:t>
            </a:r>
            <a:r>
              <a:rPr lang="en-SG" sz="2000" baseline="-25000">
                <a:solidFill>
                  <a:schemeClr val="dk1"/>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task</a:t>
            </a:r>
            <a:r>
              <a:rPr lang="en-SG" sz="2000">
                <a:solidFill>
                  <a:schemeClr val="dk1"/>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 </a:t>
            </a:r>
            <a:endParaRPr sz="2000">
              <a:solidFill>
                <a:schemeClr val="dk1"/>
              </a:solidFill>
              <a:latin typeface="Helvetica Neue"/>
              <a:ea typeface="Helvetica Neue"/>
              <a:cs typeface="Helvetica Neue"/>
              <a:sym typeface="Helvetica Neue"/>
            </a:endParaRPr>
          </a:p>
        </p:txBody>
      </p:sp>
      <p:sp>
        <p:nvSpPr>
          <p:cNvPr id="2" name="Google Shape;391;p9">
            <a:extLst>
              <a:ext uri="{FF2B5EF4-FFF2-40B4-BE49-F238E27FC236}">
                <a16:creationId xmlns:a16="http://schemas.microsoft.com/office/drawing/2014/main" id="{7E8A0B0A-4E0F-B244-0ACC-C6AC93EC7555}"/>
              </a:ext>
            </a:extLst>
          </p:cNvPr>
          <p:cNvSpPr/>
          <p:nvPr/>
        </p:nvSpPr>
        <p:spPr>
          <a:xfrm>
            <a:off x="191985" y="159577"/>
            <a:ext cx="9875573" cy="71571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800"/>
              <a:buFont typeface="Arial"/>
              <a:buNone/>
            </a:pPr>
            <a:r>
              <a:rPr lang="en-SG" sz="2800" b="1">
                <a:solidFill>
                  <a:schemeClr val="dk1"/>
                </a:solidFill>
                <a:latin typeface="Helvetica Neue"/>
                <a:ea typeface="Helvetica Neue"/>
                <a:cs typeface="Helvetica Neue"/>
                <a:sym typeface="Helvetica Neue"/>
              </a:rPr>
              <a:t>Result-2</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7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9"/>
          <p:cNvSpPr/>
          <p:nvPr/>
        </p:nvSpPr>
        <p:spPr>
          <a:xfrm>
            <a:off x="191985" y="159577"/>
            <a:ext cx="9875573" cy="71571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800"/>
              <a:buFont typeface="Arial"/>
              <a:buNone/>
            </a:pPr>
            <a:r>
              <a:rPr lang="en-SG" sz="2800" b="1">
                <a:solidFill>
                  <a:schemeClr val="dk1"/>
                </a:solidFill>
                <a:latin typeface="Helvetica Neue"/>
                <a:ea typeface="Helvetica Neue"/>
                <a:cs typeface="Helvetica Neue"/>
                <a:sym typeface="Helvetica Neue"/>
              </a:rPr>
              <a:t>Qualitative Analysis: Effect of each linguistic property</a:t>
            </a:r>
            <a:endParaRPr/>
          </a:p>
        </p:txBody>
      </p:sp>
      <p:sp>
        <p:nvSpPr>
          <p:cNvPr id="375" name="Google Shape;375;p9"/>
          <p:cNvSpPr txBox="1">
            <a:spLocks noGrp="1"/>
          </p:cNvSpPr>
          <p:nvPr>
            <p:ph type="sldNum" idx="12"/>
          </p:nvPr>
        </p:nvSpPr>
        <p:spPr>
          <a:xfrm>
            <a:off x="11311128" y="6492874"/>
            <a:ext cx="880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fld id="{00000000-1234-1234-1234-123412341234}" type="slidenum">
              <a:rPr lang="en-SG"/>
              <a:t>25</a:t>
            </a:fld>
            <a:endParaRPr/>
          </a:p>
        </p:txBody>
      </p:sp>
      <p:pic>
        <p:nvPicPr>
          <p:cNvPr id="376" name="Google Shape;376;p9" descr="A collage of images of different colors&#10;&#10;Description automatically generated"/>
          <p:cNvPicPr preferRelativeResize="0"/>
          <p:nvPr/>
        </p:nvPicPr>
        <p:blipFill rotWithShape="1">
          <a:blip r:embed="rId3">
            <a:alphaModFix/>
          </a:blip>
          <a:srcRect r="66091" b="49987"/>
          <a:stretch/>
        </p:blipFill>
        <p:spPr>
          <a:xfrm>
            <a:off x="1451208" y="1909538"/>
            <a:ext cx="3149976" cy="2370634"/>
          </a:xfrm>
          <a:prstGeom prst="rect">
            <a:avLst/>
          </a:prstGeom>
          <a:noFill/>
          <a:ln>
            <a:noFill/>
          </a:ln>
        </p:spPr>
      </p:pic>
      <p:sp>
        <p:nvSpPr>
          <p:cNvPr id="377" name="Google Shape;377;p9"/>
          <p:cNvSpPr/>
          <p:nvPr/>
        </p:nvSpPr>
        <p:spPr>
          <a:xfrm>
            <a:off x="1451208" y="1607410"/>
            <a:ext cx="3149976" cy="30212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1800">
                <a:solidFill>
                  <a:schemeClr val="dk1"/>
                </a:solidFill>
                <a:latin typeface="Helvetica Neue"/>
                <a:ea typeface="Helvetica Neue"/>
                <a:cs typeface="Helvetica Neue"/>
                <a:sym typeface="Helvetica Neue"/>
              </a:rPr>
              <a:t>effect of surface property</a:t>
            </a:r>
            <a:endParaRPr sz="1800">
              <a:solidFill>
                <a:schemeClr val="dk1"/>
              </a:solidFill>
              <a:latin typeface="Helvetica Neue"/>
              <a:ea typeface="Helvetica Neue"/>
              <a:cs typeface="Helvetica Neue"/>
              <a:sym typeface="Helvetica Neue"/>
            </a:endParaRPr>
          </a:p>
        </p:txBody>
      </p:sp>
      <p:pic>
        <p:nvPicPr>
          <p:cNvPr id="378" name="Google Shape;378;p9" descr="A collage of images of different colors&#10;&#10;Description automatically generated"/>
          <p:cNvPicPr preferRelativeResize="0"/>
          <p:nvPr/>
        </p:nvPicPr>
        <p:blipFill rotWithShape="1">
          <a:blip r:embed="rId3">
            <a:alphaModFix/>
          </a:blip>
          <a:srcRect l="66090" b="49987"/>
          <a:stretch/>
        </p:blipFill>
        <p:spPr>
          <a:xfrm>
            <a:off x="4538400" y="1909538"/>
            <a:ext cx="3149976" cy="2370635"/>
          </a:xfrm>
          <a:prstGeom prst="rect">
            <a:avLst/>
          </a:prstGeom>
          <a:noFill/>
          <a:ln>
            <a:noFill/>
          </a:ln>
        </p:spPr>
      </p:pic>
      <p:sp>
        <p:nvSpPr>
          <p:cNvPr id="379" name="Google Shape;379;p9"/>
          <p:cNvSpPr/>
          <p:nvPr/>
        </p:nvSpPr>
        <p:spPr>
          <a:xfrm>
            <a:off x="4521012" y="1607410"/>
            <a:ext cx="3149976" cy="30212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1800">
                <a:solidFill>
                  <a:schemeClr val="dk1"/>
                </a:solidFill>
                <a:latin typeface="Helvetica Neue"/>
                <a:ea typeface="Helvetica Neue"/>
                <a:cs typeface="Helvetica Neue"/>
                <a:sym typeface="Helvetica Neue"/>
              </a:rPr>
              <a:t>effect of syntactic property</a:t>
            </a:r>
            <a:endParaRPr sz="1800">
              <a:solidFill>
                <a:schemeClr val="dk1"/>
              </a:solidFill>
              <a:latin typeface="Helvetica Neue"/>
              <a:ea typeface="Helvetica Neue"/>
              <a:cs typeface="Helvetica Neue"/>
              <a:sym typeface="Helvetica Neue"/>
            </a:endParaRPr>
          </a:p>
        </p:txBody>
      </p:sp>
      <p:pic>
        <p:nvPicPr>
          <p:cNvPr id="380" name="Google Shape;380;p9" descr="A collage of images of different colors&#10;&#10;Description automatically generated"/>
          <p:cNvPicPr preferRelativeResize="0"/>
          <p:nvPr/>
        </p:nvPicPr>
        <p:blipFill rotWithShape="1">
          <a:blip r:embed="rId3">
            <a:alphaModFix/>
          </a:blip>
          <a:srcRect l="66557" t="49988"/>
          <a:stretch/>
        </p:blipFill>
        <p:spPr>
          <a:xfrm>
            <a:off x="7636212" y="1947234"/>
            <a:ext cx="2920083" cy="2370635"/>
          </a:xfrm>
          <a:prstGeom prst="rect">
            <a:avLst/>
          </a:prstGeom>
          <a:noFill/>
          <a:ln>
            <a:noFill/>
          </a:ln>
        </p:spPr>
      </p:pic>
      <p:sp>
        <p:nvSpPr>
          <p:cNvPr id="381" name="Google Shape;381;p9"/>
          <p:cNvSpPr/>
          <p:nvPr/>
        </p:nvSpPr>
        <p:spPr>
          <a:xfrm>
            <a:off x="7521265" y="1626258"/>
            <a:ext cx="3149976" cy="30212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1800">
                <a:solidFill>
                  <a:schemeClr val="dk1"/>
                </a:solidFill>
                <a:latin typeface="Helvetica Neue"/>
                <a:ea typeface="Helvetica Neue"/>
                <a:cs typeface="Helvetica Neue"/>
                <a:sym typeface="Helvetica Neue"/>
              </a:rPr>
              <a:t>effect of semantic property</a:t>
            </a:r>
            <a:endParaRPr sz="1800">
              <a:solidFill>
                <a:schemeClr val="dk1"/>
              </a:solidFill>
              <a:latin typeface="Helvetica Neue"/>
              <a:ea typeface="Helvetica Neue"/>
              <a:cs typeface="Helvetica Neue"/>
              <a:sym typeface="Helvetica Neue"/>
            </a:endParaRPr>
          </a:p>
        </p:txBody>
      </p:sp>
      <p:pic>
        <p:nvPicPr>
          <p:cNvPr id="382" name="Google Shape;382;p9"/>
          <p:cNvPicPr preferRelativeResize="0"/>
          <p:nvPr/>
        </p:nvPicPr>
        <p:blipFill>
          <a:blip r:embed="rId4">
            <a:alphaModFix/>
          </a:blip>
          <a:stretch>
            <a:fillRect/>
          </a:stretch>
        </p:blipFill>
        <p:spPr>
          <a:xfrm>
            <a:off x="266700" y="5419432"/>
            <a:ext cx="11887200" cy="895922"/>
          </a:xfrm>
          <a:prstGeom prst="rect">
            <a:avLst/>
          </a:prstGeom>
          <a:noFill/>
          <a:ln>
            <a:noFill/>
          </a:ln>
        </p:spPr>
      </p:pic>
      <p:sp>
        <p:nvSpPr>
          <p:cNvPr id="383" name="Google Shape;383;p9"/>
          <p:cNvSpPr/>
          <p:nvPr/>
        </p:nvSpPr>
        <p:spPr>
          <a:xfrm>
            <a:off x="4521000" y="1626250"/>
            <a:ext cx="3150000" cy="2689500"/>
          </a:xfrm>
          <a:prstGeom prst="rect">
            <a:avLst/>
          </a:prstGeom>
          <a:noFill/>
          <a:ln w="28575"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7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6" name="Google Shape;406;g299ad7074e6_0_4"/>
          <p:cNvPicPr preferRelativeResize="0"/>
          <p:nvPr/>
        </p:nvPicPr>
        <p:blipFill>
          <a:blip r:embed="rId3">
            <a:alphaModFix/>
          </a:blip>
          <a:stretch>
            <a:fillRect/>
          </a:stretch>
        </p:blipFill>
        <p:spPr>
          <a:xfrm>
            <a:off x="7605700" y="114925"/>
            <a:ext cx="4319599" cy="1787800"/>
          </a:xfrm>
          <a:prstGeom prst="rect">
            <a:avLst/>
          </a:prstGeom>
          <a:noFill/>
          <a:ln>
            <a:noFill/>
          </a:ln>
        </p:spPr>
      </p:pic>
      <p:pic>
        <p:nvPicPr>
          <p:cNvPr id="407" name="Google Shape;407;g299ad7074e6_0_4"/>
          <p:cNvPicPr preferRelativeResize="0"/>
          <p:nvPr/>
        </p:nvPicPr>
        <p:blipFill>
          <a:blip r:embed="rId4">
            <a:alphaModFix/>
          </a:blip>
          <a:stretch>
            <a:fillRect/>
          </a:stretch>
        </p:blipFill>
        <p:spPr>
          <a:xfrm>
            <a:off x="38100" y="64013"/>
            <a:ext cx="12192000" cy="6729984"/>
          </a:xfrm>
          <a:prstGeom prst="rect">
            <a:avLst/>
          </a:prstGeom>
          <a:noFill/>
          <a:ln>
            <a:noFill/>
          </a:ln>
        </p:spPr>
      </p:pic>
      <p:sp>
        <p:nvSpPr>
          <p:cNvPr id="408" name="Google Shape;408;g299ad7074e6_0_4"/>
          <p:cNvSpPr txBox="1"/>
          <p:nvPr/>
        </p:nvSpPr>
        <p:spPr>
          <a:xfrm>
            <a:off x="0" y="449725"/>
            <a:ext cx="7088100" cy="6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SG" sz="2800" b="1">
                <a:solidFill>
                  <a:schemeClr val="dk1"/>
                </a:solidFill>
                <a:latin typeface="Helvetica Neue"/>
                <a:ea typeface="Helvetica Neue"/>
                <a:cs typeface="Helvetica Neue"/>
                <a:sym typeface="Helvetica Neue"/>
              </a:rPr>
              <a:t>Conclusions for neuro-AI research field</a:t>
            </a:r>
            <a:endParaRPr sz="2800" b="1">
              <a:solidFill>
                <a:schemeClr val="dk1"/>
              </a:solidFill>
              <a:latin typeface="Helvetica Neue"/>
              <a:ea typeface="Helvetica Neue"/>
              <a:cs typeface="Helvetica Neue"/>
              <a:sym typeface="Helvetica Neue"/>
            </a:endParaRPr>
          </a:p>
        </p:txBody>
      </p:sp>
      <p:sp>
        <p:nvSpPr>
          <p:cNvPr id="409" name="Google Shape;409;g299ad7074e6_0_4"/>
          <p:cNvSpPr txBox="1"/>
          <p:nvPr/>
        </p:nvSpPr>
        <p:spPr>
          <a:xfrm>
            <a:off x="173750" y="1696625"/>
            <a:ext cx="10792800" cy="4863900"/>
          </a:xfrm>
          <a:prstGeom prst="rect">
            <a:avLst/>
          </a:prstGeom>
          <a:noFill/>
          <a:ln>
            <a:noFill/>
          </a:ln>
        </p:spPr>
        <p:txBody>
          <a:bodyPr spcFirstLastPara="1" wrap="square" lIns="91425" tIns="91425" rIns="91425" bIns="91425" anchor="t" anchorCtr="0">
            <a:spAutoFit/>
          </a:bodyPr>
          <a:lstStyle/>
          <a:p>
            <a:pPr marL="565150" lvl="0" indent="-514350" algn="l" rtl="0">
              <a:spcBef>
                <a:spcPts val="0"/>
              </a:spcBef>
              <a:spcAft>
                <a:spcPts val="0"/>
              </a:spcAft>
              <a:buClr>
                <a:schemeClr val="dk1"/>
              </a:buClr>
              <a:buSzPts val="2800"/>
              <a:buFont typeface="+mj-lt"/>
              <a:buAutoNum type="arabicPeriod"/>
            </a:pPr>
            <a:r>
              <a:rPr lang="en-SG" sz="2800" b="1">
                <a:solidFill>
                  <a:schemeClr val="dk1"/>
                </a:solidFill>
                <a:latin typeface="Calibri"/>
                <a:ea typeface="Calibri"/>
                <a:cs typeface="Calibri"/>
                <a:sym typeface="Calibri"/>
              </a:rPr>
              <a:t>AI-engineering</a:t>
            </a:r>
            <a:r>
              <a:rPr lang="en-SG" sz="2800">
                <a:solidFill>
                  <a:schemeClr val="dk1"/>
                </a:solidFill>
                <a:latin typeface="Calibri"/>
                <a:ea typeface="Calibri"/>
                <a:cs typeface="Calibri"/>
                <a:sym typeface="Calibri"/>
              </a:rPr>
              <a:t>: </a:t>
            </a:r>
            <a:endParaRPr sz="2800">
              <a:solidFill>
                <a:schemeClr val="dk1"/>
              </a:solidFill>
              <a:latin typeface="Calibri"/>
              <a:ea typeface="Calibri"/>
              <a:cs typeface="Calibri"/>
              <a:sym typeface="Calibri"/>
            </a:endParaRPr>
          </a:p>
          <a:p>
            <a:pPr marL="1028700" lvl="1" indent="-457200" algn="l" rtl="0">
              <a:spcBef>
                <a:spcPts val="0"/>
              </a:spcBef>
              <a:spcAft>
                <a:spcPts val="0"/>
              </a:spcAft>
              <a:buClr>
                <a:schemeClr val="dk1"/>
              </a:buClr>
              <a:buSzPts val="1800"/>
              <a:buFont typeface="Arial" panose="020B0604020202020204" pitchFamily="34" charset="0"/>
              <a:buChar char="•"/>
            </a:pPr>
            <a:r>
              <a:rPr lang="en-SG" sz="2400">
                <a:solidFill>
                  <a:schemeClr val="dk1"/>
                </a:solidFill>
                <a:latin typeface="Calibri"/>
                <a:ea typeface="Calibri"/>
                <a:cs typeface="Calibri"/>
                <a:sym typeface="Calibri"/>
              </a:rPr>
              <a:t>guide linguistic feature selection, </a:t>
            </a:r>
            <a:endParaRPr sz="2400">
              <a:solidFill>
                <a:schemeClr val="dk1"/>
              </a:solidFill>
              <a:latin typeface="Calibri"/>
              <a:ea typeface="Calibri"/>
              <a:cs typeface="Calibri"/>
              <a:sym typeface="Calibri"/>
            </a:endParaRPr>
          </a:p>
          <a:p>
            <a:pPr marL="1028700" lvl="1" indent="-457200" algn="l" rtl="0">
              <a:spcBef>
                <a:spcPts val="0"/>
              </a:spcBef>
              <a:spcAft>
                <a:spcPts val="0"/>
              </a:spcAft>
              <a:buClr>
                <a:schemeClr val="dk1"/>
              </a:buClr>
              <a:buSzPts val="1800"/>
              <a:buFont typeface="Arial" panose="020B0604020202020204" pitchFamily="34" charset="0"/>
              <a:buChar char="•"/>
            </a:pPr>
            <a:r>
              <a:rPr lang="en-SG" sz="2400">
                <a:solidFill>
                  <a:schemeClr val="dk1"/>
                </a:solidFill>
                <a:latin typeface="Calibri"/>
                <a:ea typeface="Calibri"/>
                <a:cs typeface="Calibri"/>
                <a:sym typeface="Calibri"/>
              </a:rPr>
              <a:t>facilitate improved transfer learning, </a:t>
            </a:r>
            <a:endParaRPr sz="2400">
              <a:solidFill>
                <a:schemeClr val="dk1"/>
              </a:solidFill>
              <a:latin typeface="Calibri"/>
              <a:ea typeface="Calibri"/>
              <a:cs typeface="Calibri"/>
              <a:sym typeface="Calibri"/>
            </a:endParaRPr>
          </a:p>
          <a:p>
            <a:pPr marL="1028700" lvl="1" indent="-457200" algn="l" rtl="0">
              <a:spcBef>
                <a:spcPts val="0"/>
              </a:spcBef>
              <a:spcAft>
                <a:spcPts val="0"/>
              </a:spcAft>
              <a:buClr>
                <a:schemeClr val="dk1"/>
              </a:buClr>
              <a:buSzPts val="1800"/>
              <a:buFont typeface="Arial" panose="020B0604020202020204" pitchFamily="34" charset="0"/>
              <a:buChar char="•"/>
            </a:pPr>
            <a:r>
              <a:rPr lang="en-SG" sz="2400">
                <a:solidFill>
                  <a:schemeClr val="dk1"/>
                </a:solidFill>
                <a:latin typeface="Calibri"/>
                <a:ea typeface="Calibri"/>
                <a:cs typeface="Calibri"/>
                <a:sym typeface="Calibri"/>
              </a:rPr>
              <a:t>help in the development of cognitively plausible AI architectures</a:t>
            </a:r>
            <a:endParaRPr sz="2400">
              <a:solidFill>
                <a:schemeClr val="dk1"/>
              </a:solidFill>
              <a:latin typeface="Calibri"/>
              <a:ea typeface="Calibri"/>
              <a:cs typeface="Calibri"/>
              <a:sym typeface="Calibri"/>
            </a:endParaRPr>
          </a:p>
          <a:p>
            <a:pPr marL="1428750" lvl="0" indent="-514350" algn="l" rtl="0">
              <a:spcBef>
                <a:spcPts val="0"/>
              </a:spcBef>
              <a:spcAft>
                <a:spcPts val="0"/>
              </a:spcAft>
              <a:buFont typeface="+mj-lt"/>
              <a:buAutoNum type="arabicPeriod"/>
            </a:pPr>
            <a:endParaRPr sz="2800">
              <a:solidFill>
                <a:schemeClr val="dk1"/>
              </a:solidFill>
              <a:latin typeface="Calibri"/>
              <a:ea typeface="Calibri"/>
              <a:cs typeface="Calibri"/>
              <a:sym typeface="Calibri"/>
            </a:endParaRPr>
          </a:p>
          <a:p>
            <a:pPr marL="565150" lvl="0" indent="-514350" algn="l" rtl="0">
              <a:spcBef>
                <a:spcPts val="0"/>
              </a:spcBef>
              <a:spcAft>
                <a:spcPts val="0"/>
              </a:spcAft>
              <a:buClr>
                <a:schemeClr val="dk1"/>
              </a:buClr>
              <a:buSzPts val="2800"/>
              <a:buFont typeface="+mj-lt"/>
              <a:buAutoNum type="arabicPeriod"/>
            </a:pPr>
            <a:r>
              <a:rPr lang="en-SG" sz="2800" b="1">
                <a:solidFill>
                  <a:schemeClr val="dk1"/>
                </a:solidFill>
                <a:latin typeface="Calibri"/>
                <a:ea typeface="Calibri"/>
                <a:cs typeface="Calibri"/>
                <a:sym typeface="Calibri"/>
              </a:rPr>
              <a:t>Computational modeling in Neuroscience</a:t>
            </a:r>
            <a:endParaRPr sz="2800" b="1">
              <a:solidFill>
                <a:schemeClr val="dk1"/>
              </a:solidFill>
              <a:latin typeface="Calibri"/>
              <a:ea typeface="Calibri"/>
              <a:cs typeface="Calibri"/>
              <a:sym typeface="Calibri"/>
            </a:endParaRPr>
          </a:p>
          <a:p>
            <a:pPr marL="1028700" lvl="1" indent="-457200" algn="l" rtl="0">
              <a:spcBef>
                <a:spcPts val="0"/>
              </a:spcBef>
              <a:spcAft>
                <a:spcPts val="0"/>
              </a:spcAft>
              <a:buClr>
                <a:schemeClr val="dk1"/>
              </a:buClr>
              <a:buSzPts val="1800"/>
              <a:buFont typeface="Arial" panose="020B0604020202020204" pitchFamily="34" charset="0"/>
              <a:buChar char="•"/>
            </a:pPr>
            <a:r>
              <a:rPr lang="en-SG" sz="2400">
                <a:solidFill>
                  <a:schemeClr val="dk1"/>
                </a:solidFill>
                <a:latin typeface="Calibri"/>
                <a:ea typeface="Calibri"/>
                <a:cs typeface="Calibri"/>
                <a:sym typeface="Calibri"/>
              </a:rPr>
              <a:t>enables cognitive neuroscientists to have more control over using language models as model organisms of language processing</a:t>
            </a:r>
            <a:endParaRPr sz="2400">
              <a:solidFill>
                <a:schemeClr val="dk1"/>
              </a:solidFill>
              <a:latin typeface="Calibri"/>
              <a:ea typeface="Calibri"/>
              <a:cs typeface="Calibri"/>
              <a:sym typeface="Calibri"/>
            </a:endParaRPr>
          </a:p>
          <a:p>
            <a:pPr marL="1371600" lvl="0" indent="-457200" algn="l" rtl="0">
              <a:spcBef>
                <a:spcPts val="0"/>
              </a:spcBef>
              <a:spcAft>
                <a:spcPts val="0"/>
              </a:spcAft>
              <a:buFont typeface="+mj-lt"/>
              <a:buAutoNum type="arabicPeriod"/>
            </a:pPr>
            <a:endParaRPr sz="2400">
              <a:solidFill>
                <a:schemeClr val="dk1"/>
              </a:solidFill>
              <a:latin typeface="Calibri"/>
              <a:ea typeface="Calibri"/>
              <a:cs typeface="Calibri"/>
              <a:sym typeface="Calibri"/>
            </a:endParaRPr>
          </a:p>
          <a:p>
            <a:pPr marL="590550" lvl="0" indent="-514350" algn="l" rtl="0">
              <a:spcBef>
                <a:spcPts val="0"/>
              </a:spcBef>
              <a:spcAft>
                <a:spcPts val="0"/>
              </a:spcAft>
              <a:buClr>
                <a:schemeClr val="dk1"/>
              </a:buClr>
              <a:buSzPts val="2400"/>
              <a:buFont typeface="+mj-lt"/>
              <a:buAutoNum type="arabicPeriod"/>
            </a:pPr>
            <a:r>
              <a:rPr lang="en-SG" sz="2800" b="1">
                <a:solidFill>
                  <a:schemeClr val="dk1"/>
                </a:solidFill>
                <a:latin typeface="Calibri"/>
                <a:ea typeface="Calibri"/>
                <a:cs typeface="Calibri"/>
                <a:sym typeface="Calibri"/>
              </a:rPr>
              <a:t>Model interpretability</a:t>
            </a:r>
            <a:endParaRPr sz="2800" b="1">
              <a:solidFill>
                <a:schemeClr val="dk1"/>
              </a:solidFill>
              <a:latin typeface="Calibri"/>
              <a:ea typeface="Calibri"/>
              <a:cs typeface="Calibri"/>
              <a:sym typeface="Calibri"/>
            </a:endParaRPr>
          </a:p>
          <a:p>
            <a:pPr marL="1028700" lvl="1" indent="-457200" algn="l" rtl="0">
              <a:spcBef>
                <a:spcPts val="0"/>
              </a:spcBef>
              <a:spcAft>
                <a:spcPts val="0"/>
              </a:spcAft>
              <a:buClr>
                <a:schemeClr val="dk1"/>
              </a:buClr>
              <a:buSzPts val="1800"/>
              <a:buFont typeface="Arial" panose="020B0604020202020204" pitchFamily="34" charset="0"/>
              <a:buChar char="•"/>
            </a:pPr>
            <a:r>
              <a:rPr lang="en-SG" sz="2400">
                <a:solidFill>
                  <a:schemeClr val="dk1"/>
                </a:solidFill>
                <a:latin typeface="Calibri"/>
                <a:ea typeface="Calibri"/>
                <a:cs typeface="Calibri"/>
                <a:sym typeface="Calibri"/>
              </a:rPr>
              <a:t>the addition of linguistic features by our approach can further increase the model interpretability using brain signals (Toneva &amp; Wehbe 2019)</a:t>
            </a:r>
            <a:endParaRPr sz="24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9">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9">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g10bb5e1c841_1_46"/>
          <p:cNvSpPr/>
          <p:nvPr/>
        </p:nvSpPr>
        <p:spPr>
          <a:xfrm>
            <a:off x="328500" y="4901564"/>
            <a:ext cx="11535000" cy="536161"/>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Clr>
                <a:srgbClr val="000000"/>
              </a:buClr>
              <a:buSzPts val="2000"/>
              <a:buFont typeface="Arial"/>
              <a:buNone/>
            </a:pPr>
            <a:r>
              <a:rPr lang="en-SG" sz="2000">
                <a:solidFill>
                  <a:schemeClr val="dk1"/>
                </a:solidFill>
                <a:latin typeface="Helvetica Neue"/>
                <a:ea typeface="Helvetica Neue"/>
                <a:cs typeface="Helvetica Neue"/>
                <a:sym typeface="Helvetica Neue"/>
              </a:rPr>
              <a:t>Subba Reddy Oota          Emin Celik         Fatma Deniz         Mariya Toneva</a:t>
            </a:r>
            <a:endParaRPr sz="2000">
              <a:solidFill>
                <a:schemeClr val="dk1"/>
              </a:solidFill>
              <a:latin typeface="Helvetica Neue"/>
              <a:ea typeface="Helvetica Neue"/>
              <a:cs typeface="Helvetica Neue"/>
              <a:sym typeface="Helvetica Neue"/>
            </a:endParaRPr>
          </a:p>
          <a:p>
            <a:pPr marL="0" marR="0" lvl="0" indent="0" algn="ctr" rtl="0">
              <a:lnSpc>
                <a:spcPct val="115000"/>
              </a:lnSpc>
              <a:spcBef>
                <a:spcPts val="0"/>
              </a:spcBef>
              <a:spcAft>
                <a:spcPts val="0"/>
              </a:spcAft>
              <a:buClr>
                <a:srgbClr val="000000"/>
              </a:buClr>
              <a:buSzPts val="2000"/>
              <a:buFont typeface="Arial"/>
              <a:buNone/>
            </a:pPr>
            <a:endParaRPr sz="2000">
              <a:solidFill>
                <a:schemeClr val="dk1"/>
              </a:solidFill>
              <a:latin typeface="Helvetica Neue"/>
              <a:ea typeface="Helvetica Neue"/>
              <a:cs typeface="Helvetica Neue"/>
              <a:sym typeface="Helvetica Neue"/>
            </a:endParaRPr>
          </a:p>
        </p:txBody>
      </p:sp>
      <p:sp>
        <p:nvSpPr>
          <p:cNvPr id="110" name="Google Shape;110;g10bb5e1c841_1_46"/>
          <p:cNvSpPr/>
          <p:nvPr/>
        </p:nvSpPr>
        <p:spPr>
          <a:xfrm>
            <a:off x="328500" y="3471552"/>
            <a:ext cx="11535000" cy="1465500"/>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Clr>
                <a:srgbClr val="000000"/>
              </a:buClr>
              <a:buSzPts val="2400"/>
              <a:buFont typeface="Arial"/>
              <a:buNone/>
            </a:pPr>
            <a:r>
              <a:rPr lang="en-US" sz="3200" b="1" i="0" u="none" strike="noStrike" cap="none">
                <a:solidFill>
                  <a:schemeClr val="dk1"/>
                </a:solidFill>
                <a:latin typeface="Helvetica Neue"/>
                <a:ea typeface="Helvetica Neue"/>
                <a:cs typeface="Helvetica Neue"/>
                <a:sym typeface="Helvetica Neue"/>
              </a:rPr>
              <a:t>Speech-based language models lack brain-relevant semantics</a:t>
            </a:r>
            <a:endParaRPr sz="3200" b="1" i="0" u="none" strike="noStrike" cap="none">
              <a:solidFill>
                <a:schemeClr val="dk1"/>
              </a:solidFill>
              <a:latin typeface="Helvetica Neue"/>
              <a:ea typeface="Helvetica Neue"/>
              <a:cs typeface="Helvetica Neue"/>
              <a:sym typeface="Helvetica Neue"/>
            </a:endParaRPr>
          </a:p>
        </p:txBody>
      </p:sp>
      <p:grpSp>
        <p:nvGrpSpPr>
          <p:cNvPr id="111" name="Google Shape;111;g10bb5e1c841_1_46"/>
          <p:cNvGrpSpPr/>
          <p:nvPr/>
        </p:nvGrpSpPr>
        <p:grpSpPr>
          <a:xfrm>
            <a:off x="371124" y="70875"/>
            <a:ext cx="7289700" cy="3000300"/>
            <a:chOff x="2451150" y="447250"/>
            <a:chExt cx="7289700" cy="3000300"/>
          </a:xfrm>
        </p:grpSpPr>
        <p:sp>
          <p:nvSpPr>
            <p:cNvPr id="112" name="Google Shape;112;g10bb5e1c841_1_46"/>
            <p:cNvSpPr/>
            <p:nvPr/>
          </p:nvSpPr>
          <p:spPr>
            <a:xfrm>
              <a:off x="2451150" y="447250"/>
              <a:ext cx="7289700" cy="3000300"/>
            </a:xfrm>
            <a:prstGeom prst="roundRect">
              <a:avLst>
                <a:gd name="adj" fmla="val 16667"/>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g10bb5e1c841_1_46"/>
            <p:cNvSpPr/>
            <p:nvPr/>
          </p:nvSpPr>
          <p:spPr>
            <a:xfrm>
              <a:off x="2777280" y="2603976"/>
              <a:ext cx="6870636" cy="605122"/>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2400" b="1">
                  <a:solidFill>
                    <a:schemeClr val="dk1"/>
                  </a:solidFill>
                  <a:latin typeface="Helvetica Neue"/>
                  <a:ea typeface="Helvetica Neue"/>
                  <a:cs typeface="Helvetica Neue"/>
                  <a:sym typeface="Helvetica Neue"/>
                </a:rPr>
                <a:t>What types of information underlie the brain alignment of language models observed across brain regions? </a:t>
              </a:r>
            </a:p>
          </p:txBody>
        </p:sp>
        <p:cxnSp>
          <p:nvCxnSpPr>
            <p:cNvPr id="114" name="Google Shape;114;g10bb5e1c841_1_46"/>
            <p:cNvCxnSpPr/>
            <p:nvPr/>
          </p:nvCxnSpPr>
          <p:spPr>
            <a:xfrm>
              <a:off x="4982100" y="1871200"/>
              <a:ext cx="2227800" cy="0"/>
            </a:xfrm>
            <a:prstGeom prst="straightConnector1">
              <a:avLst/>
            </a:prstGeom>
            <a:noFill/>
            <a:ln w="38100" cap="flat" cmpd="sng">
              <a:solidFill>
                <a:schemeClr val="dk1"/>
              </a:solidFill>
              <a:prstDash val="solid"/>
              <a:round/>
              <a:headEnd type="none" w="med" len="med"/>
              <a:tailEnd type="triangle" w="med" len="med"/>
            </a:ln>
          </p:spPr>
        </p:cxnSp>
        <p:sp>
          <p:nvSpPr>
            <p:cNvPr id="115" name="Google Shape;115;g10bb5e1c841_1_46"/>
            <p:cNvSpPr/>
            <p:nvPr/>
          </p:nvSpPr>
          <p:spPr>
            <a:xfrm>
              <a:off x="7239345" y="729511"/>
              <a:ext cx="2028300" cy="344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1800" b="1">
                  <a:solidFill>
                    <a:schemeClr val="dk1"/>
                  </a:solidFill>
                  <a:latin typeface="Helvetica Neue"/>
                  <a:ea typeface="Helvetica Neue"/>
                  <a:cs typeface="Helvetica Neue"/>
                  <a:sym typeface="Helvetica Neue"/>
                </a:rPr>
                <a:t>Biological</a:t>
              </a:r>
              <a:endParaRPr sz="1800" b="1" i="0" u="none" strike="noStrike" cap="none">
                <a:solidFill>
                  <a:schemeClr val="dk1"/>
                </a:solidFill>
                <a:latin typeface="Helvetica Neue"/>
                <a:ea typeface="Helvetica Neue"/>
                <a:cs typeface="Helvetica Neue"/>
                <a:sym typeface="Helvetica Neue"/>
              </a:endParaRPr>
            </a:p>
          </p:txBody>
        </p:sp>
        <p:sp>
          <p:nvSpPr>
            <p:cNvPr id="116" name="Google Shape;116;g10bb5e1c841_1_46"/>
            <p:cNvSpPr/>
            <p:nvPr/>
          </p:nvSpPr>
          <p:spPr>
            <a:xfrm>
              <a:off x="2777280" y="729511"/>
              <a:ext cx="2028300" cy="344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1800" b="1">
                  <a:solidFill>
                    <a:schemeClr val="dk1"/>
                  </a:solidFill>
                  <a:latin typeface="Helvetica Neue"/>
                  <a:ea typeface="Helvetica Neue"/>
                  <a:cs typeface="Helvetica Neue"/>
                  <a:sym typeface="Helvetica Neue"/>
                </a:rPr>
                <a:t>Artificial</a:t>
              </a:r>
              <a:endParaRPr sz="1800" b="1" i="0" u="none" strike="noStrike" cap="none">
                <a:solidFill>
                  <a:schemeClr val="dk1"/>
                </a:solidFill>
                <a:latin typeface="Helvetica Neue"/>
                <a:ea typeface="Helvetica Neue"/>
                <a:cs typeface="Helvetica Neue"/>
                <a:sym typeface="Helvetica Neue"/>
              </a:endParaRPr>
            </a:p>
          </p:txBody>
        </p:sp>
        <p:pic>
          <p:nvPicPr>
            <p:cNvPr id="117" name="Google Shape;117;g10bb5e1c841_1_46"/>
            <p:cNvPicPr preferRelativeResize="0"/>
            <p:nvPr/>
          </p:nvPicPr>
          <p:blipFill>
            <a:blip r:embed="rId3">
              <a:alphaModFix/>
            </a:blip>
            <a:stretch>
              <a:fillRect/>
            </a:stretch>
          </p:blipFill>
          <p:spPr>
            <a:xfrm>
              <a:off x="3095400" y="1074211"/>
              <a:ext cx="1392200" cy="1392200"/>
            </a:xfrm>
            <a:prstGeom prst="rect">
              <a:avLst/>
            </a:prstGeom>
            <a:noFill/>
            <a:ln>
              <a:noFill/>
            </a:ln>
          </p:spPr>
        </p:pic>
        <p:pic>
          <p:nvPicPr>
            <p:cNvPr id="118" name="Google Shape;118;g10bb5e1c841_1_46"/>
            <p:cNvPicPr preferRelativeResize="0"/>
            <p:nvPr/>
          </p:nvPicPr>
          <p:blipFill>
            <a:blip r:embed="rId4">
              <a:alphaModFix/>
            </a:blip>
            <a:stretch>
              <a:fillRect/>
            </a:stretch>
          </p:blipFill>
          <p:spPr>
            <a:xfrm>
              <a:off x="7475770" y="1175099"/>
              <a:ext cx="1555450" cy="1190425"/>
            </a:xfrm>
            <a:prstGeom prst="rect">
              <a:avLst/>
            </a:prstGeom>
            <a:noFill/>
            <a:ln>
              <a:noFill/>
            </a:ln>
          </p:spPr>
        </p:pic>
      </p:grpSp>
      <p:pic>
        <p:nvPicPr>
          <p:cNvPr id="2" name="Picture 1" descr="Logo&#10;&#10;Description automatically generated">
            <a:extLst>
              <a:ext uri="{FF2B5EF4-FFF2-40B4-BE49-F238E27FC236}">
                <a16:creationId xmlns:a16="http://schemas.microsoft.com/office/drawing/2014/main" id="{D086CAF8-4FDE-416B-AE58-946FF5BBA4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876" y="5938399"/>
            <a:ext cx="1610995" cy="841680"/>
          </a:xfrm>
          <a:prstGeom prst="rect">
            <a:avLst/>
          </a:prstGeom>
        </p:spPr>
      </p:pic>
      <p:pic>
        <p:nvPicPr>
          <p:cNvPr id="7" name="Picture 6" descr="A blue and white logo&#10;&#10;Description automatically generated">
            <a:extLst>
              <a:ext uri="{FF2B5EF4-FFF2-40B4-BE49-F238E27FC236}">
                <a16:creationId xmlns:a16="http://schemas.microsoft.com/office/drawing/2014/main" id="{F4DFB2FC-E614-E9F6-1694-887DB670B5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1576" y="5804087"/>
            <a:ext cx="1380548" cy="1026880"/>
          </a:xfrm>
          <a:prstGeom prst="rect">
            <a:avLst/>
          </a:prstGeom>
        </p:spPr>
      </p:pic>
      <p:pic>
        <p:nvPicPr>
          <p:cNvPr id="4" name="Picture 3" descr="A red and black logo&#10;&#10;Description automatically generated">
            <a:extLst>
              <a:ext uri="{FF2B5EF4-FFF2-40B4-BE49-F238E27FC236}">
                <a16:creationId xmlns:a16="http://schemas.microsoft.com/office/drawing/2014/main" id="{9340CA94-F5EE-4CEC-709A-8DC77DE79A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64192" y="70875"/>
            <a:ext cx="2517932" cy="672288"/>
          </a:xfrm>
          <a:prstGeom prst="rect">
            <a:avLst/>
          </a:prstGeom>
        </p:spPr>
      </p:pic>
      <p:pic>
        <p:nvPicPr>
          <p:cNvPr id="5" name="Picture 4" descr="A red and black logo&#10;&#10;Description automatically generated">
            <a:extLst>
              <a:ext uri="{FF2B5EF4-FFF2-40B4-BE49-F238E27FC236}">
                <a16:creationId xmlns:a16="http://schemas.microsoft.com/office/drawing/2014/main" id="{D029FF2D-1AF6-A31D-9C92-D67DCFDC6B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29874" y="5708399"/>
            <a:ext cx="1816355" cy="1078726"/>
          </a:xfrm>
          <a:prstGeom prst="rect">
            <a:avLst/>
          </a:prstGeom>
        </p:spPr>
      </p:pic>
    </p:spTree>
    <p:extLst>
      <p:ext uri="{BB962C8B-B14F-4D97-AF65-F5344CB8AC3E}">
        <p14:creationId xmlns:p14="http://schemas.microsoft.com/office/powerpoint/2010/main" val="27985032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
          <p:cNvSpPr/>
          <p:nvPr/>
        </p:nvSpPr>
        <p:spPr>
          <a:xfrm>
            <a:off x="515100" y="387145"/>
            <a:ext cx="11161800" cy="69169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800"/>
              <a:buFont typeface="Arial"/>
              <a:buNone/>
            </a:pPr>
            <a:r>
              <a:rPr lang="en-SG" sz="2800" b="1" i="0" u="none" strike="noStrike" cap="none">
                <a:solidFill>
                  <a:schemeClr val="dk1"/>
                </a:solidFill>
                <a:latin typeface="Helvetica Neue"/>
                <a:ea typeface="Helvetica Neue"/>
                <a:cs typeface="Helvetica Neue"/>
                <a:sym typeface="Helvetica Neue"/>
              </a:rPr>
              <a:t>Text- vs. Speech-based language models</a:t>
            </a:r>
            <a:endParaRPr sz="2800" b="1" i="0" u="none" strike="noStrike" cap="none">
              <a:solidFill>
                <a:schemeClr val="dk1"/>
              </a:solidFill>
              <a:latin typeface="Helvetica Neue"/>
              <a:ea typeface="Helvetica Neue"/>
              <a:cs typeface="Helvetica Neue"/>
              <a:sym typeface="Helvetica Neue"/>
            </a:endParaRPr>
          </a:p>
        </p:txBody>
      </p:sp>
      <p:sp>
        <p:nvSpPr>
          <p:cNvPr id="145" name="Google Shape;145;p2"/>
          <p:cNvSpPr txBox="1">
            <a:spLocks noGrp="1"/>
          </p:cNvSpPr>
          <p:nvPr>
            <p:ph type="sldNum" idx="12"/>
          </p:nvPr>
        </p:nvSpPr>
        <p:spPr>
          <a:xfrm>
            <a:off x="11311128" y="6492874"/>
            <a:ext cx="880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fld id="{00000000-1234-1234-1234-123412341234}" type="slidenum">
              <a:rPr lang="en-SG"/>
              <a:t>28</a:t>
            </a:fld>
            <a:endParaRPr/>
          </a:p>
        </p:txBody>
      </p:sp>
      <p:pic>
        <p:nvPicPr>
          <p:cNvPr id="3" name="Picture 2" descr="A diagram of a machine learning&#10;&#10;Description automatically generated">
            <a:extLst>
              <a:ext uri="{FF2B5EF4-FFF2-40B4-BE49-F238E27FC236}">
                <a16:creationId xmlns:a16="http://schemas.microsoft.com/office/drawing/2014/main" id="{ACAEAEFF-4053-BD6E-0B7F-C1F53DE5514F}"/>
              </a:ext>
            </a:extLst>
          </p:cNvPr>
          <p:cNvPicPr>
            <a:picLocks noChangeAspect="1"/>
          </p:cNvPicPr>
          <p:nvPr/>
        </p:nvPicPr>
        <p:blipFill rotWithShape="1">
          <a:blip r:embed="rId3">
            <a:extLst>
              <a:ext uri="{28A0092B-C50C-407E-A947-70E740481C1C}">
                <a14:useLocalDpi xmlns:a14="http://schemas.microsoft.com/office/drawing/2010/main" val="0"/>
              </a:ext>
            </a:extLst>
          </a:blip>
          <a:srcRect r="60133" b="59471"/>
          <a:stretch/>
        </p:blipFill>
        <p:spPr>
          <a:xfrm>
            <a:off x="846762" y="2779544"/>
            <a:ext cx="4439325" cy="2525881"/>
          </a:xfrm>
          <a:prstGeom prst="rect">
            <a:avLst/>
          </a:prstGeom>
        </p:spPr>
      </p:pic>
      <p:pic>
        <p:nvPicPr>
          <p:cNvPr id="2" name="Picture 1" descr="A diagram of a machine learning&#10;&#10;Description automatically generated">
            <a:extLst>
              <a:ext uri="{FF2B5EF4-FFF2-40B4-BE49-F238E27FC236}">
                <a16:creationId xmlns:a16="http://schemas.microsoft.com/office/drawing/2014/main" id="{D9648D98-87AF-3231-4586-7B1EB385AE5B}"/>
              </a:ext>
            </a:extLst>
          </p:cNvPr>
          <p:cNvPicPr>
            <a:picLocks noChangeAspect="1"/>
          </p:cNvPicPr>
          <p:nvPr/>
        </p:nvPicPr>
        <p:blipFill rotWithShape="1">
          <a:blip r:embed="rId3">
            <a:extLst>
              <a:ext uri="{28A0092B-C50C-407E-A947-70E740481C1C}">
                <a14:useLocalDpi xmlns:a14="http://schemas.microsoft.com/office/drawing/2010/main" val="0"/>
              </a:ext>
            </a:extLst>
          </a:blip>
          <a:srcRect t="44584" r="60133"/>
          <a:stretch/>
        </p:blipFill>
        <p:spPr>
          <a:xfrm>
            <a:off x="6457950" y="2238375"/>
            <a:ext cx="4620588" cy="3521534"/>
          </a:xfrm>
          <a:prstGeom prst="rect">
            <a:avLst/>
          </a:prstGeom>
        </p:spPr>
      </p:pic>
    </p:spTree>
    <p:extLst>
      <p:ext uri="{BB962C8B-B14F-4D97-AF65-F5344CB8AC3E}">
        <p14:creationId xmlns:p14="http://schemas.microsoft.com/office/powerpoint/2010/main" val="752488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5" name="Google Shape;145;p2"/>
          <p:cNvSpPr txBox="1">
            <a:spLocks noGrp="1"/>
          </p:cNvSpPr>
          <p:nvPr>
            <p:ph type="sldNum" idx="12"/>
          </p:nvPr>
        </p:nvSpPr>
        <p:spPr>
          <a:xfrm>
            <a:off x="11311128" y="6492874"/>
            <a:ext cx="880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fld id="{00000000-1234-1234-1234-123412341234}" type="slidenum">
              <a:rPr lang="en-SG"/>
              <a:t>29</a:t>
            </a:fld>
            <a:endParaRPr/>
          </a:p>
        </p:txBody>
      </p:sp>
      <p:sp>
        <p:nvSpPr>
          <p:cNvPr id="6" name="Google Shape;144;p2">
            <a:extLst>
              <a:ext uri="{FF2B5EF4-FFF2-40B4-BE49-F238E27FC236}">
                <a16:creationId xmlns:a16="http://schemas.microsoft.com/office/drawing/2014/main" id="{15586491-F811-E0DC-338E-DA823440557D}"/>
              </a:ext>
            </a:extLst>
          </p:cNvPr>
          <p:cNvSpPr/>
          <p:nvPr/>
        </p:nvSpPr>
        <p:spPr>
          <a:xfrm>
            <a:off x="515099" y="205315"/>
            <a:ext cx="11161800" cy="69169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800"/>
              <a:buFont typeface="Arial"/>
              <a:buNone/>
            </a:pPr>
            <a:r>
              <a:rPr lang="en-SG" sz="2800" b="1" i="0" u="none" strike="noStrike" cap="none">
                <a:solidFill>
                  <a:schemeClr val="dk1"/>
                </a:solidFill>
                <a:latin typeface="Helvetica Neue"/>
                <a:ea typeface="Helvetica Neue"/>
                <a:cs typeface="Helvetica Neue"/>
                <a:sym typeface="Helvetica Neue"/>
              </a:rPr>
              <a:t>Text- vs. Speech-based language models : brain alignment</a:t>
            </a:r>
            <a:endParaRPr sz="2800" b="1" i="0" u="none" strike="noStrike" cap="none">
              <a:solidFill>
                <a:schemeClr val="dk1"/>
              </a:solidFill>
              <a:latin typeface="Helvetica Neue"/>
              <a:ea typeface="Helvetica Neue"/>
              <a:cs typeface="Helvetica Neue"/>
              <a:sym typeface="Helvetica Neue"/>
            </a:endParaRPr>
          </a:p>
        </p:txBody>
      </p:sp>
      <p:pic>
        <p:nvPicPr>
          <p:cNvPr id="4" name="Picture 3" descr="A diagram of a machine learning&#10;&#10;Description automatically generated">
            <a:extLst>
              <a:ext uri="{FF2B5EF4-FFF2-40B4-BE49-F238E27FC236}">
                <a16:creationId xmlns:a16="http://schemas.microsoft.com/office/drawing/2014/main" id="{616CB9E7-B920-C4A2-33D2-35BE6449705A}"/>
              </a:ext>
            </a:extLst>
          </p:cNvPr>
          <p:cNvPicPr>
            <a:picLocks noChangeAspect="1"/>
          </p:cNvPicPr>
          <p:nvPr/>
        </p:nvPicPr>
        <p:blipFill rotWithShape="1">
          <a:blip r:embed="rId3">
            <a:extLst>
              <a:ext uri="{28A0092B-C50C-407E-A947-70E740481C1C}">
                <a14:useLocalDpi xmlns:a14="http://schemas.microsoft.com/office/drawing/2010/main" val="0"/>
              </a:ext>
            </a:extLst>
          </a:blip>
          <a:srcRect r="58792"/>
          <a:stretch/>
        </p:blipFill>
        <p:spPr>
          <a:xfrm>
            <a:off x="1613261" y="1264868"/>
            <a:ext cx="3694464" cy="5041972"/>
          </a:xfrm>
          <a:prstGeom prst="rect">
            <a:avLst/>
          </a:prstGeom>
        </p:spPr>
      </p:pic>
      <p:pic>
        <p:nvPicPr>
          <p:cNvPr id="3" name="Picture 2" descr="A diagram of a machine learning&#10;&#10;Description automatically generated">
            <a:extLst>
              <a:ext uri="{FF2B5EF4-FFF2-40B4-BE49-F238E27FC236}">
                <a16:creationId xmlns:a16="http://schemas.microsoft.com/office/drawing/2014/main" id="{A23B16C5-CDDD-D699-804D-72DA24D31799}"/>
              </a:ext>
            </a:extLst>
          </p:cNvPr>
          <p:cNvPicPr>
            <a:picLocks noChangeAspect="1"/>
          </p:cNvPicPr>
          <p:nvPr/>
        </p:nvPicPr>
        <p:blipFill rotWithShape="1">
          <a:blip r:embed="rId3">
            <a:extLst>
              <a:ext uri="{28A0092B-C50C-407E-A947-70E740481C1C}">
                <a14:useLocalDpi xmlns:a14="http://schemas.microsoft.com/office/drawing/2010/main" val="0"/>
              </a:ext>
            </a:extLst>
          </a:blip>
          <a:srcRect l="42146"/>
          <a:stretch/>
        </p:blipFill>
        <p:spPr>
          <a:xfrm>
            <a:off x="5391807" y="1264868"/>
            <a:ext cx="5186932" cy="5041972"/>
          </a:xfrm>
          <a:prstGeom prst="rect">
            <a:avLst/>
          </a:prstGeom>
        </p:spPr>
      </p:pic>
    </p:spTree>
    <p:extLst>
      <p:ext uri="{BB962C8B-B14F-4D97-AF65-F5344CB8AC3E}">
        <p14:creationId xmlns:p14="http://schemas.microsoft.com/office/powerpoint/2010/main" val="226644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5C7A4-3AFA-1F48-C5AC-0EB2B9E2B99C}"/>
              </a:ext>
            </a:extLst>
          </p:cNvPr>
          <p:cNvSpPr>
            <a:spLocks noGrp="1"/>
          </p:cNvSpPr>
          <p:nvPr>
            <p:ph type="title"/>
          </p:nvPr>
        </p:nvSpPr>
        <p:spPr>
          <a:xfrm>
            <a:off x="77821" y="131661"/>
            <a:ext cx="11712103" cy="812595"/>
          </a:xfrm>
        </p:spPr>
        <p:txBody>
          <a:bodyPr>
            <a:normAutofit/>
          </a:bodyPr>
          <a:lstStyle/>
          <a:p>
            <a:r>
              <a:rPr lang="en-US" sz="2800" b="1">
                <a:latin typeface="Helvetica Neue" panose="020B0604020202020204"/>
              </a:rPr>
              <a:t>Typical studies of language processing with controlled experiments</a:t>
            </a:r>
          </a:p>
        </p:txBody>
      </p:sp>
      <p:sp>
        <p:nvSpPr>
          <p:cNvPr id="5" name="TextBox 4">
            <a:extLst>
              <a:ext uri="{FF2B5EF4-FFF2-40B4-BE49-F238E27FC236}">
                <a16:creationId xmlns:a16="http://schemas.microsoft.com/office/drawing/2014/main" id="{433EA900-5C0D-DB43-50BF-16B7290280B6}"/>
              </a:ext>
            </a:extLst>
          </p:cNvPr>
          <p:cNvSpPr txBox="1"/>
          <p:nvPr/>
        </p:nvSpPr>
        <p:spPr>
          <a:xfrm>
            <a:off x="166991" y="1134017"/>
            <a:ext cx="6094378" cy="1200329"/>
          </a:xfrm>
          <a:prstGeom prst="rect">
            <a:avLst/>
          </a:prstGeom>
          <a:noFill/>
        </p:spPr>
        <p:txBody>
          <a:bodyPr wrap="square">
            <a:spAutoFit/>
          </a:bodyPr>
          <a:lstStyle/>
          <a:p>
            <a:pPr marL="285750" indent="-285750">
              <a:buFont typeface="Arial" panose="020B0604020202020204" pitchFamily="34" charset="0"/>
              <a:buChar char="•"/>
            </a:pPr>
            <a:r>
              <a:rPr lang="en-US">
                <a:solidFill>
                  <a:srgbClr val="0070C0"/>
                </a:solidFill>
              </a:rPr>
              <a:t>How the human brain computes and encodes syntactic structures?</a:t>
            </a:r>
          </a:p>
          <a:p>
            <a:pPr marL="742950" lvl="1" indent="-285750">
              <a:buFont typeface="Arial" panose="020B0604020202020204" pitchFamily="34" charset="0"/>
              <a:buChar char="•"/>
            </a:pPr>
            <a:r>
              <a:rPr lang="en-US" b="1">
                <a:latin typeface="+mj-lt"/>
                <a:cs typeface="Arial" panose="020B0604020202020204" pitchFamily="34" charset="0"/>
              </a:rPr>
              <a:t>Syntax:</a:t>
            </a:r>
            <a:r>
              <a:rPr lang="en-US">
                <a:latin typeface="+mj-lt"/>
                <a:cs typeface="Arial" panose="020B0604020202020204" pitchFamily="34" charset="0"/>
              </a:rPr>
              <a:t> how do words structurally combine to form sentences and meaning?</a:t>
            </a:r>
            <a:endParaRPr lang="en-US" b="1">
              <a:latin typeface="+mj-lt"/>
            </a:endParaRPr>
          </a:p>
        </p:txBody>
      </p:sp>
      <p:sp>
        <p:nvSpPr>
          <p:cNvPr id="3" name="Slide Number Placeholder 2">
            <a:extLst>
              <a:ext uri="{FF2B5EF4-FFF2-40B4-BE49-F238E27FC236}">
                <a16:creationId xmlns:a16="http://schemas.microsoft.com/office/drawing/2014/main" id="{53A49118-B488-F17D-6CFF-02C0236F25BA}"/>
              </a:ext>
            </a:extLst>
          </p:cNvPr>
          <p:cNvSpPr>
            <a:spLocks noGrp="1"/>
          </p:cNvSpPr>
          <p:nvPr>
            <p:ph type="sldNum" sz="quarter" idx="12"/>
          </p:nvPr>
        </p:nvSpPr>
        <p:spPr/>
        <p:txBody>
          <a:bodyPr/>
          <a:lstStyle/>
          <a:p>
            <a:fld id="{5F2E2D64-2AF7-44BE-8925-D454CE4894DF}" type="slidenum">
              <a:rPr lang="en-US" smtClean="0"/>
              <a:t>3</a:t>
            </a:fld>
            <a:endParaRPr lang="en-US"/>
          </a:p>
        </p:txBody>
      </p:sp>
      <p:sp>
        <p:nvSpPr>
          <p:cNvPr id="6" name="Google Shape;249;p17">
            <a:extLst>
              <a:ext uri="{FF2B5EF4-FFF2-40B4-BE49-F238E27FC236}">
                <a16:creationId xmlns:a16="http://schemas.microsoft.com/office/drawing/2014/main" id="{3CA6900D-083F-0C76-3ABA-F9DD7248D00D}"/>
              </a:ext>
            </a:extLst>
          </p:cNvPr>
          <p:cNvSpPr txBox="1"/>
          <p:nvPr/>
        </p:nvSpPr>
        <p:spPr>
          <a:xfrm>
            <a:off x="7346818" y="1600873"/>
            <a:ext cx="2334444" cy="492402"/>
          </a:xfrm>
          <a:prstGeom prst="rect">
            <a:avLst/>
          </a:prstGeom>
          <a:solidFill>
            <a:srgbClr val="FFF2CC"/>
          </a:solidFill>
          <a:ln>
            <a:noFill/>
          </a:ln>
        </p:spPr>
        <p:txBody>
          <a:bodyPr spcFirstLastPara="1" wrap="square" lIns="121900" tIns="121900" rIns="121900" bIns="121900" anchor="t" anchorCtr="0">
            <a:spAutoFit/>
          </a:bodyPr>
          <a:lstStyle/>
          <a:p>
            <a:r>
              <a:rPr lang="en-US" sz="1600"/>
              <a:t>Controlled experiments</a:t>
            </a:r>
            <a:endParaRPr sz="1600">
              <a:latin typeface="Montserrat"/>
              <a:ea typeface="Montserrat"/>
              <a:cs typeface="Montserrat"/>
              <a:sym typeface="Montserrat"/>
            </a:endParaRPr>
          </a:p>
        </p:txBody>
      </p:sp>
      <p:sp>
        <p:nvSpPr>
          <p:cNvPr id="7" name="Google Shape;249;p17">
            <a:extLst>
              <a:ext uri="{FF2B5EF4-FFF2-40B4-BE49-F238E27FC236}">
                <a16:creationId xmlns:a16="http://schemas.microsoft.com/office/drawing/2014/main" id="{4D923FAB-2902-E198-44DC-80ABAB5B2166}"/>
              </a:ext>
            </a:extLst>
          </p:cNvPr>
          <p:cNvSpPr txBox="1"/>
          <p:nvPr/>
        </p:nvSpPr>
        <p:spPr>
          <a:xfrm>
            <a:off x="5771263" y="3409672"/>
            <a:ext cx="2527514" cy="984845"/>
          </a:xfrm>
          <a:prstGeom prst="rect">
            <a:avLst/>
          </a:prstGeom>
          <a:solidFill>
            <a:srgbClr val="FFF2CC"/>
          </a:solidFill>
          <a:ln>
            <a:noFill/>
          </a:ln>
        </p:spPr>
        <p:txBody>
          <a:bodyPr spcFirstLastPara="1" wrap="square" lIns="121900" tIns="121900" rIns="121900" bIns="121900" anchor="t" anchorCtr="0">
            <a:spAutoFit/>
          </a:bodyPr>
          <a:lstStyle/>
          <a:p>
            <a:r>
              <a:rPr lang="en-US" sz="1600"/>
              <a:t>I believe that you should accept the proposal of your new associate</a:t>
            </a:r>
            <a:endParaRPr sz="1600">
              <a:latin typeface="Montserrat"/>
              <a:ea typeface="Montserrat"/>
              <a:cs typeface="Montserrat"/>
              <a:sym typeface="Montserrat"/>
            </a:endParaRPr>
          </a:p>
        </p:txBody>
      </p:sp>
      <p:sp>
        <p:nvSpPr>
          <p:cNvPr id="8" name="Google Shape;249;p17">
            <a:extLst>
              <a:ext uri="{FF2B5EF4-FFF2-40B4-BE49-F238E27FC236}">
                <a16:creationId xmlns:a16="http://schemas.microsoft.com/office/drawing/2014/main" id="{92302C4B-E57B-326F-3A89-F0D1AF4480E5}"/>
              </a:ext>
            </a:extLst>
          </p:cNvPr>
          <p:cNvSpPr txBox="1"/>
          <p:nvPr/>
        </p:nvSpPr>
        <p:spPr>
          <a:xfrm>
            <a:off x="9102003" y="3418768"/>
            <a:ext cx="2334444" cy="984845"/>
          </a:xfrm>
          <a:prstGeom prst="rect">
            <a:avLst/>
          </a:prstGeom>
          <a:solidFill>
            <a:srgbClr val="FFF2CC"/>
          </a:solidFill>
          <a:ln>
            <a:noFill/>
          </a:ln>
        </p:spPr>
        <p:txBody>
          <a:bodyPr spcFirstLastPara="1" wrap="square" lIns="121900" tIns="121900" rIns="121900" bIns="121900" anchor="t" anchorCtr="0">
            <a:spAutoFit/>
          </a:bodyPr>
          <a:lstStyle/>
          <a:p>
            <a:r>
              <a:rPr lang="en-US" sz="1600"/>
              <a:t>thing very tree where of watching copy tensed they states heart plus</a:t>
            </a:r>
            <a:endParaRPr sz="1600">
              <a:latin typeface="Montserrat"/>
              <a:ea typeface="Montserrat"/>
              <a:cs typeface="Montserrat"/>
              <a:sym typeface="Montserrat"/>
            </a:endParaRPr>
          </a:p>
        </p:txBody>
      </p:sp>
      <p:cxnSp>
        <p:nvCxnSpPr>
          <p:cNvPr id="11" name="Straight Arrow Connector 10">
            <a:extLst>
              <a:ext uri="{FF2B5EF4-FFF2-40B4-BE49-F238E27FC236}">
                <a16:creationId xmlns:a16="http://schemas.microsoft.com/office/drawing/2014/main" id="{6A0C7AB6-606F-1039-AD6B-7635F7DD5807}"/>
              </a:ext>
            </a:extLst>
          </p:cNvPr>
          <p:cNvCxnSpPr/>
          <p:nvPr/>
        </p:nvCxnSpPr>
        <p:spPr>
          <a:xfrm flipH="1">
            <a:off x="7177549" y="2150074"/>
            <a:ext cx="1197428" cy="119804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2" name="Straight Arrow Connector 11">
            <a:extLst>
              <a:ext uri="{FF2B5EF4-FFF2-40B4-BE49-F238E27FC236}">
                <a16:creationId xmlns:a16="http://schemas.microsoft.com/office/drawing/2014/main" id="{BC69CE4B-1DD5-88A1-C435-4CDD168F0901}"/>
              </a:ext>
            </a:extLst>
          </p:cNvPr>
          <p:cNvCxnSpPr>
            <a:cxnSpLocks/>
          </p:cNvCxnSpPr>
          <p:nvPr/>
        </p:nvCxnSpPr>
        <p:spPr>
          <a:xfrm>
            <a:off x="8374977" y="2157343"/>
            <a:ext cx="1458686" cy="112094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5" name="TextBox 14">
            <a:extLst>
              <a:ext uri="{FF2B5EF4-FFF2-40B4-BE49-F238E27FC236}">
                <a16:creationId xmlns:a16="http://schemas.microsoft.com/office/drawing/2014/main" id="{1A3614E3-CB04-9FF9-D6BF-717CF1B3B2A9}"/>
              </a:ext>
            </a:extLst>
          </p:cNvPr>
          <p:cNvSpPr txBox="1"/>
          <p:nvPr/>
        </p:nvSpPr>
        <p:spPr>
          <a:xfrm>
            <a:off x="5625763" y="2631990"/>
            <a:ext cx="2818513" cy="338554"/>
          </a:xfrm>
          <a:prstGeom prst="rect">
            <a:avLst/>
          </a:prstGeom>
          <a:solidFill>
            <a:schemeClr val="bg1"/>
          </a:solidFill>
          <a:ln>
            <a:noFill/>
          </a:ln>
        </p:spPr>
        <p:txBody>
          <a:bodyPr wrap="square" rtlCol="0">
            <a:spAutoFit/>
          </a:bodyPr>
          <a:lstStyle/>
          <a:p>
            <a:r>
              <a:rPr lang="en-US" sz="1600"/>
              <a:t>Structured complex sentence</a:t>
            </a:r>
          </a:p>
        </p:txBody>
      </p:sp>
      <p:sp>
        <p:nvSpPr>
          <p:cNvPr id="16" name="TextBox 15">
            <a:extLst>
              <a:ext uri="{FF2B5EF4-FFF2-40B4-BE49-F238E27FC236}">
                <a16:creationId xmlns:a16="http://schemas.microsoft.com/office/drawing/2014/main" id="{77B972F5-9571-6FB4-5058-F632BFD202D2}"/>
              </a:ext>
            </a:extLst>
          </p:cNvPr>
          <p:cNvSpPr txBox="1"/>
          <p:nvPr/>
        </p:nvSpPr>
        <p:spPr>
          <a:xfrm>
            <a:off x="8826193" y="2631990"/>
            <a:ext cx="1169870" cy="338554"/>
          </a:xfrm>
          <a:prstGeom prst="rect">
            <a:avLst/>
          </a:prstGeom>
          <a:solidFill>
            <a:schemeClr val="bg1"/>
          </a:solidFill>
          <a:ln>
            <a:noFill/>
          </a:ln>
        </p:spPr>
        <p:txBody>
          <a:bodyPr wrap="square" rtlCol="0">
            <a:spAutoFit/>
          </a:bodyPr>
          <a:lstStyle/>
          <a:p>
            <a:r>
              <a:rPr lang="en-US" sz="1600"/>
              <a:t>Word lists</a:t>
            </a:r>
          </a:p>
        </p:txBody>
      </p:sp>
      <p:sp>
        <p:nvSpPr>
          <p:cNvPr id="22" name="Google Shape;131;p20">
            <a:extLst>
              <a:ext uri="{FF2B5EF4-FFF2-40B4-BE49-F238E27FC236}">
                <a16:creationId xmlns:a16="http://schemas.microsoft.com/office/drawing/2014/main" id="{441ABEAA-F68A-3FCD-FD1F-17593CC873B3}"/>
              </a:ext>
            </a:extLst>
          </p:cNvPr>
          <p:cNvSpPr txBox="1"/>
          <p:nvPr/>
        </p:nvSpPr>
        <p:spPr>
          <a:xfrm>
            <a:off x="166991" y="6333356"/>
            <a:ext cx="2369200" cy="411111"/>
          </a:xfrm>
          <a:prstGeom prst="rect">
            <a:avLst/>
          </a:prstGeom>
          <a:noFill/>
          <a:ln>
            <a:noFill/>
          </a:ln>
        </p:spPr>
        <p:txBody>
          <a:bodyPr spcFirstLastPara="1" wrap="square" lIns="121900" tIns="121900" rIns="121900" bIns="121900" anchor="t" anchorCtr="0">
            <a:noAutofit/>
          </a:bodyPr>
          <a:lstStyle/>
          <a:p>
            <a:r>
              <a:rPr lang="en" sz="1333">
                <a:latin typeface="Montserrat"/>
                <a:ea typeface="Montserrat"/>
                <a:cs typeface="Montserrat"/>
                <a:sym typeface="Montserrat"/>
              </a:rPr>
              <a:t>Pallier et al. 2011            </a:t>
            </a:r>
            <a:endParaRPr sz="1333">
              <a:latin typeface="Montserrat"/>
              <a:ea typeface="Montserrat"/>
              <a:cs typeface="Montserrat"/>
              <a:sym typeface="Montserrat"/>
            </a:endParaRPr>
          </a:p>
        </p:txBody>
      </p:sp>
      <p:pic>
        <p:nvPicPr>
          <p:cNvPr id="24" name="Picture 23" descr="A diagram of a line of lines&#10;&#10;Description automatically generated with medium confidence">
            <a:extLst>
              <a:ext uri="{FF2B5EF4-FFF2-40B4-BE49-F238E27FC236}">
                <a16:creationId xmlns:a16="http://schemas.microsoft.com/office/drawing/2014/main" id="{7F6A3114-F4A9-EA1C-4C42-53058EBA16CF}"/>
              </a:ext>
            </a:extLst>
          </p:cNvPr>
          <p:cNvPicPr>
            <a:picLocks noChangeAspect="1"/>
          </p:cNvPicPr>
          <p:nvPr/>
        </p:nvPicPr>
        <p:blipFill rotWithShape="1">
          <a:blip r:embed="rId3">
            <a:extLst>
              <a:ext uri="{28A0092B-C50C-407E-A947-70E740481C1C}">
                <a14:useLocalDpi xmlns:a14="http://schemas.microsoft.com/office/drawing/2010/main" val="0"/>
              </a:ext>
            </a:extLst>
          </a:blip>
          <a:srcRect b="92542"/>
          <a:stretch/>
        </p:blipFill>
        <p:spPr>
          <a:xfrm>
            <a:off x="9182265" y="4553935"/>
            <a:ext cx="2254182" cy="392983"/>
          </a:xfrm>
          <a:prstGeom prst="rect">
            <a:avLst/>
          </a:prstGeom>
        </p:spPr>
      </p:pic>
      <p:pic>
        <p:nvPicPr>
          <p:cNvPr id="25" name="Picture 24" descr="A diagram of a line of lines&#10;&#10;Description automatically generated with medium confidence">
            <a:extLst>
              <a:ext uri="{FF2B5EF4-FFF2-40B4-BE49-F238E27FC236}">
                <a16:creationId xmlns:a16="http://schemas.microsoft.com/office/drawing/2014/main" id="{8E271DDF-ED8B-A7C6-D1A5-05B332A946B8}"/>
              </a:ext>
            </a:extLst>
          </p:cNvPr>
          <p:cNvPicPr>
            <a:picLocks noChangeAspect="1"/>
          </p:cNvPicPr>
          <p:nvPr/>
        </p:nvPicPr>
        <p:blipFill rotWithShape="1">
          <a:blip r:embed="rId3">
            <a:extLst>
              <a:ext uri="{28A0092B-C50C-407E-A947-70E740481C1C}">
                <a14:useLocalDpi xmlns:a14="http://schemas.microsoft.com/office/drawing/2010/main" val="0"/>
              </a:ext>
            </a:extLst>
          </a:blip>
          <a:srcRect b="71994"/>
          <a:stretch/>
        </p:blipFill>
        <p:spPr>
          <a:xfrm>
            <a:off x="5845312" y="4553935"/>
            <a:ext cx="2254182" cy="1475664"/>
          </a:xfrm>
          <a:prstGeom prst="rect">
            <a:avLst/>
          </a:prstGeom>
        </p:spPr>
      </p:pic>
      <p:pic>
        <p:nvPicPr>
          <p:cNvPr id="26" name="Picture 25" descr="A diagram of a line of lines&#10;&#10;Description automatically generated with medium confidence">
            <a:extLst>
              <a:ext uri="{FF2B5EF4-FFF2-40B4-BE49-F238E27FC236}">
                <a16:creationId xmlns:a16="http://schemas.microsoft.com/office/drawing/2014/main" id="{57018C0F-9DEA-39EE-3CD3-FFB3502D2A2E}"/>
              </a:ext>
            </a:extLst>
          </p:cNvPr>
          <p:cNvPicPr>
            <a:picLocks noChangeAspect="1"/>
          </p:cNvPicPr>
          <p:nvPr/>
        </p:nvPicPr>
        <p:blipFill rotWithShape="1">
          <a:blip r:embed="rId3">
            <a:extLst>
              <a:ext uri="{28A0092B-C50C-407E-A947-70E740481C1C}">
                <a14:useLocalDpi xmlns:a14="http://schemas.microsoft.com/office/drawing/2010/main" val="0"/>
              </a:ext>
            </a:extLst>
          </a:blip>
          <a:srcRect t="92036"/>
          <a:stretch/>
        </p:blipFill>
        <p:spPr>
          <a:xfrm>
            <a:off x="5886156" y="5974083"/>
            <a:ext cx="2254182" cy="419612"/>
          </a:xfrm>
          <a:prstGeom prst="rect">
            <a:avLst/>
          </a:prstGeom>
        </p:spPr>
      </p:pic>
      <p:pic>
        <p:nvPicPr>
          <p:cNvPr id="27" name="Picture 26" descr="A diagram of a line of lines&#10;&#10;Description automatically generated with medium confidence">
            <a:extLst>
              <a:ext uri="{FF2B5EF4-FFF2-40B4-BE49-F238E27FC236}">
                <a16:creationId xmlns:a16="http://schemas.microsoft.com/office/drawing/2014/main" id="{43B76348-6AC5-509E-06DC-CA910B3C2AC4}"/>
              </a:ext>
            </a:extLst>
          </p:cNvPr>
          <p:cNvPicPr>
            <a:picLocks noChangeAspect="1"/>
          </p:cNvPicPr>
          <p:nvPr/>
        </p:nvPicPr>
        <p:blipFill rotWithShape="1">
          <a:blip r:embed="rId3">
            <a:extLst>
              <a:ext uri="{28A0092B-C50C-407E-A947-70E740481C1C}">
                <a14:useLocalDpi xmlns:a14="http://schemas.microsoft.com/office/drawing/2010/main" val="0"/>
              </a:ext>
            </a:extLst>
          </a:blip>
          <a:srcRect t="85478"/>
          <a:stretch/>
        </p:blipFill>
        <p:spPr>
          <a:xfrm>
            <a:off x="9182265" y="5606805"/>
            <a:ext cx="2254182" cy="765192"/>
          </a:xfrm>
          <a:prstGeom prst="rect">
            <a:avLst/>
          </a:prstGeom>
        </p:spPr>
      </p:pic>
    </p:spTree>
    <p:extLst>
      <p:ext uri="{BB962C8B-B14F-4D97-AF65-F5344CB8AC3E}">
        <p14:creationId xmlns:p14="http://schemas.microsoft.com/office/powerpoint/2010/main" val="198739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5" name="Google Shape;145;p2"/>
          <p:cNvSpPr txBox="1">
            <a:spLocks noGrp="1"/>
          </p:cNvSpPr>
          <p:nvPr>
            <p:ph type="sldNum" idx="12"/>
          </p:nvPr>
        </p:nvSpPr>
        <p:spPr>
          <a:xfrm>
            <a:off x="11311128" y="6492874"/>
            <a:ext cx="880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fld id="{00000000-1234-1234-1234-123412341234}" type="slidenum">
              <a:rPr lang="en-SG"/>
              <a:t>30</a:t>
            </a:fld>
            <a:endParaRPr/>
          </a:p>
        </p:txBody>
      </p:sp>
      <p:sp>
        <p:nvSpPr>
          <p:cNvPr id="6" name="Google Shape;144;p2">
            <a:extLst>
              <a:ext uri="{FF2B5EF4-FFF2-40B4-BE49-F238E27FC236}">
                <a16:creationId xmlns:a16="http://schemas.microsoft.com/office/drawing/2014/main" id="{15586491-F811-E0DC-338E-DA823440557D}"/>
              </a:ext>
            </a:extLst>
          </p:cNvPr>
          <p:cNvSpPr/>
          <p:nvPr/>
        </p:nvSpPr>
        <p:spPr>
          <a:xfrm>
            <a:off x="515100" y="387145"/>
            <a:ext cx="11161800" cy="69169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800"/>
              <a:buFont typeface="Arial"/>
              <a:buNone/>
            </a:pPr>
            <a:r>
              <a:rPr lang="en-SG" sz="2800" b="1" i="0" u="none" strike="noStrike" cap="none">
                <a:solidFill>
                  <a:schemeClr val="dk1"/>
                </a:solidFill>
                <a:latin typeface="Helvetica Neue"/>
                <a:ea typeface="Helvetica Neue"/>
                <a:cs typeface="Helvetica Neue"/>
                <a:sym typeface="Helvetica Neue"/>
              </a:rPr>
              <a:t>Datasets &amp; Model</a:t>
            </a:r>
            <a:endParaRPr sz="2800" b="1" i="0" u="none" strike="noStrike" cap="none">
              <a:solidFill>
                <a:schemeClr val="dk1"/>
              </a:solidFill>
              <a:latin typeface="Helvetica Neue"/>
              <a:ea typeface="Helvetica Neue"/>
              <a:cs typeface="Helvetica Neue"/>
              <a:sym typeface="Helvetica Neue"/>
            </a:endParaRPr>
          </a:p>
        </p:txBody>
      </p:sp>
      <p:sp>
        <p:nvSpPr>
          <p:cNvPr id="2" name="TextBox 1">
            <a:extLst>
              <a:ext uri="{FF2B5EF4-FFF2-40B4-BE49-F238E27FC236}">
                <a16:creationId xmlns:a16="http://schemas.microsoft.com/office/drawing/2014/main" id="{1BDD4986-9AFD-B541-9013-45E8F4787967}"/>
              </a:ext>
            </a:extLst>
          </p:cNvPr>
          <p:cNvSpPr txBox="1"/>
          <p:nvPr/>
        </p:nvSpPr>
        <p:spPr>
          <a:xfrm>
            <a:off x="752354" y="1455305"/>
            <a:ext cx="10324618" cy="4185761"/>
          </a:xfrm>
          <a:prstGeom prst="rect">
            <a:avLst/>
          </a:prstGeom>
          <a:noFill/>
        </p:spPr>
        <p:txBody>
          <a:bodyPr wrap="square" rtlCol="0">
            <a:spAutoFit/>
          </a:bodyPr>
          <a:lstStyle/>
          <a:p>
            <a:pPr marL="285750" indent="-285750">
              <a:buFont typeface="Arial" panose="020B0604020202020204" pitchFamily="34" charset="0"/>
              <a:buChar char="•"/>
            </a:pPr>
            <a:r>
              <a:rPr lang="en-US" sz="2400"/>
              <a:t>Brain: fMRI recordings from Moth-Radio-Hour [Deniz et al. 2019]</a:t>
            </a:r>
          </a:p>
          <a:p>
            <a:pPr marL="742950" lvl="1" indent="-285750">
              <a:buFont typeface="Arial" panose="020B0604020202020204" pitchFamily="34" charset="0"/>
              <a:buChar char="•"/>
            </a:pPr>
            <a:r>
              <a:rPr lang="en-US" sz="2000"/>
              <a:t>Reading &amp; Listening to the same short stories</a:t>
            </a:r>
          </a:p>
          <a:p>
            <a:pPr marL="742950" lvl="1" indent="-285750">
              <a:buFont typeface="Arial" panose="020B0604020202020204" pitchFamily="34" charset="0"/>
              <a:buChar char="•"/>
            </a:pPr>
            <a:r>
              <a:rPr lang="en-US" sz="2000"/>
              <a:t>N=6</a:t>
            </a:r>
          </a:p>
          <a:p>
            <a:endParaRPr lang="en-US"/>
          </a:p>
          <a:p>
            <a:pPr marL="285750" indent="-285750">
              <a:buFont typeface="Arial" panose="020B0604020202020204" pitchFamily="34" charset="0"/>
              <a:buChar char="•"/>
            </a:pPr>
            <a:r>
              <a:rPr lang="en-US" sz="2400"/>
              <a:t>3 text-based language models</a:t>
            </a:r>
          </a:p>
          <a:p>
            <a:pPr marL="742950" lvl="1" indent="-285750">
              <a:buFont typeface="Arial" panose="020B0604020202020204" pitchFamily="34" charset="0"/>
              <a:buChar char="•"/>
            </a:pPr>
            <a:r>
              <a:rPr lang="en-US" sz="2000"/>
              <a:t>BERT-base</a:t>
            </a:r>
          </a:p>
          <a:p>
            <a:pPr marL="742950" lvl="1" indent="-285750">
              <a:buFont typeface="Arial" panose="020B0604020202020204" pitchFamily="34" charset="0"/>
              <a:buChar char="•"/>
            </a:pPr>
            <a:r>
              <a:rPr lang="en-US" sz="2000"/>
              <a:t>GPT-2</a:t>
            </a:r>
          </a:p>
          <a:p>
            <a:pPr marL="742950" lvl="1" indent="-285750">
              <a:buFont typeface="Arial" panose="020B0604020202020204" pitchFamily="34" charset="0"/>
              <a:buChar char="•"/>
            </a:pPr>
            <a:r>
              <a:rPr lang="en-US" sz="2000"/>
              <a:t>FLAN-T5</a:t>
            </a:r>
          </a:p>
          <a:p>
            <a:pPr lvl="1"/>
            <a:endParaRPr lang="en-US"/>
          </a:p>
          <a:p>
            <a:pPr marL="285750" indent="-285750">
              <a:buFont typeface="Arial" panose="020B0604020202020204" pitchFamily="34" charset="0"/>
              <a:buChar char="•"/>
            </a:pPr>
            <a:r>
              <a:rPr lang="en-US" sz="2400"/>
              <a:t>2 speech-based language models</a:t>
            </a:r>
          </a:p>
          <a:p>
            <a:pPr marL="742950" lvl="1" indent="-285750">
              <a:buFont typeface="Arial" panose="020B0604020202020204" pitchFamily="34" charset="0"/>
              <a:buChar char="•"/>
            </a:pPr>
            <a:r>
              <a:rPr lang="en-US" sz="2000"/>
              <a:t>Wav2Vec2.0</a:t>
            </a:r>
          </a:p>
          <a:p>
            <a:pPr marL="742950" lvl="1" indent="-285750">
              <a:buFont typeface="Arial" panose="020B0604020202020204" pitchFamily="34" charset="0"/>
              <a:buChar char="•"/>
            </a:pPr>
            <a:r>
              <a:rPr lang="en-US" sz="2000"/>
              <a:t>Whisper</a:t>
            </a:r>
          </a:p>
          <a:p>
            <a:endParaRPr lang="en-US"/>
          </a:p>
        </p:txBody>
      </p:sp>
      <p:pic>
        <p:nvPicPr>
          <p:cNvPr id="3" name="Picture 2" descr="Diagram&#10;&#10;Description automatically generated">
            <a:extLst>
              <a:ext uri="{FF2B5EF4-FFF2-40B4-BE49-F238E27FC236}">
                <a16:creationId xmlns:a16="http://schemas.microsoft.com/office/drawing/2014/main" id="{24CB366E-1064-873E-4FFA-11BFF30AD178}"/>
              </a:ext>
            </a:extLst>
          </p:cNvPr>
          <p:cNvPicPr>
            <a:picLocks noChangeAspect="1"/>
          </p:cNvPicPr>
          <p:nvPr/>
        </p:nvPicPr>
        <p:blipFill rotWithShape="1">
          <a:blip r:embed="rId3">
            <a:extLst>
              <a:ext uri="{28A0092B-C50C-407E-A947-70E740481C1C}">
                <a14:useLocalDpi xmlns:a14="http://schemas.microsoft.com/office/drawing/2010/main" val="0"/>
              </a:ext>
            </a:extLst>
          </a:blip>
          <a:srcRect l="270" t="7786" r="56160" b="78999"/>
          <a:stretch/>
        </p:blipFill>
        <p:spPr>
          <a:xfrm>
            <a:off x="7727888" y="2035418"/>
            <a:ext cx="2945107" cy="787635"/>
          </a:xfrm>
          <a:prstGeom prst="rect">
            <a:avLst/>
          </a:prstGeom>
        </p:spPr>
      </p:pic>
      <p:pic>
        <p:nvPicPr>
          <p:cNvPr id="4" name="Picture 3" descr="Diagram&#10;&#10;Description automatically generated">
            <a:extLst>
              <a:ext uri="{FF2B5EF4-FFF2-40B4-BE49-F238E27FC236}">
                <a16:creationId xmlns:a16="http://schemas.microsoft.com/office/drawing/2014/main" id="{09494876-8457-22E9-446A-419EEBCC8567}"/>
              </a:ext>
            </a:extLst>
          </p:cNvPr>
          <p:cNvPicPr>
            <a:picLocks noChangeAspect="1"/>
          </p:cNvPicPr>
          <p:nvPr/>
        </p:nvPicPr>
        <p:blipFill rotWithShape="1">
          <a:blip r:embed="rId3">
            <a:extLst>
              <a:ext uri="{28A0092B-C50C-407E-A947-70E740481C1C}">
                <a14:useLocalDpi xmlns:a14="http://schemas.microsoft.com/office/drawing/2010/main" val="0"/>
              </a:ext>
            </a:extLst>
          </a:blip>
          <a:srcRect l="1" t="19993" r="83703" b="25403"/>
          <a:stretch/>
        </p:blipFill>
        <p:spPr>
          <a:xfrm>
            <a:off x="7727888" y="2828655"/>
            <a:ext cx="912716" cy="2599614"/>
          </a:xfrm>
          <a:prstGeom prst="rect">
            <a:avLst/>
          </a:prstGeom>
        </p:spPr>
      </p:pic>
      <p:pic>
        <p:nvPicPr>
          <p:cNvPr id="5" name="Picture 4" descr="Diagram&#10;&#10;Description automatically generated">
            <a:extLst>
              <a:ext uri="{FF2B5EF4-FFF2-40B4-BE49-F238E27FC236}">
                <a16:creationId xmlns:a16="http://schemas.microsoft.com/office/drawing/2014/main" id="{4A8B4AF9-ECFC-514D-4C39-594A7A903398}"/>
              </a:ext>
            </a:extLst>
          </p:cNvPr>
          <p:cNvPicPr>
            <a:picLocks noChangeAspect="1"/>
          </p:cNvPicPr>
          <p:nvPr/>
        </p:nvPicPr>
        <p:blipFill rotWithShape="1">
          <a:blip r:embed="rId3">
            <a:extLst>
              <a:ext uri="{28A0092B-C50C-407E-A947-70E740481C1C}">
                <a14:useLocalDpi xmlns:a14="http://schemas.microsoft.com/office/drawing/2010/main" val="0"/>
              </a:ext>
            </a:extLst>
          </a:blip>
          <a:srcRect t="84921" r="56160"/>
          <a:stretch/>
        </p:blipFill>
        <p:spPr>
          <a:xfrm>
            <a:off x="7630510" y="5370138"/>
            <a:ext cx="2963344" cy="898644"/>
          </a:xfrm>
          <a:prstGeom prst="rect">
            <a:avLst/>
          </a:prstGeom>
        </p:spPr>
      </p:pic>
      <p:pic>
        <p:nvPicPr>
          <p:cNvPr id="7" name="Picture 6" descr="Diagram&#10;&#10;Description automatically generated">
            <a:extLst>
              <a:ext uri="{FF2B5EF4-FFF2-40B4-BE49-F238E27FC236}">
                <a16:creationId xmlns:a16="http://schemas.microsoft.com/office/drawing/2014/main" id="{AED93A6B-E4D7-5E93-7AE6-595DC2690C93}"/>
              </a:ext>
            </a:extLst>
          </p:cNvPr>
          <p:cNvPicPr>
            <a:picLocks noChangeAspect="1"/>
          </p:cNvPicPr>
          <p:nvPr/>
        </p:nvPicPr>
        <p:blipFill rotWithShape="1">
          <a:blip r:embed="rId3">
            <a:extLst>
              <a:ext uri="{28A0092B-C50C-407E-A947-70E740481C1C}">
                <a14:useLocalDpi xmlns:a14="http://schemas.microsoft.com/office/drawing/2010/main" val="0"/>
              </a:ext>
            </a:extLst>
          </a:blip>
          <a:srcRect l="1" t="74597" r="83703" b="15080"/>
          <a:stretch/>
        </p:blipFill>
        <p:spPr>
          <a:xfrm>
            <a:off x="8705598" y="3638474"/>
            <a:ext cx="1101503" cy="615196"/>
          </a:xfrm>
          <a:prstGeom prst="rect">
            <a:avLst/>
          </a:prstGeom>
        </p:spPr>
      </p:pic>
      <p:sp>
        <p:nvSpPr>
          <p:cNvPr id="8" name="Rectangle 7">
            <a:extLst>
              <a:ext uri="{FF2B5EF4-FFF2-40B4-BE49-F238E27FC236}">
                <a16:creationId xmlns:a16="http://schemas.microsoft.com/office/drawing/2014/main" id="{531CDC90-DB1D-4E68-BFB6-755B4FE80399}"/>
              </a:ext>
            </a:extLst>
          </p:cNvPr>
          <p:cNvSpPr/>
          <p:nvPr/>
        </p:nvSpPr>
        <p:spPr>
          <a:xfrm>
            <a:off x="7882758" y="2690648"/>
            <a:ext cx="822840" cy="2010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756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3CCD4-5E36-508F-334E-96A412B40FB8}"/>
              </a:ext>
            </a:extLst>
          </p:cNvPr>
          <p:cNvSpPr>
            <a:spLocks noGrp="1"/>
          </p:cNvSpPr>
          <p:nvPr>
            <p:ph type="title"/>
          </p:nvPr>
        </p:nvSpPr>
        <p:spPr>
          <a:xfrm>
            <a:off x="0" y="85700"/>
            <a:ext cx="12192000" cy="952400"/>
          </a:xfrm>
        </p:spPr>
        <p:txBody>
          <a:bodyPr>
            <a:normAutofit/>
          </a:bodyPr>
          <a:lstStyle/>
          <a:p>
            <a:r>
              <a:rPr lang="en-US" sz="2800" b="1">
                <a:latin typeface="Helvetica Neue" panose="020B0604020202020204"/>
              </a:rPr>
              <a:t>How can we quantify model predictions within a voxelwise encoding model?</a:t>
            </a:r>
          </a:p>
        </p:txBody>
      </p:sp>
      <p:sp>
        <p:nvSpPr>
          <p:cNvPr id="3" name="Text Placeholder 2">
            <a:extLst>
              <a:ext uri="{FF2B5EF4-FFF2-40B4-BE49-F238E27FC236}">
                <a16:creationId xmlns:a16="http://schemas.microsoft.com/office/drawing/2014/main" id="{0F3F355E-855B-827B-7DB9-343E447077D6}"/>
              </a:ext>
            </a:extLst>
          </p:cNvPr>
          <p:cNvSpPr>
            <a:spLocks noGrp="1"/>
          </p:cNvSpPr>
          <p:nvPr>
            <p:ph type="body" idx="1"/>
          </p:nvPr>
        </p:nvSpPr>
        <p:spPr>
          <a:xfrm>
            <a:off x="147639" y="1104900"/>
            <a:ext cx="11892000" cy="4192314"/>
          </a:xfrm>
        </p:spPr>
        <p:txBody>
          <a:bodyPr>
            <a:normAutofit/>
          </a:bodyPr>
          <a:lstStyle/>
          <a:p>
            <a:r>
              <a:rPr lang="en-US" sz="1800">
                <a:latin typeface="Arial" panose="020B0604020202020204" pitchFamily="34" charset="0"/>
                <a:cs typeface="Arial" panose="020B0604020202020204" pitchFamily="34" charset="0"/>
              </a:rPr>
              <a:t>To quantify model predictions within a voxelwise encoding model, we can compute variance:</a:t>
            </a:r>
          </a:p>
          <a:p>
            <a:r>
              <a:rPr lang="en-US" sz="1800" b="1">
                <a:latin typeface="Arial" panose="020B0604020202020204" pitchFamily="34" charset="0"/>
                <a:cs typeface="Arial" panose="020B0604020202020204" pitchFamily="34" charset="0"/>
              </a:rPr>
              <a:t>Estimate noise ceiling: </a:t>
            </a:r>
          </a:p>
          <a:p>
            <a:pPr lvl="1"/>
            <a:r>
              <a:rPr lang="en-US" sz="1800">
                <a:latin typeface="Arial" panose="020B0604020202020204" pitchFamily="34" charset="0"/>
                <a:cs typeface="Arial" panose="020B0604020202020204" pitchFamily="34" charset="0"/>
              </a:rPr>
              <a:t>If we have data from multiple participants, we can predict the brain activity of one pariticipant using the data from remaining participants. </a:t>
            </a:r>
          </a:p>
          <a:p>
            <a:pPr marL="795828" lvl="1" indent="0">
              <a:buNone/>
            </a:pPr>
            <a:endParaRPr lang="en-US" sz="1800">
              <a:latin typeface="Arial" panose="020B0604020202020204" pitchFamily="34" charset="0"/>
              <a:cs typeface="Arial" panose="020B0604020202020204" pitchFamily="34" charset="0"/>
            </a:endParaRPr>
          </a:p>
          <a:p>
            <a:pPr lvl="1"/>
            <a:r>
              <a:rPr lang="en-US" sz="1800">
                <a:latin typeface="Arial" panose="020B0604020202020204" pitchFamily="34" charset="0"/>
                <a:cs typeface="Arial" panose="020B0604020202020204" pitchFamily="34" charset="0"/>
              </a:rPr>
              <a:t>This can offer an upper bound for each voxel for a target participant, and it is related to a quantity called the noise ceiling estimate.</a:t>
            </a:r>
          </a:p>
          <a:p>
            <a:pPr marL="795828" lvl="1" indent="0">
              <a:buNone/>
            </a:pPr>
            <a:endParaRPr lang="en-US" sz="1800">
              <a:latin typeface="Arial" panose="020B0604020202020204" pitchFamily="34" charset="0"/>
              <a:cs typeface="Arial" panose="020B0604020202020204" pitchFamily="34" charset="0"/>
            </a:endParaRPr>
          </a:p>
          <a:p>
            <a:pPr lvl="1"/>
            <a:r>
              <a:rPr lang="en-US" sz="1800">
                <a:latin typeface="Arial" panose="020B0604020202020204" pitchFamily="34" charset="0"/>
                <a:cs typeface="Arial" panose="020B0604020202020204" pitchFamily="34" charset="0"/>
              </a:rPr>
              <a:t>Normalized predictivity: percent of explained variance (model predictions/noise ceiling estimate)</a:t>
            </a:r>
          </a:p>
        </p:txBody>
      </p:sp>
    </p:spTree>
    <p:extLst>
      <p:ext uri="{BB962C8B-B14F-4D97-AF65-F5344CB8AC3E}">
        <p14:creationId xmlns:p14="http://schemas.microsoft.com/office/powerpoint/2010/main" val="6632330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0E1CB-4BF2-3047-C75B-0466FE64E2C2}"/>
            </a:ext>
          </a:extLst>
        </p:cNvPr>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36B9FCBE-81DB-DE2F-5093-3F70CBE54C83}"/>
              </a:ext>
            </a:extLst>
          </p:cNvPr>
          <p:cNvPicPr>
            <a:picLocks noChangeAspect="1"/>
          </p:cNvPicPr>
          <p:nvPr/>
        </p:nvPicPr>
        <p:blipFill rotWithShape="1">
          <a:blip r:embed="rId2">
            <a:extLst>
              <a:ext uri="{28A0092B-C50C-407E-A947-70E740481C1C}">
                <a14:useLocalDpi xmlns:a14="http://schemas.microsoft.com/office/drawing/2010/main" val="0"/>
              </a:ext>
            </a:extLst>
          </a:blip>
          <a:srcRect t="7619" r="56160" b="80007"/>
          <a:stretch/>
        </p:blipFill>
        <p:spPr>
          <a:xfrm>
            <a:off x="7717377" y="1333502"/>
            <a:ext cx="2963344" cy="737407"/>
          </a:xfrm>
          <a:prstGeom prst="rect">
            <a:avLst/>
          </a:prstGeom>
        </p:spPr>
      </p:pic>
      <p:sp>
        <p:nvSpPr>
          <p:cNvPr id="6" name="Google Shape;421;p82">
            <a:extLst>
              <a:ext uri="{FF2B5EF4-FFF2-40B4-BE49-F238E27FC236}">
                <a16:creationId xmlns:a16="http://schemas.microsoft.com/office/drawing/2014/main" id="{FCA152F8-6426-1279-91EF-88AF117F133D}"/>
              </a:ext>
            </a:extLst>
          </p:cNvPr>
          <p:cNvSpPr txBox="1"/>
          <p:nvPr/>
        </p:nvSpPr>
        <p:spPr>
          <a:xfrm>
            <a:off x="8091299" y="994583"/>
            <a:ext cx="2215500" cy="461635"/>
          </a:xfrm>
          <a:prstGeom prst="rect">
            <a:avLst/>
          </a:prstGeom>
          <a:noFill/>
          <a:ln>
            <a:noFill/>
          </a:ln>
        </p:spPr>
        <p:txBody>
          <a:bodyPr spcFirstLastPara="1" wrap="square" lIns="91425" tIns="91425" rIns="91425" bIns="91425" anchor="t" anchorCtr="0">
            <a:spAutoFit/>
          </a:bodyPr>
          <a:lstStyle/>
          <a:p>
            <a:pPr algn="ctr" defTabSz="914377">
              <a:defRPr/>
            </a:pPr>
            <a:r>
              <a:rPr lang="en" b="1">
                <a:solidFill>
                  <a:prstClr val="black"/>
                </a:solidFill>
                <a:latin typeface="Roboto"/>
                <a:ea typeface="Roboto"/>
                <a:cs typeface="Roboto"/>
                <a:sym typeface="Roboto"/>
              </a:rPr>
              <a:t>10 Stories - A</a:t>
            </a:r>
            <a:endParaRPr b="1">
              <a:solidFill>
                <a:prstClr val="black"/>
              </a:solidFill>
              <a:latin typeface="Roboto"/>
              <a:ea typeface="Roboto"/>
              <a:cs typeface="Roboto"/>
              <a:sym typeface="Roboto"/>
            </a:endParaRPr>
          </a:p>
        </p:txBody>
      </p:sp>
      <p:sp>
        <p:nvSpPr>
          <p:cNvPr id="7" name="Arrow: Right 6">
            <a:extLst>
              <a:ext uri="{FF2B5EF4-FFF2-40B4-BE49-F238E27FC236}">
                <a16:creationId xmlns:a16="http://schemas.microsoft.com/office/drawing/2014/main" id="{2A48FA3D-58F1-34C0-D62C-62E88593E0E3}"/>
              </a:ext>
            </a:extLst>
          </p:cNvPr>
          <p:cNvSpPr/>
          <p:nvPr/>
        </p:nvSpPr>
        <p:spPr>
          <a:xfrm rot="5400000">
            <a:off x="8632926" y="2424353"/>
            <a:ext cx="1132247" cy="676275"/>
          </a:xfrm>
          <a:prstGeom prst="rightArrow">
            <a:avLst/>
          </a:prstGeom>
          <a:solidFill>
            <a:schemeClr val="bg1"/>
          </a:solidFill>
          <a:ln w="28575">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defRPr/>
            </a:pPr>
            <a:r>
              <a:rPr lang="en-US">
                <a:solidFill>
                  <a:prstClr val="black"/>
                </a:solidFill>
                <a:latin typeface="Calibri" panose="020F0502020204030204"/>
                <a:sym typeface="Arial"/>
              </a:rPr>
              <a:t>Present</a:t>
            </a:r>
          </a:p>
        </p:txBody>
      </p:sp>
      <p:pic>
        <p:nvPicPr>
          <p:cNvPr id="8" name="Picture 7" descr="Diagram&#10;&#10;Description automatically generated">
            <a:extLst>
              <a:ext uri="{FF2B5EF4-FFF2-40B4-BE49-F238E27FC236}">
                <a16:creationId xmlns:a16="http://schemas.microsoft.com/office/drawing/2014/main" id="{FC962732-B19A-149E-04B4-C77E34F5B232}"/>
              </a:ext>
            </a:extLst>
          </p:cNvPr>
          <p:cNvPicPr>
            <a:picLocks noChangeAspect="1"/>
          </p:cNvPicPr>
          <p:nvPr/>
        </p:nvPicPr>
        <p:blipFill rotWithShape="1">
          <a:blip r:embed="rId2">
            <a:extLst>
              <a:ext uri="{28A0092B-C50C-407E-A947-70E740481C1C}">
                <a14:useLocalDpi xmlns:a14="http://schemas.microsoft.com/office/drawing/2010/main" val="0"/>
              </a:ext>
            </a:extLst>
          </a:blip>
          <a:srcRect t="7619" r="56160" b="80007"/>
          <a:stretch/>
        </p:blipFill>
        <p:spPr>
          <a:xfrm>
            <a:off x="1206337" y="1333502"/>
            <a:ext cx="2963344" cy="737407"/>
          </a:xfrm>
          <a:prstGeom prst="rect">
            <a:avLst/>
          </a:prstGeom>
        </p:spPr>
      </p:pic>
      <p:sp>
        <p:nvSpPr>
          <p:cNvPr id="10" name="Google Shape;421;p82">
            <a:extLst>
              <a:ext uri="{FF2B5EF4-FFF2-40B4-BE49-F238E27FC236}">
                <a16:creationId xmlns:a16="http://schemas.microsoft.com/office/drawing/2014/main" id="{CAE9B359-49DF-DED7-B94F-FF001E564ED3}"/>
              </a:ext>
            </a:extLst>
          </p:cNvPr>
          <p:cNvSpPr txBox="1"/>
          <p:nvPr/>
        </p:nvSpPr>
        <p:spPr>
          <a:xfrm>
            <a:off x="1580259" y="994583"/>
            <a:ext cx="2215500" cy="461635"/>
          </a:xfrm>
          <a:prstGeom prst="rect">
            <a:avLst/>
          </a:prstGeom>
          <a:noFill/>
          <a:ln>
            <a:noFill/>
          </a:ln>
        </p:spPr>
        <p:txBody>
          <a:bodyPr spcFirstLastPara="1" wrap="square" lIns="91425" tIns="91425" rIns="91425" bIns="91425" anchor="t" anchorCtr="0">
            <a:spAutoFit/>
          </a:bodyPr>
          <a:lstStyle/>
          <a:p>
            <a:pPr algn="ctr" defTabSz="914377">
              <a:defRPr/>
            </a:pPr>
            <a:r>
              <a:rPr lang="en" b="1">
                <a:solidFill>
                  <a:prstClr val="black"/>
                </a:solidFill>
                <a:latin typeface="Roboto"/>
                <a:ea typeface="Roboto"/>
                <a:cs typeface="Roboto"/>
                <a:sym typeface="Roboto"/>
              </a:rPr>
              <a:t>10 Stories - B</a:t>
            </a:r>
            <a:endParaRPr b="1">
              <a:solidFill>
                <a:prstClr val="black"/>
              </a:solidFill>
              <a:latin typeface="Roboto"/>
              <a:ea typeface="Roboto"/>
              <a:cs typeface="Roboto"/>
              <a:sym typeface="Roboto"/>
            </a:endParaRPr>
          </a:p>
        </p:txBody>
      </p:sp>
      <p:sp>
        <p:nvSpPr>
          <p:cNvPr id="11" name="Arrow: Right 10">
            <a:extLst>
              <a:ext uri="{FF2B5EF4-FFF2-40B4-BE49-F238E27FC236}">
                <a16:creationId xmlns:a16="http://schemas.microsoft.com/office/drawing/2014/main" id="{2748BDE9-733B-2BCC-A43A-69854B339ADB}"/>
              </a:ext>
            </a:extLst>
          </p:cNvPr>
          <p:cNvSpPr/>
          <p:nvPr/>
        </p:nvSpPr>
        <p:spPr>
          <a:xfrm rot="5400000">
            <a:off x="2083402" y="2462837"/>
            <a:ext cx="1209215" cy="676275"/>
          </a:xfrm>
          <a:prstGeom prst="rightArrow">
            <a:avLst/>
          </a:prstGeom>
          <a:solidFill>
            <a:schemeClr val="bg1"/>
          </a:solidFill>
          <a:ln w="28575">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defRPr/>
            </a:pPr>
            <a:r>
              <a:rPr lang="en-US">
                <a:solidFill>
                  <a:prstClr val="black"/>
                </a:solidFill>
                <a:latin typeface="Calibri" panose="020F0502020204030204"/>
                <a:sym typeface="Arial"/>
              </a:rPr>
              <a:t>Present</a:t>
            </a:r>
          </a:p>
        </p:txBody>
      </p:sp>
      <p:pic>
        <p:nvPicPr>
          <p:cNvPr id="15" name="Google Shape;64;p14">
            <a:extLst>
              <a:ext uri="{FF2B5EF4-FFF2-40B4-BE49-F238E27FC236}">
                <a16:creationId xmlns:a16="http://schemas.microsoft.com/office/drawing/2014/main" id="{F5505FB5-FAC0-6F95-5684-2DF135D886C2}"/>
              </a:ext>
            </a:extLst>
          </p:cNvPr>
          <p:cNvPicPr preferRelativeResize="0"/>
          <p:nvPr/>
        </p:nvPicPr>
        <p:blipFill rotWithShape="1">
          <a:blip r:embed="rId3">
            <a:alphaModFix/>
          </a:blip>
          <a:srcRect t="14148" r="72334" b="61956"/>
          <a:stretch/>
        </p:blipFill>
        <p:spPr>
          <a:xfrm>
            <a:off x="2104359" y="3405579"/>
            <a:ext cx="1167299" cy="814200"/>
          </a:xfrm>
          <a:prstGeom prst="rect">
            <a:avLst/>
          </a:prstGeom>
          <a:noFill/>
          <a:ln>
            <a:noFill/>
          </a:ln>
        </p:spPr>
      </p:pic>
      <p:pic>
        <p:nvPicPr>
          <p:cNvPr id="16" name="Google Shape;64;p14">
            <a:extLst>
              <a:ext uri="{FF2B5EF4-FFF2-40B4-BE49-F238E27FC236}">
                <a16:creationId xmlns:a16="http://schemas.microsoft.com/office/drawing/2014/main" id="{DE88ABF2-A44E-3C88-7BA1-F9A89B05EF20}"/>
              </a:ext>
            </a:extLst>
          </p:cNvPr>
          <p:cNvPicPr preferRelativeResize="0"/>
          <p:nvPr/>
        </p:nvPicPr>
        <p:blipFill rotWithShape="1">
          <a:blip r:embed="rId3">
            <a:alphaModFix/>
          </a:blip>
          <a:srcRect t="14148" r="72334" b="61956"/>
          <a:stretch/>
        </p:blipFill>
        <p:spPr>
          <a:xfrm>
            <a:off x="8615399" y="3429000"/>
            <a:ext cx="1167299" cy="814200"/>
          </a:xfrm>
          <a:prstGeom prst="rect">
            <a:avLst/>
          </a:prstGeom>
          <a:noFill/>
          <a:ln>
            <a:noFill/>
          </a:ln>
        </p:spPr>
      </p:pic>
      <p:sp>
        <p:nvSpPr>
          <p:cNvPr id="18" name="Google Shape;421;p82">
            <a:extLst>
              <a:ext uri="{FF2B5EF4-FFF2-40B4-BE49-F238E27FC236}">
                <a16:creationId xmlns:a16="http://schemas.microsoft.com/office/drawing/2014/main" id="{0E48625C-DE23-B23A-5F8C-EA37551CED7C}"/>
              </a:ext>
            </a:extLst>
          </p:cNvPr>
          <p:cNvSpPr txBox="1"/>
          <p:nvPr/>
        </p:nvSpPr>
        <p:spPr>
          <a:xfrm>
            <a:off x="4664338" y="3008412"/>
            <a:ext cx="2215500" cy="461635"/>
          </a:xfrm>
          <a:prstGeom prst="rect">
            <a:avLst/>
          </a:prstGeom>
          <a:noFill/>
          <a:ln>
            <a:noFill/>
          </a:ln>
        </p:spPr>
        <p:txBody>
          <a:bodyPr spcFirstLastPara="1" wrap="square" lIns="91425" tIns="91425" rIns="91425" bIns="91425" anchor="t" anchorCtr="0">
            <a:spAutoFit/>
          </a:bodyPr>
          <a:lstStyle/>
          <a:p>
            <a:pPr algn="ctr" defTabSz="914377">
              <a:defRPr/>
            </a:pPr>
            <a:r>
              <a:rPr lang="en" b="1">
                <a:solidFill>
                  <a:prstClr val="black"/>
                </a:solidFill>
                <a:latin typeface="Roboto"/>
                <a:ea typeface="Roboto"/>
                <a:cs typeface="Roboto"/>
                <a:sym typeface="Roboto"/>
              </a:rPr>
              <a:t>3737 TRs</a:t>
            </a:r>
            <a:endParaRPr b="1">
              <a:solidFill>
                <a:prstClr val="black"/>
              </a:solidFill>
              <a:latin typeface="Roboto"/>
              <a:ea typeface="Roboto"/>
              <a:cs typeface="Roboto"/>
              <a:sym typeface="Roboto"/>
            </a:endParaRPr>
          </a:p>
        </p:txBody>
      </p:sp>
      <p:sp>
        <p:nvSpPr>
          <p:cNvPr id="21" name="Google Shape;421;p82">
            <a:extLst>
              <a:ext uri="{FF2B5EF4-FFF2-40B4-BE49-F238E27FC236}">
                <a16:creationId xmlns:a16="http://schemas.microsoft.com/office/drawing/2014/main" id="{EEA8EDC2-FC53-564D-6B42-7015DD75E3F9}"/>
              </a:ext>
            </a:extLst>
          </p:cNvPr>
          <p:cNvSpPr txBox="1"/>
          <p:nvPr/>
        </p:nvSpPr>
        <p:spPr>
          <a:xfrm>
            <a:off x="2620278" y="3561376"/>
            <a:ext cx="2215500" cy="461635"/>
          </a:xfrm>
          <a:prstGeom prst="rect">
            <a:avLst/>
          </a:prstGeom>
          <a:noFill/>
          <a:ln>
            <a:noFill/>
          </a:ln>
        </p:spPr>
        <p:txBody>
          <a:bodyPr spcFirstLastPara="1" wrap="square" lIns="91425" tIns="91425" rIns="91425" bIns="91425" anchor="t" anchorCtr="0">
            <a:spAutoFit/>
          </a:bodyPr>
          <a:lstStyle/>
          <a:p>
            <a:pPr algn="ctr" defTabSz="914377">
              <a:defRPr/>
            </a:pPr>
            <a:r>
              <a:rPr lang="en" b="1">
                <a:solidFill>
                  <a:prstClr val="black"/>
                </a:solidFill>
                <a:latin typeface="Roboto"/>
                <a:ea typeface="Roboto"/>
                <a:cs typeface="Roboto"/>
                <a:sym typeface="Roboto"/>
              </a:rPr>
              <a:t>X_train</a:t>
            </a:r>
            <a:endParaRPr b="1">
              <a:solidFill>
                <a:prstClr val="black"/>
              </a:solidFill>
              <a:latin typeface="Roboto"/>
              <a:ea typeface="Roboto"/>
              <a:cs typeface="Roboto"/>
              <a:sym typeface="Roboto"/>
            </a:endParaRPr>
          </a:p>
        </p:txBody>
      </p:sp>
      <p:sp>
        <p:nvSpPr>
          <p:cNvPr id="22" name="Google Shape;421;p82">
            <a:extLst>
              <a:ext uri="{FF2B5EF4-FFF2-40B4-BE49-F238E27FC236}">
                <a16:creationId xmlns:a16="http://schemas.microsoft.com/office/drawing/2014/main" id="{36CF30B3-E6F8-4C9B-3A5E-9006A1A15FDF}"/>
              </a:ext>
            </a:extLst>
          </p:cNvPr>
          <p:cNvSpPr txBox="1"/>
          <p:nvPr/>
        </p:nvSpPr>
        <p:spPr>
          <a:xfrm>
            <a:off x="7020367" y="3561376"/>
            <a:ext cx="2215500" cy="461635"/>
          </a:xfrm>
          <a:prstGeom prst="rect">
            <a:avLst/>
          </a:prstGeom>
          <a:noFill/>
          <a:ln>
            <a:noFill/>
          </a:ln>
        </p:spPr>
        <p:txBody>
          <a:bodyPr spcFirstLastPara="1" wrap="square" lIns="91425" tIns="91425" rIns="91425" bIns="91425" anchor="t" anchorCtr="0">
            <a:spAutoFit/>
          </a:bodyPr>
          <a:lstStyle/>
          <a:p>
            <a:pPr algn="ctr" defTabSz="914377">
              <a:defRPr/>
            </a:pPr>
            <a:r>
              <a:rPr lang="en" b="1">
                <a:solidFill>
                  <a:prstClr val="black"/>
                </a:solidFill>
                <a:latin typeface="Roboto"/>
                <a:ea typeface="Roboto"/>
                <a:cs typeface="Roboto"/>
                <a:sym typeface="Roboto"/>
              </a:rPr>
              <a:t>Y_train</a:t>
            </a:r>
            <a:endParaRPr b="1">
              <a:solidFill>
                <a:prstClr val="black"/>
              </a:solidFill>
              <a:latin typeface="Roboto"/>
              <a:ea typeface="Roboto"/>
              <a:cs typeface="Roboto"/>
              <a:sym typeface="Roboto"/>
            </a:endParaRPr>
          </a:p>
        </p:txBody>
      </p:sp>
      <p:sp>
        <p:nvSpPr>
          <p:cNvPr id="23" name="Rectangle 22">
            <a:extLst>
              <a:ext uri="{FF2B5EF4-FFF2-40B4-BE49-F238E27FC236}">
                <a16:creationId xmlns:a16="http://schemas.microsoft.com/office/drawing/2014/main" id="{6F508051-C951-1130-892C-C00444F06799}"/>
              </a:ext>
            </a:extLst>
          </p:cNvPr>
          <p:cNvSpPr/>
          <p:nvPr/>
        </p:nvSpPr>
        <p:spPr>
          <a:xfrm>
            <a:off x="5240449" y="3528704"/>
            <a:ext cx="1276351" cy="542925"/>
          </a:xfrm>
          <a:prstGeom prst="rect">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r>
              <a:rPr lang="en-US" dirty="0">
                <a:solidFill>
                  <a:srgbClr val="C00000"/>
                </a:solidFill>
                <a:latin typeface="Calibri" panose="020F0502020204030204"/>
                <a:sym typeface="Arial"/>
              </a:rPr>
              <a:t>Ridge Regression</a:t>
            </a:r>
          </a:p>
        </p:txBody>
      </p:sp>
      <p:sp>
        <p:nvSpPr>
          <p:cNvPr id="24" name="Arrow: Right 23">
            <a:extLst>
              <a:ext uri="{FF2B5EF4-FFF2-40B4-BE49-F238E27FC236}">
                <a16:creationId xmlns:a16="http://schemas.microsoft.com/office/drawing/2014/main" id="{99EF3C0C-B3C1-DAC0-7277-4241222F1EA0}"/>
              </a:ext>
            </a:extLst>
          </p:cNvPr>
          <p:cNvSpPr/>
          <p:nvPr/>
        </p:nvSpPr>
        <p:spPr>
          <a:xfrm>
            <a:off x="4313215" y="3585011"/>
            <a:ext cx="857611" cy="430312"/>
          </a:xfrm>
          <a:prstGeom prst="rightArrow">
            <a:avLst/>
          </a:prstGeom>
          <a:solidFill>
            <a:schemeClr val="bg1"/>
          </a:solidFill>
          <a:ln w="28575">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defRPr/>
            </a:pPr>
            <a:r>
              <a:rPr lang="en-US">
                <a:solidFill>
                  <a:prstClr val="black"/>
                </a:solidFill>
                <a:latin typeface="Calibri" panose="020F0502020204030204"/>
                <a:sym typeface="Arial"/>
              </a:rPr>
              <a:t>Input</a:t>
            </a:r>
          </a:p>
        </p:txBody>
      </p:sp>
      <p:sp>
        <p:nvSpPr>
          <p:cNvPr id="25" name="Arrow: Right 24">
            <a:extLst>
              <a:ext uri="{FF2B5EF4-FFF2-40B4-BE49-F238E27FC236}">
                <a16:creationId xmlns:a16="http://schemas.microsoft.com/office/drawing/2014/main" id="{4AD862D6-637B-EEC4-D92F-605962F3337C}"/>
              </a:ext>
            </a:extLst>
          </p:cNvPr>
          <p:cNvSpPr/>
          <p:nvPr/>
        </p:nvSpPr>
        <p:spPr>
          <a:xfrm>
            <a:off x="6586422" y="3574404"/>
            <a:ext cx="1053924" cy="430312"/>
          </a:xfrm>
          <a:prstGeom prst="rightArrow">
            <a:avLst/>
          </a:prstGeom>
          <a:solidFill>
            <a:schemeClr val="bg1"/>
          </a:solidFill>
          <a:ln w="28575">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defRPr/>
            </a:pPr>
            <a:r>
              <a:rPr lang="en-US" dirty="0">
                <a:solidFill>
                  <a:prstClr val="black"/>
                </a:solidFill>
                <a:latin typeface="Calibri" panose="020F0502020204030204"/>
                <a:sym typeface="Arial"/>
              </a:rPr>
              <a:t>Output</a:t>
            </a:r>
          </a:p>
        </p:txBody>
      </p:sp>
      <p:cxnSp>
        <p:nvCxnSpPr>
          <p:cNvPr id="27" name="Straight Arrow Connector 26">
            <a:extLst>
              <a:ext uri="{FF2B5EF4-FFF2-40B4-BE49-F238E27FC236}">
                <a16:creationId xmlns:a16="http://schemas.microsoft.com/office/drawing/2014/main" id="{D1CAEE82-8BFB-03E6-2F11-10577769F33D}"/>
              </a:ext>
            </a:extLst>
          </p:cNvPr>
          <p:cNvCxnSpPr>
            <a:cxnSpLocks/>
          </p:cNvCxnSpPr>
          <p:nvPr/>
        </p:nvCxnSpPr>
        <p:spPr>
          <a:xfrm>
            <a:off x="4169682" y="4145892"/>
            <a:ext cx="1708943" cy="10357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99008604-F502-08DE-2797-026536F20DFA}"/>
              </a:ext>
            </a:extLst>
          </p:cNvPr>
          <p:cNvCxnSpPr>
            <a:cxnSpLocks/>
          </p:cNvCxnSpPr>
          <p:nvPr/>
        </p:nvCxnSpPr>
        <p:spPr>
          <a:xfrm flipH="1">
            <a:off x="6265096" y="4069563"/>
            <a:ext cx="1510541" cy="10843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2" name="Google Shape;421;p82">
            <a:extLst>
              <a:ext uri="{FF2B5EF4-FFF2-40B4-BE49-F238E27FC236}">
                <a16:creationId xmlns:a16="http://schemas.microsoft.com/office/drawing/2014/main" id="{69E69B6B-0942-6386-CDF6-71F9B4E3075D}"/>
              </a:ext>
            </a:extLst>
          </p:cNvPr>
          <p:cNvSpPr txBox="1"/>
          <p:nvPr/>
        </p:nvSpPr>
        <p:spPr>
          <a:xfrm>
            <a:off x="3474641" y="4575975"/>
            <a:ext cx="2215500" cy="461635"/>
          </a:xfrm>
          <a:prstGeom prst="rect">
            <a:avLst/>
          </a:prstGeom>
          <a:noFill/>
          <a:ln>
            <a:noFill/>
          </a:ln>
        </p:spPr>
        <p:txBody>
          <a:bodyPr spcFirstLastPara="1" wrap="square" lIns="91425" tIns="91425" rIns="91425" bIns="91425" anchor="t" anchorCtr="0">
            <a:spAutoFit/>
          </a:bodyPr>
          <a:lstStyle/>
          <a:p>
            <a:pPr algn="ctr" defTabSz="914377">
              <a:defRPr/>
            </a:pPr>
            <a:r>
              <a:rPr lang="en" b="1">
                <a:solidFill>
                  <a:prstClr val="black"/>
                </a:solidFill>
                <a:latin typeface="Roboto"/>
                <a:ea typeface="Roboto"/>
                <a:cs typeface="Roboto"/>
                <a:sym typeface="Roboto"/>
              </a:rPr>
              <a:t>X_test</a:t>
            </a:r>
            <a:endParaRPr b="1">
              <a:solidFill>
                <a:prstClr val="black"/>
              </a:solidFill>
              <a:latin typeface="Roboto"/>
              <a:ea typeface="Roboto"/>
              <a:cs typeface="Roboto"/>
              <a:sym typeface="Roboto"/>
            </a:endParaRPr>
          </a:p>
        </p:txBody>
      </p:sp>
      <p:sp>
        <p:nvSpPr>
          <p:cNvPr id="33" name="Google Shape;421;p82">
            <a:extLst>
              <a:ext uri="{FF2B5EF4-FFF2-40B4-BE49-F238E27FC236}">
                <a16:creationId xmlns:a16="http://schemas.microsoft.com/office/drawing/2014/main" id="{4B626A5B-980F-0521-B678-6A9F70BF5EB2}"/>
              </a:ext>
            </a:extLst>
          </p:cNvPr>
          <p:cNvSpPr txBox="1"/>
          <p:nvPr/>
        </p:nvSpPr>
        <p:spPr>
          <a:xfrm>
            <a:off x="6253730" y="4572119"/>
            <a:ext cx="2215500" cy="461635"/>
          </a:xfrm>
          <a:prstGeom prst="rect">
            <a:avLst/>
          </a:prstGeom>
          <a:noFill/>
          <a:ln>
            <a:noFill/>
          </a:ln>
        </p:spPr>
        <p:txBody>
          <a:bodyPr spcFirstLastPara="1" wrap="square" lIns="91425" tIns="91425" rIns="91425" bIns="91425" anchor="t" anchorCtr="0">
            <a:spAutoFit/>
          </a:bodyPr>
          <a:lstStyle/>
          <a:p>
            <a:pPr algn="ctr" defTabSz="914377">
              <a:defRPr/>
            </a:pPr>
            <a:r>
              <a:rPr lang="en" b="1">
                <a:solidFill>
                  <a:prstClr val="black"/>
                </a:solidFill>
                <a:latin typeface="Roboto"/>
                <a:ea typeface="Roboto"/>
                <a:cs typeface="Roboto"/>
                <a:sym typeface="Roboto"/>
              </a:rPr>
              <a:t>Y_test</a:t>
            </a:r>
            <a:endParaRPr b="1">
              <a:solidFill>
                <a:prstClr val="black"/>
              </a:solidFill>
              <a:latin typeface="Roboto"/>
              <a:ea typeface="Roboto"/>
              <a:cs typeface="Roboto"/>
              <a:sym typeface="Roboto"/>
            </a:endParaRPr>
          </a:p>
        </p:txBody>
      </p:sp>
      <p:pic>
        <p:nvPicPr>
          <p:cNvPr id="34" name="Picture 33" descr="Chart, line chart&#10;&#10;Description automatically generated">
            <a:extLst>
              <a:ext uri="{FF2B5EF4-FFF2-40B4-BE49-F238E27FC236}">
                <a16:creationId xmlns:a16="http://schemas.microsoft.com/office/drawing/2014/main" id="{E0984A0A-C226-9902-6D2F-2AFD976214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2926" y="5218743"/>
            <a:ext cx="3458327" cy="1359511"/>
          </a:xfrm>
          <a:prstGeom prst="rect">
            <a:avLst/>
          </a:prstGeom>
        </p:spPr>
      </p:pic>
      <p:sp>
        <p:nvSpPr>
          <p:cNvPr id="35" name="TextBox 34">
            <a:extLst>
              <a:ext uri="{FF2B5EF4-FFF2-40B4-BE49-F238E27FC236}">
                <a16:creationId xmlns:a16="http://schemas.microsoft.com/office/drawing/2014/main" id="{CA5BC444-07E6-A9F1-D835-29290CD8838E}"/>
              </a:ext>
            </a:extLst>
          </p:cNvPr>
          <p:cNvSpPr txBox="1"/>
          <p:nvPr/>
        </p:nvSpPr>
        <p:spPr>
          <a:xfrm>
            <a:off x="4426974" y="6518492"/>
            <a:ext cx="3338053" cy="307777"/>
          </a:xfrm>
          <a:prstGeom prst="rect">
            <a:avLst/>
          </a:prstGeom>
          <a:noFill/>
        </p:spPr>
        <p:txBody>
          <a:bodyPr wrap="square">
            <a:spAutoFit/>
          </a:bodyPr>
          <a:lstStyle/>
          <a:p>
            <a:pPr defTabSz="914377">
              <a:defRPr/>
            </a:pPr>
            <a:r>
              <a:rPr lang="en-US" sz="1400">
                <a:solidFill>
                  <a:prstClr val="black"/>
                </a:solidFill>
                <a:latin typeface="Aptos" panose="02110004020202020204"/>
                <a:cs typeface="Times New Roman" panose="02020603050405020304" pitchFamily="18" charset="0"/>
                <a:sym typeface="Arial"/>
              </a:rPr>
              <a:t>Pearson Correlation (R) = Corr(Y, W(X))</a:t>
            </a:r>
          </a:p>
        </p:txBody>
      </p:sp>
      <p:sp>
        <p:nvSpPr>
          <p:cNvPr id="2" name="Title 1">
            <a:extLst>
              <a:ext uri="{FF2B5EF4-FFF2-40B4-BE49-F238E27FC236}">
                <a16:creationId xmlns:a16="http://schemas.microsoft.com/office/drawing/2014/main" id="{942AF808-0A9D-DABE-2E23-97639517D9D8}"/>
              </a:ext>
            </a:extLst>
          </p:cNvPr>
          <p:cNvSpPr txBox="1">
            <a:spLocks/>
          </p:cNvSpPr>
          <p:nvPr/>
        </p:nvSpPr>
        <p:spPr>
          <a:xfrm>
            <a:off x="191783" y="188495"/>
            <a:ext cx="11737457" cy="701675"/>
          </a:xfrm>
          <a:prstGeom prst="rect">
            <a:avLst/>
          </a:prstGeom>
        </p:spPr>
        <p:txBody>
          <a:bodyP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377">
              <a:defRPr/>
            </a:pPr>
            <a:r>
              <a:rPr lang="en-US" sz="4000" b="1">
                <a:solidFill>
                  <a:prstClr val="black"/>
                </a:solidFill>
                <a:latin typeface="Helvetica Neue" panose="020B0604020202020204"/>
                <a:sym typeface="Arial"/>
              </a:rPr>
              <a:t>Cross-subject prediction: shared info between participants (A&amp;B)</a:t>
            </a:r>
          </a:p>
        </p:txBody>
      </p:sp>
      <p:sp>
        <p:nvSpPr>
          <p:cNvPr id="3" name="Google Shape;421;p82">
            <a:extLst>
              <a:ext uri="{FF2B5EF4-FFF2-40B4-BE49-F238E27FC236}">
                <a16:creationId xmlns:a16="http://schemas.microsoft.com/office/drawing/2014/main" id="{0E0959D2-4BEB-6DCF-6316-D7FF2196867D}"/>
              </a:ext>
            </a:extLst>
          </p:cNvPr>
          <p:cNvSpPr txBox="1"/>
          <p:nvPr/>
        </p:nvSpPr>
        <p:spPr>
          <a:xfrm>
            <a:off x="3915407" y="4834644"/>
            <a:ext cx="1635648" cy="461635"/>
          </a:xfrm>
          <a:prstGeom prst="rect">
            <a:avLst/>
          </a:prstGeom>
          <a:noFill/>
          <a:ln>
            <a:noFill/>
          </a:ln>
        </p:spPr>
        <p:txBody>
          <a:bodyPr spcFirstLastPara="1" wrap="square" lIns="91425" tIns="91425" rIns="91425" bIns="91425" anchor="t" anchorCtr="0">
            <a:spAutoFit/>
          </a:bodyPr>
          <a:lstStyle/>
          <a:p>
            <a:pPr algn="ctr" defTabSz="914377">
              <a:defRPr/>
            </a:pPr>
            <a:r>
              <a:rPr lang="en" b="1">
                <a:solidFill>
                  <a:prstClr val="black"/>
                </a:solidFill>
                <a:latin typeface="Roboto"/>
                <a:ea typeface="Roboto"/>
                <a:cs typeface="Roboto"/>
                <a:sym typeface="Roboto"/>
              </a:rPr>
              <a:t>291 TRs</a:t>
            </a:r>
            <a:endParaRPr b="1">
              <a:solidFill>
                <a:prstClr val="black"/>
              </a:solidFill>
              <a:latin typeface="Roboto"/>
              <a:ea typeface="Roboto"/>
              <a:cs typeface="Roboto"/>
              <a:sym typeface="Roboto"/>
            </a:endParaRPr>
          </a:p>
        </p:txBody>
      </p:sp>
      <p:sp>
        <p:nvSpPr>
          <p:cNvPr id="5" name="Google Shape;421;p82">
            <a:extLst>
              <a:ext uri="{FF2B5EF4-FFF2-40B4-BE49-F238E27FC236}">
                <a16:creationId xmlns:a16="http://schemas.microsoft.com/office/drawing/2014/main" id="{698BA3F2-8F7F-17AE-D4FE-E2757D2A0DE5}"/>
              </a:ext>
            </a:extLst>
          </p:cNvPr>
          <p:cNvSpPr txBox="1"/>
          <p:nvPr/>
        </p:nvSpPr>
        <p:spPr>
          <a:xfrm>
            <a:off x="6586421" y="4861125"/>
            <a:ext cx="1635648" cy="461635"/>
          </a:xfrm>
          <a:prstGeom prst="rect">
            <a:avLst/>
          </a:prstGeom>
          <a:noFill/>
          <a:ln>
            <a:noFill/>
          </a:ln>
        </p:spPr>
        <p:txBody>
          <a:bodyPr spcFirstLastPara="1" wrap="square" lIns="91425" tIns="91425" rIns="91425" bIns="91425" anchor="t" anchorCtr="0">
            <a:spAutoFit/>
          </a:bodyPr>
          <a:lstStyle/>
          <a:p>
            <a:pPr algn="ctr" defTabSz="914377">
              <a:defRPr/>
            </a:pPr>
            <a:r>
              <a:rPr lang="en" b="1">
                <a:solidFill>
                  <a:prstClr val="black"/>
                </a:solidFill>
                <a:latin typeface="Roboto"/>
                <a:ea typeface="Roboto"/>
                <a:cs typeface="Roboto"/>
                <a:sym typeface="Roboto"/>
              </a:rPr>
              <a:t>291 TRs</a:t>
            </a:r>
            <a:endParaRPr b="1">
              <a:solidFill>
                <a:prstClr val="black"/>
              </a:solidFill>
              <a:latin typeface="Roboto"/>
              <a:ea typeface="Roboto"/>
              <a:cs typeface="Roboto"/>
              <a:sym typeface="Roboto"/>
            </a:endParaRPr>
          </a:p>
        </p:txBody>
      </p:sp>
      <p:sp>
        <p:nvSpPr>
          <p:cNvPr id="9" name="Google Shape;421;p82">
            <a:extLst>
              <a:ext uri="{FF2B5EF4-FFF2-40B4-BE49-F238E27FC236}">
                <a16:creationId xmlns:a16="http://schemas.microsoft.com/office/drawing/2014/main" id="{C9768EEA-6579-0BEC-B742-2D83681EDAA9}"/>
              </a:ext>
            </a:extLst>
          </p:cNvPr>
          <p:cNvSpPr txBox="1"/>
          <p:nvPr/>
        </p:nvSpPr>
        <p:spPr>
          <a:xfrm>
            <a:off x="2206229" y="4564665"/>
            <a:ext cx="2215500" cy="461635"/>
          </a:xfrm>
          <a:prstGeom prst="rect">
            <a:avLst/>
          </a:prstGeom>
          <a:noFill/>
          <a:ln>
            <a:noFill/>
          </a:ln>
        </p:spPr>
        <p:txBody>
          <a:bodyPr spcFirstLastPara="1" wrap="square" lIns="91425" tIns="91425" rIns="91425" bIns="91425" anchor="t" anchorCtr="0">
            <a:spAutoFit/>
          </a:bodyPr>
          <a:lstStyle/>
          <a:p>
            <a:pPr algn="ctr" defTabSz="914377">
              <a:defRPr/>
            </a:pPr>
            <a:r>
              <a:rPr lang="en" b="1">
                <a:solidFill>
                  <a:prstClr val="black"/>
                </a:solidFill>
                <a:latin typeface="Roboto"/>
                <a:ea typeface="Roboto"/>
                <a:cs typeface="Roboto"/>
                <a:sym typeface="Roboto"/>
              </a:rPr>
              <a:t>11</a:t>
            </a:r>
            <a:r>
              <a:rPr lang="en" b="1" baseline="30000">
                <a:solidFill>
                  <a:prstClr val="black"/>
                </a:solidFill>
                <a:latin typeface="Roboto"/>
                <a:ea typeface="Roboto"/>
                <a:cs typeface="Roboto"/>
                <a:sym typeface="Roboto"/>
              </a:rPr>
              <a:t>th</a:t>
            </a:r>
            <a:r>
              <a:rPr lang="en" b="1">
                <a:solidFill>
                  <a:prstClr val="black"/>
                </a:solidFill>
                <a:latin typeface="Roboto"/>
                <a:ea typeface="Roboto"/>
                <a:cs typeface="Roboto"/>
                <a:sym typeface="Roboto"/>
              </a:rPr>
              <a:t> Story - B</a:t>
            </a:r>
            <a:endParaRPr b="1">
              <a:solidFill>
                <a:prstClr val="black"/>
              </a:solidFill>
              <a:latin typeface="Roboto"/>
              <a:ea typeface="Roboto"/>
              <a:cs typeface="Roboto"/>
              <a:sym typeface="Roboto"/>
            </a:endParaRPr>
          </a:p>
        </p:txBody>
      </p:sp>
      <p:sp>
        <p:nvSpPr>
          <p:cNvPr id="12" name="Google Shape;421;p82">
            <a:extLst>
              <a:ext uri="{FF2B5EF4-FFF2-40B4-BE49-F238E27FC236}">
                <a16:creationId xmlns:a16="http://schemas.microsoft.com/office/drawing/2014/main" id="{23A331F9-4A1A-C886-ED4E-BF158EA7064F}"/>
              </a:ext>
            </a:extLst>
          </p:cNvPr>
          <p:cNvSpPr txBox="1"/>
          <p:nvPr/>
        </p:nvSpPr>
        <p:spPr>
          <a:xfrm>
            <a:off x="7546695" y="4564665"/>
            <a:ext cx="2215500" cy="461635"/>
          </a:xfrm>
          <a:prstGeom prst="rect">
            <a:avLst/>
          </a:prstGeom>
          <a:noFill/>
          <a:ln>
            <a:noFill/>
          </a:ln>
        </p:spPr>
        <p:txBody>
          <a:bodyPr spcFirstLastPara="1" wrap="square" lIns="91425" tIns="91425" rIns="91425" bIns="91425" anchor="t" anchorCtr="0">
            <a:spAutoFit/>
          </a:bodyPr>
          <a:lstStyle/>
          <a:p>
            <a:pPr algn="ctr" defTabSz="914377">
              <a:defRPr/>
            </a:pPr>
            <a:r>
              <a:rPr lang="en" b="1">
                <a:solidFill>
                  <a:prstClr val="black"/>
                </a:solidFill>
                <a:latin typeface="Roboto"/>
                <a:ea typeface="Roboto"/>
                <a:cs typeface="Roboto"/>
                <a:sym typeface="Roboto"/>
              </a:rPr>
              <a:t>11</a:t>
            </a:r>
            <a:r>
              <a:rPr lang="en" b="1" baseline="30000">
                <a:solidFill>
                  <a:prstClr val="black"/>
                </a:solidFill>
                <a:latin typeface="Roboto"/>
                <a:ea typeface="Roboto"/>
                <a:cs typeface="Roboto"/>
                <a:sym typeface="Roboto"/>
              </a:rPr>
              <a:t>th</a:t>
            </a:r>
            <a:r>
              <a:rPr lang="en" b="1">
                <a:solidFill>
                  <a:prstClr val="black"/>
                </a:solidFill>
                <a:latin typeface="Roboto"/>
                <a:ea typeface="Roboto"/>
                <a:cs typeface="Roboto"/>
                <a:sym typeface="Roboto"/>
              </a:rPr>
              <a:t> Story - A</a:t>
            </a:r>
            <a:endParaRPr b="1">
              <a:solidFill>
                <a:prstClr val="black"/>
              </a:solidFill>
              <a:latin typeface="Roboto"/>
              <a:ea typeface="Roboto"/>
              <a:cs typeface="Roboto"/>
              <a:sym typeface="Roboto"/>
            </a:endParaRPr>
          </a:p>
        </p:txBody>
      </p:sp>
    </p:spTree>
    <p:extLst>
      <p:ext uri="{BB962C8B-B14F-4D97-AF65-F5344CB8AC3E}">
        <p14:creationId xmlns:p14="http://schemas.microsoft.com/office/powerpoint/2010/main" val="173326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0" grpId="0"/>
      <p:bldP spid="11" grpId="0" animBg="1"/>
      <p:bldP spid="18" grpId="0"/>
      <p:bldP spid="21" grpId="0"/>
      <p:bldP spid="22" grpId="0"/>
      <p:bldP spid="23" grpId="0" animBg="1"/>
      <p:bldP spid="24" grpId="0" animBg="1"/>
      <p:bldP spid="25" grpId="0" animBg="1"/>
      <p:bldP spid="32" grpId="0"/>
      <p:bldP spid="33" grpId="0"/>
      <p:bldP spid="35" grpId="0"/>
      <p:bldP spid="3" grpId="0"/>
      <p:bldP spid="5" grpId="0"/>
      <p:bldP spid="9"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2482C-39C3-9F76-15BD-148BC9E3D54D}"/>
              </a:ext>
            </a:extLst>
          </p:cNvPr>
          <p:cNvSpPr>
            <a:spLocks noGrp="1"/>
          </p:cNvSpPr>
          <p:nvPr>
            <p:ph type="title"/>
          </p:nvPr>
        </p:nvSpPr>
        <p:spPr>
          <a:xfrm>
            <a:off x="415600" y="140785"/>
            <a:ext cx="11360800" cy="763600"/>
          </a:xfrm>
        </p:spPr>
        <p:txBody>
          <a:bodyPr>
            <a:normAutofit fontScale="90000"/>
          </a:bodyPr>
          <a:lstStyle/>
          <a:p>
            <a:r>
              <a:rPr lang="en-US"/>
              <a:t>Estimated Noise Ceiling</a:t>
            </a:r>
          </a:p>
        </p:txBody>
      </p:sp>
      <p:pic>
        <p:nvPicPr>
          <p:cNvPr id="5" name="Picture 4" descr="A graph of a bar chart&#10;&#10;Description automatically generated with medium confidence">
            <a:extLst>
              <a:ext uri="{FF2B5EF4-FFF2-40B4-BE49-F238E27FC236}">
                <a16:creationId xmlns:a16="http://schemas.microsoft.com/office/drawing/2014/main" id="{02CD7BBB-1A62-06C9-D287-0BA0051B7C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175" y="1381125"/>
            <a:ext cx="9829800" cy="4714875"/>
          </a:xfrm>
          <a:prstGeom prst="rect">
            <a:avLst/>
          </a:prstGeom>
        </p:spPr>
      </p:pic>
    </p:spTree>
    <p:extLst>
      <p:ext uri="{BB962C8B-B14F-4D97-AF65-F5344CB8AC3E}">
        <p14:creationId xmlns:p14="http://schemas.microsoft.com/office/powerpoint/2010/main" val="20289669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9"/>
          <p:cNvSpPr txBox="1">
            <a:spLocks noGrp="1"/>
          </p:cNvSpPr>
          <p:nvPr>
            <p:ph type="title"/>
          </p:nvPr>
        </p:nvSpPr>
        <p:spPr>
          <a:xfrm>
            <a:off x="163159" y="0"/>
            <a:ext cx="11360800" cy="763600"/>
          </a:xfrm>
          <a:prstGeom prst="rect">
            <a:avLst/>
          </a:prstGeom>
        </p:spPr>
        <p:txBody>
          <a:bodyPr spcFirstLastPara="1" vert="horz" wrap="square" lIns="121900" tIns="121900" rIns="121900" bIns="121900" rtlCol="0" anchor="t" anchorCtr="0">
            <a:normAutofit/>
          </a:bodyPr>
          <a:lstStyle/>
          <a:p>
            <a:r>
              <a:rPr lang="en" sz="2800" b="1">
                <a:latin typeface="Helvetica Neue" panose="020B0604020202020204"/>
              </a:rPr>
              <a:t>S08: Cross-subject prediction accuracy (Reading vs. Listening)</a:t>
            </a:r>
            <a:endParaRPr sz="2800" b="1">
              <a:latin typeface="Helvetica Neue" panose="020B0604020202020204"/>
            </a:endParaRPr>
          </a:p>
        </p:txBody>
      </p:sp>
      <p:sp>
        <p:nvSpPr>
          <p:cNvPr id="2" name="Google Shape;432;p41">
            <a:extLst>
              <a:ext uri="{FF2B5EF4-FFF2-40B4-BE49-F238E27FC236}">
                <a16:creationId xmlns:a16="http://schemas.microsoft.com/office/drawing/2014/main" id="{ED6BFE62-DFB5-87B8-4983-A67F5D02BE76}"/>
              </a:ext>
            </a:extLst>
          </p:cNvPr>
          <p:cNvSpPr txBox="1"/>
          <p:nvPr/>
        </p:nvSpPr>
        <p:spPr>
          <a:xfrm>
            <a:off x="2032438" y="639340"/>
            <a:ext cx="9915525" cy="553957"/>
          </a:xfrm>
          <a:prstGeom prst="rect">
            <a:avLst/>
          </a:prstGeom>
          <a:solidFill>
            <a:srgbClr val="FFF2CC"/>
          </a:solidFill>
          <a:ln>
            <a:noFill/>
          </a:ln>
        </p:spPr>
        <p:txBody>
          <a:bodyPr spcFirstLastPara="1" wrap="square" lIns="121900" tIns="121900" rIns="121900" bIns="121900" anchor="t" anchorCtr="0">
            <a:spAutoFit/>
          </a:bodyPr>
          <a:lstStyle/>
          <a:p>
            <a:r>
              <a:rPr lang="en-US" sz="2000">
                <a:solidFill>
                  <a:srgbClr val="00B0F0"/>
                </a:solidFill>
              </a:rPr>
              <a:t>BLUE-AC</a:t>
            </a:r>
            <a:r>
              <a:rPr lang="en-US" sz="2000"/>
              <a:t> and </a:t>
            </a:r>
            <a:r>
              <a:rPr lang="en-US" sz="2000">
                <a:solidFill>
                  <a:srgbClr val="FF0000"/>
                </a:solidFill>
              </a:rPr>
              <a:t>Orange-VC</a:t>
            </a:r>
            <a:r>
              <a:rPr lang="en-US" sz="2000"/>
              <a:t> voxels are well predicted in estimated noise-ceiling.</a:t>
            </a:r>
          </a:p>
        </p:txBody>
      </p:sp>
      <p:pic>
        <p:nvPicPr>
          <p:cNvPr id="6" name="Picture 5" descr="A close-up of a pair of brain cells&#10;&#10;Description automatically generated">
            <a:extLst>
              <a:ext uri="{FF2B5EF4-FFF2-40B4-BE49-F238E27FC236}">
                <a16:creationId xmlns:a16="http://schemas.microsoft.com/office/drawing/2014/main" id="{2C68A6CE-E985-C9AA-3515-559089999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9344" y="1281262"/>
            <a:ext cx="8893311" cy="54716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9"/>
          <p:cNvSpPr txBox="1">
            <a:spLocks noGrp="1"/>
          </p:cNvSpPr>
          <p:nvPr>
            <p:ph type="title"/>
          </p:nvPr>
        </p:nvSpPr>
        <p:spPr>
          <a:xfrm>
            <a:off x="163159" y="0"/>
            <a:ext cx="11360800" cy="763600"/>
          </a:xfrm>
          <a:prstGeom prst="rect">
            <a:avLst/>
          </a:prstGeom>
        </p:spPr>
        <p:txBody>
          <a:bodyPr spcFirstLastPara="1" vert="horz" wrap="square" lIns="121900" tIns="121900" rIns="121900" bIns="121900" rtlCol="0" anchor="t" anchorCtr="0">
            <a:normAutofit/>
          </a:bodyPr>
          <a:lstStyle/>
          <a:p>
            <a:r>
              <a:rPr lang="en" sz="2800" b="1">
                <a:latin typeface="Helvetica Neue" panose="020B0604020202020204"/>
              </a:rPr>
              <a:t>Research questions</a:t>
            </a:r>
            <a:endParaRPr sz="2800" b="1">
              <a:latin typeface="Helvetica Neue" panose="020B0604020202020204"/>
            </a:endParaRPr>
          </a:p>
        </p:txBody>
      </p:sp>
      <p:sp>
        <p:nvSpPr>
          <p:cNvPr id="2" name="Google Shape;432;p41">
            <a:extLst>
              <a:ext uri="{FF2B5EF4-FFF2-40B4-BE49-F238E27FC236}">
                <a16:creationId xmlns:a16="http://schemas.microsoft.com/office/drawing/2014/main" id="{ED6BFE62-DFB5-87B8-4983-A67F5D02BE76}"/>
              </a:ext>
            </a:extLst>
          </p:cNvPr>
          <p:cNvSpPr txBox="1"/>
          <p:nvPr/>
        </p:nvSpPr>
        <p:spPr>
          <a:xfrm>
            <a:off x="1138237" y="1797825"/>
            <a:ext cx="9915525" cy="2246729"/>
          </a:xfrm>
          <a:prstGeom prst="rect">
            <a:avLst/>
          </a:prstGeom>
          <a:solidFill>
            <a:srgbClr val="FFF2CC"/>
          </a:solidFill>
          <a:ln>
            <a:noFill/>
          </a:ln>
        </p:spPr>
        <p:txBody>
          <a:bodyPr spcFirstLastPara="1" wrap="square" lIns="121900" tIns="121900" rIns="121900" bIns="121900" anchor="t" anchorCtr="0">
            <a:spAutoFit/>
          </a:bodyPr>
          <a:lstStyle/>
          <a:p>
            <a:pPr marL="285750" indent="-285750">
              <a:buFont typeface="Arial" panose="020B0604020202020204" pitchFamily="34" charset="0"/>
              <a:buChar char="•"/>
            </a:pPr>
            <a:r>
              <a:rPr lang="en-US"/>
              <a:t>𝐖𝐡𝐲 𝐝𝐨 𝐭𝐞𝐱𝐭-𝐛𝐚𝐬𝐞𝐝 (📖) 𝐥𝐚𝐧𝐠𝐮𝐚𝐠𝐞 𝐦𝐨𝐝𝐞𝐥𝐬 𝐡𝐚𝐯𝐞 𝐢𝐦𝐩𝐫𝐞𝐬𝐬𝐢𝐯𝐞 𝐩𝐞𝐫𝐟𝐨𝐫𝐦𝐚𝐧𝐜𝐞 𝐢𝐧 𝐭𝐡𝐞 𝐞𝐚𝐫𝐥𝐲 𝐚𝐮𝐝𝐢𝐭𝐨𝐫𝐲 𝐜𝐨𝐫𝐭𝐞𝐱?</a:t>
            </a:r>
          </a:p>
          <a:p>
            <a:endParaRPr lang="en-US" sz="2000"/>
          </a:p>
          <a:p>
            <a:pPr marL="285750" indent="-285750">
              <a:buFont typeface="Arial" panose="020B0604020202020204" pitchFamily="34" charset="0"/>
              <a:buChar char="•"/>
            </a:pPr>
            <a:r>
              <a:rPr lang="en-US"/>
              <a:t>𝐃𝐨 𝐭𝐞𝐱𝐭-𝐛𝐚𝐬𝐞𝐝 (📖) 𝐚𝐧𝐝 𝐬𝐩𝐞𝐞𝐜𝐡-𝐛𝐚𝐬𝐞𝐝 (🔊) 𝐥𝐚𝐧𝐠𝐮𝐚𝐠𝐞 𝐦𝐨𝐝𝐞𝐥𝐬 𝐡𝐚𝐯𝐞 𝐭𝐡𝐞 𝐬𝐚𝐦𝐞 𝐝𝐞𝐠𝐫𝐞𝐞 𝐨𝐟 𝐩𝐫𝐞𝐝𝐢𝐜𝐭𝐢𝐯𝐢𝐭𝐲 𝐢𝐧 𝐭𝐡𝐞 𝐥𝐚𝐧𝐠𝐮𝐚𝐠𝐞 𝐫𝐞𝐠𝐢𝐨𝐧𝐬 𝐨𝐟 𝐭𝐡𝐞 🧠?</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a:t>More generally, </a:t>
            </a:r>
            <a:r>
              <a:rPr lang="en-US" b="1"/>
              <a:t>w𝐡𝐚𝐭</a:t>
            </a:r>
            <a:r>
              <a:rPr lang="en-US"/>
              <a:t> 𝐭𝐲𝐩𝐞𝐬 𝐨𝐟 𝐢𝐧𝐟𝐨𝐫𝐦𝐚𝐭𝐢𝐨𝐧 𝐝𝐨 𝐥𝐚𝐧𝐠𝐮𝐚𝐠𝐞 𝐦𝐨𝐝𝐞𝐥𝐬 𝐭𝐫𝐮𝐥𝐲 𝐩𝐫𝐞𝐝𝐢𝐜𝐭 𝐢𝐧 𝐭𝐡𝐞 🧠?</a:t>
            </a:r>
            <a:endParaRPr lang="en-US" sz="2000"/>
          </a:p>
        </p:txBody>
      </p:sp>
    </p:spTree>
    <p:extLst>
      <p:ext uri="{BB962C8B-B14F-4D97-AF65-F5344CB8AC3E}">
        <p14:creationId xmlns:p14="http://schemas.microsoft.com/office/powerpoint/2010/main" val="47159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oogle Shape;1095;p133">
            <a:extLst>
              <a:ext uri="{FF2B5EF4-FFF2-40B4-BE49-F238E27FC236}">
                <a16:creationId xmlns:a16="http://schemas.microsoft.com/office/drawing/2014/main" id="{D4F2B537-AB79-8C11-35BD-A756E71EB479}"/>
              </a:ext>
            </a:extLst>
          </p:cNvPr>
          <p:cNvSpPr/>
          <p:nvPr/>
        </p:nvSpPr>
        <p:spPr>
          <a:xfrm>
            <a:off x="7729536" y="1979738"/>
            <a:ext cx="2215500" cy="1343400"/>
          </a:xfrm>
          <a:prstGeom prst="roundRect">
            <a:avLst>
              <a:gd name="adj" fmla="val 16667"/>
            </a:avLst>
          </a:prstGeom>
          <a:solidFill>
            <a:schemeClr val="lt1"/>
          </a:solidFill>
          <a:ln w="38100" cap="flat" cmpd="sng">
            <a:solidFill>
              <a:srgbClr val="00B05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95;p133">
            <a:extLst>
              <a:ext uri="{FF2B5EF4-FFF2-40B4-BE49-F238E27FC236}">
                <a16:creationId xmlns:a16="http://schemas.microsoft.com/office/drawing/2014/main" id="{08590BE8-AF12-94AB-4B35-8BA4E3E63C29}"/>
              </a:ext>
            </a:extLst>
          </p:cNvPr>
          <p:cNvSpPr/>
          <p:nvPr/>
        </p:nvSpPr>
        <p:spPr>
          <a:xfrm>
            <a:off x="4753411" y="1979738"/>
            <a:ext cx="2215500" cy="1343400"/>
          </a:xfrm>
          <a:prstGeom prst="roundRect">
            <a:avLst>
              <a:gd name="adj" fmla="val 16667"/>
            </a:avLst>
          </a:prstGeom>
          <a:solidFill>
            <a:schemeClr val="lt1"/>
          </a:solidFill>
          <a:ln w="38100" cap="flat" cmpd="sng">
            <a:solidFill>
              <a:srgbClr val="0070C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95;p133">
            <a:extLst>
              <a:ext uri="{FF2B5EF4-FFF2-40B4-BE49-F238E27FC236}">
                <a16:creationId xmlns:a16="http://schemas.microsoft.com/office/drawing/2014/main" id="{BF2DC710-6780-B336-3A84-0F9FF22977B2}"/>
              </a:ext>
            </a:extLst>
          </p:cNvPr>
          <p:cNvSpPr/>
          <p:nvPr/>
        </p:nvSpPr>
        <p:spPr>
          <a:xfrm>
            <a:off x="1903846" y="1979738"/>
            <a:ext cx="2215500" cy="1343400"/>
          </a:xfrm>
          <a:prstGeom prst="roundRect">
            <a:avLst>
              <a:gd name="adj" fmla="val 16667"/>
            </a:avLst>
          </a:prstGeom>
          <a:solidFill>
            <a:schemeClr val="lt1"/>
          </a:solidFill>
          <a:ln w="38100" cap="flat" cmpd="sng">
            <a:solidFill>
              <a:srgbClr val="FF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29DC7C24-EB66-B478-A642-86930AA9A051}"/>
              </a:ext>
            </a:extLst>
          </p:cNvPr>
          <p:cNvSpPr>
            <a:spLocks noGrp="1"/>
          </p:cNvSpPr>
          <p:nvPr>
            <p:ph type="title"/>
          </p:nvPr>
        </p:nvSpPr>
        <p:spPr>
          <a:xfrm>
            <a:off x="838200" y="365125"/>
            <a:ext cx="10515600" cy="701675"/>
          </a:xfrm>
        </p:spPr>
        <p:txBody>
          <a:bodyPr>
            <a:normAutofit/>
          </a:bodyPr>
          <a:lstStyle/>
          <a:p>
            <a:r>
              <a:rPr lang="en-US" sz="2800" b="1">
                <a:latin typeface="Helvetica Neue" panose="020B0604020202020204"/>
              </a:rPr>
              <a:t>Low-level Stimulus Features</a:t>
            </a:r>
          </a:p>
        </p:txBody>
      </p:sp>
      <p:sp>
        <p:nvSpPr>
          <p:cNvPr id="5" name="Google Shape;418;p82">
            <a:extLst>
              <a:ext uri="{FF2B5EF4-FFF2-40B4-BE49-F238E27FC236}">
                <a16:creationId xmlns:a16="http://schemas.microsoft.com/office/drawing/2014/main" id="{37876011-788B-682E-C5ED-AE812D90FC8E}"/>
              </a:ext>
            </a:extLst>
          </p:cNvPr>
          <p:cNvSpPr txBox="1"/>
          <p:nvPr/>
        </p:nvSpPr>
        <p:spPr>
          <a:xfrm>
            <a:off x="7729536" y="2135170"/>
            <a:ext cx="2215500" cy="95407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b="1">
                <a:latin typeface="Roboto"/>
                <a:ea typeface="Roboto"/>
                <a:cs typeface="Roboto"/>
                <a:sym typeface="Roboto"/>
              </a:rPr>
              <a:t>Visual Features</a:t>
            </a:r>
            <a:endParaRPr sz="2500" b="1">
              <a:latin typeface="Roboto"/>
              <a:ea typeface="Roboto"/>
              <a:cs typeface="Roboto"/>
              <a:sym typeface="Roboto"/>
            </a:endParaRPr>
          </a:p>
        </p:txBody>
      </p:sp>
      <p:cxnSp>
        <p:nvCxnSpPr>
          <p:cNvPr id="6" name="Google Shape;419;p82">
            <a:extLst>
              <a:ext uri="{FF2B5EF4-FFF2-40B4-BE49-F238E27FC236}">
                <a16:creationId xmlns:a16="http://schemas.microsoft.com/office/drawing/2014/main" id="{01C3B394-041B-1E9A-BEDC-7A42F8684A01}"/>
              </a:ext>
            </a:extLst>
          </p:cNvPr>
          <p:cNvCxnSpPr/>
          <p:nvPr/>
        </p:nvCxnSpPr>
        <p:spPr>
          <a:xfrm>
            <a:off x="7225961" y="2135393"/>
            <a:ext cx="9000" cy="2962500"/>
          </a:xfrm>
          <a:prstGeom prst="straightConnector1">
            <a:avLst/>
          </a:prstGeom>
          <a:noFill/>
          <a:ln w="9525" cap="flat" cmpd="sng">
            <a:solidFill>
              <a:schemeClr val="dk2"/>
            </a:solidFill>
            <a:prstDash val="solid"/>
            <a:round/>
            <a:headEnd type="none" w="med" len="med"/>
            <a:tailEnd type="none" w="med" len="med"/>
          </a:ln>
          <a:effectLst>
            <a:outerShdw blurRad="57150" dist="19050" dir="5400000" algn="bl" rotWithShape="0">
              <a:srgbClr val="000000"/>
            </a:outerShdw>
          </a:effectLst>
        </p:spPr>
      </p:cxnSp>
      <p:cxnSp>
        <p:nvCxnSpPr>
          <p:cNvPr id="7" name="Google Shape;420;p82">
            <a:extLst>
              <a:ext uri="{FF2B5EF4-FFF2-40B4-BE49-F238E27FC236}">
                <a16:creationId xmlns:a16="http://schemas.microsoft.com/office/drawing/2014/main" id="{C5464662-449E-ECF9-86AD-DF4ECF7154D1}"/>
              </a:ext>
            </a:extLst>
          </p:cNvPr>
          <p:cNvCxnSpPr/>
          <p:nvPr/>
        </p:nvCxnSpPr>
        <p:spPr>
          <a:xfrm>
            <a:off x="10430611" y="2135393"/>
            <a:ext cx="9000" cy="2962500"/>
          </a:xfrm>
          <a:prstGeom prst="straightConnector1">
            <a:avLst/>
          </a:prstGeom>
          <a:noFill/>
          <a:ln w="9525" cap="flat" cmpd="sng">
            <a:solidFill>
              <a:schemeClr val="dk2"/>
            </a:solidFill>
            <a:prstDash val="solid"/>
            <a:round/>
            <a:headEnd type="none" w="med" len="med"/>
            <a:tailEnd type="none" w="med" len="med"/>
          </a:ln>
          <a:effectLst>
            <a:outerShdw blurRad="57150" dist="19050" dir="5400000" algn="bl" rotWithShape="0">
              <a:srgbClr val="000000"/>
            </a:outerShdw>
          </a:effectLst>
        </p:spPr>
      </p:cxnSp>
      <p:sp>
        <p:nvSpPr>
          <p:cNvPr id="8" name="Google Shape;421;p82">
            <a:extLst>
              <a:ext uri="{FF2B5EF4-FFF2-40B4-BE49-F238E27FC236}">
                <a16:creationId xmlns:a16="http://schemas.microsoft.com/office/drawing/2014/main" id="{FF01F519-9545-A0CC-02DD-018733EA4CE6}"/>
              </a:ext>
            </a:extLst>
          </p:cNvPr>
          <p:cNvSpPr txBox="1"/>
          <p:nvPr/>
        </p:nvSpPr>
        <p:spPr>
          <a:xfrm>
            <a:off x="4753411" y="2135170"/>
            <a:ext cx="2215500" cy="95407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b="1">
                <a:latin typeface="Roboto"/>
                <a:ea typeface="Roboto"/>
                <a:cs typeface="Roboto"/>
                <a:sym typeface="Roboto"/>
              </a:rPr>
              <a:t>Speech Features</a:t>
            </a:r>
            <a:endParaRPr sz="2500" b="1">
              <a:latin typeface="Roboto"/>
              <a:ea typeface="Roboto"/>
              <a:cs typeface="Roboto"/>
              <a:sym typeface="Roboto"/>
            </a:endParaRPr>
          </a:p>
        </p:txBody>
      </p:sp>
      <p:cxnSp>
        <p:nvCxnSpPr>
          <p:cNvPr id="9" name="Google Shape;419;p82">
            <a:extLst>
              <a:ext uri="{FF2B5EF4-FFF2-40B4-BE49-F238E27FC236}">
                <a16:creationId xmlns:a16="http://schemas.microsoft.com/office/drawing/2014/main" id="{8F804F96-6B3C-FE9A-B48F-6A0DBBD78998}"/>
              </a:ext>
            </a:extLst>
          </p:cNvPr>
          <p:cNvCxnSpPr/>
          <p:nvPr/>
        </p:nvCxnSpPr>
        <p:spPr>
          <a:xfrm>
            <a:off x="4506886" y="2135393"/>
            <a:ext cx="9000" cy="2962500"/>
          </a:xfrm>
          <a:prstGeom prst="straightConnector1">
            <a:avLst/>
          </a:prstGeom>
          <a:noFill/>
          <a:ln w="9525" cap="flat" cmpd="sng">
            <a:solidFill>
              <a:schemeClr val="dk2"/>
            </a:solidFill>
            <a:prstDash val="solid"/>
            <a:round/>
            <a:headEnd type="none" w="med" len="med"/>
            <a:tailEnd type="none" w="med" len="med"/>
          </a:ln>
          <a:effectLst>
            <a:outerShdw blurRad="57150" dist="19050" dir="5400000" algn="bl" rotWithShape="0">
              <a:srgbClr val="000000"/>
            </a:outerShdw>
          </a:effectLst>
        </p:spPr>
      </p:cxnSp>
      <p:sp>
        <p:nvSpPr>
          <p:cNvPr id="10" name="Google Shape;421;p82">
            <a:extLst>
              <a:ext uri="{FF2B5EF4-FFF2-40B4-BE49-F238E27FC236}">
                <a16:creationId xmlns:a16="http://schemas.microsoft.com/office/drawing/2014/main" id="{FCA0F906-3EF7-A59A-662A-35721B89610D}"/>
              </a:ext>
            </a:extLst>
          </p:cNvPr>
          <p:cNvSpPr txBox="1"/>
          <p:nvPr/>
        </p:nvSpPr>
        <p:spPr>
          <a:xfrm>
            <a:off x="1828511" y="2135393"/>
            <a:ext cx="2215500" cy="95407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b="1">
                <a:latin typeface="Roboto"/>
                <a:ea typeface="Roboto"/>
                <a:cs typeface="Roboto"/>
                <a:sym typeface="Roboto"/>
              </a:rPr>
              <a:t>Textual Features</a:t>
            </a:r>
            <a:endParaRPr sz="2500" b="1">
              <a:latin typeface="Roboto"/>
              <a:ea typeface="Roboto"/>
              <a:cs typeface="Roboto"/>
              <a:sym typeface="Roboto"/>
            </a:endParaRPr>
          </a:p>
        </p:txBody>
      </p:sp>
      <p:sp>
        <p:nvSpPr>
          <p:cNvPr id="3" name="TextBox 2">
            <a:extLst>
              <a:ext uri="{FF2B5EF4-FFF2-40B4-BE49-F238E27FC236}">
                <a16:creationId xmlns:a16="http://schemas.microsoft.com/office/drawing/2014/main" id="{517ED5B3-95C8-E652-9979-2317991E9D0C}"/>
              </a:ext>
            </a:extLst>
          </p:cNvPr>
          <p:cNvSpPr txBox="1"/>
          <p:nvPr/>
        </p:nvSpPr>
        <p:spPr>
          <a:xfrm>
            <a:off x="2047541" y="3616643"/>
            <a:ext cx="1928110" cy="1200329"/>
          </a:xfrm>
          <a:prstGeom prst="rect">
            <a:avLst/>
          </a:prstGeom>
          <a:noFill/>
        </p:spPr>
        <p:txBody>
          <a:bodyPr wrap="square" rtlCol="0">
            <a:spAutoFit/>
          </a:bodyPr>
          <a:lstStyle/>
          <a:p>
            <a:r>
              <a:rPr lang="en-US"/>
              <a:t>Letters</a:t>
            </a:r>
          </a:p>
          <a:p>
            <a:r>
              <a:rPr lang="en-US"/>
              <a:t>Num of Letters</a:t>
            </a:r>
          </a:p>
          <a:p>
            <a:r>
              <a:rPr lang="en-US"/>
              <a:t>Num of Words</a:t>
            </a:r>
          </a:p>
          <a:p>
            <a:r>
              <a:rPr lang="en-US"/>
              <a:t>Word Length STD</a:t>
            </a:r>
          </a:p>
        </p:txBody>
      </p:sp>
      <p:sp>
        <p:nvSpPr>
          <p:cNvPr id="11" name="TextBox 10">
            <a:extLst>
              <a:ext uri="{FF2B5EF4-FFF2-40B4-BE49-F238E27FC236}">
                <a16:creationId xmlns:a16="http://schemas.microsoft.com/office/drawing/2014/main" id="{9B3CC86A-A6BB-1159-5162-99C47247E4C2}"/>
              </a:ext>
            </a:extLst>
          </p:cNvPr>
          <p:cNvSpPr txBox="1"/>
          <p:nvPr/>
        </p:nvSpPr>
        <p:spPr>
          <a:xfrm>
            <a:off x="4897106" y="3460988"/>
            <a:ext cx="1928110" cy="2585323"/>
          </a:xfrm>
          <a:prstGeom prst="rect">
            <a:avLst/>
          </a:prstGeom>
          <a:noFill/>
        </p:spPr>
        <p:txBody>
          <a:bodyPr wrap="square" rtlCol="0">
            <a:spAutoFit/>
          </a:bodyPr>
          <a:lstStyle/>
          <a:p>
            <a:r>
              <a:rPr lang="en-US"/>
              <a:t>Phonemes</a:t>
            </a:r>
          </a:p>
          <a:p>
            <a:r>
              <a:rPr lang="en-US"/>
              <a:t>Num of Phonemes</a:t>
            </a:r>
          </a:p>
          <a:p>
            <a:r>
              <a:rPr lang="en-US"/>
              <a:t>Diphones</a:t>
            </a:r>
          </a:p>
          <a:p>
            <a:r>
              <a:rPr lang="en-US"/>
              <a:t>FBANK</a:t>
            </a:r>
          </a:p>
          <a:p>
            <a:r>
              <a:rPr lang="en-US"/>
              <a:t>MFCC</a:t>
            </a:r>
          </a:p>
          <a:p>
            <a:r>
              <a:rPr lang="en-US"/>
              <a:t>Mel-Spectrogram</a:t>
            </a:r>
          </a:p>
          <a:p>
            <a:r>
              <a:rPr lang="en-US"/>
              <a:t>PowSpec</a:t>
            </a:r>
          </a:p>
          <a:p>
            <a:r>
              <a:rPr lang="en-US"/>
              <a:t>Phonological</a:t>
            </a:r>
          </a:p>
          <a:p>
            <a:r>
              <a:rPr lang="en-US"/>
              <a:t>Articulation</a:t>
            </a:r>
          </a:p>
        </p:txBody>
      </p:sp>
      <p:sp>
        <p:nvSpPr>
          <p:cNvPr id="12" name="TextBox 11">
            <a:extLst>
              <a:ext uri="{FF2B5EF4-FFF2-40B4-BE49-F238E27FC236}">
                <a16:creationId xmlns:a16="http://schemas.microsoft.com/office/drawing/2014/main" id="{EF9CFA46-6AD9-F83C-046A-D4A4A6EDDB19}"/>
              </a:ext>
            </a:extLst>
          </p:cNvPr>
          <p:cNvSpPr txBox="1"/>
          <p:nvPr/>
        </p:nvSpPr>
        <p:spPr>
          <a:xfrm>
            <a:off x="7873231" y="3897564"/>
            <a:ext cx="1928110" cy="369332"/>
          </a:xfrm>
          <a:prstGeom prst="rect">
            <a:avLst/>
          </a:prstGeom>
          <a:noFill/>
        </p:spPr>
        <p:txBody>
          <a:bodyPr wrap="square" rtlCol="0">
            <a:spAutoFit/>
          </a:bodyPr>
          <a:lstStyle/>
          <a:p>
            <a:r>
              <a:rPr lang="en-US"/>
              <a:t>Motion Energy</a:t>
            </a:r>
          </a:p>
        </p:txBody>
      </p:sp>
      <p:cxnSp>
        <p:nvCxnSpPr>
          <p:cNvPr id="14" name="Google Shape;420;p82">
            <a:extLst>
              <a:ext uri="{FF2B5EF4-FFF2-40B4-BE49-F238E27FC236}">
                <a16:creationId xmlns:a16="http://schemas.microsoft.com/office/drawing/2014/main" id="{5E360D8D-849B-D4B7-522E-24D398FA4B03}"/>
              </a:ext>
            </a:extLst>
          </p:cNvPr>
          <p:cNvCxnSpPr/>
          <p:nvPr/>
        </p:nvCxnSpPr>
        <p:spPr>
          <a:xfrm>
            <a:off x="1429619" y="1979738"/>
            <a:ext cx="9000" cy="2962500"/>
          </a:xfrm>
          <a:prstGeom prst="straightConnector1">
            <a:avLst/>
          </a:prstGeom>
          <a:noFill/>
          <a:ln w="9525" cap="flat" cmpd="sng">
            <a:solidFill>
              <a:schemeClr val="dk2"/>
            </a:solidFill>
            <a:prstDash val="solid"/>
            <a:round/>
            <a:headEnd type="none" w="med" len="med"/>
            <a:tailEnd type="none" w="med" len="med"/>
          </a:ln>
          <a:effectLst>
            <a:outerShdw blurRad="57150" dist="19050" dir="5400000" algn="bl" rotWithShape="0">
              <a:srgbClr val="000000"/>
            </a:outerShdw>
          </a:effectLst>
        </p:spPr>
      </p:cxnSp>
    </p:spTree>
    <p:extLst>
      <p:ext uri="{BB962C8B-B14F-4D97-AF65-F5344CB8AC3E}">
        <p14:creationId xmlns:p14="http://schemas.microsoft.com/office/powerpoint/2010/main" val="2880867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6"/>
          <p:cNvSpPr/>
          <p:nvPr/>
        </p:nvSpPr>
        <p:spPr>
          <a:xfrm>
            <a:off x="828122" y="335432"/>
            <a:ext cx="9875573" cy="726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800"/>
              <a:buFont typeface="Arial"/>
              <a:buNone/>
            </a:pPr>
            <a:r>
              <a:rPr lang="en-US" sz="2800" b="1">
                <a:solidFill>
                  <a:schemeClr val="dk1"/>
                </a:solidFill>
                <a:latin typeface="Helvetica Neue"/>
                <a:ea typeface="Helvetica Neue"/>
                <a:cs typeface="Helvetica Neue"/>
                <a:sym typeface="Helvetica Neue"/>
              </a:rPr>
              <a:t>What types of information are present in these models,</a:t>
            </a:r>
          </a:p>
          <a:p>
            <a:pPr marL="0" marR="0" lvl="0" indent="0" algn="l" rtl="0">
              <a:lnSpc>
                <a:spcPct val="100000"/>
              </a:lnSpc>
              <a:spcBef>
                <a:spcPts val="0"/>
              </a:spcBef>
              <a:spcAft>
                <a:spcPts val="0"/>
              </a:spcAft>
              <a:buClr>
                <a:schemeClr val="dk1"/>
              </a:buClr>
              <a:buSzPts val="2800"/>
              <a:buFont typeface="Arial"/>
              <a:buNone/>
            </a:pPr>
            <a:r>
              <a:rPr lang="en-US" sz="2800" b="1">
                <a:solidFill>
                  <a:schemeClr val="dk1"/>
                </a:solidFill>
                <a:latin typeface="Helvetica Neue"/>
                <a:ea typeface="Helvetica Neue"/>
                <a:cs typeface="Helvetica Neue"/>
                <a:sym typeface="Helvetica Neue"/>
              </a:rPr>
              <a:t>leading to high brain alignment?</a:t>
            </a:r>
            <a:endParaRPr/>
          </a:p>
        </p:txBody>
      </p:sp>
      <p:sp>
        <p:nvSpPr>
          <p:cNvPr id="224" name="Google Shape;224;p6"/>
          <p:cNvSpPr txBox="1">
            <a:spLocks noGrp="1"/>
          </p:cNvSpPr>
          <p:nvPr>
            <p:ph type="sldNum" idx="12"/>
          </p:nvPr>
        </p:nvSpPr>
        <p:spPr>
          <a:xfrm>
            <a:off x="11311128" y="6492874"/>
            <a:ext cx="880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fld id="{00000000-1234-1234-1234-123412341234}" type="slidenum">
              <a:rPr lang="en-SG"/>
              <a:t>37</a:t>
            </a:fld>
            <a:endParaRPr/>
          </a:p>
        </p:txBody>
      </p:sp>
      <p:sp>
        <p:nvSpPr>
          <p:cNvPr id="225" name="Google Shape;225;p6"/>
          <p:cNvSpPr txBox="1"/>
          <p:nvPr/>
        </p:nvSpPr>
        <p:spPr>
          <a:xfrm>
            <a:off x="6096000" y="1305210"/>
            <a:ext cx="43641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2000" b="1">
                <a:solidFill>
                  <a:srgbClr val="0070C0"/>
                </a:solidFill>
                <a:latin typeface="Calibri"/>
                <a:ea typeface="Calibri"/>
                <a:cs typeface="Calibri"/>
                <a:sym typeface="Calibri"/>
              </a:rPr>
              <a:t>Investigate via a perturbation approach</a:t>
            </a:r>
            <a:endParaRPr>
              <a:solidFill>
                <a:srgbClr val="0070C0"/>
              </a:solidFill>
            </a:endParaRPr>
          </a:p>
        </p:txBody>
      </p:sp>
      <p:pic>
        <p:nvPicPr>
          <p:cNvPr id="4" name="Picture 3" descr="A diagram of a computer language model&#10;&#10;Description automatically generated">
            <a:extLst>
              <a:ext uri="{FF2B5EF4-FFF2-40B4-BE49-F238E27FC236}">
                <a16:creationId xmlns:a16="http://schemas.microsoft.com/office/drawing/2014/main" id="{F0051F16-28BC-0291-CFFF-D010F78C74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448" y="1854294"/>
            <a:ext cx="9229962" cy="4557015"/>
          </a:xfrm>
          <a:prstGeom prst="rect">
            <a:avLst/>
          </a:prstGeom>
        </p:spPr>
      </p:pic>
    </p:spTree>
    <p:extLst>
      <p:ext uri="{BB962C8B-B14F-4D97-AF65-F5344CB8AC3E}">
        <p14:creationId xmlns:p14="http://schemas.microsoft.com/office/powerpoint/2010/main" val="78881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32;p41">
            <a:extLst>
              <a:ext uri="{FF2B5EF4-FFF2-40B4-BE49-F238E27FC236}">
                <a16:creationId xmlns:a16="http://schemas.microsoft.com/office/drawing/2014/main" id="{F85BD1FC-8498-3D78-E458-5784EF3D8A8B}"/>
              </a:ext>
            </a:extLst>
          </p:cNvPr>
          <p:cNvSpPr txBox="1"/>
          <p:nvPr/>
        </p:nvSpPr>
        <p:spPr>
          <a:xfrm>
            <a:off x="189188" y="5122924"/>
            <a:ext cx="11813623" cy="1600398"/>
          </a:xfrm>
          <a:prstGeom prst="rect">
            <a:avLst/>
          </a:prstGeom>
          <a:solidFill>
            <a:schemeClr val="bg2"/>
          </a:solidFill>
          <a:ln>
            <a:noFill/>
          </a:ln>
        </p:spPr>
        <p:txBody>
          <a:bodyPr spcFirstLastPara="1" wrap="square" lIns="121900" tIns="121900" rIns="121900" bIns="121900" anchor="t" anchorCtr="0">
            <a:spAutoFit/>
          </a:bodyPr>
          <a:lstStyle/>
          <a:p>
            <a:pPr marL="285750" indent="-285750">
              <a:buFont typeface="Arial" panose="020B0604020202020204" pitchFamily="34" charset="0"/>
              <a:buChar char="•"/>
            </a:pPr>
            <a:r>
              <a:rPr lang="en-US" sz="2200">
                <a:latin typeface="Arial" panose="020B0604020202020204" pitchFamily="34" charset="0"/>
                <a:cs typeface="Arial" panose="020B0604020202020204" pitchFamily="34" charset="0"/>
              </a:rPr>
              <a:t>Both models show high brain alignment with </a:t>
            </a:r>
            <a:r>
              <a:rPr lang="en-US" sz="2200" b="1">
                <a:solidFill>
                  <a:srgbClr val="FFC000"/>
                </a:solidFill>
                <a:latin typeface="Arial" panose="020B0604020202020204" pitchFamily="34" charset="0"/>
                <a:cs typeface="Arial" panose="020B0604020202020204" pitchFamily="34" charset="0"/>
              </a:rPr>
              <a:t>late language regions</a:t>
            </a:r>
            <a:r>
              <a:rPr lang="en-US" sz="2200">
                <a:latin typeface="Arial" panose="020B0604020202020204" pitchFamily="34" charset="0"/>
                <a:cs typeface="Arial" panose="020B0604020202020204" pitchFamily="34" charset="0"/>
              </a:rPr>
              <a:t>, but </a:t>
            </a:r>
            <a:r>
              <a:rPr lang="en-US" sz="2200" b="1">
                <a:solidFill>
                  <a:schemeClr val="accent3"/>
                </a:solidFill>
                <a:latin typeface="Arial" panose="020B0604020202020204" pitchFamily="34" charset="0"/>
                <a:cs typeface="Arial" panose="020B0604020202020204" pitchFamily="34" charset="0"/>
              </a:rPr>
              <a:t>speech models</a:t>
            </a:r>
            <a:r>
              <a:rPr lang="en-US" sz="2200" b="1">
                <a:latin typeface="Arial" panose="020B0604020202020204" pitchFamily="34" charset="0"/>
                <a:cs typeface="Arial" panose="020B0604020202020204" pitchFamily="34" charset="0"/>
              </a:rPr>
              <a:t> </a:t>
            </a:r>
            <a:r>
              <a:rPr lang="en-US" sz="2200">
                <a:latin typeface="Arial" panose="020B0604020202020204" pitchFamily="34" charset="0"/>
                <a:cs typeface="Arial" panose="020B0604020202020204" pitchFamily="34" charset="0"/>
              </a:rPr>
              <a:t>trails behind </a:t>
            </a:r>
            <a:r>
              <a:rPr lang="en-US" sz="2200" b="1">
                <a:solidFill>
                  <a:schemeClr val="accent2"/>
                </a:solidFill>
                <a:latin typeface="Arial" panose="020B0604020202020204" pitchFamily="34" charset="0"/>
                <a:cs typeface="Arial" panose="020B0604020202020204" pitchFamily="34" charset="0"/>
              </a:rPr>
              <a:t>text models</a:t>
            </a:r>
          </a:p>
          <a:p>
            <a:endParaRPr lang="en-US" sz="2200" b="1">
              <a:solidFill>
                <a:schemeClr val="accent2"/>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sz="2200">
                <a:latin typeface="Arial" panose="020B0604020202020204" pitchFamily="34" charset="0"/>
                <a:cs typeface="Arial" panose="020B0604020202020204" pitchFamily="34" charset="0"/>
              </a:rPr>
              <a:t>Both models highly predict </a:t>
            </a:r>
            <a:r>
              <a:rPr lang="en-US" sz="2200" b="1">
                <a:solidFill>
                  <a:srgbClr val="C00000"/>
                </a:solidFill>
                <a:latin typeface="Arial" panose="020B0604020202020204" pitchFamily="34" charset="0"/>
                <a:cs typeface="Arial" panose="020B0604020202020204" pitchFamily="34" charset="0"/>
              </a:rPr>
              <a:t>early visual</a:t>
            </a:r>
            <a:r>
              <a:rPr lang="en-US" sz="2200" b="1">
                <a:solidFill>
                  <a:schemeClr val="accent2"/>
                </a:solidFill>
                <a:latin typeface="Arial" panose="020B0604020202020204" pitchFamily="34" charset="0"/>
                <a:cs typeface="Arial" panose="020B0604020202020204" pitchFamily="34" charset="0"/>
              </a:rPr>
              <a:t> </a:t>
            </a:r>
            <a:r>
              <a:rPr lang="en-US" sz="2200">
                <a:latin typeface="Arial" panose="020B0604020202020204" pitchFamily="34" charset="0"/>
                <a:cs typeface="Arial" panose="020B0604020202020204" pitchFamily="34" charset="0"/>
              </a:rPr>
              <a:t>and </a:t>
            </a:r>
            <a:r>
              <a:rPr lang="en-US" sz="2200" b="1">
                <a:solidFill>
                  <a:srgbClr val="00B0F0"/>
                </a:solidFill>
                <a:latin typeface="Arial" panose="020B0604020202020204" pitchFamily="34" charset="0"/>
                <a:cs typeface="Arial" panose="020B0604020202020204" pitchFamily="34" charset="0"/>
              </a:rPr>
              <a:t>auditory regions</a:t>
            </a:r>
            <a:r>
              <a:rPr lang="en-US" sz="2200">
                <a:latin typeface="Arial" panose="020B0604020202020204" pitchFamily="34" charset="0"/>
                <a:cs typeface="Arial" panose="020B0604020202020204" pitchFamily="34" charset="0"/>
              </a:rPr>
              <a:t>.</a:t>
            </a:r>
            <a:endParaRPr lang="en-US" sz="2200" b="1">
              <a:latin typeface="Arial" panose="020B0604020202020204" pitchFamily="34" charset="0"/>
              <a:cs typeface="Arial" panose="020B0604020202020204" pitchFamily="34" charset="0"/>
            </a:endParaRPr>
          </a:p>
        </p:txBody>
      </p:sp>
      <p:pic>
        <p:nvPicPr>
          <p:cNvPr id="6" name="Picture 5" descr="A screenshot of a graph&#10;&#10;Description automatically generated">
            <a:extLst>
              <a:ext uri="{FF2B5EF4-FFF2-40B4-BE49-F238E27FC236}">
                <a16:creationId xmlns:a16="http://schemas.microsoft.com/office/drawing/2014/main" id="{194AF9F3-CBB8-2974-9172-A9B02FE5C995}"/>
              </a:ext>
            </a:extLst>
          </p:cNvPr>
          <p:cNvPicPr>
            <a:picLocks noChangeAspect="1"/>
          </p:cNvPicPr>
          <p:nvPr/>
        </p:nvPicPr>
        <p:blipFill rotWithShape="1">
          <a:blip r:embed="rId3">
            <a:extLst>
              <a:ext uri="{28A0092B-C50C-407E-A947-70E740481C1C}">
                <a14:useLocalDpi xmlns:a14="http://schemas.microsoft.com/office/drawing/2010/main" val="0"/>
              </a:ext>
            </a:extLst>
          </a:blip>
          <a:srcRect r="49663"/>
          <a:stretch/>
        </p:blipFill>
        <p:spPr>
          <a:xfrm>
            <a:off x="1104421" y="1041281"/>
            <a:ext cx="4645568" cy="3980031"/>
          </a:xfrm>
          <a:prstGeom prst="rect">
            <a:avLst/>
          </a:prstGeom>
        </p:spPr>
      </p:pic>
      <p:pic>
        <p:nvPicPr>
          <p:cNvPr id="8" name="Picture 7" descr="A screenshot of a graph&#10;&#10;Description automatically generated">
            <a:extLst>
              <a:ext uri="{FF2B5EF4-FFF2-40B4-BE49-F238E27FC236}">
                <a16:creationId xmlns:a16="http://schemas.microsoft.com/office/drawing/2014/main" id="{C0896231-B485-BC5E-7A4E-A25C237AF594}"/>
              </a:ext>
            </a:extLst>
          </p:cNvPr>
          <p:cNvPicPr>
            <a:picLocks noChangeAspect="1"/>
          </p:cNvPicPr>
          <p:nvPr/>
        </p:nvPicPr>
        <p:blipFill rotWithShape="1">
          <a:blip r:embed="rId3">
            <a:extLst>
              <a:ext uri="{28A0092B-C50C-407E-A947-70E740481C1C}">
                <a14:useLocalDpi xmlns:a14="http://schemas.microsoft.com/office/drawing/2010/main" val="0"/>
              </a:ext>
            </a:extLst>
          </a:blip>
          <a:srcRect l="49663"/>
          <a:stretch/>
        </p:blipFill>
        <p:spPr>
          <a:xfrm>
            <a:off x="6442011" y="1041281"/>
            <a:ext cx="4645568" cy="3980031"/>
          </a:xfrm>
          <a:prstGeom prst="rect">
            <a:avLst/>
          </a:prstGeom>
        </p:spPr>
      </p:pic>
      <p:sp>
        <p:nvSpPr>
          <p:cNvPr id="2" name="Title 1">
            <a:extLst>
              <a:ext uri="{FF2B5EF4-FFF2-40B4-BE49-F238E27FC236}">
                <a16:creationId xmlns:a16="http://schemas.microsoft.com/office/drawing/2014/main" id="{0294FAF3-BEAE-B691-537B-5A6E2E89338B}"/>
              </a:ext>
            </a:extLst>
          </p:cNvPr>
          <p:cNvSpPr>
            <a:spLocks noGrp="1"/>
          </p:cNvSpPr>
          <p:nvPr>
            <p:ph type="title"/>
          </p:nvPr>
        </p:nvSpPr>
        <p:spPr>
          <a:xfrm>
            <a:off x="299986" y="134678"/>
            <a:ext cx="11360800" cy="763600"/>
          </a:xfrm>
        </p:spPr>
        <p:txBody>
          <a:bodyPr>
            <a:normAutofit/>
          </a:bodyPr>
          <a:lstStyle/>
          <a:p>
            <a:r>
              <a:rPr lang="en-US" sz="2800" b="1">
                <a:latin typeface="Helvetica Neue" panose="020B0604020202020204" charset="0"/>
              </a:rPr>
              <a:t>Text vs. Speech-based language models &amp; brain alignment</a:t>
            </a:r>
          </a:p>
        </p:txBody>
      </p:sp>
    </p:spTree>
    <p:extLst>
      <p:ext uri="{BB962C8B-B14F-4D97-AF65-F5344CB8AC3E}">
        <p14:creationId xmlns:p14="http://schemas.microsoft.com/office/powerpoint/2010/main" val="141812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of different colored bars&#10;&#10;Description automatically generated with medium confidence">
            <a:extLst>
              <a:ext uri="{FF2B5EF4-FFF2-40B4-BE49-F238E27FC236}">
                <a16:creationId xmlns:a16="http://schemas.microsoft.com/office/drawing/2014/main" id="{23B79739-7C02-741A-040B-D5DDF6FDD88C}"/>
              </a:ext>
            </a:extLst>
          </p:cNvPr>
          <p:cNvPicPr>
            <a:picLocks noChangeAspect="1"/>
          </p:cNvPicPr>
          <p:nvPr/>
        </p:nvPicPr>
        <p:blipFill rotWithShape="1">
          <a:blip r:embed="rId2">
            <a:extLst>
              <a:ext uri="{28A0092B-C50C-407E-A947-70E740481C1C}">
                <a14:useLocalDpi xmlns:a14="http://schemas.microsoft.com/office/drawing/2010/main" val="0"/>
              </a:ext>
            </a:extLst>
          </a:blip>
          <a:srcRect r="51643"/>
          <a:stretch/>
        </p:blipFill>
        <p:spPr>
          <a:xfrm>
            <a:off x="446691" y="984561"/>
            <a:ext cx="4976647" cy="3736391"/>
          </a:xfrm>
          <a:prstGeom prst="rect">
            <a:avLst/>
          </a:prstGeom>
        </p:spPr>
      </p:pic>
      <p:pic>
        <p:nvPicPr>
          <p:cNvPr id="8" name="Picture 7" descr="A graph of different colored bars&#10;&#10;Description automatically generated with medium confidence">
            <a:extLst>
              <a:ext uri="{FF2B5EF4-FFF2-40B4-BE49-F238E27FC236}">
                <a16:creationId xmlns:a16="http://schemas.microsoft.com/office/drawing/2014/main" id="{1D7C0477-2D48-22FD-A32F-4262DC49E6DC}"/>
              </a:ext>
            </a:extLst>
          </p:cNvPr>
          <p:cNvPicPr>
            <a:picLocks noChangeAspect="1"/>
          </p:cNvPicPr>
          <p:nvPr/>
        </p:nvPicPr>
        <p:blipFill rotWithShape="1">
          <a:blip r:embed="rId2">
            <a:extLst>
              <a:ext uri="{28A0092B-C50C-407E-A947-70E740481C1C}">
                <a14:useLocalDpi xmlns:a14="http://schemas.microsoft.com/office/drawing/2010/main" val="0"/>
              </a:ext>
            </a:extLst>
          </a:blip>
          <a:srcRect l="48357"/>
          <a:stretch/>
        </p:blipFill>
        <p:spPr>
          <a:xfrm>
            <a:off x="6095997" y="984561"/>
            <a:ext cx="4976648" cy="3736391"/>
          </a:xfrm>
          <a:prstGeom prst="rect">
            <a:avLst/>
          </a:prstGeom>
        </p:spPr>
      </p:pic>
      <p:sp>
        <p:nvSpPr>
          <p:cNvPr id="2" name="Google Shape;432;p41">
            <a:extLst>
              <a:ext uri="{FF2B5EF4-FFF2-40B4-BE49-F238E27FC236}">
                <a16:creationId xmlns:a16="http://schemas.microsoft.com/office/drawing/2014/main" id="{F73F96EB-AF1D-979E-E4A2-96607D3185BF}"/>
              </a:ext>
            </a:extLst>
          </p:cNvPr>
          <p:cNvSpPr txBox="1"/>
          <p:nvPr/>
        </p:nvSpPr>
        <p:spPr>
          <a:xfrm>
            <a:off x="194257" y="4836565"/>
            <a:ext cx="11803480" cy="1938952"/>
          </a:xfrm>
          <a:prstGeom prst="rect">
            <a:avLst/>
          </a:prstGeom>
          <a:solidFill>
            <a:schemeClr val="bg1">
              <a:lumMod val="95000"/>
            </a:schemeClr>
          </a:solidFill>
          <a:ln>
            <a:noFill/>
          </a:ln>
        </p:spPr>
        <p:txBody>
          <a:bodyPr spcFirstLastPara="1" wrap="square" lIns="121900" tIns="121900" rIns="121900" bIns="121900" anchor="t" anchorCtr="0">
            <a:spAutoFit/>
          </a:bodyPr>
          <a:lstStyle/>
          <a:p>
            <a:pPr marL="285750" indent="-285750">
              <a:buFont typeface="Arial" panose="020B0604020202020204" pitchFamily="34" charset="0"/>
              <a:buChar char="•"/>
            </a:pPr>
            <a:r>
              <a:rPr lang="en-US" sz="2200" b="1">
                <a:solidFill>
                  <a:schemeClr val="accent2"/>
                </a:solidFill>
              </a:rPr>
              <a:t>Text models </a:t>
            </a:r>
            <a:r>
              <a:rPr lang="en-US" sz="2200"/>
              <a:t>alignment with </a:t>
            </a:r>
            <a:r>
              <a:rPr lang="en-US" sz="2200" b="1">
                <a:solidFill>
                  <a:srgbClr val="FFC000"/>
                </a:solidFill>
              </a:rPr>
              <a:t>late language regions</a:t>
            </a:r>
            <a:r>
              <a:rPr lang="en-US" sz="2200">
                <a:solidFill>
                  <a:schemeClr val="accent5"/>
                </a:solidFill>
              </a:rPr>
              <a:t> </a:t>
            </a:r>
            <a:r>
              <a:rPr lang="en-US" sz="2200"/>
              <a:t>due to </a:t>
            </a:r>
            <a:r>
              <a:rPr lang="en-US" sz="2200" b="1"/>
              <a:t>brain-relevant semantics</a:t>
            </a:r>
            <a:r>
              <a:rPr lang="en-US" sz="2200"/>
              <a:t>, while </a:t>
            </a:r>
            <a:r>
              <a:rPr lang="en-US" sz="2200" b="1">
                <a:solidFill>
                  <a:schemeClr val="accent3"/>
                </a:solidFill>
              </a:rPr>
              <a:t>speech models </a:t>
            </a:r>
            <a:r>
              <a:rPr lang="en-US" sz="2200"/>
              <a:t>alignment due to </a:t>
            </a:r>
            <a:r>
              <a:rPr lang="en-US" sz="2200" b="1"/>
              <a:t>low-level stimulus features</a:t>
            </a:r>
            <a:r>
              <a:rPr lang="en-US" sz="2200"/>
              <a:t>.</a:t>
            </a:r>
          </a:p>
          <a:p>
            <a:endParaRPr lang="en-US" sz="2200"/>
          </a:p>
          <a:p>
            <a:pPr marL="285750" indent="-285750">
              <a:buFont typeface="Arial" panose="020B0604020202020204" pitchFamily="34" charset="0"/>
              <a:buChar char="•"/>
            </a:pPr>
            <a:r>
              <a:rPr lang="en-US" sz="2200" b="1">
                <a:solidFill>
                  <a:schemeClr val="accent2"/>
                </a:solidFill>
              </a:rPr>
              <a:t>Text models </a:t>
            </a:r>
            <a:r>
              <a:rPr lang="en-US" sz="2200"/>
              <a:t>alignment with </a:t>
            </a:r>
            <a:r>
              <a:rPr lang="en-US" sz="2200" b="1">
                <a:solidFill>
                  <a:srgbClr val="C00000"/>
                </a:solidFill>
              </a:rPr>
              <a:t>early visual regions</a:t>
            </a:r>
            <a:r>
              <a:rPr lang="en-US" sz="2200" b="1">
                <a:solidFill>
                  <a:srgbClr val="00B050"/>
                </a:solidFill>
              </a:rPr>
              <a:t> </a:t>
            </a:r>
            <a:r>
              <a:rPr lang="en-US" sz="2200"/>
              <a:t>mostly due to</a:t>
            </a:r>
            <a:r>
              <a:rPr lang="en-US" sz="2200" b="1"/>
              <a:t> low-level textual features, </a:t>
            </a:r>
            <a:r>
              <a:rPr lang="en-US" sz="2200"/>
              <a:t>while </a:t>
            </a:r>
            <a:r>
              <a:rPr lang="en-US" sz="2200" b="1">
                <a:solidFill>
                  <a:schemeClr val="accent3"/>
                </a:solidFill>
              </a:rPr>
              <a:t>speech models </a:t>
            </a:r>
            <a:r>
              <a:rPr lang="en-US" sz="2200"/>
              <a:t>alignment is only</a:t>
            </a:r>
            <a:r>
              <a:rPr lang="en-US" sz="2200" b="1"/>
              <a:t> partially explained </a:t>
            </a:r>
            <a:r>
              <a:rPr lang="en-US" sz="2200"/>
              <a:t>by these features.</a:t>
            </a:r>
          </a:p>
        </p:txBody>
      </p:sp>
      <p:sp>
        <p:nvSpPr>
          <p:cNvPr id="4" name="Title 1">
            <a:extLst>
              <a:ext uri="{FF2B5EF4-FFF2-40B4-BE49-F238E27FC236}">
                <a16:creationId xmlns:a16="http://schemas.microsoft.com/office/drawing/2014/main" id="{1B002C60-2836-427D-895E-30D52B83BCB0}"/>
              </a:ext>
            </a:extLst>
          </p:cNvPr>
          <p:cNvSpPr>
            <a:spLocks noGrp="1"/>
          </p:cNvSpPr>
          <p:nvPr>
            <p:ph type="title"/>
          </p:nvPr>
        </p:nvSpPr>
        <p:spPr>
          <a:xfrm>
            <a:off x="310496" y="82483"/>
            <a:ext cx="11360800" cy="763600"/>
          </a:xfrm>
        </p:spPr>
        <p:txBody>
          <a:bodyPr>
            <a:normAutofit/>
          </a:bodyPr>
          <a:lstStyle/>
          <a:p>
            <a:r>
              <a:rPr lang="en-US" sz="2800" b="1">
                <a:latin typeface="Helvetica Neue" panose="020B0604020202020204" charset="0"/>
              </a:rPr>
              <a:t>Reading condition in early visual &amp; late language regions</a:t>
            </a:r>
          </a:p>
        </p:txBody>
      </p:sp>
    </p:spTree>
    <p:extLst>
      <p:ext uri="{BB962C8B-B14F-4D97-AF65-F5344CB8AC3E}">
        <p14:creationId xmlns:p14="http://schemas.microsoft.com/office/powerpoint/2010/main" val="202203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47"/>
          <p:cNvSpPr txBox="1">
            <a:spLocks noGrp="1"/>
          </p:cNvSpPr>
          <p:nvPr>
            <p:ph type="title"/>
          </p:nvPr>
        </p:nvSpPr>
        <p:spPr>
          <a:xfrm>
            <a:off x="0" y="85897"/>
            <a:ext cx="12192000" cy="952400"/>
          </a:xfrm>
          <a:prstGeom prst="rect">
            <a:avLst/>
          </a:prstGeom>
        </p:spPr>
        <p:txBody>
          <a:bodyPr spcFirstLastPara="1" vert="horz" wrap="square" lIns="91433" tIns="45700" rIns="91433" bIns="45700" rtlCol="0" anchor="ctr" anchorCtr="0">
            <a:normAutofit/>
          </a:bodyPr>
          <a:lstStyle/>
          <a:p>
            <a:r>
              <a:rPr lang="en" sz="2800" b="1">
                <a:latin typeface="Helvetica Neue" panose="020B0604020202020204"/>
              </a:rPr>
              <a:t>Increasingly available open source ecological stimuli datasets</a:t>
            </a:r>
            <a:endParaRPr sz="2800" b="1">
              <a:latin typeface="Helvetica Neue" panose="020B0604020202020204"/>
            </a:endParaRPr>
          </a:p>
        </p:txBody>
      </p:sp>
      <p:sp>
        <p:nvSpPr>
          <p:cNvPr id="4" name="Slide Number Placeholder 3">
            <a:extLst>
              <a:ext uri="{FF2B5EF4-FFF2-40B4-BE49-F238E27FC236}">
                <a16:creationId xmlns:a16="http://schemas.microsoft.com/office/drawing/2014/main" id="{2964201C-478C-DF6F-5AA0-1B58B769F3F7}"/>
              </a:ext>
            </a:extLst>
          </p:cNvPr>
          <p:cNvSpPr>
            <a:spLocks noGrp="1"/>
          </p:cNvSpPr>
          <p:nvPr>
            <p:ph type="sldNum" idx="12"/>
          </p:nvPr>
        </p:nvSpPr>
        <p:spPr/>
        <p:txBody>
          <a:bodyPr/>
          <a:lstStyle/>
          <a:p>
            <a:fld id="{00000000-1234-1234-1234-123412341234}" type="slidenum">
              <a:rPr lang="en" smtClean="0"/>
              <a:pPr/>
              <a:t>4</a:t>
            </a:fld>
            <a:endParaRPr lang="en"/>
          </a:p>
        </p:txBody>
      </p:sp>
      <p:sp>
        <p:nvSpPr>
          <p:cNvPr id="5" name="Google Shape;131;p20">
            <a:extLst>
              <a:ext uri="{FF2B5EF4-FFF2-40B4-BE49-F238E27FC236}">
                <a16:creationId xmlns:a16="http://schemas.microsoft.com/office/drawing/2014/main" id="{572FFB3B-1AF2-739B-83ED-7E769A2B957F}"/>
              </a:ext>
            </a:extLst>
          </p:cNvPr>
          <p:cNvSpPr txBox="1"/>
          <p:nvPr/>
        </p:nvSpPr>
        <p:spPr>
          <a:xfrm>
            <a:off x="441239" y="6394822"/>
            <a:ext cx="2369200" cy="411111"/>
          </a:xfrm>
          <a:prstGeom prst="rect">
            <a:avLst/>
          </a:prstGeom>
          <a:noFill/>
          <a:ln>
            <a:noFill/>
          </a:ln>
        </p:spPr>
        <p:txBody>
          <a:bodyPr spcFirstLastPara="1" wrap="square" lIns="121900" tIns="121900" rIns="121900" bIns="121900" anchor="t" anchorCtr="0">
            <a:noAutofit/>
          </a:bodyPr>
          <a:lstStyle/>
          <a:p>
            <a:r>
              <a:rPr lang="en" sz="1333">
                <a:latin typeface="Montserrat"/>
                <a:ea typeface="Montserrat"/>
                <a:cs typeface="Montserrat"/>
                <a:sym typeface="Montserrat"/>
              </a:rPr>
              <a:t>Deniz et al. 2019            </a:t>
            </a:r>
            <a:endParaRPr sz="1333">
              <a:latin typeface="Montserrat"/>
              <a:ea typeface="Montserrat"/>
              <a:cs typeface="Montserrat"/>
              <a:sym typeface="Montserrat"/>
            </a:endParaRPr>
          </a:p>
        </p:txBody>
      </p:sp>
      <p:sp>
        <p:nvSpPr>
          <p:cNvPr id="6" name="Google Shape;131;p20">
            <a:extLst>
              <a:ext uri="{FF2B5EF4-FFF2-40B4-BE49-F238E27FC236}">
                <a16:creationId xmlns:a16="http://schemas.microsoft.com/office/drawing/2014/main" id="{F0DDFD3F-761C-2AC4-AC8B-56F268A18EF7}"/>
              </a:ext>
            </a:extLst>
          </p:cNvPr>
          <p:cNvSpPr txBox="1"/>
          <p:nvPr/>
        </p:nvSpPr>
        <p:spPr>
          <a:xfrm>
            <a:off x="5202247" y="6400057"/>
            <a:ext cx="2369200" cy="411111"/>
          </a:xfrm>
          <a:prstGeom prst="rect">
            <a:avLst/>
          </a:prstGeom>
          <a:noFill/>
          <a:ln>
            <a:noFill/>
          </a:ln>
        </p:spPr>
        <p:txBody>
          <a:bodyPr spcFirstLastPara="1" wrap="square" lIns="121900" tIns="121900" rIns="121900" bIns="121900" anchor="t" anchorCtr="0">
            <a:noAutofit/>
          </a:bodyPr>
          <a:lstStyle/>
          <a:p>
            <a:r>
              <a:rPr lang="en" sz="1333">
                <a:latin typeface="Montserrat"/>
                <a:ea typeface="Montserrat"/>
                <a:cs typeface="Montserrat"/>
                <a:sym typeface="Montserrat"/>
              </a:rPr>
              <a:t>Nastase et al. 2021            </a:t>
            </a:r>
            <a:endParaRPr sz="1333">
              <a:latin typeface="Montserrat"/>
              <a:ea typeface="Montserrat"/>
              <a:cs typeface="Montserrat"/>
              <a:sym typeface="Montserrat"/>
            </a:endParaRPr>
          </a:p>
        </p:txBody>
      </p:sp>
      <p:sp>
        <p:nvSpPr>
          <p:cNvPr id="8" name="Google Shape;131;p20">
            <a:extLst>
              <a:ext uri="{FF2B5EF4-FFF2-40B4-BE49-F238E27FC236}">
                <a16:creationId xmlns:a16="http://schemas.microsoft.com/office/drawing/2014/main" id="{1D81FCB3-509D-6998-84E7-47643F897CB9}"/>
              </a:ext>
            </a:extLst>
          </p:cNvPr>
          <p:cNvSpPr txBox="1"/>
          <p:nvPr/>
        </p:nvSpPr>
        <p:spPr>
          <a:xfrm>
            <a:off x="2833047" y="6394822"/>
            <a:ext cx="2369200" cy="411111"/>
          </a:xfrm>
          <a:prstGeom prst="rect">
            <a:avLst/>
          </a:prstGeom>
          <a:noFill/>
          <a:ln>
            <a:noFill/>
          </a:ln>
        </p:spPr>
        <p:txBody>
          <a:bodyPr spcFirstLastPara="1" wrap="square" lIns="121900" tIns="121900" rIns="121900" bIns="121900" anchor="t" anchorCtr="0">
            <a:noAutofit/>
          </a:bodyPr>
          <a:lstStyle/>
          <a:p>
            <a:r>
              <a:rPr lang="en" sz="1333">
                <a:latin typeface="Montserrat"/>
                <a:ea typeface="Montserrat"/>
                <a:cs typeface="Montserrat"/>
                <a:sym typeface="Montserrat"/>
              </a:rPr>
              <a:t>Lebel et al. 2022            </a:t>
            </a:r>
            <a:endParaRPr sz="1333">
              <a:latin typeface="Montserrat"/>
              <a:ea typeface="Montserrat"/>
              <a:cs typeface="Montserrat"/>
              <a:sym typeface="Montserrat"/>
            </a:endParaRPr>
          </a:p>
        </p:txBody>
      </p:sp>
      <p:sp>
        <p:nvSpPr>
          <p:cNvPr id="10" name="Google Shape;131;p20">
            <a:extLst>
              <a:ext uri="{FF2B5EF4-FFF2-40B4-BE49-F238E27FC236}">
                <a16:creationId xmlns:a16="http://schemas.microsoft.com/office/drawing/2014/main" id="{F22F894E-D960-B6A3-D510-AD3EB4361DFD}"/>
              </a:ext>
            </a:extLst>
          </p:cNvPr>
          <p:cNvSpPr txBox="1"/>
          <p:nvPr/>
        </p:nvSpPr>
        <p:spPr>
          <a:xfrm>
            <a:off x="7791975" y="6394822"/>
            <a:ext cx="2369200" cy="411111"/>
          </a:xfrm>
          <a:prstGeom prst="rect">
            <a:avLst/>
          </a:prstGeom>
          <a:noFill/>
          <a:ln>
            <a:noFill/>
          </a:ln>
        </p:spPr>
        <p:txBody>
          <a:bodyPr spcFirstLastPara="1" wrap="square" lIns="121900" tIns="121900" rIns="121900" bIns="121900" anchor="t" anchorCtr="0">
            <a:noAutofit/>
          </a:bodyPr>
          <a:lstStyle/>
          <a:p>
            <a:r>
              <a:rPr lang="en" sz="1333">
                <a:latin typeface="Montserrat"/>
                <a:ea typeface="Montserrat"/>
                <a:cs typeface="Montserrat"/>
                <a:sym typeface="Montserrat"/>
              </a:rPr>
              <a:t>Li et al. 2022            </a:t>
            </a:r>
            <a:endParaRPr sz="1333">
              <a:latin typeface="Montserrat"/>
              <a:ea typeface="Montserrat"/>
              <a:cs typeface="Montserrat"/>
              <a:sym typeface="Montserrat"/>
            </a:endParaRPr>
          </a:p>
        </p:txBody>
      </p:sp>
      <p:sp>
        <p:nvSpPr>
          <p:cNvPr id="22" name="Google Shape;131;p20">
            <a:extLst>
              <a:ext uri="{FF2B5EF4-FFF2-40B4-BE49-F238E27FC236}">
                <a16:creationId xmlns:a16="http://schemas.microsoft.com/office/drawing/2014/main" id="{2C0A510F-F551-9EC5-FC49-9CC651B0FAE7}"/>
              </a:ext>
            </a:extLst>
          </p:cNvPr>
          <p:cNvSpPr txBox="1"/>
          <p:nvPr/>
        </p:nvSpPr>
        <p:spPr>
          <a:xfrm>
            <a:off x="9670600" y="6394822"/>
            <a:ext cx="2369200" cy="411111"/>
          </a:xfrm>
          <a:prstGeom prst="rect">
            <a:avLst/>
          </a:prstGeom>
          <a:noFill/>
          <a:ln>
            <a:noFill/>
          </a:ln>
        </p:spPr>
        <p:txBody>
          <a:bodyPr spcFirstLastPara="1" wrap="square" lIns="121900" tIns="121900" rIns="121900" bIns="121900" anchor="t" anchorCtr="0">
            <a:noAutofit/>
          </a:bodyPr>
          <a:lstStyle/>
          <a:p>
            <a:r>
              <a:rPr lang="en" sz="1333">
                <a:latin typeface="Montserrat"/>
                <a:ea typeface="Montserrat"/>
                <a:cs typeface="Montserrat"/>
                <a:sym typeface="Montserrat"/>
              </a:rPr>
              <a:t>Zhang et al. 2021            </a:t>
            </a:r>
            <a:endParaRPr sz="1333">
              <a:latin typeface="Montserrat"/>
              <a:ea typeface="Montserrat"/>
              <a:cs typeface="Montserrat"/>
              <a:sym typeface="Montserrat"/>
            </a:endParaRPr>
          </a:p>
        </p:txBody>
      </p:sp>
      <p:pic>
        <p:nvPicPr>
          <p:cNvPr id="23" name="Google Shape;815;p41">
            <a:extLst>
              <a:ext uri="{FF2B5EF4-FFF2-40B4-BE49-F238E27FC236}">
                <a16:creationId xmlns:a16="http://schemas.microsoft.com/office/drawing/2014/main" id="{3ED3CE11-E857-398D-E044-AE2039785BE3}"/>
              </a:ext>
            </a:extLst>
          </p:cNvPr>
          <p:cNvPicPr preferRelativeResize="0"/>
          <p:nvPr/>
        </p:nvPicPr>
        <p:blipFill>
          <a:blip r:embed="rId3">
            <a:alphaModFix/>
          </a:blip>
          <a:stretch>
            <a:fillRect/>
          </a:stretch>
        </p:blipFill>
        <p:spPr>
          <a:xfrm>
            <a:off x="2348250" y="2178408"/>
            <a:ext cx="7322350" cy="1826110"/>
          </a:xfrm>
          <a:prstGeom prst="rect">
            <a:avLst/>
          </a:prstGeom>
          <a:noFill/>
          <a:ln>
            <a:noFill/>
          </a:ln>
        </p:spPr>
      </p:pic>
      <p:pic>
        <p:nvPicPr>
          <p:cNvPr id="2" name="Google Shape;154;g2978e5e2abf_0_30">
            <a:extLst>
              <a:ext uri="{FF2B5EF4-FFF2-40B4-BE49-F238E27FC236}">
                <a16:creationId xmlns:a16="http://schemas.microsoft.com/office/drawing/2014/main" id="{57325E8B-CFC7-384C-D8E3-43311323F908}"/>
              </a:ext>
            </a:extLst>
          </p:cNvPr>
          <p:cNvPicPr preferRelativeResize="0"/>
          <p:nvPr/>
        </p:nvPicPr>
        <p:blipFill>
          <a:blip r:embed="rId4">
            <a:alphaModFix/>
          </a:blip>
          <a:stretch>
            <a:fillRect/>
          </a:stretch>
        </p:blipFill>
        <p:spPr>
          <a:xfrm>
            <a:off x="77821" y="997044"/>
            <a:ext cx="12114178" cy="5334268"/>
          </a:xfrm>
          <a:prstGeom prst="rect">
            <a:avLst/>
          </a:prstGeom>
          <a:noFill/>
          <a:ln>
            <a:noFill/>
          </a:ln>
        </p:spPr>
      </p:pic>
      <p:sp>
        <p:nvSpPr>
          <p:cNvPr id="7" name="Google Shape;249;p17">
            <a:extLst>
              <a:ext uri="{FF2B5EF4-FFF2-40B4-BE49-F238E27FC236}">
                <a16:creationId xmlns:a16="http://schemas.microsoft.com/office/drawing/2014/main" id="{692D7282-DB76-309A-03CC-E2451D88982E}"/>
              </a:ext>
            </a:extLst>
          </p:cNvPr>
          <p:cNvSpPr txBox="1"/>
          <p:nvPr/>
        </p:nvSpPr>
        <p:spPr>
          <a:xfrm>
            <a:off x="1001337" y="1196241"/>
            <a:ext cx="9926897" cy="800179"/>
          </a:xfrm>
          <a:prstGeom prst="rect">
            <a:avLst/>
          </a:prstGeom>
          <a:solidFill>
            <a:srgbClr val="FFF2CC"/>
          </a:solidFill>
          <a:ln>
            <a:noFill/>
          </a:ln>
        </p:spPr>
        <p:txBody>
          <a:bodyPr spcFirstLastPara="1" wrap="square" lIns="121900" tIns="121900" rIns="121900" bIns="121900" anchor="t" anchorCtr="0">
            <a:spAutoFit/>
          </a:bodyPr>
          <a:lstStyle/>
          <a:p>
            <a:r>
              <a:rPr lang="en-US"/>
              <a:t>With advancement of </a:t>
            </a:r>
            <a:r>
              <a:rPr lang="en-US" b="1"/>
              <a:t>ecological stimuli datasets </a:t>
            </a:r>
            <a:r>
              <a:rPr lang="en-US"/>
              <a:t>and </a:t>
            </a:r>
            <a:r>
              <a:rPr lang="en-US" b="1"/>
              <a:t>open source language models</a:t>
            </a:r>
            <a:r>
              <a:rPr lang="en-US"/>
              <a:t>, recent studies looked at interesting open questions?</a:t>
            </a:r>
            <a:endParaRPr>
              <a:latin typeface="Montserrat"/>
              <a:ea typeface="Montserrat"/>
              <a:cs typeface="Montserrat"/>
              <a:sym typeface="Montserrat"/>
            </a:endParaRPr>
          </a:p>
        </p:txBody>
      </p:sp>
      <p:pic>
        <p:nvPicPr>
          <p:cNvPr id="9" name="Google Shape;798;p40">
            <a:extLst>
              <a:ext uri="{FF2B5EF4-FFF2-40B4-BE49-F238E27FC236}">
                <a16:creationId xmlns:a16="http://schemas.microsoft.com/office/drawing/2014/main" id="{430E4CF6-1989-42D9-27DE-EF6E7E930ECC}"/>
              </a:ext>
            </a:extLst>
          </p:cNvPr>
          <p:cNvPicPr preferRelativeResize="0"/>
          <p:nvPr/>
        </p:nvPicPr>
        <p:blipFill>
          <a:blip r:embed="rId5">
            <a:alphaModFix/>
          </a:blip>
          <a:stretch>
            <a:fillRect/>
          </a:stretch>
        </p:blipFill>
        <p:spPr>
          <a:xfrm>
            <a:off x="6223296" y="4243654"/>
            <a:ext cx="1319032" cy="1294789"/>
          </a:xfrm>
          <a:prstGeom prst="rect">
            <a:avLst/>
          </a:prstGeom>
          <a:noFill/>
          <a:ln>
            <a:noFill/>
          </a:ln>
        </p:spPr>
      </p:pic>
      <p:grpSp>
        <p:nvGrpSpPr>
          <p:cNvPr id="11" name="Google Shape;800;p40">
            <a:extLst>
              <a:ext uri="{FF2B5EF4-FFF2-40B4-BE49-F238E27FC236}">
                <a16:creationId xmlns:a16="http://schemas.microsoft.com/office/drawing/2014/main" id="{65127E2B-FF0E-2437-F299-160D7187CB83}"/>
              </a:ext>
            </a:extLst>
          </p:cNvPr>
          <p:cNvGrpSpPr/>
          <p:nvPr/>
        </p:nvGrpSpPr>
        <p:grpSpPr>
          <a:xfrm>
            <a:off x="7019394" y="3906948"/>
            <a:ext cx="1123460" cy="919500"/>
            <a:chOff x="6243009" y="1159626"/>
            <a:chExt cx="1123460" cy="919500"/>
          </a:xfrm>
        </p:grpSpPr>
        <p:sp>
          <p:nvSpPr>
            <p:cNvPr id="12" name="Google Shape;801;p40">
              <a:extLst>
                <a:ext uri="{FF2B5EF4-FFF2-40B4-BE49-F238E27FC236}">
                  <a16:creationId xmlns:a16="http://schemas.microsoft.com/office/drawing/2014/main" id="{06909790-23F7-3E38-EE42-0D878A31713B}"/>
                </a:ext>
              </a:extLst>
            </p:cNvPr>
            <p:cNvSpPr/>
            <p:nvPr/>
          </p:nvSpPr>
          <p:spPr>
            <a:xfrm rot="2700000" flipH="1">
              <a:off x="6317739" y="1354211"/>
              <a:ext cx="770039" cy="530330"/>
            </a:xfrm>
            <a:prstGeom prst="uturnArrow">
              <a:avLst>
                <a:gd name="adj1" fmla="val 10730"/>
                <a:gd name="adj2" fmla="val 25000"/>
                <a:gd name="adj3" fmla="val 34310"/>
                <a:gd name="adj4" fmla="val 73964"/>
                <a:gd name="adj5" fmla="val 100000"/>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02;p40">
              <a:extLst>
                <a:ext uri="{FF2B5EF4-FFF2-40B4-BE49-F238E27FC236}">
                  <a16:creationId xmlns:a16="http://schemas.microsoft.com/office/drawing/2014/main" id="{BA23CC73-1FA2-D3A1-963B-382447092E3C}"/>
                </a:ext>
              </a:extLst>
            </p:cNvPr>
            <p:cNvSpPr txBox="1"/>
            <p:nvPr/>
          </p:nvSpPr>
          <p:spPr>
            <a:xfrm>
              <a:off x="6974669" y="1161800"/>
              <a:ext cx="391800" cy="51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FF0000"/>
                  </a:solidFill>
                  <a:latin typeface="Montserrat"/>
                  <a:ea typeface="Montserrat"/>
                  <a:cs typeface="Montserrat"/>
                  <a:sym typeface="Montserrat"/>
                </a:rPr>
                <a:t>?</a:t>
              </a:r>
              <a:endParaRPr sz="3000" b="1">
                <a:solidFill>
                  <a:srgbClr val="FF0000"/>
                </a:solidFill>
                <a:latin typeface="Montserrat"/>
                <a:ea typeface="Montserrat"/>
                <a:cs typeface="Montserrat"/>
                <a:sym typeface="Montserrat"/>
              </a:endParaRPr>
            </a:p>
          </p:txBody>
        </p:sp>
      </p:grpSp>
      <p:pic>
        <p:nvPicPr>
          <p:cNvPr id="14" name="Google Shape;799;p40">
            <a:extLst>
              <a:ext uri="{FF2B5EF4-FFF2-40B4-BE49-F238E27FC236}">
                <a16:creationId xmlns:a16="http://schemas.microsoft.com/office/drawing/2014/main" id="{12146878-8F6D-F818-574B-E5476D219FAB}"/>
              </a:ext>
            </a:extLst>
          </p:cNvPr>
          <p:cNvPicPr preferRelativeResize="0"/>
          <p:nvPr/>
        </p:nvPicPr>
        <p:blipFill rotWithShape="1">
          <a:blip r:embed="rId6">
            <a:alphaModFix/>
          </a:blip>
          <a:srcRect l="70923" t="11552" r="5204" b="61555"/>
          <a:stretch/>
        </p:blipFill>
        <p:spPr>
          <a:xfrm>
            <a:off x="3500307" y="4225165"/>
            <a:ext cx="1443593" cy="1313278"/>
          </a:xfrm>
          <a:prstGeom prst="rect">
            <a:avLst/>
          </a:prstGeom>
          <a:noFill/>
          <a:ln>
            <a:noFill/>
          </a:ln>
        </p:spPr>
      </p:pic>
      <p:sp>
        <p:nvSpPr>
          <p:cNvPr id="15" name="Google Shape;804;p40">
            <a:extLst>
              <a:ext uri="{FF2B5EF4-FFF2-40B4-BE49-F238E27FC236}">
                <a16:creationId xmlns:a16="http://schemas.microsoft.com/office/drawing/2014/main" id="{13BDB45D-5BE8-D789-AD98-26554364BAE2}"/>
              </a:ext>
            </a:extLst>
          </p:cNvPr>
          <p:cNvSpPr/>
          <p:nvPr/>
        </p:nvSpPr>
        <p:spPr>
          <a:xfrm rot="2700000" flipH="1">
            <a:off x="4426503" y="4047469"/>
            <a:ext cx="770039" cy="530330"/>
          </a:xfrm>
          <a:prstGeom prst="uturnArrow">
            <a:avLst>
              <a:gd name="adj1" fmla="val 10730"/>
              <a:gd name="adj2" fmla="val 25000"/>
              <a:gd name="adj3" fmla="val 34310"/>
              <a:gd name="adj4" fmla="val 73964"/>
              <a:gd name="adj5" fmla="val 100000"/>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05;p40">
            <a:extLst>
              <a:ext uri="{FF2B5EF4-FFF2-40B4-BE49-F238E27FC236}">
                <a16:creationId xmlns:a16="http://schemas.microsoft.com/office/drawing/2014/main" id="{DB35015F-8EBA-0502-C1CA-3413FD4F0699}"/>
              </a:ext>
            </a:extLst>
          </p:cNvPr>
          <p:cNvSpPr/>
          <p:nvPr/>
        </p:nvSpPr>
        <p:spPr>
          <a:xfrm>
            <a:off x="5133214" y="3874552"/>
            <a:ext cx="372275" cy="440650"/>
          </a:xfrm>
          <a:custGeom>
            <a:avLst/>
            <a:gdLst/>
            <a:ahLst/>
            <a:cxnLst/>
            <a:rect l="l" t="t" r="r" b="b"/>
            <a:pathLst>
              <a:path w="14891" h="17626" extrusionOk="0">
                <a:moveTo>
                  <a:pt x="0" y="10029"/>
                </a:moveTo>
                <a:lnTo>
                  <a:pt x="4559" y="11852"/>
                </a:lnTo>
                <a:lnTo>
                  <a:pt x="14891" y="0"/>
                </a:lnTo>
                <a:lnTo>
                  <a:pt x="5470" y="17626"/>
                </a:lnTo>
                <a:close/>
              </a:path>
            </a:pathLst>
          </a:custGeom>
          <a:solidFill>
            <a:srgbClr val="93C47D"/>
          </a:solidFill>
          <a:ln w="9525" cap="flat" cmpd="sng">
            <a:solidFill>
              <a:schemeClr val="dk2"/>
            </a:solidFill>
            <a:prstDash val="solid"/>
            <a:round/>
            <a:headEnd type="none" w="med" len="med"/>
            <a:tailEnd type="none" w="med" len="med"/>
          </a:ln>
        </p:spPr>
        <p:txBody>
          <a:bodyPr/>
          <a:lstStyle/>
          <a:p>
            <a:endParaRPr lang="en-US"/>
          </a:p>
        </p:txBody>
      </p:sp>
      <p:grpSp>
        <p:nvGrpSpPr>
          <p:cNvPr id="17" name="Google Shape;806;p40">
            <a:extLst>
              <a:ext uri="{FF2B5EF4-FFF2-40B4-BE49-F238E27FC236}">
                <a16:creationId xmlns:a16="http://schemas.microsoft.com/office/drawing/2014/main" id="{0CFA5C0F-763E-9FEA-8A48-A304CE7F7C4A}"/>
              </a:ext>
            </a:extLst>
          </p:cNvPr>
          <p:cNvGrpSpPr/>
          <p:nvPr/>
        </p:nvGrpSpPr>
        <p:grpSpPr>
          <a:xfrm>
            <a:off x="5636705" y="3707658"/>
            <a:ext cx="391800" cy="688061"/>
            <a:chOff x="4482819" y="969575"/>
            <a:chExt cx="391800" cy="688061"/>
          </a:xfrm>
        </p:grpSpPr>
        <p:sp>
          <p:nvSpPr>
            <p:cNvPr id="18" name="Google Shape;807;p40">
              <a:extLst>
                <a:ext uri="{FF2B5EF4-FFF2-40B4-BE49-F238E27FC236}">
                  <a16:creationId xmlns:a16="http://schemas.microsoft.com/office/drawing/2014/main" id="{765B9AE8-03B6-5D60-EAAB-545673EF5832}"/>
                </a:ext>
              </a:extLst>
            </p:cNvPr>
            <p:cNvSpPr txBox="1"/>
            <p:nvPr/>
          </p:nvSpPr>
          <p:spPr>
            <a:xfrm>
              <a:off x="4482819" y="969575"/>
              <a:ext cx="391800" cy="51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FF0000"/>
                  </a:solidFill>
                  <a:latin typeface="Montserrat"/>
                  <a:ea typeface="Montserrat"/>
                  <a:cs typeface="Montserrat"/>
                  <a:sym typeface="Montserrat"/>
                </a:rPr>
                <a:t>?</a:t>
              </a:r>
              <a:endParaRPr sz="3000" b="1">
                <a:solidFill>
                  <a:srgbClr val="FF0000"/>
                </a:solidFill>
                <a:latin typeface="Montserrat"/>
                <a:ea typeface="Montserrat"/>
                <a:cs typeface="Montserrat"/>
                <a:sym typeface="Montserrat"/>
              </a:endParaRPr>
            </a:p>
          </p:txBody>
        </p:sp>
        <p:pic>
          <p:nvPicPr>
            <p:cNvPr id="19" name="Google Shape;808;p40">
              <a:extLst>
                <a:ext uri="{FF2B5EF4-FFF2-40B4-BE49-F238E27FC236}">
                  <a16:creationId xmlns:a16="http://schemas.microsoft.com/office/drawing/2014/main" id="{4615458B-66EE-207B-6B99-55AECB68E9EB}"/>
                </a:ext>
              </a:extLst>
            </p:cNvPr>
            <p:cNvPicPr preferRelativeResize="0"/>
            <p:nvPr/>
          </p:nvPicPr>
          <p:blipFill>
            <a:blip r:embed="rId7">
              <a:alphaModFix/>
            </a:blip>
            <a:stretch>
              <a:fillRect/>
            </a:stretch>
          </p:blipFill>
          <p:spPr>
            <a:xfrm>
              <a:off x="4546550" y="1491463"/>
              <a:ext cx="264350" cy="166173"/>
            </a:xfrm>
            <a:prstGeom prst="rect">
              <a:avLst/>
            </a:prstGeom>
            <a:noFill/>
            <a:ln>
              <a:noFill/>
            </a:ln>
          </p:spPr>
        </p:pic>
      </p:grpSp>
      <p:sp>
        <p:nvSpPr>
          <p:cNvPr id="20" name="Google Shape;797;p40">
            <a:extLst>
              <a:ext uri="{FF2B5EF4-FFF2-40B4-BE49-F238E27FC236}">
                <a16:creationId xmlns:a16="http://schemas.microsoft.com/office/drawing/2014/main" id="{162099F8-B726-FD85-588B-41FCBC967BE8}"/>
              </a:ext>
            </a:extLst>
          </p:cNvPr>
          <p:cNvSpPr txBox="1">
            <a:spLocks/>
          </p:cNvSpPr>
          <p:nvPr/>
        </p:nvSpPr>
        <p:spPr>
          <a:xfrm>
            <a:off x="8075725" y="4419722"/>
            <a:ext cx="4170900" cy="11013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Montserrat"/>
              <a:buChar char="●"/>
              <a:defRPr sz="1800" b="0" i="0" u="none" strike="noStrike" cap="none">
                <a:solidFill>
                  <a:schemeClr val="dk2"/>
                </a:solidFill>
                <a:latin typeface="Montserrat"/>
                <a:ea typeface="Montserrat"/>
                <a:cs typeface="Montserrat"/>
                <a:sym typeface="Montserrat"/>
              </a:defRPr>
            </a:lvl1pPr>
            <a:lvl2pPr marL="914400" marR="0" lvl="1" indent="-317500" algn="l"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l"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l"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l"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l"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l"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l"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l"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marR="0" lvl="0" indent="0" algn="l" defTabSz="914400" rtl="0" eaLnBrk="1" fontAlgn="auto" latinLnBrk="0" hangingPunct="1">
              <a:lnSpc>
                <a:spcPct val="115000"/>
              </a:lnSpc>
              <a:spcBef>
                <a:spcPts val="0"/>
              </a:spcBef>
              <a:spcAft>
                <a:spcPts val="1200"/>
              </a:spcAft>
              <a:buClr>
                <a:srgbClr val="595959"/>
              </a:buClr>
              <a:buSzPts val="1800"/>
              <a:buFont typeface="Montserrat"/>
              <a:buNone/>
              <a:tabLst/>
              <a:defRPr/>
            </a:pPr>
            <a:r>
              <a:rPr kumimoji="0" lang="en-US"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Montserrat"/>
              </a:rPr>
              <a:t>How is information aggregated by the brain during language comprehension?</a:t>
            </a:r>
          </a:p>
        </p:txBody>
      </p:sp>
      <p:sp>
        <p:nvSpPr>
          <p:cNvPr id="21" name="Google Shape;803;p40">
            <a:extLst>
              <a:ext uri="{FF2B5EF4-FFF2-40B4-BE49-F238E27FC236}">
                <a16:creationId xmlns:a16="http://schemas.microsoft.com/office/drawing/2014/main" id="{94E267A5-477A-2A51-C536-F8DC60A29F2D}"/>
              </a:ext>
            </a:extLst>
          </p:cNvPr>
          <p:cNvSpPr txBox="1"/>
          <p:nvPr/>
        </p:nvSpPr>
        <p:spPr>
          <a:xfrm>
            <a:off x="15564" y="4164422"/>
            <a:ext cx="3482062" cy="198256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r>
              <a:rPr lang="en">
                <a:latin typeface="Arial" panose="020B0604020202020204" pitchFamily="34" charset="0"/>
                <a:ea typeface="Montserrat"/>
                <a:cs typeface="Arial" panose="020B0604020202020204" pitchFamily="34" charset="0"/>
                <a:sym typeface="Montserrat"/>
              </a:rPr>
              <a:t>Is the </a:t>
            </a:r>
            <a:r>
              <a:rPr lang="en" b="1">
                <a:latin typeface="Arial" panose="020B0604020202020204" pitchFamily="34" charset="0"/>
                <a:ea typeface="Montserrat"/>
                <a:cs typeface="Arial" panose="020B0604020202020204" pitchFamily="34" charset="0"/>
                <a:sym typeface="Montserrat"/>
              </a:rPr>
              <a:t>“how” of the NLP system process language comprehension</a:t>
            </a:r>
            <a:r>
              <a:rPr lang="en">
                <a:latin typeface="Arial" panose="020B0604020202020204" pitchFamily="34" charset="0"/>
                <a:ea typeface="Montserrat"/>
                <a:cs typeface="Arial" panose="020B0604020202020204" pitchFamily="34" charset="0"/>
                <a:sym typeface="Montserrat"/>
              </a:rPr>
              <a:t> the same as </a:t>
            </a:r>
            <a:r>
              <a:rPr lang="en" b="1">
                <a:latin typeface="Arial" panose="020B0604020202020204" pitchFamily="34" charset="0"/>
                <a:ea typeface="Montserrat"/>
                <a:cs typeface="Arial" panose="020B0604020202020204" pitchFamily="34" charset="0"/>
                <a:sym typeface="Montserrat"/>
              </a:rPr>
              <a:t>“how” of the brain process language comprehension</a:t>
            </a:r>
            <a:r>
              <a:rPr lang="en">
                <a:latin typeface="Arial" panose="020B0604020202020204" pitchFamily="34" charset="0"/>
                <a:ea typeface="Montserrat"/>
                <a:cs typeface="Arial" panose="020B0604020202020204" pitchFamily="34" charset="0"/>
                <a:sym typeface="Montserrat"/>
              </a:rPr>
              <a:t>?</a:t>
            </a:r>
            <a:endParaRPr>
              <a:latin typeface="Arial" panose="020B0604020202020204" pitchFamily="34" charset="0"/>
              <a:ea typeface="Montserrat"/>
              <a:cs typeface="Arial" panose="020B0604020202020204" pitchFamily="34" charset="0"/>
              <a:sym typeface="Montserrat"/>
            </a:endParaRPr>
          </a:p>
        </p:txBody>
      </p:sp>
    </p:spTree>
    <p:extLst>
      <p:ext uri="{BB962C8B-B14F-4D97-AF65-F5344CB8AC3E}">
        <p14:creationId xmlns:p14="http://schemas.microsoft.com/office/powerpoint/2010/main" val="357723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32;p41">
            <a:extLst>
              <a:ext uri="{FF2B5EF4-FFF2-40B4-BE49-F238E27FC236}">
                <a16:creationId xmlns:a16="http://schemas.microsoft.com/office/drawing/2014/main" id="{574307FC-3AFE-D00D-CA5C-BC953972A82C}"/>
              </a:ext>
            </a:extLst>
          </p:cNvPr>
          <p:cNvSpPr txBox="1"/>
          <p:nvPr/>
        </p:nvSpPr>
        <p:spPr>
          <a:xfrm>
            <a:off x="194257" y="4836565"/>
            <a:ext cx="11803480" cy="1938952"/>
          </a:xfrm>
          <a:prstGeom prst="rect">
            <a:avLst/>
          </a:prstGeom>
          <a:solidFill>
            <a:schemeClr val="bg1">
              <a:lumMod val="95000"/>
            </a:schemeClr>
          </a:solidFill>
          <a:ln>
            <a:noFill/>
          </a:ln>
        </p:spPr>
        <p:txBody>
          <a:bodyPr spcFirstLastPara="1" wrap="square" lIns="121900" tIns="121900" rIns="121900" bIns="121900" anchor="t" anchorCtr="0">
            <a:spAutoFit/>
          </a:bodyPr>
          <a:lstStyle/>
          <a:p>
            <a:pPr marL="285750" indent="-285750">
              <a:buFont typeface="Arial" panose="020B0604020202020204" pitchFamily="34" charset="0"/>
              <a:buChar char="•"/>
            </a:pPr>
            <a:r>
              <a:rPr lang="en-US" sz="2200" b="1">
                <a:solidFill>
                  <a:schemeClr val="accent2"/>
                </a:solidFill>
              </a:rPr>
              <a:t>Text models </a:t>
            </a:r>
            <a:r>
              <a:rPr lang="en-US" sz="2200"/>
              <a:t>alignment with </a:t>
            </a:r>
            <a:r>
              <a:rPr lang="en-US" sz="2200" b="1">
                <a:solidFill>
                  <a:srgbClr val="FFC000"/>
                </a:solidFill>
              </a:rPr>
              <a:t>late language regions</a:t>
            </a:r>
            <a:r>
              <a:rPr lang="en-US" sz="2200">
                <a:solidFill>
                  <a:schemeClr val="accent5"/>
                </a:solidFill>
              </a:rPr>
              <a:t> </a:t>
            </a:r>
            <a:r>
              <a:rPr lang="en-US" sz="2200"/>
              <a:t>due to </a:t>
            </a:r>
            <a:r>
              <a:rPr lang="en-US" sz="2200" b="1"/>
              <a:t>brain-relevant semantics</a:t>
            </a:r>
            <a:r>
              <a:rPr lang="en-US" sz="2200"/>
              <a:t>, while </a:t>
            </a:r>
            <a:r>
              <a:rPr lang="en-US" sz="2200" b="1">
                <a:solidFill>
                  <a:schemeClr val="accent3"/>
                </a:solidFill>
              </a:rPr>
              <a:t>speech models </a:t>
            </a:r>
            <a:r>
              <a:rPr lang="en-US" sz="2200"/>
              <a:t>alignment due to </a:t>
            </a:r>
            <a:r>
              <a:rPr lang="en-US" sz="2200" b="1"/>
              <a:t>low-level stimulus features</a:t>
            </a:r>
            <a:r>
              <a:rPr lang="en-US" sz="2200"/>
              <a:t>.</a:t>
            </a:r>
          </a:p>
          <a:p>
            <a:endParaRPr lang="en-US" sz="2200"/>
          </a:p>
          <a:p>
            <a:pPr marL="285750" indent="-285750">
              <a:buFont typeface="Arial" panose="020B0604020202020204" pitchFamily="34" charset="0"/>
              <a:buChar char="•"/>
            </a:pPr>
            <a:r>
              <a:rPr lang="en-US" sz="2200" b="1">
                <a:solidFill>
                  <a:schemeClr val="accent2"/>
                </a:solidFill>
              </a:rPr>
              <a:t>Text models </a:t>
            </a:r>
            <a:r>
              <a:rPr lang="en-US" sz="2200"/>
              <a:t>alignment with </a:t>
            </a:r>
            <a:r>
              <a:rPr lang="en-US" sz="2200" b="1">
                <a:solidFill>
                  <a:srgbClr val="00B0F0"/>
                </a:solidFill>
              </a:rPr>
              <a:t>early auditory regions</a:t>
            </a:r>
            <a:r>
              <a:rPr lang="en-US" sz="2200" b="1">
                <a:solidFill>
                  <a:srgbClr val="00B050"/>
                </a:solidFill>
              </a:rPr>
              <a:t> </a:t>
            </a:r>
            <a:r>
              <a:rPr lang="en-US" sz="2200"/>
              <a:t>mostly due to</a:t>
            </a:r>
            <a:r>
              <a:rPr lang="en-US" sz="2200" b="1"/>
              <a:t> low-level textual features, </a:t>
            </a:r>
            <a:r>
              <a:rPr lang="en-US" sz="2200"/>
              <a:t>while </a:t>
            </a:r>
            <a:r>
              <a:rPr lang="en-US" sz="2200" b="1">
                <a:solidFill>
                  <a:schemeClr val="accent3"/>
                </a:solidFill>
              </a:rPr>
              <a:t>speech models </a:t>
            </a:r>
            <a:r>
              <a:rPr lang="en-US" sz="2200"/>
              <a:t>alignment is only</a:t>
            </a:r>
            <a:r>
              <a:rPr lang="en-US" sz="2200" b="1"/>
              <a:t> partially explained </a:t>
            </a:r>
            <a:r>
              <a:rPr lang="en-US" sz="2200"/>
              <a:t>by these features.</a:t>
            </a:r>
          </a:p>
        </p:txBody>
      </p:sp>
      <p:pic>
        <p:nvPicPr>
          <p:cNvPr id="5" name="Picture 4" descr="A graph of different colored bars&#10;&#10;Description automatically generated with medium confidence">
            <a:extLst>
              <a:ext uri="{FF2B5EF4-FFF2-40B4-BE49-F238E27FC236}">
                <a16:creationId xmlns:a16="http://schemas.microsoft.com/office/drawing/2014/main" id="{DE5A5D4A-BA4B-9A5E-8617-76004E82C35E}"/>
              </a:ext>
            </a:extLst>
          </p:cNvPr>
          <p:cNvPicPr>
            <a:picLocks noChangeAspect="1"/>
          </p:cNvPicPr>
          <p:nvPr/>
        </p:nvPicPr>
        <p:blipFill rotWithShape="1">
          <a:blip r:embed="rId2">
            <a:extLst>
              <a:ext uri="{28A0092B-C50C-407E-A947-70E740481C1C}">
                <a14:useLocalDpi xmlns:a14="http://schemas.microsoft.com/office/drawing/2010/main" val="0"/>
              </a:ext>
            </a:extLst>
          </a:blip>
          <a:srcRect r="51407"/>
          <a:stretch/>
        </p:blipFill>
        <p:spPr>
          <a:xfrm>
            <a:off x="310496" y="846083"/>
            <a:ext cx="5393858" cy="3876120"/>
          </a:xfrm>
          <a:prstGeom prst="rect">
            <a:avLst/>
          </a:prstGeom>
        </p:spPr>
      </p:pic>
      <p:pic>
        <p:nvPicPr>
          <p:cNvPr id="8" name="Picture 7" descr="A graph of different colored bars&#10;&#10;Description automatically generated with medium confidence">
            <a:extLst>
              <a:ext uri="{FF2B5EF4-FFF2-40B4-BE49-F238E27FC236}">
                <a16:creationId xmlns:a16="http://schemas.microsoft.com/office/drawing/2014/main" id="{C4358E3E-A51A-5C26-F128-E447E67AC6A6}"/>
              </a:ext>
            </a:extLst>
          </p:cNvPr>
          <p:cNvPicPr>
            <a:picLocks noChangeAspect="1"/>
          </p:cNvPicPr>
          <p:nvPr/>
        </p:nvPicPr>
        <p:blipFill rotWithShape="1">
          <a:blip r:embed="rId2">
            <a:extLst>
              <a:ext uri="{28A0092B-C50C-407E-A947-70E740481C1C}">
                <a14:useLocalDpi xmlns:a14="http://schemas.microsoft.com/office/drawing/2010/main" val="0"/>
              </a:ext>
            </a:extLst>
          </a:blip>
          <a:srcRect l="48594"/>
          <a:stretch/>
        </p:blipFill>
        <p:spPr>
          <a:xfrm>
            <a:off x="6096000" y="846083"/>
            <a:ext cx="5293561" cy="3804045"/>
          </a:xfrm>
          <a:prstGeom prst="rect">
            <a:avLst/>
          </a:prstGeom>
        </p:spPr>
      </p:pic>
      <p:sp>
        <p:nvSpPr>
          <p:cNvPr id="2" name="Title 1">
            <a:extLst>
              <a:ext uri="{FF2B5EF4-FFF2-40B4-BE49-F238E27FC236}">
                <a16:creationId xmlns:a16="http://schemas.microsoft.com/office/drawing/2014/main" id="{D7832766-C619-E02C-227E-7D17BD4D00DE}"/>
              </a:ext>
            </a:extLst>
          </p:cNvPr>
          <p:cNvSpPr>
            <a:spLocks noGrp="1"/>
          </p:cNvSpPr>
          <p:nvPr>
            <p:ph type="title"/>
          </p:nvPr>
        </p:nvSpPr>
        <p:spPr>
          <a:xfrm>
            <a:off x="310496" y="82483"/>
            <a:ext cx="11360800" cy="763600"/>
          </a:xfrm>
        </p:spPr>
        <p:txBody>
          <a:bodyPr>
            <a:normAutofit/>
          </a:bodyPr>
          <a:lstStyle/>
          <a:p>
            <a:r>
              <a:rPr lang="en-US" sz="2800" b="1">
                <a:latin typeface="Helvetica Neue" panose="020B0604020202020204" charset="0"/>
              </a:rPr>
              <a:t>Listening condition in early auditory &amp; late language regions</a:t>
            </a:r>
          </a:p>
        </p:txBody>
      </p:sp>
    </p:spTree>
    <p:extLst>
      <p:ext uri="{BB962C8B-B14F-4D97-AF65-F5344CB8AC3E}">
        <p14:creationId xmlns:p14="http://schemas.microsoft.com/office/powerpoint/2010/main" val="204885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53473-A3ED-F422-01F1-9A7BDC0367DA}"/>
              </a:ext>
            </a:extLst>
          </p:cNvPr>
          <p:cNvSpPr>
            <a:spLocks noGrp="1"/>
          </p:cNvSpPr>
          <p:nvPr>
            <p:ph type="title"/>
          </p:nvPr>
        </p:nvSpPr>
        <p:spPr>
          <a:xfrm>
            <a:off x="415600" y="117284"/>
            <a:ext cx="11360800" cy="1063334"/>
          </a:xfrm>
        </p:spPr>
        <p:txBody>
          <a:bodyPr>
            <a:noAutofit/>
          </a:bodyPr>
          <a:lstStyle/>
          <a:p>
            <a:r>
              <a:rPr lang="en-US" sz="2800" b="1">
                <a:latin typeface="Helvetica Neue" panose="020B0604020202020204"/>
              </a:rPr>
              <a:t>Phonological properties account for most of the alignment between speech models and the human brain</a:t>
            </a:r>
          </a:p>
        </p:txBody>
      </p:sp>
      <p:pic>
        <p:nvPicPr>
          <p:cNvPr id="5" name="Picture 4" descr="A close-up of a brain&#10;&#10;Description automatically generated">
            <a:extLst>
              <a:ext uri="{FF2B5EF4-FFF2-40B4-BE49-F238E27FC236}">
                <a16:creationId xmlns:a16="http://schemas.microsoft.com/office/drawing/2014/main" id="{EE99F231-B30A-49D1-430F-7ECC9765A2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023" y="1281448"/>
            <a:ext cx="10165954" cy="4550274"/>
          </a:xfrm>
          <a:prstGeom prst="rect">
            <a:avLst/>
          </a:prstGeom>
        </p:spPr>
      </p:pic>
    </p:spTree>
    <p:extLst>
      <p:ext uri="{BB962C8B-B14F-4D97-AF65-F5344CB8AC3E}">
        <p14:creationId xmlns:p14="http://schemas.microsoft.com/office/powerpoint/2010/main" val="32535771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53473-A3ED-F422-01F1-9A7BDC0367DA}"/>
              </a:ext>
            </a:extLst>
          </p:cNvPr>
          <p:cNvSpPr>
            <a:spLocks noGrp="1"/>
          </p:cNvSpPr>
          <p:nvPr>
            <p:ph type="title"/>
          </p:nvPr>
        </p:nvSpPr>
        <p:spPr>
          <a:xfrm>
            <a:off x="415600" y="117284"/>
            <a:ext cx="11360800" cy="1063334"/>
          </a:xfrm>
        </p:spPr>
        <p:txBody>
          <a:bodyPr>
            <a:noAutofit/>
          </a:bodyPr>
          <a:lstStyle/>
          <a:p>
            <a:r>
              <a:rPr lang="en-US" sz="2800" b="1">
                <a:latin typeface="Helvetica Neue" panose="020B0604020202020204"/>
              </a:rPr>
              <a:t>Text-based language models have more information shared with late language regions beyond number of letters feature.</a:t>
            </a:r>
          </a:p>
        </p:txBody>
      </p:sp>
      <p:pic>
        <p:nvPicPr>
          <p:cNvPr id="6" name="Picture 5" descr="A close-up of a pair of rocks&#10;&#10;Description automatically generated">
            <a:extLst>
              <a:ext uri="{FF2B5EF4-FFF2-40B4-BE49-F238E27FC236}">
                <a16:creationId xmlns:a16="http://schemas.microsoft.com/office/drawing/2014/main" id="{DBB392AB-5FA9-6DAE-D520-1BD8550056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346" y="1180617"/>
            <a:ext cx="10440365" cy="4751935"/>
          </a:xfrm>
          <a:prstGeom prst="rect">
            <a:avLst/>
          </a:prstGeom>
        </p:spPr>
      </p:pic>
    </p:spTree>
    <p:extLst>
      <p:ext uri="{BB962C8B-B14F-4D97-AF65-F5344CB8AC3E}">
        <p14:creationId xmlns:p14="http://schemas.microsoft.com/office/powerpoint/2010/main" val="22132827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8" name="Google Shape;408;g299ad7074e6_0_4"/>
          <p:cNvSpPr txBox="1"/>
          <p:nvPr/>
        </p:nvSpPr>
        <p:spPr>
          <a:xfrm>
            <a:off x="2750365" y="254384"/>
            <a:ext cx="7088100" cy="6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SG" sz="2800" b="1">
                <a:solidFill>
                  <a:schemeClr val="dk1"/>
                </a:solidFill>
                <a:latin typeface="Helvetica Neue"/>
                <a:ea typeface="Helvetica Neue"/>
                <a:cs typeface="Helvetica Neue"/>
                <a:sym typeface="Helvetica Neue"/>
              </a:rPr>
              <a:t>Conclusions for neuro-AI research field</a:t>
            </a:r>
            <a:endParaRPr sz="2800" b="1">
              <a:solidFill>
                <a:schemeClr val="dk1"/>
              </a:solidFill>
              <a:latin typeface="Helvetica Neue"/>
              <a:ea typeface="Helvetica Neue"/>
              <a:cs typeface="Helvetica Neue"/>
              <a:sym typeface="Helvetica Neue"/>
            </a:endParaRPr>
          </a:p>
        </p:txBody>
      </p:sp>
      <p:sp>
        <p:nvSpPr>
          <p:cNvPr id="3" name="Rectangle: Rounded Corners 2">
            <a:extLst>
              <a:ext uri="{FF2B5EF4-FFF2-40B4-BE49-F238E27FC236}">
                <a16:creationId xmlns:a16="http://schemas.microsoft.com/office/drawing/2014/main" id="{82652E26-05FF-A911-1503-C851DA60DF1B}"/>
              </a:ext>
            </a:extLst>
          </p:cNvPr>
          <p:cNvSpPr/>
          <p:nvPr/>
        </p:nvSpPr>
        <p:spPr>
          <a:xfrm>
            <a:off x="90536" y="1334813"/>
            <a:ext cx="3636580" cy="2314737"/>
          </a:xfrm>
          <a:prstGeom prst="roundRect">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2562584-4223-C0BC-1905-24D1E906A7C2}"/>
              </a:ext>
            </a:extLst>
          </p:cNvPr>
          <p:cNvSpPr txBox="1"/>
          <p:nvPr/>
        </p:nvSpPr>
        <p:spPr>
          <a:xfrm>
            <a:off x="168420" y="1615018"/>
            <a:ext cx="3497459" cy="1785104"/>
          </a:xfrm>
          <a:prstGeom prst="rect">
            <a:avLst/>
          </a:prstGeom>
          <a:noFill/>
        </p:spPr>
        <p:txBody>
          <a:bodyPr wrap="square">
            <a:spAutoFit/>
          </a:bodyPr>
          <a:lstStyle/>
          <a:p>
            <a:pPr algn="ctr"/>
            <a:r>
              <a:rPr lang="en-US" sz="2200">
                <a:latin typeface="Arial" panose="020B0604020202020204" pitchFamily="34" charset="0"/>
                <a:ea typeface="Calibri"/>
                <a:cs typeface="Arial" panose="020B0604020202020204" pitchFamily="34" charset="0"/>
                <a:sym typeface="Calibri"/>
              </a:rPr>
              <a:t>The </a:t>
            </a:r>
            <a:r>
              <a:rPr lang="en-US" sz="2200" b="1">
                <a:latin typeface="Arial" panose="020B0604020202020204" pitchFamily="34" charset="0"/>
                <a:ea typeface="Calibri"/>
                <a:cs typeface="Arial" panose="020B0604020202020204" pitchFamily="34" charset="0"/>
                <a:sym typeface="Calibri"/>
              </a:rPr>
              <a:t>surprising alignment</a:t>
            </a:r>
            <a:r>
              <a:rPr lang="en-US" sz="2200">
                <a:latin typeface="Arial" panose="020B0604020202020204" pitchFamily="34" charset="0"/>
                <a:ea typeface="Calibri"/>
                <a:cs typeface="Arial" panose="020B0604020202020204" pitchFamily="34" charset="0"/>
                <a:sym typeface="Calibri"/>
              </a:rPr>
              <a:t> of </a:t>
            </a:r>
            <a:r>
              <a:rPr lang="en-US" sz="2200" b="1">
                <a:latin typeface="Arial" panose="020B0604020202020204" pitchFamily="34" charset="0"/>
                <a:ea typeface="Calibri"/>
                <a:cs typeface="Arial" panose="020B0604020202020204" pitchFamily="34" charset="0"/>
                <a:sym typeface="Calibri"/>
              </a:rPr>
              <a:t>models</a:t>
            </a:r>
            <a:r>
              <a:rPr lang="en-US" sz="2200">
                <a:latin typeface="Arial" panose="020B0604020202020204" pitchFamily="34" charset="0"/>
                <a:ea typeface="Calibri"/>
                <a:cs typeface="Arial" panose="020B0604020202020204" pitchFamily="34" charset="0"/>
                <a:sym typeface="Calibri"/>
              </a:rPr>
              <a:t> with </a:t>
            </a:r>
            <a:r>
              <a:rPr lang="en-US" sz="2200" b="1">
                <a:latin typeface="Arial" panose="020B0604020202020204" pitchFamily="34" charset="0"/>
                <a:ea typeface="Calibri"/>
                <a:cs typeface="Arial" panose="020B0604020202020204" pitchFamily="34" charset="0"/>
                <a:sym typeface="Calibri"/>
              </a:rPr>
              <a:t>incongruent modality </a:t>
            </a:r>
            <a:r>
              <a:rPr lang="en-US" sz="2200">
                <a:latin typeface="Arial" panose="020B0604020202020204" pitchFamily="34" charset="0"/>
                <a:ea typeface="Calibri"/>
                <a:cs typeface="Arial" panose="020B0604020202020204" pitchFamily="34" charset="0"/>
                <a:sym typeface="Calibri"/>
              </a:rPr>
              <a:t>sensory regions is driven by </a:t>
            </a:r>
            <a:r>
              <a:rPr lang="en-US" sz="2200" b="1">
                <a:latin typeface="Arial" panose="020B0604020202020204" pitchFamily="34" charset="0"/>
                <a:ea typeface="Calibri"/>
                <a:cs typeface="Arial" panose="020B0604020202020204" pitchFamily="34" charset="0"/>
                <a:sym typeface="Calibri"/>
              </a:rPr>
              <a:t>low-level features</a:t>
            </a:r>
            <a:endParaRPr lang="en-US" sz="2200" b="1">
              <a:latin typeface="Helvetica Neue" panose="020B0604020202020204" charset="0"/>
              <a:ea typeface="Calibri"/>
              <a:cs typeface="Calibri"/>
              <a:sym typeface="Calibri"/>
            </a:endParaRPr>
          </a:p>
        </p:txBody>
      </p:sp>
      <p:sp>
        <p:nvSpPr>
          <p:cNvPr id="8" name="Rectangle: Rounded Corners 7">
            <a:extLst>
              <a:ext uri="{FF2B5EF4-FFF2-40B4-BE49-F238E27FC236}">
                <a16:creationId xmlns:a16="http://schemas.microsoft.com/office/drawing/2014/main" id="{0397F23D-DC56-3601-21D1-12F2E8D3B860}"/>
              </a:ext>
            </a:extLst>
          </p:cNvPr>
          <p:cNvSpPr/>
          <p:nvPr/>
        </p:nvSpPr>
        <p:spPr>
          <a:xfrm>
            <a:off x="4046535" y="1358585"/>
            <a:ext cx="3636581" cy="2314737"/>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6C0CA09-8F76-72FC-ED93-6DCA7ABBB5B3}"/>
              </a:ext>
            </a:extLst>
          </p:cNvPr>
          <p:cNvSpPr txBox="1"/>
          <p:nvPr/>
        </p:nvSpPr>
        <p:spPr>
          <a:xfrm>
            <a:off x="4451855" y="1684829"/>
            <a:ext cx="3098426" cy="1446550"/>
          </a:xfrm>
          <a:prstGeom prst="rect">
            <a:avLst/>
          </a:prstGeom>
          <a:noFill/>
        </p:spPr>
        <p:txBody>
          <a:bodyPr wrap="square">
            <a:spAutoFit/>
          </a:bodyPr>
          <a:lstStyle/>
          <a:p>
            <a:pPr marL="50800" lvl="0">
              <a:buClr>
                <a:schemeClr val="dk1"/>
              </a:buClr>
              <a:buSzPts val="2800"/>
            </a:pPr>
            <a:r>
              <a:rPr lang="en-US" sz="2200" b="1">
                <a:latin typeface="Arial" panose="020B0604020202020204" pitchFamily="34" charset="0"/>
                <a:ea typeface="Calibri"/>
                <a:cs typeface="Arial" panose="020B0604020202020204" pitchFamily="34" charset="0"/>
                <a:sym typeface="Calibri"/>
              </a:rPr>
              <a:t>Models</a:t>
            </a:r>
            <a:r>
              <a:rPr lang="en-US" sz="2200">
                <a:latin typeface="Arial" panose="020B0604020202020204" pitchFamily="34" charset="0"/>
                <a:ea typeface="Calibri"/>
                <a:cs typeface="Arial" panose="020B0604020202020204" pitchFamily="34" charset="0"/>
                <a:sym typeface="Calibri"/>
              </a:rPr>
              <a:t> show </a:t>
            </a:r>
            <a:r>
              <a:rPr lang="en-US" sz="2200" b="1">
                <a:latin typeface="Arial" panose="020B0604020202020204" pitchFamily="34" charset="0"/>
                <a:ea typeface="Calibri"/>
                <a:cs typeface="Arial" panose="020B0604020202020204" pitchFamily="34" charset="0"/>
                <a:sym typeface="Calibri"/>
              </a:rPr>
              <a:t>varying alignments </a:t>
            </a:r>
            <a:r>
              <a:rPr lang="en-US" sz="2200">
                <a:latin typeface="Arial" panose="020B0604020202020204" pitchFamily="34" charset="0"/>
                <a:ea typeface="Calibri"/>
                <a:cs typeface="Arial" panose="020B0604020202020204" pitchFamily="34" charset="0"/>
                <a:sym typeface="Calibri"/>
              </a:rPr>
              <a:t>with their </a:t>
            </a:r>
            <a:r>
              <a:rPr lang="en-US" sz="2200" b="1">
                <a:latin typeface="Arial" panose="020B0604020202020204" pitchFamily="34" charset="0"/>
                <a:ea typeface="Calibri"/>
                <a:cs typeface="Arial" panose="020B0604020202020204" pitchFamily="34" charset="0"/>
                <a:sym typeface="Calibri"/>
              </a:rPr>
              <a:t>corresponding sensory regions</a:t>
            </a:r>
            <a:endParaRPr lang="en-US" sz="2200">
              <a:latin typeface="Arial" panose="020B0604020202020204" pitchFamily="34" charset="0"/>
              <a:ea typeface="Calibri"/>
              <a:cs typeface="Arial" panose="020B0604020202020204" pitchFamily="34" charset="0"/>
              <a:sym typeface="Calibri"/>
            </a:endParaRPr>
          </a:p>
        </p:txBody>
      </p:sp>
      <p:sp>
        <p:nvSpPr>
          <p:cNvPr id="13" name="Rectangle: Rounded Corners 12">
            <a:extLst>
              <a:ext uri="{FF2B5EF4-FFF2-40B4-BE49-F238E27FC236}">
                <a16:creationId xmlns:a16="http://schemas.microsoft.com/office/drawing/2014/main" id="{0696151A-216B-11C6-7B2B-1DE6642DEDA6}"/>
              </a:ext>
            </a:extLst>
          </p:cNvPr>
          <p:cNvSpPr/>
          <p:nvPr/>
        </p:nvSpPr>
        <p:spPr>
          <a:xfrm>
            <a:off x="8088436" y="1364614"/>
            <a:ext cx="3851316" cy="2314737"/>
          </a:xfrm>
          <a:prstGeom prst="round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F50E97C-07F6-5973-4F32-C7C448ACCE90}"/>
              </a:ext>
            </a:extLst>
          </p:cNvPr>
          <p:cNvSpPr txBox="1"/>
          <p:nvPr/>
        </p:nvSpPr>
        <p:spPr>
          <a:xfrm>
            <a:off x="8002535" y="1361791"/>
            <a:ext cx="4021045" cy="2308324"/>
          </a:xfrm>
          <a:prstGeom prst="rect">
            <a:avLst/>
          </a:prstGeom>
          <a:noFill/>
        </p:spPr>
        <p:txBody>
          <a:bodyPr wrap="square">
            <a:spAutoFit/>
          </a:bodyPr>
          <a:lstStyle/>
          <a:p>
            <a:pPr algn="ctr"/>
            <a:r>
              <a:rPr lang="en-US" sz="2400">
                <a:latin typeface="Arial" panose="020B0604020202020204" pitchFamily="34" charset="0"/>
                <a:ea typeface="Calibri"/>
                <a:cs typeface="Arial" panose="020B0604020202020204" pitchFamily="34" charset="0"/>
                <a:sym typeface="Calibri"/>
              </a:rPr>
              <a:t>The impact of </a:t>
            </a:r>
            <a:r>
              <a:rPr lang="en-US" sz="2400" b="1">
                <a:latin typeface="Arial" panose="020B0604020202020204" pitchFamily="34" charset="0"/>
                <a:ea typeface="Calibri"/>
                <a:cs typeface="Arial" panose="020B0604020202020204" pitchFamily="34" charset="0"/>
                <a:sym typeface="Calibri"/>
              </a:rPr>
              <a:t>low-level stimulus features</a:t>
            </a:r>
            <a:r>
              <a:rPr lang="en-US" sz="2400">
                <a:latin typeface="Arial" panose="020B0604020202020204" pitchFamily="34" charset="0"/>
                <a:ea typeface="Calibri"/>
                <a:cs typeface="Arial" panose="020B0604020202020204" pitchFamily="34" charset="0"/>
                <a:sym typeface="Calibri"/>
              </a:rPr>
              <a:t>:</a:t>
            </a:r>
          </a:p>
          <a:p>
            <a:pPr algn="ctr"/>
            <a:r>
              <a:rPr lang="en-US" sz="2400" b="1">
                <a:solidFill>
                  <a:schemeClr val="accent2"/>
                </a:solidFill>
                <a:latin typeface="Arial" panose="020B0604020202020204" pitchFamily="34" charset="0"/>
                <a:ea typeface="Calibri"/>
                <a:cs typeface="Arial" panose="020B0604020202020204" pitchFamily="34" charset="0"/>
                <a:sym typeface="Calibri"/>
              </a:rPr>
              <a:t>text model </a:t>
            </a:r>
            <a:r>
              <a:rPr lang="en-US" sz="2400">
                <a:latin typeface="Arial" panose="020B0604020202020204" pitchFamily="34" charset="0"/>
                <a:ea typeface="Calibri"/>
                <a:cs typeface="Arial" panose="020B0604020202020204" pitchFamily="34" charset="0"/>
                <a:sym typeface="Calibri"/>
              </a:rPr>
              <a:t>alignment is </a:t>
            </a:r>
            <a:r>
              <a:rPr lang="en-US" sz="2400" b="1">
                <a:latin typeface="Arial" panose="020B0604020202020204" pitchFamily="34" charset="0"/>
                <a:ea typeface="Calibri"/>
                <a:cs typeface="Arial" panose="020B0604020202020204" pitchFamily="34" charset="0"/>
                <a:sym typeface="Calibri"/>
              </a:rPr>
              <a:t>marginal</a:t>
            </a:r>
            <a:r>
              <a:rPr lang="en-US" sz="2400">
                <a:latin typeface="Arial" panose="020B0604020202020204" pitchFamily="34" charset="0"/>
                <a:ea typeface="Calibri"/>
                <a:cs typeface="Arial" panose="020B0604020202020204" pitchFamily="34" charset="0"/>
                <a:sym typeface="Calibri"/>
              </a:rPr>
              <a:t>,</a:t>
            </a:r>
            <a:r>
              <a:rPr lang="en-US" sz="2400" b="1">
                <a:latin typeface="Arial" panose="020B0604020202020204" pitchFamily="34" charset="0"/>
                <a:ea typeface="Calibri"/>
                <a:cs typeface="Arial" panose="020B0604020202020204" pitchFamily="34" charset="0"/>
                <a:sym typeface="Calibri"/>
              </a:rPr>
              <a:t> </a:t>
            </a:r>
            <a:r>
              <a:rPr lang="en-US" sz="2400" b="1">
                <a:solidFill>
                  <a:schemeClr val="accent3"/>
                </a:solidFill>
                <a:latin typeface="Arial" panose="020B0604020202020204" pitchFamily="34" charset="0"/>
                <a:ea typeface="Calibri"/>
                <a:cs typeface="Arial" panose="020B0604020202020204" pitchFamily="34" charset="0"/>
                <a:sym typeface="Calibri"/>
              </a:rPr>
              <a:t>speech models</a:t>
            </a:r>
            <a:r>
              <a:rPr lang="en-US" sz="2400">
                <a:solidFill>
                  <a:schemeClr val="accent3"/>
                </a:solidFill>
                <a:latin typeface="Arial" panose="020B0604020202020204" pitchFamily="34" charset="0"/>
                <a:ea typeface="Calibri"/>
                <a:cs typeface="Arial" panose="020B0604020202020204" pitchFamily="34" charset="0"/>
                <a:sym typeface="Calibri"/>
              </a:rPr>
              <a:t> </a:t>
            </a:r>
            <a:r>
              <a:rPr lang="en-US" sz="2400">
                <a:latin typeface="Arial" panose="020B0604020202020204" pitchFamily="34" charset="0"/>
                <a:ea typeface="Calibri"/>
                <a:cs typeface="Arial" panose="020B0604020202020204" pitchFamily="34" charset="0"/>
                <a:sym typeface="Calibri"/>
              </a:rPr>
              <a:t>alignment is entirely driven by these features</a:t>
            </a:r>
            <a:endParaRPr lang="en-US" sz="2400">
              <a:solidFill>
                <a:schemeClr val="tx1"/>
              </a:solidFill>
              <a:latin typeface="Helvetica Neue" panose="020B0604020202020204" charset="0"/>
            </a:endParaRPr>
          </a:p>
        </p:txBody>
      </p:sp>
      <p:pic>
        <p:nvPicPr>
          <p:cNvPr id="2" name="Picture 1" descr="A diagram of a machine learning&#10;&#10;Description automatically generated">
            <a:extLst>
              <a:ext uri="{FF2B5EF4-FFF2-40B4-BE49-F238E27FC236}">
                <a16:creationId xmlns:a16="http://schemas.microsoft.com/office/drawing/2014/main" id="{0F835CB5-041E-4472-A1B7-01B29B099504}"/>
              </a:ext>
            </a:extLst>
          </p:cNvPr>
          <p:cNvPicPr>
            <a:picLocks noChangeAspect="1"/>
          </p:cNvPicPr>
          <p:nvPr/>
        </p:nvPicPr>
        <p:blipFill rotWithShape="1">
          <a:blip r:embed="rId3">
            <a:extLst>
              <a:ext uri="{28A0092B-C50C-407E-A947-70E740481C1C}">
                <a14:useLocalDpi xmlns:a14="http://schemas.microsoft.com/office/drawing/2010/main" val="0"/>
              </a:ext>
            </a:extLst>
          </a:blip>
          <a:srcRect l="4006" t="14454" r="90614" b="76490"/>
          <a:stretch/>
        </p:blipFill>
        <p:spPr>
          <a:xfrm>
            <a:off x="394458" y="3723453"/>
            <a:ext cx="829938" cy="781852"/>
          </a:xfrm>
          <a:prstGeom prst="rect">
            <a:avLst/>
          </a:prstGeom>
        </p:spPr>
      </p:pic>
      <p:pic>
        <p:nvPicPr>
          <p:cNvPr id="4" name="Picture 3" descr="A diagram of a machine learning&#10;&#10;Description automatically generated">
            <a:extLst>
              <a:ext uri="{FF2B5EF4-FFF2-40B4-BE49-F238E27FC236}">
                <a16:creationId xmlns:a16="http://schemas.microsoft.com/office/drawing/2014/main" id="{FD589E85-F0BD-CE15-F4CA-F0E087AD043D}"/>
              </a:ext>
            </a:extLst>
          </p:cNvPr>
          <p:cNvPicPr>
            <a:picLocks noChangeAspect="1"/>
          </p:cNvPicPr>
          <p:nvPr/>
        </p:nvPicPr>
        <p:blipFill rotWithShape="1">
          <a:blip r:embed="rId3">
            <a:extLst>
              <a:ext uri="{28A0092B-C50C-407E-A947-70E740481C1C}">
                <a14:useLocalDpi xmlns:a14="http://schemas.microsoft.com/office/drawing/2010/main" val="0"/>
              </a:ext>
            </a:extLst>
          </a:blip>
          <a:srcRect l="3865" t="68469" r="90064" b="23323"/>
          <a:stretch/>
        </p:blipFill>
        <p:spPr>
          <a:xfrm>
            <a:off x="457639" y="4721397"/>
            <a:ext cx="703575" cy="521585"/>
          </a:xfrm>
          <a:prstGeom prst="rect">
            <a:avLst/>
          </a:prstGeom>
        </p:spPr>
      </p:pic>
      <p:pic>
        <p:nvPicPr>
          <p:cNvPr id="14" name="Picture 13" descr="A diagram of a machine learning&#10;&#10;Description automatically generated">
            <a:extLst>
              <a:ext uri="{FF2B5EF4-FFF2-40B4-BE49-F238E27FC236}">
                <a16:creationId xmlns:a16="http://schemas.microsoft.com/office/drawing/2014/main" id="{83496A69-A74F-67B4-4FD4-DE315958B54F}"/>
              </a:ext>
            </a:extLst>
          </p:cNvPr>
          <p:cNvPicPr>
            <a:picLocks noChangeAspect="1"/>
          </p:cNvPicPr>
          <p:nvPr/>
        </p:nvPicPr>
        <p:blipFill rotWithShape="1">
          <a:blip r:embed="rId3">
            <a:extLst>
              <a:ext uri="{28A0092B-C50C-407E-A947-70E740481C1C}">
                <a14:useLocalDpi xmlns:a14="http://schemas.microsoft.com/office/drawing/2010/main" val="0"/>
              </a:ext>
            </a:extLst>
          </a:blip>
          <a:srcRect l="42522" t="66616" r="40629" b="24022"/>
          <a:stretch/>
        </p:blipFill>
        <p:spPr>
          <a:xfrm>
            <a:off x="1116076" y="4759416"/>
            <a:ext cx="1133930" cy="352620"/>
          </a:xfrm>
          <a:prstGeom prst="rect">
            <a:avLst/>
          </a:prstGeom>
        </p:spPr>
      </p:pic>
      <p:pic>
        <p:nvPicPr>
          <p:cNvPr id="17" name="Picture 16" descr="A diagram of a machine learning&#10;&#10;Description automatically generated">
            <a:extLst>
              <a:ext uri="{FF2B5EF4-FFF2-40B4-BE49-F238E27FC236}">
                <a16:creationId xmlns:a16="http://schemas.microsoft.com/office/drawing/2014/main" id="{2D652D53-36D2-5B4D-3550-C03858958EDF}"/>
              </a:ext>
            </a:extLst>
          </p:cNvPr>
          <p:cNvPicPr>
            <a:picLocks noChangeAspect="1"/>
          </p:cNvPicPr>
          <p:nvPr/>
        </p:nvPicPr>
        <p:blipFill rotWithShape="1">
          <a:blip r:embed="rId3">
            <a:extLst>
              <a:ext uri="{28A0092B-C50C-407E-A947-70E740481C1C}">
                <a14:useLocalDpi xmlns:a14="http://schemas.microsoft.com/office/drawing/2010/main" val="0"/>
              </a:ext>
            </a:extLst>
          </a:blip>
          <a:srcRect l="42522" t="66616" r="40629" b="24022"/>
          <a:stretch/>
        </p:blipFill>
        <p:spPr>
          <a:xfrm>
            <a:off x="1116076" y="3893137"/>
            <a:ext cx="1133930" cy="352620"/>
          </a:xfrm>
          <a:prstGeom prst="rect">
            <a:avLst/>
          </a:prstGeom>
        </p:spPr>
      </p:pic>
      <p:pic>
        <p:nvPicPr>
          <p:cNvPr id="18" name="Picture 17" descr="A diagram of a machine learning&#10;&#10;Description automatically generated">
            <a:extLst>
              <a:ext uri="{FF2B5EF4-FFF2-40B4-BE49-F238E27FC236}">
                <a16:creationId xmlns:a16="http://schemas.microsoft.com/office/drawing/2014/main" id="{C458E7F1-C958-425F-3A4B-90597851FB0A}"/>
              </a:ext>
            </a:extLst>
          </p:cNvPr>
          <p:cNvPicPr>
            <a:picLocks noChangeAspect="1"/>
          </p:cNvPicPr>
          <p:nvPr/>
        </p:nvPicPr>
        <p:blipFill rotWithShape="1">
          <a:blip r:embed="rId3">
            <a:extLst>
              <a:ext uri="{28A0092B-C50C-407E-A947-70E740481C1C}">
                <a14:useLocalDpi xmlns:a14="http://schemas.microsoft.com/office/drawing/2010/main" val="0"/>
              </a:ext>
            </a:extLst>
          </a:blip>
          <a:srcRect l="4006" t="14454" r="90614" b="76490"/>
          <a:stretch/>
        </p:blipFill>
        <p:spPr>
          <a:xfrm>
            <a:off x="4277660" y="3723453"/>
            <a:ext cx="829938" cy="781852"/>
          </a:xfrm>
          <a:prstGeom prst="rect">
            <a:avLst/>
          </a:prstGeom>
        </p:spPr>
      </p:pic>
      <p:pic>
        <p:nvPicPr>
          <p:cNvPr id="19" name="Picture 18" descr="A diagram of a machine learning&#10;&#10;Description automatically generated">
            <a:extLst>
              <a:ext uri="{FF2B5EF4-FFF2-40B4-BE49-F238E27FC236}">
                <a16:creationId xmlns:a16="http://schemas.microsoft.com/office/drawing/2014/main" id="{93E26140-316B-9041-870C-4DE4441F7DE9}"/>
              </a:ext>
            </a:extLst>
          </p:cNvPr>
          <p:cNvPicPr>
            <a:picLocks noChangeAspect="1"/>
          </p:cNvPicPr>
          <p:nvPr/>
        </p:nvPicPr>
        <p:blipFill rotWithShape="1">
          <a:blip r:embed="rId3">
            <a:extLst>
              <a:ext uri="{28A0092B-C50C-407E-A947-70E740481C1C}">
                <a14:useLocalDpi xmlns:a14="http://schemas.microsoft.com/office/drawing/2010/main" val="0"/>
              </a:ext>
            </a:extLst>
          </a:blip>
          <a:srcRect l="3865" t="68469" r="90064" b="23323"/>
          <a:stretch/>
        </p:blipFill>
        <p:spPr>
          <a:xfrm>
            <a:off x="4340841" y="4721397"/>
            <a:ext cx="703575" cy="521585"/>
          </a:xfrm>
          <a:prstGeom prst="rect">
            <a:avLst/>
          </a:prstGeom>
        </p:spPr>
      </p:pic>
      <p:pic>
        <p:nvPicPr>
          <p:cNvPr id="22" name="Picture 21" descr="A diagram of a machine learning&#10;&#10;Description automatically generated">
            <a:extLst>
              <a:ext uri="{FF2B5EF4-FFF2-40B4-BE49-F238E27FC236}">
                <a16:creationId xmlns:a16="http://schemas.microsoft.com/office/drawing/2014/main" id="{DC03E398-F910-D300-41F7-CC3AA462FDBA}"/>
              </a:ext>
            </a:extLst>
          </p:cNvPr>
          <p:cNvPicPr>
            <a:picLocks noChangeAspect="1"/>
          </p:cNvPicPr>
          <p:nvPr/>
        </p:nvPicPr>
        <p:blipFill rotWithShape="1">
          <a:blip r:embed="rId3">
            <a:extLst>
              <a:ext uri="{28A0092B-C50C-407E-A947-70E740481C1C}">
                <a14:useLocalDpi xmlns:a14="http://schemas.microsoft.com/office/drawing/2010/main" val="0"/>
              </a:ext>
            </a:extLst>
          </a:blip>
          <a:srcRect l="42522" t="66616" r="40629" b="24022"/>
          <a:stretch/>
        </p:blipFill>
        <p:spPr>
          <a:xfrm>
            <a:off x="4999278" y="4759416"/>
            <a:ext cx="1133930" cy="352620"/>
          </a:xfrm>
          <a:prstGeom prst="rect">
            <a:avLst/>
          </a:prstGeom>
        </p:spPr>
      </p:pic>
      <p:pic>
        <p:nvPicPr>
          <p:cNvPr id="23" name="Picture 22" descr="A diagram of a machine learning&#10;&#10;Description automatically generated">
            <a:extLst>
              <a:ext uri="{FF2B5EF4-FFF2-40B4-BE49-F238E27FC236}">
                <a16:creationId xmlns:a16="http://schemas.microsoft.com/office/drawing/2014/main" id="{B61624EF-CEC0-1067-8D06-AD18A3D12033}"/>
              </a:ext>
            </a:extLst>
          </p:cNvPr>
          <p:cNvPicPr>
            <a:picLocks noChangeAspect="1"/>
          </p:cNvPicPr>
          <p:nvPr/>
        </p:nvPicPr>
        <p:blipFill rotWithShape="1">
          <a:blip r:embed="rId3">
            <a:extLst>
              <a:ext uri="{28A0092B-C50C-407E-A947-70E740481C1C}">
                <a14:useLocalDpi xmlns:a14="http://schemas.microsoft.com/office/drawing/2010/main" val="0"/>
              </a:ext>
            </a:extLst>
          </a:blip>
          <a:srcRect l="42522" t="66616" r="40629" b="24022"/>
          <a:stretch/>
        </p:blipFill>
        <p:spPr>
          <a:xfrm>
            <a:off x="4999278" y="3893137"/>
            <a:ext cx="1133930" cy="352620"/>
          </a:xfrm>
          <a:prstGeom prst="rect">
            <a:avLst/>
          </a:prstGeom>
        </p:spPr>
      </p:pic>
      <p:pic>
        <p:nvPicPr>
          <p:cNvPr id="24" name="Picture 23" descr="A diagram of a machine learning&#10;&#10;Description automatically generated">
            <a:extLst>
              <a:ext uri="{FF2B5EF4-FFF2-40B4-BE49-F238E27FC236}">
                <a16:creationId xmlns:a16="http://schemas.microsoft.com/office/drawing/2014/main" id="{E01112F9-2831-C8ED-5F19-996E528218D9}"/>
              </a:ext>
            </a:extLst>
          </p:cNvPr>
          <p:cNvPicPr>
            <a:picLocks noChangeAspect="1"/>
          </p:cNvPicPr>
          <p:nvPr/>
        </p:nvPicPr>
        <p:blipFill rotWithShape="1">
          <a:blip r:embed="rId3">
            <a:extLst>
              <a:ext uri="{28A0092B-C50C-407E-A947-70E740481C1C}">
                <a14:useLocalDpi xmlns:a14="http://schemas.microsoft.com/office/drawing/2010/main" val="0"/>
              </a:ext>
            </a:extLst>
          </a:blip>
          <a:srcRect l="4006" t="14454" r="90614" b="76490"/>
          <a:stretch/>
        </p:blipFill>
        <p:spPr>
          <a:xfrm>
            <a:off x="8431718" y="3723453"/>
            <a:ext cx="829938" cy="781852"/>
          </a:xfrm>
          <a:prstGeom prst="rect">
            <a:avLst/>
          </a:prstGeom>
        </p:spPr>
      </p:pic>
      <p:pic>
        <p:nvPicPr>
          <p:cNvPr id="25" name="Picture 24" descr="A diagram of a machine learning&#10;&#10;Description automatically generated">
            <a:extLst>
              <a:ext uri="{FF2B5EF4-FFF2-40B4-BE49-F238E27FC236}">
                <a16:creationId xmlns:a16="http://schemas.microsoft.com/office/drawing/2014/main" id="{25050798-BCA4-0F68-FE16-ACC966C36EDF}"/>
              </a:ext>
            </a:extLst>
          </p:cNvPr>
          <p:cNvPicPr>
            <a:picLocks noChangeAspect="1"/>
          </p:cNvPicPr>
          <p:nvPr/>
        </p:nvPicPr>
        <p:blipFill rotWithShape="1">
          <a:blip r:embed="rId3">
            <a:extLst>
              <a:ext uri="{28A0092B-C50C-407E-A947-70E740481C1C}">
                <a14:useLocalDpi xmlns:a14="http://schemas.microsoft.com/office/drawing/2010/main" val="0"/>
              </a:ext>
            </a:extLst>
          </a:blip>
          <a:srcRect l="3865" t="68469" r="90064" b="23323"/>
          <a:stretch/>
        </p:blipFill>
        <p:spPr>
          <a:xfrm>
            <a:off x="8494899" y="4721397"/>
            <a:ext cx="703575" cy="521585"/>
          </a:xfrm>
          <a:prstGeom prst="rect">
            <a:avLst/>
          </a:prstGeom>
        </p:spPr>
      </p:pic>
      <p:pic>
        <p:nvPicPr>
          <p:cNvPr id="28" name="Picture 27" descr="A diagram of a machine learning&#10;&#10;Description automatically generated">
            <a:extLst>
              <a:ext uri="{FF2B5EF4-FFF2-40B4-BE49-F238E27FC236}">
                <a16:creationId xmlns:a16="http://schemas.microsoft.com/office/drawing/2014/main" id="{030DB43E-53D0-32D7-24A9-998004EAD750}"/>
              </a:ext>
            </a:extLst>
          </p:cNvPr>
          <p:cNvPicPr>
            <a:picLocks noChangeAspect="1"/>
          </p:cNvPicPr>
          <p:nvPr/>
        </p:nvPicPr>
        <p:blipFill rotWithShape="1">
          <a:blip r:embed="rId3">
            <a:extLst>
              <a:ext uri="{28A0092B-C50C-407E-A947-70E740481C1C}">
                <a14:useLocalDpi xmlns:a14="http://schemas.microsoft.com/office/drawing/2010/main" val="0"/>
              </a:ext>
            </a:extLst>
          </a:blip>
          <a:srcRect l="42522" t="66616" r="40629" b="24022"/>
          <a:stretch/>
        </p:blipFill>
        <p:spPr>
          <a:xfrm>
            <a:off x="9153336" y="4759416"/>
            <a:ext cx="1133930" cy="352620"/>
          </a:xfrm>
          <a:prstGeom prst="rect">
            <a:avLst/>
          </a:prstGeom>
        </p:spPr>
      </p:pic>
      <p:pic>
        <p:nvPicPr>
          <p:cNvPr id="29" name="Picture 28" descr="A diagram of a machine learning&#10;&#10;Description automatically generated">
            <a:extLst>
              <a:ext uri="{FF2B5EF4-FFF2-40B4-BE49-F238E27FC236}">
                <a16:creationId xmlns:a16="http://schemas.microsoft.com/office/drawing/2014/main" id="{765BC0FD-F29D-7DC4-8F60-0C171E1DEBF3}"/>
              </a:ext>
            </a:extLst>
          </p:cNvPr>
          <p:cNvPicPr>
            <a:picLocks noChangeAspect="1"/>
          </p:cNvPicPr>
          <p:nvPr/>
        </p:nvPicPr>
        <p:blipFill rotWithShape="1">
          <a:blip r:embed="rId3">
            <a:extLst>
              <a:ext uri="{28A0092B-C50C-407E-A947-70E740481C1C}">
                <a14:useLocalDpi xmlns:a14="http://schemas.microsoft.com/office/drawing/2010/main" val="0"/>
              </a:ext>
            </a:extLst>
          </a:blip>
          <a:srcRect l="42522" t="66616" r="40629" b="24022"/>
          <a:stretch/>
        </p:blipFill>
        <p:spPr>
          <a:xfrm>
            <a:off x="9153336" y="3893137"/>
            <a:ext cx="1133930" cy="352620"/>
          </a:xfrm>
          <a:prstGeom prst="rect">
            <a:avLst/>
          </a:prstGeom>
        </p:spPr>
      </p:pic>
      <p:pic>
        <p:nvPicPr>
          <p:cNvPr id="31" name="Picture 30" descr="A diagram of a machine learning&#10;&#10;Description automatically generated">
            <a:extLst>
              <a:ext uri="{FF2B5EF4-FFF2-40B4-BE49-F238E27FC236}">
                <a16:creationId xmlns:a16="http://schemas.microsoft.com/office/drawing/2014/main" id="{17D55A8B-C4FC-D1CD-FED5-E7A791A6FD85}"/>
              </a:ext>
            </a:extLst>
          </p:cNvPr>
          <p:cNvPicPr>
            <a:picLocks noChangeAspect="1"/>
          </p:cNvPicPr>
          <p:nvPr/>
        </p:nvPicPr>
        <p:blipFill rotWithShape="1">
          <a:blip r:embed="rId3">
            <a:extLst>
              <a:ext uri="{28A0092B-C50C-407E-A947-70E740481C1C}">
                <a14:useLocalDpi xmlns:a14="http://schemas.microsoft.com/office/drawing/2010/main" val="0"/>
              </a:ext>
            </a:extLst>
          </a:blip>
          <a:srcRect l="42522" t="66616" r="40629" b="24022"/>
          <a:stretch/>
        </p:blipFill>
        <p:spPr>
          <a:xfrm rot="1651937">
            <a:off x="9134518" y="4344151"/>
            <a:ext cx="1133930" cy="352620"/>
          </a:xfrm>
          <a:prstGeom prst="rect">
            <a:avLst/>
          </a:prstGeom>
        </p:spPr>
      </p:pic>
      <p:pic>
        <p:nvPicPr>
          <p:cNvPr id="32" name="Picture 31" descr="A diagram of a machine learning&#10;&#10;Description automatically generated">
            <a:extLst>
              <a:ext uri="{FF2B5EF4-FFF2-40B4-BE49-F238E27FC236}">
                <a16:creationId xmlns:a16="http://schemas.microsoft.com/office/drawing/2014/main" id="{784FB318-5491-1DAA-6B12-42C0465DA513}"/>
              </a:ext>
            </a:extLst>
          </p:cNvPr>
          <p:cNvPicPr>
            <a:picLocks noChangeAspect="1"/>
          </p:cNvPicPr>
          <p:nvPr/>
        </p:nvPicPr>
        <p:blipFill rotWithShape="1">
          <a:blip r:embed="rId3">
            <a:extLst>
              <a:ext uri="{28A0092B-C50C-407E-A947-70E740481C1C}">
                <a14:useLocalDpi xmlns:a14="http://schemas.microsoft.com/office/drawing/2010/main" val="0"/>
              </a:ext>
            </a:extLst>
          </a:blip>
          <a:srcRect l="42522" t="66616" r="40629" b="24022"/>
          <a:stretch/>
        </p:blipFill>
        <p:spPr>
          <a:xfrm rot="19796262">
            <a:off x="9127754" y="4329063"/>
            <a:ext cx="1133930" cy="352620"/>
          </a:xfrm>
          <a:prstGeom prst="rect">
            <a:avLst/>
          </a:prstGeom>
        </p:spPr>
      </p:pic>
      <p:pic>
        <p:nvPicPr>
          <p:cNvPr id="6" name="Picture 5" descr="A diagram of a machine learning&#10;&#10;Description automatically generated">
            <a:extLst>
              <a:ext uri="{FF2B5EF4-FFF2-40B4-BE49-F238E27FC236}">
                <a16:creationId xmlns:a16="http://schemas.microsoft.com/office/drawing/2014/main" id="{2A400BB1-4543-69FF-8441-0B98FED3EAD1}"/>
              </a:ext>
            </a:extLst>
          </p:cNvPr>
          <p:cNvPicPr>
            <a:picLocks noChangeAspect="1"/>
          </p:cNvPicPr>
          <p:nvPr/>
        </p:nvPicPr>
        <p:blipFill rotWithShape="1">
          <a:blip r:embed="rId4">
            <a:extLst>
              <a:ext uri="{28A0092B-C50C-407E-A947-70E740481C1C}">
                <a14:useLocalDpi xmlns:a14="http://schemas.microsoft.com/office/drawing/2010/main" val="0"/>
              </a:ext>
            </a:extLst>
          </a:blip>
          <a:srcRect l="75663" t="8206" b="65836"/>
          <a:stretch/>
        </p:blipFill>
        <p:spPr>
          <a:xfrm>
            <a:off x="2250006" y="4664535"/>
            <a:ext cx="1059147" cy="635307"/>
          </a:xfrm>
          <a:prstGeom prst="rect">
            <a:avLst/>
          </a:prstGeom>
        </p:spPr>
      </p:pic>
      <p:pic>
        <p:nvPicPr>
          <p:cNvPr id="11" name="Picture 10" descr="A diagram of a machine learning&#10;&#10;Description automatically generated">
            <a:extLst>
              <a:ext uri="{FF2B5EF4-FFF2-40B4-BE49-F238E27FC236}">
                <a16:creationId xmlns:a16="http://schemas.microsoft.com/office/drawing/2014/main" id="{C5328A2B-E87E-1EDF-C3F6-BA7EAE653F61}"/>
              </a:ext>
            </a:extLst>
          </p:cNvPr>
          <p:cNvPicPr>
            <a:picLocks noChangeAspect="1"/>
          </p:cNvPicPr>
          <p:nvPr/>
        </p:nvPicPr>
        <p:blipFill rotWithShape="1">
          <a:blip r:embed="rId4">
            <a:extLst>
              <a:ext uri="{28A0092B-C50C-407E-A947-70E740481C1C}">
                <a14:useLocalDpi xmlns:a14="http://schemas.microsoft.com/office/drawing/2010/main" val="0"/>
              </a:ext>
            </a:extLst>
          </a:blip>
          <a:srcRect l="75663" t="61937" b="12070"/>
          <a:stretch/>
        </p:blipFill>
        <p:spPr>
          <a:xfrm>
            <a:off x="2242801" y="3749329"/>
            <a:ext cx="1073556" cy="635307"/>
          </a:xfrm>
          <a:prstGeom prst="rect">
            <a:avLst/>
          </a:prstGeom>
        </p:spPr>
      </p:pic>
      <p:pic>
        <p:nvPicPr>
          <p:cNvPr id="16" name="Picture 15" descr="A diagram of a machine learning&#10;&#10;Description automatically generated">
            <a:extLst>
              <a:ext uri="{FF2B5EF4-FFF2-40B4-BE49-F238E27FC236}">
                <a16:creationId xmlns:a16="http://schemas.microsoft.com/office/drawing/2014/main" id="{526C7F7D-44F7-D438-7D47-52FDC58AC43F}"/>
              </a:ext>
            </a:extLst>
          </p:cNvPr>
          <p:cNvPicPr>
            <a:picLocks noChangeAspect="1"/>
          </p:cNvPicPr>
          <p:nvPr/>
        </p:nvPicPr>
        <p:blipFill rotWithShape="1">
          <a:blip r:embed="rId4">
            <a:extLst>
              <a:ext uri="{28A0092B-C50C-407E-A947-70E740481C1C}">
                <a14:useLocalDpi xmlns:a14="http://schemas.microsoft.com/office/drawing/2010/main" val="0"/>
              </a:ext>
            </a:extLst>
          </a:blip>
          <a:srcRect l="75663" t="34237" b="59626"/>
          <a:stretch/>
        </p:blipFill>
        <p:spPr>
          <a:xfrm>
            <a:off x="10190149" y="4256160"/>
            <a:ext cx="1132399" cy="160603"/>
          </a:xfrm>
          <a:prstGeom prst="rect">
            <a:avLst/>
          </a:prstGeom>
        </p:spPr>
      </p:pic>
      <p:pic>
        <p:nvPicPr>
          <p:cNvPr id="33" name="Picture 32" descr="A diagram of a machine learning&#10;&#10;Description automatically generated">
            <a:extLst>
              <a:ext uri="{FF2B5EF4-FFF2-40B4-BE49-F238E27FC236}">
                <a16:creationId xmlns:a16="http://schemas.microsoft.com/office/drawing/2014/main" id="{60763173-9C3B-DEFB-30BC-225E00A258E8}"/>
              </a:ext>
            </a:extLst>
          </p:cNvPr>
          <p:cNvPicPr>
            <a:picLocks noChangeAspect="1"/>
          </p:cNvPicPr>
          <p:nvPr/>
        </p:nvPicPr>
        <p:blipFill rotWithShape="1">
          <a:blip r:embed="rId4">
            <a:extLst>
              <a:ext uri="{28A0092B-C50C-407E-A947-70E740481C1C}">
                <a14:useLocalDpi xmlns:a14="http://schemas.microsoft.com/office/drawing/2010/main" val="0"/>
              </a:ext>
            </a:extLst>
          </a:blip>
          <a:srcRect l="75663" t="8206" b="72994"/>
          <a:stretch/>
        </p:blipFill>
        <p:spPr>
          <a:xfrm>
            <a:off x="10428146" y="3777851"/>
            <a:ext cx="1059147" cy="460111"/>
          </a:xfrm>
          <a:prstGeom prst="rect">
            <a:avLst/>
          </a:prstGeom>
        </p:spPr>
      </p:pic>
      <p:pic>
        <p:nvPicPr>
          <p:cNvPr id="34" name="Picture 33" descr="A diagram of a machine learning&#10;&#10;Description automatically generated">
            <a:extLst>
              <a:ext uri="{FF2B5EF4-FFF2-40B4-BE49-F238E27FC236}">
                <a16:creationId xmlns:a16="http://schemas.microsoft.com/office/drawing/2014/main" id="{272CC419-006A-ABA1-7236-2E765AFF0FBA}"/>
              </a:ext>
            </a:extLst>
          </p:cNvPr>
          <p:cNvPicPr>
            <a:picLocks noChangeAspect="1"/>
          </p:cNvPicPr>
          <p:nvPr/>
        </p:nvPicPr>
        <p:blipFill rotWithShape="1">
          <a:blip r:embed="rId4">
            <a:extLst>
              <a:ext uri="{28A0092B-C50C-407E-A947-70E740481C1C}">
                <a14:useLocalDpi xmlns:a14="http://schemas.microsoft.com/office/drawing/2010/main" val="0"/>
              </a:ext>
            </a:extLst>
          </a:blip>
          <a:srcRect l="75663" t="8206" b="65836"/>
          <a:stretch/>
        </p:blipFill>
        <p:spPr>
          <a:xfrm>
            <a:off x="6240084" y="3750143"/>
            <a:ext cx="1059147" cy="635307"/>
          </a:xfrm>
          <a:prstGeom prst="rect">
            <a:avLst/>
          </a:prstGeom>
        </p:spPr>
      </p:pic>
      <p:pic>
        <p:nvPicPr>
          <p:cNvPr id="36" name="Picture 35" descr="A diagram of a machine learning&#10;&#10;Description automatically generated">
            <a:extLst>
              <a:ext uri="{FF2B5EF4-FFF2-40B4-BE49-F238E27FC236}">
                <a16:creationId xmlns:a16="http://schemas.microsoft.com/office/drawing/2014/main" id="{6C3BAD0C-8256-729E-6079-034B1ED410B0}"/>
              </a:ext>
            </a:extLst>
          </p:cNvPr>
          <p:cNvPicPr>
            <a:picLocks noChangeAspect="1"/>
          </p:cNvPicPr>
          <p:nvPr/>
        </p:nvPicPr>
        <p:blipFill rotWithShape="1">
          <a:blip r:embed="rId4">
            <a:extLst>
              <a:ext uri="{28A0092B-C50C-407E-A947-70E740481C1C}">
                <a14:useLocalDpi xmlns:a14="http://schemas.microsoft.com/office/drawing/2010/main" val="0"/>
              </a:ext>
            </a:extLst>
          </a:blip>
          <a:srcRect l="75663" t="61937" b="12070"/>
          <a:stretch/>
        </p:blipFill>
        <p:spPr>
          <a:xfrm>
            <a:off x="6202951" y="4664534"/>
            <a:ext cx="1073556" cy="635307"/>
          </a:xfrm>
          <a:prstGeom prst="rect">
            <a:avLst/>
          </a:prstGeom>
        </p:spPr>
      </p:pic>
      <p:pic>
        <p:nvPicPr>
          <p:cNvPr id="37" name="Picture 36" descr="A diagram of a machine learning&#10;&#10;Description automatically generated">
            <a:extLst>
              <a:ext uri="{FF2B5EF4-FFF2-40B4-BE49-F238E27FC236}">
                <a16:creationId xmlns:a16="http://schemas.microsoft.com/office/drawing/2014/main" id="{69836F0D-9703-014E-DF08-01449AFCCD5F}"/>
              </a:ext>
            </a:extLst>
          </p:cNvPr>
          <p:cNvPicPr>
            <a:picLocks noChangeAspect="1"/>
          </p:cNvPicPr>
          <p:nvPr/>
        </p:nvPicPr>
        <p:blipFill rotWithShape="1">
          <a:blip r:embed="rId4">
            <a:extLst>
              <a:ext uri="{28A0092B-C50C-407E-A947-70E740481C1C}">
                <a14:useLocalDpi xmlns:a14="http://schemas.microsoft.com/office/drawing/2010/main" val="0"/>
              </a:ext>
            </a:extLst>
          </a:blip>
          <a:srcRect l="75663" t="61937" b="19223"/>
          <a:stretch/>
        </p:blipFill>
        <p:spPr>
          <a:xfrm>
            <a:off x="10354894" y="4614242"/>
            <a:ext cx="1132399" cy="460111"/>
          </a:xfrm>
          <a:prstGeom prst="rect">
            <a:avLst/>
          </a:prstGeom>
        </p:spPr>
      </p:pic>
      <p:pic>
        <p:nvPicPr>
          <p:cNvPr id="38" name="Picture 37" descr="A diagram of a machine learning&#10;&#10;Description automatically generated">
            <a:extLst>
              <a:ext uri="{FF2B5EF4-FFF2-40B4-BE49-F238E27FC236}">
                <a16:creationId xmlns:a16="http://schemas.microsoft.com/office/drawing/2014/main" id="{FFA2F98A-30D8-FF58-AFB8-30EB1B3E441B}"/>
              </a:ext>
            </a:extLst>
          </p:cNvPr>
          <p:cNvPicPr>
            <a:picLocks noChangeAspect="1"/>
          </p:cNvPicPr>
          <p:nvPr/>
        </p:nvPicPr>
        <p:blipFill rotWithShape="1">
          <a:blip r:embed="rId4">
            <a:extLst>
              <a:ext uri="{28A0092B-C50C-407E-A947-70E740481C1C}">
                <a14:useLocalDpi xmlns:a14="http://schemas.microsoft.com/office/drawing/2010/main" val="0"/>
              </a:ext>
            </a:extLst>
          </a:blip>
          <a:srcRect l="75663" t="34237" b="59626"/>
          <a:stretch/>
        </p:blipFill>
        <p:spPr>
          <a:xfrm>
            <a:off x="10190149" y="5112692"/>
            <a:ext cx="1132399" cy="160603"/>
          </a:xfrm>
          <a:prstGeom prst="rect">
            <a:avLst/>
          </a:prstGeom>
        </p:spPr>
      </p:pic>
    </p:spTree>
    <p:extLst>
      <p:ext uri="{BB962C8B-B14F-4D97-AF65-F5344CB8AC3E}">
        <p14:creationId xmlns:p14="http://schemas.microsoft.com/office/powerpoint/2010/main" val="1699530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8" grpId="0" animBg="1"/>
      <p:bldP spid="10" grpId="0"/>
      <p:bldP spid="13" grpId="0" animBg="1"/>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7" name="Google Shape;407;g299ad7074e6_0_4"/>
          <p:cNvPicPr preferRelativeResize="0"/>
          <p:nvPr/>
        </p:nvPicPr>
        <p:blipFill>
          <a:blip r:embed="rId3">
            <a:alphaModFix/>
          </a:blip>
          <a:stretch>
            <a:fillRect/>
          </a:stretch>
        </p:blipFill>
        <p:spPr>
          <a:xfrm>
            <a:off x="38100" y="220717"/>
            <a:ext cx="12192000" cy="6573280"/>
          </a:xfrm>
          <a:prstGeom prst="rect">
            <a:avLst/>
          </a:prstGeom>
          <a:noFill/>
          <a:ln>
            <a:noFill/>
          </a:ln>
        </p:spPr>
      </p:pic>
      <p:sp>
        <p:nvSpPr>
          <p:cNvPr id="408" name="Google Shape;408;g299ad7074e6_0_4"/>
          <p:cNvSpPr txBox="1"/>
          <p:nvPr/>
        </p:nvSpPr>
        <p:spPr>
          <a:xfrm>
            <a:off x="0" y="449725"/>
            <a:ext cx="7088100" cy="68015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SG" sz="2800" b="1">
                <a:solidFill>
                  <a:schemeClr val="dk1"/>
                </a:solidFill>
                <a:latin typeface="Helvetica Neue"/>
                <a:ea typeface="Helvetica Neue"/>
                <a:cs typeface="Helvetica Neue"/>
                <a:sym typeface="Helvetica Neue"/>
              </a:rPr>
              <a:t>Final Conclusions</a:t>
            </a:r>
            <a:endParaRPr sz="2800" b="1">
              <a:solidFill>
                <a:schemeClr val="dk1"/>
              </a:solidFill>
              <a:latin typeface="Helvetica Neue"/>
              <a:ea typeface="Helvetica Neue"/>
              <a:cs typeface="Helvetica Neue"/>
              <a:sym typeface="Helvetica Neue"/>
            </a:endParaRPr>
          </a:p>
        </p:txBody>
      </p:sp>
      <p:sp>
        <p:nvSpPr>
          <p:cNvPr id="2" name="Google Shape;432;p41">
            <a:extLst>
              <a:ext uri="{FF2B5EF4-FFF2-40B4-BE49-F238E27FC236}">
                <a16:creationId xmlns:a16="http://schemas.microsoft.com/office/drawing/2014/main" id="{2BC556A1-E272-6CFA-1BE2-189B03047F3F}"/>
              </a:ext>
            </a:extLst>
          </p:cNvPr>
          <p:cNvSpPr txBox="1"/>
          <p:nvPr/>
        </p:nvSpPr>
        <p:spPr>
          <a:xfrm>
            <a:off x="1176337" y="2537881"/>
            <a:ext cx="9915525" cy="1938952"/>
          </a:xfrm>
          <a:prstGeom prst="rect">
            <a:avLst/>
          </a:prstGeom>
          <a:solidFill>
            <a:srgbClr val="FFF2CC"/>
          </a:solidFill>
          <a:ln>
            <a:noFill/>
          </a:ln>
        </p:spPr>
        <p:txBody>
          <a:bodyPr spcFirstLastPara="1" wrap="square" lIns="121900" tIns="121900" rIns="121900" bIns="121900" anchor="t" anchorCtr="0">
            <a:spAutoFit/>
          </a:bodyPr>
          <a:lstStyle/>
          <a:p>
            <a:pPr marL="285750" indent="-285750">
              <a:buFont typeface="Arial" panose="020B0604020202020204" pitchFamily="34" charset="0"/>
              <a:buChar char="•"/>
            </a:pPr>
            <a:r>
              <a:rPr lang="en-US" b="1">
                <a:solidFill>
                  <a:srgbClr val="00B050"/>
                </a:solidFill>
              </a:rPr>
              <a:t>Speech models </a:t>
            </a:r>
            <a:r>
              <a:rPr lang="en-US" b="1"/>
              <a:t>(🔊) useful for modeling early listening: investigate </a:t>
            </a:r>
            <a:r>
              <a:rPr lang="en-US" b="1">
                <a:solidFill>
                  <a:srgbClr val="00B050"/>
                </a:solidFill>
              </a:rPr>
              <a:t>speech models </a:t>
            </a:r>
            <a:r>
              <a:rPr lang="en-US" b="1"/>
              <a:t>to learn more about AC</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b="1">
                <a:solidFill>
                  <a:schemeClr val="accent2"/>
                </a:solidFill>
              </a:rPr>
              <a:t>Text models </a:t>
            </a:r>
            <a:r>
              <a:rPr lang="en-US" b="1"/>
              <a:t>(📖) useful for modeling </a:t>
            </a:r>
            <a:r>
              <a:rPr lang="en-US" b="1">
                <a:solidFill>
                  <a:srgbClr val="FFC000"/>
                </a:solidFill>
              </a:rPr>
              <a:t>late language</a:t>
            </a:r>
            <a:r>
              <a:rPr lang="en-US" b="1"/>
              <a:t> in both listening and reading</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a:t>But, </a:t>
            </a:r>
            <a:r>
              <a:rPr lang="en-US" b="1"/>
              <a:t>more work to do </a:t>
            </a:r>
            <a:r>
              <a:rPr lang="en-US"/>
              <a:t>for a complete end-to-end model of reading and listening in 🧠</a:t>
            </a:r>
            <a:endParaRPr lang="en-US" sz="2000"/>
          </a:p>
        </p:txBody>
      </p:sp>
    </p:spTree>
    <p:extLst>
      <p:ext uri="{BB962C8B-B14F-4D97-AF65-F5344CB8AC3E}">
        <p14:creationId xmlns:p14="http://schemas.microsoft.com/office/powerpoint/2010/main" val="25192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57EFB-A64A-D064-46A2-B3DF5AC1BDA9}"/>
              </a:ext>
            </a:extLst>
          </p:cNvPr>
          <p:cNvSpPr>
            <a:spLocks noGrp="1"/>
          </p:cNvSpPr>
          <p:nvPr>
            <p:ph type="title"/>
          </p:nvPr>
        </p:nvSpPr>
        <p:spPr>
          <a:xfrm>
            <a:off x="838200" y="172085"/>
            <a:ext cx="10515600" cy="782955"/>
          </a:xfrm>
        </p:spPr>
        <p:txBody>
          <a:bodyPr>
            <a:normAutofit/>
          </a:bodyPr>
          <a:lstStyle/>
          <a:p>
            <a:pPr algn="ctr"/>
            <a:r>
              <a:rPr lang="en-US" sz="2800" b="1">
                <a:latin typeface="Helvetica Neue"/>
              </a:rPr>
              <a:t>Collaborators</a:t>
            </a:r>
          </a:p>
        </p:txBody>
      </p:sp>
      <p:pic>
        <p:nvPicPr>
          <p:cNvPr id="5" name="Content Placeholder 4" descr="A picture containing person, wall, indoor, person&#10;&#10;Description automatically generated">
            <a:extLst>
              <a:ext uri="{FF2B5EF4-FFF2-40B4-BE49-F238E27FC236}">
                <a16:creationId xmlns:a16="http://schemas.microsoft.com/office/drawing/2014/main" id="{40871950-1F00-FBF3-8F7D-2F9BA574B6E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65274" y="1499702"/>
            <a:ext cx="1673942" cy="1774559"/>
          </a:xfrm>
        </p:spPr>
      </p:pic>
      <p:pic>
        <p:nvPicPr>
          <p:cNvPr id="9" name="Picture 8" descr="A picture containing person, indoor, wearing, posing&#10;&#10;Description automatically generated">
            <a:extLst>
              <a:ext uri="{FF2B5EF4-FFF2-40B4-BE49-F238E27FC236}">
                <a16:creationId xmlns:a16="http://schemas.microsoft.com/office/drawing/2014/main" id="{F8BA48A8-4050-66B1-9837-9D14190479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6641" y="1517093"/>
            <a:ext cx="1673942" cy="1774560"/>
          </a:xfrm>
          <a:prstGeom prst="rect">
            <a:avLst/>
          </a:prstGeom>
        </p:spPr>
      </p:pic>
      <p:pic>
        <p:nvPicPr>
          <p:cNvPr id="11" name="Picture 10" descr="A picture containing person, person, wall, indoor&#10;&#10;Description automatically generated">
            <a:extLst>
              <a:ext uri="{FF2B5EF4-FFF2-40B4-BE49-F238E27FC236}">
                <a16:creationId xmlns:a16="http://schemas.microsoft.com/office/drawing/2014/main" id="{FF311303-907F-5C2E-7E8A-1C7FA06D2C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8562" y="1504244"/>
            <a:ext cx="1673942" cy="1774560"/>
          </a:xfrm>
          <a:prstGeom prst="rect">
            <a:avLst/>
          </a:prstGeom>
        </p:spPr>
      </p:pic>
      <p:sp>
        <p:nvSpPr>
          <p:cNvPr id="16" name="Rectangle: Rounded Corners 15">
            <a:extLst>
              <a:ext uri="{FF2B5EF4-FFF2-40B4-BE49-F238E27FC236}">
                <a16:creationId xmlns:a16="http://schemas.microsoft.com/office/drawing/2014/main" id="{7C5B670E-C123-9F08-726D-4C6FA3D1EE07}"/>
              </a:ext>
            </a:extLst>
          </p:cNvPr>
          <p:cNvSpPr/>
          <p:nvPr/>
        </p:nvSpPr>
        <p:spPr>
          <a:xfrm>
            <a:off x="2026776" y="3269369"/>
            <a:ext cx="2155006" cy="388269"/>
          </a:xfrm>
          <a:prstGeom prst="roundRect">
            <a:avLst/>
          </a:prstGeom>
          <a:ln w="28575">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NimbusRomNo9L-Regu"/>
                <a:ea typeface="+mn-ea"/>
                <a:cs typeface="+mn-cs"/>
              </a:rPr>
              <a:t>Subba Reddy Oota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00F0B086-FCAA-BF3F-BEA9-10DB207AF451}"/>
              </a:ext>
            </a:extLst>
          </p:cNvPr>
          <p:cNvSpPr/>
          <p:nvPr/>
        </p:nvSpPr>
        <p:spPr>
          <a:xfrm>
            <a:off x="5848030" y="3296198"/>
            <a:ext cx="2155006" cy="388269"/>
          </a:xfrm>
          <a:prstGeom prst="roundRect">
            <a:avLst/>
          </a:prstGeom>
          <a:ln w="28575">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prstClr val="black"/>
                </a:solidFill>
                <a:latin typeface="NimbusRomNo9L-Regu"/>
              </a:rPr>
              <a:t>Manish Gupta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CA549849-CBBA-B4EA-808E-0A87473612FC}"/>
              </a:ext>
            </a:extLst>
          </p:cNvPr>
          <p:cNvSpPr/>
          <p:nvPr/>
        </p:nvSpPr>
        <p:spPr>
          <a:xfrm>
            <a:off x="7819953" y="3309046"/>
            <a:ext cx="2155006" cy="388269"/>
          </a:xfrm>
          <a:prstGeom prst="roundRect">
            <a:avLst/>
          </a:prstGeom>
          <a:ln w="28575">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prstClr val="black"/>
                </a:solidFill>
                <a:latin typeface="NimbusRomNo9L-Regu"/>
              </a:rPr>
              <a:t>Bapi Raju Surampudi</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descr="A person smiling for the camera&#10;&#10;Description automatically generated with medium confidence">
            <a:extLst>
              <a:ext uri="{FF2B5EF4-FFF2-40B4-BE49-F238E27FC236}">
                <a16:creationId xmlns:a16="http://schemas.microsoft.com/office/drawing/2014/main" id="{B7946106-9778-F1C9-FAF9-5797B1F83D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2102" y="4036815"/>
            <a:ext cx="1673942" cy="1774560"/>
          </a:xfrm>
          <a:prstGeom prst="rect">
            <a:avLst/>
          </a:prstGeom>
        </p:spPr>
      </p:pic>
      <p:sp>
        <p:nvSpPr>
          <p:cNvPr id="4" name="Rectangle: Rounded Corners 3">
            <a:extLst>
              <a:ext uri="{FF2B5EF4-FFF2-40B4-BE49-F238E27FC236}">
                <a16:creationId xmlns:a16="http://schemas.microsoft.com/office/drawing/2014/main" id="{ADE201B1-92AB-19FA-972C-C2DF3E1B14EC}"/>
              </a:ext>
            </a:extLst>
          </p:cNvPr>
          <p:cNvSpPr/>
          <p:nvPr/>
        </p:nvSpPr>
        <p:spPr>
          <a:xfrm>
            <a:off x="1187771" y="5823879"/>
            <a:ext cx="2155006" cy="388269"/>
          </a:xfrm>
          <a:prstGeom prst="roundRect">
            <a:avLst/>
          </a:prstGeom>
          <a:ln w="28575">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prstClr val="black"/>
                </a:solidFill>
                <a:latin typeface="NimbusRomNo9L-Regu"/>
              </a:rPr>
              <a:t>Mariya Toneva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A person smiling at the camera&#10;&#10;Description automatically generated with low confidence">
            <a:extLst>
              <a:ext uri="{FF2B5EF4-FFF2-40B4-BE49-F238E27FC236}">
                <a16:creationId xmlns:a16="http://schemas.microsoft.com/office/drawing/2014/main" id="{F8D1AF4F-6557-257D-CDBF-EBCD4093CB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83012" y="4046985"/>
            <a:ext cx="1673943" cy="1809348"/>
          </a:xfrm>
          <a:prstGeom prst="rect">
            <a:avLst/>
          </a:prstGeom>
        </p:spPr>
      </p:pic>
      <p:sp>
        <p:nvSpPr>
          <p:cNvPr id="10" name="Rectangle: Rounded Corners 9">
            <a:extLst>
              <a:ext uri="{FF2B5EF4-FFF2-40B4-BE49-F238E27FC236}">
                <a16:creationId xmlns:a16="http://schemas.microsoft.com/office/drawing/2014/main" id="{BD5345F9-ECBD-E320-DA08-254A1236F1F9}"/>
              </a:ext>
            </a:extLst>
          </p:cNvPr>
          <p:cNvSpPr/>
          <p:nvPr/>
        </p:nvSpPr>
        <p:spPr>
          <a:xfrm>
            <a:off x="3142480" y="5817627"/>
            <a:ext cx="2155006" cy="388269"/>
          </a:xfrm>
          <a:prstGeom prst="roundRect">
            <a:avLst/>
          </a:prstGeom>
          <a:ln w="28575">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NimbusRomNo9L-Regu"/>
                <a:ea typeface="+mn-ea"/>
                <a:cs typeface="+mn-cs"/>
              </a:rPr>
              <a:t>Fatma Deniz</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 name="Picture 22" descr="A person with a goatee and beard&#10;&#10;Description automatically generated with low confidence">
            <a:extLst>
              <a:ext uri="{FF2B5EF4-FFF2-40B4-BE49-F238E27FC236}">
                <a16:creationId xmlns:a16="http://schemas.microsoft.com/office/drawing/2014/main" id="{973E9541-A0B4-8C2A-7958-458EEB8FB4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81831" y="4040781"/>
            <a:ext cx="1683618" cy="1771610"/>
          </a:xfrm>
          <a:prstGeom prst="rect">
            <a:avLst/>
          </a:prstGeom>
        </p:spPr>
      </p:pic>
      <p:sp>
        <p:nvSpPr>
          <p:cNvPr id="24" name="Rectangle: Rounded Corners 23">
            <a:extLst>
              <a:ext uri="{FF2B5EF4-FFF2-40B4-BE49-F238E27FC236}">
                <a16:creationId xmlns:a16="http://schemas.microsoft.com/office/drawing/2014/main" id="{3261AB7F-FDCE-A930-00FF-B5124F7F6AD2}"/>
              </a:ext>
            </a:extLst>
          </p:cNvPr>
          <p:cNvSpPr/>
          <p:nvPr/>
        </p:nvSpPr>
        <p:spPr>
          <a:xfrm>
            <a:off x="6946137" y="5811375"/>
            <a:ext cx="2155006" cy="388269"/>
          </a:xfrm>
          <a:prstGeom prst="roundRect">
            <a:avLst/>
          </a:prstGeom>
          <a:ln w="28575">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prstClr val="black"/>
                </a:solidFill>
                <a:latin typeface="NimbusRomNo9L-Regu"/>
              </a:rPr>
              <a:t>Xavier Hinaut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25" descr="A person with a beard&#10;&#10;Description automatically generated with medium confidence">
            <a:extLst>
              <a:ext uri="{FF2B5EF4-FFF2-40B4-BE49-F238E27FC236}">
                <a16:creationId xmlns:a16="http://schemas.microsoft.com/office/drawing/2014/main" id="{FA73D6CF-61CF-3F9B-FB39-CE6F647A458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17950" y="1521637"/>
            <a:ext cx="1673942" cy="1757167"/>
          </a:xfrm>
          <a:prstGeom prst="rect">
            <a:avLst/>
          </a:prstGeom>
        </p:spPr>
      </p:pic>
      <p:sp>
        <p:nvSpPr>
          <p:cNvPr id="28" name="Rectangle: Rounded Corners 27">
            <a:extLst>
              <a:ext uri="{FF2B5EF4-FFF2-40B4-BE49-F238E27FC236}">
                <a16:creationId xmlns:a16="http://schemas.microsoft.com/office/drawing/2014/main" id="{6B3F4C84-953C-DC8C-99AD-05FC65F59F1A}"/>
              </a:ext>
            </a:extLst>
          </p:cNvPr>
          <p:cNvSpPr/>
          <p:nvPr/>
        </p:nvSpPr>
        <p:spPr>
          <a:xfrm>
            <a:off x="3977418" y="3313587"/>
            <a:ext cx="2155006" cy="388269"/>
          </a:xfrm>
          <a:prstGeom prst="roundRect">
            <a:avLst/>
          </a:prstGeom>
          <a:ln w="28575">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prstClr val="black"/>
                </a:solidFill>
                <a:latin typeface="NimbusRomNo9L-Regu"/>
              </a:rPr>
              <a:t>Nathan Trouvain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0" name="Picture 29" descr="A person wearing glasses and orange shirt&#10;&#10;Description automatically generated with low confidence">
            <a:extLst>
              <a:ext uri="{FF2B5EF4-FFF2-40B4-BE49-F238E27FC236}">
                <a16:creationId xmlns:a16="http://schemas.microsoft.com/office/drawing/2014/main" id="{DAF3E642-F92B-6DD7-8E10-61E919AA6E9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33150" y="4040780"/>
            <a:ext cx="1683618" cy="1780765"/>
          </a:xfrm>
          <a:prstGeom prst="rect">
            <a:avLst/>
          </a:prstGeom>
        </p:spPr>
      </p:pic>
      <p:sp>
        <p:nvSpPr>
          <p:cNvPr id="31" name="Rectangle: Rounded Corners 30">
            <a:extLst>
              <a:ext uri="{FF2B5EF4-FFF2-40B4-BE49-F238E27FC236}">
                <a16:creationId xmlns:a16="http://schemas.microsoft.com/office/drawing/2014/main" id="{5544504B-C226-5C46-4CB3-7C7A523EC612}"/>
              </a:ext>
            </a:extLst>
          </p:cNvPr>
          <p:cNvSpPr/>
          <p:nvPr/>
        </p:nvSpPr>
        <p:spPr>
          <a:xfrm>
            <a:off x="8892618" y="5839911"/>
            <a:ext cx="2155006" cy="388269"/>
          </a:xfrm>
          <a:prstGeom prst="roundRect">
            <a:avLst/>
          </a:prstGeom>
          <a:ln w="28575">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NimbusRomNo9L-Regu"/>
                <a:ea typeface="+mn-ea"/>
                <a:cs typeface="+mn-cs"/>
              </a:rPr>
              <a:t>Frederic Alexandre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E2CBC86-527B-1A0C-E488-52DFD1B5F5EF}"/>
              </a:ext>
            </a:extLst>
          </p:cNvPr>
          <p:cNvSpPr>
            <a:spLocks noGrp="1"/>
          </p:cNvSpPr>
          <p:nvPr>
            <p:ph type="sldNum" sz="quarter" idx="12"/>
          </p:nvPr>
        </p:nvSpPr>
        <p:spPr>
          <a:xfrm>
            <a:off x="8610600" y="6320790"/>
            <a:ext cx="2743200" cy="365125"/>
          </a:xfrm>
        </p:spPr>
        <p:txBody>
          <a:bodyPr/>
          <a:lstStyle/>
          <a:p>
            <a:fld id="{B063F503-839C-4143-ADFF-AD8EC13762BB}" type="slidenum">
              <a:rPr lang="en-US" smtClean="0"/>
              <a:t>45</a:t>
            </a:fld>
            <a:endParaRPr lang="en-US"/>
          </a:p>
        </p:txBody>
      </p:sp>
      <p:pic>
        <p:nvPicPr>
          <p:cNvPr id="12" name="Picture 11" descr="A person with a beard&#10;&#10;Description automatically generated">
            <a:extLst>
              <a:ext uri="{FF2B5EF4-FFF2-40B4-BE49-F238E27FC236}">
                <a16:creationId xmlns:a16="http://schemas.microsoft.com/office/drawing/2014/main" id="{5365B794-EA92-0DC6-E500-2CC02EF2323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95452" y="4040780"/>
            <a:ext cx="1673943" cy="1780765"/>
          </a:xfrm>
          <a:prstGeom prst="rect">
            <a:avLst/>
          </a:prstGeom>
        </p:spPr>
      </p:pic>
      <p:sp>
        <p:nvSpPr>
          <p:cNvPr id="13" name="Rectangle: Rounded Corners 12">
            <a:extLst>
              <a:ext uri="{FF2B5EF4-FFF2-40B4-BE49-F238E27FC236}">
                <a16:creationId xmlns:a16="http://schemas.microsoft.com/office/drawing/2014/main" id="{7C3B8691-9D4F-C185-E346-3B1966F5CF80}"/>
              </a:ext>
            </a:extLst>
          </p:cNvPr>
          <p:cNvSpPr/>
          <p:nvPr/>
        </p:nvSpPr>
        <p:spPr>
          <a:xfrm>
            <a:off x="5091624" y="5811375"/>
            <a:ext cx="2155006" cy="388269"/>
          </a:xfrm>
          <a:prstGeom prst="roundRect">
            <a:avLst/>
          </a:prstGeom>
          <a:ln w="28575">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prstClr val="black"/>
                </a:solidFill>
                <a:latin typeface="NimbusRomNo9L-Regu"/>
              </a:rPr>
              <a:t>Gael Jobard</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0779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79617-C2F9-41EA-83D8-0F3C9578C092}"/>
              </a:ext>
            </a:extLst>
          </p:cNvPr>
          <p:cNvSpPr>
            <a:spLocks noGrp="1"/>
          </p:cNvSpPr>
          <p:nvPr>
            <p:ph type="title"/>
          </p:nvPr>
        </p:nvSpPr>
        <p:spPr>
          <a:xfrm>
            <a:off x="838200" y="209483"/>
            <a:ext cx="10515600" cy="575908"/>
          </a:xfrm>
        </p:spPr>
        <p:txBody>
          <a:bodyPr>
            <a:noAutofit/>
          </a:bodyPr>
          <a:lstStyle/>
          <a:p>
            <a:r>
              <a:rPr lang="en-US" sz="2800" b="1">
                <a:latin typeface="Helvetica Neue" panose="020B0604020202020204"/>
              </a:rPr>
              <a:t>Brain Encoding and Decoding</a:t>
            </a:r>
            <a:endParaRPr lang="en-US" sz="2800" b="1" dirty="0">
              <a:latin typeface="Helvetica Neue" panose="020B0604020202020204"/>
            </a:endParaRPr>
          </a:p>
        </p:txBody>
      </p:sp>
      <p:sp>
        <p:nvSpPr>
          <p:cNvPr id="8" name="Slide Number Placeholder 7">
            <a:extLst>
              <a:ext uri="{FF2B5EF4-FFF2-40B4-BE49-F238E27FC236}">
                <a16:creationId xmlns:a16="http://schemas.microsoft.com/office/drawing/2014/main" id="{6AF92BBF-B6D7-0964-34FE-FD3CED7FBD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986BDD-F95F-4181-AE47-1964E683E3C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Content Placeholder 4" descr="Diagram&#10;&#10;Description automatically generated">
            <a:extLst>
              <a:ext uri="{FF2B5EF4-FFF2-40B4-BE49-F238E27FC236}">
                <a16:creationId xmlns:a16="http://schemas.microsoft.com/office/drawing/2014/main" id="{F1D570CC-4A78-02B4-8C77-764FD1890B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900" y="1979651"/>
            <a:ext cx="6739324" cy="3959352"/>
          </a:xfrm>
          <a:prstGeom prst="rect">
            <a:avLst/>
          </a:prstGeom>
        </p:spPr>
      </p:pic>
      <p:sp>
        <p:nvSpPr>
          <p:cNvPr id="4" name="Oval 3">
            <a:extLst>
              <a:ext uri="{FF2B5EF4-FFF2-40B4-BE49-F238E27FC236}">
                <a16:creationId xmlns:a16="http://schemas.microsoft.com/office/drawing/2014/main" id="{1F23D083-94E1-E79A-B9E3-6DDB56E34FFE}"/>
              </a:ext>
            </a:extLst>
          </p:cNvPr>
          <p:cNvSpPr/>
          <p:nvPr/>
        </p:nvSpPr>
        <p:spPr>
          <a:xfrm>
            <a:off x="2869660" y="2071991"/>
            <a:ext cx="1575880" cy="36965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337;p44">
            <a:extLst>
              <a:ext uri="{FF2B5EF4-FFF2-40B4-BE49-F238E27FC236}">
                <a16:creationId xmlns:a16="http://schemas.microsoft.com/office/drawing/2014/main" id="{8A3C493E-3555-D79B-C33F-33E889571CD9}"/>
              </a:ext>
            </a:extLst>
          </p:cNvPr>
          <p:cNvSpPr txBox="1"/>
          <p:nvPr/>
        </p:nvSpPr>
        <p:spPr>
          <a:xfrm>
            <a:off x="4219222" y="1241051"/>
            <a:ext cx="4817774" cy="523180"/>
          </a:xfrm>
          <a:prstGeom prst="rect">
            <a:avLst/>
          </a:prstGeom>
          <a:solidFill>
            <a:srgbClr val="FFF2CC"/>
          </a:solidFill>
          <a:ln>
            <a:noFill/>
          </a:ln>
        </p:spPr>
        <p:txBody>
          <a:bodyPr spcFirstLastPara="1" wrap="square" lIns="121900" tIns="121900" rIns="121900" bIns="121900" anchor="t" anchorCtr="0">
            <a:spAutoFit/>
          </a:bodyPr>
          <a:lstStyle/>
          <a:p>
            <a:r>
              <a:rPr lang="en-US" sz="1800"/>
              <a:t>How is the stimulus represented in the brain?</a:t>
            </a:r>
            <a:endParaRPr sz="1733">
              <a:latin typeface="Calibri"/>
              <a:ea typeface="Calibri"/>
              <a:cs typeface="Calibri"/>
              <a:sym typeface="Calibri"/>
            </a:endParaRPr>
          </a:p>
        </p:txBody>
      </p:sp>
      <p:sp>
        <p:nvSpPr>
          <p:cNvPr id="10" name="Oval 9">
            <a:extLst>
              <a:ext uri="{FF2B5EF4-FFF2-40B4-BE49-F238E27FC236}">
                <a16:creationId xmlns:a16="http://schemas.microsoft.com/office/drawing/2014/main" id="{777C5F60-417A-0ABB-D5C4-2F92EEFEA99A}"/>
              </a:ext>
            </a:extLst>
          </p:cNvPr>
          <p:cNvSpPr/>
          <p:nvPr/>
        </p:nvSpPr>
        <p:spPr>
          <a:xfrm>
            <a:off x="3116078" y="5451579"/>
            <a:ext cx="1575880" cy="36965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337;p44">
            <a:extLst>
              <a:ext uri="{FF2B5EF4-FFF2-40B4-BE49-F238E27FC236}">
                <a16:creationId xmlns:a16="http://schemas.microsoft.com/office/drawing/2014/main" id="{283F4FB2-EF0F-A3D9-3A87-432098F7B850}"/>
              </a:ext>
            </a:extLst>
          </p:cNvPr>
          <p:cNvSpPr txBox="1"/>
          <p:nvPr/>
        </p:nvSpPr>
        <p:spPr>
          <a:xfrm>
            <a:off x="4219222" y="6089861"/>
            <a:ext cx="5401433" cy="523180"/>
          </a:xfrm>
          <a:prstGeom prst="rect">
            <a:avLst/>
          </a:prstGeom>
          <a:solidFill>
            <a:srgbClr val="FFF2CC"/>
          </a:solidFill>
          <a:ln>
            <a:noFill/>
          </a:ln>
        </p:spPr>
        <p:txBody>
          <a:bodyPr spcFirstLastPara="1" wrap="square" lIns="121900" tIns="121900" rIns="121900" bIns="121900" anchor="t" anchorCtr="0">
            <a:spAutoFit/>
          </a:bodyPr>
          <a:lstStyle/>
          <a:p>
            <a:r>
              <a:rPr lang="en-US"/>
              <a:t>Reconstruct the stimulus, given the brain response?</a:t>
            </a:r>
            <a:endParaRPr sz="1733">
              <a:latin typeface="Calibri"/>
              <a:ea typeface="Calibri"/>
              <a:cs typeface="Calibri"/>
              <a:sym typeface="Calibri"/>
            </a:endParaRPr>
          </a:p>
        </p:txBody>
      </p:sp>
      <p:sp>
        <p:nvSpPr>
          <p:cNvPr id="9" name="Google Shape;131;p20">
            <a:extLst>
              <a:ext uri="{FF2B5EF4-FFF2-40B4-BE49-F238E27FC236}">
                <a16:creationId xmlns:a16="http://schemas.microsoft.com/office/drawing/2014/main" id="{DB5F7614-9E6E-B8EF-4CA4-AFE602CCFD1E}"/>
              </a:ext>
            </a:extLst>
          </p:cNvPr>
          <p:cNvSpPr txBox="1"/>
          <p:nvPr/>
        </p:nvSpPr>
        <p:spPr>
          <a:xfrm>
            <a:off x="166991" y="6333356"/>
            <a:ext cx="2369200" cy="411111"/>
          </a:xfrm>
          <a:prstGeom prst="rect">
            <a:avLst/>
          </a:prstGeom>
          <a:noFill/>
          <a:ln>
            <a:noFill/>
          </a:ln>
        </p:spPr>
        <p:txBody>
          <a:bodyPr spcFirstLastPara="1" wrap="square" lIns="121900" tIns="121900" rIns="121900" bIns="121900" anchor="t" anchorCtr="0">
            <a:noAutofit/>
          </a:bodyPr>
          <a:lstStyle/>
          <a:p>
            <a:r>
              <a:rPr lang="en" sz="1333">
                <a:latin typeface="Montserrat"/>
                <a:ea typeface="Montserrat"/>
                <a:cs typeface="Montserrat"/>
                <a:sym typeface="Montserrat"/>
              </a:rPr>
              <a:t>Ivanova et al. 2022            </a:t>
            </a:r>
            <a:endParaRPr sz="1333">
              <a:latin typeface="Montserrat"/>
              <a:ea typeface="Montserrat"/>
              <a:cs typeface="Montserrat"/>
              <a:sym typeface="Montserrat"/>
            </a:endParaRPr>
          </a:p>
        </p:txBody>
      </p:sp>
    </p:spTree>
    <p:extLst>
      <p:ext uri="{BB962C8B-B14F-4D97-AF65-F5344CB8AC3E}">
        <p14:creationId xmlns:p14="http://schemas.microsoft.com/office/powerpoint/2010/main" val="191197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0"/>
          <p:cNvSpPr txBox="1">
            <a:spLocks noGrp="1"/>
          </p:cNvSpPr>
          <p:nvPr>
            <p:ph type="title"/>
          </p:nvPr>
        </p:nvSpPr>
        <p:spPr>
          <a:xfrm>
            <a:off x="415600" y="334467"/>
            <a:ext cx="11360800" cy="763600"/>
          </a:xfrm>
          <a:prstGeom prst="rect">
            <a:avLst/>
          </a:prstGeom>
        </p:spPr>
        <p:txBody>
          <a:bodyPr spcFirstLastPara="1" vert="horz" wrap="square" lIns="121900" tIns="121900" rIns="121900" bIns="121900" rtlCol="0" anchor="t" anchorCtr="0">
            <a:normAutofit/>
          </a:bodyPr>
          <a:lstStyle/>
          <a:p>
            <a:r>
              <a:rPr lang="en-US" sz="2800" b="1">
                <a:latin typeface="Calibri" panose="020F0502020204030204" pitchFamily="34" charset="0"/>
                <a:ea typeface="Calibri" panose="020F0502020204030204" pitchFamily="34" charset="0"/>
                <a:cs typeface="Times New Roman" panose="02020603050405020304" pitchFamily="18" charset="0"/>
              </a:rPr>
              <a:t>Deep neural networks and brain alignment: brain encoding and decoding</a:t>
            </a:r>
            <a:endParaRPr sz="2800" b="1">
              <a:latin typeface="Helvetica Neue" panose="020B0604020202020204"/>
            </a:endParaRPr>
          </a:p>
        </p:txBody>
      </p:sp>
      <p:sp>
        <p:nvSpPr>
          <p:cNvPr id="3" name="Slide Number Placeholder 2">
            <a:extLst>
              <a:ext uri="{FF2B5EF4-FFF2-40B4-BE49-F238E27FC236}">
                <a16:creationId xmlns:a16="http://schemas.microsoft.com/office/drawing/2014/main" id="{FDC8021B-27FE-A459-BDCF-8BC145D9B178}"/>
              </a:ext>
            </a:extLst>
          </p:cNvPr>
          <p:cNvSpPr>
            <a:spLocks noGrp="1"/>
          </p:cNvSpPr>
          <p:nvPr>
            <p:ph type="sldNum" idx="12"/>
          </p:nvPr>
        </p:nvSpPr>
        <p:spPr/>
        <p:txBody>
          <a:bodyPr/>
          <a:lstStyle/>
          <a:p>
            <a:fld id="{00000000-1234-1234-1234-123412341234}" type="slidenum">
              <a:rPr lang="en" smtClean="0"/>
              <a:pPr/>
              <a:t>6</a:t>
            </a:fld>
            <a:endParaRPr lang="en"/>
          </a:p>
        </p:txBody>
      </p:sp>
      <p:cxnSp>
        <p:nvCxnSpPr>
          <p:cNvPr id="4" name="Google Shape;400;p48">
            <a:extLst>
              <a:ext uri="{FF2B5EF4-FFF2-40B4-BE49-F238E27FC236}">
                <a16:creationId xmlns:a16="http://schemas.microsoft.com/office/drawing/2014/main" id="{AC076D55-0008-518A-2296-62A647A374E2}"/>
              </a:ext>
            </a:extLst>
          </p:cNvPr>
          <p:cNvCxnSpPr/>
          <p:nvPr/>
        </p:nvCxnSpPr>
        <p:spPr>
          <a:xfrm>
            <a:off x="3240852" y="3682904"/>
            <a:ext cx="950000" cy="682000"/>
          </a:xfrm>
          <a:prstGeom prst="straightConnector1">
            <a:avLst/>
          </a:prstGeom>
          <a:noFill/>
          <a:ln w="38100" cap="flat" cmpd="sng">
            <a:solidFill>
              <a:srgbClr val="999999"/>
            </a:solidFill>
            <a:prstDash val="solid"/>
            <a:round/>
            <a:headEnd type="none" w="med" len="med"/>
            <a:tailEnd type="triangle" w="med" len="med"/>
          </a:ln>
        </p:spPr>
      </p:cxnSp>
      <p:sp>
        <p:nvSpPr>
          <p:cNvPr id="5" name="Google Shape;401;p48">
            <a:extLst>
              <a:ext uri="{FF2B5EF4-FFF2-40B4-BE49-F238E27FC236}">
                <a16:creationId xmlns:a16="http://schemas.microsoft.com/office/drawing/2014/main" id="{D1BD9CED-12C6-F662-CD54-FFE27E933E5E}"/>
              </a:ext>
            </a:extLst>
          </p:cNvPr>
          <p:cNvSpPr/>
          <p:nvPr/>
        </p:nvSpPr>
        <p:spPr>
          <a:xfrm>
            <a:off x="4242965" y="3786447"/>
            <a:ext cx="829600" cy="829200"/>
          </a:xfrm>
          <a:prstGeom prst="donut">
            <a:avLst>
              <a:gd name="adj" fmla="val 27861"/>
            </a:avLst>
          </a:prstGeom>
          <a:solidFill>
            <a:srgbClr val="D0E0E3"/>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cxnSp>
        <p:nvCxnSpPr>
          <p:cNvPr id="6" name="Google Shape;402;p48">
            <a:extLst>
              <a:ext uri="{FF2B5EF4-FFF2-40B4-BE49-F238E27FC236}">
                <a16:creationId xmlns:a16="http://schemas.microsoft.com/office/drawing/2014/main" id="{109A7E99-6559-E236-1BBF-57685A1528DD}"/>
              </a:ext>
            </a:extLst>
          </p:cNvPr>
          <p:cNvCxnSpPr/>
          <p:nvPr/>
        </p:nvCxnSpPr>
        <p:spPr>
          <a:xfrm>
            <a:off x="4505691" y="4280107"/>
            <a:ext cx="295200" cy="2000"/>
          </a:xfrm>
          <a:prstGeom prst="straightConnector1">
            <a:avLst/>
          </a:prstGeom>
          <a:noFill/>
          <a:ln w="9525" cap="flat" cmpd="sng">
            <a:solidFill>
              <a:srgbClr val="595959"/>
            </a:solidFill>
            <a:prstDash val="solid"/>
            <a:round/>
            <a:headEnd type="none" w="med" len="med"/>
            <a:tailEnd type="none" w="med" len="med"/>
          </a:ln>
        </p:spPr>
      </p:cxnSp>
      <p:cxnSp>
        <p:nvCxnSpPr>
          <p:cNvPr id="7" name="Google Shape;403;p48">
            <a:extLst>
              <a:ext uri="{FF2B5EF4-FFF2-40B4-BE49-F238E27FC236}">
                <a16:creationId xmlns:a16="http://schemas.microsoft.com/office/drawing/2014/main" id="{97A6BA0F-CFB2-CCBE-34D2-0D8708E084A1}"/>
              </a:ext>
            </a:extLst>
          </p:cNvPr>
          <p:cNvCxnSpPr/>
          <p:nvPr/>
        </p:nvCxnSpPr>
        <p:spPr>
          <a:xfrm flipH="1">
            <a:off x="4209515" y="4280107"/>
            <a:ext cx="300800" cy="406400"/>
          </a:xfrm>
          <a:prstGeom prst="straightConnector1">
            <a:avLst/>
          </a:prstGeom>
          <a:noFill/>
          <a:ln w="9525" cap="flat" cmpd="sng">
            <a:solidFill>
              <a:srgbClr val="595959"/>
            </a:solidFill>
            <a:prstDash val="solid"/>
            <a:round/>
            <a:headEnd type="none" w="med" len="med"/>
            <a:tailEnd type="none" w="med" len="med"/>
          </a:ln>
        </p:spPr>
      </p:cxnSp>
      <p:cxnSp>
        <p:nvCxnSpPr>
          <p:cNvPr id="8" name="Google Shape;404;p48">
            <a:extLst>
              <a:ext uri="{FF2B5EF4-FFF2-40B4-BE49-F238E27FC236}">
                <a16:creationId xmlns:a16="http://schemas.microsoft.com/office/drawing/2014/main" id="{CC532153-F0C5-344D-89C6-7090C7693541}"/>
              </a:ext>
            </a:extLst>
          </p:cNvPr>
          <p:cNvCxnSpPr/>
          <p:nvPr/>
        </p:nvCxnSpPr>
        <p:spPr>
          <a:xfrm flipH="1">
            <a:off x="4503116" y="4280107"/>
            <a:ext cx="300800" cy="406400"/>
          </a:xfrm>
          <a:prstGeom prst="straightConnector1">
            <a:avLst/>
          </a:prstGeom>
          <a:noFill/>
          <a:ln w="9525" cap="flat" cmpd="sng">
            <a:solidFill>
              <a:srgbClr val="595959"/>
            </a:solidFill>
            <a:prstDash val="solid"/>
            <a:round/>
            <a:headEnd type="none" w="med" len="med"/>
            <a:tailEnd type="none" w="med" len="med"/>
          </a:ln>
        </p:spPr>
      </p:cxnSp>
      <p:cxnSp>
        <p:nvCxnSpPr>
          <p:cNvPr id="9" name="Google Shape;405;p48">
            <a:extLst>
              <a:ext uri="{FF2B5EF4-FFF2-40B4-BE49-F238E27FC236}">
                <a16:creationId xmlns:a16="http://schemas.microsoft.com/office/drawing/2014/main" id="{C33A3D43-59D1-70DC-F665-FDAFA4F8276F}"/>
              </a:ext>
            </a:extLst>
          </p:cNvPr>
          <p:cNvCxnSpPr/>
          <p:nvPr/>
        </p:nvCxnSpPr>
        <p:spPr>
          <a:xfrm>
            <a:off x="4209316" y="4686387"/>
            <a:ext cx="295200" cy="2000"/>
          </a:xfrm>
          <a:prstGeom prst="straightConnector1">
            <a:avLst/>
          </a:prstGeom>
          <a:noFill/>
          <a:ln w="9525" cap="flat" cmpd="sng">
            <a:solidFill>
              <a:srgbClr val="595959"/>
            </a:solidFill>
            <a:prstDash val="solid"/>
            <a:round/>
            <a:headEnd type="none" w="med" len="med"/>
            <a:tailEnd type="none" w="med" len="med"/>
          </a:ln>
        </p:spPr>
      </p:cxnSp>
      <p:cxnSp>
        <p:nvCxnSpPr>
          <p:cNvPr id="10" name="Google Shape;406;p48">
            <a:extLst>
              <a:ext uri="{FF2B5EF4-FFF2-40B4-BE49-F238E27FC236}">
                <a16:creationId xmlns:a16="http://schemas.microsoft.com/office/drawing/2014/main" id="{2BF2C2C5-B5A5-A263-B924-3B528F96C6DC}"/>
              </a:ext>
            </a:extLst>
          </p:cNvPr>
          <p:cNvCxnSpPr/>
          <p:nvPr/>
        </p:nvCxnSpPr>
        <p:spPr>
          <a:xfrm>
            <a:off x="4209316" y="4688315"/>
            <a:ext cx="2000" cy="168800"/>
          </a:xfrm>
          <a:prstGeom prst="straightConnector1">
            <a:avLst/>
          </a:prstGeom>
          <a:noFill/>
          <a:ln w="9525" cap="flat" cmpd="sng">
            <a:solidFill>
              <a:srgbClr val="595959"/>
            </a:solidFill>
            <a:prstDash val="solid"/>
            <a:round/>
            <a:headEnd type="none" w="med" len="med"/>
            <a:tailEnd type="none" w="med" len="med"/>
          </a:ln>
        </p:spPr>
      </p:cxnSp>
      <p:cxnSp>
        <p:nvCxnSpPr>
          <p:cNvPr id="11" name="Google Shape;407;p48">
            <a:extLst>
              <a:ext uri="{FF2B5EF4-FFF2-40B4-BE49-F238E27FC236}">
                <a16:creationId xmlns:a16="http://schemas.microsoft.com/office/drawing/2014/main" id="{4E1D8C9D-5F2F-1EE7-B90C-EFCBB180220E}"/>
              </a:ext>
            </a:extLst>
          </p:cNvPr>
          <p:cNvCxnSpPr/>
          <p:nvPr/>
        </p:nvCxnSpPr>
        <p:spPr>
          <a:xfrm>
            <a:off x="4502917" y="4688315"/>
            <a:ext cx="2000" cy="168800"/>
          </a:xfrm>
          <a:prstGeom prst="straightConnector1">
            <a:avLst/>
          </a:prstGeom>
          <a:noFill/>
          <a:ln w="9525" cap="flat" cmpd="sng">
            <a:solidFill>
              <a:srgbClr val="595959"/>
            </a:solidFill>
            <a:prstDash val="solid"/>
            <a:round/>
            <a:headEnd type="none" w="med" len="med"/>
            <a:tailEnd type="none" w="med" len="med"/>
          </a:ln>
        </p:spPr>
      </p:cxnSp>
      <p:cxnSp>
        <p:nvCxnSpPr>
          <p:cNvPr id="12" name="Google Shape;408;p48">
            <a:extLst>
              <a:ext uri="{FF2B5EF4-FFF2-40B4-BE49-F238E27FC236}">
                <a16:creationId xmlns:a16="http://schemas.microsoft.com/office/drawing/2014/main" id="{C1CB5955-9489-2967-5720-861BBEA88E33}"/>
              </a:ext>
            </a:extLst>
          </p:cNvPr>
          <p:cNvCxnSpPr/>
          <p:nvPr/>
        </p:nvCxnSpPr>
        <p:spPr>
          <a:xfrm rot="10800000" flipH="1">
            <a:off x="4502917" y="4291151"/>
            <a:ext cx="306400" cy="419600"/>
          </a:xfrm>
          <a:prstGeom prst="straightConnector1">
            <a:avLst/>
          </a:prstGeom>
          <a:noFill/>
          <a:ln w="9525" cap="flat" cmpd="sng">
            <a:solidFill>
              <a:srgbClr val="595959"/>
            </a:solidFill>
            <a:prstDash val="solid"/>
            <a:round/>
            <a:headEnd type="none" w="med" len="med"/>
            <a:tailEnd type="none" w="med" len="med"/>
          </a:ln>
        </p:spPr>
      </p:cxnSp>
      <p:cxnSp>
        <p:nvCxnSpPr>
          <p:cNvPr id="13" name="Google Shape;409;p48">
            <a:extLst>
              <a:ext uri="{FF2B5EF4-FFF2-40B4-BE49-F238E27FC236}">
                <a16:creationId xmlns:a16="http://schemas.microsoft.com/office/drawing/2014/main" id="{B8D29FFB-CFF8-A949-D504-9D5ACDFB83FC}"/>
              </a:ext>
            </a:extLst>
          </p:cNvPr>
          <p:cNvCxnSpPr/>
          <p:nvPr/>
        </p:nvCxnSpPr>
        <p:spPr>
          <a:xfrm rot="10800000">
            <a:off x="4210917" y="4710751"/>
            <a:ext cx="292000" cy="0"/>
          </a:xfrm>
          <a:prstGeom prst="straightConnector1">
            <a:avLst/>
          </a:prstGeom>
          <a:noFill/>
          <a:ln w="9525" cap="flat" cmpd="sng">
            <a:solidFill>
              <a:srgbClr val="595959"/>
            </a:solidFill>
            <a:prstDash val="solid"/>
            <a:round/>
            <a:headEnd type="none" w="med" len="med"/>
            <a:tailEnd type="none" w="med" len="med"/>
          </a:ln>
        </p:spPr>
      </p:cxnSp>
      <p:cxnSp>
        <p:nvCxnSpPr>
          <p:cNvPr id="14" name="Google Shape;410;p48">
            <a:extLst>
              <a:ext uri="{FF2B5EF4-FFF2-40B4-BE49-F238E27FC236}">
                <a16:creationId xmlns:a16="http://schemas.microsoft.com/office/drawing/2014/main" id="{33604058-247D-173C-614F-63C731E81472}"/>
              </a:ext>
            </a:extLst>
          </p:cNvPr>
          <p:cNvCxnSpPr/>
          <p:nvPr/>
        </p:nvCxnSpPr>
        <p:spPr>
          <a:xfrm>
            <a:off x="4804359" y="4284177"/>
            <a:ext cx="5600" cy="6000"/>
          </a:xfrm>
          <a:prstGeom prst="straightConnector1">
            <a:avLst/>
          </a:prstGeom>
          <a:noFill/>
          <a:ln w="9525" cap="flat" cmpd="sng">
            <a:solidFill>
              <a:srgbClr val="595959"/>
            </a:solidFill>
            <a:prstDash val="solid"/>
            <a:round/>
            <a:headEnd type="none" w="med" len="med"/>
            <a:tailEnd type="none" w="med" len="med"/>
          </a:ln>
        </p:spPr>
      </p:cxnSp>
      <p:sp>
        <p:nvSpPr>
          <p:cNvPr id="15" name="Google Shape;411;p48">
            <a:extLst>
              <a:ext uri="{FF2B5EF4-FFF2-40B4-BE49-F238E27FC236}">
                <a16:creationId xmlns:a16="http://schemas.microsoft.com/office/drawing/2014/main" id="{C0402E73-F237-5618-22CC-8D2DAFE4FC1D}"/>
              </a:ext>
            </a:extLst>
          </p:cNvPr>
          <p:cNvSpPr/>
          <p:nvPr/>
        </p:nvSpPr>
        <p:spPr>
          <a:xfrm>
            <a:off x="4211647" y="4284177"/>
            <a:ext cx="589600" cy="399600"/>
          </a:xfrm>
          <a:prstGeom prst="parallelogram">
            <a:avLst>
              <a:gd name="adj" fmla="val 74642"/>
            </a:avLst>
          </a:prstGeom>
          <a:solidFill>
            <a:srgbClr val="D0E0E3"/>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 name="Google Shape;412;p48">
            <a:extLst>
              <a:ext uri="{FF2B5EF4-FFF2-40B4-BE49-F238E27FC236}">
                <a16:creationId xmlns:a16="http://schemas.microsoft.com/office/drawing/2014/main" id="{ABD6E72C-94EA-0202-CED6-06BD0093D11F}"/>
              </a:ext>
            </a:extLst>
          </p:cNvPr>
          <p:cNvSpPr/>
          <p:nvPr/>
        </p:nvSpPr>
        <p:spPr>
          <a:xfrm rot="-5400000" flipH="1">
            <a:off x="4433569" y="4351507"/>
            <a:ext cx="436800" cy="298800"/>
          </a:xfrm>
          <a:prstGeom prst="parallelogram">
            <a:avLst>
              <a:gd name="adj" fmla="val 120428"/>
            </a:avLst>
          </a:prstGeom>
          <a:solidFill>
            <a:srgbClr val="A2C4C9"/>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 name="Google Shape;413;p48">
            <a:extLst>
              <a:ext uri="{FF2B5EF4-FFF2-40B4-BE49-F238E27FC236}">
                <a16:creationId xmlns:a16="http://schemas.microsoft.com/office/drawing/2014/main" id="{1141BA61-2B95-280E-C757-080CAC68D31E}"/>
              </a:ext>
            </a:extLst>
          </p:cNvPr>
          <p:cNvSpPr/>
          <p:nvPr/>
        </p:nvSpPr>
        <p:spPr>
          <a:xfrm>
            <a:off x="4211975" y="4713172"/>
            <a:ext cx="292000" cy="146800"/>
          </a:xfrm>
          <a:prstGeom prst="rect">
            <a:avLst/>
          </a:prstGeom>
          <a:solidFill>
            <a:srgbClr val="D0E0E3"/>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 name="Google Shape;414;p48">
            <a:extLst>
              <a:ext uri="{FF2B5EF4-FFF2-40B4-BE49-F238E27FC236}">
                <a16:creationId xmlns:a16="http://schemas.microsoft.com/office/drawing/2014/main" id="{8C59A0A1-90BE-EDBD-7099-3E86C49B8005}"/>
              </a:ext>
            </a:extLst>
          </p:cNvPr>
          <p:cNvSpPr/>
          <p:nvPr/>
        </p:nvSpPr>
        <p:spPr>
          <a:xfrm>
            <a:off x="4213015" y="4682144"/>
            <a:ext cx="292000" cy="30000"/>
          </a:xfrm>
          <a:prstGeom prst="rect">
            <a:avLst/>
          </a:prstGeom>
          <a:solidFill>
            <a:srgbClr val="D0E0E3"/>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 name="Google Shape;415;p48">
            <a:extLst>
              <a:ext uri="{FF2B5EF4-FFF2-40B4-BE49-F238E27FC236}">
                <a16:creationId xmlns:a16="http://schemas.microsoft.com/office/drawing/2014/main" id="{DD05EE86-9D08-1DED-DC0B-A889CB102491}"/>
              </a:ext>
            </a:extLst>
          </p:cNvPr>
          <p:cNvSpPr txBox="1"/>
          <p:nvPr/>
        </p:nvSpPr>
        <p:spPr>
          <a:xfrm>
            <a:off x="4382157" y="3717088"/>
            <a:ext cx="748800" cy="468800"/>
          </a:xfrm>
          <a:prstGeom prst="rect">
            <a:avLst/>
          </a:prstGeom>
          <a:noFill/>
          <a:ln>
            <a:noFill/>
          </a:ln>
        </p:spPr>
        <p:txBody>
          <a:bodyPr spcFirstLastPara="1" wrap="square" lIns="121900" tIns="121900" rIns="121900" bIns="121900" anchor="t" anchorCtr="0">
            <a:noAutofit/>
          </a:bodyPr>
          <a:lstStyle/>
          <a:p>
            <a:r>
              <a:rPr lang="en" sz="1067">
                <a:latin typeface="Montserrat"/>
                <a:ea typeface="Montserrat"/>
                <a:cs typeface="Montserrat"/>
                <a:sym typeface="Montserrat"/>
              </a:rPr>
              <a:t>fMRI</a:t>
            </a:r>
            <a:endParaRPr sz="1067">
              <a:latin typeface="Montserrat"/>
              <a:ea typeface="Montserrat"/>
              <a:cs typeface="Montserrat"/>
              <a:sym typeface="Montserrat"/>
            </a:endParaRPr>
          </a:p>
        </p:txBody>
      </p:sp>
      <p:sp>
        <p:nvSpPr>
          <p:cNvPr id="20" name="Google Shape;416;p48">
            <a:extLst>
              <a:ext uri="{FF2B5EF4-FFF2-40B4-BE49-F238E27FC236}">
                <a16:creationId xmlns:a16="http://schemas.microsoft.com/office/drawing/2014/main" id="{A6EE2840-7870-AD37-343F-615B8784FD33}"/>
              </a:ext>
            </a:extLst>
          </p:cNvPr>
          <p:cNvSpPr/>
          <p:nvPr/>
        </p:nvSpPr>
        <p:spPr>
          <a:xfrm rot="-2315350">
            <a:off x="4460538" y="4720002"/>
            <a:ext cx="101325" cy="117500"/>
          </a:xfrm>
          <a:prstGeom prst="parallelogram">
            <a:avLst>
              <a:gd name="adj" fmla="val 83333"/>
            </a:avLst>
          </a:prstGeom>
          <a:solidFill>
            <a:srgbClr val="EEEEEE"/>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nvGrpSpPr>
          <p:cNvPr id="21" name="Google Shape;417;p48">
            <a:extLst>
              <a:ext uri="{FF2B5EF4-FFF2-40B4-BE49-F238E27FC236}">
                <a16:creationId xmlns:a16="http://schemas.microsoft.com/office/drawing/2014/main" id="{FC8FA71D-5D11-D9F7-82E9-B36E52BD5F7D}"/>
              </a:ext>
            </a:extLst>
          </p:cNvPr>
          <p:cNvGrpSpPr/>
          <p:nvPr/>
        </p:nvGrpSpPr>
        <p:grpSpPr>
          <a:xfrm>
            <a:off x="5105962" y="3793039"/>
            <a:ext cx="1645740" cy="992735"/>
            <a:chOff x="2854174" y="3423503"/>
            <a:chExt cx="1063140" cy="641301"/>
          </a:xfrm>
        </p:grpSpPr>
        <p:cxnSp>
          <p:nvCxnSpPr>
            <p:cNvPr id="22" name="Google Shape;418;p48">
              <a:extLst>
                <a:ext uri="{FF2B5EF4-FFF2-40B4-BE49-F238E27FC236}">
                  <a16:creationId xmlns:a16="http://schemas.microsoft.com/office/drawing/2014/main" id="{7CACBB39-8C7A-6A5E-5F57-26056EC9AD24}"/>
                </a:ext>
              </a:extLst>
            </p:cNvPr>
            <p:cNvCxnSpPr/>
            <p:nvPr/>
          </p:nvCxnSpPr>
          <p:spPr>
            <a:xfrm rot="10800000" flipH="1">
              <a:off x="2854174" y="3765439"/>
              <a:ext cx="366300" cy="600"/>
            </a:xfrm>
            <a:prstGeom prst="straightConnector1">
              <a:avLst/>
            </a:prstGeom>
            <a:noFill/>
            <a:ln w="38100" cap="flat" cmpd="sng">
              <a:solidFill>
                <a:srgbClr val="999999"/>
              </a:solidFill>
              <a:prstDash val="solid"/>
              <a:round/>
              <a:headEnd type="none" w="med" len="med"/>
              <a:tailEnd type="triangle" w="med" len="med"/>
            </a:ln>
          </p:spPr>
        </p:cxnSp>
        <p:pic>
          <p:nvPicPr>
            <p:cNvPr id="23" name="Google Shape;419;p48">
              <a:extLst>
                <a:ext uri="{FF2B5EF4-FFF2-40B4-BE49-F238E27FC236}">
                  <a16:creationId xmlns:a16="http://schemas.microsoft.com/office/drawing/2014/main" id="{2236BFBD-9D88-C3AD-86C8-43C2062D9C5F}"/>
                </a:ext>
              </a:extLst>
            </p:cNvPr>
            <p:cNvPicPr preferRelativeResize="0"/>
            <p:nvPr/>
          </p:nvPicPr>
          <p:blipFill rotWithShape="1">
            <a:blip r:embed="rId3">
              <a:alphaModFix/>
            </a:blip>
            <a:srcRect l="89188" t="42215" r="3064" b="33981"/>
            <a:stretch/>
          </p:blipFill>
          <p:spPr>
            <a:xfrm>
              <a:off x="3250143" y="3423503"/>
              <a:ext cx="667171" cy="641301"/>
            </a:xfrm>
            <a:prstGeom prst="rect">
              <a:avLst/>
            </a:prstGeom>
            <a:noFill/>
            <a:ln>
              <a:noFill/>
            </a:ln>
          </p:spPr>
        </p:pic>
      </p:grpSp>
      <p:grpSp>
        <p:nvGrpSpPr>
          <p:cNvPr id="24" name="Google Shape;420;p48">
            <a:extLst>
              <a:ext uri="{FF2B5EF4-FFF2-40B4-BE49-F238E27FC236}">
                <a16:creationId xmlns:a16="http://schemas.microsoft.com/office/drawing/2014/main" id="{C3BF2B76-926E-0B97-745F-FC7763141E49}"/>
              </a:ext>
            </a:extLst>
          </p:cNvPr>
          <p:cNvGrpSpPr/>
          <p:nvPr/>
        </p:nvGrpSpPr>
        <p:grpSpPr>
          <a:xfrm>
            <a:off x="5108441" y="2033401"/>
            <a:ext cx="2301943" cy="1022737"/>
            <a:chOff x="2833790" y="2320700"/>
            <a:chExt cx="1487043" cy="660683"/>
          </a:xfrm>
        </p:grpSpPr>
        <p:cxnSp>
          <p:nvCxnSpPr>
            <p:cNvPr id="25" name="Google Shape;421;p48">
              <a:extLst>
                <a:ext uri="{FF2B5EF4-FFF2-40B4-BE49-F238E27FC236}">
                  <a16:creationId xmlns:a16="http://schemas.microsoft.com/office/drawing/2014/main" id="{D1821D4E-841E-D846-C1B7-2CE4A9817807}"/>
                </a:ext>
              </a:extLst>
            </p:cNvPr>
            <p:cNvCxnSpPr/>
            <p:nvPr/>
          </p:nvCxnSpPr>
          <p:spPr>
            <a:xfrm rot="10800000" flipH="1">
              <a:off x="2833790" y="2873731"/>
              <a:ext cx="366300" cy="600"/>
            </a:xfrm>
            <a:prstGeom prst="straightConnector1">
              <a:avLst/>
            </a:prstGeom>
            <a:noFill/>
            <a:ln w="38100" cap="flat" cmpd="sng">
              <a:solidFill>
                <a:srgbClr val="999999"/>
              </a:solidFill>
              <a:prstDash val="solid"/>
              <a:round/>
              <a:headEnd type="none" w="med" len="med"/>
              <a:tailEnd type="triangle" w="med" len="med"/>
            </a:ln>
          </p:spPr>
        </p:cxnSp>
        <p:sp>
          <p:nvSpPr>
            <p:cNvPr id="26" name="Google Shape;422;p48">
              <a:extLst>
                <a:ext uri="{FF2B5EF4-FFF2-40B4-BE49-F238E27FC236}">
                  <a16:creationId xmlns:a16="http://schemas.microsoft.com/office/drawing/2014/main" id="{BB7B4B32-006E-007A-E0C6-90A1EE011CDB}"/>
                </a:ext>
              </a:extLst>
            </p:cNvPr>
            <p:cNvSpPr txBox="1"/>
            <p:nvPr/>
          </p:nvSpPr>
          <p:spPr>
            <a:xfrm>
              <a:off x="2942033" y="2320700"/>
              <a:ext cx="1378800" cy="303000"/>
            </a:xfrm>
            <a:prstGeom prst="rect">
              <a:avLst/>
            </a:prstGeom>
            <a:noFill/>
            <a:ln>
              <a:noFill/>
            </a:ln>
          </p:spPr>
          <p:txBody>
            <a:bodyPr spcFirstLastPara="1" wrap="square" lIns="121900" tIns="121900" rIns="121900" bIns="121900" anchor="t" anchorCtr="0">
              <a:noAutofit/>
            </a:bodyPr>
            <a:lstStyle/>
            <a:p>
              <a:pPr algn="ctr"/>
              <a:r>
                <a:rPr lang="en" sz="1333">
                  <a:latin typeface="Montserrat"/>
                  <a:ea typeface="Montserrat"/>
                  <a:cs typeface="Montserrat"/>
                  <a:sym typeface="Montserrat"/>
                </a:rPr>
                <a:t>A priori locations in DL system and brain</a:t>
              </a:r>
              <a:endParaRPr sz="1333">
                <a:latin typeface="Montserrat"/>
                <a:ea typeface="Montserrat"/>
                <a:cs typeface="Montserrat"/>
                <a:sym typeface="Montserrat"/>
              </a:endParaRPr>
            </a:p>
          </p:txBody>
        </p:sp>
        <p:pic>
          <p:nvPicPr>
            <p:cNvPr id="27" name="Google Shape;423;p48">
              <a:extLst>
                <a:ext uri="{FF2B5EF4-FFF2-40B4-BE49-F238E27FC236}">
                  <a16:creationId xmlns:a16="http://schemas.microsoft.com/office/drawing/2014/main" id="{CD3EFD60-DBD6-AF32-69AE-8E491D6E9D14}"/>
                </a:ext>
              </a:extLst>
            </p:cNvPr>
            <p:cNvPicPr preferRelativeResize="0"/>
            <p:nvPr/>
          </p:nvPicPr>
          <p:blipFill rotWithShape="1">
            <a:blip r:embed="rId4">
              <a:alphaModFix/>
            </a:blip>
            <a:srcRect l="50577" t="75033" r="41018" b="15499"/>
            <a:stretch/>
          </p:blipFill>
          <p:spPr>
            <a:xfrm>
              <a:off x="3250144" y="2745805"/>
              <a:ext cx="601980" cy="235577"/>
            </a:xfrm>
            <a:prstGeom prst="rect">
              <a:avLst/>
            </a:prstGeom>
            <a:noFill/>
            <a:ln>
              <a:noFill/>
            </a:ln>
          </p:spPr>
        </p:pic>
      </p:grpSp>
      <p:sp>
        <p:nvSpPr>
          <p:cNvPr id="28" name="Google Shape;424;p48">
            <a:extLst>
              <a:ext uri="{FF2B5EF4-FFF2-40B4-BE49-F238E27FC236}">
                <a16:creationId xmlns:a16="http://schemas.microsoft.com/office/drawing/2014/main" id="{D0B56293-AE1A-94DA-C396-1FF49A1D571B}"/>
              </a:ext>
            </a:extLst>
          </p:cNvPr>
          <p:cNvSpPr/>
          <p:nvPr/>
        </p:nvSpPr>
        <p:spPr>
          <a:xfrm>
            <a:off x="6812625" y="2943425"/>
            <a:ext cx="447600" cy="1465600"/>
          </a:xfrm>
          <a:prstGeom prst="rightBrace">
            <a:avLst>
              <a:gd name="adj1" fmla="val 42560"/>
              <a:gd name="adj2" fmla="val 50549"/>
            </a:avLst>
          </a:prstGeom>
          <a:noFill/>
          <a:ln w="38100"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nvGrpSpPr>
          <p:cNvPr id="29" name="Google Shape;425;p48">
            <a:extLst>
              <a:ext uri="{FF2B5EF4-FFF2-40B4-BE49-F238E27FC236}">
                <a16:creationId xmlns:a16="http://schemas.microsoft.com/office/drawing/2014/main" id="{AC229B44-7FF6-49BC-6DD5-582D2340329A}"/>
              </a:ext>
            </a:extLst>
          </p:cNvPr>
          <p:cNvGrpSpPr/>
          <p:nvPr/>
        </p:nvGrpSpPr>
        <p:grpSpPr>
          <a:xfrm>
            <a:off x="3255860" y="2033400"/>
            <a:ext cx="2179025" cy="1649504"/>
            <a:chOff x="1649324" y="2286785"/>
            <a:chExt cx="1407639" cy="1065571"/>
          </a:xfrm>
        </p:grpSpPr>
        <p:grpSp>
          <p:nvGrpSpPr>
            <p:cNvPr id="30" name="Google Shape;426;p48">
              <a:extLst>
                <a:ext uri="{FF2B5EF4-FFF2-40B4-BE49-F238E27FC236}">
                  <a16:creationId xmlns:a16="http://schemas.microsoft.com/office/drawing/2014/main" id="{2F1AF941-CAA4-D201-76A5-FB58E8FA7346}"/>
                </a:ext>
              </a:extLst>
            </p:cNvPr>
            <p:cNvGrpSpPr/>
            <p:nvPr/>
          </p:nvGrpSpPr>
          <p:grpSpPr>
            <a:xfrm>
              <a:off x="1649324" y="2286785"/>
              <a:ext cx="1407639" cy="1065571"/>
              <a:chOff x="1649324" y="2286785"/>
              <a:chExt cx="1407639" cy="1065571"/>
            </a:xfrm>
          </p:grpSpPr>
          <p:cxnSp>
            <p:nvCxnSpPr>
              <p:cNvPr id="32" name="Google Shape;427;p48">
                <a:extLst>
                  <a:ext uri="{FF2B5EF4-FFF2-40B4-BE49-F238E27FC236}">
                    <a16:creationId xmlns:a16="http://schemas.microsoft.com/office/drawing/2014/main" id="{F9BCA7B6-1447-7917-607D-89A1A599AA87}"/>
                  </a:ext>
                </a:extLst>
              </p:cNvPr>
              <p:cNvCxnSpPr/>
              <p:nvPr/>
            </p:nvCxnSpPr>
            <p:spPr>
              <a:xfrm rot="10800000" flipH="1">
                <a:off x="1649324" y="2978857"/>
                <a:ext cx="636900" cy="373500"/>
              </a:xfrm>
              <a:prstGeom prst="straightConnector1">
                <a:avLst/>
              </a:prstGeom>
              <a:noFill/>
              <a:ln w="38100" cap="flat" cmpd="sng">
                <a:solidFill>
                  <a:srgbClr val="999999"/>
                </a:solidFill>
                <a:prstDash val="solid"/>
                <a:round/>
                <a:headEnd type="none" w="med" len="med"/>
                <a:tailEnd type="triangle" w="med" len="med"/>
              </a:ln>
            </p:spPr>
          </p:cxnSp>
          <p:sp>
            <p:nvSpPr>
              <p:cNvPr id="33" name="Google Shape;428;p48">
                <a:extLst>
                  <a:ext uri="{FF2B5EF4-FFF2-40B4-BE49-F238E27FC236}">
                    <a16:creationId xmlns:a16="http://schemas.microsoft.com/office/drawing/2014/main" id="{08A4DFDC-18FF-DB46-D4C6-F6C5082A8A40}"/>
                  </a:ext>
                </a:extLst>
              </p:cNvPr>
              <p:cNvSpPr txBox="1"/>
              <p:nvPr/>
            </p:nvSpPr>
            <p:spPr>
              <a:xfrm>
                <a:off x="2083462" y="2286785"/>
                <a:ext cx="973500" cy="211800"/>
              </a:xfrm>
              <a:prstGeom prst="rect">
                <a:avLst/>
              </a:prstGeom>
              <a:noFill/>
              <a:ln>
                <a:noFill/>
              </a:ln>
            </p:spPr>
            <p:txBody>
              <a:bodyPr spcFirstLastPara="1" wrap="square" lIns="121900" tIns="121900" rIns="121900" bIns="121900" anchor="t" anchorCtr="0">
                <a:noAutofit/>
              </a:bodyPr>
              <a:lstStyle/>
              <a:p>
                <a:pPr algn="ctr"/>
                <a:r>
                  <a:rPr lang="en" sz="1333">
                    <a:latin typeface="Montserrat"/>
                    <a:ea typeface="Montserrat"/>
                    <a:cs typeface="Montserrat"/>
                    <a:sym typeface="Montserrat"/>
                  </a:rPr>
                  <a:t>Deep learning system</a:t>
                </a:r>
                <a:endParaRPr sz="1333">
                  <a:latin typeface="Montserrat"/>
                  <a:ea typeface="Montserrat"/>
                  <a:cs typeface="Montserrat"/>
                  <a:sym typeface="Montserrat"/>
                </a:endParaRPr>
              </a:p>
            </p:txBody>
          </p:sp>
        </p:grpSp>
        <p:pic>
          <p:nvPicPr>
            <p:cNvPr id="31" name="Google Shape;429;p48">
              <a:extLst>
                <a:ext uri="{FF2B5EF4-FFF2-40B4-BE49-F238E27FC236}">
                  <a16:creationId xmlns:a16="http://schemas.microsoft.com/office/drawing/2014/main" id="{75167C84-AFE0-DAEC-9646-253B53CDFD87}"/>
                </a:ext>
              </a:extLst>
            </p:cNvPr>
            <p:cNvPicPr preferRelativeResize="0"/>
            <p:nvPr/>
          </p:nvPicPr>
          <p:blipFill rotWithShape="1">
            <a:blip r:embed="rId5">
              <a:alphaModFix/>
            </a:blip>
            <a:srcRect l="70923" t="11552" r="5204" b="61555"/>
            <a:stretch/>
          </p:blipFill>
          <p:spPr>
            <a:xfrm>
              <a:off x="2251430" y="2602144"/>
              <a:ext cx="613726" cy="558331"/>
            </a:xfrm>
            <a:prstGeom prst="rect">
              <a:avLst/>
            </a:prstGeom>
            <a:noFill/>
            <a:ln>
              <a:noFill/>
            </a:ln>
          </p:spPr>
        </p:pic>
      </p:grpSp>
      <p:sp>
        <p:nvSpPr>
          <p:cNvPr id="34" name="Google Shape;430;p48">
            <a:extLst>
              <a:ext uri="{FF2B5EF4-FFF2-40B4-BE49-F238E27FC236}">
                <a16:creationId xmlns:a16="http://schemas.microsoft.com/office/drawing/2014/main" id="{43122BD5-6FFA-32A1-A62E-D85E2DD96213}"/>
              </a:ext>
            </a:extLst>
          </p:cNvPr>
          <p:cNvSpPr txBox="1"/>
          <p:nvPr/>
        </p:nvSpPr>
        <p:spPr>
          <a:xfrm>
            <a:off x="7475267" y="3265834"/>
            <a:ext cx="1852400" cy="1354176"/>
          </a:xfrm>
          <a:prstGeom prst="rect">
            <a:avLst/>
          </a:prstGeom>
          <a:noFill/>
          <a:ln>
            <a:noFill/>
          </a:ln>
        </p:spPr>
        <p:txBody>
          <a:bodyPr spcFirstLastPara="1" wrap="square" lIns="121900" tIns="121900" rIns="121900" bIns="121900" anchor="t" anchorCtr="0">
            <a:spAutoFit/>
          </a:bodyPr>
          <a:lstStyle/>
          <a:p>
            <a:r>
              <a:rPr lang="en" sz="2400">
                <a:latin typeface="Montserrat"/>
                <a:ea typeface="Montserrat"/>
                <a:cs typeface="Montserrat"/>
                <a:sym typeface="Montserrat"/>
              </a:rPr>
              <a:t>how are they related?</a:t>
            </a:r>
            <a:endParaRPr sz="2400">
              <a:latin typeface="Montserrat"/>
              <a:ea typeface="Montserrat"/>
              <a:cs typeface="Montserrat"/>
              <a:sym typeface="Montserrat"/>
            </a:endParaRPr>
          </a:p>
        </p:txBody>
      </p:sp>
      <p:pic>
        <p:nvPicPr>
          <p:cNvPr id="35" name="Google Shape;431;p48">
            <a:extLst>
              <a:ext uri="{FF2B5EF4-FFF2-40B4-BE49-F238E27FC236}">
                <a16:creationId xmlns:a16="http://schemas.microsoft.com/office/drawing/2014/main" id="{3D7879E1-2A66-C8E2-E6FA-76A1297BAE63}"/>
              </a:ext>
            </a:extLst>
          </p:cNvPr>
          <p:cNvPicPr preferRelativeResize="0"/>
          <p:nvPr/>
        </p:nvPicPr>
        <p:blipFill>
          <a:blip r:embed="rId6">
            <a:alphaModFix/>
          </a:blip>
          <a:stretch>
            <a:fillRect/>
          </a:stretch>
        </p:blipFill>
        <p:spPr>
          <a:xfrm>
            <a:off x="2516869" y="3247934"/>
            <a:ext cx="589600" cy="934127"/>
          </a:xfrm>
          <a:prstGeom prst="rect">
            <a:avLst/>
          </a:prstGeom>
          <a:noFill/>
          <a:ln>
            <a:noFill/>
          </a:ln>
        </p:spPr>
      </p:pic>
      <p:sp>
        <p:nvSpPr>
          <p:cNvPr id="36" name="Google Shape;432;p48">
            <a:extLst>
              <a:ext uri="{FF2B5EF4-FFF2-40B4-BE49-F238E27FC236}">
                <a16:creationId xmlns:a16="http://schemas.microsoft.com/office/drawing/2014/main" id="{CC40482A-9D2C-CF07-ED09-3B49E09C79A6}"/>
              </a:ext>
            </a:extLst>
          </p:cNvPr>
          <p:cNvSpPr txBox="1"/>
          <p:nvPr/>
        </p:nvSpPr>
        <p:spPr>
          <a:xfrm>
            <a:off x="2058272" y="2033400"/>
            <a:ext cx="1506800" cy="328000"/>
          </a:xfrm>
          <a:prstGeom prst="rect">
            <a:avLst/>
          </a:prstGeom>
          <a:noFill/>
          <a:ln>
            <a:noFill/>
          </a:ln>
        </p:spPr>
        <p:txBody>
          <a:bodyPr spcFirstLastPara="1" wrap="square" lIns="121900" tIns="121900" rIns="121900" bIns="121900" anchor="t" anchorCtr="0">
            <a:noAutofit/>
          </a:bodyPr>
          <a:lstStyle/>
          <a:p>
            <a:pPr algn="ctr"/>
            <a:r>
              <a:rPr lang="en" sz="1333">
                <a:latin typeface="Montserrat"/>
                <a:ea typeface="Montserrat"/>
                <a:cs typeface="Montserrat"/>
                <a:sym typeface="Montserrat"/>
              </a:rPr>
              <a:t>Multimodal ecological stimulus</a:t>
            </a:r>
            <a:endParaRPr sz="1333">
              <a:latin typeface="Montserrat"/>
              <a:ea typeface="Montserrat"/>
              <a:cs typeface="Montserrat"/>
              <a:sym typeface="Montserrat"/>
            </a:endParaRPr>
          </a:p>
        </p:txBody>
      </p:sp>
      <p:sp>
        <p:nvSpPr>
          <p:cNvPr id="37" name="Google Shape;433;p48">
            <a:extLst>
              <a:ext uri="{FF2B5EF4-FFF2-40B4-BE49-F238E27FC236}">
                <a16:creationId xmlns:a16="http://schemas.microsoft.com/office/drawing/2014/main" id="{C6BE1013-F348-F4B9-9707-CB951477BDCA}"/>
              </a:ext>
            </a:extLst>
          </p:cNvPr>
          <p:cNvSpPr txBox="1"/>
          <p:nvPr/>
        </p:nvSpPr>
        <p:spPr>
          <a:xfrm>
            <a:off x="7225848" y="2053863"/>
            <a:ext cx="2134400" cy="469200"/>
          </a:xfrm>
          <a:prstGeom prst="rect">
            <a:avLst/>
          </a:prstGeom>
          <a:noFill/>
          <a:ln>
            <a:noFill/>
          </a:ln>
        </p:spPr>
        <p:txBody>
          <a:bodyPr spcFirstLastPara="1" wrap="square" lIns="121900" tIns="121900" rIns="121900" bIns="121900" anchor="t" anchorCtr="0">
            <a:noAutofit/>
          </a:bodyPr>
          <a:lstStyle/>
          <a:p>
            <a:pPr algn="ctr"/>
            <a:r>
              <a:rPr lang="en" sz="1333" b="1">
                <a:latin typeface="Montserrat"/>
                <a:ea typeface="Montserrat"/>
                <a:cs typeface="Montserrat"/>
                <a:sym typeface="Montserrat"/>
              </a:rPr>
              <a:t>Data-driven encoding model</a:t>
            </a:r>
            <a:endParaRPr sz="1333" b="1">
              <a:latin typeface="Montserrat"/>
              <a:ea typeface="Montserrat"/>
              <a:cs typeface="Montserrat"/>
              <a:sym typeface="Montserrat"/>
            </a:endParaRPr>
          </a:p>
        </p:txBody>
      </p:sp>
      <p:grpSp>
        <p:nvGrpSpPr>
          <p:cNvPr id="39" name="Google Shape;130;p20">
            <a:extLst>
              <a:ext uri="{FF2B5EF4-FFF2-40B4-BE49-F238E27FC236}">
                <a16:creationId xmlns:a16="http://schemas.microsoft.com/office/drawing/2014/main" id="{5E983BF9-2A09-94A4-1141-48C5DA413D22}"/>
              </a:ext>
            </a:extLst>
          </p:cNvPr>
          <p:cNvGrpSpPr/>
          <p:nvPr/>
        </p:nvGrpSpPr>
        <p:grpSpPr>
          <a:xfrm>
            <a:off x="2298572" y="5608346"/>
            <a:ext cx="6840700" cy="1068678"/>
            <a:chOff x="3577025" y="4105763"/>
            <a:chExt cx="5130525" cy="801508"/>
          </a:xfrm>
        </p:grpSpPr>
        <p:sp>
          <p:nvSpPr>
            <p:cNvPr id="40" name="Google Shape;131;p20">
              <a:extLst>
                <a:ext uri="{FF2B5EF4-FFF2-40B4-BE49-F238E27FC236}">
                  <a16:creationId xmlns:a16="http://schemas.microsoft.com/office/drawing/2014/main" id="{9C636FE6-2EC3-6B5E-9E4F-3F4BB604945F}"/>
                </a:ext>
              </a:extLst>
            </p:cNvPr>
            <p:cNvSpPr txBox="1"/>
            <p:nvPr/>
          </p:nvSpPr>
          <p:spPr>
            <a:xfrm>
              <a:off x="3577025" y="4107275"/>
              <a:ext cx="1776900" cy="643500"/>
            </a:xfrm>
            <a:prstGeom prst="rect">
              <a:avLst/>
            </a:prstGeom>
            <a:noFill/>
            <a:ln>
              <a:noFill/>
            </a:ln>
          </p:spPr>
          <p:txBody>
            <a:bodyPr spcFirstLastPara="1" wrap="square" lIns="121900" tIns="121900" rIns="121900" bIns="121900" anchor="t" anchorCtr="0">
              <a:noAutofit/>
            </a:bodyPr>
            <a:lstStyle/>
            <a:p>
              <a:r>
                <a:rPr lang="en" sz="1333">
                  <a:latin typeface="Montserrat"/>
                  <a:ea typeface="Montserrat"/>
                  <a:cs typeface="Montserrat"/>
                  <a:sym typeface="Montserrat"/>
                </a:rPr>
                <a:t>Wehbe et al. 2014,       </a:t>
              </a:r>
              <a:endParaRPr sz="1333">
                <a:latin typeface="Montserrat"/>
                <a:ea typeface="Montserrat"/>
                <a:cs typeface="Montserrat"/>
                <a:sym typeface="Montserrat"/>
              </a:endParaRPr>
            </a:p>
            <a:p>
              <a:r>
                <a:rPr lang="en" sz="1333">
                  <a:solidFill>
                    <a:srgbClr val="000000"/>
                  </a:solidFill>
                  <a:latin typeface="Montserrat"/>
                  <a:ea typeface="Montserrat"/>
                  <a:cs typeface="Montserrat"/>
                  <a:sym typeface="Montserrat"/>
                </a:rPr>
                <a:t>Jain and Huth 2018, </a:t>
              </a:r>
              <a:endParaRPr sz="1333" i="1">
                <a:latin typeface="Montserrat"/>
                <a:ea typeface="Montserrat"/>
                <a:cs typeface="Montserrat"/>
                <a:sym typeface="Montserrat"/>
              </a:endParaRPr>
            </a:p>
            <a:p>
              <a:r>
                <a:rPr lang="en" sz="1333">
                  <a:latin typeface="Montserrat"/>
                  <a:ea typeface="Montserrat"/>
                  <a:cs typeface="Montserrat"/>
                  <a:sym typeface="Montserrat"/>
                </a:rPr>
                <a:t>Gauthier and Levy 2019               </a:t>
              </a:r>
              <a:endParaRPr sz="1333">
                <a:latin typeface="Montserrat"/>
                <a:ea typeface="Montserrat"/>
                <a:cs typeface="Montserrat"/>
                <a:sym typeface="Montserrat"/>
              </a:endParaRPr>
            </a:p>
            <a:p>
              <a:endParaRPr sz="1333">
                <a:latin typeface="Montserrat"/>
                <a:ea typeface="Montserrat"/>
                <a:cs typeface="Montserrat"/>
                <a:sym typeface="Montserrat"/>
              </a:endParaRPr>
            </a:p>
            <a:p>
              <a:endParaRPr sz="1333">
                <a:latin typeface="Montserrat"/>
                <a:ea typeface="Montserrat"/>
                <a:cs typeface="Montserrat"/>
                <a:sym typeface="Montserrat"/>
              </a:endParaRPr>
            </a:p>
          </p:txBody>
        </p:sp>
        <p:sp>
          <p:nvSpPr>
            <p:cNvPr id="41" name="Google Shape;132;p20">
              <a:extLst>
                <a:ext uri="{FF2B5EF4-FFF2-40B4-BE49-F238E27FC236}">
                  <a16:creationId xmlns:a16="http://schemas.microsoft.com/office/drawing/2014/main" id="{5D7FD5DE-0781-71ED-DD43-A588784F9F6F}"/>
                </a:ext>
              </a:extLst>
            </p:cNvPr>
            <p:cNvSpPr txBox="1"/>
            <p:nvPr/>
          </p:nvSpPr>
          <p:spPr>
            <a:xfrm>
              <a:off x="5353920" y="4107275"/>
              <a:ext cx="1776900" cy="799996"/>
            </a:xfrm>
            <a:prstGeom prst="rect">
              <a:avLst/>
            </a:prstGeom>
            <a:noFill/>
            <a:ln>
              <a:noFill/>
            </a:ln>
          </p:spPr>
          <p:txBody>
            <a:bodyPr spcFirstLastPara="1" wrap="square" lIns="121900" tIns="121900" rIns="121900" bIns="121900" anchor="t" anchorCtr="0">
              <a:spAutoFit/>
            </a:bodyPr>
            <a:lstStyle/>
            <a:p>
              <a:r>
                <a:rPr lang="en" sz="1333">
                  <a:solidFill>
                    <a:srgbClr val="000000"/>
                  </a:solidFill>
                  <a:latin typeface="Montserrat"/>
                  <a:ea typeface="Montserrat"/>
                  <a:cs typeface="Montserrat"/>
                  <a:sym typeface="Montserrat"/>
                </a:rPr>
                <a:t>Toneva and Wehbe 2019,  </a:t>
              </a:r>
              <a:endParaRPr sz="1333">
                <a:solidFill>
                  <a:srgbClr val="000000"/>
                </a:solidFill>
                <a:latin typeface="Montserrat"/>
                <a:ea typeface="Montserrat"/>
                <a:cs typeface="Montserrat"/>
                <a:sym typeface="Montserrat"/>
              </a:endParaRPr>
            </a:p>
            <a:p>
              <a:r>
                <a:rPr lang="en" sz="1333">
                  <a:solidFill>
                    <a:srgbClr val="000000"/>
                  </a:solidFill>
                  <a:latin typeface="Montserrat"/>
                  <a:ea typeface="Montserrat"/>
                  <a:cs typeface="Montserrat"/>
                  <a:sym typeface="Montserrat"/>
                </a:rPr>
                <a:t>Caucheteux et al. 2020,</a:t>
              </a:r>
              <a:endParaRPr sz="1333">
                <a:solidFill>
                  <a:srgbClr val="000000"/>
                </a:solidFill>
                <a:latin typeface="Montserrat"/>
                <a:ea typeface="Montserrat"/>
                <a:cs typeface="Montserrat"/>
                <a:sym typeface="Montserrat"/>
              </a:endParaRPr>
            </a:p>
            <a:p>
              <a:r>
                <a:rPr lang="en" sz="1333">
                  <a:solidFill>
                    <a:srgbClr val="000000"/>
                  </a:solidFill>
                  <a:latin typeface="Montserrat"/>
                  <a:ea typeface="Montserrat"/>
                  <a:cs typeface="Montserrat"/>
                  <a:sym typeface="Montserrat"/>
                </a:rPr>
                <a:t>Toneva et al. 2020</a:t>
              </a:r>
              <a:endParaRPr sz="1333">
                <a:solidFill>
                  <a:srgbClr val="000000"/>
                </a:solidFill>
                <a:latin typeface="Montserrat"/>
                <a:ea typeface="Montserrat"/>
                <a:cs typeface="Montserrat"/>
                <a:sym typeface="Montserrat"/>
              </a:endParaRPr>
            </a:p>
            <a:p>
              <a:pPr>
                <a:buClr>
                  <a:srgbClr val="000000"/>
                </a:buClr>
                <a:buSzPts val="1100"/>
              </a:pPr>
              <a:endParaRPr sz="1333">
                <a:solidFill>
                  <a:srgbClr val="000000"/>
                </a:solidFill>
                <a:latin typeface="Montserrat"/>
                <a:ea typeface="Montserrat"/>
                <a:cs typeface="Montserrat"/>
                <a:sym typeface="Montserrat"/>
              </a:endParaRPr>
            </a:p>
          </p:txBody>
        </p:sp>
        <p:sp>
          <p:nvSpPr>
            <p:cNvPr id="42" name="Google Shape;133;p20">
              <a:extLst>
                <a:ext uri="{FF2B5EF4-FFF2-40B4-BE49-F238E27FC236}">
                  <a16:creationId xmlns:a16="http://schemas.microsoft.com/office/drawing/2014/main" id="{3CB1945D-801B-2A15-6D28-FF2603273489}"/>
                </a:ext>
              </a:extLst>
            </p:cNvPr>
            <p:cNvSpPr txBox="1"/>
            <p:nvPr/>
          </p:nvSpPr>
          <p:spPr>
            <a:xfrm>
              <a:off x="7233650" y="4105763"/>
              <a:ext cx="1473900" cy="799996"/>
            </a:xfrm>
            <a:prstGeom prst="rect">
              <a:avLst/>
            </a:prstGeom>
            <a:noFill/>
            <a:ln>
              <a:noFill/>
            </a:ln>
          </p:spPr>
          <p:txBody>
            <a:bodyPr spcFirstLastPara="1" wrap="square" lIns="121900" tIns="121900" rIns="121900" bIns="121900" anchor="t" anchorCtr="0">
              <a:spAutoFit/>
            </a:bodyPr>
            <a:lstStyle/>
            <a:p>
              <a:r>
                <a:rPr lang="en" sz="1333">
                  <a:solidFill>
                    <a:srgbClr val="000000"/>
                  </a:solidFill>
                  <a:latin typeface="Montserrat"/>
                  <a:ea typeface="Montserrat"/>
                  <a:cs typeface="Montserrat"/>
                  <a:sym typeface="Montserrat"/>
                </a:rPr>
                <a:t>Jain et al. 2020,</a:t>
              </a:r>
              <a:endParaRPr sz="1333">
                <a:solidFill>
                  <a:srgbClr val="000000"/>
                </a:solidFill>
                <a:latin typeface="Montserrat"/>
                <a:ea typeface="Montserrat"/>
                <a:cs typeface="Montserrat"/>
                <a:sym typeface="Montserrat"/>
              </a:endParaRPr>
            </a:p>
            <a:p>
              <a:pPr>
                <a:buClr>
                  <a:srgbClr val="000000"/>
                </a:buClr>
                <a:buSzPts val="1100"/>
              </a:pPr>
              <a:r>
                <a:rPr lang="en" sz="1333">
                  <a:solidFill>
                    <a:srgbClr val="000000"/>
                  </a:solidFill>
                  <a:latin typeface="Montserrat"/>
                  <a:ea typeface="Montserrat"/>
                  <a:cs typeface="Montserrat"/>
                  <a:sym typeface="Montserrat"/>
                </a:rPr>
                <a:t>Schrimpf et al. 2021,</a:t>
              </a:r>
              <a:endParaRPr sz="1333">
                <a:solidFill>
                  <a:srgbClr val="000000"/>
                </a:solidFill>
                <a:latin typeface="Montserrat"/>
                <a:ea typeface="Montserrat"/>
                <a:cs typeface="Montserrat"/>
                <a:sym typeface="Montserrat"/>
              </a:endParaRPr>
            </a:p>
            <a:p>
              <a:r>
                <a:rPr lang="en" sz="1333">
                  <a:solidFill>
                    <a:srgbClr val="000000"/>
                  </a:solidFill>
                  <a:latin typeface="Montserrat"/>
                  <a:ea typeface="Montserrat"/>
                  <a:cs typeface="Montserrat"/>
                  <a:sym typeface="Montserrat"/>
                </a:rPr>
                <a:t>Goldstein et al. 2022            </a:t>
              </a:r>
              <a:endParaRPr sz="1333">
                <a:solidFill>
                  <a:srgbClr val="000000"/>
                </a:solidFill>
                <a:latin typeface="Montserrat"/>
                <a:ea typeface="Montserrat"/>
                <a:cs typeface="Montserrat"/>
                <a:sym typeface="Montserrat"/>
              </a:endParaRPr>
            </a:p>
            <a:p>
              <a:r>
                <a:rPr lang="en" sz="1333">
                  <a:solidFill>
                    <a:srgbClr val="000000"/>
                  </a:solidFill>
                  <a:latin typeface="Montserrat"/>
                  <a:ea typeface="Montserrat"/>
                  <a:cs typeface="Montserrat"/>
                  <a:sym typeface="Montserrat"/>
                </a:rPr>
                <a:t>...</a:t>
              </a:r>
              <a:endParaRPr sz="2400"/>
            </a:p>
          </p:txBody>
        </p:sp>
      </p:grpSp>
    </p:spTree>
    <p:extLst>
      <p:ext uri="{BB962C8B-B14F-4D97-AF65-F5344CB8AC3E}">
        <p14:creationId xmlns:p14="http://schemas.microsoft.com/office/powerpoint/2010/main" val="4154354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4"/>
          <p:cNvSpPr/>
          <p:nvPr/>
        </p:nvSpPr>
        <p:spPr>
          <a:xfrm>
            <a:off x="259800" y="218400"/>
            <a:ext cx="11281500" cy="726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800"/>
              <a:buFont typeface="Arial"/>
              <a:buNone/>
            </a:pPr>
            <a:r>
              <a:rPr lang="en-SG" sz="2800" b="1">
                <a:solidFill>
                  <a:schemeClr val="dk1"/>
                </a:solidFill>
                <a:latin typeface="Helvetica Neue"/>
                <a:ea typeface="Helvetica Neue"/>
                <a:cs typeface="Helvetica Neue"/>
                <a:sym typeface="Helvetica Neue"/>
              </a:rPr>
              <a:t>Language models (LMs) predict brain activity evoked by complex</a:t>
            </a:r>
            <a:endParaRPr/>
          </a:p>
          <a:p>
            <a:pPr marL="0" marR="0" lvl="0" indent="0" algn="l" rtl="0">
              <a:lnSpc>
                <a:spcPct val="100000"/>
              </a:lnSpc>
              <a:spcBef>
                <a:spcPts val="0"/>
              </a:spcBef>
              <a:spcAft>
                <a:spcPts val="0"/>
              </a:spcAft>
              <a:buClr>
                <a:schemeClr val="dk1"/>
              </a:buClr>
              <a:buSzPts val="2800"/>
              <a:buFont typeface="Arial"/>
              <a:buNone/>
            </a:pPr>
            <a:r>
              <a:rPr lang="en-SG" sz="2800" b="1">
                <a:solidFill>
                  <a:schemeClr val="dk1"/>
                </a:solidFill>
                <a:latin typeface="Helvetica Neue"/>
                <a:ea typeface="Helvetica Neue"/>
                <a:cs typeface="Helvetica Neue"/>
                <a:sym typeface="Helvetica Neue"/>
              </a:rPr>
              <a:t>language (e.g. listening a story) to an impressive degree</a:t>
            </a:r>
            <a:endParaRPr sz="2800" b="1" i="0" u="none" strike="noStrike" cap="none">
              <a:solidFill>
                <a:schemeClr val="dk1"/>
              </a:solidFill>
              <a:latin typeface="Helvetica Neue"/>
              <a:ea typeface="Helvetica Neue"/>
              <a:cs typeface="Helvetica Neue"/>
              <a:sym typeface="Helvetica Neue"/>
            </a:endParaRPr>
          </a:p>
        </p:txBody>
      </p:sp>
      <p:sp>
        <p:nvSpPr>
          <p:cNvPr id="104" name="Google Shape;104;p4"/>
          <p:cNvSpPr txBox="1">
            <a:spLocks noGrp="1"/>
          </p:cNvSpPr>
          <p:nvPr>
            <p:ph type="sldNum" idx="12"/>
          </p:nvPr>
        </p:nvSpPr>
        <p:spPr>
          <a:xfrm>
            <a:off x="11311128" y="6492874"/>
            <a:ext cx="880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fld id="{00000000-1234-1234-1234-123412341234}" type="slidenum">
              <a:rPr lang="en-SG"/>
              <a:t>7</a:t>
            </a:fld>
            <a:endParaRPr/>
          </a:p>
        </p:txBody>
      </p:sp>
      <p:pic>
        <p:nvPicPr>
          <p:cNvPr id="105" name="Google Shape;105;p4"/>
          <p:cNvPicPr preferRelativeResize="0"/>
          <p:nvPr/>
        </p:nvPicPr>
        <p:blipFill rotWithShape="1">
          <a:blip r:embed="rId3">
            <a:alphaModFix/>
          </a:blip>
          <a:srcRect/>
          <a:stretch/>
        </p:blipFill>
        <p:spPr>
          <a:xfrm>
            <a:off x="1230236" y="1606094"/>
            <a:ext cx="9731527" cy="3891625"/>
          </a:xfrm>
          <a:prstGeom prst="rect">
            <a:avLst/>
          </a:prstGeom>
          <a:noFill/>
          <a:ln>
            <a:noFill/>
          </a:ln>
        </p:spPr>
      </p:pic>
      <p:sp>
        <p:nvSpPr>
          <p:cNvPr id="106" name="Google Shape;106;p4"/>
          <p:cNvSpPr/>
          <p:nvPr/>
        </p:nvSpPr>
        <p:spPr>
          <a:xfrm>
            <a:off x="4557386" y="2102344"/>
            <a:ext cx="6519000" cy="3395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pic>
        <p:nvPicPr>
          <p:cNvPr id="107" name="Google Shape;107;p4"/>
          <p:cNvPicPr preferRelativeResize="0"/>
          <p:nvPr/>
        </p:nvPicPr>
        <p:blipFill rotWithShape="1">
          <a:blip r:embed="rId3">
            <a:alphaModFix/>
          </a:blip>
          <a:srcRect l="33440" t="10912" r="45397" b="71142"/>
          <a:stretch/>
        </p:blipFill>
        <p:spPr>
          <a:xfrm>
            <a:off x="4484636" y="2030719"/>
            <a:ext cx="2059201" cy="698324"/>
          </a:xfrm>
          <a:prstGeom prst="rect">
            <a:avLst/>
          </a:prstGeom>
          <a:noFill/>
          <a:ln>
            <a:noFill/>
          </a:ln>
        </p:spPr>
      </p:pic>
      <p:pic>
        <p:nvPicPr>
          <p:cNvPr id="108" name="Google Shape;108;p4"/>
          <p:cNvPicPr preferRelativeResize="0"/>
          <p:nvPr/>
        </p:nvPicPr>
        <p:blipFill rotWithShape="1">
          <a:blip r:embed="rId3">
            <a:alphaModFix/>
          </a:blip>
          <a:srcRect l="34176" t="59500" r="45398" b="15008"/>
          <a:stretch/>
        </p:blipFill>
        <p:spPr>
          <a:xfrm>
            <a:off x="4556261" y="3921594"/>
            <a:ext cx="1987575" cy="992000"/>
          </a:xfrm>
          <a:prstGeom prst="rect">
            <a:avLst/>
          </a:prstGeom>
          <a:noFill/>
          <a:ln>
            <a:noFill/>
          </a:ln>
        </p:spPr>
      </p:pic>
      <p:pic>
        <p:nvPicPr>
          <p:cNvPr id="109" name="Google Shape;109;p4"/>
          <p:cNvPicPr preferRelativeResize="0"/>
          <p:nvPr/>
        </p:nvPicPr>
        <p:blipFill rotWithShape="1">
          <a:blip r:embed="rId4">
            <a:alphaModFix/>
          </a:blip>
          <a:srcRect r="85406"/>
          <a:stretch/>
        </p:blipFill>
        <p:spPr>
          <a:xfrm>
            <a:off x="6716036" y="2099019"/>
            <a:ext cx="704175" cy="2905776"/>
          </a:xfrm>
          <a:prstGeom prst="rect">
            <a:avLst/>
          </a:prstGeom>
          <a:noFill/>
          <a:ln>
            <a:noFill/>
          </a:ln>
        </p:spPr>
      </p:pic>
      <p:pic>
        <p:nvPicPr>
          <p:cNvPr id="110" name="Google Shape;110;p4"/>
          <p:cNvPicPr preferRelativeResize="0"/>
          <p:nvPr/>
        </p:nvPicPr>
        <p:blipFill rotWithShape="1">
          <a:blip r:embed="rId4">
            <a:alphaModFix/>
          </a:blip>
          <a:srcRect l="14595" b="52367"/>
          <a:stretch/>
        </p:blipFill>
        <p:spPr>
          <a:xfrm>
            <a:off x="7420211" y="2099019"/>
            <a:ext cx="4121175" cy="1384124"/>
          </a:xfrm>
          <a:prstGeom prst="rect">
            <a:avLst/>
          </a:prstGeom>
          <a:noFill/>
          <a:ln>
            <a:noFill/>
          </a:ln>
        </p:spPr>
      </p:pic>
      <p:pic>
        <p:nvPicPr>
          <p:cNvPr id="111" name="Google Shape;111;p4"/>
          <p:cNvPicPr preferRelativeResize="0"/>
          <p:nvPr/>
        </p:nvPicPr>
        <p:blipFill rotWithShape="1">
          <a:blip r:embed="rId4">
            <a:alphaModFix/>
          </a:blip>
          <a:srcRect l="14595" t="46438"/>
          <a:stretch/>
        </p:blipFill>
        <p:spPr>
          <a:xfrm>
            <a:off x="7420211" y="3448419"/>
            <a:ext cx="4121175" cy="1556374"/>
          </a:xfrm>
          <a:prstGeom prst="rect">
            <a:avLst/>
          </a:prstGeom>
          <a:noFill/>
          <a:ln>
            <a:noFill/>
          </a:ln>
        </p:spPr>
      </p:pic>
      <p:sp>
        <p:nvSpPr>
          <p:cNvPr id="112" name="Google Shape;112;p4"/>
          <p:cNvSpPr/>
          <p:nvPr/>
        </p:nvSpPr>
        <p:spPr>
          <a:xfrm>
            <a:off x="1341324" y="3064204"/>
            <a:ext cx="971400" cy="768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3" name="Google Shape;113;p4" descr="Diagram&#10;&#10;Description automatically generated"/>
          <p:cNvPicPr preferRelativeResize="0"/>
          <p:nvPr/>
        </p:nvPicPr>
        <p:blipFill rotWithShape="1">
          <a:blip r:embed="rId5">
            <a:alphaModFix/>
          </a:blip>
          <a:srcRect l="2653" t="7885" r="88261" b="85470"/>
          <a:stretch/>
        </p:blipFill>
        <p:spPr>
          <a:xfrm>
            <a:off x="999946" y="3064179"/>
            <a:ext cx="471715" cy="585141"/>
          </a:xfrm>
          <a:prstGeom prst="rect">
            <a:avLst/>
          </a:prstGeom>
          <a:noFill/>
          <a:ln>
            <a:noFill/>
          </a:ln>
        </p:spPr>
      </p:pic>
      <p:pic>
        <p:nvPicPr>
          <p:cNvPr id="114" name="Google Shape;114;p4" descr="Diagram&#10;&#10;Description automatically generated"/>
          <p:cNvPicPr preferRelativeResize="0"/>
          <p:nvPr/>
        </p:nvPicPr>
        <p:blipFill rotWithShape="1">
          <a:blip r:embed="rId5">
            <a:alphaModFix/>
          </a:blip>
          <a:srcRect l="11527" t="7885" r="80057" b="85470"/>
          <a:stretch/>
        </p:blipFill>
        <p:spPr>
          <a:xfrm>
            <a:off x="1491058" y="3064179"/>
            <a:ext cx="436925" cy="585141"/>
          </a:xfrm>
          <a:prstGeom prst="rect">
            <a:avLst/>
          </a:prstGeom>
          <a:noFill/>
          <a:ln>
            <a:noFill/>
          </a:ln>
        </p:spPr>
      </p:pic>
      <p:pic>
        <p:nvPicPr>
          <p:cNvPr id="115" name="Google Shape;115;p4" descr="Diagram&#10;&#10;Description automatically generated"/>
          <p:cNvPicPr preferRelativeResize="0"/>
          <p:nvPr/>
        </p:nvPicPr>
        <p:blipFill rotWithShape="1">
          <a:blip r:embed="rId5">
            <a:alphaModFix/>
          </a:blip>
          <a:srcRect l="29043" t="7885" r="65452" b="85470"/>
          <a:stretch/>
        </p:blipFill>
        <p:spPr>
          <a:xfrm>
            <a:off x="1924088" y="3068159"/>
            <a:ext cx="285765" cy="585141"/>
          </a:xfrm>
          <a:prstGeom prst="rect">
            <a:avLst/>
          </a:prstGeom>
          <a:noFill/>
          <a:ln>
            <a:noFill/>
          </a:ln>
        </p:spPr>
      </p:pic>
      <p:sp>
        <p:nvSpPr>
          <p:cNvPr id="116" name="Google Shape;116;p4"/>
          <p:cNvSpPr/>
          <p:nvPr/>
        </p:nvSpPr>
        <p:spPr>
          <a:xfrm>
            <a:off x="1099312" y="2379881"/>
            <a:ext cx="1556400" cy="495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7" name="Google Shape;117;p4"/>
          <p:cNvSpPr txBox="1"/>
          <p:nvPr/>
        </p:nvSpPr>
        <p:spPr>
          <a:xfrm>
            <a:off x="974536" y="2848929"/>
            <a:ext cx="5802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chemeClr val="dk1"/>
              </a:buClr>
              <a:buSzPts val="1200"/>
              <a:buFont typeface="Calibri"/>
              <a:buNone/>
            </a:pPr>
            <a:r>
              <a:rPr lang="en-SG" sz="1200" b="1">
                <a:solidFill>
                  <a:schemeClr val="dk1"/>
                </a:solidFill>
                <a:latin typeface="Calibri"/>
                <a:ea typeface="Calibri"/>
                <a:cs typeface="Calibri"/>
                <a:sym typeface="Calibri"/>
              </a:rPr>
              <a:t>Once</a:t>
            </a:r>
            <a:endParaRPr sz="1200" b="1">
              <a:solidFill>
                <a:schemeClr val="dk1"/>
              </a:solidFill>
              <a:latin typeface="Calibri"/>
              <a:ea typeface="Calibri"/>
              <a:cs typeface="Calibri"/>
              <a:sym typeface="Calibri"/>
            </a:endParaRPr>
          </a:p>
        </p:txBody>
      </p:sp>
      <p:sp>
        <p:nvSpPr>
          <p:cNvPr id="118" name="Google Shape;118;p4"/>
          <p:cNvSpPr txBox="1"/>
          <p:nvPr/>
        </p:nvSpPr>
        <p:spPr>
          <a:xfrm>
            <a:off x="1449236" y="2839917"/>
            <a:ext cx="5802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chemeClr val="dk1"/>
              </a:buClr>
              <a:buSzPts val="1200"/>
              <a:buFont typeface="Calibri"/>
              <a:buNone/>
            </a:pPr>
            <a:r>
              <a:rPr lang="en-SG" sz="1200" b="1">
                <a:solidFill>
                  <a:schemeClr val="dk1"/>
                </a:solidFill>
                <a:latin typeface="Calibri"/>
                <a:ea typeface="Calibri"/>
                <a:cs typeface="Calibri"/>
                <a:sym typeface="Calibri"/>
              </a:rPr>
              <a:t>upon</a:t>
            </a:r>
            <a:endParaRPr sz="1200" b="1">
              <a:solidFill>
                <a:schemeClr val="dk1"/>
              </a:solidFill>
              <a:latin typeface="Calibri"/>
              <a:ea typeface="Calibri"/>
              <a:cs typeface="Calibri"/>
              <a:sym typeface="Calibri"/>
            </a:endParaRPr>
          </a:p>
        </p:txBody>
      </p:sp>
      <p:sp>
        <p:nvSpPr>
          <p:cNvPr id="119" name="Google Shape;119;p4"/>
          <p:cNvSpPr txBox="1"/>
          <p:nvPr/>
        </p:nvSpPr>
        <p:spPr>
          <a:xfrm>
            <a:off x="1772402" y="2839917"/>
            <a:ext cx="5802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chemeClr val="dk1"/>
              </a:buClr>
              <a:buSzPts val="1200"/>
              <a:buFont typeface="Calibri"/>
              <a:buNone/>
            </a:pPr>
            <a:r>
              <a:rPr lang="en-SG" sz="1200" b="1">
                <a:solidFill>
                  <a:schemeClr val="dk1"/>
                </a:solidFill>
                <a:latin typeface="Calibri"/>
                <a:ea typeface="Calibri"/>
                <a:cs typeface="Calibri"/>
                <a:sym typeface="Calibri"/>
              </a:rPr>
              <a:t>a</a:t>
            </a:r>
            <a:endParaRPr sz="1200" b="1">
              <a:solidFill>
                <a:schemeClr val="dk1"/>
              </a:solidFill>
              <a:latin typeface="Calibri"/>
              <a:ea typeface="Calibri"/>
              <a:cs typeface="Calibri"/>
              <a:sym typeface="Calibri"/>
            </a:endParaRPr>
          </a:p>
        </p:txBody>
      </p:sp>
      <p:pic>
        <p:nvPicPr>
          <p:cNvPr id="120" name="Google Shape;120;p4" descr="A person's face with a sound wave&#10;&#10;Description automatically generated"/>
          <p:cNvPicPr preferRelativeResize="0"/>
          <p:nvPr/>
        </p:nvPicPr>
        <p:blipFill rotWithShape="1">
          <a:blip r:embed="rId6">
            <a:alphaModFix/>
          </a:blip>
          <a:srcRect/>
          <a:stretch/>
        </p:blipFill>
        <p:spPr>
          <a:xfrm rot="1639485">
            <a:off x="2886886" y="4152576"/>
            <a:ext cx="320040" cy="426721"/>
          </a:xfrm>
          <a:prstGeom prst="rect">
            <a:avLst/>
          </a:prstGeom>
          <a:noFill/>
          <a:ln>
            <a:noFill/>
          </a:ln>
        </p:spPr>
      </p:pic>
      <p:cxnSp>
        <p:nvCxnSpPr>
          <p:cNvPr id="121" name="Google Shape;121;p4"/>
          <p:cNvCxnSpPr/>
          <p:nvPr/>
        </p:nvCxnSpPr>
        <p:spPr>
          <a:xfrm rot="2139419">
            <a:off x="2392110" y="3853744"/>
            <a:ext cx="184241" cy="0"/>
          </a:xfrm>
          <a:prstGeom prst="straightConnector1">
            <a:avLst/>
          </a:prstGeom>
          <a:noFill/>
          <a:ln w="28575" cap="flat" cmpd="sng">
            <a:solidFill>
              <a:srgbClr val="999999"/>
            </a:solidFill>
            <a:prstDash val="dot"/>
            <a:round/>
            <a:headEnd type="none" w="sm" len="sm"/>
            <a:tailEnd type="none" w="sm" len="sm"/>
          </a:ln>
        </p:spPr>
      </p:cxnSp>
      <p:pic>
        <p:nvPicPr>
          <p:cNvPr id="122" name="Google Shape;122;p4" descr="Diagram&#10;&#10;Description automatically generated"/>
          <p:cNvPicPr preferRelativeResize="0"/>
          <p:nvPr/>
        </p:nvPicPr>
        <p:blipFill rotWithShape="1">
          <a:blip r:embed="rId5">
            <a:alphaModFix/>
          </a:blip>
          <a:srcRect l="34797" t="7885" r="56159" b="85470"/>
          <a:stretch/>
        </p:blipFill>
        <p:spPr>
          <a:xfrm rot="2273908">
            <a:off x="2558742" y="3900645"/>
            <a:ext cx="461190" cy="389234"/>
          </a:xfrm>
          <a:prstGeom prst="rect">
            <a:avLst/>
          </a:prstGeom>
          <a:noFill/>
          <a:ln>
            <a:noFill/>
          </a:ln>
        </p:spPr>
      </p:pic>
      <p:sp>
        <p:nvSpPr>
          <p:cNvPr id="123" name="Google Shape;123;p4"/>
          <p:cNvSpPr txBox="1"/>
          <p:nvPr/>
        </p:nvSpPr>
        <p:spPr>
          <a:xfrm rot="-2687952">
            <a:off x="2468026" y="2508616"/>
            <a:ext cx="726345" cy="369325"/>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chemeClr val="dk1"/>
              </a:buClr>
              <a:buSzPts val="1200"/>
              <a:buFont typeface="Calibri"/>
              <a:buNone/>
            </a:pPr>
            <a:r>
              <a:rPr lang="en-SG" sz="1200" b="1">
                <a:solidFill>
                  <a:schemeClr val="dk1"/>
                </a:solidFill>
                <a:latin typeface="Calibri"/>
                <a:ea typeface="Calibri"/>
                <a:cs typeface="Calibri"/>
                <a:sym typeface="Calibri"/>
              </a:rPr>
              <a:t>time</a:t>
            </a:r>
            <a:endParaRPr sz="1200" b="1">
              <a:solidFill>
                <a:schemeClr val="dk1"/>
              </a:solidFill>
              <a:latin typeface="Calibri"/>
              <a:ea typeface="Calibri"/>
              <a:cs typeface="Calibri"/>
              <a:sym typeface="Calibri"/>
            </a:endParaRPr>
          </a:p>
        </p:txBody>
      </p:sp>
      <p:cxnSp>
        <p:nvCxnSpPr>
          <p:cNvPr id="124" name="Google Shape;124;p4"/>
          <p:cNvCxnSpPr/>
          <p:nvPr/>
        </p:nvCxnSpPr>
        <p:spPr>
          <a:xfrm rot="10800000" flipH="1">
            <a:off x="2494457" y="2875587"/>
            <a:ext cx="177300" cy="157200"/>
          </a:xfrm>
          <a:prstGeom prst="straightConnector1">
            <a:avLst/>
          </a:prstGeom>
          <a:noFill/>
          <a:ln w="28575" cap="flat" cmpd="sng">
            <a:solidFill>
              <a:srgbClr val="999999"/>
            </a:solidFill>
            <a:prstDash val="dot"/>
            <a:round/>
            <a:headEnd type="none" w="sm" len="sm"/>
            <a:tailEnd type="none" w="sm" len="sm"/>
          </a:ln>
        </p:spPr>
      </p:cxnSp>
      <p:pic>
        <p:nvPicPr>
          <p:cNvPr id="126" name="Google Shape;126;p4"/>
          <p:cNvPicPr preferRelativeResize="0"/>
          <p:nvPr/>
        </p:nvPicPr>
        <p:blipFill>
          <a:blip r:embed="rId7">
            <a:alphaModFix/>
          </a:blip>
          <a:stretch>
            <a:fillRect/>
          </a:stretch>
        </p:blipFill>
        <p:spPr>
          <a:xfrm>
            <a:off x="0" y="5100966"/>
            <a:ext cx="12191998" cy="786581"/>
          </a:xfrm>
          <a:prstGeom prst="rect">
            <a:avLst/>
          </a:prstGeom>
          <a:noFill/>
          <a:ln>
            <a:noFill/>
          </a:ln>
        </p:spPr>
      </p:pic>
      <p:grpSp>
        <p:nvGrpSpPr>
          <p:cNvPr id="2" name="Google Shape;130;p20">
            <a:extLst>
              <a:ext uri="{FF2B5EF4-FFF2-40B4-BE49-F238E27FC236}">
                <a16:creationId xmlns:a16="http://schemas.microsoft.com/office/drawing/2014/main" id="{42AB9DCF-CD46-3B87-F4FC-664F332E6AE9}"/>
              </a:ext>
            </a:extLst>
          </p:cNvPr>
          <p:cNvGrpSpPr/>
          <p:nvPr/>
        </p:nvGrpSpPr>
        <p:grpSpPr>
          <a:xfrm>
            <a:off x="1099312" y="5993969"/>
            <a:ext cx="5130525" cy="801701"/>
            <a:chOff x="3577025" y="4105763"/>
            <a:chExt cx="5130525" cy="801700"/>
          </a:xfrm>
        </p:grpSpPr>
        <p:sp>
          <p:nvSpPr>
            <p:cNvPr id="3" name="Google Shape;131;p20">
              <a:extLst>
                <a:ext uri="{FF2B5EF4-FFF2-40B4-BE49-F238E27FC236}">
                  <a16:creationId xmlns:a16="http://schemas.microsoft.com/office/drawing/2014/main" id="{6EB782F8-C69E-5794-4B07-90A88302FF58}"/>
                </a:ext>
              </a:extLst>
            </p:cNvPr>
            <p:cNvSpPr txBox="1"/>
            <p:nvPr/>
          </p:nvSpPr>
          <p:spPr>
            <a:xfrm>
              <a:off x="3577025" y="4107275"/>
              <a:ext cx="1776900" cy="643500"/>
            </a:xfrm>
            <a:prstGeom prst="rect">
              <a:avLst/>
            </a:prstGeom>
            <a:noFill/>
            <a:ln>
              <a:noFill/>
            </a:ln>
          </p:spPr>
          <p:txBody>
            <a:bodyPr spcFirstLastPara="1" wrap="square" lIns="91425" tIns="91425" rIns="91425" bIns="91425" anchor="t" anchorCtr="0">
              <a:noAutofit/>
            </a:bodyPr>
            <a:lstStyle/>
            <a:p>
              <a:r>
                <a:rPr lang="en" sz="1000">
                  <a:latin typeface="Montserrat"/>
                  <a:ea typeface="Montserrat"/>
                  <a:cs typeface="Montserrat"/>
                  <a:sym typeface="Montserrat"/>
                </a:rPr>
                <a:t>Wehbe et al. 2014,       </a:t>
              </a:r>
              <a:endParaRPr sz="1000">
                <a:latin typeface="Montserrat"/>
                <a:ea typeface="Montserrat"/>
                <a:cs typeface="Montserrat"/>
                <a:sym typeface="Montserrat"/>
              </a:endParaRPr>
            </a:p>
            <a:p>
              <a:r>
                <a:rPr lang="en" sz="1000">
                  <a:latin typeface="Montserrat"/>
                  <a:ea typeface="Montserrat"/>
                  <a:cs typeface="Montserrat"/>
                  <a:sym typeface="Montserrat"/>
                </a:rPr>
                <a:t>Jain and Huth 2018, </a:t>
              </a:r>
              <a:endParaRPr sz="1000" i="1">
                <a:latin typeface="Montserrat"/>
                <a:ea typeface="Montserrat"/>
                <a:cs typeface="Montserrat"/>
                <a:sym typeface="Montserrat"/>
              </a:endParaRPr>
            </a:p>
            <a:p>
              <a:r>
                <a:rPr lang="en" sz="1000">
                  <a:latin typeface="Montserrat"/>
                  <a:ea typeface="Montserrat"/>
                  <a:cs typeface="Montserrat"/>
                  <a:sym typeface="Montserrat"/>
                </a:rPr>
                <a:t>Gauthier and Levy 2019               </a:t>
              </a:r>
              <a:endParaRPr sz="1000">
                <a:latin typeface="Montserrat"/>
                <a:ea typeface="Montserrat"/>
                <a:cs typeface="Montserrat"/>
                <a:sym typeface="Montserrat"/>
              </a:endParaRPr>
            </a:p>
            <a:p>
              <a:endParaRPr sz="1000">
                <a:latin typeface="Montserrat"/>
                <a:ea typeface="Montserrat"/>
                <a:cs typeface="Montserrat"/>
                <a:sym typeface="Montserrat"/>
              </a:endParaRPr>
            </a:p>
            <a:p>
              <a:endParaRPr sz="1000">
                <a:latin typeface="Montserrat"/>
                <a:ea typeface="Montserrat"/>
                <a:cs typeface="Montserrat"/>
                <a:sym typeface="Montserrat"/>
              </a:endParaRPr>
            </a:p>
          </p:txBody>
        </p:sp>
        <p:sp>
          <p:nvSpPr>
            <p:cNvPr id="4" name="Google Shape;132;p20">
              <a:extLst>
                <a:ext uri="{FF2B5EF4-FFF2-40B4-BE49-F238E27FC236}">
                  <a16:creationId xmlns:a16="http://schemas.microsoft.com/office/drawing/2014/main" id="{0F52FABA-CCC9-BC56-D7E7-282A69310388}"/>
                </a:ext>
              </a:extLst>
            </p:cNvPr>
            <p:cNvSpPr txBox="1"/>
            <p:nvPr/>
          </p:nvSpPr>
          <p:spPr>
            <a:xfrm>
              <a:off x="5353920" y="4107275"/>
              <a:ext cx="1776900" cy="800188"/>
            </a:xfrm>
            <a:prstGeom prst="rect">
              <a:avLst/>
            </a:prstGeom>
            <a:noFill/>
            <a:ln>
              <a:noFill/>
            </a:ln>
          </p:spPr>
          <p:txBody>
            <a:bodyPr spcFirstLastPara="1" wrap="square" lIns="91425" tIns="91425" rIns="91425" bIns="91425" anchor="t" anchorCtr="0">
              <a:spAutoFit/>
            </a:bodyPr>
            <a:lstStyle/>
            <a:p>
              <a:r>
                <a:rPr lang="en" sz="1000">
                  <a:latin typeface="Montserrat"/>
                  <a:ea typeface="Montserrat"/>
                  <a:cs typeface="Montserrat"/>
                  <a:sym typeface="Montserrat"/>
                </a:rPr>
                <a:t>Toneva and Wehbe 2019,  </a:t>
              </a:r>
              <a:endParaRPr sz="1000">
                <a:latin typeface="Montserrat"/>
                <a:ea typeface="Montserrat"/>
                <a:cs typeface="Montserrat"/>
                <a:sym typeface="Montserrat"/>
              </a:endParaRPr>
            </a:p>
            <a:p>
              <a:r>
                <a:rPr lang="en" sz="1000">
                  <a:latin typeface="Montserrat"/>
                  <a:ea typeface="Montserrat"/>
                  <a:cs typeface="Montserrat"/>
                  <a:sym typeface="Montserrat"/>
                </a:rPr>
                <a:t>Caucheteux et al. 2020,</a:t>
              </a:r>
              <a:endParaRPr sz="1000">
                <a:latin typeface="Montserrat"/>
                <a:ea typeface="Montserrat"/>
                <a:cs typeface="Montserrat"/>
                <a:sym typeface="Montserrat"/>
              </a:endParaRPr>
            </a:p>
            <a:p>
              <a:r>
                <a:rPr lang="en" sz="1000">
                  <a:latin typeface="Montserrat"/>
                  <a:ea typeface="Montserrat"/>
                  <a:cs typeface="Montserrat"/>
                  <a:sym typeface="Montserrat"/>
                </a:rPr>
                <a:t>Toneva et al. 2020</a:t>
              </a:r>
              <a:endParaRPr sz="1000">
                <a:latin typeface="Montserrat"/>
                <a:ea typeface="Montserrat"/>
                <a:cs typeface="Montserrat"/>
                <a:sym typeface="Montserrat"/>
              </a:endParaRPr>
            </a:p>
            <a:p>
              <a:pPr>
                <a:buClr>
                  <a:srgbClr val="000000"/>
                </a:buClr>
                <a:buSzPts val="1100"/>
              </a:pPr>
              <a:endParaRPr sz="1000">
                <a:latin typeface="Montserrat"/>
                <a:ea typeface="Montserrat"/>
                <a:cs typeface="Montserrat"/>
                <a:sym typeface="Montserrat"/>
              </a:endParaRPr>
            </a:p>
          </p:txBody>
        </p:sp>
        <p:sp>
          <p:nvSpPr>
            <p:cNvPr id="5" name="Google Shape;133;p20">
              <a:extLst>
                <a:ext uri="{FF2B5EF4-FFF2-40B4-BE49-F238E27FC236}">
                  <a16:creationId xmlns:a16="http://schemas.microsoft.com/office/drawing/2014/main" id="{87711730-BAC2-78BD-4C70-DD97FC543865}"/>
                </a:ext>
              </a:extLst>
            </p:cNvPr>
            <p:cNvSpPr txBox="1"/>
            <p:nvPr/>
          </p:nvSpPr>
          <p:spPr>
            <a:xfrm>
              <a:off x="7233650" y="4105763"/>
              <a:ext cx="1473900" cy="800188"/>
            </a:xfrm>
            <a:prstGeom prst="rect">
              <a:avLst/>
            </a:prstGeom>
            <a:noFill/>
            <a:ln>
              <a:noFill/>
            </a:ln>
          </p:spPr>
          <p:txBody>
            <a:bodyPr spcFirstLastPara="1" wrap="square" lIns="91425" tIns="91425" rIns="91425" bIns="91425" anchor="t" anchorCtr="0">
              <a:spAutoFit/>
            </a:bodyPr>
            <a:lstStyle/>
            <a:p>
              <a:r>
                <a:rPr lang="en" sz="1000">
                  <a:latin typeface="Montserrat"/>
                  <a:ea typeface="Montserrat"/>
                  <a:cs typeface="Montserrat"/>
                  <a:sym typeface="Montserrat"/>
                </a:rPr>
                <a:t>Jain et al. 2020,</a:t>
              </a:r>
              <a:endParaRPr sz="1000">
                <a:latin typeface="Montserrat"/>
                <a:ea typeface="Montserrat"/>
                <a:cs typeface="Montserrat"/>
                <a:sym typeface="Montserrat"/>
              </a:endParaRPr>
            </a:p>
            <a:p>
              <a:pPr>
                <a:buClr>
                  <a:srgbClr val="000000"/>
                </a:buClr>
                <a:buSzPts val="1100"/>
              </a:pPr>
              <a:r>
                <a:rPr lang="en" sz="1000">
                  <a:latin typeface="Montserrat"/>
                  <a:ea typeface="Montserrat"/>
                  <a:cs typeface="Montserrat"/>
                  <a:sym typeface="Montserrat"/>
                </a:rPr>
                <a:t>Schrimpf et al. 2021,</a:t>
              </a:r>
              <a:endParaRPr sz="1000">
                <a:latin typeface="Montserrat"/>
                <a:ea typeface="Montserrat"/>
                <a:cs typeface="Montserrat"/>
                <a:sym typeface="Montserrat"/>
              </a:endParaRPr>
            </a:p>
            <a:p>
              <a:r>
                <a:rPr lang="en" sz="1000">
                  <a:latin typeface="Montserrat"/>
                  <a:ea typeface="Montserrat"/>
                  <a:cs typeface="Montserrat"/>
                  <a:sym typeface="Montserrat"/>
                </a:rPr>
                <a:t>Goldstein et al. 2022            </a:t>
              </a:r>
              <a:endParaRPr sz="1000">
                <a:latin typeface="Montserrat"/>
                <a:ea typeface="Montserrat"/>
                <a:cs typeface="Montserrat"/>
                <a:sym typeface="Montserrat"/>
              </a:endParaRPr>
            </a:p>
            <a:p>
              <a:r>
                <a:rPr lang="en" sz="1000">
                  <a:latin typeface="Montserrat"/>
                  <a:ea typeface="Montserrat"/>
                  <a:cs typeface="Montserrat"/>
                  <a:sym typeface="Montserrat"/>
                </a:rPr>
                <a:t>...</a:t>
              </a:r>
              <a:endParaRPr sz="180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2978e5e2abf_0_30"/>
          <p:cNvSpPr/>
          <p:nvPr/>
        </p:nvSpPr>
        <p:spPr>
          <a:xfrm>
            <a:off x="259800" y="218400"/>
            <a:ext cx="11281500" cy="726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800"/>
              <a:buFont typeface="Arial"/>
              <a:buNone/>
            </a:pPr>
            <a:r>
              <a:rPr lang="en-SG" sz="2800" b="1">
                <a:solidFill>
                  <a:schemeClr val="dk1"/>
                </a:solidFill>
                <a:latin typeface="Helvetica Neue"/>
                <a:ea typeface="Helvetica Neue"/>
                <a:cs typeface="Helvetica Neue"/>
                <a:sym typeface="Helvetica Neue"/>
              </a:rPr>
              <a:t>Language models (LMs) predict brain activity evoked by complex</a:t>
            </a:r>
            <a:endParaRPr/>
          </a:p>
          <a:p>
            <a:pPr marL="0" marR="0" lvl="0" indent="0" algn="l" rtl="0">
              <a:lnSpc>
                <a:spcPct val="100000"/>
              </a:lnSpc>
              <a:spcBef>
                <a:spcPts val="0"/>
              </a:spcBef>
              <a:spcAft>
                <a:spcPts val="0"/>
              </a:spcAft>
              <a:buClr>
                <a:schemeClr val="dk1"/>
              </a:buClr>
              <a:buSzPts val="2800"/>
              <a:buFont typeface="Arial"/>
              <a:buNone/>
            </a:pPr>
            <a:r>
              <a:rPr lang="en-SG" sz="2800" b="1">
                <a:solidFill>
                  <a:schemeClr val="dk1"/>
                </a:solidFill>
                <a:latin typeface="Helvetica Neue"/>
                <a:ea typeface="Helvetica Neue"/>
                <a:cs typeface="Helvetica Neue"/>
                <a:sym typeface="Helvetica Neue"/>
              </a:rPr>
              <a:t>language (e.g. listening a story) to an impressive degree</a:t>
            </a:r>
            <a:endParaRPr sz="2800" b="1" i="0" u="none" strike="noStrike" cap="none">
              <a:solidFill>
                <a:schemeClr val="dk1"/>
              </a:solidFill>
              <a:latin typeface="Helvetica Neue"/>
              <a:ea typeface="Helvetica Neue"/>
              <a:cs typeface="Helvetica Neue"/>
              <a:sym typeface="Helvetica Neue"/>
            </a:endParaRPr>
          </a:p>
        </p:txBody>
      </p:sp>
      <p:sp>
        <p:nvSpPr>
          <p:cNvPr id="133" name="Google Shape;133;g2978e5e2abf_0_30"/>
          <p:cNvSpPr txBox="1">
            <a:spLocks noGrp="1"/>
          </p:cNvSpPr>
          <p:nvPr>
            <p:ph type="sldNum" idx="12"/>
          </p:nvPr>
        </p:nvSpPr>
        <p:spPr>
          <a:xfrm>
            <a:off x="11311128" y="6492874"/>
            <a:ext cx="880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fld id="{00000000-1234-1234-1234-123412341234}" type="slidenum">
              <a:rPr lang="en-SG"/>
              <a:t>8</a:t>
            </a:fld>
            <a:endParaRPr/>
          </a:p>
        </p:txBody>
      </p:sp>
      <p:sp>
        <p:nvSpPr>
          <p:cNvPr id="134" name="Google Shape;134;g2978e5e2abf_0_30"/>
          <p:cNvSpPr/>
          <p:nvPr/>
        </p:nvSpPr>
        <p:spPr>
          <a:xfrm>
            <a:off x="4557386" y="1946697"/>
            <a:ext cx="6519000" cy="3395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35" name="Google Shape;135;g2978e5e2abf_0_30"/>
          <p:cNvSpPr/>
          <p:nvPr/>
        </p:nvSpPr>
        <p:spPr>
          <a:xfrm>
            <a:off x="0" y="5953345"/>
            <a:ext cx="11465100" cy="8163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1100"/>
              <a:buFont typeface="Arial"/>
              <a:buNone/>
            </a:pPr>
            <a:r>
              <a:rPr lang="en-SG" sz="1600">
                <a:solidFill>
                  <a:schemeClr val="dk1"/>
                </a:solidFill>
                <a:latin typeface="Helvetica Neue"/>
                <a:ea typeface="Helvetica Neue"/>
                <a:cs typeface="Helvetica Neue"/>
                <a:sym typeface="Helvetica Neue"/>
              </a:rPr>
              <a:t>Jain and Huth. Incorporating context into language encoding models for fMRI. (NeurIPS 2018)</a:t>
            </a:r>
            <a:endParaRPr sz="16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chemeClr val="dk1"/>
              </a:buClr>
              <a:buSzPts val="1100"/>
              <a:buFont typeface="Arial"/>
              <a:buNone/>
            </a:pPr>
            <a:r>
              <a:rPr lang="en-SG" sz="1600">
                <a:solidFill>
                  <a:schemeClr val="dk1"/>
                </a:solidFill>
                <a:latin typeface="Helvetica Neue"/>
                <a:ea typeface="Helvetica Neue"/>
                <a:cs typeface="Helvetica Neue"/>
                <a:sym typeface="Helvetica Neue"/>
              </a:rPr>
              <a:t>Toneva and Wehbe. Interpreting and improving natural-language processing (in machines) with natural language-processing (in the brain). (NeurIPS 2019)</a:t>
            </a:r>
            <a:endParaRPr sz="1600">
              <a:solidFill>
                <a:schemeClr val="dk1"/>
              </a:solidFill>
              <a:latin typeface="Helvetica Neue"/>
              <a:ea typeface="Helvetica Neue"/>
              <a:cs typeface="Helvetica Neue"/>
              <a:sym typeface="Helvetica Neue"/>
            </a:endParaRPr>
          </a:p>
        </p:txBody>
      </p:sp>
      <p:pic>
        <p:nvPicPr>
          <p:cNvPr id="136" name="Google Shape;136;g2978e5e2abf_0_30"/>
          <p:cNvPicPr preferRelativeResize="0"/>
          <p:nvPr/>
        </p:nvPicPr>
        <p:blipFill>
          <a:blip r:embed="rId3">
            <a:alphaModFix/>
          </a:blip>
          <a:stretch>
            <a:fillRect/>
          </a:stretch>
        </p:blipFill>
        <p:spPr>
          <a:xfrm>
            <a:off x="0" y="1123464"/>
            <a:ext cx="12192000" cy="5670501"/>
          </a:xfrm>
          <a:prstGeom prst="rect">
            <a:avLst/>
          </a:prstGeom>
          <a:noFill/>
          <a:ln>
            <a:noFill/>
          </a:ln>
        </p:spPr>
      </p:pic>
      <p:sp>
        <p:nvSpPr>
          <p:cNvPr id="137" name="Google Shape;137;g2978e5e2abf_0_30"/>
          <p:cNvSpPr/>
          <p:nvPr/>
        </p:nvSpPr>
        <p:spPr>
          <a:xfrm>
            <a:off x="41100" y="4745750"/>
            <a:ext cx="12109800" cy="726300"/>
          </a:xfrm>
          <a:prstGeom prst="rect">
            <a:avLst/>
          </a:prstGeom>
          <a:solidFill>
            <a:srgbClr val="FCE5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Arial"/>
              <a:buNone/>
            </a:pPr>
            <a:r>
              <a:rPr lang="en-SG" sz="2000">
                <a:solidFill>
                  <a:schemeClr val="dk1"/>
                </a:solidFill>
                <a:latin typeface="Helvetica Neue"/>
                <a:ea typeface="Helvetica Neue"/>
                <a:cs typeface="Helvetica Neue"/>
                <a:sym typeface="Helvetica Neue"/>
              </a:rPr>
              <a:t>Brain alignment of a LM ⇒ Why do language models have better brain alignment? What are the reasons? </a:t>
            </a:r>
            <a:endParaRPr sz="2000" i="0" u="none" strike="noStrike" cap="none">
              <a:solidFill>
                <a:schemeClr val="dk1"/>
              </a:solidFill>
              <a:latin typeface="Helvetica Neue"/>
              <a:ea typeface="Helvetica Neue"/>
              <a:cs typeface="Helvetica Neue"/>
              <a:sym typeface="Helvetica Neue"/>
            </a:endParaRPr>
          </a:p>
        </p:txBody>
      </p:sp>
      <p:pic>
        <p:nvPicPr>
          <p:cNvPr id="138" name="Google Shape;138;g2978e5e2abf_0_30"/>
          <p:cNvPicPr preferRelativeResize="0"/>
          <p:nvPr/>
        </p:nvPicPr>
        <p:blipFill>
          <a:blip r:embed="rId4">
            <a:alphaModFix/>
          </a:blip>
          <a:stretch>
            <a:fillRect/>
          </a:stretch>
        </p:blipFill>
        <p:spPr>
          <a:xfrm>
            <a:off x="2238375" y="1325975"/>
            <a:ext cx="7715250" cy="3038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22857952a9e_0_169"/>
          <p:cNvSpPr/>
          <p:nvPr/>
        </p:nvSpPr>
        <p:spPr>
          <a:xfrm>
            <a:off x="150407" y="-11135"/>
            <a:ext cx="9875573" cy="85275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800"/>
              <a:buFont typeface="Arial"/>
              <a:buNone/>
            </a:pPr>
            <a:r>
              <a:rPr lang="en-US" sz="2800" b="1">
                <a:latin typeface="Helvetica Neue"/>
                <a:ea typeface="Helvetica Neue"/>
                <a:cs typeface="Helvetica Neue"/>
                <a:sym typeface="Helvetica Neue"/>
              </a:rPr>
              <a:t>Focusing on two research questions</a:t>
            </a:r>
          </a:p>
        </p:txBody>
      </p:sp>
      <p:sp>
        <p:nvSpPr>
          <p:cNvPr id="137" name="Google Shape;137;g22857952a9e_0_169"/>
          <p:cNvSpPr txBox="1">
            <a:spLocks noGrp="1"/>
          </p:cNvSpPr>
          <p:nvPr>
            <p:ph type="sldNum" idx="12"/>
          </p:nvPr>
        </p:nvSpPr>
        <p:spPr>
          <a:xfrm>
            <a:off x="11311128" y="6492874"/>
            <a:ext cx="8808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SG"/>
              <a:t>9</a:t>
            </a:fld>
            <a:endParaRPr/>
          </a:p>
        </p:txBody>
      </p:sp>
      <p:grpSp>
        <p:nvGrpSpPr>
          <p:cNvPr id="3" name="Google Shape;111;g10bb5e1c841_1_46">
            <a:extLst>
              <a:ext uri="{FF2B5EF4-FFF2-40B4-BE49-F238E27FC236}">
                <a16:creationId xmlns:a16="http://schemas.microsoft.com/office/drawing/2014/main" id="{CB3CE775-82B0-D4CD-A52A-6E357652DCEB}"/>
              </a:ext>
            </a:extLst>
          </p:cNvPr>
          <p:cNvGrpSpPr/>
          <p:nvPr/>
        </p:nvGrpSpPr>
        <p:grpSpPr>
          <a:xfrm>
            <a:off x="3103813" y="1046574"/>
            <a:ext cx="6450090" cy="2311479"/>
            <a:chOff x="2451150" y="447250"/>
            <a:chExt cx="7289700" cy="2275900"/>
          </a:xfrm>
        </p:grpSpPr>
        <p:sp>
          <p:nvSpPr>
            <p:cNvPr id="5" name="Google Shape;112;g10bb5e1c841_1_46">
              <a:extLst>
                <a:ext uri="{FF2B5EF4-FFF2-40B4-BE49-F238E27FC236}">
                  <a16:creationId xmlns:a16="http://schemas.microsoft.com/office/drawing/2014/main" id="{902D551A-0B23-8D30-0EEA-EA96382CDD21}"/>
                </a:ext>
              </a:extLst>
            </p:cNvPr>
            <p:cNvSpPr/>
            <p:nvPr/>
          </p:nvSpPr>
          <p:spPr>
            <a:xfrm>
              <a:off x="2451150" y="447250"/>
              <a:ext cx="7289700" cy="2275900"/>
            </a:xfrm>
            <a:prstGeom prst="roundRect">
              <a:avLst>
                <a:gd name="adj" fmla="val 16667"/>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 name="Google Shape;114;g10bb5e1c841_1_46">
              <a:extLst>
                <a:ext uri="{FF2B5EF4-FFF2-40B4-BE49-F238E27FC236}">
                  <a16:creationId xmlns:a16="http://schemas.microsoft.com/office/drawing/2014/main" id="{30884FC9-654C-F6F5-EEE9-8A8DB8415F24}"/>
                </a:ext>
              </a:extLst>
            </p:cNvPr>
            <p:cNvCxnSpPr/>
            <p:nvPr/>
          </p:nvCxnSpPr>
          <p:spPr>
            <a:xfrm>
              <a:off x="4982100" y="1871200"/>
              <a:ext cx="2227800" cy="0"/>
            </a:xfrm>
            <a:prstGeom prst="straightConnector1">
              <a:avLst/>
            </a:prstGeom>
            <a:noFill/>
            <a:ln w="38100" cap="flat" cmpd="sng">
              <a:solidFill>
                <a:schemeClr val="dk1"/>
              </a:solidFill>
              <a:prstDash val="solid"/>
              <a:round/>
              <a:headEnd type="none" w="med" len="med"/>
              <a:tailEnd type="triangle" w="med" len="med"/>
            </a:ln>
          </p:spPr>
        </p:cxnSp>
        <p:sp>
          <p:nvSpPr>
            <p:cNvPr id="8" name="Google Shape;115;g10bb5e1c841_1_46">
              <a:extLst>
                <a:ext uri="{FF2B5EF4-FFF2-40B4-BE49-F238E27FC236}">
                  <a16:creationId xmlns:a16="http://schemas.microsoft.com/office/drawing/2014/main" id="{93ADFC7F-6871-DF5E-EF43-83C372C9B03B}"/>
                </a:ext>
              </a:extLst>
            </p:cNvPr>
            <p:cNvSpPr/>
            <p:nvPr/>
          </p:nvSpPr>
          <p:spPr>
            <a:xfrm>
              <a:off x="7239345" y="729511"/>
              <a:ext cx="2028300" cy="344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1800" b="1">
                  <a:solidFill>
                    <a:schemeClr val="dk1"/>
                  </a:solidFill>
                  <a:latin typeface="Helvetica Neue"/>
                  <a:ea typeface="Helvetica Neue"/>
                  <a:cs typeface="Helvetica Neue"/>
                  <a:sym typeface="Helvetica Neue"/>
                </a:rPr>
                <a:t>Biological</a:t>
              </a:r>
              <a:endParaRPr sz="1800" b="1" i="0" u="none" strike="noStrike" cap="none">
                <a:solidFill>
                  <a:schemeClr val="dk1"/>
                </a:solidFill>
                <a:latin typeface="Helvetica Neue"/>
                <a:ea typeface="Helvetica Neue"/>
                <a:cs typeface="Helvetica Neue"/>
                <a:sym typeface="Helvetica Neue"/>
              </a:endParaRPr>
            </a:p>
          </p:txBody>
        </p:sp>
        <p:sp>
          <p:nvSpPr>
            <p:cNvPr id="9" name="Google Shape;116;g10bb5e1c841_1_46">
              <a:extLst>
                <a:ext uri="{FF2B5EF4-FFF2-40B4-BE49-F238E27FC236}">
                  <a16:creationId xmlns:a16="http://schemas.microsoft.com/office/drawing/2014/main" id="{7D92A3BE-D25B-ED03-81B7-42853B237950}"/>
                </a:ext>
              </a:extLst>
            </p:cNvPr>
            <p:cNvSpPr/>
            <p:nvPr/>
          </p:nvSpPr>
          <p:spPr>
            <a:xfrm>
              <a:off x="2777280" y="729511"/>
              <a:ext cx="2028300" cy="344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1800" b="1">
                  <a:solidFill>
                    <a:schemeClr val="dk1"/>
                  </a:solidFill>
                  <a:latin typeface="Helvetica Neue"/>
                  <a:ea typeface="Helvetica Neue"/>
                  <a:cs typeface="Helvetica Neue"/>
                  <a:sym typeface="Helvetica Neue"/>
                </a:rPr>
                <a:t>Artificial</a:t>
              </a:r>
              <a:endParaRPr sz="1800" b="1" i="0" u="none" strike="noStrike" cap="none">
                <a:solidFill>
                  <a:schemeClr val="dk1"/>
                </a:solidFill>
                <a:latin typeface="Helvetica Neue"/>
                <a:ea typeface="Helvetica Neue"/>
                <a:cs typeface="Helvetica Neue"/>
                <a:sym typeface="Helvetica Neue"/>
              </a:endParaRPr>
            </a:p>
          </p:txBody>
        </p:sp>
        <p:pic>
          <p:nvPicPr>
            <p:cNvPr id="10" name="Google Shape;117;g10bb5e1c841_1_46">
              <a:extLst>
                <a:ext uri="{FF2B5EF4-FFF2-40B4-BE49-F238E27FC236}">
                  <a16:creationId xmlns:a16="http://schemas.microsoft.com/office/drawing/2014/main" id="{02429109-5023-35CF-7793-DAF5F7B9B154}"/>
                </a:ext>
              </a:extLst>
            </p:cNvPr>
            <p:cNvPicPr preferRelativeResize="0"/>
            <p:nvPr/>
          </p:nvPicPr>
          <p:blipFill>
            <a:blip r:embed="rId3">
              <a:alphaModFix/>
            </a:blip>
            <a:stretch>
              <a:fillRect/>
            </a:stretch>
          </p:blipFill>
          <p:spPr>
            <a:xfrm>
              <a:off x="3095400" y="1074211"/>
              <a:ext cx="1392200" cy="1392200"/>
            </a:xfrm>
            <a:prstGeom prst="rect">
              <a:avLst/>
            </a:prstGeom>
            <a:noFill/>
            <a:ln>
              <a:noFill/>
            </a:ln>
          </p:spPr>
        </p:pic>
        <p:pic>
          <p:nvPicPr>
            <p:cNvPr id="11" name="Google Shape;118;g10bb5e1c841_1_46">
              <a:extLst>
                <a:ext uri="{FF2B5EF4-FFF2-40B4-BE49-F238E27FC236}">
                  <a16:creationId xmlns:a16="http://schemas.microsoft.com/office/drawing/2014/main" id="{2FC629C0-6933-72B5-5EF1-FDA00B3009FD}"/>
                </a:ext>
              </a:extLst>
            </p:cNvPr>
            <p:cNvPicPr preferRelativeResize="0"/>
            <p:nvPr/>
          </p:nvPicPr>
          <p:blipFill>
            <a:blip r:embed="rId4">
              <a:alphaModFix/>
            </a:blip>
            <a:stretch>
              <a:fillRect/>
            </a:stretch>
          </p:blipFill>
          <p:spPr>
            <a:xfrm>
              <a:off x="7475770" y="1175099"/>
              <a:ext cx="1555450" cy="1190425"/>
            </a:xfrm>
            <a:prstGeom prst="rect">
              <a:avLst/>
            </a:prstGeom>
            <a:noFill/>
            <a:ln>
              <a:noFill/>
            </a:ln>
          </p:spPr>
        </p:pic>
      </p:grpSp>
      <p:sp>
        <p:nvSpPr>
          <p:cNvPr id="20" name="Google Shape;137;g2978e5e2abf_0_30">
            <a:extLst>
              <a:ext uri="{FF2B5EF4-FFF2-40B4-BE49-F238E27FC236}">
                <a16:creationId xmlns:a16="http://schemas.microsoft.com/office/drawing/2014/main" id="{1F4514F9-EB10-71C5-2EF7-196CF552468A}"/>
              </a:ext>
            </a:extLst>
          </p:cNvPr>
          <p:cNvSpPr/>
          <p:nvPr/>
        </p:nvSpPr>
        <p:spPr>
          <a:xfrm>
            <a:off x="41100" y="3642712"/>
            <a:ext cx="12109800" cy="726300"/>
          </a:xfrm>
          <a:prstGeom prst="rect">
            <a:avLst/>
          </a:prstGeom>
          <a:solidFill>
            <a:srgbClr val="FCE5CD"/>
          </a:solidFill>
          <a:ln>
            <a:noFill/>
          </a:ln>
        </p:spPr>
        <p:txBody>
          <a:bodyPr spcFirstLastPara="1" wrap="square" lIns="91425" tIns="45700" rIns="91425" bIns="45700" anchor="ctr" anchorCtr="0">
            <a:noAutofit/>
          </a:bodyPr>
          <a:lstStyle/>
          <a:p>
            <a:pPr algn="ctr">
              <a:buClr>
                <a:schemeClr val="dk1"/>
              </a:buClr>
              <a:buSzPts val="2800"/>
            </a:pPr>
            <a:r>
              <a:rPr lang="en-US" sz="2000" b="1">
                <a:latin typeface="Helvetica Neue"/>
                <a:ea typeface="Helvetica Neue"/>
                <a:cs typeface="Helvetica Neue"/>
                <a:sym typeface="Helvetica Neue"/>
              </a:rPr>
              <a:t>What are the reasons behind better similarity between language models and brains?</a:t>
            </a:r>
            <a:r>
              <a:rPr lang="en-SG" sz="2000">
                <a:latin typeface="Helvetica Neue"/>
                <a:ea typeface="Helvetica Neue"/>
                <a:cs typeface="Helvetica Neue"/>
                <a:sym typeface="Helvetica Neue"/>
              </a:rPr>
              <a:t> </a:t>
            </a:r>
            <a:endParaRPr sz="2000" i="0" u="none" strike="noStrike" cap="none">
              <a:latin typeface="Helvetica Neue"/>
              <a:ea typeface="Helvetica Neue"/>
              <a:cs typeface="Helvetica Neue"/>
              <a:sym typeface="Helvetica Neue"/>
            </a:endParaRPr>
          </a:p>
        </p:txBody>
      </p:sp>
      <p:sp>
        <p:nvSpPr>
          <p:cNvPr id="21" name="Google Shape;137;g2978e5e2abf_0_30">
            <a:extLst>
              <a:ext uri="{FF2B5EF4-FFF2-40B4-BE49-F238E27FC236}">
                <a16:creationId xmlns:a16="http://schemas.microsoft.com/office/drawing/2014/main" id="{F8292DB1-7C61-C84F-E316-87CB473A1AFE}"/>
              </a:ext>
            </a:extLst>
          </p:cNvPr>
          <p:cNvSpPr/>
          <p:nvPr/>
        </p:nvSpPr>
        <p:spPr>
          <a:xfrm>
            <a:off x="41100" y="4616648"/>
            <a:ext cx="12109800" cy="726300"/>
          </a:xfrm>
          <a:prstGeom prst="rect">
            <a:avLst/>
          </a:prstGeom>
          <a:solidFill>
            <a:srgbClr val="FCE5CD"/>
          </a:solidFill>
          <a:ln>
            <a:noFill/>
          </a:ln>
        </p:spPr>
        <p:txBody>
          <a:bodyPr spcFirstLastPara="1" wrap="square" lIns="91425" tIns="45700" rIns="91425" bIns="45700" anchor="ctr" anchorCtr="0">
            <a:noAutofit/>
          </a:bodyPr>
          <a:lstStyle/>
          <a:p>
            <a:pPr lvl="0" algn="ctr">
              <a:buClr>
                <a:srgbClr val="000000"/>
              </a:buClr>
              <a:buSzPts val="1600"/>
            </a:pPr>
            <a:r>
              <a:rPr lang="en-US" sz="2000" b="1">
                <a:solidFill>
                  <a:schemeClr val="dk1"/>
                </a:solidFill>
                <a:latin typeface="Helvetica Neue"/>
                <a:ea typeface="Helvetica Neue"/>
                <a:cs typeface="Helvetica Neue"/>
                <a:sym typeface="Helvetica Neue"/>
              </a:rPr>
              <a:t>What types of information underlie the brain alignment of language models observed across brain regions? </a:t>
            </a:r>
          </a:p>
        </p:txBody>
      </p:sp>
    </p:spTree>
    <p:extLst>
      <p:ext uri="{BB962C8B-B14F-4D97-AF65-F5344CB8AC3E}">
        <p14:creationId xmlns:p14="http://schemas.microsoft.com/office/powerpoint/2010/main" val="51994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3143</TotalTime>
  <Words>3152</Words>
  <Application>Microsoft Office PowerPoint</Application>
  <PresentationFormat>Widescreen</PresentationFormat>
  <Paragraphs>434</Paragraphs>
  <Slides>45</Slides>
  <Notes>35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45</vt:i4>
      </vt:variant>
    </vt:vector>
  </HeadingPairs>
  <TitlesOfParts>
    <vt:vector size="57" baseType="lpstr">
      <vt:lpstr>Aptos</vt:lpstr>
      <vt:lpstr>Aptos Display</vt:lpstr>
      <vt:lpstr>Arial</vt:lpstr>
      <vt:lpstr>Calibri</vt:lpstr>
      <vt:lpstr>Helvetica Neue</vt:lpstr>
      <vt:lpstr>Matura MT Script Capitals</vt:lpstr>
      <vt:lpstr>Montserrat</vt:lpstr>
      <vt:lpstr>NimbusRomNo9L-Regu</vt:lpstr>
      <vt:lpstr>Open Sans</vt:lpstr>
      <vt:lpstr>Roboto</vt:lpstr>
      <vt:lpstr>Times New Roman</vt:lpstr>
      <vt:lpstr>Office Theme</vt:lpstr>
      <vt:lpstr>Characterizing similarities and differences between language processing in brains and language models. </vt:lpstr>
      <vt:lpstr>Mechanistic understanding of language processing in the brain:  four big questions</vt:lpstr>
      <vt:lpstr>Typical studies of language processing with controlled experiments</vt:lpstr>
      <vt:lpstr>Increasingly available open source ecological stimuli datasets</vt:lpstr>
      <vt:lpstr>Brain Encoding and Decoding</vt:lpstr>
      <vt:lpstr>Deep neural networks and brain alignment: brain encoding and decoding</vt:lpstr>
      <vt:lpstr>PowerPoint Presentation</vt:lpstr>
      <vt:lpstr>PowerPoint Presentation</vt:lpstr>
      <vt:lpstr>PowerPoint Presentation</vt:lpstr>
      <vt:lpstr>PowerPoint Presentation</vt:lpstr>
      <vt:lpstr>PowerPoint Presentation</vt:lpstr>
      <vt:lpstr>Interpreting BERT and beyond</vt:lpstr>
      <vt:lpstr>Hierarchy of Linguistic Info - Setting</vt:lpstr>
      <vt:lpstr>PowerPoint Presentation</vt:lpstr>
      <vt:lpstr>PowerPoint Presentation</vt:lpstr>
      <vt:lpstr>PowerPoint Presentation</vt:lpstr>
      <vt:lpstr>Brain Encoding Schema?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can we quantify model predictions within a voxelwise encoding model?</vt:lpstr>
      <vt:lpstr>PowerPoint Presentation</vt:lpstr>
      <vt:lpstr>Estimated Noise Ceiling</vt:lpstr>
      <vt:lpstr>S08: Cross-subject prediction accuracy (Reading vs. Listening)</vt:lpstr>
      <vt:lpstr>Research questions</vt:lpstr>
      <vt:lpstr>Low-level Stimulus Features</vt:lpstr>
      <vt:lpstr>PowerPoint Presentation</vt:lpstr>
      <vt:lpstr>Text vs. Speech-based language models &amp; brain alignment</vt:lpstr>
      <vt:lpstr>Reading condition in early visual &amp; late language regions</vt:lpstr>
      <vt:lpstr>Listening condition in early auditory &amp; late language regions</vt:lpstr>
      <vt:lpstr>Phonological properties account for most of the alignment between speech models and the human brain</vt:lpstr>
      <vt:lpstr>Text-based language models have more information shared with late language regions beyond number of letters feature.</vt:lpstr>
      <vt:lpstr>PowerPoint Presentation</vt:lpstr>
      <vt:lpstr>PowerPoint Presentation</vt:lpstr>
      <vt:lpstr>Collaborators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Oota Reddy</dc:creator>
  <cp:lastModifiedBy>Oota Reddy</cp:lastModifiedBy>
  <cp:revision>132</cp:revision>
  <dcterms:created xsi:type="dcterms:W3CDTF">2024-04-10T09:40:48Z</dcterms:created>
  <dcterms:modified xsi:type="dcterms:W3CDTF">2024-06-21T14:27:31Z</dcterms:modified>
</cp:coreProperties>
</file>