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1.xml" ContentType="application/inkml+xml"/>
  <Override PartName="/ppt/ink/ink2.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85" r:id="rId2"/>
    <p:sldId id="267" r:id="rId3"/>
    <p:sldId id="583" r:id="rId4"/>
    <p:sldId id="257" r:id="rId5"/>
    <p:sldId id="256" r:id="rId6"/>
    <p:sldId id="497" r:id="rId7"/>
    <p:sldId id="430" r:id="rId8"/>
    <p:sldId id="260" r:id="rId9"/>
    <p:sldId id="262" r:id="rId10"/>
    <p:sldId id="469" r:id="rId11"/>
    <p:sldId id="547" r:id="rId12"/>
    <p:sldId id="261" r:id="rId13"/>
    <p:sldId id="587" r:id="rId14"/>
    <p:sldId id="528" r:id="rId15"/>
    <p:sldId id="556" r:id="rId16"/>
    <p:sldId id="563" r:id="rId17"/>
    <p:sldId id="564" r:id="rId18"/>
    <p:sldId id="565" r:id="rId19"/>
    <p:sldId id="278" r:id="rId20"/>
    <p:sldId id="585" r:id="rId21"/>
    <p:sldId id="586" r:id="rId22"/>
    <p:sldId id="484" r:id="rId23"/>
    <p:sldId id="485" r:id="rId24"/>
    <p:sldId id="283" r:id="rId25"/>
    <p:sldId id="494" r:id="rId26"/>
    <p:sldId id="495" r:id="rId27"/>
    <p:sldId id="394" r:id="rId28"/>
    <p:sldId id="399" r:id="rId29"/>
    <p:sldId id="443" r:id="rId30"/>
    <p:sldId id="592" r:id="rId31"/>
    <p:sldId id="593" r:id="rId32"/>
    <p:sldId id="379" r:id="rId33"/>
    <p:sldId id="588" r:id="rId34"/>
    <p:sldId id="566" r:id="rId35"/>
    <p:sldId id="365" r:id="rId36"/>
    <p:sldId id="567" r:id="rId37"/>
    <p:sldId id="568" r:id="rId38"/>
    <p:sldId id="589" r:id="rId39"/>
    <p:sldId id="570" r:id="rId40"/>
    <p:sldId id="429" r:id="rId41"/>
    <p:sldId id="594" r:id="rId42"/>
    <p:sldId id="554" r:id="rId43"/>
    <p:sldId id="590" r:id="rId44"/>
    <p:sldId id="396" r:id="rId45"/>
    <p:sldId id="571" r:id="rId46"/>
    <p:sldId id="412" r:id="rId47"/>
    <p:sldId id="572" r:id="rId48"/>
    <p:sldId id="602" r:id="rId49"/>
    <p:sldId id="273" r:id="rId50"/>
    <p:sldId id="591" r:id="rId51"/>
    <p:sldId id="275" r:id="rId52"/>
    <p:sldId id="276" r:id="rId53"/>
    <p:sldId id="367" r:id="rId54"/>
    <p:sldId id="374" r:id="rId55"/>
    <p:sldId id="373" r:id="rId56"/>
    <p:sldId id="263" r:id="rId57"/>
    <p:sldId id="579" r:id="rId58"/>
    <p:sldId id="532" r:id="rId59"/>
    <p:sldId id="598" r:id="rId60"/>
    <p:sldId id="595" r:id="rId61"/>
    <p:sldId id="359" r:id="rId62"/>
    <p:sldId id="581" r:id="rId63"/>
    <p:sldId id="419" r:id="rId64"/>
    <p:sldId id="420" r:id="rId65"/>
    <p:sldId id="421" r:id="rId66"/>
    <p:sldId id="596" r:id="rId67"/>
    <p:sldId id="597" r:id="rId68"/>
    <p:sldId id="558" r:id="rId69"/>
    <p:sldId id="601" r:id="rId70"/>
    <p:sldId id="529" r:id="rId71"/>
    <p:sldId id="600" r:id="rId72"/>
    <p:sldId id="599" r:id="rId73"/>
    <p:sldId id="603" r:id="rId74"/>
    <p:sldId id="30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autoAdjust="0"/>
  </p:normalViewPr>
  <p:slideViewPr>
    <p:cSldViewPr snapToGrid="0">
      <p:cViewPr varScale="1">
        <p:scale>
          <a:sx n="79" d="100"/>
          <a:sy n="79" d="100"/>
        </p:scale>
        <p:origin x="187" y="62"/>
      </p:cViewPr>
      <p:guideLst/>
    </p:cSldViewPr>
  </p:slideViewPr>
  <p:outlineViewPr>
    <p:cViewPr>
      <p:scale>
        <a:sx n="33" d="100"/>
        <a:sy n="33" d="100"/>
      </p:scale>
      <p:origin x="0" y="-253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0:50:23.339"/>
    </inkml:context>
    <inkml:brush xml:id="br0">
      <inkml:brushProperty name="width" value="0.05" units="cm"/>
      <inkml:brushProperty name="height" value="0.05" units="cm"/>
      <inkml:brushProperty name="color" value="#CC0000"/>
    </inkml:brush>
  </inkml:definitions>
  <inkml:trace contextRef="#ctx0" brushRef="#br0">145 1 24575,'1'32'0,"-1"-5"0,-3 39 0,2-58 0,-1 0 0,1-1 0,-1 1 0,-1 0 0,1-1 0,-1 0 0,-1 1 0,1-1 0,-7 9 0,9-15 0,1-1 0,0 1 0,0-1 0,0 1 0,-1-1 0,1 1 0,0-1 0,-1 1 0,1-1 0,0 1 0,-1-1 0,1 0 0,0 1 0,-1-1 0,1 0 0,-1 1 0,1-1 0,-1 0 0,1 1 0,-1-1 0,1 0 0,-1 0 0,0 1 0,1-1 0,-1 0 0,1 0 0,-1 0 0,1 0 0,-1 0 0,0 0 0,1 0 0,-1 0 0,1 0 0,-1 0 0,0-1 0,0 0 0,0 0 0,0 0 0,0-1 0,0 1 0,1-1 0,-1 1 0,0-1 0,1 1 0,-1-1 0,1 1 0,0-1 0,-1-2 0,-2-56 0,3 56 0,2-103 0,-1 129 0,0-10 0,-1 0 0,-2 23 0,2-31 0,-1-1 0,0 1 0,0-1 0,0 0 0,0 0 0,0 1 0,-1-1 0,1 0 0,-1 0 0,0 0 0,0-1 0,0 1 0,0 0 0,0-1 0,-6 5 0,2-2 0,0 0 0,0 0 0,0 1 0,1 0 0,-1 0 0,-6 11 0,11-16 0,0 1 0,0-1 0,0 1 0,0-1 0,1 1 0,-1-1 0,1 1 0,-1 0 0,1-1 0,-1 1 0,1 0 0,0 0 0,0-1 0,0 1 0,0 0 0,0-1 0,0 1 0,0 0 0,1 0 0,-1-1 0,1 1 0,-1 0 0,1-1 0,0 1 0,0-1 0,-1 1 0,1-1 0,0 1 0,0-1 0,0 1 0,1-1 0,-1 0 0,0 0 0,0 0 0,1 0 0,-1 0 0,3 2 0,-1-1 0,0 0 0,1-1 0,-1 1 0,1 0 0,-1-1 0,1 0 0,0 0 0,0 0 0,0 0 0,0-1 0,-1 1 0,1-1 0,0 0 0,6-1 0,-8 1 0,0 0 0,0-1 0,0 1 0,0-1 0,0 0 0,0 0 0,0 0 0,0 1 0,0-2 0,0 1 0,0 0 0,-1 0 0,1-1 0,0 1 0,-1-1 0,1 1 0,-1-1 0,0 0 0,1 1 0,-1-1 0,0 0 0,0 0 0,0 0 0,-1 0 0,1 0 0,0 0 0,0-3 0,0 2 0,9-33 0,-1 26 0,-9 10 0,1 0 0,-1 0 0,1 1 0,0-1 0,-1 0 0,1 0 0,-1 1 0,1-1 0,-1 1 0,1-1 0,-1 0 0,1 1 0,-1-1 0,1 1 0,-1-1 0,0 1 0,1-1 0,-1 1 0,0-1 0,1 1 0,-1 0 0,0-1 0,0 1 0,0-1 0,1 2 0,0 1 0,1 0 0,-1 0 0,0 1 0,0-1 0,0 1 0,0-1 0,-1 1 0,1-1 0,-1 1 0,0-1 0,0 1 0,0 0 0,-1-1 0,1 1 0,-1-1 0,-2 7 0,2-8 0,0 0 0,-1 1 0,1-1 0,-1 0 0,1 0 0,-1 0 0,0-1 0,0 1 0,0 0 0,0-1 0,0 1 0,0-1 0,0 1 0,0-1 0,-1 0 0,1 0 0,0 0 0,-1 0 0,1-1 0,-1 1 0,1-1 0,-1 1 0,-4-1 0,3 1 0,0-1 0,0 1 0,0-1 0,0 0 0,0-1 0,0 1 0,1-1 0,-1 1 0,0-1 0,0-1 0,0 1 0,1 0 0,-1-1 0,0 0 0,-5-3 0,6 2 0,1 1 0,0-1 0,1 1 0,-1-1 0,0 1 0,1-1 0,-1 0 0,1 0 0,0 0 0,0 0 0,0 0 0,0 0 0,1 0 0,-1 0 0,1 0 0,0 0 0,-1 0 0,2 0 0,-1-1 0,1-4 0,-1 6 0,0 0 0,1 0 0,-1 0 0,0 0 0,1 0 0,0 0 0,-1 0 0,1 0 0,0 0 0,0 0 0,0 0 0,0 0 0,0 1 0,1-1 0,-1 1 0,1-1 0,-1 1 0,1-1 0,-1 1 0,1-1 0,0 1 0,-1 0 0,1 0 0,0 0 0,0 0 0,0 1 0,0-1 0,0 0 0,0 1 0,0-1 0,0 1 0,0 0 0,0-1 0,0 1 0,1 0 0,-1 0 0,0 1 0,2-1 0,0 1 0,1 0 0,-1-1 0,0 1 0,0 1 0,0-1 0,0 0 0,-1 1 0,1 0 0,0 0 0,-1 0 0,1 0 0,-1 1 0,1-1 0,-1 1 0,0 0 0,0 0 0,-1 0 0,5 7 0,-4-6 0,-1 1 0,0 0 0,0 0 0,-1 0 0,1 0 0,-1 0 0,0 0 0,0 0 0,-1 0 0,0 0 0,0 0 0,0 1 0,0-1 0,-1 0 0,-1 8 0,1-11 0,0 0 0,0 0 0,0 0 0,0 0 0,0 0 0,-1 0 0,1 0 0,0 0 0,-1-1 0,0 1 0,1 0 0,-1-1 0,0 0 0,0 1 0,1-1 0,-1 0 0,0 0 0,-1 0 0,1 0 0,0 0 0,0 0 0,0-1 0,0 1 0,-1-1 0,1 1 0,0-1 0,-1 0 0,1 0 0,0 0 0,0 0 0,-1 0 0,1-1 0,0 1 0,0-1 0,-1 1 0,-1-2 0,-1 0 0,0 0 0,0 0 0,1 0 0,-1-1 0,1 1 0,0-1 0,0 0 0,0-1 0,-6-5 0,8 7 0,-1-1 0,1 0 0,-1 1 0,1-1 0,0 0 0,0 0 0,0 0 0,1 0 0,-1-1 0,1 1 0,0 0 0,0-1 0,0 1 0,-1-5 0,2 7 0,0 0 0,0 0 0,0 1 0,1-1 0,-1 0 0,0 0 0,0 1 0,0-1 0,1 0 0,-1 1 0,0-1 0,1 0 0,-1 1 0,0-1 0,1 1 0,-1-1 0,1 0 0,-1 1 0,1-1 0,-1 1 0,1 0 0,0-1 0,-1 1 0,1-1 0,0 1 0,-1 0 0,1-1 0,0 1 0,-1 0 0,1 0 0,0 0 0,-1-1 0,1 1 0,0 0 0,0 0 0,-1 0 0,1 0 0,0 0 0,0 0 0,-1 1 0,1-1 0,0 0 0,-1 0 0,1 0 0,0 1 0,0-1 0,-1 0 0,2 1 0,3 1 0,0 0 0,0 0 0,0 0 0,-1 1 0,7 4 0,18 20 0,-22-19 0,1-1 0,-1 0 0,1 0 0,17 10 0,-23-16 0,1 0 0,-1 0 0,0 0 0,0 0 0,1 0 0,-1-1 0,1 1 0,-1-1 0,1 1 0,-1-1 0,1 0 0,-1 0 0,0 0 0,1 0 0,-1-1 0,1 1 0,-1-1 0,1 0 0,-1 1 0,0-1 0,1 0 0,-1 0 0,0 0 0,0-1 0,3-1 0,-2 0 0,-1 1 0,0 0 0,1-1 0,-1 1 0,0-1 0,-1 1 0,1-1 0,0 0 0,-1 0 0,0 0 0,1 0 0,-1 0 0,0 0 0,-1 0 0,1-1 0,0 1 0,-1 0 0,0 0 0,0 0 0,0-1 0,-1-4 0,0-9 0,-2 1 0,0 0 0,-7-17 0,4 10 0,5 19 0,0 0 0,0-1 0,-1 1 0,1 0 0,-1 0 0,0 0 0,0 1 0,-1-1 0,1 0 0,-1 1 0,0 0 0,0-1 0,0 1 0,0 0 0,0 1 0,-1-1 0,1 0 0,-1 1 0,0 0 0,0 0 0,1 0 0,-7-1 0,4 1 0,-1 1 0,1-1 0,-1 2 0,1-1 0,-1 1 0,0 0 0,1 0 0,-1 1 0,0 0 0,1 0 0,-1 1 0,1 0 0,0 0 0,-7 3 0,9-3 0,1 0 0,-1 1 0,1 0 0,0 0 0,-1 0 0,1 0 0,1 0 0,-1 0 0,0 1 0,1-1 0,0 1 0,0 0 0,0 0 0,0 0 0,1 0 0,-1 0 0,1 0 0,0 0 0,-1 7 0,0 3 0,0 0 0,1 1 0,0-1 0,3 24 0,-2-34 0,1 1 0,1 0 0,-1-1 0,1 1 0,-1-1 0,1 1 0,0-1 0,1 0 0,-1 0 0,1 0 0,0 0 0,0 0 0,0 0 0,0-1 0,1 0 0,-1 1 0,1-1 0,0-1 0,8 6 0,-6-5 0,0 0 0,1 0 0,-1-1 0,0 0 0,1 0 0,-1 0 0,1-1 0,0 0 0,0 0 0,-1 0 0,1-1 0,0 0 0,11-2 0,-15 0 0,0 1 0,0-1 0,1 1 0,-1-1 0,0 0 0,-1 0 0,1-1 0,0 1 0,-1 0 0,3-4 0,-2 4 0,-12 19 0,8-14 0,0 0 0,0 0 0,-1 0 0,1-1 0,-1 1 0,0 0 0,1-1 0,-1 1 0,0-1 0,-1 0 0,1 1 0,0-1 0,-1 0 0,1 0 0,-1-1 0,1 1 0,-1-1 0,0 1 0,0-1 0,0 0 0,0 0 0,0 0 0,0 0 0,0 0 0,0-1 0,-4 1 0,-67-1 0,77 0 0,0 1 0,0-2 0,1 1 0,-1 0 0,0-1 0,0 1 0,0-1 0,0 0 0,0 0 0,-1 0 0,1 0 0,0 0 0,0-1 0,-1 0 0,1 1 0,-1-1 0,1 0 0,-1 0 0,0 0 0,1 0 0,-1-1 0,-1 1 0,1-1 0,0 1 0,0-1 0,1-3 0,20-43 0,-17 37 0,0 0 0,-1 0 0,0 0 0,-1-1 0,0 1 0,-1-1 0,0 0 0,1-25 0,-4 25 0,1-1 0,-1 0 0,0 1 0,-1-1 0,-6-26 0,7 38 0,-1 0 0,1 0 0,-1 1 0,1-1 0,-1 0 0,0 0 0,0 1 0,0-1 0,0 0 0,0 1 0,0-1 0,-1 1 0,1-1 0,0 1 0,-1 0 0,1-1 0,-1 1 0,1 0 0,-1 0 0,0 0 0,1 0 0,-1 1 0,0-1 0,0 0 0,1 1 0,-1-1 0,0 1 0,0-1 0,0 1 0,0 0 0,0 0 0,0 0 0,0 0 0,0 0 0,1 0 0,-1 1 0,0-1 0,0 1 0,0-1 0,0 1 0,0 0 0,1 0 0,-4 1 0,4-1 0,0-1 0,0 1 0,0-1 0,0 1 0,0 0 0,0-1 0,0 1 0,0 0 0,1 0 0,-1 0 0,0 0 0,0 0 0,1 0 0,-1 0 0,1 0 0,-1 0 0,1 0 0,-1 0 0,1 0 0,-1 0 0,1 0 0,0 0 0,0 0 0,0 1 0,0-1 0,-1 0 0,2 0 0,-1 0 0,0 0 0,0 1 0,0-1 0,0 0 0,1 0 0,-1 0 0,0 0 0,1 0 0,-1 0 0,1 0 0,0 1 0,4 8 0,0 0 0,1-1 0,10 13 0,-4-6 0,8 16-1365,-11-20-5461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0:50:23.340"/>
    </inkml:context>
    <inkml:brush xml:id="br0">
      <inkml:brushProperty name="width" value="0.05" units="cm"/>
      <inkml:brushProperty name="height" value="0.05" units="cm"/>
      <inkml:brushProperty name="color" value="#CC0000"/>
    </inkml:brush>
  </inkml:definitions>
  <inkml:trace contextRef="#ctx0" brushRef="#br0">49 144 24575,'0'-2'0,"0"0"0,0-1 0,0 1 0,0-1 0,1 1 0,-1-1 0,1 1 0,-1 0 0,1-1 0,0 1 0,0 0 0,0-1 0,0 1 0,0 0 0,0 0 0,1 0 0,-1 0 0,4-3 0,-2 3 0,1 0 0,-1 0 0,1 0 0,-1 1 0,1-1 0,0 1 0,-1 0 0,1 0 0,0 1 0,0-1 0,6 1 0,12-1 0,-18 1 0,1 1 0,-1-1 0,0-1 0,1 1 0,-1 0 0,1-1 0,-1 0 0,0 0 0,0-1 0,1 1 0,6-5 0,-11 6 0,0 0 0,-1 0 0,1 0 0,-1 0 0,1 0 0,0 0 0,-1 0 0,1 0 0,0 0 0,-1 0 0,1 0 0,-1 0 0,1 0 0,0-1 0,-1 1 0,1 0 0,0 0 0,-1 0 0,1-1 0,0 1 0,0 0 0,-1 0 0,1-1 0,0 1 0,0 0 0,-1-1 0,1 1 0,0 0 0,0-1 0,0 1 0,0 0 0,-1-1 0,1 1 0,0 0 0,0-1 0,0 1 0,0-1 0,0 1 0,0 0 0,0-1 0,0 1 0,0-1 0,0 1 0,0 0 0,0-1 0,0 1 0,1 0 0,-1-1 0,0 1 0,0 0 0,0-1 0,0 1 0,1 0 0,-1-1 0,0 1 0,0 0 0,1-1 0,-1 1 0,0 0 0,1 0 0,-1-1 0,0 1 0,1 0 0,-1 0 0,0 0 0,1-1 0,-1 1 0,0 0 0,1 0 0,-30-2 0,-37 9 0,46-6 0,1 1 0,-23 5 0,42-7 0,-1 0 0,0 0 0,0 0 0,0 0 0,1 0 0,-1 0 0,0 1 0,1-1 0,-1 0 0,0 1 0,0-1 0,1 0 0,-1 1 0,1-1 0,-1 1 0,0-1 0,1 1 0,-1-1 0,1 1 0,-1-1 0,1 1 0,-1 0 0,1-1 0,0 1 0,-1 0 0,1-1 0,0 1 0,-1 0 0,1 1 0,0-1 0,1 0 0,-1 1 0,0-1 0,1 0 0,0 0 0,-1 1 0,1-1 0,0 0 0,-1 0 0,1 0 0,0 0 0,0 0 0,0 0 0,0 0 0,1 1 0,47 30 0,-46-31 0,4 4 0,1-1 0,0-1 0,-1 1 0,2-1 0,14 3 0,-22-5 0,1-1 0,-1 0 0,1 0 0,-1 1 0,1-1 0,-1 0 0,1 0 0,0-1 0,-1 1 0,1 0 0,-1 0 0,1-1 0,-1 1 0,1-1 0,-1 0 0,0 1 0,1-1 0,-1 0 0,0 0 0,1 1 0,-1-1 0,0 0 0,0 0 0,0-1 0,0 1 0,0 0 0,0 0 0,0 0 0,0-1 0,0 1 0,0-1 0,-1 1 0,1 0 0,-1-1 0,1 1 0,-1-1 0,0 1 0,1-1 0,-1-2 0,1-5 0,1 0 0,1 0 0,-1 0 0,1 0 0,1 0 0,-1 1 0,2-1 0,-1 1 0,11-14 0,-8 10-1365,-1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CA047-4CA6-4DD3-B11A-96970F65E16F}"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6846F-76A2-4D47-AAA0-C0D46E484DE9}" type="slidenum">
              <a:rPr lang="en-US" smtClean="0"/>
              <a:t>‹#›</a:t>
            </a:fld>
            <a:endParaRPr lang="en-US"/>
          </a:p>
        </p:txBody>
      </p:sp>
    </p:spTree>
    <p:extLst>
      <p:ext uri="{BB962C8B-B14F-4D97-AF65-F5344CB8AC3E}">
        <p14:creationId xmlns:p14="http://schemas.microsoft.com/office/powerpoint/2010/main" val="73710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c35bd6792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g13c35bd679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4D51-98A4-0A03-E985-253B0E10E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F21EB-43F1-3B3F-8BFA-B18B22B99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1838C-8AC7-457F-BAF1-4CEF5ADCBA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085B39-82F2-B7B7-87CE-84EF2287B721}"/>
              </a:ext>
            </a:extLst>
          </p:cNvPr>
          <p:cNvSpPr>
            <a:spLocks noGrp="1"/>
          </p:cNvSpPr>
          <p:nvPr>
            <p:ph type="sldNum" sz="quarter" idx="5"/>
          </p:nvPr>
        </p:nvSpPr>
        <p:spPr/>
        <p:txBody>
          <a:bodyPr/>
          <a:lstStyle/>
          <a:p>
            <a:fld id="{7916846F-76A2-4D47-AAA0-C0D46E484DE9}" type="slidenum">
              <a:rPr lang="en-US" smtClean="0"/>
              <a:t>13</a:t>
            </a:fld>
            <a:endParaRPr lang="en-US"/>
          </a:p>
        </p:txBody>
      </p:sp>
    </p:spTree>
    <p:extLst>
      <p:ext uri="{BB962C8B-B14F-4D97-AF65-F5344CB8AC3E}">
        <p14:creationId xmlns:p14="http://schemas.microsoft.com/office/powerpoint/2010/main" val="277778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4cd24584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4cd24584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04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4cd24584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4cd24584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89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2bfb3e66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2bfb3e66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164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94cd245848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94cd245848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786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92bfb3e66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92bfb3e66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1804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94cd24584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94cd24584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7272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C98E8-E2C4-CF22-F706-52CB7989E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B3ADF-4C16-C8C9-1132-50057C7EC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065C6-BD76-2DCB-9AD3-7AB6697405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167549-5EDF-82A6-E8DF-46585D9BD4D6}"/>
              </a:ext>
            </a:extLst>
          </p:cNvPr>
          <p:cNvSpPr>
            <a:spLocks noGrp="1"/>
          </p:cNvSpPr>
          <p:nvPr>
            <p:ph type="sldNum" sz="quarter" idx="5"/>
          </p:nvPr>
        </p:nvSpPr>
        <p:spPr/>
        <p:txBody>
          <a:bodyPr/>
          <a:lstStyle/>
          <a:p>
            <a:fld id="{7916846F-76A2-4D47-AAA0-C0D46E484DE9}" type="slidenum">
              <a:rPr lang="en-US" smtClean="0"/>
              <a:t>20</a:t>
            </a:fld>
            <a:endParaRPr lang="en-US"/>
          </a:p>
        </p:txBody>
      </p:sp>
    </p:spTree>
    <p:extLst>
      <p:ext uri="{BB962C8B-B14F-4D97-AF65-F5344CB8AC3E}">
        <p14:creationId xmlns:p14="http://schemas.microsoft.com/office/powerpoint/2010/main" val="219076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92126802-C0D0-4502-5B1C-51AE56E89A1F}"/>
            </a:ext>
          </a:extLst>
        </p:cNvPr>
        <p:cNvGrpSpPr/>
        <p:nvPr/>
      </p:nvGrpSpPr>
      <p:grpSpPr>
        <a:xfrm>
          <a:off x="0" y="0"/>
          <a:ext cx="0" cy="0"/>
          <a:chOff x="0" y="0"/>
          <a:chExt cx="0" cy="0"/>
        </a:xfrm>
      </p:grpSpPr>
      <p:sp>
        <p:nvSpPr>
          <p:cNvPr id="207" name="Google Shape;207;g13f8bf6b68d_0_307:notes">
            <a:extLst>
              <a:ext uri="{FF2B5EF4-FFF2-40B4-BE49-F238E27FC236}">
                <a16:creationId xmlns:a16="http://schemas.microsoft.com/office/drawing/2014/main" id="{D7969977-1F8A-B48C-A04C-1FED38B59807}"/>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a:extLst>
              <a:ext uri="{FF2B5EF4-FFF2-40B4-BE49-F238E27FC236}">
                <a16:creationId xmlns:a16="http://schemas.microsoft.com/office/drawing/2014/main" id="{DAF03E82-529D-012E-022D-38E0CD8873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44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3f8861e6b0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3f8861e6b0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10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16846F-76A2-4D47-AAA0-C0D46E484DE9}" type="slidenum">
              <a:rPr lang="en-US" smtClean="0"/>
              <a:t>2</a:t>
            </a:fld>
            <a:endParaRPr lang="en-US"/>
          </a:p>
        </p:txBody>
      </p:sp>
    </p:spTree>
    <p:extLst>
      <p:ext uri="{BB962C8B-B14F-4D97-AF65-F5344CB8AC3E}">
        <p14:creationId xmlns:p14="http://schemas.microsoft.com/office/powerpoint/2010/main" val="4113214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3f8861e6b0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13f8861e6b0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09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3f8861e6b0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3f8861e6b0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262626"/>
                </a:solidFill>
                <a:highlight>
                  <a:srgbClr val="F6F6F6"/>
                </a:highlight>
              </a:rPr>
              <a:t>The datasets varied in the imagingmodality (fMRI/ECoG), the nature of the materials (uncon-nected sentences/passages/stories), the grain of linguistic unitsto which responses were recorded (sentences/words/2-s-longstory fragments), and presentation modality (reading/listening).</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r>
              <a:rPr lang="en" sz="1700">
                <a:solidFill>
                  <a:srgbClr val="262626"/>
                </a:solidFill>
                <a:highlight>
                  <a:srgbClr val="F6F6F6"/>
                </a:highlight>
              </a:rPr>
              <a:t>We find that the most powerful models predict neural and behavioral responses across different datasets up to noise levels. Models that perform better at predicting the next word in a sequence also better predict brain measurements</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r>
              <a:rPr lang="en" sz="1700">
                <a:solidFill>
                  <a:srgbClr val="262626"/>
                </a:solidFill>
                <a:highlight>
                  <a:srgbClr val="F6F6F6"/>
                </a:highlight>
              </a:rPr>
              <a:t>Next-word-prediction task performance is predictive of reading times</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r>
              <a:rPr lang="en" sz="1700">
                <a:solidFill>
                  <a:srgbClr val="262626"/>
                </a:solidFill>
                <a:highlight>
                  <a:srgbClr val="F6F6F6"/>
                </a:highlight>
              </a:rPr>
              <a:t>Brain scores correlate with behavioral scores</a:t>
            </a: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a:p>
            <a:pPr marL="0" lvl="0" indent="0" algn="l" rtl="0">
              <a:spcBef>
                <a:spcPts val="0"/>
              </a:spcBef>
              <a:spcAft>
                <a:spcPts val="0"/>
              </a:spcAft>
              <a:buNone/>
            </a:pPr>
            <a:endParaRPr sz="1700">
              <a:solidFill>
                <a:srgbClr val="262626"/>
              </a:solidFill>
              <a:highlight>
                <a:srgbClr val="F6F6F6"/>
              </a:highlight>
            </a:endParaRPr>
          </a:p>
        </p:txBody>
      </p:sp>
      <p:sp>
        <p:nvSpPr>
          <p:cNvPr id="2" name="Slide Number Placeholder 1">
            <a:extLst>
              <a:ext uri="{FF2B5EF4-FFF2-40B4-BE49-F238E27FC236}">
                <a16:creationId xmlns:a16="http://schemas.microsoft.com/office/drawing/2014/main" id="{BABE3176-BCAD-C00E-0EBB-1ED191DCD77D}"/>
              </a:ext>
            </a:extLst>
          </p:cNvPr>
          <p:cNvSpPr>
            <a:spLocks noGrp="1"/>
          </p:cNvSpPr>
          <p:nvPr>
            <p:ph type="sldNum" sz="quarter" idx="5"/>
          </p:nvPr>
        </p:nvSpPr>
        <p:spPr/>
        <p:txBody>
          <a:bodyPr/>
          <a:lstStyle/>
          <a:p>
            <a:fld id="{A039BB72-BA2C-4128-BB8F-3EE51450564E}" type="slidenum">
              <a:rPr lang="en-US" smtClean="0"/>
              <a:t>24</a:t>
            </a:fld>
            <a:endParaRPr lang="en-US"/>
          </a:p>
        </p:txBody>
      </p:sp>
    </p:spTree>
    <p:extLst>
      <p:ext uri="{BB962C8B-B14F-4D97-AF65-F5344CB8AC3E}">
        <p14:creationId xmlns:p14="http://schemas.microsoft.com/office/powerpoint/2010/main" val="322768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3f8861e6b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3f8861e6b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809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3f8861e6b0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13f8861e6b0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079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3f8861e6b0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3f8861e6b0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the model show commonalities merely with general auditory processing in the brain, or does it capture speech-specific processing? If so, does it show commonalities with brain representations that are specific to the native language of the participants, or merely to general speech processing?  We first evaluate the specialization of humans’ perception to their native language using an ABX behavioral task (Section 2.4). Specifically, we compare 386 French and English participants on their ability to distinguish native and non-native phones. As expected Bohn [2017], Kuhl et al. [2005], participants were better at discriminating native sounds than non-native ones (across phone pairs: p &lt; 10−18, Figure 4-A). Second, applying the same test to our self-supervised French and English models shows that, like humans, models best discriminate sounds from their ‘native’ language (i.e., the French model better distinguishes French stimuli than English ones, across phone pairs, and vice versa: p &lt; 0.05). Finally, the random and acoustic models obtain the worst ABX accuracy. These results confirm that 600 h of self-supervised learning suffices for Wav2Vec 2.0 to learn language-specific representations (Figure 4-B).</a:t>
            </a:r>
            <a:endParaRPr/>
          </a:p>
          <a:p>
            <a:pPr marL="0" lvl="0" indent="0" algn="l" rtl="0">
              <a:spcBef>
                <a:spcPts val="0"/>
              </a:spcBef>
              <a:spcAft>
                <a:spcPts val="0"/>
              </a:spcAft>
              <a:buNone/>
            </a:pPr>
            <a:endParaRPr/>
          </a:p>
          <a:p>
            <a:pPr marL="0" lvl="0" indent="0" algn="l" rtl="0">
              <a:spcBef>
                <a:spcPts val="0"/>
              </a:spcBef>
              <a:spcAft>
                <a:spcPts val="0"/>
              </a:spcAft>
              <a:buNone/>
            </a:pPr>
            <a:r>
              <a:rPr lang="en"/>
              <a:t>Wav2Vec 2.0 and the brain learn language specific representations. Next, we compare the Neural Predictivity scores of random, non-speech, non-native and native models (Figure 4-C D). First, our results show that the non-speech model attains higher R scores than the random model (on average across voxels, ∆R = 0.006, p=10−31) confirming the importance of learning to generate brain-like representations. Second, non-native models attain higher R scores than the non-speech model (∆R = 0.002, p = 10−9 ), confirming that Wav2Vec 2.0 learns speech-specific representations of sounds when trained on speech. Finally, the native model attains higher R scores than non-native models (∆R = 0.002, p = 10−15). The specialization for native sounds shared between models and the brain appears to be mainly localized around the superior temporal sulcus and the middle temporal gyrus (Figure 4-D), whereas higher-level regions like IFG and the angular gyrus only show more general specializations (i.e., speech rather than native-language sounds).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943CFFB-86B4-17CF-8F57-F20C0E713BEA}"/>
              </a:ext>
            </a:extLst>
          </p:cNvPr>
          <p:cNvSpPr>
            <a:spLocks noGrp="1"/>
          </p:cNvSpPr>
          <p:nvPr>
            <p:ph type="sldNum" sz="quarter" idx="5"/>
          </p:nvPr>
        </p:nvSpPr>
        <p:spPr/>
        <p:txBody>
          <a:bodyPr/>
          <a:lstStyle/>
          <a:p>
            <a:fld id="{A039BB72-BA2C-4128-BB8F-3EE51450564E}" type="slidenum">
              <a:rPr lang="en-US" smtClean="0"/>
              <a:t>27</a:t>
            </a:fld>
            <a:endParaRPr lang="en-US"/>
          </a:p>
        </p:txBody>
      </p:sp>
    </p:spTree>
    <p:extLst>
      <p:ext uri="{BB962C8B-B14F-4D97-AF65-F5344CB8AC3E}">
        <p14:creationId xmlns:p14="http://schemas.microsoft.com/office/powerpoint/2010/main" val="965888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2590336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852979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a:extLst>
            <a:ext uri="{FF2B5EF4-FFF2-40B4-BE49-F238E27FC236}">
              <a16:creationId xmlns:a16="http://schemas.microsoft.com/office/drawing/2014/main" id="{67984BB5-5CB6-6AA0-25E6-AE36CD5BD34E}"/>
            </a:ext>
          </a:extLst>
        </p:cNvPr>
        <p:cNvGrpSpPr/>
        <p:nvPr/>
      </p:nvGrpSpPr>
      <p:grpSpPr>
        <a:xfrm>
          <a:off x="0" y="0"/>
          <a:ext cx="0" cy="0"/>
          <a:chOff x="0" y="0"/>
          <a:chExt cx="0" cy="0"/>
        </a:xfrm>
      </p:grpSpPr>
      <p:sp>
        <p:nvSpPr>
          <p:cNvPr id="425" name="Google Shape;425;g13f8dd67c00_0_742:notes">
            <a:extLst>
              <a:ext uri="{FF2B5EF4-FFF2-40B4-BE49-F238E27FC236}">
                <a16:creationId xmlns:a16="http://schemas.microsoft.com/office/drawing/2014/main" id="{F75761F3-B7E1-2D03-A73F-3BAEA271D0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a:extLst>
              <a:ext uri="{FF2B5EF4-FFF2-40B4-BE49-F238E27FC236}">
                <a16:creationId xmlns:a16="http://schemas.microsoft.com/office/drawing/2014/main" id="{CF3E4046-B266-28AA-ACAC-8881527847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3621352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a:extLst>
            <a:ext uri="{FF2B5EF4-FFF2-40B4-BE49-F238E27FC236}">
              <a16:creationId xmlns:a16="http://schemas.microsoft.com/office/drawing/2014/main" id="{7768EBCD-E390-649A-3F75-08AB23B2F9E2}"/>
            </a:ext>
          </a:extLst>
        </p:cNvPr>
        <p:cNvGrpSpPr/>
        <p:nvPr/>
      </p:nvGrpSpPr>
      <p:grpSpPr>
        <a:xfrm>
          <a:off x="0" y="0"/>
          <a:ext cx="0" cy="0"/>
          <a:chOff x="0" y="0"/>
          <a:chExt cx="0" cy="0"/>
        </a:xfrm>
      </p:grpSpPr>
      <p:sp>
        <p:nvSpPr>
          <p:cNvPr id="425" name="Google Shape;425;g13f8dd67c00_0_742:notes">
            <a:extLst>
              <a:ext uri="{FF2B5EF4-FFF2-40B4-BE49-F238E27FC236}">
                <a16:creationId xmlns:a16="http://schemas.microsoft.com/office/drawing/2014/main" id="{8790C2E6-664A-922F-FC8D-3F3D87B186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a:extLst>
              <a:ext uri="{FF2B5EF4-FFF2-40B4-BE49-F238E27FC236}">
                <a16:creationId xmlns:a16="http://schemas.microsoft.com/office/drawing/2014/main" id="{7B4415BD-AC7F-D2D8-6052-F479E723E3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1125539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ad7074e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Overall, our work has several implications for neuro-AI</a:t>
            </a:r>
          </a:p>
          <a:p>
            <a:pPr marL="0" lvl="0" indent="0" algn="l" rtl="0">
              <a:spcBef>
                <a:spcPts val="0"/>
              </a:spcBef>
              <a:spcAft>
                <a:spcPts val="0"/>
              </a:spcAft>
              <a:buNone/>
            </a:pPr>
            <a:endParaRPr lang="en-US"/>
          </a:p>
          <a:p>
            <a:pPr marL="0" lvl="0" indent="0" algn="l" rtl="0">
              <a:spcBef>
                <a:spcPts val="0"/>
              </a:spcBef>
              <a:spcAft>
                <a:spcPts val="0"/>
              </a:spcAft>
              <a:buNone/>
            </a:pPr>
            <a:r>
              <a:rPr lang="en-US" b="0" i="0">
                <a:solidFill>
                  <a:srgbClr val="3F4350"/>
                </a:solidFill>
                <a:effectLst/>
                <a:latin typeface="Open Sans" panose="020B0606030504020204" pitchFamily="34" charset="0"/>
              </a:rPr>
              <a:t>Speech models ARE useful</a:t>
            </a:r>
            <a:endParaRPr/>
          </a:p>
        </p:txBody>
      </p:sp>
      <p:sp>
        <p:nvSpPr>
          <p:cNvPr id="404" name="Google Shape;404;g299ad7074e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E519A-E674-1537-9396-C0ECBC55D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EDE7D-19C2-02D0-2283-448682B41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6D642-B3AA-2E61-82B6-F99A2D66E2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B0D311-8CA1-866E-47CE-6D8EB5B653F1}"/>
              </a:ext>
            </a:extLst>
          </p:cNvPr>
          <p:cNvSpPr>
            <a:spLocks noGrp="1"/>
          </p:cNvSpPr>
          <p:nvPr>
            <p:ph type="sldNum" sz="quarter" idx="5"/>
          </p:nvPr>
        </p:nvSpPr>
        <p:spPr/>
        <p:txBody>
          <a:bodyPr/>
          <a:lstStyle/>
          <a:p>
            <a:fld id="{7916846F-76A2-4D47-AAA0-C0D46E484DE9}" type="slidenum">
              <a:rPr lang="en-US" smtClean="0"/>
              <a:t>3</a:t>
            </a:fld>
            <a:endParaRPr lang="en-US"/>
          </a:p>
        </p:txBody>
      </p:sp>
    </p:spTree>
    <p:extLst>
      <p:ext uri="{BB962C8B-B14F-4D97-AF65-F5344CB8AC3E}">
        <p14:creationId xmlns:p14="http://schemas.microsoft.com/office/powerpoint/2010/main" val="2739020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885C7-4DA8-E391-1119-AAE928AF0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68D64-C417-812C-B43C-831F83F58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ABE37-7461-F063-4AEE-5F06CC264B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EE59E-5D00-92F4-3B18-44FB5E9E9A05}"/>
              </a:ext>
            </a:extLst>
          </p:cNvPr>
          <p:cNvSpPr>
            <a:spLocks noGrp="1"/>
          </p:cNvSpPr>
          <p:nvPr>
            <p:ph type="sldNum" sz="quarter" idx="5"/>
          </p:nvPr>
        </p:nvSpPr>
        <p:spPr/>
        <p:txBody>
          <a:bodyPr/>
          <a:lstStyle/>
          <a:p>
            <a:fld id="{7916846F-76A2-4D47-AAA0-C0D46E484DE9}" type="slidenum">
              <a:rPr lang="en-US" smtClean="0"/>
              <a:t>33</a:t>
            </a:fld>
            <a:endParaRPr lang="en-US"/>
          </a:p>
        </p:txBody>
      </p:sp>
    </p:spTree>
    <p:extLst>
      <p:ext uri="{BB962C8B-B14F-4D97-AF65-F5344CB8AC3E}">
        <p14:creationId xmlns:p14="http://schemas.microsoft.com/office/powerpoint/2010/main" val="316708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3f8dd67c00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3f8dd67c00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619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f8dd67c00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f8dd67c00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799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f8dd67c00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f8dd67c00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7477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f8dd67c00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3f8dd67c00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1332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06CAE-EF7F-C1C6-04EA-8383824F2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DA0CF-183D-398C-B70A-FED6D0EB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65867-98C7-26B1-A62E-540C54512D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DD1B86-7F25-1337-93EE-5A76DD7B52FD}"/>
              </a:ext>
            </a:extLst>
          </p:cNvPr>
          <p:cNvSpPr>
            <a:spLocks noGrp="1"/>
          </p:cNvSpPr>
          <p:nvPr>
            <p:ph type="sldNum" sz="quarter" idx="5"/>
          </p:nvPr>
        </p:nvSpPr>
        <p:spPr/>
        <p:txBody>
          <a:bodyPr/>
          <a:lstStyle/>
          <a:p>
            <a:fld id="{7916846F-76A2-4D47-AAA0-C0D46E484DE9}" type="slidenum">
              <a:rPr lang="en-US" smtClean="0"/>
              <a:t>38</a:t>
            </a:fld>
            <a:endParaRPr lang="en-US"/>
          </a:p>
        </p:txBody>
      </p:sp>
    </p:spTree>
    <p:extLst>
      <p:ext uri="{BB962C8B-B14F-4D97-AF65-F5344CB8AC3E}">
        <p14:creationId xmlns:p14="http://schemas.microsoft.com/office/powerpoint/2010/main" val="1739767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f8dd67c00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f8dd67c00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presented an approach that directly introduced brain-relevant language bias in an NLP model by explicitly training an NLP model to predict language-induced brain recordings. To achieve this, we fine-tuned all parameters of a state-of-the-art NLP model, which was already pre-trained in a self-supervised fashion on a large amount of text, to predict two different types of brain imaging measurements---fMRI and Magnetoencephalography (MEG)---of people reading the same chapter of a popular book. We included two different imaging modalities to discourage the encoded bias' dependence on a specific imaging modality. In fact, we showed that for some participants, when a model is trained to predict MEG data, the resulting changes to the language-encoding that the model uses benefit subsequent training on fMRI data compared to starting with a language model trained only on text. This suggests that the changes to the language representations induced by the MEG data are not entirely imaging modality-specific, and that indeed the model is learning the relationship between language and brain activity as opposed to the relationship between language and a brain activity recording modality. We showed that the resulting model leads to improved prediction of previously unseen brain recordings, specifically in regions that are known to support language processing. This study demonstrates the feasibility of directly biasing language models to learn relationships between text and brain activity. </a:t>
            </a:r>
            <a:endParaRPr/>
          </a:p>
        </p:txBody>
      </p:sp>
    </p:spTree>
    <p:extLst>
      <p:ext uri="{BB962C8B-B14F-4D97-AF65-F5344CB8AC3E}">
        <p14:creationId xmlns:p14="http://schemas.microsoft.com/office/powerpoint/2010/main" val="1163978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6E130597-3C29-1BA5-96B8-17500ED2A18E}"/>
            </a:ext>
          </a:extLst>
        </p:cNvPr>
        <p:cNvGrpSpPr/>
        <p:nvPr/>
      </p:nvGrpSpPr>
      <p:grpSpPr>
        <a:xfrm>
          <a:off x="0" y="0"/>
          <a:ext cx="0" cy="0"/>
          <a:chOff x="0" y="0"/>
          <a:chExt cx="0" cy="0"/>
        </a:xfrm>
      </p:grpSpPr>
      <p:sp>
        <p:nvSpPr>
          <p:cNvPr id="170" name="Google Shape;170;g13f8dd67c00_0_502:notes">
            <a:extLst>
              <a:ext uri="{FF2B5EF4-FFF2-40B4-BE49-F238E27FC236}">
                <a16:creationId xmlns:a16="http://schemas.microsoft.com/office/drawing/2014/main" id="{C2222FF9-2D3D-179A-BA27-2B10F16A89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f8dd67c00_0_502:notes">
            <a:extLst>
              <a:ext uri="{FF2B5EF4-FFF2-40B4-BE49-F238E27FC236}">
                <a16:creationId xmlns:a16="http://schemas.microsoft.com/office/drawing/2014/main" id="{7AD5C7DB-2782-3E5F-1367-516014DCF7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presented an approach that directly introduced brain-relevant language bias in an NLP model by explicitly training an NLP model to predict language-induced brain recordings. To achieve this, we fine-tuned all parameters of a state-of-the-art NLP model, which was already pre-trained in a self-supervised fashion on a large amount of text, to predict two different types of brain imaging measurements---fMRI and Magnetoencephalography (MEG)---of people reading the same chapter of a popular book. We included two different imaging modalities to discourage the encoded bias' dependence on a specific imaging modality. In fact, we showed that for some participants, when a model is trained to predict MEG data, the resulting changes to the language-encoding that the model uses benefit subsequent training on fMRI data compared to starting with a language model trained only on text. This suggests that the changes to the language representations induced by the MEG data are not entirely imaging modality-specific, and that indeed the model is learning the relationship between language and brain activity as opposed to the relationship between language and a brain activity recording modality. We showed that the resulting model leads to improved prediction of previously unseen brain recordings, specifically in regions that are known to support language processing. This study demonstrates the feasibility of directly biasing language models to learn relationships between text and brain activity. </a:t>
            </a:r>
            <a:endParaRPr/>
          </a:p>
        </p:txBody>
      </p:sp>
    </p:spTree>
    <p:extLst>
      <p:ext uri="{BB962C8B-B14F-4D97-AF65-F5344CB8AC3E}">
        <p14:creationId xmlns:p14="http://schemas.microsoft.com/office/powerpoint/2010/main" val="2210810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747E0-9867-6A59-C5C4-21DFB2991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21A7D-6393-3195-2009-B42F3B9A0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01317-FE95-601B-184E-F378C988B8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E2FB0E-4F17-C993-7E61-FB858C8649CD}"/>
              </a:ext>
            </a:extLst>
          </p:cNvPr>
          <p:cNvSpPr>
            <a:spLocks noGrp="1"/>
          </p:cNvSpPr>
          <p:nvPr>
            <p:ph type="sldNum" sz="quarter" idx="5"/>
          </p:nvPr>
        </p:nvSpPr>
        <p:spPr/>
        <p:txBody>
          <a:bodyPr/>
          <a:lstStyle/>
          <a:p>
            <a:fld id="{7916846F-76A2-4D47-AAA0-C0D46E484DE9}" type="slidenum">
              <a:rPr lang="en-US" smtClean="0"/>
              <a:t>43</a:t>
            </a:fld>
            <a:endParaRPr lang="en-US"/>
          </a:p>
        </p:txBody>
      </p:sp>
    </p:spTree>
    <p:extLst>
      <p:ext uri="{BB962C8B-B14F-4D97-AF65-F5344CB8AC3E}">
        <p14:creationId xmlns:p14="http://schemas.microsoft.com/office/powerpoint/2010/main" val="404924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study, we investigate the correlation between brain activation and feature representa- tions learned by different task-specific networks, and ask which tasks lead to improvements in brain-encoding performance. </a:t>
            </a:r>
          </a:p>
          <a:p>
            <a:r>
              <a:rPr lang="en-US"/>
              <a:t>Our selection of these tasks was based on the following design principles:</a:t>
            </a:r>
          </a:p>
          <a:p>
            <a:r>
              <a:rPr lang="en-US"/>
              <a:t> (1) We wanted to select a set of tasks covering diverse cognitive-linguistic skills. </a:t>
            </a:r>
          </a:p>
          <a:p>
            <a:r>
              <a:rPr lang="en-US"/>
              <a:t>(2) We wanted to select tasks that are a part of popular NLP benchmarks like GLUE </a:t>
            </a:r>
          </a:p>
          <a:p>
            <a:endParaRPr lang="en-US"/>
          </a:p>
          <a:p>
            <a:r>
              <a:rPr lang="en-US"/>
              <a:t>The emerging evidence from fMRI studies both syntax and semantics is distributed in the brain Thus, in this work, we explore syntactic and semantic tasks separately. Of the above mentioned tasks, NER and SS are syntactic, while the others involve semantic reasoning.</a:t>
            </a:r>
            <a:br>
              <a:rPr lang="en-US"/>
            </a:br>
            <a:endParaRPr lang="en-US"/>
          </a:p>
        </p:txBody>
      </p:sp>
      <p:sp>
        <p:nvSpPr>
          <p:cNvPr id="4" name="Slide Number Placeholder 3"/>
          <p:cNvSpPr>
            <a:spLocks noGrp="1"/>
          </p:cNvSpPr>
          <p:nvPr>
            <p:ph type="sldNum" sz="quarter" idx="5"/>
          </p:nvPr>
        </p:nvSpPr>
        <p:spPr/>
        <p:txBody>
          <a:bodyPr/>
          <a:lstStyle/>
          <a:p>
            <a:fld id="{6DF19549-5A20-44FD-8EA1-B16F2FB225AD}" type="slidenum">
              <a:rPr lang="en-US" smtClean="0"/>
              <a:t>44</a:t>
            </a:fld>
            <a:endParaRPr lang="en-US"/>
          </a:p>
        </p:txBody>
      </p:sp>
    </p:spTree>
    <p:extLst>
      <p:ext uri="{BB962C8B-B14F-4D97-AF65-F5344CB8AC3E}">
        <p14:creationId xmlns:p14="http://schemas.microsoft.com/office/powerpoint/2010/main" val="318735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t>Fundamental questions about what information is processed where, when, and </a:t>
            </a:r>
            <a:r>
              <a:rPr lang="en" sz="1200" b="1"/>
              <a:t>how</a:t>
            </a:r>
            <a:r>
              <a:rPr lang="en" sz="1200"/>
              <a:t> in the brain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3f8dd67c0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3f8dd67c0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Features from coreference resolution, NER, and shallow syntax parsing explain greater variance for the reading activity. On the other hand, for the listening activity, tasks such as paraphrase generation, summarization, and natural language inference show better encoding performance</a:t>
            </a:r>
            <a:endParaRPr/>
          </a:p>
          <a:p>
            <a:pPr marL="0" lvl="0" indent="0" algn="l" rtl="0">
              <a:spcBef>
                <a:spcPts val="0"/>
              </a:spcBef>
              <a:spcAft>
                <a:spcPts val="0"/>
              </a:spcAft>
              <a:buNone/>
            </a:pPr>
            <a:endParaRPr/>
          </a:p>
          <a:p>
            <a:pPr marL="0" lvl="0" indent="0" algn="l" rtl="0">
              <a:spcBef>
                <a:spcPts val="0"/>
              </a:spcBef>
              <a:spcAft>
                <a:spcPts val="0"/>
              </a:spcAft>
              <a:buNone/>
            </a:pPr>
            <a:r>
              <a:rPr lang="en"/>
              <a:t>And obv different experiments with different stimuli</a:t>
            </a:r>
            <a:endParaRPr/>
          </a:p>
          <a:p>
            <a:pPr marL="0" lvl="0" indent="0" algn="l" rtl="0">
              <a:spcBef>
                <a:spcPts val="0"/>
              </a:spcBef>
              <a:spcAft>
                <a:spcPts val="0"/>
              </a:spcAft>
              <a:buNone/>
            </a:pPr>
            <a:r>
              <a:rPr lang="en">
                <a:solidFill>
                  <a:schemeClr val="dk1"/>
                </a:solidFill>
              </a:rPr>
              <a:t>Need better all tasks annotated on the same initial dataset</a:t>
            </a:r>
            <a:endParaRPr/>
          </a:p>
        </p:txBody>
      </p:sp>
    </p:spTree>
    <p:extLst>
      <p:ext uri="{BB962C8B-B14F-4D97-AF65-F5344CB8AC3E}">
        <p14:creationId xmlns:p14="http://schemas.microsoft.com/office/powerpoint/2010/main" val="3906384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857952a9e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857952a9e_0_3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SG" dirty="0">
                <a:latin typeface="Helvetica Neue"/>
                <a:ea typeface="Helvetica Neue"/>
                <a:cs typeface="Helvetica Neue"/>
                <a:sym typeface="Helvetica Neue"/>
              </a:rPr>
              <a:t>We use the models’ internal layer activations to predict brain activity on unseen data.</a:t>
            </a: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a:t>
            </a:r>
            <a:r>
              <a:rPr lang="en-SG" dirty="0">
                <a:latin typeface="Helvetica Neue"/>
                <a:ea typeface="Helvetica Neue"/>
                <a:cs typeface="Helvetica Neue"/>
                <a:sym typeface="Helvetica Neue"/>
              </a:rPr>
              <a:t> Finally, we compare the brain activity predictions against the actual brain recordings. This comparison serves as the amount of brain alignment.</a:t>
            </a:r>
            <a:endParaRPr dirty="0">
              <a:latin typeface="Helvetica Neue"/>
              <a:ea typeface="Helvetica Neue"/>
              <a:cs typeface="Helvetica Neue"/>
              <a:sym typeface="Helvetica Neue"/>
            </a:endParaRPr>
          </a:p>
        </p:txBody>
      </p:sp>
      <p:sp>
        <p:nvSpPr>
          <p:cNvPr id="296" name="Google Shape;296;g22857952a9e_0_3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SG"/>
              <a:t>46</a:t>
            </a:fld>
            <a:endParaRPr/>
          </a:p>
        </p:txBody>
      </p:sp>
    </p:spTree>
    <p:extLst>
      <p:ext uri="{BB962C8B-B14F-4D97-AF65-F5344CB8AC3E}">
        <p14:creationId xmlns:p14="http://schemas.microsoft.com/office/powerpoint/2010/main" val="428058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094abaaa3f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094abaaa3f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G" b="0" dirty="0">
                <a:latin typeface="Helvetica Neue"/>
                <a:ea typeface="Helvetica Neue"/>
                <a:cs typeface="Helvetica Neue"/>
                <a:sym typeface="Helvetica Neue"/>
              </a:rPr>
              <a:t>In our first result figure, we will show that models trained to summarize narratives indeed have greater brain alignment.</a:t>
            </a:r>
            <a:endParaRPr b="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the x-axis represents the amount of brain alignment. </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The y-axis compares the 4 pairs of Language models.</a:t>
            </a: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r>
              <a:rPr lang="en-SG" dirty="0">
                <a:latin typeface="Helvetica Neue"/>
                <a:ea typeface="Helvetica Neue"/>
                <a:cs typeface="Helvetica Neue"/>
                <a:sym typeface="Helvetica Neue"/>
              </a:rPr>
              <a:t>Blue bars represent the base models, and orange bars represent the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models.</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Note that the Pearson correlation values on the x-axis are relatively low in magnitude because they include a large number of brain areas that may not be significantly involved in brain alignment or language processing. Also, these results are an average of many different layers and input sequence lengths that we tested for each language model.</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From our results, we see that </a:t>
            </a:r>
            <a:r>
              <a:rPr lang="en-SG" dirty="0" err="1">
                <a:latin typeface="Helvetica Neue"/>
                <a:ea typeface="Helvetica Neue"/>
                <a:cs typeface="Helvetica Neue"/>
                <a:sym typeface="Helvetica Neue"/>
              </a:rPr>
              <a:t>booksum</a:t>
            </a:r>
            <a:r>
              <a:rPr lang="en-SG" dirty="0">
                <a:latin typeface="Helvetica Neue"/>
                <a:ea typeface="Helvetica Neue"/>
                <a:cs typeface="Helvetica Neue"/>
                <a:sym typeface="Helvetica Neue"/>
              </a:rPr>
              <a:t> LMs have greater brain alignment than base LMs.</a:t>
            </a: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b="1" dirty="0">
                <a:latin typeface="Helvetica Neue"/>
                <a:ea typeface="Helvetica Neue"/>
                <a:cs typeface="Helvetica Neue"/>
                <a:sym typeface="Helvetica Neue"/>
              </a:rPr>
              <a:t>[CLICK]</a:t>
            </a:r>
            <a:endParaRPr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dirty="0">
                <a:latin typeface="Helvetica Neue"/>
                <a:ea typeface="Helvetica Neue"/>
                <a:cs typeface="Helvetica Neue"/>
                <a:sym typeface="Helvetica Neue"/>
              </a:rPr>
              <a:t>Therefore, training language models to summarize narratives improves brain alignment.</a:t>
            </a:r>
            <a:endParaRPr dirty="0">
              <a:solidFill>
                <a:srgbClr val="38761D"/>
              </a:solidFill>
              <a:latin typeface="Helvetica Neue"/>
              <a:ea typeface="Helvetica Neue"/>
              <a:cs typeface="Helvetica Neue"/>
              <a:sym typeface="Helvetica Neue"/>
            </a:endParaRPr>
          </a:p>
        </p:txBody>
      </p:sp>
      <p:sp>
        <p:nvSpPr>
          <p:cNvPr id="426" name="Google Shape;426;g2094abaaa3f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47</a:t>
            </a:fld>
            <a:endParaRPr/>
          </a:p>
        </p:txBody>
      </p:sp>
    </p:spTree>
    <p:extLst>
      <p:ext uri="{BB962C8B-B14F-4D97-AF65-F5344CB8AC3E}">
        <p14:creationId xmlns:p14="http://schemas.microsoft.com/office/powerpoint/2010/main" val="4050118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9e7f9bce6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09e7f9bce6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SG" dirty="0">
                <a:latin typeface="Helvetica Neue"/>
                <a:ea typeface="Helvetica Neue"/>
                <a:cs typeface="Helvetica Neue"/>
                <a:sym typeface="Helvetica Neue"/>
              </a:rPr>
              <a:t>In this work, we pass a book chapter as input into models trained with language </a:t>
            </a:r>
            <a:r>
              <a:rPr lang="en-SG" dirty="0" err="1">
                <a:latin typeface="Helvetica Neue"/>
                <a:ea typeface="Helvetica Neue"/>
                <a:cs typeface="Helvetica Neue"/>
                <a:sym typeface="Helvetica Neue"/>
              </a:rPr>
              <a:t>modeling</a:t>
            </a:r>
            <a:r>
              <a:rPr lang="en-SG" dirty="0">
                <a:latin typeface="Helvetica Neue"/>
                <a:ea typeface="Helvetica Neue"/>
                <a:cs typeface="Helvetica Neue"/>
                <a:sym typeface="Helvetica Neue"/>
              </a:rPr>
              <a:t> </a:t>
            </a:r>
            <a:endParaRPr dirty="0">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r>
              <a:rPr lang="en-SG" b="1" dirty="0">
                <a:latin typeface="Helvetica Neue"/>
                <a:ea typeface="Helvetica Neue"/>
                <a:cs typeface="Helvetica Neue"/>
                <a:sym typeface="Helvetica Neue"/>
              </a:rPr>
              <a:t>[CLICK] </a:t>
            </a:r>
            <a:r>
              <a:rPr lang="en-SG" dirty="0">
                <a:latin typeface="Helvetica Neue"/>
                <a:ea typeface="Helvetica Neue"/>
                <a:cs typeface="Helvetica Neue"/>
                <a:sym typeface="Helvetica Neue"/>
              </a:rPr>
              <a:t>as well as a models trained to summarize narratives.</a:t>
            </a:r>
            <a:endParaRPr dirty="0">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SG" b="1" dirty="0">
                <a:latin typeface="Helvetica Neue"/>
                <a:ea typeface="Helvetica Neue"/>
                <a:cs typeface="Helvetica Neue"/>
                <a:sym typeface="Helvetica Neue"/>
              </a:rPr>
              <a:t>[CLICK] </a:t>
            </a:r>
            <a:r>
              <a:rPr lang="en-SG" dirty="0">
                <a:latin typeface="Helvetica Neue"/>
                <a:ea typeface="Helvetica Neue"/>
                <a:cs typeface="Helvetica Neue"/>
                <a:sym typeface="Helvetica Neue"/>
              </a:rPr>
              <a:t>We extract each model’s intermediate activations at every layer, and this serves as their representations.</a:t>
            </a:r>
            <a:endParaRPr dirty="0">
              <a:latin typeface="Helvetica Neue"/>
              <a:ea typeface="Helvetica Neue"/>
              <a:cs typeface="Helvetica Neue"/>
              <a:sym typeface="Helvetica Neue"/>
            </a:endParaRPr>
          </a:p>
          <a:p>
            <a:pPr marL="0" lvl="0" indent="0" algn="l" rtl="0">
              <a:spcBef>
                <a:spcPts val="0"/>
              </a:spcBef>
              <a:spcAft>
                <a:spcPts val="0"/>
              </a:spcAft>
              <a:buNone/>
            </a:pPr>
            <a:endParaRPr dirty="0"/>
          </a:p>
        </p:txBody>
      </p:sp>
      <p:sp>
        <p:nvSpPr>
          <p:cNvPr id="272" name="Google Shape;272;g209e7f9bce6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SG"/>
              <a:t>48</a:t>
            </a:fld>
            <a:endParaRPr/>
          </a:p>
        </p:txBody>
      </p:sp>
    </p:spTree>
    <p:extLst>
      <p:ext uri="{BB962C8B-B14F-4D97-AF65-F5344CB8AC3E}">
        <p14:creationId xmlns:p14="http://schemas.microsoft.com/office/powerpoint/2010/main" val="2990250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2523-3686-4BD8-0AD3-ED422E2ED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1FE01-5E14-CE3B-214A-E197B6C83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8814C-D262-6198-1F68-DA2D3AA43A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674124-A3FD-7BF5-1313-67E3D1C9508D}"/>
              </a:ext>
            </a:extLst>
          </p:cNvPr>
          <p:cNvSpPr>
            <a:spLocks noGrp="1"/>
          </p:cNvSpPr>
          <p:nvPr>
            <p:ph type="sldNum" sz="quarter" idx="5"/>
          </p:nvPr>
        </p:nvSpPr>
        <p:spPr/>
        <p:txBody>
          <a:bodyPr/>
          <a:lstStyle/>
          <a:p>
            <a:fld id="{7916846F-76A2-4D47-AAA0-C0D46E484DE9}" type="slidenum">
              <a:rPr lang="en-US" smtClean="0"/>
              <a:t>50</a:t>
            </a:fld>
            <a:endParaRPr lang="en-US"/>
          </a:p>
        </p:txBody>
      </p:sp>
    </p:spTree>
    <p:extLst>
      <p:ext uri="{BB962C8B-B14F-4D97-AF65-F5344CB8AC3E}">
        <p14:creationId xmlns:p14="http://schemas.microsoft.com/office/powerpoint/2010/main" val="4153577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3f8dd67c00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3f8dd67c00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3f8dd67c00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3f8dd67c00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True for different NLP models</a:t>
            </a:r>
            <a:endParaRPr/>
          </a:p>
          <a:p>
            <a:pPr marL="0" lvl="0" indent="0" algn="l" rtl="0">
              <a:spcBef>
                <a:spcPts val="0"/>
              </a:spcBef>
              <a:spcAft>
                <a:spcPts val="0"/>
              </a:spcAft>
              <a:buNone/>
            </a:pPr>
            <a:r>
              <a:rPr lang="en"/>
              <a:t>True for different stimuli: watching movie vs reading a book</a:t>
            </a: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3146243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66943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controlled experiments that design artificial stimuli to separate the brain activation</a:t>
            </a:r>
          </a:p>
          <a:p>
            <a:pPr marL="171450" indent="-171450">
              <a:buFont typeface="Arial" panose="020B0604020202020204" pitchFamily="34" charset="0"/>
              <a:buChar char="•"/>
            </a:pPr>
            <a:r>
              <a:rPr lang="en-US"/>
              <a:t>such as comparing structured complex sentences or phrases with word lists</a:t>
            </a:r>
          </a:p>
          <a:p>
            <a:pPr marL="171450" indent="-171450">
              <a:buFont typeface="Arial" panose="020B0604020202020204" pitchFamily="34" charset="0"/>
              <a:buChar char="•"/>
            </a:pPr>
            <a:r>
              <a:rPr lang="en-US"/>
              <a:t>many valuable findings and have identified several brain regions, including the left temporal lobe and the left frontal lobe, that are involved in syntactic structure building</a:t>
            </a:r>
          </a:p>
          <a:p>
            <a:pPr marL="171450" indent="-171450">
              <a:buFont typeface="Arial" panose="020B0604020202020204" pitchFamily="34" charset="0"/>
              <a:buChar char="•"/>
            </a:pPr>
            <a:r>
              <a:rPr lang="en-US"/>
              <a:t>However, as designing artificial stimuli can only separate situations with or without structurebuilding</a:t>
            </a:r>
          </a:p>
        </p:txBody>
      </p:sp>
      <p:sp>
        <p:nvSpPr>
          <p:cNvPr id="4" name="Slide Number Placeholder 3"/>
          <p:cNvSpPr>
            <a:spLocks noGrp="1"/>
          </p:cNvSpPr>
          <p:nvPr>
            <p:ph type="sldNum" sz="quarter" idx="5"/>
          </p:nvPr>
        </p:nvSpPr>
        <p:spPr/>
        <p:txBody>
          <a:bodyPr/>
          <a:lstStyle/>
          <a:p>
            <a:fld id="{938EB6CD-3E99-48CE-90A7-5BF71090C57A}" type="slidenum">
              <a:rPr lang="en-US" smtClean="0"/>
              <a:t>6</a:t>
            </a:fld>
            <a:endParaRPr lang="en-US"/>
          </a:p>
        </p:txBody>
      </p:sp>
    </p:spTree>
    <p:extLst>
      <p:ext uri="{BB962C8B-B14F-4D97-AF65-F5344CB8AC3E}">
        <p14:creationId xmlns:p14="http://schemas.microsoft.com/office/powerpoint/2010/main" val="1347869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endParaRPr b="1" strike="sngStrike">
              <a:solidFill>
                <a:srgbClr val="38761D"/>
              </a:solidFill>
              <a:latin typeface="Helvetica Neue"/>
              <a:ea typeface="Helvetica Neue"/>
              <a:cs typeface="Helvetica Neue"/>
              <a:sym typeface="Helvetica Neue"/>
            </a:endParaRPr>
          </a:p>
        </p:txBody>
      </p:sp>
      <p:sp>
        <p:nvSpPr>
          <p:cNvPr id="221" name="Google Shape;221;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56</a:t>
            </a:fld>
            <a:endParaRPr/>
          </a:p>
        </p:txBody>
      </p:sp>
    </p:spTree>
    <p:extLst>
      <p:ext uri="{BB962C8B-B14F-4D97-AF65-F5344CB8AC3E}">
        <p14:creationId xmlns:p14="http://schemas.microsoft.com/office/powerpoint/2010/main" val="2410730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8dd67c00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8dd67c00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study, we propose novel multi-dimensional features that encode information about the syntactic structure of sentences.</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2053335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Helvetica Neue"/>
              <a:buNone/>
            </a:pPr>
            <a:r>
              <a:rPr lang="en-US" b="1" strike="sngStrike">
                <a:solidFill>
                  <a:srgbClr val="38761D"/>
                </a:solidFill>
                <a:latin typeface="Helvetica Neue"/>
                <a:ea typeface="Helvetica Neue"/>
                <a:cs typeface="Helvetica Neue"/>
                <a:sym typeface="Helvetica Neue"/>
              </a:rPr>
              <a:t>We investigated this question via a perturbation approach</a:t>
            </a:r>
            <a:endParaRPr b="1" strike="sngStrike">
              <a:solidFill>
                <a:srgbClr val="38761D"/>
              </a:solidFill>
              <a:latin typeface="Helvetica Neue"/>
              <a:ea typeface="Helvetica Neue"/>
              <a:cs typeface="Helvetica Neue"/>
              <a:sym typeface="Helvetica Neue"/>
            </a:endParaRPr>
          </a:p>
        </p:txBody>
      </p:sp>
      <p:sp>
        <p:nvSpPr>
          <p:cNvPr id="221" name="Google Shape;221;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58</a:t>
            </a:fld>
            <a:endParaRPr/>
          </a:p>
        </p:txBody>
      </p:sp>
    </p:spTree>
    <p:extLst>
      <p:ext uri="{BB962C8B-B14F-4D97-AF65-F5344CB8AC3E}">
        <p14:creationId xmlns:p14="http://schemas.microsoft.com/office/powerpoint/2010/main" val="2624134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A315AEA2-DB38-4187-E28A-8A394B0E58F5}"/>
            </a:ext>
          </a:extLst>
        </p:cNvPr>
        <p:cNvGrpSpPr/>
        <p:nvPr/>
      </p:nvGrpSpPr>
      <p:grpSpPr>
        <a:xfrm>
          <a:off x="0" y="0"/>
          <a:ext cx="0" cy="0"/>
          <a:chOff x="0" y="0"/>
          <a:chExt cx="0" cy="0"/>
        </a:xfrm>
      </p:grpSpPr>
      <p:sp>
        <p:nvSpPr>
          <p:cNvPr id="402" name="Google Shape;402;g299ad7074e6_0_4:notes">
            <a:extLst>
              <a:ext uri="{FF2B5EF4-FFF2-40B4-BE49-F238E27FC236}">
                <a16:creationId xmlns:a16="http://schemas.microsoft.com/office/drawing/2014/main" id="{CC49CB90-E749-C3D6-A0B8-8B60DF0610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a:extLst>
              <a:ext uri="{FF2B5EF4-FFF2-40B4-BE49-F238E27FC236}">
                <a16:creationId xmlns:a16="http://schemas.microsoft.com/office/drawing/2014/main" id="{C7E78008-9E6D-BF74-7D8D-6571AB2998D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Overall, our work has several implications for neuro-AI</a:t>
            </a:r>
          </a:p>
          <a:p>
            <a:pPr marL="0" lvl="0" indent="0" algn="l" rtl="0">
              <a:spcBef>
                <a:spcPts val="0"/>
              </a:spcBef>
              <a:spcAft>
                <a:spcPts val="0"/>
              </a:spcAft>
              <a:buNone/>
            </a:pPr>
            <a:endParaRPr lang="en-US"/>
          </a:p>
          <a:p>
            <a:pPr marL="0" lvl="0" indent="0" algn="l" rtl="0">
              <a:spcBef>
                <a:spcPts val="0"/>
              </a:spcBef>
              <a:spcAft>
                <a:spcPts val="0"/>
              </a:spcAft>
              <a:buNone/>
            </a:pPr>
            <a:r>
              <a:rPr lang="en-US" b="0" i="0">
                <a:solidFill>
                  <a:srgbClr val="3F4350"/>
                </a:solidFill>
                <a:effectLst/>
                <a:latin typeface="Open Sans" panose="020B0606030504020204" pitchFamily="34" charset="0"/>
              </a:rPr>
              <a:t>Speech models ARE useful</a:t>
            </a:r>
            <a:endParaRPr/>
          </a:p>
        </p:txBody>
      </p:sp>
      <p:sp>
        <p:nvSpPr>
          <p:cNvPr id="404" name="Google Shape;404;g299ad7074e6_0_4:notes">
            <a:extLst>
              <a:ext uri="{FF2B5EF4-FFF2-40B4-BE49-F238E27FC236}">
                <a16:creationId xmlns:a16="http://schemas.microsoft.com/office/drawing/2014/main" id="{2F856031-9F8B-E818-237F-3C345C4D460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59</a:t>
            </a:fld>
            <a:endParaRPr/>
          </a:p>
        </p:txBody>
      </p:sp>
    </p:spTree>
    <p:extLst>
      <p:ext uri="{BB962C8B-B14F-4D97-AF65-F5344CB8AC3E}">
        <p14:creationId xmlns:p14="http://schemas.microsoft.com/office/powerpoint/2010/main" val="2973747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249BC-EDD0-9263-6F3B-B1FC622CF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33EAA-5E5F-33A4-3B6E-BD8A21D2E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FE8FD-C2AE-B96D-EE37-8E734C19F7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6F856D-62CA-3417-76E9-99EEF66FE97B}"/>
              </a:ext>
            </a:extLst>
          </p:cNvPr>
          <p:cNvSpPr>
            <a:spLocks noGrp="1"/>
          </p:cNvSpPr>
          <p:nvPr>
            <p:ph type="sldNum" sz="quarter" idx="5"/>
          </p:nvPr>
        </p:nvSpPr>
        <p:spPr/>
        <p:txBody>
          <a:bodyPr/>
          <a:lstStyle/>
          <a:p>
            <a:fld id="{7916846F-76A2-4D47-AAA0-C0D46E484DE9}" type="slidenum">
              <a:rPr lang="en-US" smtClean="0"/>
              <a:t>60</a:t>
            </a:fld>
            <a:endParaRPr lang="en-US"/>
          </a:p>
        </p:txBody>
      </p:sp>
    </p:spTree>
    <p:extLst>
      <p:ext uri="{BB962C8B-B14F-4D97-AF65-F5344CB8AC3E}">
        <p14:creationId xmlns:p14="http://schemas.microsoft.com/office/powerpoint/2010/main" val="1985719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17CC37F-F01B-4280-A5A5-2FFF1CF8B992}" type="slidenum">
              <a:rPr lang="en-US" smtClean="0"/>
              <a:t>61</a:t>
            </a:fld>
            <a:endParaRPr lang="en-US"/>
          </a:p>
        </p:txBody>
      </p:sp>
    </p:spTree>
    <p:extLst>
      <p:ext uri="{BB962C8B-B14F-4D97-AF65-F5344CB8AC3E}">
        <p14:creationId xmlns:p14="http://schemas.microsoft.com/office/powerpoint/2010/main" val="17914986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17CC37F-F01B-4280-A5A5-2FFF1CF8B992}" type="slidenum">
              <a:rPr lang="en-US" smtClean="0"/>
              <a:t>63</a:t>
            </a:fld>
            <a:endParaRPr lang="en-US"/>
          </a:p>
        </p:txBody>
      </p:sp>
    </p:spTree>
    <p:extLst>
      <p:ext uri="{BB962C8B-B14F-4D97-AF65-F5344CB8AC3E}">
        <p14:creationId xmlns:p14="http://schemas.microsoft.com/office/powerpoint/2010/main" val="4264268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17CC37F-F01B-4280-A5A5-2FFF1CF8B992}" type="slidenum">
              <a:rPr lang="en-US" smtClean="0"/>
              <a:t>64</a:t>
            </a:fld>
            <a:endParaRPr lang="en-US"/>
          </a:p>
        </p:txBody>
      </p:sp>
    </p:spTree>
    <p:extLst>
      <p:ext uri="{BB962C8B-B14F-4D97-AF65-F5344CB8AC3E}">
        <p14:creationId xmlns:p14="http://schemas.microsoft.com/office/powerpoint/2010/main" val="4169348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17CC37F-F01B-4280-A5A5-2FFF1CF8B992}" type="slidenum">
              <a:rPr lang="en-US" smtClean="0"/>
              <a:t>65</a:t>
            </a:fld>
            <a:endParaRPr lang="en-US"/>
          </a:p>
        </p:txBody>
      </p:sp>
    </p:spTree>
    <p:extLst>
      <p:ext uri="{BB962C8B-B14F-4D97-AF65-F5344CB8AC3E}">
        <p14:creationId xmlns:p14="http://schemas.microsoft.com/office/powerpoint/2010/main" val="320755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C35CA-EF21-3B92-35C6-E209C750C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B064D-03AA-1A3D-52D9-D37DFF5BE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641FC-97BD-59FB-6F84-2A0C4384A7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9DA84C-65F4-5683-6007-EBF0FBE01720}"/>
              </a:ext>
            </a:extLst>
          </p:cNvPr>
          <p:cNvSpPr>
            <a:spLocks noGrp="1"/>
          </p:cNvSpPr>
          <p:nvPr>
            <p:ph type="sldNum" sz="quarter" idx="5"/>
          </p:nvPr>
        </p:nvSpPr>
        <p:spPr/>
        <p:txBody>
          <a:bodyPr/>
          <a:lstStyle/>
          <a:p>
            <a:fld id="{7916846F-76A2-4D47-AAA0-C0D46E484DE9}" type="slidenum">
              <a:rPr lang="en-US" smtClean="0"/>
              <a:t>66</a:t>
            </a:fld>
            <a:endParaRPr lang="en-US"/>
          </a:p>
        </p:txBody>
      </p:sp>
    </p:spTree>
    <p:extLst>
      <p:ext uri="{BB962C8B-B14F-4D97-AF65-F5344CB8AC3E}">
        <p14:creationId xmlns:p14="http://schemas.microsoft.com/office/powerpoint/2010/main" val="667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6846F-76A2-4D47-AAA0-C0D46E484DE9}" type="slidenum">
              <a:rPr lang="en-US" smtClean="0"/>
              <a:t>9</a:t>
            </a:fld>
            <a:endParaRPr lang="en-US"/>
          </a:p>
        </p:txBody>
      </p:sp>
    </p:spTree>
    <p:extLst>
      <p:ext uri="{BB962C8B-B14F-4D97-AF65-F5344CB8AC3E}">
        <p14:creationId xmlns:p14="http://schemas.microsoft.com/office/powerpoint/2010/main" val="27831092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D0A0-37C0-AB20-AE7D-62CAE06FF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DAB45-6B2B-BE2A-825B-5E300274E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FE878-C628-A849-C9D4-BFD38DCCD322}"/>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0F2C7D5-0958-87CF-FE86-39F4303F7C90}"/>
              </a:ext>
            </a:extLst>
          </p:cNvPr>
          <p:cNvSpPr>
            <a:spLocks noGrp="1"/>
          </p:cNvSpPr>
          <p:nvPr>
            <p:ph type="sldNum" sz="quarter" idx="5"/>
          </p:nvPr>
        </p:nvSpPr>
        <p:spPr/>
        <p:txBody>
          <a:bodyPr/>
          <a:lstStyle/>
          <a:p>
            <a:fld id="{55E0979B-F37D-40DF-8531-C57FA9F9A3FC}" type="slidenum">
              <a:rPr lang="en-US" smtClean="0"/>
              <a:t>68</a:t>
            </a:fld>
            <a:endParaRPr lang="en-US"/>
          </a:p>
        </p:txBody>
      </p:sp>
    </p:spTree>
    <p:extLst>
      <p:ext uri="{BB962C8B-B14F-4D97-AF65-F5344CB8AC3E}">
        <p14:creationId xmlns:p14="http://schemas.microsoft.com/office/powerpoint/2010/main" val="41241598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5E0979B-F37D-40DF-8531-C57FA9F9A3FC}" type="slidenum">
              <a:rPr lang="en-US" smtClean="0"/>
              <a:t>70</a:t>
            </a:fld>
            <a:endParaRPr lang="en-US"/>
          </a:p>
        </p:txBody>
      </p:sp>
    </p:spTree>
    <p:extLst>
      <p:ext uri="{BB962C8B-B14F-4D97-AF65-F5344CB8AC3E}">
        <p14:creationId xmlns:p14="http://schemas.microsoft.com/office/powerpoint/2010/main" val="1478409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C8ED1-C7B8-E839-7DF6-FC0BFC55C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F8714-845C-ADF3-86B7-6FAD755E6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4389F-4053-E45F-B7D1-708CAFAADAC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152823B-94C8-E5D1-C23C-0929F88B52E3}"/>
              </a:ext>
            </a:extLst>
          </p:cNvPr>
          <p:cNvSpPr>
            <a:spLocks noGrp="1"/>
          </p:cNvSpPr>
          <p:nvPr>
            <p:ph type="sldNum" sz="quarter" idx="5"/>
          </p:nvPr>
        </p:nvSpPr>
        <p:spPr/>
        <p:txBody>
          <a:bodyPr/>
          <a:lstStyle/>
          <a:p>
            <a:fld id="{55E0979B-F37D-40DF-8531-C57FA9F9A3FC}" type="slidenum">
              <a:rPr lang="en-US" smtClean="0"/>
              <a:t>71</a:t>
            </a:fld>
            <a:endParaRPr lang="en-US"/>
          </a:p>
        </p:txBody>
      </p:sp>
    </p:spTree>
    <p:extLst>
      <p:ext uri="{BB962C8B-B14F-4D97-AF65-F5344CB8AC3E}">
        <p14:creationId xmlns:p14="http://schemas.microsoft.com/office/powerpoint/2010/main" val="15308939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84E67-9CBD-BBFB-1570-3C2ABE994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B4D0A-CFA2-ECEE-431F-8FF973939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7FD44-D951-9BA4-B159-8F667A85380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A2AA93C-4F4F-4039-174F-7B553DD03806}"/>
              </a:ext>
            </a:extLst>
          </p:cNvPr>
          <p:cNvSpPr>
            <a:spLocks noGrp="1"/>
          </p:cNvSpPr>
          <p:nvPr>
            <p:ph type="sldNum" sz="quarter" idx="5"/>
          </p:nvPr>
        </p:nvSpPr>
        <p:spPr/>
        <p:txBody>
          <a:bodyPr/>
          <a:lstStyle/>
          <a:p>
            <a:fld id="{55E0979B-F37D-40DF-8531-C57FA9F9A3FC}" type="slidenum">
              <a:rPr lang="en-US" smtClean="0"/>
              <a:t>72</a:t>
            </a:fld>
            <a:endParaRPr lang="en-US"/>
          </a:p>
        </p:txBody>
      </p:sp>
    </p:spTree>
    <p:extLst>
      <p:ext uri="{BB962C8B-B14F-4D97-AF65-F5344CB8AC3E}">
        <p14:creationId xmlns:p14="http://schemas.microsoft.com/office/powerpoint/2010/main" val="2322590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A7F4A1F4-349D-50BE-916F-F2FE157E2A2B}"/>
            </a:ext>
          </a:extLst>
        </p:cNvPr>
        <p:cNvGrpSpPr/>
        <p:nvPr/>
      </p:nvGrpSpPr>
      <p:grpSpPr>
        <a:xfrm>
          <a:off x="0" y="0"/>
          <a:ext cx="0" cy="0"/>
          <a:chOff x="0" y="0"/>
          <a:chExt cx="0" cy="0"/>
        </a:xfrm>
      </p:grpSpPr>
      <p:sp>
        <p:nvSpPr>
          <p:cNvPr id="402" name="Google Shape;402;g299ad7074e6_0_4:notes">
            <a:extLst>
              <a:ext uri="{FF2B5EF4-FFF2-40B4-BE49-F238E27FC236}">
                <a16:creationId xmlns:a16="http://schemas.microsoft.com/office/drawing/2014/main" id="{60FDE4F9-6861-9EE4-8D26-F586AC8431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a:extLst>
              <a:ext uri="{FF2B5EF4-FFF2-40B4-BE49-F238E27FC236}">
                <a16:creationId xmlns:a16="http://schemas.microsoft.com/office/drawing/2014/main" id="{A6ED26DA-5A9C-5FA0-B491-DE9E70F54FD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Overall, our work has several implications for neuro-AI</a:t>
            </a:r>
          </a:p>
          <a:p>
            <a:pPr marL="0" lvl="0" indent="0" algn="l" rtl="0">
              <a:spcBef>
                <a:spcPts val="0"/>
              </a:spcBef>
              <a:spcAft>
                <a:spcPts val="0"/>
              </a:spcAft>
              <a:buNone/>
            </a:pPr>
            <a:endParaRPr lang="en-US"/>
          </a:p>
          <a:p>
            <a:pPr marL="0" lvl="0" indent="0" algn="l" rtl="0">
              <a:spcBef>
                <a:spcPts val="0"/>
              </a:spcBef>
              <a:spcAft>
                <a:spcPts val="0"/>
              </a:spcAft>
              <a:buNone/>
            </a:pPr>
            <a:r>
              <a:rPr lang="en-US" b="0" i="0">
                <a:solidFill>
                  <a:srgbClr val="3F4350"/>
                </a:solidFill>
                <a:effectLst/>
                <a:latin typeface="Open Sans" panose="020B0606030504020204" pitchFamily="34" charset="0"/>
              </a:rPr>
              <a:t>Speech models ARE useful</a:t>
            </a:r>
            <a:endParaRPr/>
          </a:p>
        </p:txBody>
      </p:sp>
      <p:sp>
        <p:nvSpPr>
          <p:cNvPr id="404" name="Google Shape;404;g299ad7074e6_0_4:notes">
            <a:extLst>
              <a:ext uri="{FF2B5EF4-FFF2-40B4-BE49-F238E27FC236}">
                <a16:creationId xmlns:a16="http://schemas.microsoft.com/office/drawing/2014/main" id="{1717ABEF-1783-482D-EAB2-25D9B891CC5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73</a:t>
            </a:fld>
            <a:endParaRPr/>
          </a:p>
        </p:txBody>
      </p:sp>
    </p:spTree>
    <p:extLst>
      <p:ext uri="{BB962C8B-B14F-4D97-AF65-F5344CB8AC3E}">
        <p14:creationId xmlns:p14="http://schemas.microsoft.com/office/powerpoint/2010/main" val="258885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3f8861e6b0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3f8861e6b0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665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f8861e6b0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f8861e6b0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ecological stimuli -&gt; reading books, listening to stories, watching a movie</a:t>
            </a:r>
            <a:endParaRPr/>
          </a:p>
          <a:p>
            <a:pPr marL="0" lvl="0" indent="0" algn="l" rtl="0">
              <a:spcBef>
                <a:spcPts val="0"/>
              </a:spcBef>
              <a:spcAft>
                <a:spcPts val="0"/>
              </a:spcAft>
              <a:buNone/>
            </a:pPr>
            <a:r>
              <a:rPr lang="en"/>
              <a:t>The properties of the stimulus that affect brain activity are increasing, so simple representations of the stimuli capture less variance of the brain activity</a:t>
            </a:r>
            <a:endParaRPr/>
          </a:p>
          <a:p>
            <a:pPr marL="0" lvl="0" indent="0" algn="l" rtl="0">
              <a:spcBef>
                <a:spcPts val="0"/>
              </a:spcBef>
              <a:spcAft>
                <a:spcPts val="0"/>
              </a:spcAft>
              <a:buNone/>
            </a:pPr>
            <a:endParaRPr/>
          </a:p>
          <a:p>
            <a:pPr marL="0" lvl="0" indent="0" algn="l" rtl="0">
              <a:spcBef>
                <a:spcPts val="0"/>
              </a:spcBef>
              <a:spcAft>
                <a:spcPts val="0"/>
              </a:spcAft>
              <a:buNone/>
            </a:pPr>
            <a:r>
              <a:rPr lang="en"/>
              <a:t>Meanwhile we have huge progress in deep learning in the last 10 years that gives us AI models that can do many tasks. Of course they are not perfect, and are sometimes flawed, but there is the question of whether we can use their internal representations of the world as rich stimulus representations that perhaps capture some of the properties that are also relevant for the processing in the brain.</a:t>
            </a:r>
            <a:endParaRPr/>
          </a:p>
          <a:p>
            <a:pPr marL="0" lvl="0" indent="0" algn="l" rtl="0">
              <a:spcBef>
                <a:spcPts val="0"/>
              </a:spcBef>
              <a:spcAft>
                <a:spcPts val="0"/>
              </a:spcAft>
              <a:buNone/>
            </a:pPr>
            <a:endParaRPr/>
          </a:p>
          <a:p>
            <a:pPr marL="0" lvl="0" indent="0" algn="l" rtl="0">
              <a:spcBef>
                <a:spcPts val="0"/>
              </a:spcBef>
              <a:spcAft>
                <a:spcPts val="0"/>
              </a:spcAft>
              <a:buNone/>
            </a:pPr>
            <a:r>
              <a:rPr lang="en"/>
              <a:t>Here comes to encoding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DD8C4B7E-D50C-0A7A-514E-4E25F0F0EDFD}"/>
              </a:ext>
            </a:extLst>
          </p:cNvPr>
          <p:cNvSpPr>
            <a:spLocks noGrp="1"/>
          </p:cNvSpPr>
          <p:nvPr>
            <p:ph type="sldNum" sz="quarter" idx="5"/>
          </p:nvPr>
        </p:nvSpPr>
        <p:spPr/>
        <p:txBody>
          <a:bodyPr/>
          <a:lstStyle/>
          <a:p>
            <a:fld id="{A039BB72-BA2C-4128-BB8F-3EE51450564E}" type="slidenum">
              <a:rPr lang="en-US" smtClean="0"/>
              <a:t>11</a:t>
            </a:fld>
            <a:endParaRPr lang="en-US"/>
          </a:p>
        </p:txBody>
      </p:sp>
    </p:spTree>
    <p:extLst>
      <p:ext uri="{BB962C8B-B14F-4D97-AF65-F5344CB8AC3E}">
        <p14:creationId xmlns:p14="http://schemas.microsoft.com/office/powerpoint/2010/main" val="85790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92bfb3e66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92bfb3e66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38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464B-DE61-FAD9-F630-417353340D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7F64D-E3BF-687D-D42F-D4A865FB9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07AC1-9A4F-053D-E178-FB2F92C551E3}"/>
              </a:ext>
            </a:extLst>
          </p:cNvPr>
          <p:cNvSpPr>
            <a:spLocks noGrp="1"/>
          </p:cNvSpPr>
          <p:nvPr>
            <p:ph type="dt" sz="half" idx="10"/>
          </p:nvPr>
        </p:nvSpPr>
        <p:spPr/>
        <p:txBody>
          <a:bodyPr/>
          <a:lstStyle/>
          <a:p>
            <a:fld id="{D7BAFF4F-5232-4F09-9292-9E41A63E728E}" type="datetime1">
              <a:rPr lang="en-US" smtClean="0"/>
              <a:t>12/16/2024</a:t>
            </a:fld>
            <a:endParaRPr lang="en-US"/>
          </a:p>
        </p:txBody>
      </p:sp>
      <p:sp>
        <p:nvSpPr>
          <p:cNvPr id="5" name="Footer Placeholder 4">
            <a:extLst>
              <a:ext uri="{FF2B5EF4-FFF2-40B4-BE49-F238E27FC236}">
                <a16:creationId xmlns:a16="http://schemas.microsoft.com/office/drawing/2014/main" id="{D7B31098-CA04-2AE1-7E41-10542901326F}"/>
              </a:ext>
            </a:extLst>
          </p:cNvPr>
          <p:cNvSpPr>
            <a:spLocks noGrp="1"/>
          </p:cNvSpPr>
          <p:nvPr>
            <p:ph type="ftr" sz="quarter" idx="11"/>
          </p:nvPr>
        </p:nvSpPr>
        <p:spPr/>
        <p:txBody>
          <a:bodyPr/>
          <a:lstStyle/>
          <a:p>
            <a:r>
              <a:rPr lang="en-US" dirty="0"/>
              <a:t>CODS COMAD 2024: DL for Brain Encoding and Decoding</a:t>
            </a:r>
          </a:p>
        </p:txBody>
      </p:sp>
      <p:sp>
        <p:nvSpPr>
          <p:cNvPr id="6" name="Slide Number Placeholder 5">
            <a:extLst>
              <a:ext uri="{FF2B5EF4-FFF2-40B4-BE49-F238E27FC236}">
                <a16:creationId xmlns:a16="http://schemas.microsoft.com/office/drawing/2014/main" id="{23C8B79A-FEE8-A680-BA23-11DE87A3304E}"/>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386624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32AD-BD1B-A5E9-914E-4BD9321E5E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6CE199-A592-32B8-D12B-7533198A17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8CFF3-9AAB-5883-5A3F-A39C56E1810A}"/>
              </a:ext>
            </a:extLst>
          </p:cNvPr>
          <p:cNvSpPr>
            <a:spLocks noGrp="1"/>
          </p:cNvSpPr>
          <p:nvPr>
            <p:ph type="dt" sz="half" idx="10"/>
          </p:nvPr>
        </p:nvSpPr>
        <p:spPr/>
        <p:txBody>
          <a:bodyPr/>
          <a:lstStyle/>
          <a:p>
            <a:fld id="{8AF7DACC-40C3-4281-AA67-F73A227497A5}" type="datetime1">
              <a:rPr lang="en-US" smtClean="0"/>
              <a:t>12/16/2024</a:t>
            </a:fld>
            <a:endParaRPr lang="en-US"/>
          </a:p>
        </p:txBody>
      </p:sp>
      <p:sp>
        <p:nvSpPr>
          <p:cNvPr id="5" name="Footer Placeholder 4">
            <a:extLst>
              <a:ext uri="{FF2B5EF4-FFF2-40B4-BE49-F238E27FC236}">
                <a16:creationId xmlns:a16="http://schemas.microsoft.com/office/drawing/2014/main" id="{A3F69E6B-D54A-A33E-B2B9-50D0EF8C37A0}"/>
              </a:ext>
            </a:extLst>
          </p:cNvPr>
          <p:cNvSpPr>
            <a:spLocks noGrp="1"/>
          </p:cNvSpPr>
          <p:nvPr>
            <p:ph type="ftr" sz="quarter" idx="11"/>
          </p:nvPr>
        </p:nvSpPr>
        <p:spPr/>
        <p:txBody>
          <a:bodyPr/>
          <a:lstStyle/>
          <a:p>
            <a:r>
              <a:rPr lang="en-US"/>
              <a:t>ICETCI 2024: DL for Brain Encoding and Decoding</a:t>
            </a:r>
          </a:p>
        </p:txBody>
      </p:sp>
      <p:sp>
        <p:nvSpPr>
          <p:cNvPr id="6" name="Slide Number Placeholder 5">
            <a:extLst>
              <a:ext uri="{FF2B5EF4-FFF2-40B4-BE49-F238E27FC236}">
                <a16:creationId xmlns:a16="http://schemas.microsoft.com/office/drawing/2014/main" id="{DFEA92DE-6A77-DF2D-56D0-A8CAF4D9BCB9}"/>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2190660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B8A58-BEF5-AB34-BEA4-5C62CCD52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939659-DA41-F3F0-21F7-8FF808D959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3E8166-116D-E627-D975-D2BA8B2BAD55}"/>
              </a:ext>
            </a:extLst>
          </p:cNvPr>
          <p:cNvSpPr>
            <a:spLocks noGrp="1"/>
          </p:cNvSpPr>
          <p:nvPr>
            <p:ph type="dt" sz="half" idx="10"/>
          </p:nvPr>
        </p:nvSpPr>
        <p:spPr/>
        <p:txBody>
          <a:bodyPr/>
          <a:lstStyle/>
          <a:p>
            <a:fld id="{536BD43E-9521-4922-9C8E-898B7A2F77C4}" type="datetime1">
              <a:rPr lang="en-US" smtClean="0"/>
              <a:t>12/16/2024</a:t>
            </a:fld>
            <a:endParaRPr lang="en-US"/>
          </a:p>
        </p:txBody>
      </p:sp>
      <p:sp>
        <p:nvSpPr>
          <p:cNvPr id="5" name="Footer Placeholder 4">
            <a:extLst>
              <a:ext uri="{FF2B5EF4-FFF2-40B4-BE49-F238E27FC236}">
                <a16:creationId xmlns:a16="http://schemas.microsoft.com/office/drawing/2014/main" id="{209762C7-80C3-E4AE-870E-C52E90B07A13}"/>
              </a:ext>
            </a:extLst>
          </p:cNvPr>
          <p:cNvSpPr>
            <a:spLocks noGrp="1"/>
          </p:cNvSpPr>
          <p:nvPr>
            <p:ph type="ftr" sz="quarter" idx="11"/>
          </p:nvPr>
        </p:nvSpPr>
        <p:spPr/>
        <p:txBody>
          <a:bodyPr/>
          <a:lstStyle/>
          <a:p>
            <a:r>
              <a:rPr lang="en-US"/>
              <a:t>ICETCI 2024: DL for Brain Encoding and Decoding</a:t>
            </a:r>
          </a:p>
        </p:txBody>
      </p:sp>
      <p:sp>
        <p:nvSpPr>
          <p:cNvPr id="6" name="Slide Number Placeholder 5">
            <a:extLst>
              <a:ext uri="{FF2B5EF4-FFF2-40B4-BE49-F238E27FC236}">
                <a16:creationId xmlns:a16="http://schemas.microsoft.com/office/drawing/2014/main" id="{ECE9DBD9-F03F-FF28-8EE9-38F21647E9C6}"/>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932497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4A52-CCCA-4054-AFCF-415A5EC27E89}"/>
              </a:ext>
            </a:extLst>
          </p:cNvPr>
          <p:cNvSpPr>
            <a:spLocks noGrp="1"/>
          </p:cNvSpPr>
          <p:nvPr>
            <p:ph type="title"/>
          </p:nvPr>
        </p:nvSpPr>
        <p:spPr>
          <a:xfrm>
            <a:off x="0" y="1"/>
            <a:ext cx="12192000" cy="952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04900"/>
            <a:ext cx="11891962" cy="5191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C04FF9-20C4-4942-9BCA-0E74E891D749}"/>
              </a:ext>
            </a:extLst>
          </p:cNvPr>
          <p:cNvSpPr>
            <a:spLocks noGrp="1"/>
          </p:cNvSpPr>
          <p:nvPr>
            <p:ph type="dt" sz="half" idx="10"/>
          </p:nvPr>
        </p:nvSpPr>
        <p:spPr>
          <a:xfrm>
            <a:off x="147638" y="6532575"/>
            <a:ext cx="3829050" cy="365125"/>
          </a:xfrm>
          <a:prstGeom prst="rect">
            <a:avLst/>
          </a:prstGeom>
        </p:spPr>
        <p:txBody>
          <a:bodyPr/>
          <a:lstStyle>
            <a:lvl1pPr>
              <a:defRPr sz="1600">
                <a:solidFill>
                  <a:schemeClr val="accent2">
                    <a:lumMod val="60000"/>
                    <a:lumOff val="40000"/>
                  </a:schemeClr>
                </a:solidFill>
              </a:defRPr>
            </a:lvl1pPr>
          </a:lstStyle>
          <a:p>
            <a:fld id="{F1A8D119-2A86-47E9-A45E-325E911C429B}" type="datetime1">
              <a:rPr lang="en-US" smtClean="0"/>
              <a:t>12/16/2024</a:t>
            </a:fld>
            <a:endParaRPr lang="en-US" dirty="0"/>
          </a:p>
        </p:txBody>
      </p:sp>
      <p:sp>
        <p:nvSpPr>
          <p:cNvPr id="5" name="Footer Placeholder 4">
            <a:extLst>
              <a:ext uri="{FF2B5EF4-FFF2-40B4-BE49-F238E27FC236}">
                <a16:creationId xmlns:a16="http://schemas.microsoft.com/office/drawing/2014/main" id="{DB544C9B-7E75-4D09-82DF-60E33053F169}"/>
              </a:ext>
            </a:extLst>
          </p:cNvPr>
          <p:cNvSpPr>
            <a:spLocks noGrp="1"/>
          </p:cNvSpPr>
          <p:nvPr>
            <p:ph type="ftr" sz="quarter" idx="11"/>
          </p:nvPr>
        </p:nvSpPr>
        <p:spPr>
          <a:xfrm>
            <a:off x="4095751" y="6532575"/>
            <a:ext cx="4333872" cy="365125"/>
          </a:xfrm>
          <a:prstGeom prst="rect">
            <a:avLst/>
          </a:prstGeom>
        </p:spPr>
        <p:txBody>
          <a:bodyPr/>
          <a:lstStyle>
            <a:lvl1pPr>
              <a:defRPr sz="1600">
                <a:solidFill>
                  <a:srgbClr val="00B050"/>
                </a:solidFill>
              </a:defRPr>
            </a:lvl1pPr>
          </a:lstStyle>
          <a:p>
            <a:r>
              <a:rPr lang="en-US"/>
              <a:t>ICETCI 2024: DL for Brain Encoding and Decoding</a:t>
            </a:r>
            <a:endParaRPr lang="en-US" dirty="0"/>
          </a:p>
        </p:txBody>
      </p:sp>
      <p:sp>
        <p:nvSpPr>
          <p:cNvPr id="6" name="Slide Number Placeholder 5">
            <a:extLst>
              <a:ext uri="{FF2B5EF4-FFF2-40B4-BE49-F238E27FC236}">
                <a16:creationId xmlns:a16="http://schemas.microsoft.com/office/drawing/2014/main" id="{4BBC9A73-5C88-4F29-82A4-D4E1914F745E}"/>
              </a:ext>
            </a:extLst>
          </p:cNvPr>
          <p:cNvSpPr>
            <a:spLocks noGrp="1"/>
          </p:cNvSpPr>
          <p:nvPr>
            <p:ph type="sldNum" sz="quarter" idx="12"/>
          </p:nvPr>
        </p:nvSpPr>
        <p:spPr>
          <a:xfrm>
            <a:off x="8610600" y="6532575"/>
            <a:ext cx="3429000" cy="365125"/>
          </a:xfrm>
          <a:prstGeom prst="rect">
            <a:avLst/>
          </a:prstGeom>
        </p:spPr>
        <p:txBody>
          <a:bodyPr/>
          <a:lstStyle>
            <a:lvl1pPr algn="r">
              <a:defRPr/>
            </a:lvl1pPr>
          </a:lstStyle>
          <a:p>
            <a:fld id="{AE17A532-D286-470D-AE82-1500C848B688}" type="slidenum">
              <a:rPr lang="en-US" smtClean="0"/>
              <a:pPr/>
              <a:t>‹#›</a:t>
            </a:fld>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hasCustomPrompt="1"/>
          </p:nvPr>
        </p:nvSpPr>
        <p:spPr>
          <a:xfrm>
            <a:off x="147638" y="6296025"/>
            <a:ext cx="11891962" cy="236550"/>
          </a:xfrm>
        </p:spPr>
        <p:txBody>
          <a:bodyPr/>
          <a:lstStyle>
            <a:lvl1pPr>
              <a:defRPr/>
            </a:lvl1pPr>
          </a:lstStyle>
          <a:p>
            <a:pPr lvl="0"/>
            <a:r>
              <a:rPr lang="en-US" dirty="0"/>
              <a:t>Link</a:t>
            </a:r>
          </a:p>
        </p:txBody>
      </p:sp>
    </p:spTree>
    <p:extLst>
      <p:ext uri="{BB962C8B-B14F-4D97-AF65-F5344CB8AC3E}">
        <p14:creationId xmlns:p14="http://schemas.microsoft.com/office/powerpoint/2010/main" val="3053194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0" y="1"/>
            <a:ext cx="12192000" cy="95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 name="Google Shape;59;p15"/>
          <p:cNvSpPr txBox="1">
            <a:spLocks noGrp="1"/>
          </p:cNvSpPr>
          <p:nvPr>
            <p:ph type="body" idx="1"/>
          </p:nvPr>
        </p:nvSpPr>
        <p:spPr>
          <a:xfrm>
            <a:off x="147639" y="1104900"/>
            <a:ext cx="11892000" cy="519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0" name="Google Shape;60;p15"/>
          <p:cNvSpPr txBox="1">
            <a:spLocks noGrp="1"/>
          </p:cNvSpPr>
          <p:nvPr>
            <p:ph type="sldNum" idx="12"/>
          </p:nvPr>
        </p:nvSpPr>
        <p:spPr>
          <a:xfrm>
            <a:off x="8610600" y="6532575"/>
            <a:ext cx="3429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867" b="0" i="0" u="none" strike="noStrike" cap="none">
                <a:solidFill>
                  <a:schemeClr val="dk1"/>
                </a:solidFill>
                <a:latin typeface="Calibri"/>
                <a:ea typeface="Calibri"/>
                <a:cs typeface="Calibri"/>
                <a:sym typeface="Calibri"/>
              </a:defRPr>
            </a:lvl1pPr>
            <a:lvl2pPr marL="0" marR="0" lvl="1" indent="0" algn="r" rtl="0">
              <a:spcBef>
                <a:spcPts val="0"/>
              </a:spcBef>
              <a:buNone/>
              <a:defRPr sz="1867" b="0" i="0" u="none" strike="noStrike" cap="none">
                <a:solidFill>
                  <a:schemeClr val="dk1"/>
                </a:solidFill>
                <a:latin typeface="Calibri"/>
                <a:ea typeface="Calibri"/>
                <a:cs typeface="Calibri"/>
                <a:sym typeface="Calibri"/>
              </a:defRPr>
            </a:lvl2pPr>
            <a:lvl3pPr marL="0" marR="0" lvl="2" indent="0" algn="r" rtl="0">
              <a:spcBef>
                <a:spcPts val="0"/>
              </a:spcBef>
              <a:buNone/>
              <a:defRPr sz="1867" b="0" i="0" u="none" strike="noStrike" cap="none">
                <a:solidFill>
                  <a:schemeClr val="dk1"/>
                </a:solidFill>
                <a:latin typeface="Calibri"/>
                <a:ea typeface="Calibri"/>
                <a:cs typeface="Calibri"/>
                <a:sym typeface="Calibri"/>
              </a:defRPr>
            </a:lvl3pPr>
            <a:lvl4pPr marL="0" marR="0" lvl="3" indent="0" algn="r" rtl="0">
              <a:spcBef>
                <a:spcPts val="0"/>
              </a:spcBef>
              <a:buNone/>
              <a:defRPr sz="1867" b="0" i="0" u="none" strike="noStrike" cap="none">
                <a:solidFill>
                  <a:schemeClr val="dk1"/>
                </a:solidFill>
                <a:latin typeface="Calibri"/>
                <a:ea typeface="Calibri"/>
                <a:cs typeface="Calibri"/>
                <a:sym typeface="Calibri"/>
              </a:defRPr>
            </a:lvl4pPr>
            <a:lvl5pPr marL="0" marR="0" lvl="4" indent="0" algn="r" rtl="0">
              <a:spcBef>
                <a:spcPts val="0"/>
              </a:spcBef>
              <a:buNone/>
              <a:defRPr sz="1867" b="0" i="0" u="none" strike="noStrike" cap="none">
                <a:solidFill>
                  <a:schemeClr val="dk1"/>
                </a:solidFill>
                <a:latin typeface="Calibri"/>
                <a:ea typeface="Calibri"/>
                <a:cs typeface="Calibri"/>
                <a:sym typeface="Calibri"/>
              </a:defRPr>
            </a:lvl5pPr>
            <a:lvl6pPr marL="0" marR="0" lvl="5" indent="0" algn="r" rtl="0">
              <a:spcBef>
                <a:spcPts val="0"/>
              </a:spcBef>
              <a:buNone/>
              <a:defRPr sz="1867" b="0" i="0" u="none" strike="noStrike" cap="none">
                <a:solidFill>
                  <a:schemeClr val="dk1"/>
                </a:solidFill>
                <a:latin typeface="Calibri"/>
                <a:ea typeface="Calibri"/>
                <a:cs typeface="Calibri"/>
                <a:sym typeface="Calibri"/>
              </a:defRPr>
            </a:lvl6pPr>
            <a:lvl7pPr marL="0" marR="0" lvl="6" indent="0" algn="r" rtl="0">
              <a:spcBef>
                <a:spcPts val="0"/>
              </a:spcBef>
              <a:buNone/>
              <a:defRPr sz="1867" b="0" i="0" u="none" strike="noStrike" cap="none">
                <a:solidFill>
                  <a:schemeClr val="dk1"/>
                </a:solidFill>
                <a:latin typeface="Calibri"/>
                <a:ea typeface="Calibri"/>
                <a:cs typeface="Calibri"/>
                <a:sym typeface="Calibri"/>
              </a:defRPr>
            </a:lvl7pPr>
            <a:lvl8pPr marL="0" marR="0" lvl="7" indent="0" algn="r" rtl="0">
              <a:spcBef>
                <a:spcPts val="0"/>
              </a:spcBef>
              <a:buNone/>
              <a:defRPr sz="1867" b="0" i="0" u="none" strike="noStrike" cap="none">
                <a:solidFill>
                  <a:schemeClr val="dk1"/>
                </a:solidFill>
                <a:latin typeface="Calibri"/>
                <a:ea typeface="Calibri"/>
                <a:cs typeface="Calibri"/>
                <a:sym typeface="Calibri"/>
              </a:defRPr>
            </a:lvl8pPr>
            <a:lvl9pPr marL="0" marR="0" lvl="8" indent="0" algn="r"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61" name="Google Shape;61;p15"/>
          <p:cNvSpPr txBox="1"/>
          <p:nvPr/>
        </p:nvSpPr>
        <p:spPr>
          <a:xfrm>
            <a:off x="3706500" y="6199100"/>
            <a:ext cx="46308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latin typeface="Calibri"/>
              <a:ea typeface="Calibri"/>
              <a:cs typeface="Calibri"/>
              <a:sym typeface="Calibri"/>
            </a:endParaRPr>
          </a:p>
        </p:txBody>
      </p:sp>
      <p:sp>
        <p:nvSpPr>
          <p:cNvPr id="62" name="Google Shape;62;p15"/>
          <p:cNvSpPr txBox="1"/>
          <p:nvPr/>
        </p:nvSpPr>
        <p:spPr>
          <a:xfrm>
            <a:off x="-32" y="6492800"/>
            <a:ext cx="12192000" cy="365200"/>
          </a:xfrm>
          <a:prstGeom prst="rect">
            <a:avLst/>
          </a:prstGeom>
          <a:noFill/>
          <a:ln>
            <a:noFill/>
          </a:ln>
        </p:spPr>
        <p:txBody>
          <a:bodyPr spcFirstLastPara="1" wrap="square" lIns="91433" tIns="45700" rIns="91433" bIns="45700" anchor="t" anchorCtr="0">
            <a:noAutofit/>
          </a:bodyPr>
          <a:lstStyle/>
          <a:p>
            <a:pPr marL="0" lvl="0" indent="0" algn="ctr" rtl="0">
              <a:spcBef>
                <a:spcPts val="0"/>
              </a:spcBef>
              <a:spcAft>
                <a:spcPts val="0"/>
              </a:spcAft>
              <a:buNone/>
            </a:pPr>
            <a:r>
              <a:rPr lang="en" sz="1600" dirty="0">
                <a:solidFill>
                  <a:srgbClr val="00B050"/>
                </a:solidFill>
                <a:latin typeface="Calibri"/>
                <a:ea typeface="Calibri"/>
                <a:cs typeface="Calibri"/>
                <a:sym typeface="Calibri"/>
              </a:rPr>
              <a:t>CODS COMAD 2024: DL for Brain Encoding and Decoding</a:t>
            </a:r>
            <a:endParaRPr sz="1600" dirty="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2353408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Slide">
  <p:cSld name="Main Slide">
    <p:spTree>
      <p:nvGrpSpPr>
        <p:cNvPr id="1" name="Shape 16"/>
        <p:cNvGrpSpPr/>
        <p:nvPr/>
      </p:nvGrpSpPr>
      <p:grpSpPr>
        <a:xfrm>
          <a:off x="0" y="0"/>
          <a:ext cx="0" cy="0"/>
          <a:chOff x="0" y="0"/>
          <a:chExt cx="0" cy="0"/>
        </a:xfrm>
      </p:grpSpPr>
      <p:sp>
        <p:nvSpPr>
          <p:cNvPr id="17" name="Google Shape;17;p15"/>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SG"/>
              <a:t>‹#›</a:t>
            </a:fld>
            <a:endParaRPr/>
          </a:p>
        </p:txBody>
      </p:sp>
      <p:sp>
        <p:nvSpPr>
          <p:cNvPr id="18" name="Google Shape;18;p15"/>
          <p:cNvSpPr txBox="1">
            <a:spLocks noGrp="1"/>
          </p:cNvSpPr>
          <p:nvPr>
            <p:ph type="ftr" idx="11"/>
          </p:nvPr>
        </p:nvSpPr>
        <p:spPr>
          <a:xfrm>
            <a:off x="0" y="6492875"/>
            <a:ext cx="11311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400">
                <a:solidFill>
                  <a:schemeClr val="dk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ICETCI 2024: DL for Brain Encoding and Decoding</a:t>
            </a:r>
            <a:endParaRPr/>
          </a:p>
        </p:txBody>
      </p:sp>
    </p:spTree>
    <p:extLst>
      <p:ext uri="{BB962C8B-B14F-4D97-AF65-F5344CB8AC3E}">
        <p14:creationId xmlns:p14="http://schemas.microsoft.com/office/powerpoint/2010/main" val="3792597120"/>
      </p:ext>
    </p:extLst>
  </p:cSld>
  <p:clrMapOvr>
    <a:masterClrMapping/>
  </p:clrMapOvr>
  <p:extLst>
    <p:ext uri="{DCECCB84-F9BA-43D5-87BE-67443E8EF086}">
      <p15:sldGuideLst xmlns:p15="http://schemas.microsoft.com/office/powerpoint/2012/main">
        <p15:guide id="1" pos="3720">
          <p15:clr>
            <a:srgbClr val="FBAE40"/>
          </p15:clr>
        </p15:guide>
        <p15:guide id="2" orient="horz" pos="552">
          <p15:clr>
            <a:srgbClr val="FBAE40"/>
          </p15:clr>
        </p15:guide>
        <p15:guide id="3" orient="horz" pos="3696">
          <p15:clr>
            <a:srgbClr val="FBAE40"/>
          </p15:clr>
        </p15:guide>
        <p15:guide id="4" pos="168">
          <p15:clr>
            <a:srgbClr val="FBAE40"/>
          </p15:clr>
        </p15:guide>
        <p15:guide id="5" pos="3960">
          <p15:clr>
            <a:srgbClr val="FBAE40"/>
          </p15:clr>
        </p15:guide>
        <p15:guide id="6" pos="7512">
          <p15:clr>
            <a:srgbClr val="FBAE40"/>
          </p15:clr>
        </p15:guide>
        <p15:guide id="7"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2087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0" y="1"/>
            <a:ext cx="12192000" cy="95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 name="Google Shape;177;p34"/>
          <p:cNvSpPr txBox="1">
            <a:spLocks noGrp="1"/>
          </p:cNvSpPr>
          <p:nvPr>
            <p:ph type="body" idx="1"/>
          </p:nvPr>
        </p:nvSpPr>
        <p:spPr>
          <a:xfrm>
            <a:off x="147639" y="1104900"/>
            <a:ext cx="11892000" cy="519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78" name="Google Shape;178;p34"/>
          <p:cNvSpPr txBox="1">
            <a:spLocks noGrp="1"/>
          </p:cNvSpPr>
          <p:nvPr>
            <p:ph type="dt" idx="10"/>
          </p:nvPr>
        </p:nvSpPr>
        <p:spPr>
          <a:xfrm>
            <a:off x="147637" y="6532575"/>
            <a:ext cx="3829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600" b="0" i="0" u="none" strike="noStrike" cap="none">
                <a:solidFill>
                  <a:srgbClr val="F4B08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fld id="{27F49AA6-DA30-4A70-9654-F335BF6C6DD5}" type="datetime1">
              <a:rPr lang="en-US" smtClean="0"/>
              <a:t>12/16/2024</a:t>
            </a:fld>
            <a:endParaRPr/>
          </a:p>
        </p:txBody>
      </p:sp>
      <p:sp>
        <p:nvSpPr>
          <p:cNvPr id="179" name="Google Shape;179;p34"/>
          <p:cNvSpPr txBox="1">
            <a:spLocks noGrp="1"/>
          </p:cNvSpPr>
          <p:nvPr>
            <p:ph type="ftr" idx="11"/>
          </p:nvPr>
        </p:nvSpPr>
        <p:spPr>
          <a:xfrm>
            <a:off x="4095751" y="6532575"/>
            <a:ext cx="43340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600" b="0" i="0" u="none" strike="noStrike" cap="none">
                <a:solidFill>
                  <a:srgbClr val="00B050"/>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r>
              <a:rPr lang="en-US"/>
              <a:t>ICETCI 2024: DL for Brain Encoding and Decoding</a:t>
            </a:r>
            <a:endParaRPr/>
          </a:p>
        </p:txBody>
      </p:sp>
      <p:sp>
        <p:nvSpPr>
          <p:cNvPr id="180" name="Google Shape;180;p34"/>
          <p:cNvSpPr txBox="1">
            <a:spLocks noGrp="1"/>
          </p:cNvSpPr>
          <p:nvPr>
            <p:ph type="sldNum" idx="12"/>
          </p:nvPr>
        </p:nvSpPr>
        <p:spPr>
          <a:xfrm>
            <a:off x="8610600" y="6532575"/>
            <a:ext cx="3429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867" b="0" i="0" u="none" strike="noStrike" cap="none">
                <a:solidFill>
                  <a:schemeClr val="dk1"/>
                </a:solidFill>
                <a:latin typeface="Calibri"/>
                <a:ea typeface="Calibri"/>
                <a:cs typeface="Calibri"/>
                <a:sym typeface="Calibri"/>
              </a:defRPr>
            </a:lvl1pPr>
            <a:lvl2pPr marL="0" marR="0" lvl="1" indent="0" algn="r" rtl="0">
              <a:spcBef>
                <a:spcPts val="0"/>
              </a:spcBef>
              <a:buNone/>
              <a:defRPr sz="1867" b="0" i="0" u="none" strike="noStrike" cap="none">
                <a:solidFill>
                  <a:schemeClr val="dk1"/>
                </a:solidFill>
                <a:latin typeface="Calibri"/>
                <a:ea typeface="Calibri"/>
                <a:cs typeface="Calibri"/>
                <a:sym typeface="Calibri"/>
              </a:defRPr>
            </a:lvl2pPr>
            <a:lvl3pPr marL="0" marR="0" lvl="2" indent="0" algn="r" rtl="0">
              <a:spcBef>
                <a:spcPts val="0"/>
              </a:spcBef>
              <a:buNone/>
              <a:defRPr sz="1867" b="0" i="0" u="none" strike="noStrike" cap="none">
                <a:solidFill>
                  <a:schemeClr val="dk1"/>
                </a:solidFill>
                <a:latin typeface="Calibri"/>
                <a:ea typeface="Calibri"/>
                <a:cs typeface="Calibri"/>
                <a:sym typeface="Calibri"/>
              </a:defRPr>
            </a:lvl3pPr>
            <a:lvl4pPr marL="0" marR="0" lvl="3" indent="0" algn="r" rtl="0">
              <a:spcBef>
                <a:spcPts val="0"/>
              </a:spcBef>
              <a:buNone/>
              <a:defRPr sz="1867" b="0" i="0" u="none" strike="noStrike" cap="none">
                <a:solidFill>
                  <a:schemeClr val="dk1"/>
                </a:solidFill>
                <a:latin typeface="Calibri"/>
                <a:ea typeface="Calibri"/>
                <a:cs typeface="Calibri"/>
                <a:sym typeface="Calibri"/>
              </a:defRPr>
            </a:lvl4pPr>
            <a:lvl5pPr marL="0" marR="0" lvl="4" indent="0" algn="r" rtl="0">
              <a:spcBef>
                <a:spcPts val="0"/>
              </a:spcBef>
              <a:buNone/>
              <a:defRPr sz="1867" b="0" i="0" u="none" strike="noStrike" cap="none">
                <a:solidFill>
                  <a:schemeClr val="dk1"/>
                </a:solidFill>
                <a:latin typeface="Calibri"/>
                <a:ea typeface="Calibri"/>
                <a:cs typeface="Calibri"/>
                <a:sym typeface="Calibri"/>
              </a:defRPr>
            </a:lvl5pPr>
            <a:lvl6pPr marL="0" marR="0" lvl="5" indent="0" algn="r" rtl="0">
              <a:spcBef>
                <a:spcPts val="0"/>
              </a:spcBef>
              <a:buNone/>
              <a:defRPr sz="1867" b="0" i="0" u="none" strike="noStrike" cap="none">
                <a:solidFill>
                  <a:schemeClr val="dk1"/>
                </a:solidFill>
                <a:latin typeface="Calibri"/>
                <a:ea typeface="Calibri"/>
                <a:cs typeface="Calibri"/>
                <a:sym typeface="Calibri"/>
              </a:defRPr>
            </a:lvl6pPr>
            <a:lvl7pPr marL="0" marR="0" lvl="6" indent="0" algn="r" rtl="0">
              <a:spcBef>
                <a:spcPts val="0"/>
              </a:spcBef>
              <a:buNone/>
              <a:defRPr sz="1867" b="0" i="0" u="none" strike="noStrike" cap="none">
                <a:solidFill>
                  <a:schemeClr val="dk1"/>
                </a:solidFill>
                <a:latin typeface="Calibri"/>
                <a:ea typeface="Calibri"/>
                <a:cs typeface="Calibri"/>
                <a:sym typeface="Calibri"/>
              </a:defRPr>
            </a:lvl7pPr>
            <a:lvl8pPr marL="0" marR="0" lvl="7" indent="0" algn="r" rtl="0">
              <a:spcBef>
                <a:spcPts val="0"/>
              </a:spcBef>
              <a:buNone/>
              <a:defRPr sz="1867" b="0" i="0" u="none" strike="noStrike" cap="none">
                <a:solidFill>
                  <a:schemeClr val="dk1"/>
                </a:solidFill>
                <a:latin typeface="Calibri"/>
                <a:ea typeface="Calibri"/>
                <a:cs typeface="Calibri"/>
                <a:sym typeface="Calibri"/>
              </a:defRPr>
            </a:lvl8pPr>
            <a:lvl9pPr marL="0" marR="0" lvl="8" indent="0" algn="r"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181" name="Google Shape;181;p34"/>
          <p:cNvSpPr txBox="1">
            <a:spLocks noGrp="1"/>
          </p:cNvSpPr>
          <p:nvPr>
            <p:ph type="body" idx="2"/>
          </p:nvPr>
        </p:nvSpPr>
        <p:spPr>
          <a:xfrm>
            <a:off x="147639" y="6296025"/>
            <a:ext cx="11892000" cy="236800"/>
          </a:xfrm>
          <a:prstGeom prst="rect">
            <a:avLst/>
          </a:prstGeom>
          <a:noFill/>
          <a:ln>
            <a:noFill/>
          </a:ln>
        </p:spPr>
        <p:txBody>
          <a:bodyPr spcFirstLastPara="1" wrap="square" lIns="68575" tIns="34275" rIns="68575" bIns="34275" anchor="t" anchorCtr="0">
            <a:normAutofit/>
          </a:bodyPr>
          <a:lstStyle>
            <a:lvl1pPr marL="609585" lvl="0" indent="-482588" algn="l" rtl="0">
              <a:lnSpc>
                <a:spcPct val="90000"/>
              </a:lnSpc>
              <a:spcBef>
                <a:spcPts val="1067"/>
              </a:spcBef>
              <a:spcAft>
                <a:spcPts val="0"/>
              </a:spcAft>
              <a:buClr>
                <a:schemeClr val="dk1"/>
              </a:buClr>
              <a:buSzPts val="21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56847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28713"/>
            <a:ext cx="5805487" cy="5167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C04FF9-20C4-4942-9BCA-0E74E891D749}"/>
              </a:ext>
            </a:extLst>
          </p:cNvPr>
          <p:cNvSpPr>
            <a:spLocks noGrp="1"/>
          </p:cNvSpPr>
          <p:nvPr>
            <p:ph type="dt" sz="half" idx="10"/>
          </p:nvPr>
        </p:nvSpPr>
        <p:spPr>
          <a:xfrm>
            <a:off x="147638" y="6532575"/>
            <a:ext cx="3829050" cy="365125"/>
          </a:xfrm>
          <a:prstGeom prst="rect">
            <a:avLst/>
          </a:prstGeom>
        </p:spPr>
        <p:txBody>
          <a:bodyPr/>
          <a:lstStyle>
            <a:lvl1pPr>
              <a:defRPr sz="1600">
                <a:solidFill>
                  <a:srgbClr val="0070C0"/>
                </a:solidFill>
              </a:defRPr>
            </a:lvl1pPr>
          </a:lstStyle>
          <a:p>
            <a:fld id="{AEAB87A8-750D-4ACE-9E7B-EB25E8EA05E0}" type="datetime1">
              <a:rPr lang="en-US" smtClean="0"/>
              <a:t>12/17/2024</a:t>
            </a:fld>
            <a:endParaRPr lang="en-US" dirty="0"/>
          </a:p>
        </p:txBody>
      </p:sp>
      <p:sp>
        <p:nvSpPr>
          <p:cNvPr id="5" name="Footer Placeholder 4">
            <a:extLst>
              <a:ext uri="{FF2B5EF4-FFF2-40B4-BE49-F238E27FC236}">
                <a16:creationId xmlns:a16="http://schemas.microsoft.com/office/drawing/2014/main" id="{DB544C9B-7E75-4D09-82DF-60E33053F169}"/>
              </a:ext>
            </a:extLst>
          </p:cNvPr>
          <p:cNvSpPr>
            <a:spLocks noGrp="1"/>
          </p:cNvSpPr>
          <p:nvPr>
            <p:ph type="ftr" sz="quarter" idx="11"/>
          </p:nvPr>
        </p:nvSpPr>
        <p:spPr>
          <a:xfrm>
            <a:off x="4371974" y="6532575"/>
            <a:ext cx="3781425" cy="365125"/>
          </a:xfrm>
          <a:prstGeom prst="rect">
            <a:avLst/>
          </a:prstGeom>
        </p:spPr>
        <p:txBody>
          <a:bodyPr/>
          <a:lstStyle>
            <a:lvl1pPr>
              <a:defRPr sz="1600" b="1">
                <a:solidFill>
                  <a:srgbClr val="FF0000"/>
                </a:solidFill>
              </a:defRPr>
            </a:lvl1pPr>
          </a:lstStyle>
          <a:p>
            <a:r>
              <a:rPr lang="en-US"/>
              <a:t>manishg.iitb@gmail.com</a:t>
            </a:r>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p:nvPr>
        </p:nvSpPr>
        <p:spPr>
          <a:xfrm>
            <a:off x="147638" y="6296025"/>
            <a:ext cx="12044362" cy="236550"/>
          </a:xfrm>
        </p:spPr>
        <p:txBody>
          <a:bodyPr>
            <a:noAutofit/>
          </a:bodyPr>
          <a:lstStyle>
            <a:lvl1pPr marL="0" indent="0">
              <a:buNone/>
              <a:defRPr sz="1200"/>
            </a:lvl1pPr>
          </a:lstStyle>
          <a:p>
            <a:pPr lvl="0"/>
            <a:endParaRPr lang="en-US" dirty="0"/>
          </a:p>
        </p:txBody>
      </p:sp>
      <p:sp>
        <p:nvSpPr>
          <p:cNvPr id="9" name="Content Placeholder 2">
            <a:extLst>
              <a:ext uri="{FF2B5EF4-FFF2-40B4-BE49-F238E27FC236}">
                <a16:creationId xmlns:a16="http://schemas.microsoft.com/office/drawing/2014/main" id="{8C6B631D-5D6E-40B9-864F-B40B728CF095}"/>
              </a:ext>
            </a:extLst>
          </p:cNvPr>
          <p:cNvSpPr>
            <a:spLocks noGrp="1"/>
          </p:cNvSpPr>
          <p:nvPr>
            <p:ph idx="14"/>
          </p:nvPr>
        </p:nvSpPr>
        <p:spPr>
          <a:xfrm>
            <a:off x="6234113" y="1128713"/>
            <a:ext cx="5805487" cy="5167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3C55BFDE-5FCF-431E-BB72-17CD5033C878}"/>
              </a:ext>
            </a:extLst>
          </p:cNvPr>
          <p:cNvSpPr>
            <a:spLocks noGrp="1"/>
          </p:cNvSpPr>
          <p:nvPr>
            <p:ph type="title"/>
          </p:nvPr>
        </p:nvSpPr>
        <p:spPr>
          <a:xfrm>
            <a:off x="0" y="1"/>
            <a:ext cx="12192000" cy="952500"/>
          </a:xfrm>
        </p:spPr>
        <p:txBody>
          <a:bodyPr/>
          <a:lstStyle/>
          <a:p>
            <a:r>
              <a:rPr lang="en-US" dirty="0"/>
              <a:t>Click to edit Master title style</a:t>
            </a:r>
          </a:p>
        </p:txBody>
      </p:sp>
      <p:sp>
        <p:nvSpPr>
          <p:cNvPr id="2" name="Slide Number Placeholder 5">
            <a:extLst>
              <a:ext uri="{FF2B5EF4-FFF2-40B4-BE49-F238E27FC236}">
                <a16:creationId xmlns:a16="http://schemas.microsoft.com/office/drawing/2014/main" id="{5531C877-425D-F5ED-6CB7-4171A110ED8A}"/>
              </a:ext>
            </a:extLst>
          </p:cNvPr>
          <p:cNvSpPr>
            <a:spLocks noGrp="1"/>
          </p:cNvSpPr>
          <p:nvPr>
            <p:ph type="sldNum" sz="quarter" idx="12"/>
          </p:nvPr>
        </p:nvSpPr>
        <p:spPr>
          <a:xfrm>
            <a:off x="10550022" y="6532575"/>
            <a:ext cx="1641978" cy="365125"/>
          </a:xfrm>
          <a:prstGeom prst="rect">
            <a:avLst/>
          </a:prstGeom>
        </p:spPr>
        <p:txBody>
          <a:bodyPr/>
          <a:lstStyle>
            <a:lvl1pPr algn="r">
              <a:defRPr/>
            </a:lvl1pPr>
          </a:lstStyle>
          <a:p>
            <a:fld id="{AE17A532-D286-470D-AE82-1500C848B688}" type="slidenum">
              <a:rPr lang="en-US" smtClean="0"/>
              <a:pPr/>
              <a:t>‹#›</a:t>
            </a:fld>
            <a:endParaRPr lang="en-US" dirty="0"/>
          </a:p>
        </p:txBody>
      </p:sp>
    </p:spTree>
    <p:extLst>
      <p:ext uri="{BB962C8B-B14F-4D97-AF65-F5344CB8AC3E}">
        <p14:creationId xmlns:p14="http://schemas.microsoft.com/office/powerpoint/2010/main" val="118226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B079-EA52-BDD1-EDBC-B804BD497F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BDCE7-046B-6343-E8EA-1E14AE1C7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4E344-15C9-3261-5B9F-5A5E0C4F58CB}"/>
              </a:ext>
            </a:extLst>
          </p:cNvPr>
          <p:cNvSpPr>
            <a:spLocks noGrp="1"/>
          </p:cNvSpPr>
          <p:nvPr>
            <p:ph type="dt" sz="half" idx="10"/>
          </p:nvPr>
        </p:nvSpPr>
        <p:spPr/>
        <p:txBody>
          <a:bodyPr/>
          <a:lstStyle/>
          <a:p>
            <a:fld id="{EC38C5EF-5222-403C-B21B-C5709CFBBB85}" type="datetime1">
              <a:rPr lang="en-US" smtClean="0"/>
              <a:t>12/16/2024</a:t>
            </a:fld>
            <a:endParaRPr lang="en-US"/>
          </a:p>
        </p:txBody>
      </p:sp>
      <p:sp>
        <p:nvSpPr>
          <p:cNvPr id="5" name="Footer Placeholder 4">
            <a:extLst>
              <a:ext uri="{FF2B5EF4-FFF2-40B4-BE49-F238E27FC236}">
                <a16:creationId xmlns:a16="http://schemas.microsoft.com/office/drawing/2014/main" id="{C013BD7A-5580-4798-F0B1-DE524EB2CDF6}"/>
              </a:ext>
            </a:extLst>
          </p:cNvPr>
          <p:cNvSpPr>
            <a:spLocks noGrp="1"/>
          </p:cNvSpPr>
          <p:nvPr>
            <p:ph type="ftr" sz="quarter" idx="11"/>
          </p:nvPr>
        </p:nvSpPr>
        <p:spPr/>
        <p:txBody>
          <a:bodyPr/>
          <a:lstStyle/>
          <a:p>
            <a:r>
              <a:rPr lang="en-US"/>
              <a:t>ICETCI 2024: DL for Brain Encoding and Decoding</a:t>
            </a:r>
          </a:p>
        </p:txBody>
      </p:sp>
      <p:sp>
        <p:nvSpPr>
          <p:cNvPr id="6" name="Slide Number Placeholder 5">
            <a:extLst>
              <a:ext uri="{FF2B5EF4-FFF2-40B4-BE49-F238E27FC236}">
                <a16:creationId xmlns:a16="http://schemas.microsoft.com/office/drawing/2014/main" id="{0E9C0352-4CFF-D0A4-7E6B-4248E87F6EDB}"/>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24796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4B1D-C9F8-32F0-CC32-7860440CCE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96849E-B857-35F3-658A-DF7C383A3A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6BCC5-AB02-3508-BD88-CF16AD3C0D58}"/>
              </a:ext>
            </a:extLst>
          </p:cNvPr>
          <p:cNvSpPr>
            <a:spLocks noGrp="1"/>
          </p:cNvSpPr>
          <p:nvPr>
            <p:ph type="dt" sz="half" idx="10"/>
          </p:nvPr>
        </p:nvSpPr>
        <p:spPr/>
        <p:txBody>
          <a:bodyPr/>
          <a:lstStyle/>
          <a:p>
            <a:fld id="{C9F6BFC1-EB02-4F4F-AE55-2C72B191C5C5}" type="datetime1">
              <a:rPr lang="en-US" smtClean="0"/>
              <a:t>12/16/2024</a:t>
            </a:fld>
            <a:endParaRPr lang="en-US"/>
          </a:p>
        </p:txBody>
      </p:sp>
      <p:sp>
        <p:nvSpPr>
          <p:cNvPr id="5" name="Footer Placeholder 4">
            <a:extLst>
              <a:ext uri="{FF2B5EF4-FFF2-40B4-BE49-F238E27FC236}">
                <a16:creationId xmlns:a16="http://schemas.microsoft.com/office/drawing/2014/main" id="{91139A15-4083-A0AE-2DC9-E26EF2023647}"/>
              </a:ext>
            </a:extLst>
          </p:cNvPr>
          <p:cNvSpPr>
            <a:spLocks noGrp="1"/>
          </p:cNvSpPr>
          <p:nvPr>
            <p:ph type="ftr" sz="quarter" idx="11"/>
          </p:nvPr>
        </p:nvSpPr>
        <p:spPr/>
        <p:txBody>
          <a:bodyPr/>
          <a:lstStyle/>
          <a:p>
            <a:r>
              <a:rPr lang="en-US"/>
              <a:t>ICETCI 2024: DL for Brain Encoding and Decoding</a:t>
            </a:r>
          </a:p>
        </p:txBody>
      </p:sp>
      <p:sp>
        <p:nvSpPr>
          <p:cNvPr id="6" name="Slide Number Placeholder 5">
            <a:extLst>
              <a:ext uri="{FF2B5EF4-FFF2-40B4-BE49-F238E27FC236}">
                <a16:creationId xmlns:a16="http://schemas.microsoft.com/office/drawing/2014/main" id="{D0DAC10D-5100-2886-0059-83F2AC0CF4C5}"/>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163059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22F6-DA79-2CCE-B6A7-03FD931722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7BE4F-B21E-88C6-0F3B-79209E37D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CC263-2C57-A454-0576-89541D3E7A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44C25C-8575-FE57-F532-DC12FC2436BE}"/>
              </a:ext>
            </a:extLst>
          </p:cNvPr>
          <p:cNvSpPr>
            <a:spLocks noGrp="1"/>
          </p:cNvSpPr>
          <p:nvPr>
            <p:ph type="dt" sz="half" idx="10"/>
          </p:nvPr>
        </p:nvSpPr>
        <p:spPr/>
        <p:txBody>
          <a:bodyPr/>
          <a:lstStyle/>
          <a:p>
            <a:fld id="{63C170B6-FE90-40C2-BF61-0E95CD2BBFC2}" type="datetime1">
              <a:rPr lang="en-US" smtClean="0"/>
              <a:t>12/16/2024</a:t>
            </a:fld>
            <a:endParaRPr lang="en-US"/>
          </a:p>
        </p:txBody>
      </p:sp>
      <p:sp>
        <p:nvSpPr>
          <p:cNvPr id="6" name="Footer Placeholder 5">
            <a:extLst>
              <a:ext uri="{FF2B5EF4-FFF2-40B4-BE49-F238E27FC236}">
                <a16:creationId xmlns:a16="http://schemas.microsoft.com/office/drawing/2014/main" id="{019354B8-2AF9-38E2-FF1D-0D172F03F184}"/>
              </a:ext>
            </a:extLst>
          </p:cNvPr>
          <p:cNvSpPr>
            <a:spLocks noGrp="1"/>
          </p:cNvSpPr>
          <p:nvPr>
            <p:ph type="ftr" sz="quarter" idx="11"/>
          </p:nvPr>
        </p:nvSpPr>
        <p:spPr/>
        <p:txBody>
          <a:bodyPr/>
          <a:lstStyle/>
          <a:p>
            <a:r>
              <a:rPr lang="en-US"/>
              <a:t>ICETCI 2024: DL for Brain Encoding and Decoding</a:t>
            </a:r>
          </a:p>
        </p:txBody>
      </p:sp>
      <p:sp>
        <p:nvSpPr>
          <p:cNvPr id="7" name="Slide Number Placeholder 6">
            <a:extLst>
              <a:ext uri="{FF2B5EF4-FFF2-40B4-BE49-F238E27FC236}">
                <a16:creationId xmlns:a16="http://schemas.microsoft.com/office/drawing/2014/main" id="{E80A1D0D-C9FC-96B9-3C70-72D8E723B76D}"/>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2898844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DCAD-23A6-76AC-22B1-7601A65E84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74A90-672F-7FCD-64DF-99E9971E1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65C46B-7282-745A-FD9B-56B9B5089F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ED1278-59C9-D5BE-DB56-831BF62F34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DB6873-0FA8-1135-316D-5151AEA533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4C12D-7045-C0C4-CBA1-D6C4DBB136DE}"/>
              </a:ext>
            </a:extLst>
          </p:cNvPr>
          <p:cNvSpPr>
            <a:spLocks noGrp="1"/>
          </p:cNvSpPr>
          <p:nvPr>
            <p:ph type="dt" sz="half" idx="10"/>
          </p:nvPr>
        </p:nvSpPr>
        <p:spPr/>
        <p:txBody>
          <a:bodyPr/>
          <a:lstStyle/>
          <a:p>
            <a:fld id="{9E4894BF-2376-404F-A9BE-781788225CD0}" type="datetime1">
              <a:rPr lang="en-US" smtClean="0"/>
              <a:t>12/16/2024</a:t>
            </a:fld>
            <a:endParaRPr lang="en-US"/>
          </a:p>
        </p:txBody>
      </p:sp>
      <p:sp>
        <p:nvSpPr>
          <p:cNvPr id="8" name="Footer Placeholder 7">
            <a:extLst>
              <a:ext uri="{FF2B5EF4-FFF2-40B4-BE49-F238E27FC236}">
                <a16:creationId xmlns:a16="http://schemas.microsoft.com/office/drawing/2014/main" id="{0BE234FF-1A5A-1F67-057D-32BF40507AD4}"/>
              </a:ext>
            </a:extLst>
          </p:cNvPr>
          <p:cNvSpPr>
            <a:spLocks noGrp="1"/>
          </p:cNvSpPr>
          <p:nvPr>
            <p:ph type="ftr" sz="quarter" idx="11"/>
          </p:nvPr>
        </p:nvSpPr>
        <p:spPr/>
        <p:txBody>
          <a:bodyPr/>
          <a:lstStyle/>
          <a:p>
            <a:r>
              <a:rPr lang="en-US"/>
              <a:t>ICETCI 2024: DL for Brain Encoding and Decoding</a:t>
            </a:r>
          </a:p>
        </p:txBody>
      </p:sp>
      <p:sp>
        <p:nvSpPr>
          <p:cNvPr id="9" name="Slide Number Placeholder 8">
            <a:extLst>
              <a:ext uri="{FF2B5EF4-FFF2-40B4-BE49-F238E27FC236}">
                <a16:creationId xmlns:a16="http://schemas.microsoft.com/office/drawing/2014/main" id="{A5D89CEB-6EA5-5B13-1D72-FD5C15D1B2BA}"/>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128384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DFDD-E2FA-7C24-90F7-4173CB470F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FE414-20B2-2E9E-C21D-55ED2410C8B4}"/>
              </a:ext>
            </a:extLst>
          </p:cNvPr>
          <p:cNvSpPr>
            <a:spLocks noGrp="1"/>
          </p:cNvSpPr>
          <p:nvPr>
            <p:ph type="dt" sz="half" idx="10"/>
          </p:nvPr>
        </p:nvSpPr>
        <p:spPr/>
        <p:txBody>
          <a:bodyPr/>
          <a:lstStyle/>
          <a:p>
            <a:fld id="{31F7A0AF-25C2-4582-88D8-F1094B35F01A}" type="datetime1">
              <a:rPr lang="en-US" smtClean="0"/>
              <a:t>12/16/2024</a:t>
            </a:fld>
            <a:endParaRPr lang="en-US"/>
          </a:p>
        </p:txBody>
      </p:sp>
      <p:sp>
        <p:nvSpPr>
          <p:cNvPr id="4" name="Footer Placeholder 3">
            <a:extLst>
              <a:ext uri="{FF2B5EF4-FFF2-40B4-BE49-F238E27FC236}">
                <a16:creationId xmlns:a16="http://schemas.microsoft.com/office/drawing/2014/main" id="{02D9A6A4-05C1-DB27-78EF-28F6EAFE4BA3}"/>
              </a:ext>
            </a:extLst>
          </p:cNvPr>
          <p:cNvSpPr>
            <a:spLocks noGrp="1"/>
          </p:cNvSpPr>
          <p:nvPr>
            <p:ph type="ftr" sz="quarter" idx="11"/>
          </p:nvPr>
        </p:nvSpPr>
        <p:spPr/>
        <p:txBody>
          <a:bodyPr/>
          <a:lstStyle/>
          <a:p>
            <a:r>
              <a:rPr lang="en-US"/>
              <a:t>ICETCI 2024: DL for Brain Encoding and Decoding</a:t>
            </a:r>
          </a:p>
        </p:txBody>
      </p:sp>
      <p:sp>
        <p:nvSpPr>
          <p:cNvPr id="5" name="Slide Number Placeholder 4">
            <a:extLst>
              <a:ext uri="{FF2B5EF4-FFF2-40B4-BE49-F238E27FC236}">
                <a16:creationId xmlns:a16="http://schemas.microsoft.com/office/drawing/2014/main" id="{43D5989A-AA10-3900-98A8-FCE3C420D5DF}"/>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284997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80D6D6-F721-DACF-D4B2-A0A152E98EE5}"/>
              </a:ext>
            </a:extLst>
          </p:cNvPr>
          <p:cNvSpPr>
            <a:spLocks noGrp="1"/>
          </p:cNvSpPr>
          <p:nvPr>
            <p:ph type="dt" sz="half" idx="10"/>
          </p:nvPr>
        </p:nvSpPr>
        <p:spPr/>
        <p:txBody>
          <a:bodyPr/>
          <a:lstStyle/>
          <a:p>
            <a:fld id="{EF2C1F66-38AA-457B-A413-8F81F00E60C8}" type="datetime1">
              <a:rPr lang="en-US" smtClean="0"/>
              <a:t>12/16/2024</a:t>
            </a:fld>
            <a:endParaRPr lang="en-US"/>
          </a:p>
        </p:txBody>
      </p:sp>
      <p:sp>
        <p:nvSpPr>
          <p:cNvPr id="3" name="Footer Placeholder 2">
            <a:extLst>
              <a:ext uri="{FF2B5EF4-FFF2-40B4-BE49-F238E27FC236}">
                <a16:creationId xmlns:a16="http://schemas.microsoft.com/office/drawing/2014/main" id="{62E35F44-BCC0-DE60-4B8F-6D51B0385EB9}"/>
              </a:ext>
            </a:extLst>
          </p:cNvPr>
          <p:cNvSpPr>
            <a:spLocks noGrp="1"/>
          </p:cNvSpPr>
          <p:nvPr>
            <p:ph type="ftr" sz="quarter" idx="11"/>
          </p:nvPr>
        </p:nvSpPr>
        <p:spPr/>
        <p:txBody>
          <a:bodyPr/>
          <a:lstStyle/>
          <a:p>
            <a:r>
              <a:rPr lang="en-US"/>
              <a:t>ICETCI 2024: DL for Brain Encoding and Decoding</a:t>
            </a:r>
          </a:p>
        </p:txBody>
      </p:sp>
      <p:sp>
        <p:nvSpPr>
          <p:cNvPr id="4" name="Slide Number Placeholder 3">
            <a:extLst>
              <a:ext uri="{FF2B5EF4-FFF2-40B4-BE49-F238E27FC236}">
                <a16:creationId xmlns:a16="http://schemas.microsoft.com/office/drawing/2014/main" id="{EC628A8C-4DD3-A2D1-4FAC-7C59B53AD7B4}"/>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353303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1B2E-4F23-7F7F-B624-02DD7D5AB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8D8AC-F8BB-B3C2-79A9-DACB93D95C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89AFE-FA65-C7F1-A1ED-C775A5CBD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DB725-DB1B-8687-8E78-88FD51992252}"/>
              </a:ext>
            </a:extLst>
          </p:cNvPr>
          <p:cNvSpPr>
            <a:spLocks noGrp="1"/>
          </p:cNvSpPr>
          <p:nvPr>
            <p:ph type="dt" sz="half" idx="10"/>
          </p:nvPr>
        </p:nvSpPr>
        <p:spPr/>
        <p:txBody>
          <a:bodyPr/>
          <a:lstStyle/>
          <a:p>
            <a:fld id="{2E68BE2D-CB71-482B-BCF1-FEA1BE872F56}" type="datetime1">
              <a:rPr lang="en-US" smtClean="0"/>
              <a:t>12/16/2024</a:t>
            </a:fld>
            <a:endParaRPr lang="en-US"/>
          </a:p>
        </p:txBody>
      </p:sp>
      <p:sp>
        <p:nvSpPr>
          <p:cNvPr id="6" name="Footer Placeholder 5">
            <a:extLst>
              <a:ext uri="{FF2B5EF4-FFF2-40B4-BE49-F238E27FC236}">
                <a16:creationId xmlns:a16="http://schemas.microsoft.com/office/drawing/2014/main" id="{C167EECC-480B-411B-2699-4B27B462BCB3}"/>
              </a:ext>
            </a:extLst>
          </p:cNvPr>
          <p:cNvSpPr>
            <a:spLocks noGrp="1"/>
          </p:cNvSpPr>
          <p:nvPr>
            <p:ph type="ftr" sz="quarter" idx="11"/>
          </p:nvPr>
        </p:nvSpPr>
        <p:spPr/>
        <p:txBody>
          <a:bodyPr/>
          <a:lstStyle/>
          <a:p>
            <a:r>
              <a:rPr lang="en-US"/>
              <a:t>ICETCI 2024: DL for Brain Encoding and Decoding</a:t>
            </a:r>
          </a:p>
        </p:txBody>
      </p:sp>
      <p:sp>
        <p:nvSpPr>
          <p:cNvPr id="7" name="Slide Number Placeholder 6">
            <a:extLst>
              <a:ext uri="{FF2B5EF4-FFF2-40B4-BE49-F238E27FC236}">
                <a16:creationId xmlns:a16="http://schemas.microsoft.com/office/drawing/2014/main" id="{859F928F-E0B7-C713-5AD9-295B2AC31C1E}"/>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1067830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C567-E1B7-54BE-1F8E-05DA0C376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15EBD0-9D06-E304-165F-E9B78DD6B2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FC9ACB-C4D9-05ED-C29E-E813BD4BC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AAA5A-5831-06C3-272A-CF87913764E8}"/>
              </a:ext>
            </a:extLst>
          </p:cNvPr>
          <p:cNvSpPr>
            <a:spLocks noGrp="1"/>
          </p:cNvSpPr>
          <p:nvPr>
            <p:ph type="dt" sz="half" idx="10"/>
          </p:nvPr>
        </p:nvSpPr>
        <p:spPr/>
        <p:txBody>
          <a:bodyPr/>
          <a:lstStyle/>
          <a:p>
            <a:fld id="{94671FD1-0266-433E-B16E-CCA253203D18}" type="datetime1">
              <a:rPr lang="en-US" smtClean="0"/>
              <a:t>12/16/2024</a:t>
            </a:fld>
            <a:endParaRPr lang="en-US"/>
          </a:p>
        </p:txBody>
      </p:sp>
      <p:sp>
        <p:nvSpPr>
          <p:cNvPr id="6" name="Footer Placeholder 5">
            <a:extLst>
              <a:ext uri="{FF2B5EF4-FFF2-40B4-BE49-F238E27FC236}">
                <a16:creationId xmlns:a16="http://schemas.microsoft.com/office/drawing/2014/main" id="{2504E0A3-61D0-C06D-3999-56D1F7B05978}"/>
              </a:ext>
            </a:extLst>
          </p:cNvPr>
          <p:cNvSpPr>
            <a:spLocks noGrp="1"/>
          </p:cNvSpPr>
          <p:nvPr>
            <p:ph type="ftr" sz="quarter" idx="11"/>
          </p:nvPr>
        </p:nvSpPr>
        <p:spPr/>
        <p:txBody>
          <a:bodyPr/>
          <a:lstStyle/>
          <a:p>
            <a:r>
              <a:rPr lang="en-US"/>
              <a:t>ICETCI 2024: DL for Brain Encoding and Decoding</a:t>
            </a:r>
          </a:p>
        </p:txBody>
      </p:sp>
      <p:sp>
        <p:nvSpPr>
          <p:cNvPr id="7" name="Slide Number Placeholder 6">
            <a:extLst>
              <a:ext uri="{FF2B5EF4-FFF2-40B4-BE49-F238E27FC236}">
                <a16:creationId xmlns:a16="http://schemas.microsoft.com/office/drawing/2014/main" id="{EA221A4C-67CF-FAC8-7BB7-BAAA4761721C}"/>
              </a:ext>
            </a:extLst>
          </p:cNvPr>
          <p:cNvSpPr>
            <a:spLocks noGrp="1"/>
          </p:cNvSpPr>
          <p:nvPr>
            <p:ph type="sldNum" sz="quarter" idx="12"/>
          </p:nvPr>
        </p:nvSpPr>
        <p:spPr/>
        <p:txBody>
          <a:bodyPr/>
          <a:lstStyle/>
          <a:p>
            <a:fld id="{5BE9A157-85A7-42EF-8098-7F5FC6C09ADD}" type="slidenum">
              <a:rPr lang="en-US" smtClean="0"/>
              <a:t>‹#›</a:t>
            </a:fld>
            <a:endParaRPr lang="en-US"/>
          </a:p>
        </p:txBody>
      </p:sp>
    </p:spTree>
    <p:extLst>
      <p:ext uri="{BB962C8B-B14F-4D97-AF65-F5344CB8AC3E}">
        <p14:creationId xmlns:p14="http://schemas.microsoft.com/office/powerpoint/2010/main" val="3779974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083F0-4948-A43C-1A75-ACFEA3D67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8AD041-D634-80BE-7277-FBF4CBBF0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4E035-A4AB-2A0F-F99A-E6E863FAD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3ACDF7-355A-4596-95D6-0C4270D8BE8F}" type="datetime1">
              <a:rPr lang="en-US" smtClean="0"/>
              <a:t>12/16/2024</a:t>
            </a:fld>
            <a:endParaRPr lang="en-US"/>
          </a:p>
        </p:txBody>
      </p:sp>
      <p:sp>
        <p:nvSpPr>
          <p:cNvPr id="5" name="Footer Placeholder 4">
            <a:extLst>
              <a:ext uri="{FF2B5EF4-FFF2-40B4-BE49-F238E27FC236}">
                <a16:creationId xmlns:a16="http://schemas.microsoft.com/office/drawing/2014/main" id="{259884AC-E86A-0BBE-33AC-63C460F64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ICETCI 2024: DL for Brain Encoding and Decoding</a:t>
            </a:r>
          </a:p>
        </p:txBody>
      </p:sp>
      <p:sp>
        <p:nvSpPr>
          <p:cNvPr id="6" name="Slide Number Placeholder 5">
            <a:extLst>
              <a:ext uri="{FF2B5EF4-FFF2-40B4-BE49-F238E27FC236}">
                <a16:creationId xmlns:a16="http://schemas.microsoft.com/office/drawing/2014/main" id="{E3CB3413-12D4-F612-0570-642423D3F6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E9A157-85A7-42EF-8098-7F5FC6C09ADD}" type="slidenum">
              <a:rPr lang="en-US" smtClean="0"/>
              <a:t>‹#›</a:t>
            </a:fld>
            <a:endParaRPr lang="en-US"/>
          </a:p>
        </p:txBody>
      </p:sp>
    </p:spTree>
    <p:extLst>
      <p:ext uri="{BB962C8B-B14F-4D97-AF65-F5344CB8AC3E}">
        <p14:creationId xmlns:p14="http://schemas.microsoft.com/office/powerpoint/2010/main" val="477046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6" r:id="rId16"/>
    <p:sldLayoutId id="2147483667"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bba.reddy.oota@tu-berlin.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hyperlink" Target="mailto:raju.bapi@iiit.ac.i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proceedings.neurips.cc/paper/2019/file/749a8e6c231831ef7756db230b4359c8-Paper.pdf"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3.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hyperlink" Target="https://www.nature.com/articles/s42003-022-03036-1" TargetMode="External"/><Relationship Id="rId10" Type="http://schemas.openxmlformats.org/officeDocument/2006/relationships/image" Target="../media/image33.png"/><Relationship Id="rId4" Type="http://schemas.openxmlformats.org/officeDocument/2006/relationships/notesSlide" Target="../notesSlides/notesSlide20.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hyperlink" Target="https://www.pnas.org/doi/abs/10.1073/pnas.2105646118"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pdf/2205.14252.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abs/2206.01685"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hyperlink" Target="https://ieeexplore.ieee.org/abstract/document/10096248"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hyperlink" Target="https://ieeexplore.ieee.org/document/10096248/"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abs/2212.0809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aclanthology.org/2024.acl-long.462/" TargetMode="External"/><Relationship Id="rId5" Type="http://schemas.openxmlformats.org/officeDocument/2006/relationships/image" Target="../media/image47.jp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hyperlink" Target="https://www.biorxiv.org/content/10.1101/2024.06.24.600505v2"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hyperlink" Target="https://proceedings.neurips.cc/paper/2019/file/2b8501af7b64d1aaae7dd832805f0709-Paper.pdf" TargetMode="External"/><Relationship Id="rId3" Type="http://schemas.openxmlformats.org/officeDocument/2006/relationships/image" Target="../media/image51.png"/><Relationship Id="rId7"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hyperlink" Target="https://proceedings.neurips.cc/paper/2019/file/2b8501af7b64d1aaae7dd832805f0709-Paper.pdf" TargetMode="External"/><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hyperlink" Target="https://arxiv.org/abs/2410.09230"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hyperlink" Target="https://arxiv.org/abs/2410.09230"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clanthology.org/2022.naacl-main.235/"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9.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hyperlink" Target="https://www.isca-archive.org/interspeech_2023/oota23_interspeech.html" TargetMode="External"/><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hyperlink" Target="https://www.biorxiv.org/content/10.1101/2020.09.28.316935v3.abstract" TargetMode="External"/><Relationship Id="rId5" Type="http://schemas.openxmlformats.org/officeDocument/2006/relationships/image" Target="../media/image23.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hyperlink" Target="https://www.biorxiv.org/content/10.1101/2020.09.28.316935v3.abstract" TargetMode="External"/><Relationship Id="rId5" Type="http://schemas.openxmlformats.org/officeDocument/2006/relationships/image" Target="../media/image3.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hyperlink" Target="https://proceedings.neurips.cc/paper/2021/file/51a472c08e21aef54ed749806e3e6490-Paper.pdf"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hyperlink" Target="https://aclanthology.org/2023.findings-acl.415.pdf"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hyperlink" Target="https://arxiv.org/abs/2212.08094"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hyperlink" Target="https://arxiv.org/abs/2212.08094" TargetMode="External"/><Relationship Id="rId4" Type="http://schemas.openxmlformats.org/officeDocument/2006/relationships/image" Target="../media/image17.png"/><Relationship Id="rId9"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abs/2311.04664"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88.jp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hyperlink" Target="https://arxiv.org/abs/2311.0466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07/relationships/media" Target="../media/media4.mp3"/><Relationship Id="rId7" Type="http://schemas.openxmlformats.org/officeDocument/2006/relationships/slideLayout" Target="../slideLayouts/slideLayout2.xml"/><Relationship Id="rId12" Type="http://schemas.openxmlformats.org/officeDocument/2006/relationships/hyperlink" Target="https://www.nature.com/articles/s42256-023-00714-5"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media5.mp3"/><Relationship Id="rId11" Type="http://schemas.openxmlformats.org/officeDocument/2006/relationships/hyperlink" Target="https://google-research.github.io/" TargetMode="External"/><Relationship Id="rId5" Type="http://schemas.microsoft.com/office/2007/relationships/media" Target="../media/media5.mp3"/><Relationship Id="rId10" Type="http://schemas.openxmlformats.org/officeDocument/2006/relationships/image" Target="../media/image96.png"/><Relationship Id="rId4" Type="http://schemas.openxmlformats.org/officeDocument/2006/relationships/audio" Target="../media/media4.mp3"/><Relationship Id="rId9"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www.nature.com/articles/s41593-023-01304-9"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s://www.nature.com/articles/s41593-023-01304-9"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hyperlink" Target="https://www.nature.com/articles/s41593-023-01304-9"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hyperlink" Target="https://openreview.net/pdf/917e224f3e3b96738b55ef3ef117c53230e5662b.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openreview.net/pdf/917e224f3e3b96738b55ef3ef117c53230e5662b.pdf" TargetMode="External"/><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103.PNG"/><Relationship Id="rId7" Type="http://schemas.openxmlformats.org/officeDocument/2006/relationships/customXml" Target="../ink/ink2.xml"/><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340.png"/><Relationship Id="rId11" Type="http://schemas.openxmlformats.org/officeDocument/2006/relationships/hyperlink" Target="https://openreview.net/pdf?id=xkgfLXZ4e0" TargetMode="External"/><Relationship Id="rId5" Type="http://schemas.openxmlformats.org/officeDocument/2006/relationships/customXml" Target="../ink/ink1.xml"/><Relationship Id="rId10"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360.png"/></Relationships>
</file>

<file path=ppt/slides/_rels/slide71.xml.rels><?xml version="1.0" encoding="UTF-8" standalone="yes"?>
<Relationships xmlns="http://schemas.openxmlformats.org/package/2006/relationships"><Relationship Id="rId3" Type="http://schemas.openxmlformats.org/officeDocument/2006/relationships/hyperlink" Target="https://openreview.net/pdf?id=xkgfLXZ4e0"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jpg"/><Relationship Id="rId4" Type="http://schemas.openxmlformats.org/officeDocument/2006/relationships/image" Target="../media/image106.jpg"/></Relationships>
</file>

<file path=ppt/slides/_rels/slide72.xml.rels><?xml version="1.0" encoding="UTF-8" standalone="yes"?>
<Relationships xmlns="http://schemas.openxmlformats.org/package/2006/relationships"><Relationship Id="rId3" Type="http://schemas.openxmlformats.org/officeDocument/2006/relationships/hyperlink" Target="https://openreview.net/pdf?id=xkgfLXZ4e0"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jpg"/><Relationship Id="rId7" Type="http://schemas.openxmlformats.org/officeDocument/2006/relationships/image" Target="../media/image11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g"/><Relationship Id="rId10" Type="http://schemas.openxmlformats.org/officeDocument/2006/relationships/image" Target="../media/image116.jpg"/><Relationship Id="rId4" Type="http://schemas.openxmlformats.org/officeDocument/2006/relationships/image" Target="../media/image110.jpg"/><Relationship Id="rId9"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a:spLocks noGrp="1"/>
          </p:cNvSpPr>
          <p:nvPr>
            <p:ph type="ctrTitle"/>
          </p:nvPr>
        </p:nvSpPr>
        <p:spPr>
          <a:xfrm>
            <a:off x="247040" y="495717"/>
            <a:ext cx="11650320" cy="1740000"/>
          </a:xfrm>
          <a:prstGeom prst="rect">
            <a:avLst/>
          </a:prstGeom>
          <a:noFill/>
          <a:ln>
            <a:noFill/>
          </a:ln>
        </p:spPr>
        <p:txBody>
          <a:bodyPr spcFirstLastPara="1" vert="horz" wrap="square" lIns="91433" tIns="45700" rIns="91433" bIns="45700" rtlCol="0" anchor="b" anchorCtr="0">
            <a:normAutofit/>
          </a:bodyPr>
          <a:lstStyle/>
          <a:p>
            <a:pPr>
              <a:spcBef>
                <a:spcPts val="0"/>
              </a:spcBef>
              <a:buClr>
                <a:srgbClr val="FF0000"/>
              </a:buClr>
              <a:buSzPct val="100000"/>
            </a:pPr>
            <a:r>
              <a:rPr lang="en-US" sz="4800" b="1" dirty="0">
                <a:solidFill>
                  <a:srgbClr val="FF0000"/>
                </a:solidFill>
                <a:latin typeface="Calibri"/>
                <a:ea typeface="Calibri"/>
                <a:cs typeface="Calibri"/>
                <a:sym typeface="Calibri"/>
              </a:rPr>
              <a:t>Language Models and Brain Alignment: Brain Encoding and Decoding</a:t>
            </a:r>
            <a:endParaRPr lang="en-US" sz="4800" dirty="0"/>
          </a:p>
        </p:txBody>
      </p:sp>
      <p:sp>
        <p:nvSpPr>
          <p:cNvPr id="89" name="Google Shape;89;p19"/>
          <p:cNvSpPr txBox="1">
            <a:spLocks noGrp="1"/>
          </p:cNvSpPr>
          <p:nvPr>
            <p:ph type="subTitle" idx="1"/>
          </p:nvPr>
        </p:nvSpPr>
        <p:spPr>
          <a:xfrm>
            <a:off x="814400" y="2463800"/>
            <a:ext cx="10563200" cy="1998408"/>
          </a:xfrm>
          <a:prstGeom prst="rect">
            <a:avLst/>
          </a:prstGeom>
          <a:noFill/>
          <a:ln>
            <a:noFill/>
          </a:ln>
        </p:spPr>
        <p:txBody>
          <a:bodyPr spcFirstLastPara="1" vert="horz" wrap="square" lIns="91433" tIns="45700" rIns="91433" bIns="45700" rtlCol="0" anchor="t" anchorCtr="0">
            <a:normAutofit fontScale="85000" lnSpcReduction="20000"/>
          </a:bodyPr>
          <a:lstStyle/>
          <a:p>
            <a:pPr>
              <a:spcBef>
                <a:spcPts val="0"/>
              </a:spcBef>
              <a:buClr>
                <a:srgbClr val="00B0F0"/>
              </a:buClr>
              <a:buSzPct val="100000"/>
            </a:pPr>
            <a:r>
              <a:rPr lang="en" sz="2800" dirty="0">
                <a:solidFill>
                  <a:srgbClr val="00B0F0"/>
                </a:solidFill>
              </a:rPr>
              <a:t>Subba Reddy Oota</a:t>
            </a:r>
            <a:r>
              <a:rPr lang="en" sz="2800" baseline="30000" dirty="0">
                <a:solidFill>
                  <a:srgbClr val="00B0F0"/>
                </a:solidFill>
              </a:rPr>
              <a:t>1,2,3</a:t>
            </a:r>
            <a:r>
              <a:rPr lang="en" sz="2800" dirty="0">
                <a:solidFill>
                  <a:srgbClr val="00B0F0"/>
                </a:solidFill>
              </a:rPr>
              <a:t>, Raju S. Bapi</a:t>
            </a:r>
            <a:r>
              <a:rPr lang="en" sz="2800" baseline="30000" dirty="0">
                <a:solidFill>
                  <a:srgbClr val="00B0F0"/>
                </a:solidFill>
              </a:rPr>
              <a:t>4</a:t>
            </a:r>
            <a:endParaRPr dirty="0"/>
          </a:p>
          <a:p>
            <a:pPr>
              <a:spcBef>
                <a:spcPts val="1067"/>
              </a:spcBef>
              <a:buClr>
                <a:schemeClr val="dk1"/>
              </a:buClr>
              <a:buSzPct val="100000"/>
            </a:pPr>
            <a:endParaRPr lang="en-IN" sz="1300" baseline="30000" dirty="0">
              <a:solidFill>
                <a:srgbClr val="00B050"/>
              </a:solidFill>
            </a:endParaRPr>
          </a:p>
          <a:p>
            <a:pPr>
              <a:spcBef>
                <a:spcPts val="1067"/>
              </a:spcBef>
              <a:buClr>
                <a:srgbClr val="00B050"/>
              </a:buClr>
              <a:buSzPct val="100000"/>
            </a:pPr>
            <a:r>
              <a:rPr lang="en" sz="2267" baseline="30000" dirty="0">
                <a:solidFill>
                  <a:srgbClr val="00B050"/>
                </a:solidFill>
              </a:rPr>
              <a:t>1</a:t>
            </a:r>
            <a:r>
              <a:rPr lang="en" sz="2267" dirty="0">
                <a:solidFill>
                  <a:srgbClr val="00B050"/>
                </a:solidFill>
              </a:rPr>
              <a:t>Inria Bordeaux, France; </a:t>
            </a:r>
            <a:r>
              <a:rPr lang="en" sz="2267" baseline="30000" dirty="0">
                <a:solidFill>
                  <a:srgbClr val="00B050"/>
                </a:solidFill>
              </a:rPr>
              <a:t>2</a:t>
            </a:r>
            <a:r>
              <a:rPr lang="en" sz="2267" dirty="0">
                <a:solidFill>
                  <a:srgbClr val="00B050"/>
                </a:solidFill>
              </a:rPr>
              <a:t>MPI for Software Systems, Germany; </a:t>
            </a:r>
            <a:r>
              <a:rPr lang="en" sz="2267" baseline="30000" dirty="0">
                <a:solidFill>
                  <a:srgbClr val="00B050"/>
                </a:solidFill>
              </a:rPr>
              <a:t>3</a:t>
            </a:r>
            <a:r>
              <a:rPr lang="en" sz="2267" dirty="0">
                <a:solidFill>
                  <a:srgbClr val="00B050"/>
                </a:solidFill>
              </a:rPr>
              <a:t>TU Berlin, Germany, </a:t>
            </a:r>
          </a:p>
          <a:p>
            <a:pPr>
              <a:spcBef>
                <a:spcPts val="1067"/>
              </a:spcBef>
              <a:buClr>
                <a:srgbClr val="00B050"/>
              </a:buClr>
              <a:buSzPct val="100000"/>
            </a:pPr>
            <a:r>
              <a:rPr lang="en" sz="2267" baseline="30000" dirty="0">
                <a:solidFill>
                  <a:srgbClr val="00B050"/>
                </a:solidFill>
              </a:rPr>
              <a:t>4</a:t>
            </a:r>
            <a:r>
              <a:rPr lang="en" sz="2267" dirty="0">
                <a:solidFill>
                  <a:srgbClr val="00B050"/>
                </a:solidFill>
              </a:rPr>
              <a:t>IIIT Hyderabad, India; </a:t>
            </a:r>
            <a:endParaRPr dirty="0"/>
          </a:p>
          <a:p>
            <a:pPr>
              <a:spcBef>
                <a:spcPts val="1067"/>
              </a:spcBef>
              <a:buClr>
                <a:schemeClr val="dk1"/>
              </a:buClr>
              <a:buSzPct val="64285"/>
            </a:pPr>
            <a:endParaRPr sz="1400" dirty="0"/>
          </a:p>
          <a:p>
            <a:pPr>
              <a:spcBef>
                <a:spcPts val="1067"/>
              </a:spcBef>
              <a:buClr>
                <a:schemeClr val="dk1"/>
              </a:buClr>
              <a:buSzPct val="64285"/>
            </a:pPr>
            <a:r>
              <a:rPr lang="en-US" dirty="0">
                <a:hlinkClick r:id="rId3"/>
              </a:rPr>
              <a:t>S</a:t>
            </a:r>
            <a:r>
              <a:rPr lang="en" dirty="0">
                <a:hlinkClick r:id="rId3"/>
              </a:rPr>
              <a:t>ubba.reddy.oota@tu-berlin.de</a:t>
            </a:r>
            <a:r>
              <a:rPr lang="en" dirty="0"/>
              <a:t>, </a:t>
            </a:r>
            <a:r>
              <a:rPr lang="en" dirty="0">
                <a:hlinkClick r:id="rId4"/>
              </a:rPr>
              <a:t>raju.bapi@iiit.ac.in</a:t>
            </a:r>
            <a:endParaRPr dirty="0"/>
          </a:p>
        </p:txBody>
      </p:sp>
      <p:pic>
        <p:nvPicPr>
          <p:cNvPr id="7" name="Content Placeholder 4" descr="A picture containing person, wall, indoor, person&#10;&#10;Description automatically generated">
            <a:extLst>
              <a:ext uri="{FF2B5EF4-FFF2-40B4-BE49-F238E27FC236}">
                <a16:creationId xmlns:a16="http://schemas.microsoft.com/office/drawing/2014/main" id="{0002543D-FC9E-2841-F92D-E39F04FB8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210" y="4690291"/>
            <a:ext cx="1233584" cy="1307732"/>
          </a:xfrm>
          <a:prstGeom prst="rect">
            <a:avLst/>
          </a:prstGeom>
        </p:spPr>
      </p:pic>
      <p:pic>
        <p:nvPicPr>
          <p:cNvPr id="10" name="Picture 9" descr="A picture containing person, indoor, wearing, posing&#10;&#10;Description automatically generated">
            <a:extLst>
              <a:ext uri="{FF2B5EF4-FFF2-40B4-BE49-F238E27FC236}">
                <a16:creationId xmlns:a16="http://schemas.microsoft.com/office/drawing/2014/main" id="{23D9A462-E37D-87FC-FEDF-8E7F2C741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826" y="4690291"/>
            <a:ext cx="1233584" cy="1307733"/>
          </a:xfrm>
          <a:prstGeom prst="rect">
            <a:avLst/>
          </a:prstGeom>
        </p:spPr>
      </p:pic>
      <p:sp>
        <p:nvSpPr>
          <p:cNvPr id="4" name="Slide Number Placeholder 3">
            <a:extLst>
              <a:ext uri="{FF2B5EF4-FFF2-40B4-BE49-F238E27FC236}">
                <a16:creationId xmlns:a16="http://schemas.microsoft.com/office/drawing/2014/main" id="{FAC8FC23-0153-1700-6499-466E637F900B}"/>
              </a:ext>
            </a:extLst>
          </p:cNvPr>
          <p:cNvSpPr>
            <a:spLocks noGrp="1"/>
          </p:cNvSpPr>
          <p:nvPr>
            <p:ph type="sldNum" sz="quarter" idx="12"/>
          </p:nvPr>
        </p:nvSpPr>
        <p:spPr/>
        <p:txBody>
          <a:bodyPr/>
          <a:lstStyle/>
          <a:p>
            <a:fld id="{5BE9A157-85A7-42EF-8098-7F5FC6C09ADD}" type="slidenum">
              <a:rPr lang="en-US" smtClean="0"/>
              <a:t>1</a:t>
            </a:fld>
            <a:endParaRPr lang="en-US"/>
          </a:p>
        </p:txBody>
      </p:sp>
      <p:sp>
        <p:nvSpPr>
          <p:cNvPr id="2" name="Footer Placeholder 4">
            <a:extLst>
              <a:ext uri="{FF2B5EF4-FFF2-40B4-BE49-F238E27FC236}">
                <a16:creationId xmlns:a16="http://schemas.microsoft.com/office/drawing/2014/main" id="{59C7FE01-064B-407A-28FC-B362AAFE3D99}"/>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a:rPr>
              <a:t>Deep learning models enable data-driven encoding models for naturalistic stimuli</a:t>
            </a:r>
            <a:endParaRPr sz="2800" b="1" dirty="0">
              <a:solidFill>
                <a:schemeClr val="accent4"/>
              </a:solidFill>
              <a:latin typeface="Helvetica Neue" panose="020B0604020202020204"/>
            </a:endParaRPr>
          </a:p>
        </p:txBody>
      </p:sp>
      <p:sp>
        <p:nvSpPr>
          <p:cNvPr id="350" name="Google Shape;350;p44"/>
          <p:cNvSpPr txBox="1">
            <a:spLocks noGrp="1"/>
          </p:cNvSpPr>
          <p:nvPr>
            <p:ph type="sldNum" idx="12"/>
          </p:nvPr>
        </p:nvSpPr>
        <p:spPr>
          <a:xfrm>
            <a:off x="8610600" y="6532575"/>
            <a:ext cx="3429200" cy="365200"/>
          </a:xfrm>
          <a:prstGeom prst="rect">
            <a:avLst/>
          </a:prstGeom>
        </p:spPr>
        <p:txBody>
          <a:bodyPr spcFirstLastPara="1" wrap="square" lIns="91433" tIns="45700" rIns="91433" bIns="45700" anchor="t" anchorCtr="0">
            <a:noAutofit/>
          </a:bodyPr>
          <a:lstStyle/>
          <a:p>
            <a:pPr>
              <a:buClr>
                <a:srgbClr val="000000"/>
              </a:buClr>
            </a:pPr>
            <a:fld id="{00000000-1234-1234-1234-123412341234}" type="slidenum">
              <a:rPr lang="en"/>
              <a:pPr>
                <a:buClr>
                  <a:srgbClr val="000000"/>
                </a:buClr>
              </a:pPr>
              <a:t>10</a:t>
            </a:fld>
            <a:endParaRPr/>
          </a:p>
        </p:txBody>
      </p:sp>
      <p:grpSp>
        <p:nvGrpSpPr>
          <p:cNvPr id="366" name="Google Shape;366;p44"/>
          <p:cNvGrpSpPr/>
          <p:nvPr/>
        </p:nvGrpSpPr>
        <p:grpSpPr>
          <a:xfrm>
            <a:off x="1101962" y="2438865"/>
            <a:ext cx="9770879" cy="2185700"/>
            <a:chOff x="841062" y="3047538"/>
            <a:chExt cx="7328159" cy="1639275"/>
          </a:xfrm>
        </p:grpSpPr>
        <p:pic>
          <p:nvPicPr>
            <p:cNvPr id="367" name="Google Shape;367;p44"/>
            <p:cNvPicPr preferRelativeResize="0"/>
            <p:nvPr/>
          </p:nvPicPr>
          <p:blipFill rotWithShape="1">
            <a:blip r:embed="rId3">
              <a:alphaModFix/>
            </a:blip>
            <a:srcRect l="84013"/>
            <a:stretch/>
          </p:blipFill>
          <p:spPr>
            <a:xfrm>
              <a:off x="841062" y="3047538"/>
              <a:ext cx="882924" cy="934900"/>
            </a:xfrm>
            <a:prstGeom prst="rect">
              <a:avLst/>
            </a:prstGeom>
            <a:noFill/>
            <a:ln>
              <a:noFill/>
            </a:ln>
          </p:spPr>
        </p:pic>
        <p:sp>
          <p:nvSpPr>
            <p:cNvPr id="368" name="Google Shape;368;p44"/>
            <p:cNvSpPr txBox="1"/>
            <p:nvPr/>
          </p:nvSpPr>
          <p:spPr>
            <a:xfrm>
              <a:off x="1814038" y="3047538"/>
              <a:ext cx="5373900" cy="538483"/>
            </a:xfrm>
            <a:prstGeom prst="rect">
              <a:avLst/>
            </a:prstGeom>
            <a:noFill/>
            <a:ln>
              <a:noFill/>
            </a:ln>
          </p:spPr>
          <p:txBody>
            <a:bodyPr spcFirstLastPara="1" wrap="square" lIns="121900" tIns="121900" rIns="121900" bIns="121900" anchor="t" anchorCtr="0">
              <a:spAutoFit/>
            </a:bodyPr>
            <a:lstStyle/>
            <a:p>
              <a:r>
                <a:rPr lang="en" sz="1733" u="sng"/>
                <a:t>DeepMind’s New AI Taught Itself to Be the World’s Greatest Go Player</a:t>
              </a:r>
              <a:endParaRPr sz="1733" u="sng"/>
            </a:p>
            <a:p>
              <a:r>
                <a:rPr lang="en" sz="1333">
                  <a:solidFill>
                    <a:srgbClr val="999999"/>
                  </a:solidFill>
                </a:rPr>
                <a:t>Singularity Hub</a:t>
              </a:r>
              <a:endParaRPr sz="1333">
                <a:solidFill>
                  <a:srgbClr val="999999"/>
                </a:solidFill>
              </a:endParaRPr>
            </a:p>
          </p:txBody>
        </p:sp>
        <p:grpSp>
          <p:nvGrpSpPr>
            <p:cNvPr id="369" name="Google Shape;369;p44"/>
            <p:cNvGrpSpPr/>
            <p:nvPr/>
          </p:nvGrpSpPr>
          <p:grpSpPr>
            <a:xfrm>
              <a:off x="2660988" y="3798963"/>
              <a:ext cx="5508233" cy="887850"/>
              <a:chOff x="3225975" y="2631775"/>
              <a:chExt cx="5508233" cy="887850"/>
            </a:xfrm>
          </p:grpSpPr>
          <p:grpSp>
            <p:nvGrpSpPr>
              <p:cNvPr id="370" name="Google Shape;370;p44"/>
              <p:cNvGrpSpPr/>
              <p:nvPr/>
            </p:nvGrpSpPr>
            <p:grpSpPr>
              <a:xfrm>
                <a:off x="4174175" y="2631775"/>
                <a:ext cx="4560033" cy="887850"/>
                <a:chOff x="4174175" y="2631775"/>
                <a:chExt cx="4560033" cy="887850"/>
              </a:xfrm>
            </p:grpSpPr>
            <p:pic>
              <p:nvPicPr>
                <p:cNvPr id="371" name="Google Shape;371;p44"/>
                <p:cNvPicPr preferRelativeResize="0"/>
                <p:nvPr/>
              </p:nvPicPr>
              <p:blipFill rotWithShape="1">
                <a:blip r:embed="rId4">
                  <a:alphaModFix/>
                </a:blip>
                <a:srcRect l="83759"/>
                <a:stretch/>
              </p:blipFill>
              <p:spPr>
                <a:xfrm>
                  <a:off x="7830509" y="2631775"/>
                  <a:ext cx="903699" cy="887850"/>
                </a:xfrm>
                <a:prstGeom prst="rect">
                  <a:avLst/>
                </a:prstGeom>
                <a:noFill/>
                <a:ln>
                  <a:noFill/>
                </a:ln>
              </p:spPr>
            </p:pic>
            <p:sp>
              <p:nvSpPr>
                <p:cNvPr id="372" name="Google Shape;372;p44"/>
                <p:cNvSpPr/>
                <p:nvPr/>
              </p:nvSpPr>
              <p:spPr>
                <a:xfrm>
                  <a:off x="4174175" y="2873025"/>
                  <a:ext cx="1135200" cy="174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sp>
            <p:nvSpPr>
              <p:cNvPr id="373" name="Google Shape;373;p44"/>
              <p:cNvSpPr txBox="1"/>
              <p:nvPr/>
            </p:nvSpPr>
            <p:spPr>
              <a:xfrm>
                <a:off x="3225975" y="2664050"/>
                <a:ext cx="4608600" cy="538483"/>
              </a:xfrm>
              <a:prstGeom prst="rect">
                <a:avLst/>
              </a:prstGeom>
              <a:noFill/>
              <a:ln>
                <a:noFill/>
              </a:ln>
            </p:spPr>
            <p:txBody>
              <a:bodyPr spcFirstLastPara="1" wrap="square" lIns="121900" tIns="121900" rIns="121900" bIns="121900" anchor="t" anchorCtr="0">
                <a:spAutoFit/>
              </a:bodyPr>
              <a:lstStyle/>
              <a:p>
                <a:r>
                  <a:rPr lang="en" sz="1733" u="sng"/>
                  <a:t>Meet GPT-3. It Has Learned to Code (and Blog and Argue)</a:t>
                </a:r>
                <a:endParaRPr sz="1733" u="sng"/>
              </a:p>
              <a:p>
                <a:r>
                  <a:rPr lang="en" sz="1333">
                    <a:solidFill>
                      <a:srgbClr val="999999"/>
                    </a:solidFill>
                  </a:rPr>
                  <a:t>The New York Times</a:t>
                </a:r>
                <a:endParaRPr sz="1333">
                  <a:solidFill>
                    <a:srgbClr val="999999"/>
                  </a:solidFill>
                </a:endParaRPr>
              </a:p>
            </p:txBody>
          </p:sp>
        </p:grpSp>
      </p:grpSp>
    </p:spTree>
    <p:extLst>
      <p:ext uri="{BB962C8B-B14F-4D97-AF65-F5344CB8AC3E}">
        <p14:creationId xmlns:p14="http://schemas.microsoft.com/office/powerpoint/2010/main" val="29859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7"/>
          <p:cNvSpPr txBox="1">
            <a:spLocks noGrp="1"/>
          </p:cNvSpPr>
          <p:nvPr>
            <p:ph type="title"/>
          </p:nvPr>
        </p:nvSpPr>
        <p:spPr>
          <a:xfrm>
            <a:off x="0" y="85897"/>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a:rPr>
              <a:t>Increasingly available open source ecological stimuli datasets</a:t>
            </a:r>
            <a:endParaRPr sz="2800" b="1" dirty="0">
              <a:solidFill>
                <a:schemeClr val="accent4"/>
              </a:solidFill>
              <a:latin typeface="Helvetica Neue" panose="020B0604020202020204"/>
            </a:endParaRPr>
          </a:p>
        </p:txBody>
      </p:sp>
      <p:sp>
        <p:nvSpPr>
          <p:cNvPr id="4" name="Slide Number Placeholder 3">
            <a:extLst>
              <a:ext uri="{FF2B5EF4-FFF2-40B4-BE49-F238E27FC236}">
                <a16:creationId xmlns:a16="http://schemas.microsoft.com/office/drawing/2014/main" id="{2964201C-478C-DF6F-5AA0-1B58B769F3F7}"/>
              </a:ext>
            </a:extLst>
          </p:cNvPr>
          <p:cNvSpPr>
            <a:spLocks noGrp="1"/>
          </p:cNvSpPr>
          <p:nvPr>
            <p:ph type="sldNum" idx="12"/>
          </p:nvPr>
        </p:nvSpPr>
        <p:spPr/>
        <p:txBody>
          <a:bodyPr/>
          <a:lstStyle/>
          <a:p>
            <a:fld id="{00000000-1234-1234-1234-123412341234}" type="slidenum">
              <a:rPr lang="en" smtClean="0"/>
              <a:pPr/>
              <a:t>11</a:t>
            </a:fld>
            <a:endParaRPr lang="en"/>
          </a:p>
        </p:txBody>
      </p:sp>
      <p:sp>
        <p:nvSpPr>
          <p:cNvPr id="5" name="Google Shape;131;p20">
            <a:extLst>
              <a:ext uri="{FF2B5EF4-FFF2-40B4-BE49-F238E27FC236}">
                <a16:creationId xmlns:a16="http://schemas.microsoft.com/office/drawing/2014/main" id="{572FFB3B-1AF2-739B-83ED-7E769A2B957F}"/>
              </a:ext>
            </a:extLst>
          </p:cNvPr>
          <p:cNvSpPr txBox="1"/>
          <p:nvPr/>
        </p:nvSpPr>
        <p:spPr>
          <a:xfrm>
            <a:off x="571995" y="5983711"/>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Deniz et al. 2019            </a:t>
            </a:r>
            <a:endParaRPr sz="1333">
              <a:latin typeface="Montserrat"/>
              <a:ea typeface="Montserrat"/>
              <a:cs typeface="Montserrat"/>
              <a:sym typeface="Montserrat"/>
            </a:endParaRPr>
          </a:p>
        </p:txBody>
      </p:sp>
      <p:sp>
        <p:nvSpPr>
          <p:cNvPr id="6" name="Google Shape;131;p20">
            <a:extLst>
              <a:ext uri="{FF2B5EF4-FFF2-40B4-BE49-F238E27FC236}">
                <a16:creationId xmlns:a16="http://schemas.microsoft.com/office/drawing/2014/main" id="{F0DDFD3F-761C-2AC4-AC8B-56F268A18EF7}"/>
              </a:ext>
            </a:extLst>
          </p:cNvPr>
          <p:cNvSpPr txBox="1"/>
          <p:nvPr/>
        </p:nvSpPr>
        <p:spPr>
          <a:xfrm>
            <a:off x="9670600" y="5892489"/>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Nastase et al. 2021            </a:t>
            </a:r>
            <a:endParaRPr sz="1333">
              <a:latin typeface="Montserrat"/>
              <a:ea typeface="Montserrat"/>
              <a:cs typeface="Montserrat"/>
              <a:sym typeface="Montserrat"/>
            </a:endParaRPr>
          </a:p>
        </p:txBody>
      </p:sp>
      <p:sp>
        <p:nvSpPr>
          <p:cNvPr id="8" name="Google Shape;131;p20">
            <a:extLst>
              <a:ext uri="{FF2B5EF4-FFF2-40B4-BE49-F238E27FC236}">
                <a16:creationId xmlns:a16="http://schemas.microsoft.com/office/drawing/2014/main" id="{1D81FCB3-509D-6998-84E7-47643F897CB9}"/>
              </a:ext>
            </a:extLst>
          </p:cNvPr>
          <p:cNvSpPr txBox="1"/>
          <p:nvPr/>
        </p:nvSpPr>
        <p:spPr>
          <a:xfrm>
            <a:off x="571995" y="6304064"/>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Lebel et al. 2022            </a:t>
            </a:r>
            <a:endParaRPr sz="1333">
              <a:latin typeface="Montserrat"/>
              <a:ea typeface="Montserrat"/>
              <a:cs typeface="Montserrat"/>
              <a:sym typeface="Montserrat"/>
            </a:endParaRPr>
          </a:p>
        </p:txBody>
      </p:sp>
      <p:sp>
        <p:nvSpPr>
          <p:cNvPr id="10" name="Google Shape;131;p20">
            <a:extLst>
              <a:ext uri="{FF2B5EF4-FFF2-40B4-BE49-F238E27FC236}">
                <a16:creationId xmlns:a16="http://schemas.microsoft.com/office/drawing/2014/main" id="{F22F894E-D960-B6A3-D510-AD3EB4361DFD}"/>
              </a:ext>
            </a:extLst>
          </p:cNvPr>
          <p:cNvSpPr txBox="1"/>
          <p:nvPr/>
        </p:nvSpPr>
        <p:spPr>
          <a:xfrm>
            <a:off x="9670600" y="6156853"/>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Li et al. 2022            </a:t>
            </a:r>
            <a:endParaRPr sz="1333">
              <a:latin typeface="Montserrat"/>
              <a:ea typeface="Montserrat"/>
              <a:cs typeface="Montserrat"/>
              <a:sym typeface="Montserrat"/>
            </a:endParaRPr>
          </a:p>
        </p:txBody>
      </p:sp>
      <p:sp>
        <p:nvSpPr>
          <p:cNvPr id="22" name="Google Shape;131;p20">
            <a:extLst>
              <a:ext uri="{FF2B5EF4-FFF2-40B4-BE49-F238E27FC236}">
                <a16:creationId xmlns:a16="http://schemas.microsoft.com/office/drawing/2014/main" id="{2C0A510F-F551-9EC5-FC49-9CC651B0FAE7}"/>
              </a:ext>
            </a:extLst>
          </p:cNvPr>
          <p:cNvSpPr txBox="1"/>
          <p:nvPr/>
        </p:nvSpPr>
        <p:spPr>
          <a:xfrm>
            <a:off x="9670600"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Zhang et al. 2021            </a:t>
            </a:r>
            <a:endParaRPr sz="1333">
              <a:latin typeface="Montserrat"/>
              <a:ea typeface="Montserrat"/>
              <a:cs typeface="Montserrat"/>
              <a:sym typeface="Montserrat"/>
            </a:endParaRPr>
          </a:p>
        </p:txBody>
      </p:sp>
      <p:pic>
        <p:nvPicPr>
          <p:cNvPr id="23" name="Google Shape;815;p41">
            <a:extLst>
              <a:ext uri="{FF2B5EF4-FFF2-40B4-BE49-F238E27FC236}">
                <a16:creationId xmlns:a16="http://schemas.microsoft.com/office/drawing/2014/main" id="{3ED3CE11-E857-398D-E044-AE2039785BE3}"/>
              </a:ext>
            </a:extLst>
          </p:cNvPr>
          <p:cNvPicPr preferRelativeResize="0"/>
          <p:nvPr/>
        </p:nvPicPr>
        <p:blipFill>
          <a:blip r:embed="rId3">
            <a:alphaModFix/>
          </a:blip>
          <a:stretch>
            <a:fillRect/>
          </a:stretch>
        </p:blipFill>
        <p:spPr>
          <a:xfrm>
            <a:off x="2348250" y="2178408"/>
            <a:ext cx="7322350" cy="1826110"/>
          </a:xfrm>
          <a:prstGeom prst="rect">
            <a:avLst/>
          </a:prstGeom>
          <a:noFill/>
          <a:ln>
            <a:noFill/>
          </a:ln>
        </p:spPr>
      </p:pic>
      <p:pic>
        <p:nvPicPr>
          <p:cNvPr id="2" name="Google Shape;154;g2978e5e2abf_0_30">
            <a:extLst>
              <a:ext uri="{FF2B5EF4-FFF2-40B4-BE49-F238E27FC236}">
                <a16:creationId xmlns:a16="http://schemas.microsoft.com/office/drawing/2014/main" id="{57325E8B-CFC7-384C-D8E3-43311323F908}"/>
              </a:ext>
            </a:extLst>
          </p:cNvPr>
          <p:cNvPicPr preferRelativeResize="0"/>
          <p:nvPr/>
        </p:nvPicPr>
        <p:blipFill>
          <a:blip r:embed="rId4">
            <a:alphaModFix/>
          </a:blip>
          <a:stretch>
            <a:fillRect/>
          </a:stretch>
        </p:blipFill>
        <p:spPr>
          <a:xfrm>
            <a:off x="77821" y="997044"/>
            <a:ext cx="12114178" cy="4981432"/>
          </a:xfrm>
          <a:prstGeom prst="rect">
            <a:avLst/>
          </a:prstGeom>
          <a:noFill/>
          <a:ln>
            <a:noFill/>
          </a:ln>
        </p:spPr>
      </p:pic>
      <p:sp>
        <p:nvSpPr>
          <p:cNvPr id="7" name="Google Shape;249;p17">
            <a:extLst>
              <a:ext uri="{FF2B5EF4-FFF2-40B4-BE49-F238E27FC236}">
                <a16:creationId xmlns:a16="http://schemas.microsoft.com/office/drawing/2014/main" id="{692D7282-DB76-309A-03CC-E2451D88982E}"/>
              </a:ext>
            </a:extLst>
          </p:cNvPr>
          <p:cNvSpPr txBox="1"/>
          <p:nvPr/>
        </p:nvSpPr>
        <p:spPr>
          <a:xfrm>
            <a:off x="1001337" y="1196241"/>
            <a:ext cx="9926897"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With advancement of </a:t>
            </a:r>
            <a:r>
              <a:rPr lang="en-US" b="1" dirty="0"/>
              <a:t>ecological stimuli datasets </a:t>
            </a:r>
            <a:r>
              <a:rPr lang="en-US" dirty="0"/>
              <a:t>and </a:t>
            </a:r>
            <a:r>
              <a:rPr lang="en-US" b="1" dirty="0"/>
              <a:t>open source language models</a:t>
            </a:r>
            <a:r>
              <a:rPr lang="en-US" dirty="0"/>
              <a:t>, recent studies looked at interesting open questions?</a:t>
            </a:r>
            <a:endParaRPr dirty="0">
              <a:latin typeface="Montserrat"/>
              <a:ea typeface="Montserrat"/>
              <a:cs typeface="Montserrat"/>
              <a:sym typeface="Montserrat"/>
            </a:endParaRPr>
          </a:p>
        </p:txBody>
      </p:sp>
      <p:pic>
        <p:nvPicPr>
          <p:cNvPr id="9" name="Google Shape;798;p40">
            <a:extLst>
              <a:ext uri="{FF2B5EF4-FFF2-40B4-BE49-F238E27FC236}">
                <a16:creationId xmlns:a16="http://schemas.microsoft.com/office/drawing/2014/main" id="{430E4CF6-1989-42D9-27DE-EF6E7E930ECC}"/>
              </a:ext>
            </a:extLst>
          </p:cNvPr>
          <p:cNvPicPr preferRelativeResize="0"/>
          <p:nvPr/>
        </p:nvPicPr>
        <p:blipFill>
          <a:blip r:embed="rId5">
            <a:alphaModFix/>
          </a:blip>
          <a:stretch>
            <a:fillRect/>
          </a:stretch>
        </p:blipFill>
        <p:spPr>
          <a:xfrm>
            <a:off x="6223296" y="4243654"/>
            <a:ext cx="1319032" cy="1294789"/>
          </a:xfrm>
          <a:prstGeom prst="rect">
            <a:avLst/>
          </a:prstGeom>
          <a:noFill/>
          <a:ln>
            <a:noFill/>
          </a:ln>
        </p:spPr>
      </p:pic>
      <p:grpSp>
        <p:nvGrpSpPr>
          <p:cNvPr id="11" name="Google Shape;800;p40">
            <a:extLst>
              <a:ext uri="{FF2B5EF4-FFF2-40B4-BE49-F238E27FC236}">
                <a16:creationId xmlns:a16="http://schemas.microsoft.com/office/drawing/2014/main" id="{65127E2B-FF0E-2437-F299-160D7187CB83}"/>
              </a:ext>
            </a:extLst>
          </p:cNvPr>
          <p:cNvGrpSpPr/>
          <p:nvPr/>
        </p:nvGrpSpPr>
        <p:grpSpPr>
          <a:xfrm>
            <a:off x="7019394" y="3906948"/>
            <a:ext cx="1123460" cy="919500"/>
            <a:chOff x="6243009" y="1159626"/>
            <a:chExt cx="1123460" cy="919500"/>
          </a:xfrm>
        </p:grpSpPr>
        <p:sp>
          <p:nvSpPr>
            <p:cNvPr id="12" name="Google Shape;801;p40">
              <a:extLst>
                <a:ext uri="{FF2B5EF4-FFF2-40B4-BE49-F238E27FC236}">
                  <a16:creationId xmlns:a16="http://schemas.microsoft.com/office/drawing/2014/main" id="{06909790-23F7-3E38-EE42-0D878A31713B}"/>
                </a:ext>
              </a:extLst>
            </p:cNvPr>
            <p:cNvSpPr/>
            <p:nvPr/>
          </p:nvSpPr>
          <p:spPr>
            <a:xfrm rot="2700000" flipH="1">
              <a:off x="6317739" y="1354211"/>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2;p40">
              <a:extLst>
                <a:ext uri="{FF2B5EF4-FFF2-40B4-BE49-F238E27FC236}">
                  <a16:creationId xmlns:a16="http://schemas.microsoft.com/office/drawing/2014/main" id="{BA23CC73-1FA2-D3A1-963B-382447092E3C}"/>
                </a:ext>
              </a:extLst>
            </p:cNvPr>
            <p:cNvSpPr txBox="1"/>
            <p:nvPr/>
          </p:nvSpPr>
          <p:spPr>
            <a:xfrm>
              <a:off x="6974669" y="1161800"/>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grpSp>
      <p:pic>
        <p:nvPicPr>
          <p:cNvPr id="14" name="Google Shape;799;p40">
            <a:extLst>
              <a:ext uri="{FF2B5EF4-FFF2-40B4-BE49-F238E27FC236}">
                <a16:creationId xmlns:a16="http://schemas.microsoft.com/office/drawing/2014/main" id="{12146878-8F6D-F818-574B-E5476D219FAB}"/>
              </a:ext>
            </a:extLst>
          </p:cNvPr>
          <p:cNvPicPr preferRelativeResize="0"/>
          <p:nvPr/>
        </p:nvPicPr>
        <p:blipFill rotWithShape="1">
          <a:blip r:embed="rId6">
            <a:alphaModFix/>
          </a:blip>
          <a:srcRect l="70923" t="11552" r="5204" b="61555"/>
          <a:stretch/>
        </p:blipFill>
        <p:spPr>
          <a:xfrm>
            <a:off x="3500307" y="4225165"/>
            <a:ext cx="1443593" cy="1313278"/>
          </a:xfrm>
          <a:prstGeom prst="rect">
            <a:avLst/>
          </a:prstGeom>
          <a:noFill/>
          <a:ln>
            <a:noFill/>
          </a:ln>
        </p:spPr>
      </p:pic>
      <p:sp>
        <p:nvSpPr>
          <p:cNvPr id="15" name="Google Shape;804;p40">
            <a:extLst>
              <a:ext uri="{FF2B5EF4-FFF2-40B4-BE49-F238E27FC236}">
                <a16:creationId xmlns:a16="http://schemas.microsoft.com/office/drawing/2014/main" id="{13BDB45D-5BE8-D789-AD98-26554364BAE2}"/>
              </a:ext>
            </a:extLst>
          </p:cNvPr>
          <p:cNvSpPr/>
          <p:nvPr/>
        </p:nvSpPr>
        <p:spPr>
          <a:xfrm rot="2700000" flipH="1">
            <a:off x="4426503" y="4047469"/>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05;p40">
            <a:extLst>
              <a:ext uri="{FF2B5EF4-FFF2-40B4-BE49-F238E27FC236}">
                <a16:creationId xmlns:a16="http://schemas.microsoft.com/office/drawing/2014/main" id="{DB35015F-8EBA-0502-C1CA-3413FD4F0699}"/>
              </a:ext>
            </a:extLst>
          </p:cNvPr>
          <p:cNvSpPr/>
          <p:nvPr/>
        </p:nvSpPr>
        <p:spPr>
          <a:xfrm>
            <a:off x="5133214" y="3874552"/>
            <a:ext cx="372275" cy="440650"/>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nvGrpSpPr>
          <p:cNvPr id="17" name="Google Shape;806;p40">
            <a:extLst>
              <a:ext uri="{FF2B5EF4-FFF2-40B4-BE49-F238E27FC236}">
                <a16:creationId xmlns:a16="http://schemas.microsoft.com/office/drawing/2014/main" id="{0CFA5C0F-763E-9FEA-8A48-A304CE7F7C4A}"/>
              </a:ext>
            </a:extLst>
          </p:cNvPr>
          <p:cNvGrpSpPr/>
          <p:nvPr/>
        </p:nvGrpSpPr>
        <p:grpSpPr>
          <a:xfrm>
            <a:off x="5636705" y="3707658"/>
            <a:ext cx="391800" cy="688061"/>
            <a:chOff x="4482819" y="969575"/>
            <a:chExt cx="391800" cy="688061"/>
          </a:xfrm>
        </p:grpSpPr>
        <p:sp>
          <p:nvSpPr>
            <p:cNvPr id="18" name="Google Shape;807;p40">
              <a:extLst>
                <a:ext uri="{FF2B5EF4-FFF2-40B4-BE49-F238E27FC236}">
                  <a16:creationId xmlns:a16="http://schemas.microsoft.com/office/drawing/2014/main" id="{765B9AE8-03B6-5D60-EAAB-545673EF5832}"/>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19" name="Google Shape;808;p40">
              <a:extLst>
                <a:ext uri="{FF2B5EF4-FFF2-40B4-BE49-F238E27FC236}">
                  <a16:creationId xmlns:a16="http://schemas.microsoft.com/office/drawing/2014/main" id="{4615458B-66EE-207B-6B99-55AECB68E9EB}"/>
                </a:ext>
              </a:extLst>
            </p:cNvPr>
            <p:cNvPicPr preferRelativeResize="0"/>
            <p:nvPr/>
          </p:nvPicPr>
          <p:blipFill>
            <a:blip r:embed="rId7">
              <a:alphaModFix/>
            </a:blip>
            <a:stretch>
              <a:fillRect/>
            </a:stretch>
          </p:blipFill>
          <p:spPr>
            <a:xfrm>
              <a:off x="4546550" y="1491463"/>
              <a:ext cx="264350" cy="166173"/>
            </a:xfrm>
            <a:prstGeom prst="rect">
              <a:avLst/>
            </a:prstGeom>
            <a:noFill/>
            <a:ln>
              <a:noFill/>
            </a:ln>
          </p:spPr>
        </p:pic>
      </p:grpSp>
      <p:sp>
        <p:nvSpPr>
          <p:cNvPr id="20" name="Google Shape;797;p40">
            <a:extLst>
              <a:ext uri="{FF2B5EF4-FFF2-40B4-BE49-F238E27FC236}">
                <a16:creationId xmlns:a16="http://schemas.microsoft.com/office/drawing/2014/main" id="{162099F8-B726-FD85-588B-41FCBC967BE8}"/>
              </a:ext>
            </a:extLst>
          </p:cNvPr>
          <p:cNvSpPr txBox="1">
            <a:spLocks/>
          </p:cNvSpPr>
          <p:nvPr/>
        </p:nvSpPr>
        <p:spPr>
          <a:xfrm>
            <a:off x="8075725" y="4419722"/>
            <a:ext cx="4170900" cy="11013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l" defTabSz="914400" rtl="0" eaLnBrk="1" fontAlgn="auto" latinLnBrk="0" hangingPunct="1">
              <a:lnSpc>
                <a:spcPct val="115000"/>
              </a:lnSpc>
              <a:spcBef>
                <a:spcPts val="0"/>
              </a:spcBef>
              <a:spcAft>
                <a:spcPts val="1200"/>
              </a:spcAft>
              <a:buClr>
                <a:srgbClr val="595959"/>
              </a:buClr>
              <a:buSzPts val="1800"/>
              <a:buFont typeface="Montserrat"/>
              <a:buNone/>
              <a:tabLst/>
              <a:defRPr/>
            </a:pPr>
            <a:r>
              <a:rPr kumimoji="0" lang="en-US"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Montserrat"/>
              </a:rPr>
              <a:t>How is information aggregated by the brain during language comprehension?</a:t>
            </a:r>
          </a:p>
        </p:txBody>
      </p:sp>
      <p:sp>
        <p:nvSpPr>
          <p:cNvPr id="21" name="Google Shape;803;p40">
            <a:extLst>
              <a:ext uri="{FF2B5EF4-FFF2-40B4-BE49-F238E27FC236}">
                <a16:creationId xmlns:a16="http://schemas.microsoft.com/office/drawing/2014/main" id="{94E267A5-477A-2A51-C536-F8DC60A29F2D}"/>
              </a:ext>
            </a:extLst>
          </p:cNvPr>
          <p:cNvSpPr txBox="1"/>
          <p:nvPr/>
        </p:nvSpPr>
        <p:spPr>
          <a:xfrm>
            <a:off x="15564" y="4164422"/>
            <a:ext cx="3482062" cy="198256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a:latin typeface="Arial" panose="020B0604020202020204" pitchFamily="34" charset="0"/>
                <a:ea typeface="Montserrat"/>
                <a:cs typeface="Arial" panose="020B0604020202020204" pitchFamily="34" charset="0"/>
                <a:sym typeface="Montserrat"/>
              </a:rPr>
              <a:t>Is the </a:t>
            </a:r>
            <a:r>
              <a:rPr lang="en" b="1">
                <a:latin typeface="Arial" panose="020B0604020202020204" pitchFamily="34" charset="0"/>
                <a:ea typeface="Montserrat"/>
                <a:cs typeface="Arial" panose="020B0604020202020204" pitchFamily="34" charset="0"/>
                <a:sym typeface="Montserrat"/>
              </a:rPr>
              <a:t>“how” of the NLP system process language comprehension</a:t>
            </a:r>
            <a:r>
              <a:rPr lang="en">
                <a:latin typeface="Arial" panose="020B0604020202020204" pitchFamily="34" charset="0"/>
                <a:ea typeface="Montserrat"/>
                <a:cs typeface="Arial" panose="020B0604020202020204" pitchFamily="34" charset="0"/>
                <a:sym typeface="Montserrat"/>
              </a:rPr>
              <a:t> the same as </a:t>
            </a:r>
            <a:r>
              <a:rPr lang="en" b="1">
                <a:latin typeface="Arial" panose="020B0604020202020204" pitchFamily="34" charset="0"/>
                <a:ea typeface="Montserrat"/>
                <a:cs typeface="Arial" panose="020B0604020202020204" pitchFamily="34" charset="0"/>
                <a:sym typeface="Montserrat"/>
              </a:rPr>
              <a:t>“how” of the brain process language comprehension</a:t>
            </a:r>
            <a:r>
              <a:rPr lang="en">
                <a:latin typeface="Arial" panose="020B0604020202020204" pitchFamily="34" charset="0"/>
                <a:ea typeface="Montserrat"/>
                <a:cs typeface="Arial" panose="020B0604020202020204" pitchFamily="34" charset="0"/>
                <a:sym typeface="Montserrat"/>
              </a:rPr>
              <a:t>?</a:t>
            </a:r>
            <a:endParaRPr>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16878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p:nvPr/>
        </p:nvSpPr>
        <p:spPr>
          <a:xfrm>
            <a:off x="478967" y="3198213"/>
            <a:ext cx="9884800" cy="805308"/>
          </a:xfrm>
          <a:prstGeom prst="rect">
            <a:avLst/>
          </a:prstGeom>
          <a:noFill/>
          <a:ln>
            <a:noFill/>
          </a:ln>
        </p:spPr>
        <p:txBody>
          <a:bodyPr spcFirstLastPara="1" wrap="square" lIns="121900" tIns="121900" rIns="121900" bIns="121900" anchor="t" anchorCtr="0">
            <a:spAutoFit/>
          </a:bodyPr>
          <a:lstStyle/>
          <a:p>
            <a:pPr>
              <a:lnSpc>
                <a:spcPct val="115000"/>
              </a:lnSpc>
              <a:spcAft>
                <a:spcPts val="1600"/>
              </a:spcAft>
            </a:pPr>
            <a:r>
              <a:rPr lang="en" sz="2000" dirty="0">
                <a:solidFill>
                  <a:schemeClr val="dk2"/>
                </a:solidFill>
                <a:latin typeface="Aptos (Body)"/>
                <a:ea typeface="Montserrat"/>
                <a:cs typeface="Montserrat"/>
                <a:sym typeface="Montserrat"/>
              </a:rPr>
              <a:t>2: neuroscience background</a:t>
            </a:r>
            <a:endParaRPr sz="2000" dirty="0">
              <a:latin typeface="Aptos (Body)"/>
            </a:endParaRPr>
          </a:p>
        </p:txBody>
      </p:sp>
      <p:sp>
        <p:nvSpPr>
          <p:cNvPr id="103" name="Google Shape;103;p19"/>
          <p:cNvSpPr txBox="1">
            <a:spLocks noGrp="1"/>
          </p:cNvSpPr>
          <p:nvPr>
            <p:ph type="body" idx="1"/>
          </p:nvPr>
        </p:nvSpPr>
        <p:spPr>
          <a:xfrm>
            <a:off x="478967" y="2136533"/>
            <a:ext cx="11360800" cy="10220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sz="2000"/>
              <a:t> 1: methods to estimate alignment </a:t>
            </a:r>
            <a:endParaRPr sz="2000"/>
          </a:p>
        </p:txBody>
      </p:sp>
      <p:sp>
        <p:nvSpPr>
          <p:cNvPr id="104" name="Google Shape;104;p19"/>
          <p:cNvSpPr txBox="1"/>
          <p:nvPr/>
        </p:nvSpPr>
        <p:spPr>
          <a:xfrm>
            <a:off x="3499167" y="5978401"/>
            <a:ext cx="6542000" cy="595059"/>
          </a:xfrm>
          <a:prstGeom prst="rect">
            <a:avLst/>
          </a:prstGeom>
          <a:noFill/>
          <a:ln>
            <a:noFill/>
          </a:ln>
        </p:spPr>
        <p:txBody>
          <a:bodyPr spcFirstLastPara="1" wrap="square" lIns="121900" tIns="121900" rIns="121900" bIns="121900" anchor="t" anchorCtr="0">
            <a:spAutoFit/>
          </a:bodyPr>
          <a:lstStyle/>
          <a:p>
            <a:r>
              <a:rPr lang="en" sz="2267" b="1">
                <a:latin typeface="Montserrat"/>
                <a:ea typeface="Montserrat"/>
                <a:cs typeface="Montserrat"/>
                <a:sym typeface="Montserrat"/>
              </a:rPr>
              <a:t>Questions very much encouraged!!</a:t>
            </a:r>
            <a:endParaRPr sz="2267" b="1">
              <a:latin typeface="Montserrat"/>
              <a:ea typeface="Montserrat"/>
              <a:cs typeface="Montserrat"/>
              <a:sym typeface="Montserrat"/>
            </a:endParaRPr>
          </a:p>
        </p:txBody>
      </p:sp>
      <p:pic>
        <p:nvPicPr>
          <p:cNvPr id="105" name="Google Shape;105;p19"/>
          <p:cNvPicPr preferRelativeResize="0"/>
          <p:nvPr/>
        </p:nvPicPr>
        <p:blipFill rotWithShape="1">
          <a:blip r:embed="rId3">
            <a:alphaModFix/>
          </a:blip>
          <a:srcRect l="3361" t="14434" r="72766" b="63630"/>
          <a:stretch/>
        </p:blipFill>
        <p:spPr>
          <a:xfrm>
            <a:off x="6653167" y="3195785"/>
            <a:ext cx="827732" cy="659068"/>
          </a:xfrm>
          <a:prstGeom prst="rect">
            <a:avLst/>
          </a:prstGeom>
          <a:noFill/>
          <a:ln>
            <a:noFill/>
          </a:ln>
        </p:spPr>
      </p:pic>
      <p:grpSp>
        <p:nvGrpSpPr>
          <p:cNvPr id="106" name="Google Shape;106;p19"/>
          <p:cNvGrpSpPr/>
          <p:nvPr/>
        </p:nvGrpSpPr>
        <p:grpSpPr>
          <a:xfrm>
            <a:off x="6159367" y="1737418"/>
            <a:ext cx="2920800" cy="1270021"/>
            <a:chOff x="3435525" y="1548825"/>
            <a:chExt cx="2190600" cy="952516"/>
          </a:xfrm>
        </p:grpSpPr>
        <p:grpSp>
          <p:nvGrpSpPr>
            <p:cNvPr id="107" name="Google Shape;107;p19"/>
            <p:cNvGrpSpPr/>
            <p:nvPr/>
          </p:nvGrpSpPr>
          <p:grpSpPr>
            <a:xfrm>
              <a:off x="3900741" y="1661366"/>
              <a:ext cx="1725384" cy="839975"/>
              <a:chOff x="3478000" y="1527312"/>
              <a:chExt cx="2264878" cy="1102619"/>
            </a:xfrm>
          </p:grpSpPr>
          <p:pic>
            <p:nvPicPr>
              <p:cNvPr id="108" name="Google Shape;108;p19"/>
              <p:cNvPicPr preferRelativeResize="0"/>
              <p:nvPr/>
            </p:nvPicPr>
            <p:blipFill rotWithShape="1">
              <a:blip r:embed="rId3">
                <a:alphaModFix/>
              </a:blip>
              <a:srcRect l="70923" t="11552" r="5204" b="61555"/>
              <a:stretch/>
            </p:blipFill>
            <p:spPr>
              <a:xfrm>
                <a:off x="4929020" y="1835456"/>
                <a:ext cx="813858" cy="794476"/>
              </a:xfrm>
              <a:prstGeom prst="rect">
                <a:avLst/>
              </a:prstGeom>
              <a:noFill/>
              <a:ln>
                <a:noFill/>
              </a:ln>
            </p:spPr>
          </p:pic>
          <p:pic>
            <p:nvPicPr>
              <p:cNvPr id="109" name="Google Shape;109;p19"/>
              <p:cNvPicPr preferRelativeResize="0"/>
              <p:nvPr/>
            </p:nvPicPr>
            <p:blipFill>
              <a:blip r:embed="rId4">
                <a:alphaModFix/>
              </a:blip>
              <a:stretch>
                <a:fillRect/>
              </a:stretch>
            </p:blipFill>
            <p:spPr>
              <a:xfrm>
                <a:off x="4166142" y="2015903"/>
                <a:ext cx="822275" cy="297350"/>
              </a:xfrm>
              <a:prstGeom prst="rect">
                <a:avLst/>
              </a:prstGeom>
              <a:noFill/>
              <a:ln>
                <a:noFill/>
              </a:ln>
            </p:spPr>
          </p:pic>
          <p:sp>
            <p:nvSpPr>
              <p:cNvPr id="110" name="Google Shape;110;p19"/>
              <p:cNvSpPr txBox="1"/>
              <p:nvPr/>
            </p:nvSpPr>
            <p:spPr>
              <a:xfrm>
                <a:off x="4318873" y="1527312"/>
                <a:ext cx="482100" cy="456000"/>
              </a:xfrm>
              <a:prstGeom prst="rect">
                <a:avLst/>
              </a:prstGeom>
              <a:noFill/>
              <a:ln>
                <a:noFill/>
              </a:ln>
            </p:spPr>
            <p:txBody>
              <a:bodyPr spcFirstLastPara="1" wrap="square" lIns="121900" tIns="121900" rIns="121900" bIns="121900" anchor="t" anchorCtr="0">
                <a:noAutofit/>
              </a:bodyPr>
              <a:lstStyle/>
              <a:p>
                <a:r>
                  <a:rPr lang="en" sz="3467" b="1">
                    <a:solidFill>
                      <a:srgbClr val="FF0000"/>
                    </a:solidFill>
                    <a:latin typeface="Montserrat"/>
                    <a:ea typeface="Montserrat"/>
                    <a:cs typeface="Montserrat"/>
                    <a:sym typeface="Montserrat"/>
                  </a:rPr>
                  <a:t>?</a:t>
                </a:r>
                <a:endParaRPr sz="3467" b="1">
                  <a:solidFill>
                    <a:srgbClr val="FF0000"/>
                  </a:solidFill>
                  <a:latin typeface="Montserrat"/>
                  <a:ea typeface="Montserrat"/>
                  <a:cs typeface="Montserrat"/>
                  <a:sym typeface="Montserrat"/>
                </a:endParaRPr>
              </a:p>
            </p:txBody>
          </p:sp>
          <p:sp>
            <p:nvSpPr>
              <p:cNvPr id="111" name="Google Shape;111;p19"/>
              <p:cNvSpPr/>
              <p:nvPr/>
            </p:nvSpPr>
            <p:spPr>
              <a:xfrm>
                <a:off x="3478000" y="1949150"/>
                <a:ext cx="582600" cy="572700"/>
              </a:xfrm>
              <a:prstGeom prst="cube">
                <a:avLst>
                  <a:gd name="adj" fmla="val 25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Montserrat"/>
                  <a:ea typeface="Montserrat"/>
                  <a:cs typeface="Montserrat"/>
                  <a:sym typeface="Montserrat"/>
                </a:endParaRPr>
              </a:p>
            </p:txBody>
          </p:sp>
        </p:grpSp>
        <p:sp>
          <p:nvSpPr>
            <p:cNvPr id="112" name="Google Shape;112;p19"/>
            <p:cNvSpPr txBox="1"/>
            <p:nvPr/>
          </p:nvSpPr>
          <p:spPr>
            <a:xfrm>
              <a:off x="5068900" y="1595025"/>
              <a:ext cx="520800" cy="338477"/>
            </a:xfrm>
            <a:prstGeom prst="rect">
              <a:avLst/>
            </a:prstGeom>
            <a:noFill/>
            <a:ln>
              <a:noFill/>
            </a:ln>
          </p:spPr>
          <p:txBody>
            <a:bodyPr spcFirstLastPara="1" wrap="square" lIns="121900" tIns="121900" rIns="121900" bIns="121900" anchor="t" anchorCtr="0">
              <a:spAutoFit/>
            </a:bodyPr>
            <a:lstStyle/>
            <a:p>
              <a:r>
                <a:rPr lang="en" sz="1333">
                  <a:latin typeface="Montserrat"/>
                  <a:ea typeface="Montserrat"/>
                  <a:cs typeface="Montserrat"/>
                  <a:sym typeface="Montserrat"/>
                </a:rPr>
                <a:t>LLM</a:t>
              </a:r>
              <a:endParaRPr sz="1333">
                <a:latin typeface="Montserrat"/>
                <a:ea typeface="Montserrat"/>
                <a:cs typeface="Montserrat"/>
                <a:sym typeface="Montserrat"/>
              </a:endParaRPr>
            </a:p>
          </p:txBody>
        </p:sp>
        <p:sp>
          <p:nvSpPr>
            <p:cNvPr id="113" name="Google Shape;113;p19"/>
            <p:cNvSpPr txBox="1"/>
            <p:nvPr/>
          </p:nvSpPr>
          <p:spPr>
            <a:xfrm>
              <a:off x="3435525" y="1548825"/>
              <a:ext cx="1191300" cy="430953"/>
            </a:xfrm>
            <a:prstGeom prst="rect">
              <a:avLst/>
            </a:prstGeom>
            <a:noFill/>
            <a:ln>
              <a:noFill/>
            </a:ln>
          </p:spPr>
          <p:txBody>
            <a:bodyPr spcFirstLastPara="1" wrap="square" lIns="121900" tIns="121900" rIns="121900" bIns="121900" anchor="t" anchorCtr="0">
              <a:spAutoFit/>
            </a:bodyPr>
            <a:lstStyle/>
            <a:p>
              <a:r>
                <a:rPr lang="en" sz="1067">
                  <a:latin typeface="Montserrat"/>
                  <a:ea typeface="Montserrat"/>
                  <a:cs typeface="Montserrat"/>
                  <a:sym typeface="Montserrat"/>
                </a:rPr>
                <a:t>Another language processing system</a:t>
              </a:r>
              <a:endParaRPr sz="1067">
                <a:latin typeface="Montserrat"/>
                <a:ea typeface="Montserrat"/>
                <a:cs typeface="Montserrat"/>
                <a:sym typeface="Montserrat"/>
              </a:endParaRPr>
            </a:p>
          </p:txBody>
        </p:sp>
      </p:grpSp>
      <p:sp>
        <p:nvSpPr>
          <p:cNvPr id="114" name="Google Shape;114;p19"/>
          <p:cNvSpPr txBox="1"/>
          <p:nvPr/>
        </p:nvSpPr>
        <p:spPr>
          <a:xfrm>
            <a:off x="478967" y="4043201"/>
            <a:ext cx="11011600" cy="1513194"/>
          </a:xfrm>
          <a:prstGeom prst="rect">
            <a:avLst/>
          </a:prstGeom>
          <a:noFill/>
          <a:ln>
            <a:noFill/>
          </a:ln>
        </p:spPr>
        <p:txBody>
          <a:bodyPr spcFirstLastPara="1" wrap="square" lIns="121900" tIns="121900" rIns="121900" bIns="121900" anchor="t" anchorCtr="0">
            <a:spAutoFit/>
          </a:bodyPr>
          <a:lstStyle/>
          <a:p>
            <a:pPr>
              <a:lnSpc>
                <a:spcPct val="115000"/>
              </a:lnSpc>
            </a:pPr>
            <a:r>
              <a:rPr lang="en" sz="2000">
                <a:solidFill>
                  <a:schemeClr val="dk2"/>
                </a:solidFill>
                <a:latin typeface="Aptos (Body)"/>
                <a:ea typeface="Montserrat"/>
                <a:cs typeface="Montserrat"/>
                <a:sym typeface="Montserrat"/>
              </a:rPr>
              <a:t>3: works on alignment between LLMs and brains, and reasons for alignment</a:t>
            </a:r>
          </a:p>
          <a:p>
            <a:pPr>
              <a:lnSpc>
                <a:spcPct val="115000"/>
              </a:lnSpc>
            </a:pPr>
            <a:endParaRPr sz="2000">
              <a:solidFill>
                <a:schemeClr val="dk2"/>
              </a:solidFill>
              <a:latin typeface="Aptos (Body)"/>
              <a:ea typeface="Montserrat"/>
              <a:cs typeface="Montserrat"/>
              <a:sym typeface="Montserrat"/>
            </a:endParaRPr>
          </a:p>
          <a:p>
            <a:pPr>
              <a:lnSpc>
                <a:spcPct val="115000"/>
              </a:lnSpc>
              <a:spcBef>
                <a:spcPts val="1600"/>
              </a:spcBef>
            </a:pPr>
            <a:r>
              <a:rPr lang="en" sz="2000">
                <a:solidFill>
                  <a:schemeClr val="dk2"/>
                </a:solidFill>
                <a:latin typeface="Aptos (Body)"/>
                <a:ea typeface="Montserrat"/>
                <a:cs typeface="Montserrat"/>
                <a:sym typeface="Montserrat"/>
              </a:rPr>
              <a:t>4: works on reasons for alignment, and on improving alignment</a:t>
            </a:r>
            <a:endParaRPr sz="2000">
              <a:solidFill>
                <a:schemeClr val="dk2"/>
              </a:solidFill>
              <a:latin typeface="Aptos (Body)"/>
              <a:ea typeface="Montserrat"/>
              <a:cs typeface="Montserrat"/>
              <a:sym typeface="Montserrat"/>
            </a:endParaRPr>
          </a:p>
        </p:txBody>
      </p:sp>
      <p:sp>
        <p:nvSpPr>
          <p:cNvPr id="115" name="Google Shape;115;p19"/>
          <p:cNvSpPr txBox="1"/>
          <p:nvPr/>
        </p:nvSpPr>
        <p:spPr>
          <a:xfrm>
            <a:off x="415600" y="247534"/>
            <a:ext cx="8383600" cy="1107955"/>
          </a:xfrm>
          <a:prstGeom prst="rect">
            <a:avLst/>
          </a:prstGeom>
          <a:noFill/>
          <a:ln>
            <a:noFill/>
          </a:ln>
        </p:spPr>
        <p:txBody>
          <a:bodyPr spcFirstLastPara="1" wrap="square" lIns="121900" tIns="121900" rIns="121900" bIns="121900" anchor="t" anchorCtr="0">
            <a:spAutoFit/>
          </a:bodyPr>
          <a:lstStyle/>
          <a:p>
            <a:r>
              <a:rPr lang="en" sz="2800" b="1" dirty="0">
                <a:solidFill>
                  <a:schemeClr val="accent4"/>
                </a:solidFill>
                <a:latin typeface="Helvetica Neue" panose="020B0604020202020204"/>
                <a:ea typeface="Montserrat"/>
                <a:cs typeface="Montserrat"/>
                <a:sym typeface="Montserrat"/>
              </a:rPr>
              <a:t>How closely do LLM capabilities relate to those of the human brain?</a:t>
            </a:r>
            <a:endParaRPr sz="2800" b="1" dirty="0">
              <a:solidFill>
                <a:schemeClr val="accent4"/>
              </a:solidFill>
              <a:latin typeface="Helvetica Neue" panose="020B0604020202020204"/>
            </a:endParaRPr>
          </a:p>
        </p:txBody>
      </p:sp>
      <p:grpSp>
        <p:nvGrpSpPr>
          <p:cNvPr id="116" name="Google Shape;116;p19"/>
          <p:cNvGrpSpPr/>
          <p:nvPr/>
        </p:nvGrpSpPr>
        <p:grpSpPr>
          <a:xfrm>
            <a:off x="9531597" y="466752"/>
            <a:ext cx="2505995" cy="850251"/>
            <a:chOff x="373941" y="2937338"/>
            <a:chExt cx="2898221" cy="916350"/>
          </a:xfrm>
        </p:grpSpPr>
        <p:pic>
          <p:nvPicPr>
            <p:cNvPr id="117" name="Google Shape;117;p19"/>
            <p:cNvPicPr preferRelativeResize="0"/>
            <p:nvPr/>
          </p:nvPicPr>
          <p:blipFill rotWithShape="1">
            <a:blip r:embed="rId3">
              <a:alphaModFix/>
            </a:blip>
            <a:srcRect l="3361" t="14434" r="72766" b="63630"/>
            <a:stretch/>
          </p:blipFill>
          <p:spPr>
            <a:xfrm>
              <a:off x="373941" y="2989650"/>
              <a:ext cx="1007250" cy="747426"/>
            </a:xfrm>
            <a:prstGeom prst="rect">
              <a:avLst/>
            </a:prstGeom>
            <a:noFill/>
            <a:ln>
              <a:noFill/>
            </a:ln>
          </p:spPr>
        </p:pic>
        <p:pic>
          <p:nvPicPr>
            <p:cNvPr id="118" name="Google Shape;118;p19"/>
            <p:cNvPicPr preferRelativeResize="0"/>
            <p:nvPr/>
          </p:nvPicPr>
          <p:blipFill rotWithShape="1">
            <a:blip r:embed="rId3">
              <a:alphaModFix/>
            </a:blip>
            <a:srcRect l="70923" t="11552" r="5204" b="61555"/>
            <a:stretch/>
          </p:blipFill>
          <p:spPr>
            <a:xfrm>
              <a:off x="2264912" y="2937338"/>
              <a:ext cx="1007250" cy="916350"/>
            </a:xfrm>
            <a:prstGeom prst="rect">
              <a:avLst/>
            </a:prstGeom>
            <a:noFill/>
            <a:ln>
              <a:noFill/>
            </a:ln>
          </p:spPr>
        </p:pic>
      </p:grpSp>
      <p:grpSp>
        <p:nvGrpSpPr>
          <p:cNvPr id="119" name="Google Shape;119;p19"/>
          <p:cNvGrpSpPr/>
          <p:nvPr/>
        </p:nvGrpSpPr>
        <p:grpSpPr>
          <a:xfrm>
            <a:off x="10350132" y="145947"/>
            <a:ext cx="879944" cy="831863"/>
            <a:chOff x="3964017" y="3292309"/>
            <a:chExt cx="822275" cy="777344"/>
          </a:xfrm>
        </p:grpSpPr>
        <p:pic>
          <p:nvPicPr>
            <p:cNvPr id="120" name="Google Shape;120;p19"/>
            <p:cNvPicPr preferRelativeResize="0"/>
            <p:nvPr/>
          </p:nvPicPr>
          <p:blipFill>
            <a:blip r:embed="rId4">
              <a:alphaModFix/>
            </a:blip>
            <a:stretch>
              <a:fillRect/>
            </a:stretch>
          </p:blipFill>
          <p:spPr>
            <a:xfrm>
              <a:off x="3964017" y="3772303"/>
              <a:ext cx="822275" cy="297350"/>
            </a:xfrm>
            <a:prstGeom prst="rect">
              <a:avLst/>
            </a:prstGeom>
            <a:noFill/>
            <a:ln>
              <a:noFill/>
            </a:ln>
          </p:spPr>
        </p:pic>
        <p:sp>
          <p:nvSpPr>
            <p:cNvPr id="121" name="Google Shape;121;p19"/>
            <p:cNvSpPr txBox="1"/>
            <p:nvPr/>
          </p:nvSpPr>
          <p:spPr>
            <a:xfrm>
              <a:off x="4199250" y="3292309"/>
              <a:ext cx="482100" cy="456000"/>
            </a:xfrm>
            <a:prstGeom prst="rect">
              <a:avLst/>
            </a:prstGeom>
            <a:noFill/>
            <a:ln>
              <a:noFill/>
            </a:ln>
          </p:spPr>
          <p:txBody>
            <a:bodyPr spcFirstLastPara="1" wrap="square" lIns="121900" tIns="121900" rIns="121900" bIns="121900" anchor="t" anchorCtr="0">
              <a:noAutofit/>
            </a:bodyPr>
            <a:lstStyle/>
            <a:p>
              <a:r>
                <a:rPr lang="en" sz="3467" b="1">
                  <a:solidFill>
                    <a:srgbClr val="FF0000"/>
                  </a:solidFill>
                  <a:latin typeface="Montserrat"/>
                  <a:ea typeface="Montserrat"/>
                  <a:cs typeface="Montserrat"/>
                  <a:sym typeface="Montserrat"/>
                </a:rPr>
                <a:t>?</a:t>
              </a:r>
              <a:endParaRPr sz="3467" b="1">
                <a:solidFill>
                  <a:srgbClr val="FF0000"/>
                </a:solidFill>
                <a:latin typeface="Montserrat"/>
                <a:ea typeface="Montserrat"/>
                <a:cs typeface="Montserrat"/>
                <a:sym typeface="Montserrat"/>
              </a:endParaRPr>
            </a:p>
          </p:txBody>
        </p:sp>
      </p:grpSp>
      <p:sp>
        <p:nvSpPr>
          <p:cNvPr id="3" name="Slide Number Placeholder 2">
            <a:extLst>
              <a:ext uri="{FF2B5EF4-FFF2-40B4-BE49-F238E27FC236}">
                <a16:creationId xmlns:a16="http://schemas.microsoft.com/office/drawing/2014/main" id="{D2259709-3130-64BC-F48F-5C7CB390F28A}"/>
              </a:ext>
            </a:extLst>
          </p:cNvPr>
          <p:cNvSpPr>
            <a:spLocks noGrp="1"/>
          </p:cNvSpPr>
          <p:nvPr>
            <p:ph type="sldNum" idx="12"/>
          </p:nvPr>
        </p:nvSpPr>
        <p:spPr/>
        <p:txBody>
          <a:bodyPr/>
          <a:lstStyle/>
          <a:p>
            <a:fld id="{00000000-1234-1234-1234-123412341234}" type="slidenum">
              <a:rPr lang="en" smtClean="0"/>
              <a:pPr/>
              <a:t>12</a:t>
            </a:fld>
            <a:endParaRPr lang="en"/>
          </a:p>
        </p:txBody>
      </p:sp>
      <p:sp>
        <p:nvSpPr>
          <p:cNvPr id="6" name="Footer Placeholder 4">
            <a:extLst>
              <a:ext uri="{FF2B5EF4-FFF2-40B4-BE49-F238E27FC236}">
                <a16:creationId xmlns:a16="http://schemas.microsoft.com/office/drawing/2014/main" id="{7C1CA9F9-5897-4D03-82E2-A19DB01D54A8}"/>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3618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8F50-7BD7-62B7-9733-6E1010F83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9D3EE-5B04-4A15-C5BF-481814635317}"/>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290B8187-43CF-FEB8-E27C-34C0371A7C4E}"/>
              </a:ext>
            </a:extLst>
          </p:cNvPr>
          <p:cNvSpPr>
            <a:spLocks noGrp="1"/>
          </p:cNvSpPr>
          <p:nvPr>
            <p:ph idx="1"/>
          </p:nvPr>
        </p:nvSpPr>
        <p:spPr>
          <a:xfrm>
            <a:off x="150019" y="1021404"/>
            <a:ext cx="11891962" cy="5111549"/>
          </a:xfrm>
        </p:spPr>
        <p:txBody>
          <a:bodyPr>
            <a:normAutofit fontScale="92500" lnSpcReduction="1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solidFill>
                  <a:srgbClr val="FF0000"/>
                </a:solidFill>
              </a:rPr>
              <a:t>Encoding schema</a:t>
            </a:r>
          </a:p>
          <a:p>
            <a:pPr lvl="2"/>
            <a:r>
              <a:rPr lang="en-US" dirty="0"/>
              <a:t>Pretrained language models and brain alignment</a:t>
            </a:r>
          </a:p>
          <a:p>
            <a:pPr lvl="2"/>
            <a:r>
              <a:rPr lang="en-IN" dirty="0"/>
              <a:t>Challenges in using DL for cognitive science</a:t>
            </a:r>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3E338CEE-B63D-C561-374D-1B0AB2FB8108}"/>
              </a:ext>
            </a:extLst>
          </p:cNvPr>
          <p:cNvSpPr>
            <a:spLocks noGrp="1"/>
          </p:cNvSpPr>
          <p:nvPr>
            <p:ph type="sldNum" sz="quarter" idx="12"/>
          </p:nvPr>
        </p:nvSpPr>
        <p:spPr/>
        <p:txBody>
          <a:bodyPr/>
          <a:lstStyle/>
          <a:p>
            <a:fld id="{AE17A532-D286-470D-AE82-1500C848B688}" type="slidenum">
              <a:rPr lang="en-US" smtClean="0"/>
              <a:pPr/>
              <a:t>13</a:t>
            </a:fld>
            <a:endParaRPr lang="en-US" dirty="0"/>
          </a:p>
        </p:txBody>
      </p:sp>
      <p:sp>
        <p:nvSpPr>
          <p:cNvPr id="7" name="Footer Placeholder 4">
            <a:extLst>
              <a:ext uri="{FF2B5EF4-FFF2-40B4-BE49-F238E27FC236}">
                <a16:creationId xmlns:a16="http://schemas.microsoft.com/office/drawing/2014/main" id="{7DDD16B4-45CF-DC64-EC7F-8D76239BA087}"/>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195850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34467"/>
            <a:ext cx="11360800" cy="763600"/>
          </a:xfrm>
          <a:prstGeom prst="rect">
            <a:avLst/>
          </a:prstGeom>
        </p:spPr>
        <p:txBody>
          <a:bodyPr spcFirstLastPara="1" vert="horz" wrap="square" lIns="121900" tIns="121900" rIns="121900" bIns="121900" rtlCol="0" anchor="t" anchorCtr="0">
            <a:normAutofit/>
          </a:bodyPr>
          <a:lstStyle/>
          <a:p>
            <a:r>
              <a:rPr lang="en-US" sz="2800" b="1"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Deep neural networks and brain alignment: brain encoding and decoding</a:t>
            </a:r>
            <a:endParaRPr sz="2800" b="1" dirty="0">
              <a:solidFill>
                <a:schemeClr val="accent4"/>
              </a:solidFill>
              <a:latin typeface="Helvetica Neue" panose="020B0604020202020204"/>
            </a:endParaRPr>
          </a:p>
        </p:txBody>
      </p:sp>
      <p:sp>
        <p:nvSpPr>
          <p:cNvPr id="3" name="Slide Number Placeholder 2">
            <a:extLst>
              <a:ext uri="{FF2B5EF4-FFF2-40B4-BE49-F238E27FC236}">
                <a16:creationId xmlns:a16="http://schemas.microsoft.com/office/drawing/2014/main" id="{FDC8021B-27FE-A459-BDCF-8BC145D9B178}"/>
              </a:ext>
            </a:extLst>
          </p:cNvPr>
          <p:cNvSpPr>
            <a:spLocks noGrp="1"/>
          </p:cNvSpPr>
          <p:nvPr>
            <p:ph type="sldNum" idx="12"/>
          </p:nvPr>
        </p:nvSpPr>
        <p:spPr/>
        <p:txBody>
          <a:bodyPr/>
          <a:lstStyle/>
          <a:p>
            <a:fld id="{00000000-1234-1234-1234-123412341234}" type="slidenum">
              <a:rPr lang="en" smtClean="0"/>
              <a:pPr/>
              <a:t>14</a:t>
            </a:fld>
            <a:endParaRPr lang="en"/>
          </a:p>
        </p:txBody>
      </p:sp>
      <p:cxnSp>
        <p:nvCxnSpPr>
          <p:cNvPr id="4" name="Google Shape;400;p48">
            <a:extLst>
              <a:ext uri="{FF2B5EF4-FFF2-40B4-BE49-F238E27FC236}">
                <a16:creationId xmlns:a16="http://schemas.microsoft.com/office/drawing/2014/main" id="{AC076D55-0008-518A-2296-62A647A374E2}"/>
              </a:ext>
            </a:extLst>
          </p:cNvPr>
          <p:cNvCxnSpPr/>
          <p:nvPr/>
        </p:nvCxnSpPr>
        <p:spPr>
          <a:xfrm>
            <a:off x="3240852" y="3682904"/>
            <a:ext cx="950000" cy="682000"/>
          </a:xfrm>
          <a:prstGeom prst="straightConnector1">
            <a:avLst/>
          </a:prstGeom>
          <a:noFill/>
          <a:ln w="38100" cap="flat" cmpd="sng">
            <a:solidFill>
              <a:srgbClr val="999999"/>
            </a:solidFill>
            <a:prstDash val="solid"/>
            <a:round/>
            <a:headEnd type="none" w="med" len="med"/>
            <a:tailEnd type="triangle" w="med" len="med"/>
          </a:ln>
        </p:spPr>
      </p:cxnSp>
      <p:sp>
        <p:nvSpPr>
          <p:cNvPr id="5" name="Google Shape;401;p48">
            <a:extLst>
              <a:ext uri="{FF2B5EF4-FFF2-40B4-BE49-F238E27FC236}">
                <a16:creationId xmlns:a16="http://schemas.microsoft.com/office/drawing/2014/main" id="{D1BD9CED-12C6-F662-CD54-FFE27E933E5E}"/>
              </a:ext>
            </a:extLst>
          </p:cNvPr>
          <p:cNvSpPr/>
          <p:nvPr/>
        </p:nvSpPr>
        <p:spPr>
          <a:xfrm>
            <a:off x="4242965" y="3786447"/>
            <a:ext cx="829600" cy="8292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 name="Google Shape;402;p48">
            <a:extLst>
              <a:ext uri="{FF2B5EF4-FFF2-40B4-BE49-F238E27FC236}">
                <a16:creationId xmlns:a16="http://schemas.microsoft.com/office/drawing/2014/main" id="{109A7E99-6559-E236-1BBF-57685A1528DD}"/>
              </a:ext>
            </a:extLst>
          </p:cNvPr>
          <p:cNvCxnSpPr/>
          <p:nvPr/>
        </p:nvCxnSpPr>
        <p:spPr>
          <a:xfrm>
            <a:off x="4505691" y="428010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7" name="Google Shape;403;p48">
            <a:extLst>
              <a:ext uri="{FF2B5EF4-FFF2-40B4-BE49-F238E27FC236}">
                <a16:creationId xmlns:a16="http://schemas.microsoft.com/office/drawing/2014/main" id="{97A6BA0F-CFB2-CCBE-34D2-0D8708E084A1}"/>
              </a:ext>
            </a:extLst>
          </p:cNvPr>
          <p:cNvCxnSpPr/>
          <p:nvPr/>
        </p:nvCxnSpPr>
        <p:spPr>
          <a:xfrm flipH="1">
            <a:off x="4209515"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8" name="Google Shape;404;p48">
            <a:extLst>
              <a:ext uri="{FF2B5EF4-FFF2-40B4-BE49-F238E27FC236}">
                <a16:creationId xmlns:a16="http://schemas.microsoft.com/office/drawing/2014/main" id="{CC532153-F0C5-344D-89C6-7090C7693541}"/>
              </a:ext>
            </a:extLst>
          </p:cNvPr>
          <p:cNvCxnSpPr/>
          <p:nvPr/>
        </p:nvCxnSpPr>
        <p:spPr>
          <a:xfrm flipH="1">
            <a:off x="4503116"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9" name="Google Shape;405;p48">
            <a:extLst>
              <a:ext uri="{FF2B5EF4-FFF2-40B4-BE49-F238E27FC236}">
                <a16:creationId xmlns:a16="http://schemas.microsoft.com/office/drawing/2014/main" id="{C33A3D43-59D1-70DC-F665-FDAFA4F8276F}"/>
              </a:ext>
            </a:extLst>
          </p:cNvPr>
          <p:cNvCxnSpPr/>
          <p:nvPr/>
        </p:nvCxnSpPr>
        <p:spPr>
          <a:xfrm>
            <a:off x="4209316" y="468638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10" name="Google Shape;406;p48">
            <a:extLst>
              <a:ext uri="{FF2B5EF4-FFF2-40B4-BE49-F238E27FC236}">
                <a16:creationId xmlns:a16="http://schemas.microsoft.com/office/drawing/2014/main" id="{2BF2C2C5-B5A5-A263-B924-3B528F96C6DC}"/>
              </a:ext>
            </a:extLst>
          </p:cNvPr>
          <p:cNvCxnSpPr/>
          <p:nvPr/>
        </p:nvCxnSpPr>
        <p:spPr>
          <a:xfrm>
            <a:off x="4209316"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11" name="Google Shape;407;p48">
            <a:extLst>
              <a:ext uri="{FF2B5EF4-FFF2-40B4-BE49-F238E27FC236}">
                <a16:creationId xmlns:a16="http://schemas.microsoft.com/office/drawing/2014/main" id="{4E1D8C9D-5F2F-1EE7-B90C-EFCBB180220E}"/>
              </a:ext>
            </a:extLst>
          </p:cNvPr>
          <p:cNvCxnSpPr/>
          <p:nvPr/>
        </p:nvCxnSpPr>
        <p:spPr>
          <a:xfrm>
            <a:off x="4502917"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12" name="Google Shape;408;p48">
            <a:extLst>
              <a:ext uri="{FF2B5EF4-FFF2-40B4-BE49-F238E27FC236}">
                <a16:creationId xmlns:a16="http://schemas.microsoft.com/office/drawing/2014/main" id="{C1CB5955-9489-2967-5720-861BBEA88E33}"/>
              </a:ext>
            </a:extLst>
          </p:cNvPr>
          <p:cNvCxnSpPr/>
          <p:nvPr/>
        </p:nvCxnSpPr>
        <p:spPr>
          <a:xfrm rot="10800000" flipH="1">
            <a:off x="4502917" y="4291151"/>
            <a:ext cx="306400" cy="419600"/>
          </a:xfrm>
          <a:prstGeom prst="straightConnector1">
            <a:avLst/>
          </a:prstGeom>
          <a:noFill/>
          <a:ln w="9525" cap="flat" cmpd="sng">
            <a:solidFill>
              <a:srgbClr val="595959"/>
            </a:solidFill>
            <a:prstDash val="solid"/>
            <a:round/>
            <a:headEnd type="none" w="med" len="med"/>
            <a:tailEnd type="none" w="med" len="med"/>
          </a:ln>
        </p:spPr>
      </p:cxnSp>
      <p:cxnSp>
        <p:nvCxnSpPr>
          <p:cNvPr id="13" name="Google Shape;409;p48">
            <a:extLst>
              <a:ext uri="{FF2B5EF4-FFF2-40B4-BE49-F238E27FC236}">
                <a16:creationId xmlns:a16="http://schemas.microsoft.com/office/drawing/2014/main" id="{B8D29FFB-CFF8-A949-D504-9D5ACDFB83FC}"/>
              </a:ext>
            </a:extLst>
          </p:cNvPr>
          <p:cNvCxnSpPr/>
          <p:nvPr/>
        </p:nvCxnSpPr>
        <p:spPr>
          <a:xfrm rot="10800000">
            <a:off x="4210917" y="4710751"/>
            <a:ext cx="292000" cy="0"/>
          </a:xfrm>
          <a:prstGeom prst="straightConnector1">
            <a:avLst/>
          </a:prstGeom>
          <a:noFill/>
          <a:ln w="9525" cap="flat" cmpd="sng">
            <a:solidFill>
              <a:srgbClr val="595959"/>
            </a:solidFill>
            <a:prstDash val="solid"/>
            <a:round/>
            <a:headEnd type="none" w="med" len="med"/>
            <a:tailEnd type="none" w="med" len="med"/>
          </a:ln>
        </p:spPr>
      </p:cxnSp>
      <p:cxnSp>
        <p:nvCxnSpPr>
          <p:cNvPr id="14" name="Google Shape;410;p48">
            <a:extLst>
              <a:ext uri="{FF2B5EF4-FFF2-40B4-BE49-F238E27FC236}">
                <a16:creationId xmlns:a16="http://schemas.microsoft.com/office/drawing/2014/main" id="{33604058-247D-173C-614F-63C731E81472}"/>
              </a:ext>
            </a:extLst>
          </p:cNvPr>
          <p:cNvCxnSpPr/>
          <p:nvPr/>
        </p:nvCxnSpPr>
        <p:spPr>
          <a:xfrm>
            <a:off x="4804359" y="4284177"/>
            <a:ext cx="5600" cy="6000"/>
          </a:xfrm>
          <a:prstGeom prst="straightConnector1">
            <a:avLst/>
          </a:prstGeom>
          <a:noFill/>
          <a:ln w="9525" cap="flat" cmpd="sng">
            <a:solidFill>
              <a:srgbClr val="595959"/>
            </a:solidFill>
            <a:prstDash val="solid"/>
            <a:round/>
            <a:headEnd type="none" w="med" len="med"/>
            <a:tailEnd type="none" w="med" len="med"/>
          </a:ln>
        </p:spPr>
      </p:cxnSp>
      <p:sp>
        <p:nvSpPr>
          <p:cNvPr id="15" name="Google Shape;411;p48">
            <a:extLst>
              <a:ext uri="{FF2B5EF4-FFF2-40B4-BE49-F238E27FC236}">
                <a16:creationId xmlns:a16="http://schemas.microsoft.com/office/drawing/2014/main" id="{C0402E73-F237-5618-22CC-8D2DAFE4FC1D}"/>
              </a:ext>
            </a:extLst>
          </p:cNvPr>
          <p:cNvSpPr/>
          <p:nvPr/>
        </p:nvSpPr>
        <p:spPr>
          <a:xfrm>
            <a:off x="4211647" y="4284177"/>
            <a:ext cx="589600" cy="3996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412;p48">
            <a:extLst>
              <a:ext uri="{FF2B5EF4-FFF2-40B4-BE49-F238E27FC236}">
                <a16:creationId xmlns:a16="http://schemas.microsoft.com/office/drawing/2014/main" id="{ABD6E72C-94EA-0202-CED6-06BD0093D11F}"/>
              </a:ext>
            </a:extLst>
          </p:cNvPr>
          <p:cNvSpPr/>
          <p:nvPr/>
        </p:nvSpPr>
        <p:spPr>
          <a:xfrm rot="-5400000" flipH="1">
            <a:off x="4433569" y="4351507"/>
            <a:ext cx="436800" cy="2988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413;p48">
            <a:extLst>
              <a:ext uri="{FF2B5EF4-FFF2-40B4-BE49-F238E27FC236}">
                <a16:creationId xmlns:a16="http://schemas.microsoft.com/office/drawing/2014/main" id="{1141BA61-2B95-280E-C757-080CAC68D31E}"/>
              </a:ext>
            </a:extLst>
          </p:cNvPr>
          <p:cNvSpPr/>
          <p:nvPr/>
        </p:nvSpPr>
        <p:spPr>
          <a:xfrm>
            <a:off x="4211975" y="4713172"/>
            <a:ext cx="292000" cy="1468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 name="Google Shape;414;p48">
            <a:extLst>
              <a:ext uri="{FF2B5EF4-FFF2-40B4-BE49-F238E27FC236}">
                <a16:creationId xmlns:a16="http://schemas.microsoft.com/office/drawing/2014/main" id="{8C59A0A1-90BE-EDBD-7099-3E86C49B8005}"/>
              </a:ext>
            </a:extLst>
          </p:cNvPr>
          <p:cNvSpPr/>
          <p:nvPr/>
        </p:nvSpPr>
        <p:spPr>
          <a:xfrm>
            <a:off x="4213015" y="4682144"/>
            <a:ext cx="292000" cy="300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415;p48">
            <a:extLst>
              <a:ext uri="{FF2B5EF4-FFF2-40B4-BE49-F238E27FC236}">
                <a16:creationId xmlns:a16="http://schemas.microsoft.com/office/drawing/2014/main" id="{DD05EE86-9D08-1DED-DC0B-A889CB102491}"/>
              </a:ext>
            </a:extLst>
          </p:cNvPr>
          <p:cNvSpPr txBox="1"/>
          <p:nvPr/>
        </p:nvSpPr>
        <p:spPr>
          <a:xfrm>
            <a:off x="4382157" y="3717088"/>
            <a:ext cx="748800" cy="468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20" name="Google Shape;416;p48">
            <a:extLst>
              <a:ext uri="{FF2B5EF4-FFF2-40B4-BE49-F238E27FC236}">
                <a16:creationId xmlns:a16="http://schemas.microsoft.com/office/drawing/2014/main" id="{A6EE2840-7870-AD37-343F-615B8784FD33}"/>
              </a:ext>
            </a:extLst>
          </p:cNvPr>
          <p:cNvSpPr/>
          <p:nvPr/>
        </p:nvSpPr>
        <p:spPr>
          <a:xfrm rot="-2315350">
            <a:off x="4460538" y="4720002"/>
            <a:ext cx="101325" cy="117500"/>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1" name="Google Shape;417;p48">
            <a:extLst>
              <a:ext uri="{FF2B5EF4-FFF2-40B4-BE49-F238E27FC236}">
                <a16:creationId xmlns:a16="http://schemas.microsoft.com/office/drawing/2014/main" id="{FC8FA71D-5D11-D9F7-82E9-B36E52BD5F7D}"/>
              </a:ext>
            </a:extLst>
          </p:cNvPr>
          <p:cNvGrpSpPr/>
          <p:nvPr/>
        </p:nvGrpSpPr>
        <p:grpSpPr>
          <a:xfrm>
            <a:off x="5105962" y="3793039"/>
            <a:ext cx="1645740" cy="992735"/>
            <a:chOff x="2854174" y="3423503"/>
            <a:chExt cx="1063140" cy="641301"/>
          </a:xfrm>
        </p:grpSpPr>
        <p:cxnSp>
          <p:nvCxnSpPr>
            <p:cNvPr id="22" name="Google Shape;418;p48">
              <a:extLst>
                <a:ext uri="{FF2B5EF4-FFF2-40B4-BE49-F238E27FC236}">
                  <a16:creationId xmlns:a16="http://schemas.microsoft.com/office/drawing/2014/main" id="{7CACBB39-8C7A-6A5E-5F57-26056EC9AD24}"/>
                </a:ext>
              </a:extLst>
            </p:cNvPr>
            <p:cNvCxnSpPr/>
            <p:nvPr/>
          </p:nvCxnSpPr>
          <p:spPr>
            <a:xfrm rot="10800000" flipH="1">
              <a:off x="2854174" y="3765439"/>
              <a:ext cx="366300" cy="600"/>
            </a:xfrm>
            <a:prstGeom prst="straightConnector1">
              <a:avLst/>
            </a:prstGeom>
            <a:noFill/>
            <a:ln w="38100" cap="flat" cmpd="sng">
              <a:solidFill>
                <a:srgbClr val="999999"/>
              </a:solidFill>
              <a:prstDash val="solid"/>
              <a:round/>
              <a:headEnd type="none" w="med" len="med"/>
              <a:tailEnd type="triangle" w="med" len="med"/>
            </a:ln>
          </p:spPr>
        </p:cxnSp>
        <p:pic>
          <p:nvPicPr>
            <p:cNvPr id="23" name="Google Shape;419;p48">
              <a:extLst>
                <a:ext uri="{FF2B5EF4-FFF2-40B4-BE49-F238E27FC236}">
                  <a16:creationId xmlns:a16="http://schemas.microsoft.com/office/drawing/2014/main" id="{2236BFBD-9D88-C3AD-86C8-43C2062D9C5F}"/>
                </a:ext>
              </a:extLst>
            </p:cNvPr>
            <p:cNvPicPr preferRelativeResize="0"/>
            <p:nvPr/>
          </p:nvPicPr>
          <p:blipFill rotWithShape="1">
            <a:blip r:embed="rId3">
              <a:alphaModFix/>
            </a:blip>
            <a:srcRect l="89188" t="42215" r="3064" b="33981"/>
            <a:stretch/>
          </p:blipFill>
          <p:spPr>
            <a:xfrm>
              <a:off x="3250143" y="3423503"/>
              <a:ext cx="667171" cy="641301"/>
            </a:xfrm>
            <a:prstGeom prst="rect">
              <a:avLst/>
            </a:prstGeom>
            <a:noFill/>
            <a:ln>
              <a:noFill/>
            </a:ln>
          </p:spPr>
        </p:pic>
      </p:grpSp>
      <p:grpSp>
        <p:nvGrpSpPr>
          <p:cNvPr id="24" name="Google Shape;420;p48">
            <a:extLst>
              <a:ext uri="{FF2B5EF4-FFF2-40B4-BE49-F238E27FC236}">
                <a16:creationId xmlns:a16="http://schemas.microsoft.com/office/drawing/2014/main" id="{C3BF2B76-926E-0B97-745F-FC7763141E49}"/>
              </a:ext>
            </a:extLst>
          </p:cNvPr>
          <p:cNvGrpSpPr/>
          <p:nvPr/>
        </p:nvGrpSpPr>
        <p:grpSpPr>
          <a:xfrm>
            <a:off x="5108441" y="2033401"/>
            <a:ext cx="2301943" cy="1022737"/>
            <a:chOff x="2833790" y="2320700"/>
            <a:chExt cx="1487043" cy="660683"/>
          </a:xfrm>
        </p:grpSpPr>
        <p:cxnSp>
          <p:nvCxnSpPr>
            <p:cNvPr id="25" name="Google Shape;421;p48">
              <a:extLst>
                <a:ext uri="{FF2B5EF4-FFF2-40B4-BE49-F238E27FC236}">
                  <a16:creationId xmlns:a16="http://schemas.microsoft.com/office/drawing/2014/main" id="{D1821D4E-841E-D846-C1B7-2CE4A9817807}"/>
                </a:ext>
              </a:extLst>
            </p:cNvPr>
            <p:cNvCxnSpPr/>
            <p:nvPr/>
          </p:nvCxnSpPr>
          <p:spPr>
            <a:xfrm rot="10800000" flipH="1">
              <a:off x="2833790" y="2873731"/>
              <a:ext cx="366300" cy="600"/>
            </a:xfrm>
            <a:prstGeom prst="straightConnector1">
              <a:avLst/>
            </a:prstGeom>
            <a:noFill/>
            <a:ln w="38100" cap="flat" cmpd="sng">
              <a:solidFill>
                <a:srgbClr val="999999"/>
              </a:solidFill>
              <a:prstDash val="solid"/>
              <a:round/>
              <a:headEnd type="none" w="med" len="med"/>
              <a:tailEnd type="triangle" w="med" len="med"/>
            </a:ln>
          </p:spPr>
        </p:cxnSp>
        <p:sp>
          <p:nvSpPr>
            <p:cNvPr id="26" name="Google Shape;422;p48">
              <a:extLst>
                <a:ext uri="{FF2B5EF4-FFF2-40B4-BE49-F238E27FC236}">
                  <a16:creationId xmlns:a16="http://schemas.microsoft.com/office/drawing/2014/main" id="{BB7B4B32-006E-007A-E0C6-90A1EE011CDB}"/>
                </a:ext>
              </a:extLst>
            </p:cNvPr>
            <p:cNvSpPr txBox="1"/>
            <p:nvPr/>
          </p:nvSpPr>
          <p:spPr>
            <a:xfrm>
              <a:off x="2942033" y="2320700"/>
              <a:ext cx="1378800" cy="303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A priori locations in DL system and brain</a:t>
              </a:r>
              <a:endParaRPr sz="1333">
                <a:latin typeface="Montserrat"/>
                <a:ea typeface="Montserrat"/>
                <a:cs typeface="Montserrat"/>
                <a:sym typeface="Montserrat"/>
              </a:endParaRPr>
            </a:p>
          </p:txBody>
        </p:sp>
        <p:pic>
          <p:nvPicPr>
            <p:cNvPr id="27" name="Google Shape;423;p48">
              <a:extLst>
                <a:ext uri="{FF2B5EF4-FFF2-40B4-BE49-F238E27FC236}">
                  <a16:creationId xmlns:a16="http://schemas.microsoft.com/office/drawing/2014/main" id="{CD3EFD60-DBD6-AF32-69AE-8E491D6E9D14}"/>
                </a:ext>
              </a:extLst>
            </p:cNvPr>
            <p:cNvPicPr preferRelativeResize="0"/>
            <p:nvPr/>
          </p:nvPicPr>
          <p:blipFill rotWithShape="1">
            <a:blip r:embed="rId4">
              <a:alphaModFix/>
            </a:blip>
            <a:srcRect l="50577" t="75033" r="41018" b="15499"/>
            <a:stretch/>
          </p:blipFill>
          <p:spPr>
            <a:xfrm>
              <a:off x="3250144" y="2745805"/>
              <a:ext cx="601980" cy="235577"/>
            </a:xfrm>
            <a:prstGeom prst="rect">
              <a:avLst/>
            </a:prstGeom>
            <a:noFill/>
            <a:ln>
              <a:noFill/>
            </a:ln>
          </p:spPr>
        </p:pic>
      </p:grpSp>
      <p:sp>
        <p:nvSpPr>
          <p:cNvPr id="28" name="Google Shape;424;p48">
            <a:extLst>
              <a:ext uri="{FF2B5EF4-FFF2-40B4-BE49-F238E27FC236}">
                <a16:creationId xmlns:a16="http://schemas.microsoft.com/office/drawing/2014/main" id="{D0B56293-AE1A-94DA-C396-1FF49A1D571B}"/>
              </a:ext>
            </a:extLst>
          </p:cNvPr>
          <p:cNvSpPr/>
          <p:nvPr/>
        </p:nvSpPr>
        <p:spPr>
          <a:xfrm>
            <a:off x="6812625" y="2943425"/>
            <a:ext cx="447600" cy="14656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9" name="Google Shape;425;p48">
            <a:extLst>
              <a:ext uri="{FF2B5EF4-FFF2-40B4-BE49-F238E27FC236}">
                <a16:creationId xmlns:a16="http://schemas.microsoft.com/office/drawing/2014/main" id="{AC229B44-7FF6-49BC-6DD5-582D2340329A}"/>
              </a:ext>
            </a:extLst>
          </p:cNvPr>
          <p:cNvGrpSpPr/>
          <p:nvPr/>
        </p:nvGrpSpPr>
        <p:grpSpPr>
          <a:xfrm>
            <a:off x="3255860" y="2033400"/>
            <a:ext cx="2179025" cy="1649504"/>
            <a:chOff x="1649324" y="2286785"/>
            <a:chExt cx="1407639" cy="1065571"/>
          </a:xfrm>
        </p:grpSpPr>
        <p:grpSp>
          <p:nvGrpSpPr>
            <p:cNvPr id="30" name="Google Shape;426;p48">
              <a:extLst>
                <a:ext uri="{FF2B5EF4-FFF2-40B4-BE49-F238E27FC236}">
                  <a16:creationId xmlns:a16="http://schemas.microsoft.com/office/drawing/2014/main" id="{2F1AF941-CAA4-D201-76A5-FB58E8FA7346}"/>
                </a:ext>
              </a:extLst>
            </p:cNvPr>
            <p:cNvGrpSpPr/>
            <p:nvPr/>
          </p:nvGrpSpPr>
          <p:grpSpPr>
            <a:xfrm>
              <a:off x="1649324" y="2286785"/>
              <a:ext cx="1407639" cy="1065571"/>
              <a:chOff x="1649324" y="2286785"/>
              <a:chExt cx="1407639" cy="1065571"/>
            </a:xfrm>
          </p:grpSpPr>
          <p:cxnSp>
            <p:nvCxnSpPr>
              <p:cNvPr id="32" name="Google Shape;427;p48">
                <a:extLst>
                  <a:ext uri="{FF2B5EF4-FFF2-40B4-BE49-F238E27FC236}">
                    <a16:creationId xmlns:a16="http://schemas.microsoft.com/office/drawing/2014/main" id="{F9BCA7B6-1447-7917-607D-89A1A599AA87}"/>
                  </a:ext>
                </a:extLst>
              </p:cNvPr>
              <p:cNvCxnSpPr/>
              <p:nvPr/>
            </p:nvCxnSpPr>
            <p:spPr>
              <a:xfrm rot="10800000" flipH="1">
                <a:off x="1649324" y="2978857"/>
                <a:ext cx="636900" cy="373500"/>
              </a:xfrm>
              <a:prstGeom prst="straightConnector1">
                <a:avLst/>
              </a:prstGeom>
              <a:noFill/>
              <a:ln w="38100" cap="flat" cmpd="sng">
                <a:solidFill>
                  <a:srgbClr val="999999"/>
                </a:solidFill>
                <a:prstDash val="solid"/>
                <a:round/>
                <a:headEnd type="none" w="med" len="med"/>
                <a:tailEnd type="triangle" w="med" len="med"/>
              </a:ln>
            </p:spPr>
          </p:cxnSp>
          <p:sp>
            <p:nvSpPr>
              <p:cNvPr id="33" name="Google Shape;428;p48">
                <a:extLst>
                  <a:ext uri="{FF2B5EF4-FFF2-40B4-BE49-F238E27FC236}">
                    <a16:creationId xmlns:a16="http://schemas.microsoft.com/office/drawing/2014/main" id="{08A4DFDC-18FF-DB46-D4C6-F6C5082A8A40}"/>
                  </a:ext>
                </a:extLst>
              </p:cNvPr>
              <p:cNvSpPr txBox="1"/>
              <p:nvPr/>
            </p:nvSpPr>
            <p:spPr>
              <a:xfrm>
                <a:off x="2083462" y="2286785"/>
                <a:ext cx="973500" cy="2118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Deep learning system</a:t>
                </a:r>
                <a:endParaRPr sz="1333">
                  <a:latin typeface="Montserrat"/>
                  <a:ea typeface="Montserrat"/>
                  <a:cs typeface="Montserrat"/>
                  <a:sym typeface="Montserrat"/>
                </a:endParaRPr>
              </a:p>
            </p:txBody>
          </p:sp>
        </p:grpSp>
        <p:pic>
          <p:nvPicPr>
            <p:cNvPr id="31" name="Google Shape;429;p48">
              <a:extLst>
                <a:ext uri="{FF2B5EF4-FFF2-40B4-BE49-F238E27FC236}">
                  <a16:creationId xmlns:a16="http://schemas.microsoft.com/office/drawing/2014/main" id="{75167C84-AFE0-DAEC-9646-253B53CDFD87}"/>
                </a:ext>
              </a:extLst>
            </p:cNvPr>
            <p:cNvPicPr preferRelativeResize="0"/>
            <p:nvPr/>
          </p:nvPicPr>
          <p:blipFill rotWithShape="1">
            <a:blip r:embed="rId5">
              <a:alphaModFix/>
            </a:blip>
            <a:srcRect l="70923" t="11552" r="5204" b="61555"/>
            <a:stretch/>
          </p:blipFill>
          <p:spPr>
            <a:xfrm>
              <a:off x="2251430" y="2602144"/>
              <a:ext cx="613726" cy="558331"/>
            </a:xfrm>
            <a:prstGeom prst="rect">
              <a:avLst/>
            </a:prstGeom>
            <a:noFill/>
            <a:ln>
              <a:noFill/>
            </a:ln>
          </p:spPr>
        </p:pic>
      </p:grpSp>
      <p:sp>
        <p:nvSpPr>
          <p:cNvPr id="34" name="Google Shape;430;p48">
            <a:extLst>
              <a:ext uri="{FF2B5EF4-FFF2-40B4-BE49-F238E27FC236}">
                <a16:creationId xmlns:a16="http://schemas.microsoft.com/office/drawing/2014/main" id="{43122BD5-6FFA-32A1-A62E-D85E2DD96213}"/>
              </a:ext>
            </a:extLst>
          </p:cNvPr>
          <p:cNvSpPr txBox="1"/>
          <p:nvPr/>
        </p:nvSpPr>
        <p:spPr>
          <a:xfrm>
            <a:off x="7475267" y="3265834"/>
            <a:ext cx="1852400" cy="1354176"/>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how are they related?</a:t>
            </a:r>
            <a:endParaRPr sz="2400">
              <a:latin typeface="Montserrat"/>
              <a:ea typeface="Montserrat"/>
              <a:cs typeface="Montserrat"/>
              <a:sym typeface="Montserrat"/>
            </a:endParaRPr>
          </a:p>
        </p:txBody>
      </p:sp>
      <p:pic>
        <p:nvPicPr>
          <p:cNvPr id="35" name="Google Shape;431;p48">
            <a:extLst>
              <a:ext uri="{FF2B5EF4-FFF2-40B4-BE49-F238E27FC236}">
                <a16:creationId xmlns:a16="http://schemas.microsoft.com/office/drawing/2014/main" id="{3D7879E1-2A66-C8E2-E6FA-76A1297BAE63}"/>
              </a:ext>
            </a:extLst>
          </p:cNvPr>
          <p:cNvPicPr preferRelativeResize="0"/>
          <p:nvPr/>
        </p:nvPicPr>
        <p:blipFill>
          <a:blip r:embed="rId6">
            <a:alphaModFix/>
          </a:blip>
          <a:stretch>
            <a:fillRect/>
          </a:stretch>
        </p:blipFill>
        <p:spPr>
          <a:xfrm>
            <a:off x="2516869" y="3247934"/>
            <a:ext cx="589600" cy="934127"/>
          </a:xfrm>
          <a:prstGeom prst="rect">
            <a:avLst/>
          </a:prstGeom>
          <a:noFill/>
          <a:ln>
            <a:noFill/>
          </a:ln>
        </p:spPr>
      </p:pic>
      <p:sp>
        <p:nvSpPr>
          <p:cNvPr id="36" name="Google Shape;432;p48">
            <a:extLst>
              <a:ext uri="{FF2B5EF4-FFF2-40B4-BE49-F238E27FC236}">
                <a16:creationId xmlns:a16="http://schemas.microsoft.com/office/drawing/2014/main" id="{CC40482A-9D2C-CF07-ED09-3B49E09C79A6}"/>
              </a:ext>
            </a:extLst>
          </p:cNvPr>
          <p:cNvSpPr txBox="1"/>
          <p:nvPr/>
        </p:nvSpPr>
        <p:spPr>
          <a:xfrm>
            <a:off x="2058272" y="2033400"/>
            <a:ext cx="1506800" cy="328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Multimodal ecological stimulus</a:t>
            </a:r>
            <a:endParaRPr sz="1333">
              <a:latin typeface="Montserrat"/>
              <a:ea typeface="Montserrat"/>
              <a:cs typeface="Montserrat"/>
              <a:sym typeface="Montserrat"/>
            </a:endParaRPr>
          </a:p>
        </p:txBody>
      </p:sp>
      <p:sp>
        <p:nvSpPr>
          <p:cNvPr id="37" name="Google Shape;433;p48">
            <a:extLst>
              <a:ext uri="{FF2B5EF4-FFF2-40B4-BE49-F238E27FC236}">
                <a16:creationId xmlns:a16="http://schemas.microsoft.com/office/drawing/2014/main" id="{C6BE1013-F348-F4B9-9707-CB951477BDCA}"/>
              </a:ext>
            </a:extLst>
          </p:cNvPr>
          <p:cNvSpPr txBox="1"/>
          <p:nvPr/>
        </p:nvSpPr>
        <p:spPr>
          <a:xfrm>
            <a:off x="7225848" y="2053863"/>
            <a:ext cx="2134400" cy="469200"/>
          </a:xfrm>
          <a:prstGeom prst="rect">
            <a:avLst/>
          </a:prstGeom>
          <a:noFill/>
          <a:ln>
            <a:noFill/>
          </a:ln>
        </p:spPr>
        <p:txBody>
          <a:bodyPr spcFirstLastPara="1" wrap="square" lIns="121900" tIns="121900" rIns="121900" bIns="121900" anchor="t" anchorCtr="0">
            <a:noAutofit/>
          </a:bodyPr>
          <a:lstStyle/>
          <a:p>
            <a:pPr algn="ctr"/>
            <a:r>
              <a:rPr lang="en" sz="1333" b="1">
                <a:latin typeface="Montserrat"/>
                <a:ea typeface="Montserrat"/>
                <a:cs typeface="Montserrat"/>
                <a:sym typeface="Montserrat"/>
              </a:rPr>
              <a:t>Data-driven encoding model</a:t>
            </a:r>
            <a:endParaRPr sz="1333" b="1">
              <a:latin typeface="Montserrat"/>
              <a:ea typeface="Montserrat"/>
              <a:cs typeface="Montserrat"/>
              <a:sym typeface="Montserrat"/>
            </a:endParaRPr>
          </a:p>
        </p:txBody>
      </p:sp>
      <p:grpSp>
        <p:nvGrpSpPr>
          <p:cNvPr id="39" name="Google Shape;130;p20">
            <a:extLst>
              <a:ext uri="{FF2B5EF4-FFF2-40B4-BE49-F238E27FC236}">
                <a16:creationId xmlns:a16="http://schemas.microsoft.com/office/drawing/2014/main" id="{5E983BF9-2A09-94A4-1141-48C5DA413D22}"/>
              </a:ext>
            </a:extLst>
          </p:cNvPr>
          <p:cNvGrpSpPr/>
          <p:nvPr/>
        </p:nvGrpSpPr>
        <p:grpSpPr>
          <a:xfrm>
            <a:off x="2298572" y="5608346"/>
            <a:ext cx="6840700" cy="1068678"/>
            <a:chOff x="3577025" y="4105763"/>
            <a:chExt cx="5130525" cy="801508"/>
          </a:xfrm>
        </p:grpSpPr>
        <p:sp>
          <p:nvSpPr>
            <p:cNvPr id="40" name="Google Shape;131;p20">
              <a:extLst>
                <a:ext uri="{FF2B5EF4-FFF2-40B4-BE49-F238E27FC236}">
                  <a16:creationId xmlns:a16="http://schemas.microsoft.com/office/drawing/2014/main" id="{9C636FE6-2EC3-6B5E-9E4F-3F4BB604945F}"/>
                </a:ext>
              </a:extLst>
            </p:cNvPr>
            <p:cNvSpPr txBox="1"/>
            <p:nvPr/>
          </p:nvSpPr>
          <p:spPr>
            <a:xfrm>
              <a:off x="3577025" y="4107275"/>
              <a:ext cx="1776900" cy="643500"/>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Wehbe et al. 2014,       </a:t>
              </a:r>
              <a:endParaRPr sz="1333">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Jain and Huth 2018, </a:t>
              </a:r>
              <a:endParaRPr sz="1333" i="1">
                <a:latin typeface="Montserrat"/>
                <a:ea typeface="Montserrat"/>
                <a:cs typeface="Montserrat"/>
                <a:sym typeface="Montserrat"/>
              </a:endParaRPr>
            </a:p>
            <a:p>
              <a:r>
                <a:rPr lang="en" sz="1333">
                  <a:latin typeface="Montserrat"/>
                  <a:ea typeface="Montserrat"/>
                  <a:cs typeface="Montserrat"/>
                  <a:sym typeface="Montserrat"/>
                </a:rPr>
                <a:t>Gauthier and Levy 2019               </a:t>
              </a:r>
              <a:endParaRPr sz="1333">
                <a:latin typeface="Montserrat"/>
                <a:ea typeface="Montserrat"/>
                <a:cs typeface="Montserrat"/>
                <a:sym typeface="Montserrat"/>
              </a:endParaRPr>
            </a:p>
            <a:p>
              <a:endParaRPr sz="1333">
                <a:latin typeface="Montserrat"/>
                <a:ea typeface="Montserrat"/>
                <a:cs typeface="Montserrat"/>
                <a:sym typeface="Montserrat"/>
              </a:endParaRPr>
            </a:p>
            <a:p>
              <a:endParaRPr sz="1333">
                <a:latin typeface="Montserrat"/>
                <a:ea typeface="Montserrat"/>
                <a:cs typeface="Montserrat"/>
                <a:sym typeface="Montserrat"/>
              </a:endParaRPr>
            </a:p>
          </p:txBody>
        </p:sp>
        <p:sp>
          <p:nvSpPr>
            <p:cNvPr id="41" name="Google Shape;132;p20">
              <a:extLst>
                <a:ext uri="{FF2B5EF4-FFF2-40B4-BE49-F238E27FC236}">
                  <a16:creationId xmlns:a16="http://schemas.microsoft.com/office/drawing/2014/main" id="{5D7FD5DE-0781-71ED-DD43-A588784F9F6F}"/>
                </a:ext>
              </a:extLst>
            </p:cNvPr>
            <p:cNvSpPr txBox="1"/>
            <p:nvPr/>
          </p:nvSpPr>
          <p:spPr>
            <a:xfrm>
              <a:off x="5353920" y="4107275"/>
              <a:ext cx="1776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Toneva and Wehbe 2019,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Caucheteux et al. 2020,</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Toneva et al. 2020</a:t>
              </a:r>
              <a:endParaRPr sz="1333">
                <a:solidFill>
                  <a:srgbClr val="000000"/>
                </a:solidFill>
                <a:latin typeface="Montserrat"/>
                <a:ea typeface="Montserrat"/>
                <a:cs typeface="Montserrat"/>
                <a:sym typeface="Montserrat"/>
              </a:endParaRPr>
            </a:p>
            <a:p>
              <a:pPr>
                <a:buClr>
                  <a:srgbClr val="000000"/>
                </a:buClr>
                <a:buSzPts val="1100"/>
              </a:pPr>
              <a:endParaRPr sz="1333">
                <a:solidFill>
                  <a:srgbClr val="000000"/>
                </a:solidFill>
                <a:latin typeface="Montserrat"/>
                <a:ea typeface="Montserrat"/>
                <a:cs typeface="Montserrat"/>
                <a:sym typeface="Montserrat"/>
              </a:endParaRPr>
            </a:p>
          </p:txBody>
        </p:sp>
        <p:sp>
          <p:nvSpPr>
            <p:cNvPr id="42" name="Google Shape;133;p20">
              <a:extLst>
                <a:ext uri="{FF2B5EF4-FFF2-40B4-BE49-F238E27FC236}">
                  <a16:creationId xmlns:a16="http://schemas.microsoft.com/office/drawing/2014/main" id="{3CB1945D-801B-2A15-6D28-FF2603273489}"/>
                </a:ext>
              </a:extLst>
            </p:cNvPr>
            <p:cNvSpPr txBox="1"/>
            <p:nvPr/>
          </p:nvSpPr>
          <p:spPr>
            <a:xfrm>
              <a:off x="7233650" y="4105763"/>
              <a:ext cx="1473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Jain et al. 2020,</a:t>
              </a:r>
              <a:endParaRPr sz="1333">
                <a:solidFill>
                  <a:srgbClr val="000000"/>
                </a:solidFill>
                <a:latin typeface="Montserrat"/>
                <a:ea typeface="Montserrat"/>
                <a:cs typeface="Montserrat"/>
                <a:sym typeface="Montserrat"/>
              </a:endParaRPr>
            </a:p>
            <a:p>
              <a:pPr>
                <a:buClr>
                  <a:srgbClr val="000000"/>
                </a:buClr>
                <a:buSzPts val="1100"/>
              </a:pPr>
              <a:r>
                <a:rPr lang="en" sz="1333">
                  <a:solidFill>
                    <a:srgbClr val="000000"/>
                  </a:solidFill>
                  <a:latin typeface="Montserrat"/>
                  <a:ea typeface="Montserrat"/>
                  <a:cs typeface="Montserrat"/>
                  <a:sym typeface="Montserrat"/>
                </a:rPr>
                <a:t>Schrimpf et al. 2021,</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Goldstein et al. 2022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a:t>
              </a:r>
              <a:endParaRPr sz="2400"/>
            </a:p>
          </p:txBody>
        </p:sp>
      </p:grpSp>
      <p:sp>
        <p:nvSpPr>
          <p:cNvPr id="38" name="Footer Placeholder 4">
            <a:extLst>
              <a:ext uri="{FF2B5EF4-FFF2-40B4-BE49-F238E27FC236}">
                <a16:creationId xmlns:a16="http://schemas.microsoft.com/office/drawing/2014/main" id="{335F6A52-6B11-3612-F7BE-A26C610E41D4}"/>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4195486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34467"/>
            <a:ext cx="11360800" cy="763600"/>
          </a:xfrm>
          <a:prstGeom prst="rect">
            <a:avLst/>
          </a:prstGeom>
        </p:spPr>
        <p:txBody>
          <a:bodyPr spcFirstLastPara="1" vert="horz" wrap="square" lIns="121900" tIns="121900" rIns="121900" bIns="121900" rtlCol="0" anchor="t" anchorCtr="0">
            <a:normAutofit/>
          </a:bodyPr>
          <a:lstStyle/>
          <a:p>
            <a:r>
              <a:rPr lang="en" sz="2800" b="1" dirty="0">
                <a:solidFill>
                  <a:schemeClr val="accent4"/>
                </a:solidFill>
                <a:latin typeface="Helvetica Neue" panose="020B0604020202020204"/>
              </a:rPr>
              <a:t>General encoding pipeline to evaluate brain-LM alignment</a:t>
            </a:r>
            <a:endParaRPr sz="2800" b="1" dirty="0">
              <a:solidFill>
                <a:schemeClr val="accent4"/>
              </a:solidFill>
              <a:latin typeface="Helvetica Neue" panose="020B0604020202020204"/>
            </a:endParaRPr>
          </a:p>
        </p:txBody>
      </p:sp>
      <p:grpSp>
        <p:nvGrpSpPr>
          <p:cNvPr id="127" name="Google Shape;127;p20"/>
          <p:cNvGrpSpPr/>
          <p:nvPr/>
        </p:nvGrpSpPr>
        <p:grpSpPr>
          <a:xfrm>
            <a:off x="6996701" y="2612067"/>
            <a:ext cx="1965271" cy="1566400"/>
            <a:chOff x="5587900" y="3274012"/>
            <a:chExt cx="1473953" cy="1174800"/>
          </a:xfrm>
        </p:grpSpPr>
        <p:sp>
          <p:nvSpPr>
            <p:cNvPr id="128" name="Google Shape;128;p20"/>
            <p:cNvSpPr txBox="1"/>
            <p:nvPr/>
          </p:nvSpPr>
          <p:spPr>
            <a:xfrm>
              <a:off x="5909253" y="363238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129" name="Google Shape;129;p20"/>
            <p:cNvSpPr/>
            <p:nvPr/>
          </p:nvSpPr>
          <p:spPr>
            <a:xfrm>
              <a:off x="5587900" y="3274012"/>
              <a:ext cx="289200" cy="11748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0" name="Google Shape;130;p20"/>
          <p:cNvGrpSpPr/>
          <p:nvPr/>
        </p:nvGrpSpPr>
        <p:grpSpPr>
          <a:xfrm>
            <a:off x="1372867" y="5626327"/>
            <a:ext cx="6840700" cy="1068678"/>
            <a:chOff x="3577025" y="4105763"/>
            <a:chExt cx="5130525" cy="801508"/>
          </a:xfrm>
        </p:grpSpPr>
        <p:sp>
          <p:nvSpPr>
            <p:cNvPr id="131" name="Google Shape;131;p20"/>
            <p:cNvSpPr txBox="1"/>
            <p:nvPr/>
          </p:nvSpPr>
          <p:spPr>
            <a:xfrm>
              <a:off x="3577025" y="4107275"/>
              <a:ext cx="1776900" cy="643500"/>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Wehbe et al. 2014,       </a:t>
              </a:r>
              <a:endParaRPr sz="1333">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Jain and Huth 2018, </a:t>
              </a:r>
              <a:endParaRPr sz="1333" i="1">
                <a:latin typeface="Montserrat"/>
                <a:ea typeface="Montserrat"/>
                <a:cs typeface="Montserrat"/>
                <a:sym typeface="Montserrat"/>
              </a:endParaRPr>
            </a:p>
            <a:p>
              <a:r>
                <a:rPr lang="en" sz="1333">
                  <a:latin typeface="Montserrat"/>
                  <a:ea typeface="Montserrat"/>
                  <a:cs typeface="Montserrat"/>
                  <a:sym typeface="Montserrat"/>
                </a:rPr>
                <a:t>Gauthier and Levy 2019               </a:t>
              </a:r>
              <a:endParaRPr sz="1333">
                <a:latin typeface="Montserrat"/>
                <a:ea typeface="Montserrat"/>
                <a:cs typeface="Montserrat"/>
                <a:sym typeface="Montserrat"/>
              </a:endParaRPr>
            </a:p>
            <a:p>
              <a:endParaRPr sz="1333">
                <a:latin typeface="Montserrat"/>
                <a:ea typeface="Montserrat"/>
                <a:cs typeface="Montserrat"/>
                <a:sym typeface="Montserrat"/>
              </a:endParaRPr>
            </a:p>
            <a:p>
              <a:endParaRPr sz="1333">
                <a:latin typeface="Montserrat"/>
                <a:ea typeface="Montserrat"/>
                <a:cs typeface="Montserrat"/>
                <a:sym typeface="Montserrat"/>
              </a:endParaRPr>
            </a:p>
          </p:txBody>
        </p:sp>
        <p:sp>
          <p:nvSpPr>
            <p:cNvPr id="132" name="Google Shape;132;p20"/>
            <p:cNvSpPr txBox="1"/>
            <p:nvPr/>
          </p:nvSpPr>
          <p:spPr>
            <a:xfrm>
              <a:off x="5353920" y="4107275"/>
              <a:ext cx="1776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Toneva and Wehbe 2019,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Caucheteux et al. 2020,</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Toneva et al. 2020</a:t>
              </a:r>
              <a:endParaRPr sz="1333">
                <a:solidFill>
                  <a:srgbClr val="000000"/>
                </a:solidFill>
                <a:latin typeface="Montserrat"/>
                <a:ea typeface="Montserrat"/>
                <a:cs typeface="Montserrat"/>
                <a:sym typeface="Montserrat"/>
              </a:endParaRPr>
            </a:p>
            <a:p>
              <a:pPr>
                <a:buClr>
                  <a:srgbClr val="000000"/>
                </a:buClr>
                <a:buSzPts val="1100"/>
              </a:pPr>
              <a:endParaRPr sz="1333">
                <a:solidFill>
                  <a:srgbClr val="000000"/>
                </a:solidFill>
                <a:latin typeface="Montserrat"/>
                <a:ea typeface="Montserrat"/>
                <a:cs typeface="Montserrat"/>
                <a:sym typeface="Montserrat"/>
              </a:endParaRPr>
            </a:p>
          </p:txBody>
        </p:sp>
        <p:sp>
          <p:nvSpPr>
            <p:cNvPr id="133" name="Google Shape;133;p20"/>
            <p:cNvSpPr txBox="1"/>
            <p:nvPr/>
          </p:nvSpPr>
          <p:spPr>
            <a:xfrm>
              <a:off x="7233650" y="4105763"/>
              <a:ext cx="1473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Jain et al. 2020,</a:t>
              </a:r>
              <a:endParaRPr sz="1333">
                <a:solidFill>
                  <a:srgbClr val="000000"/>
                </a:solidFill>
                <a:latin typeface="Montserrat"/>
                <a:ea typeface="Montserrat"/>
                <a:cs typeface="Montserrat"/>
                <a:sym typeface="Montserrat"/>
              </a:endParaRPr>
            </a:p>
            <a:p>
              <a:pPr>
                <a:buClr>
                  <a:srgbClr val="000000"/>
                </a:buClr>
                <a:buSzPts val="1100"/>
              </a:pPr>
              <a:r>
                <a:rPr lang="en" sz="1333">
                  <a:solidFill>
                    <a:srgbClr val="000000"/>
                  </a:solidFill>
                  <a:latin typeface="Montserrat"/>
                  <a:ea typeface="Montserrat"/>
                  <a:cs typeface="Montserrat"/>
                  <a:sym typeface="Montserrat"/>
                </a:rPr>
                <a:t>Schrimpf et al. 2021,</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Goldstein et al. 2022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a:t>
              </a:r>
              <a:endParaRPr sz="2400"/>
            </a:p>
          </p:txBody>
        </p:sp>
      </p:grpSp>
      <p:grpSp>
        <p:nvGrpSpPr>
          <p:cNvPr id="134" name="Google Shape;134;p20"/>
          <p:cNvGrpSpPr/>
          <p:nvPr/>
        </p:nvGrpSpPr>
        <p:grpSpPr>
          <a:xfrm>
            <a:off x="9051324" y="3507600"/>
            <a:ext cx="2742299" cy="1318236"/>
            <a:chOff x="5473200" y="3212407"/>
            <a:chExt cx="2373600" cy="1141000"/>
          </a:xfrm>
        </p:grpSpPr>
        <p:grpSp>
          <p:nvGrpSpPr>
            <p:cNvPr id="135" name="Google Shape;135;p20"/>
            <p:cNvGrpSpPr/>
            <p:nvPr/>
          </p:nvGrpSpPr>
          <p:grpSpPr>
            <a:xfrm>
              <a:off x="5526960" y="3212407"/>
              <a:ext cx="2203288" cy="660951"/>
              <a:chOff x="4320801" y="2572098"/>
              <a:chExt cx="1897750" cy="569295"/>
            </a:xfrm>
          </p:grpSpPr>
          <p:pic>
            <p:nvPicPr>
              <p:cNvPr id="136" name="Google Shape;136;p20"/>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137" name="Google Shape;137;p20"/>
              <p:cNvPicPr preferRelativeResize="0"/>
              <p:nvPr/>
            </p:nvPicPr>
            <p:blipFill rotWithShape="1">
              <a:blip r:embed="rId3">
                <a:alphaModFix/>
              </a:blip>
              <a:srcRect l="62574" t="68472" r="27799" b="9354"/>
              <a:stretch/>
            </p:blipFill>
            <p:spPr>
              <a:xfrm flipH="1">
                <a:off x="5507176" y="2572098"/>
                <a:ext cx="711375" cy="569281"/>
              </a:xfrm>
              <a:prstGeom prst="rect">
                <a:avLst/>
              </a:prstGeom>
              <a:noFill/>
              <a:ln>
                <a:noFill/>
              </a:ln>
            </p:spPr>
          </p:pic>
        </p:grpSp>
        <p:pic>
          <p:nvPicPr>
            <p:cNvPr id="138" name="Google Shape;138;p20"/>
            <p:cNvPicPr preferRelativeResize="0"/>
            <p:nvPr/>
          </p:nvPicPr>
          <p:blipFill rotWithShape="1">
            <a:blip r:embed="rId4">
              <a:alphaModFix/>
            </a:blip>
            <a:srcRect l="3679" t="15273" r="87556" b="75807"/>
            <a:stretch/>
          </p:blipFill>
          <p:spPr>
            <a:xfrm>
              <a:off x="5892416" y="3409940"/>
              <a:ext cx="712498" cy="256200"/>
            </a:xfrm>
            <a:prstGeom prst="rect">
              <a:avLst/>
            </a:prstGeom>
            <a:noFill/>
            <a:ln>
              <a:noFill/>
            </a:ln>
          </p:spPr>
        </p:pic>
        <p:sp>
          <p:nvSpPr>
            <p:cNvPr id="139" name="Google Shape;139;p20"/>
            <p:cNvSpPr/>
            <p:nvPr/>
          </p:nvSpPr>
          <p:spPr>
            <a:xfrm>
              <a:off x="7404700" y="3383000"/>
              <a:ext cx="45000" cy="52200"/>
            </a:xfrm>
            <a:prstGeom prst="rect">
              <a:avLst/>
            </a:prstGeom>
            <a:solidFill>
              <a:srgbClr val="FFAB40"/>
            </a:solidFill>
            <a:ln>
              <a:noFill/>
            </a:ln>
          </p:spPr>
          <p:txBody>
            <a:bodyPr spcFirstLastPara="1" wrap="square" lIns="121900" tIns="121900" rIns="121900" bIns="121900" anchor="ctr" anchorCtr="0">
              <a:noAutofit/>
            </a:bodyPr>
            <a:lstStyle/>
            <a:p>
              <a:endParaRPr sz="2400"/>
            </a:p>
          </p:txBody>
        </p:sp>
        <p:sp>
          <p:nvSpPr>
            <p:cNvPr id="140" name="Google Shape;140;p20"/>
            <p:cNvSpPr txBox="1"/>
            <p:nvPr/>
          </p:nvSpPr>
          <p:spPr>
            <a:xfrm>
              <a:off x="5473200" y="3749500"/>
              <a:ext cx="2373600" cy="603907"/>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Test how well      predicts unseen brain recordings</a:t>
              </a:r>
              <a:endParaRPr sz="1467">
                <a:latin typeface="Montserrat"/>
                <a:ea typeface="Montserrat"/>
                <a:cs typeface="Montserrat"/>
                <a:sym typeface="Montserrat"/>
              </a:endParaRPr>
            </a:p>
          </p:txBody>
        </p:sp>
        <p:pic>
          <p:nvPicPr>
            <p:cNvPr id="141" name="Google Shape;141;p20"/>
            <p:cNvPicPr preferRelativeResize="0"/>
            <p:nvPr/>
          </p:nvPicPr>
          <p:blipFill rotWithShape="1">
            <a:blip r:embed="rId3">
              <a:alphaModFix/>
            </a:blip>
            <a:srcRect l="47532" t="74446" r="50518" b="13282"/>
            <a:stretch/>
          </p:blipFill>
          <p:spPr>
            <a:xfrm>
              <a:off x="6718128" y="3828736"/>
              <a:ext cx="120150" cy="262800"/>
            </a:xfrm>
            <a:prstGeom prst="rect">
              <a:avLst/>
            </a:prstGeom>
            <a:noFill/>
            <a:ln>
              <a:noFill/>
            </a:ln>
          </p:spPr>
        </p:pic>
      </p:grpSp>
      <p:grpSp>
        <p:nvGrpSpPr>
          <p:cNvPr id="142" name="Google Shape;142;p20"/>
          <p:cNvGrpSpPr/>
          <p:nvPr/>
        </p:nvGrpSpPr>
        <p:grpSpPr>
          <a:xfrm>
            <a:off x="9022748" y="2467457"/>
            <a:ext cx="2627485" cy="926963"/>
            <a:chOff x="5445175" y="2328525"/>
            <a:chExt cx="2290347" cy="808021"/>
          </a:xfrm>
        </p:grpSpPr>
        <p:sp>
          <p:nvSpPr>
            <p:cNvPr id="143" name="Google Shape;143;p20"/>
            <p:cNvSpPr txBox="1"/>
            <p:nvPr/>
          </p:nvSpPr>
          <p:spPr>
            <a:xfrm>
              <a:off x="5445175" y="2328525"/>
              <a:ext cx="1449300" cy="41139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Learn function</a:t>
              </a:r>
              <a:endParaRPr sz="1467">
                <a:latin typeface="Montserrat"/>
                <a:ea typeface="Montserrat"/>
                <a:cs typeface="Montserrat"/>
                <a:sym typeface="Montserrat"/>
              </a:endParaRPr>
            </a:p>
          </p:txBody>
        </p:sp>
        <p:grpSp>
          <p:nvGrpSpPr>
            <p:cNvPr id="144" name="Google Shape;144;p20"/>
            <p:cNvGrpSpPr/>
            <p:nvPr/>
          </p:nvGrpSpPr>
          <p:grpSpPr>
            <a:xfrm>
              <a:off x="5532225" y="2470908"/>
              <a:ext cx="2203297" cy="665638"/>
              <a:chOff x="4320801" y="2568061"/>
              <a:chExt cx="1897758" cy="573332"/>
            </a:xfrm>
          </p:grpSpPr>
          <p:pic>
            <p:nvPicPr>
              <p:cNvPr id="145" name="Google Shape;145;p20"/>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146" name="Google Shape;146;p20"/>
              <p:cNvPicPr preferRelativeResize="0"/>
              <p:nvPr/>
            </p:nvPicPr>
            <p:blipFill rotWithShape="1">
              <a:blip r:embed="rId3">
                <a:alphaModFix/>
              </a:blip>
              <a:srcRect l="62574" t="68313" r="27799" b="9356"/>
              <a:stretch/>
            </p:blipFill>
            <p:spPr>
              <a:xfrm flipH="1">
                <a:off x="5507169" y="2568061"/>
                <a:ext cx="711390" cy="573316"/>
              </a:xfrm>
              <a:prstGeom prst="rect">
                <a:avLst/>
              </a:prstGeom>
              <a:noFill/>
              <a:ln>
                <a:noFill/>
              </a:ln>
            </p:spPr>
          </p:pic>
        </p:grpSp>
        <p:pic>
          <p:nvPicPr>
            <p:cNvPr id="147" name="Google Shape;147;p20"/>
            <p:cNvPicPr preferRelativeResize="0"/>
            <p:nvPr/>
          </p:nvPicPr>
          <p:blipFill rotWithShape="1">
            <a:blip r:embed="rId3">
              <a:alphaModFix/>
            </a:blip>
            <a:srcRect l="47532" t="74446" r="50518" b="13282"/>
            <a:stretch/>
          </p:blipFill>
          <p:spPr>
            <a:xfrm>
              <a:off x="6781141" y="2403429"/>
              <a:ext cx="120150" cy="262800"/>
            </a:xfrm>
            <a:prstGeom prst="rect">
              <a:avLst/>
            </a:prstGeom>
            <a:noFill/>
            <a:ln>
              <a:noFill/>
            </a:ln>
          </p:spPr>
        </p:pic>
      </p:grpSp>
      <p:grpSp>
        <p:nvGrpSpPr>
          <p:cNvPr id="148" name="Google Shape;148;p20"/>
          <p:cNvGrpSpPr/>
          <p:nvPr/>
        </p:nvGrpSpPr>
        <p:grpSpPr>
          <a:xfrm>
            <a:off x="5312333" y="1729567"/>
            <a:ext cx="1978268" cy="2779575"/>
            <a:chOff x="3755649" y="1297175"/>
            <a:chExt cx="1483701" cy="2084681"/>
          </a:xfrm>
        </p:grpSpPr>
        <p:cxnSp>
          <p:nvCxnSpPr>
            <p:cNvPr id="149" name="Google Shape;149;p20"/>
            <p:cNvCxnSpPr/>
            <p:nvPr/>
          </p:nvCxnSpPr>
          <p:spPr>
            <a:xfrm rot="10800000" flipH="1">
              <a:off x="3755649" y="3111890"/>
              <a:ext cx="405000" cy="600"/>
            </a:xfrm>
            <a:prstGeom prst="straightConnector1">
              <a:avLst/>
            </a:prstGeom>
            <a:noFill/>
            <a:ln w="38100" cap="flat" cmpd="sng">
              <a:solidFill>
                <a:srgbClr val="999999"/>
              </a:solidFill>
              <a:prstDash val="solid"/>
              <a:round/>
              <a:headEnd type="none" w="med" len="med"/>
              <a:tailEnd type="triangle" w="med" len="med"/>
            </a:ln>
          </p:spPr>
        </p:cxnSp>
        <p:pic>
          <p:nvPicPr>
            <p:cNvPr id="150" name="Google Shape;150;p20"/>
            <p:cNvPicPr preferRelativeResize="0"/>
            <p:nvPr/>
          </p:nvPicPr>
          <p:blipFill rotWithShape="1">
            <a:blip r:embed="rId5">
              <a:alphaModFix/>
            </a:blip>
            <a:srcRect l="89188" t="42215" r="3064" b="33981"/>
            <a:stretch/>
          </p:blipFill>
          <p:spPr>
            <a:xfrm>
              <a:off x="4258288" y="2754344"/>
              <a:ext cx="695299" cy="627512"/>
            </a:xfrm>
            <a:prstGeom prst="rect">
              <a:avLst/>
            </a:prstGeom>
            <a:noFill/>
            <a:ln>
              <a:noFill/>
            </a:ln>
          </p:spPr>
        </p:pic>
        <p:cxnSp>
          <p:nvCxnSpPr>
            <p:cNvPr id="151" name="Google Shape;151;p20"/>
            <p:cNvCxnSpPr/>
            <p:nvPr/>
          </p:nvCxnSpPr>
          <p:spPr>
            <a:xfrm rot="10800000" flipH="1">
              <a:off x="3759528" y="1948574"/>
              <a:ext cx="405000" cy="600"/>
            </a:xfrm>
            <a:prstGeom prst="straightConnector1">
              <a:avLst/>
            </a:prstGeom>
            <a:noFill/>
            <a:ln w="38100" cap="flat" cmpd="sng">
              <a:solidFill>
                <a:srgbClr val="999999"/>
              </a:solidFill>
              <a:prstDash val="solid"/>
              <a:round/>
              <a:headEnd type="none" w="med" len="med"/>
              <a:tailEnd type="triangle" w="med" len="med"/>
            </a:ln>
          </p:spPr>
        </p:cxnSp>
        <p:grpSp>
          <p:nvGrpSpPr>
            <p:cNvPr id="152" name="Google Shape;152;p20"/>
            <p:cNvGrpSpPr/>
            <p:nvPr/>
          </p:nvGrpSpPr>
          <p:grpSpPr>
            <a:xfrm>
              <a:off x="3904650" y="1297175"/>
              <a:ext cx="1334700" cy="788655"/>
              <a:chOff x="4720575" y="2571438"/>
              <a:chExt cx="1334700" cy="788655"/>
            </a:xfrm>
          </p:grpSpPr>
          <p:sp>
            <p:nvSpPr>
              <p:cNvPr id="153" name="Google Shape;153;p20"/>
              <p:cNvSpPr txBox="1"/>
              <p:nvPr/>
            </p:nvSpPr>
            <p:spPr>
              <a:xfrm>
                <a:off x="4720575" y="2571438"/>
                <a:ext cx="1334700" cy="335100"/>
              </a:xfrm>
              <a:prstGeom prst="rect">
                <a:avLst/>
              </a:prstGeom>
              <a:noFill/>
              <a:ln>
                <a:noFill/>
              </a:ln>
            </p:spPr>
            <p:txBody>
              <a:bodyPr spcFirstLastPara="1" wrap="square" lIns="121900" tIns="121900" rIns="121900" bIns="121900" anchor="t" anchorCtr="0">
                <a:noAutofit/>
              </a:bodyPr>
              <a:lstStyle/>
              <a:p>
                <a:pPr algn="ctr"/>
                <a:r>
                  <a:rPr lang="en" sz="1067">
                    <a:latin typeface="Montserrat"/>
                    <a:ea typeface="Montserrat"/>
                    <a:cs typeface="Montserrat"/>
                    <a:sym typeface="Montserrat"/>
                  </a:rPr>
                  <a:t>a priori locations in NLP system and brain</a:t>
                </a:r>
                <a:endParaRPr sz="1067">
                  <a:latin typeface="Montserrat"/>
                  <a:ea typeface="Montserrat"/>
                  <a:cs typeface="Montserrat"/>
                  <a:sym typeface="Montserrat"/>
                </a:endParaRPr>
              </a:p>
            </p:txBody>
          </p:sp>
          <p:pic>
            <p:nvPicPr>
              <p:cNvPr id="154" name="Google Shape;154;p20"/>
              <p:cNvPicPr preferRelativeResize="0"/>
              <p:nvPr/>
            </p:nvPicPr>
            <p:blipFill rotWithShape="1">
              <a:blip r:embed="rId3">
                <a:alphaModFix/>
              </a:blip>
              <a:srcRect l="50577" t="75033" r="41018" b="15499"/>
              <a:stretch/>
            </p:blipFill>
            <p:spPr>
              <a:xfrm>
                <a:off x="5055115" y="3099613"/>
                <a:ext cx="665612" cy="260480"/>
              </a:xfrm>
              <a:prstGeom prst="rect">
                <a:avLst/>
              </a:prstGeom>
              <a:noFill/>
              <a:ln>
                <a:noFill/>
              </a:ln>
            </p:spPr>
          </p:pic>
        </p:grpSp>
      </p:grpSp>
      <p:sp>
        <p:nvSpPr>
          <p:cNvPr id="3" name="Slide Number Placeholder 2">
            <a:extLst>
              <a:ext uri="{FF2B5EF4-FFF2-40B4-BE49-F238E27FC236}">
                <a16:creationId xmlns:a16="http://schemas.microsoft.com/office/drawing/2014/main" id="{FDC8021B-27FE-A459-BDCF-8BC145D9B178}"/>
              </a:ext>
            </a:extLst>
          </p:cNvPr>
          <p:cNvSpPr>
            <a:spLocks noGrp="1"/>
          </p:cNvSpPr>
          <p:nvPr>
            <p:ph type="sldNum" idx="12"/>
          </p:nvPr>
        </p:nvSpPr>
        <p:spPr/>
        <p:txBody>
          <a:bodyPr/>
          <a:lstStyle/>
          <a:p>
            <a:fld id="{00000000-1234-1234-1234-123412341234}" type="slidenum">
              <a:rPr lang="en" smtClean="0"/>
              <a:pPr/>
              <a:t>15</a:t>
            </a:fld>
            <a:endParaRPr lang="en"/>
          </a:p>
        </p:txBody>
      </p:sp>
      <p:sp>
        <p:nvSpPr>
          <p:cNvPr id="5" name="Rectangle 4">
            <a:extLst>
              <a:ext uri="{FF2B5EF4-FFF2-40B4-BE49-F238E27FC236}">
                <a16:creationId xmlns:a16="http://schemas.microsoft.com/office/drawing/2014/main" id="{30E8EF94-DB9A-2063-1057-24C7646C70B1}"/>
              </a:ext>
            </a:extLst>
          </p:cNvPr>
          <p:cNvSpPr/>
          <p:nvPr/>
        </p:nvSpPr>
        <p:spPr>
          <a:xfrm>
            <a:off x="3634401" y="3012599"/>
            <a:ext cx="1495228" cy="1253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F3F3550-C380-3759-6A70-7EE9B0BD628C}"/>
              </a:ext>
            </a:extLst>
          </p:cNvPr>
          <p:cNvGrpSpPr/>
          <p:nvPr/>
        </p:nvGrpSpPr>
        <p:grpSpPr>
          <a:xfrm>
            <a:off x="381701" y="1826267"/>
            <a:ext cx="5032300" cy="2996308"/>
            <a:chOff x="381701" y="1826267"/>
            <a:chExt cx="5032300" cy="2996308"/>
          </a:xfrm>
        </p:grpSpPr>
        <p:grpSp>
          <p:nvGrpSpPr>
            <p:cNvPr id="155" name="Google Shape;155;p20"/>
            <p:cNvGrpSpPr/>
            <p:nvPr/>
          </p:nvGrpSpPr>
          <p:grpSpPr>
            <a:xfrm>
              <a:off x="381701" y="1826267"/>
              <a:ext cx="5032300" cy="2996308"/>
              <a:chOff x="57675" y="1369700"/>
              <a:chExt cx="3774225" cy="2247231"/>
            </a:xfrm>
          </p:grpSpPr>
          <p:cxnSp>
            <p:nvCxnSpPr>
              <p:cNvPr id="156" name="Google Shape;156;p20"/>
              <p:cNvCxnSpPr>
                <a:stCxn id="157" idx="3"/>
              </p:cNvCxnSpPr>
              <p:nvPr/>
            </p:nvCxnSpPr>
            <p:spPr>
              <a:xfrm>
                <a:off x="1644337" y="2654956"/>
                <a:ext cx="678600" cy="486900"/>
              </a:xfrm>
              <a:prstGeom prst="straightConnector1">
                <a:avLst/>
              </a:prstGeom>
              <a:noFill/>
              <a:ln w="38100" cap="flat" cmpd="sng">
                <a:solidFill>
                  <a:srgbClr val="999999"/>
                </a:solidFill>
                <a:prstDash val="solid"/>
                <a:round/>
                <a:headEnd type="none" w="med" len="med"/>
                <a:tailEnd type="triangle" w="med" len="med"/>
              </a:ln>
            </p:spPr>
          </p:cxnSp>
          <p:sp>
            <p:nvSpPr>
              <p:cNvPr id="158" name="Google Shape;158;p20"/>
              <p:cNvSpPr/>
              <p:nvPr/>
            </p:nvSpPr>
            <p:spPr>
              <a:xfrm>
                <a:off x="2712009" y="2685937"/>
                <a:ext cx="719400" cy="7191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59" name="Google Shape;159;p20"/>
              <p:cNvCxnSpPr/>
              <p:nvPr/>
            </p:nvCxnSpPr>
            <p:spPr>
              <a:xfrm>
                <a:off x="2939877" y="3114113"/>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160" name="Google Shape;160;p20"/>
              <p:cNvCxnSpPr/>
              <p:nvPr/>
            </p:nvCxnSpPr>
            <p:spPr>
              <a:xfrm flipH="1">
                <a:off x="2682587"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161" name="Google Shape;161;p20"/>
              <p:cNvCxnSpPr/>
              <p:nvPr/>
            </p:nvCxnSpPr>
            <p:spPr>
              <a:xfrm flipH="1">
                <a:off x="2937234"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162" name="Google Shape;162;p20"/>
              <p:cNvCxnSpPr/>
              <p:nvPr/>
            </p:nvCxnSpPr>
            <p:spPr>
              <a:xfrm>
                <a:off x="2682824" y="3466499"/>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163" name="Google Shape;163;p20"/>
              <p:cNvCxnSpPr/>
              <p:nvPr/>
            </p:nvCxnSpPr>
            <p:spPr>
              <a:xfrm>
                <a:off x="2682824"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164" name="Google Shape;164;p20"/>
              <p:cNvCxnSpPr/>
              <p:nvPr/>
            </p:nvCxnSpPr>
            <p:spPr>
              <a:xfrm>
                <a:off x="2937471"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165" name="Google Shape;165;p20"/>
              <p:cNvCxnSpPr/>
              <p:nvPr/>
            </p:nvCxnSpPr>
            <p:spPr>
              <a:xfrm rot="10800000" flipH="1">
                <a:off x="2937471" y="3123431"/>
                <a:ext cx="265800" cy="364200"/>
              </a:xfrm>
              <a:prstGeom prst="straightConnector1">
                <a:avLst/>
              </a:prstGeom>
              <a:noFill/>
              <a:ln w="9525" cap="flat" cmpd="sng">
                <a:solidFill>
                  <a:srgbClr val="595959"/>
                </a:solidFill>
                <a:prstDash val="solid"/>
                <a:round/>
                <a:headEnd type="none" w="med" len="med"/>
                <a:tailEnd type="none" w="med" len="med"/>
              </a:ln>
            </p:spPr>
          </p:cxnSp>
          <p:cxnSp>
            <p:nvCxnSpPr>
              <p:cNvPr id="166" name="Google Shape;166;p20"/>
              <p:cNvCxnSpPr/>
              <p:nvPr/>
            </p:nvCxnSpPr>
            <p:spPr>
              <a:xfrm rot="10800000">
                <a:off x="2684271" y="3487631"/>
                <a:ext cx="253200" cy="0"/>
              </a:xfrm>
              <a:prstGeom prst="straightConnector1">
                <a:avLst/>
              </a:prstGeom>
              <a:noFill/>
              <a:ln w="9525" cap="flat" cmpd="sng">
                <a:solidFill>
                  <a:srgbClr val="595959"/>
                </a:solidFill>
                <a:prstDash val="solid"/>
                <a:round/>
                <a:headEnd type="none" w="med" len="med"/>
                <a:tailEnd type="none" w="med" len="med"/>
              </a:ln>
            </p:spPr>
          </p:cxnSp>
          <p:cxnSp>
            <p:nvCxnSpPr>
              <p:cNvPr id="167" name="Google Shape;167;p20"/>
              <p:cNvCxnSpPr/>
              <p:nvPr/>
            </p:nvCxnSpPr>
            <p:spPr>
              <a:xfrm>
                <a:off x="3198918" y="3117644"/>
                <a:ext cx="4800" cy="5100"/>
              </a:xfrm>
              <a:prstGeom prst="straightConnector1">
                <a:avLst/>
              </a:prstGeom>
              <a:noFill/>
              <a:ln w="9525" cap="flat" cmpd="sng">
                <a:solidFill>
                  <a:srgbClr val="595959"/>
                </a:solidFill>
                <a:prstDash val="solid"/>
                <a:round/>
                <a:headEnd type="none" w="med" len="med"/>
                <a:tailEnd type="none" w="med" len="med"/>
              </a:ln>
            </p:spPr>
          </p:cxnSp>
          <p:sp>
            <p:nvSpPr>
              <p:cNvPr id="168" name="Google Shape;168;p20"/>
              <p:cNvSpPr/>
              <p:nvPr/>
            </p:nvSpPr>
            <p:spPr>
              <a:xfrm>
                <a:off x="2684846" y="3117644"/>
                <a:ext cx="511500" cy="3468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 name="Google Shape;169;p20"/>
              <p:cNvSpPr/>
              <p:nvPr/>
            </p:nvSpPr>
            <p:spPr>
              <a:xfrm rot="-5400000" flipH="1">
                <a:off x="2877320" y="3176044"/>
                <a:ext cx="378600" cy="2589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 name="Google Shape;170;p20"/>
              <p:cNvSpPr/>
              <p:nvPr/>
            </p:nvSpPr>
            <p:spPr>
              <a:xfrm>
                <a:off x="2685130" y="3489731"/>
                <a:ext cx="253200" cy="1272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 name="Google Shape;171;p20"/>
              <p:cNvSpPr/>
              <p:nvPr/>
            </p:nvSpPr>
            <p:spPr>
              <a:xfrm>
                <a:off x="2686032" y="3462819"/>
                <a:ext cx="253200" cy="26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2" name="Google Shape;172;p20"/>
              <p:cNvSpPr txBox="1"/>
              <p:nvPr/>
            </p:nvSpPr>
            <p:spPr>
              <a:xfrm>
                <a:off x="2876420" y="2654948"/>
                <a:ext cx="649800" cy="40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173" name="Google Shape;173;p20"/>
              <p:cNvSpPr/>
              <p:nvPr/>
            </p:nvSpPr>
            <p:spPr>
              <a:xfrm rot="-2301283">
                <a:off x="2900983" y="3495704"/>
                <a:ext cx="87990" cy="102438"/>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7" name="Google Shape;157;p20"/>
              <p:cNvPicPr preferRelativeResize="0"/>
              <p:nvPr/>
            </p:nvPicPr>
            <p:blipFill rotWithShape="1">
              <a:blip r:embed="rId6">
                <a:alphaModFix/>
              </a:blip>
              <a:srcRect l="61930" t="17464" r="34476" b="72053"/>
              <a:stretch/>
            </p:blipFill>
            <p:spPr>
              <a:xfrm>
                <a:off x="1179678" y="2442908"/>
                <a:ext cx="464659" cy="424097"/>
              </a:xfrm>
              <a:prstGeom prst="rect">
                <a:avLst/>
              </a:prstGeom>
              <a:noFill/>
              <a:ln>
                <a:noFill/>
              </a:ln>
            </p:spPr>
          </p:pic>
          <p:sp>
            <p:nvSpPr>
              <p:cNvPr id="175" name="Google Shape;175;p20"/>
              <p:cNvSpPr txBox="1"/>
              <p:nvPr/>
            </p:nvSpPr>
            <p:spPr>
              <a:xfrm>
                <a:off x="57675" y="2468738"/>
                <a:ext cx="1097100" cy="35396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~5000 words</a:t>
                </a:r>
                <a:endParaRPr sz="1467">
                  <a:latin typeface="Montserrat"/>
                  <a:ea typeface="Montserrat"/>
                  <a:cs typeface="Montserrat"/>
                  <a:sym typeface="Montserrat"/>
                </a:endParaRPr>
              </a:p>
            </p:txBody>
          </p:sp>
          <p:sp>
            <p:nvSpPr>
              <p:cNvPr id="176" name="Google Shape;176;p20"/>
              <p:cNvSpPr txBox="1"/>
              <p:nvPr/>
            </p:nvSpPr>
            <p:spPr>
              <a:xfrm>
                <a:off x="2497200" y="1369700"/>
                <a:ext cx="1334700" cy="22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language model (LM)</a:t>
                </a:r>
                <a:endParaRPr sz="1067">
                  <a:latin typeface="Montserrat"/>
                  <a:ea typeface="Montserrat"/>
                  <a:cs typeface="Montserrat"/>
                  <a:sym typeface="Montserrat"/>
                </a:endParaRPr>
              </a:p>
            </p:txBody>
          </p:sp>
          <p:grpSp>
            <p:nvGrpSpPr>
              <p:cNvPr id="177" name="Google Shape;177;p20"/>
              <p:cNvGrpSpPr/>
              <p:nvPr/>
            </p:nvGrpSpPr>
            <p:grpSpPr>
              <a:xfrm>
                <a:off x="2307703" y="1596510"/>
                <a:ext cx="1488675" cy="801907"/>
                <a:chOff x="165685" y="1319882"/>
                <a:chExt cx="1830413" cy="985992"/>
              </a:xfrm>
            </p:grpSpPr>
            <p:grpSp>
              <p:nvGrpSpPr>
                <p:cNvPr id="178" name="Google Shape;178;p20"/>
                <p:cNvGrpSpPr/>
                <p:nvPr/>
              </p:nvGrpSpPr>
              <p:grpSpPr>
                <a:xfrm>
                  <a:off x="165685" y="1319882"/>
                  <a:ext cx="1830413" cy="985992"/>
                  <a:chOff x="3450775" y="3052875"/>
                  <a:chExt cx="2692179" cy="1450201"/>
                </a:xfrm>
              </p:grpSpPr>
              <p:pic>
                <p:nvPicPr>
                  <p:cNvPr id="179" name="Google Shape;179;p20"/>
                  <p:cNvPicPr preferRelativeResize="0"/>
                  <p:nvPr/>
                </p:nvPicPr>
                <p:blipFill rotWithShape="1">
                  <a:blip r:embed="rId3">
                    <a:alphaModFix/>
                  </a:blip>
                  <a:srcRect l="475" t="9788" r="61212" b="26650"/>
                  <a:stretch/>
                </p:blipFill>
                <p:spPr>
                  <a:xfrm>
                    <a:off x="3450775" y="3052877"/>
                    <a:ext cx="2692179" cy="1450199"/>
                  </a:xfrm>
                  <a:prstGeom prst="rect">
                    <a:avLst/>
                  </a:prstGeom>
                  <a:noFill/>
                  <a:ln>
                    <a:noFill/>
                  </a:ln>
                </p:spPr>
              </p:pic>
              <p:pic>
                <p:nvPicPr>
                  <p:cNvPr id="180" name="Google Shape;180;p20"/>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181" name="Google Shape;181;p20"/>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182" name="Google Shape;182;p20"/>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183" name="Google Shape;183;p20"/>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184" name="Google Shape;184;p20"/>
                <p:cNvPicPr preferRelativeResize="0"/>
                <p:nvPr/>
              </p:nvPicPr>
              <p:blipFill rotWithShape="1">
                <a:blip r:embed="rId3">
                  <a:alphaModFix/>
                </a:blip>
                <a:srcRect l="50577" t="75033" r="41018" b="15499"/>
                <a:stretch/>
              </p:blipFill>
              <p:spPr>
                <a:xfrm>
                  <a:off x="1400984" y="1660978"/>
                  <a:ext cx="430054" cy="168300"/>
                </a:xfrm>
                <a:prstGeom prst="rect">
                  <a:avLst/>
                </a:prstGeom>
                <a:noFill/>
                <a:ln>
                  <a:noFill/>
                </a:ln>
              </p:spPr>
            </p:pic>
          </p:grpSp>
          <p:cxnSp>
            <p:nvCxnSpPr>
              <p:cNvPr id="185" name="Google Shape;185;p20"/>
              <p:cNvCxnSpPr>
                <a:stCxn id="157" idx="3"/>
              </p:cNvCxnSpPr>
              <p:nvPr/>
            </p:nvCxnSpPr>
            <p:spPr>
              <a:xfrm rot="10800000" flipH="1">
                <a:off x="1644337" y="2241856"/>
                <a:ext cx="704100" cy="413100"/>
              </a:xfrm>
              <a:prstGeom prst="straightConnector1">
                <a:avLst/>
              </a:prstGeom>
              <a:noFill/>
              <a:ln w="38100" cap="flat" cmpd="sng">
                <a:solidFill>
                  <a:srgbClr val="999999"/>
                </a:solidFill>
                <a:prstDash val="solid"/>
                <a:round/>
                <a:headEnd type="none" w="med" len="med"/>
                <a:tailEnd type="triangle" w="med" len="med"/>
              </a:ln>
            </p:spPr>
          </p:cxnSp>
        </p:grpSp>
        <p:pic>
          <p:nvPicPr>
            <p:cNvPr id="4" name="Picture 3" descr="Diagram&#10;&#10;Description automatically generated">
              <a:extLst>
                <a:ext uri="{FF2B5EF4-FFF2-40B4-BE49-F238E27FC236}">
                  <a16:creationId xmlns:a16="http://schemas.microsoft.com/office/drawing/2014/main" id="{7937DE3C-CC09-1D81-8FE7-FB61C163D4CF}"/>
                </a:ext>
              </a:extLst>
            </p:cNvPr>
            <p:cNvPicPr>
              <a:picLocks noChangeAspect="1"/>
            </p:cNvPicPr>
            <p:nvPr/>
          </p:nvPicPr>
          <p:blipFill rotWithShape="1">
            <a:blip r:embed="rId7">
              <a:extLst>
                <a:ext uri="{28A0092B-C50C-407E-A947-70E740481C1C}">
                  <a14:useLocalDpi xmlns:a14="http://schemas.microsoft.com/office/drawing/2010/main" val="0"/>
                </a:ext>
              </a:extLst>
            </a:blip>
            <a:srcRect l="9455" t="14237" r="83836" b="82755"/>
            <a:stretch/>
          </p:blipFill>
          <p:spPr>
            <a:xfrm>
              <a:off x="3620769" y="3017617"/>
              <a:ext cx="348343" cy="141514"/>
            </a:xfrm>
            <a:prstGeom prst="rect">
              <a:avLst/>
            </a:prstGeom>
          </p:spPr>
        </p:pic>
        <p:pic>
          <p:nvPicPr>
            <p:cNvPr id="6" name="Picture 5" descr="Diagram&#10;&#10;Description automatically generated">
              <a:extLst>
                <a:ext uri="{FF2B5EF4-FFF2-40B4-BE49-F238E27FC236}">
                  <a16:creationId xmlns:a16="http://schemas.microsoft.com/office/drawing/2014/main" id="{C698292D-228F-0C24-9E9B-375811E94263}"/>
                </a:ext>
              </a:extLst>
            </p:cNvPr>
            <p:cNvPicPr>
              <a:picLocks noChangeAspect="1"/>
            </p:cNvPicPr>
            <p:nvPr/>
          </p:nvPicPr>
          <p:blipFill rotWithShape="1">
            <a:blip r:embed="rId7">
              <a:extLst>
                <a:ext uri="{28A0092B-C50C-407E-A947-70E740481C1C}">
                  <a14:useLocalDpi xmlns:a14="http://schemas.microsoft.com/office/drawing/2010/main" val="0"/>
                </a:ext>
              </a:extLst>
            </a:blip>
            <a:srcRect l="15954" t="14931" r="79853" b="82523"/>
            <a:stretch/>
          </p:blipFill>
          <p:spPr>
            <a:xfrm>
              <a:off x="4249985" y="3048316"/>
              <a:ext cx="217715" cy="119743"/>
            </a:xfrm>
            <a:prstGeom prst="rect">
              <a:avLst/>
            </a:prstGeom>
          </p:spPr>
        </p:pic>
        <p:pic>
          <p:nvPicPr>
            <p:cNvPr id="7" name="Picture 6" descr="Diagram&#10;&#10;Description automatically generated">
              <a:extLst>
                <a:ext uri="{FF2B5EF4-FFF2-40B4-BE49-F238E27FC236}">
                  <a16:creationId xmlns:a16="http://schemas.microsoft.com/office/drawing/2014/main" id="{9890FECE-0CB4-75F0-3681-E9243C93935D}"/>
                </a:ext>
              </a:extLst>
            </p:cNvPr>
            <p:cNvPicPr>
              <a:picLocks noChangeAspect="1"/>
            </p:cNvPicPr>
            <p:nvPr/>
          </p:nvPicPr>
          <p:blipFill rotWithShape="1">
            <a:blip r:embed="rId7">
              <a:extLst>
                <a:ext uri="{28A0092B-C50C-407E-A947-70E740481C1C}">
                  <a14:useLocalDpi xmlns:a14="http://schemas.microsoft.com/office/drawing/2010/main" val="0"/>
                </a:ext>
              </a:extLst>
            </a:blip>
            <a:srcRect l="19940" t="14468" r="69159" b="82755"/>
            <a:stretch/>
          </p:blipFill>
          <p:spPr>
            <a:xfrm>
              <a:off x="4682076" y="3024587"/>
              <a:ext cx="566057" cy="130629"/>
            </a:xfrm>
            <a:prstGeom prst="rect">
              <a:avLst/>
            </a:prstGeom>
          </p:spPr>
        </p:pic>
      </p:grpSp>
      <p:sp>
        <p:nvSpPr>
          <p:cNvPr id="43" name="Google Shape;260;g2094abaaa3f_0_131">
            <a:extLst>
              <a:ext uri="{FF2B5EF4-FFF2-40B4-BE49-F238E27FC236}">
                <a16:creationId xmlns:a16="http://schemas.microsoft.com/office/drawing/2014/main" id="{1C45CD47-3752-98CB-287F-C3FF0BFFE318}"/>
              </a:ext>
            </a:extLst>
          </p:cNvPr>
          <p:cNvSpPr/>
          <p:nvPr/>
        </p:nvSpPr>
        <p:spPr>
          <a:xfrm>
            <a:off x="173040" y="5091947"/>
            <a:ext cx="11161800" cy="495653"/>
          </a:xfrm>
          <a:prstGeom prst="rect">
            <a:avLst/>
          </a:prstGeom>
          <a:solidFill>
            <a:schemeClr val="bg2">
              <a:lumMod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000">
                <a:solidFill>
                  <a:schemeClr val="dk1"/>
                </a:solidFill>
                <a:latin typeface="Helvetica Neue"/>
                <a:ea typeface="Helvetica Neue"/>
                <a:cs typeface="Helvetica Neue"/>
                <a:sym typeface="Helvetica Neue"/>
              </a:rPr>
              <a:t>Brain alignment of a LM ⇒ how similar its representations are to a human brain’s</a:t>
            </a:r>
            <a:endParaRPr sz="2000" i="0" u="none" strike="noStrike" cap="none">
              <a:solidFill>
                <a:schemeClr val="dk1"/>
              </a:solidFill>
              <a:latin typeface="Helvetica Neue"/>
              <a:ea typeface="Helvetica Neue"/>
              <a:cs typeface="Helvetica Neue"/>
              <a:sym typeface="Helvetica Neue"/>
            </a:endParaRPr>
          </a:p>
        </p:txBody>
      </p:sp>
      <p:sp>
        <p:nvSpPr>
          <p:cNvPr id="9" name="Google Shape;236;p21">
            <a:extLst>
              <a:ext uri="{FF2B5EF4-FFF2-40B4-BE49-F238E27FC236}">
                <a16:creationId xmlns:a16="http://schemas.microsoft.com/office/drawing/2014/main" id="{D8EA6A8B-3A84-738B-6875-AFF38BDD5AA6}"/>
              </a:ext>
            </a:extLst>
          </p:cNvPr>
          <p:cNvSpPr txBox="1"/>
          <p:nvPr/>
        </p:nvSpPr>
        <p:spPr>
          <a:xfrm>
            <a:off x="1706935" y="2586431"/>
            <a:ext cx="1435200" cy="234000"/>
          </a:xfrm>
          <a:prstGeom prst="rect">
            <a:avLst/>
          </a:prstGeom>
          <a:noFill/>
          <a:ln>
            <a:noFill/>
          </a:ln>
        </p:spPr>
        <p:txBody>
          <a:bodyPr spcFirstLastPara="1" wrap="square" lIns="121900" tIns="121900" rIns="121900" bIns="121900" anchor="t" anchorCtr="0">
            <a:noAutofit/>
          </a:bodyPr>
          <a:lstStyle/>
          <a:p>
            <a:r>
              <a:rPr lang="en" sz="1067" i="1">
                <a:latin typeface="Montserrat"/>
                <a:ea typeface="Montserrat"/>
                <a:cs typeface="Montserrat"/>
                <a:sym typeface="Montserrat"/>
              </a:rPr>
              <a:t>“Harry never thought </a:t>
            </a:r>
            <a:endParaRPr sz="1067" i="1">
              <a:latin typeface="Montserrat"/>
              <a:ea typeface="Montserrat"/>
              <a:cs typeface="Montserrat"/>
              <a:sym typeface="Montserrat"/>
            </a:endParaRPr>
          </a:p>
          <a:p>
            <a:r>
              <a:rPr lang="en" sz="1067" i="1">
                <a:latin typeface="Montserrat"/>
                <a:ea typeface="Montserrat"/>
                <a:cs typeface="Montserrat"/>
                <a:sym typeface="Montserrat"/>
              </a:rPr>
              <a:t>he would ...”</a:t>
            </a:r>
            <a:endParaRPr sz="1067" i="1">
              <a:latin typeface="Montserrat"/>
              <a:ea typeface="Montserrat"/>
              <a:cs typeface="Montserrat"/>
              <a:sym typeface="Montserrat"/>
            </a:endParaRPr>
          </a:p>
        </p:txBody>
      </p:sp>
      <p:sp>
        <p:nvSpPr>
          <p:cNvPr id="2" name="Footer Placeholder 4">
            <a:extLst>
              <a:ext uri="{FF2B5EF4-FFF2-40B4-BE49-F238E27FC236}">
                <a16:creationId xmlns:a16="http://schemas.microsoft.com/office/drawing/2014/main" id="{F5E4589E-DBF6-C507-0725-F7A8F5759362}"/>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41879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193" name="Google Shape;193;p21"/>
          <p:cNvGrpSpPr/>
          <p:nvPr/>
        </p:nvGrpSpPr>
        <p:grpSpPr>
          <a:xfrm>
            <a:off x="7005034" y="2970333"/>
            <a:ext cx="1965271" cy="1566400"/>
            <a:chOff x="5587900" y="3274012"/>
            <a:chExt cx="1473953" cy="1174800"/>
          </a:xfrm>
        </p:grpSpPr>
        <p:sp>
          <p:nvSpPr>
            <p:cNvPr id="194" name="Google Shape;194;p21"/>
            <p:cNvSpPr txBox="1"/>
            <p:nvPr/>
          </p:nvSpPr>
          <p:spPr>
            <a:xfrm>
              <a:off x="5909253" y="363238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195" name="Google Shape;195;p21"/>
            <p:cNvSpPr/>
            <p:nvPr/>
          </p:nvSpPr>
          <p:spPr>
            <a:xfrm>
              <a:off x="5587900" y="3274012"/>
              <a:ext cx="289200" cy="11748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96" name="Google Shape;196;p21"/>
          <p:cNvGrpSpPr/>
          <p:nvPr/>
        </p:nvGrpSpPr>
        <p:grpSpPr>
          <a:xfrm>
            <a:off x="9059657" y="3865867"/>
            <a:ext cx="2742299" cy="1318236"/>
            <a:chOff x="5473200" y="3212407"/>
            <a:chExt cx="2373600" cy="1141000"/>
          </a:xfrm>
        </p:grpSpPr>
        <p:grpSp>
          <p:nvGrpSpPr>
            <p:cNvPr id="197" name="Google Shape;197;p21"/>
            <p:cNvGrpSpPr/>
            <p:nvPr/>
          </p:nvGrpSpPr>
          <p:grpSpPr>
            <a:xfrm>
              <a:off x="5526960" y="3212407"/>
              <a:ext cx="2203288" cy="660951"/>
              <a:chOff x="4320801" y="2572098"/>
              <a:chExt cx="1897750" cy="569295"/>
            </a:xfrm>
          </p:grpSpPr>
          <p:pic>
            <p:nvPicPr>
              <p:cNvPr id="198" name="Google Shape;198;p21"/>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199" name="Google Shape;199;p21"/>
              <p:cNvPicPr preferRelativeResize="0"/>
              <p:nvPr/>
            </p:nvPicPr>
            <p:blipFill rotWithShape="1">
              <a:blip r:embed="rId3">
                <a:alphaModFix/>
              </a:blip>
              <a:srcRect l="62574" t="68472" r="27799" b="9354"/>
              <a:stretch/>
            </p:blipFill>
            <p:spPr>
              <a:xfrm flipH="1">
                <a:off x="5507176" y="2572098"/>
                <a:ext cx="711375" cy="569281"/>
              </a:xfrm>
              <a:prstGeom prst="rect">
                <a:avLst/>
              </a:prstGeom>
              <a:noFill/>
              <a:ln>
                <a:noFill/>
              </a:ln>
            </p:spPr>
          </p:pic>
        </p:grpSp>
        <p:pic>
          <p:nvPicPr>
            <p:cNvPr id="200" name="Google Shape;200;p21"/>
            <p:cNvPicPr preferRelativeResize="0"/>
            <p:nvPr/>
          </p:nvPicPr>
          <p:blipFill rotWithShape="1">
            <a:blip r:embed="rId4">
              <a:alphaModFix/>
            </a:blip>
            <a:srcRect l="3679" t="15273" r="87556" b="75807"/>
            <a:stretch/>
          </p:blipFill>
          <p:spPr>
            <a:xfrm>
              <a:off x="5892416" y="3409940"/>
              <a:ext cx="712498" cy="256200"/>
            </a:xfrm>
            <a:prstGeom prst="rect">
              <a:avLst/>
            </a:prstGeom>
            <a:noFill/>
            <a:ln>
              <a:noFill/>
            </a:ln>
          </p:spPr>
        </p:pic>
        <p:sp>
          <p:nvSpPr>
            <p:cNvPr id="201" name="Google Shape;201;p21"/>
            <p:cNvSpPr/>
            <p:nvPr/>
          </p:nvSpPr>
          <p:spPr>
            <a:xfrm>
              <a:off x="7404700" y="3383000"/>
              <a:ext cx="45000" cy="52200"/>
            </a:xfrm>
            <a:prstGeom prst="rect">
              <a:avLst/>
            </a:prstGeom>
            <a:solidFill>
              <a:srgbClr val="FFAB40"/>
            </a:solidFill>
            <a:ln>
              <a:noFill/>
            </a:ln>
          </p:spPr>
          <p:txBody>
            <a:bodyPr spcFirstLastPara="1" wrap="square" lIns="121900" tIns="121900" rIns="121900" bIns="121900" anchor="ctr" anchorCtr="0">
              <a:noAutofit/>
            </a:bodyPr>
            <a:lstStyle/>
            <a:p>
              <a:endParaRPr sz="2400"/>
            </a:p>
          </p:txBody>
        </p:sp>
        <p:sp>
          <p:nvSpPr>
            <p:cNvPr id="202" name="Google Shape;202;p21"/>
            <p:cNvSpPr txBox="1"/>
            <p:nvPr/>
          </p:nvSpPr>
          <p:spPr>
            <a:xfrm>
              <a:off x="5473200" y="3749500"/>
              <a:ext cx="2373600" cy="603907"/>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Test how well      predicts unseen brain recordings</a:t>
              </a:r>
              <a:endParaRPr sz="1467">
                <a:latin typeface="Montserrat"/>
                <a:ea typeface="Montserrat"/>
                <a:cs typeface="Montserrat"/>
                <a:sym typeface="Montserrat"/>
              </a:endParaRPr>
            </a:p>
          </p:txBody>
        </p:sp>
        <p:pic>
          <p:nvPicPr>
            <p:cNvPr id="203" name="Google Shape;203;p21"/>
            <p:cNvPicPr preferRelativeResize="0"/>
            <p:nvPr/>
          </p:nvPicPr>
          <p:blipFill rotWithShape="1">
            <a:blip r:embed="rId3">
              <a:alphaModFix/>
            </a:blip>
            <a:srcRect l="47532" t="74446" r="50518" b="13282"/>
            <a:stretch/>
          </p:blipFill>
          <p:spPr>
            <a:xfrm>
              <a:off x="6718128" y="3828736"/>
              <a:ext cx="120150" cy="262800"/>
            </a:xfrm>
            <a:prstGeom prst="rect">
              <a:avLst/>
            </a:prstGeom>
            <a:noFill/>
            <a:ln>
              <a:noFill/>
            </a:ln>
          </p:spPr>
        </p:pic>
      </p:grpSp>
      <p:grpSp>
        <p:nvGrpSpPr>
          <p:cNvPr id="204" name="Google Shape;204;p21"/>
          <p:cNvGrpSpPr/>
          <p:nvPr/>
        </p:nvGrpSpPr>
        <p:grpSpPr>
          <a:xfrm>
            <a:off x="9031082" y="2825724"/>
            <a:ext cx="2627485" cy="926963"/>
            <a:chOff x="5445175" y="2328525"/>
            <a:chExt cx="2290347" cy="808021"/>
          </a:xfrm>
        </p:grpSpPr>
        <p:sp>
          <p:nvSpPr>
            <p:cNvPr id="205" name="Google Shape;205;p21"/>
            <p:cNvSpPr txBox="1"/>
            <p:nvPr/>
          </p:nvSpPr>
          <p:spPr>
            <a:xfrm>
              <a:off x="5445175" y="2328525"/>
              <a:ext cx="1449300" cy="41139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Learn function</a:t>
              </a:r>
              <a:endParaRPr sz="1467">
                <a:latin typeface="Montserrat"/>
                <a:ea typeface="Montserrat"/>
                <a:cs typeface="Montserrat"/>
                <a:sym typeface="Montserrat"/>
              </a:endParaRPr>
            </a:p>
          </p:txBody>
        </p:sp>
        <p:grpSp>
          <p:nvGrpSpPr>
            <p:cNvPr id="206" name="Google Shape;206;p21"/>
            <p:cNvGrpSpPr/>
            <p:nvPr/>
          </p:nvGrpSpPr>
          <p:grpSpPr>
            <a:xfrm>
              <a:off x="5532225" y="2470908"/>
              <a:ext cx="2203297" cy="665638"/>
              <a:chOff x="4320801" y="2568061"/>
              <a:chExt cx="1897758" cy="573332"/>
            </a:xfrm>
          </p:grpSpPr>
          <p:pic>
            <p:nvPicPr>
              <p:cNvPr id="207" name="Google Shape;207;p21"/>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208" name="Google Shape;208;p21"/>
              <p:cNvPicPr preferRelativeResize="0"/>
              <p:nvPr/>
            </p:nvPicPr>
            <p:blipFill rotWithShape="1">
              <a:blip r:embed="rId3">
                <a:alphaModFix/>
              </a:blip>
              <a:srcRect l="62574" t="68313" r="27799" b="9356"/>
              <a:stretch/>
            </p:blipFill>
            <p:spPr>
              <a:xfrm flipH="1">
                <a:off x="5507169" y="2568061"/>
                <a:ext cx="711390" cy="573316"/>
              </a:xfrm>
              <a:prstGeom prst="rect">
                <a:avLst/>
              </a:prstGeom>
              <a:noFill/>
              <a:ln>
                <a:noFill/>
              </a:ln>
            </p:spPr>
          </p:pic>
        </p:grpSp>
        <p:pic>
          <p:nvPicPr>
            <p:cNvPr id="209" name="Google Shape;209;p21"/>
            <p:cNvPicPr preferRelativeResize="0"/>
            <p:nvPr/>
          </p:nvPicPr>
          <p:blipFill rotWithShape="1">
            <a:blip r:embed="rId3">
              <a:alphaModFix/>
            </a:blip>
            <a:srcRect l="47532" t="74446" r="50518" b="13282"/>
            <a:stretch/>
          </p:blipFill>
          <p:spPr>
            <a:xfrm>
              <a:off x="6781141" y="2403429"/>
              <a:ext cx="120150" cy="262800"/>
            </a:xfrm>
            <a:prstGeom prst="rect">
              <a:avLst/>
            </a:prstGeom>
            <a:noFill/>
            <a:ln>
              <a:noFill/>
            </a:ln>
          </p:spPr>
        </p:pic>
      </p:grpSp>
      <p:grpSp>
        <p:nvGrpSpPr>
          <p:cNvPr id="210" name="Google Shape;210;p21"/>
          <p:cNvGrpSpPr/>
          <p:nvPr/>
        </p:nvGrpSpPr>
        <p:grpSpPr>
          <a:xfrm>
            <a:off x="5320666" y="2087834"/>
            <a:ext cx="1978268" cy="2779575"/>
            <a:chOff x="3755649" y="1297175"/>
            <a:chExt cx="1483701" cy="2084681"/>
          </a:xfrm>
        </p:grpSpPr>
        <p:cxnSp>
          <p:nvCxnSpPr>
            <p:cNvPr id="211" name="Google Shape;211;p21"/>
            <p:cNvCxnSpPr/>
            <p:nvPr/>
          </p:nvCxnSpPr>
          <p:spPr>
            <a:xfrm rot="10800000" flipH="1">
              <a:off x="3755649" y="3111890"/>
              <a:ext cx="405000" cy="600"/>
            </a:xfrm>
            <a:prstGeom prst="straightConnector1">
              <a:avLst/>
            </a:prstGeom>
            <a:noFill/>
            <a:ln w="38100" cap="flat" cmpd="sng">
              <a:solidFill>
                <a:srgbClr val="999999"/>
              </a:solidFill>
              <a:prstDash val="solid"/>
              <a:round/>
              <a:headEnd type="none" w="med" len="med"/>
              <a:tailEnd type="triangle" w="med" len="med"/>
            </a:ln>
          </p:spPr>
        </p:cxnSp>
        <p:pic>
          <p:nvPicPr>
            <p:cNvPr id="212" name="Google Shape;212;p21"/>
            <p:cNvPicPr preferRelativeResize="0"/>
            <p:nvPr/>
          </p:nvPicPr>
          <p:blipFill rotWithShape="1">
            <a:blip r:embed="rId5">
              <a:alphaModFix/>
            </a:blip>
            <a:srcRect l="89188" t="42215" r="3064" b="33981"/>
            <a:stretch/>
          </p:blipFill>
          <p:spPr>
            <a:xfrm>
              <a:off x="4258288" y="2754344"/>
              <a:ext cx="695299" cy="627512"/>
            </a:xfrm>
            <a:prstGeom prst="rect">
              <a:avLst/>
            </a:prstGeom>
            <a:noFill/>
            <a:ln>
              <a:noFill/>
            </a:ln>
          </p:spPr>
        </p:pic>
        <p:cxnSp>
          <p:nvCxnSpPr>
            <p:cNvPr id="213" name="Google Shape;213;p21"/>
            <p:cNvCxnSpPr/>
            <p:nvPr/>
          </p:nvCxnSpPr>
          <p:spPr>
            <a:xfrm rot="10800000" flipH="1">
              <a:off x="3759528" y="1948574"/>
              <a:ext cx="405000" cy="600"/>
            </a:xfrm>
            <a:prstGeom prst="straightConnector1">
              <a:avLst/>
            </a:prstGeom>
            <a:noFill/>
            <a:ln w="38100" cap="flat" cmpd="sng">
              <a:solidFill>
                <a:srgbClr val="999999"/>
              </a:solidFill>
              <a:prstDash val="solid"/>
              <a:round/>
              <a:headEnd type="none" w="med" len="med"/>
              <a:tailEnd type="triangle" w="med" len="med"/>
            </a:ln>
          </p:spPr>
        </p:cxnSp>
        <p:grpSp>
          <p:nvGrpSpPr>
            <p:cNvPr id="214" name="Google Shape;214;p21"/>
            <p:cNvGrpSpPr/>
            <p:nvPr/>
          </p:nvGrpSpPr>
          <p:grpSpPr>
            <a:xfrm>
              <a:off x="3904650" y="1297175"/>
              <a:ext cx="1334700" cy="788655"/>
              <a:chOff x="4720575" y="2571438"/>
              <a:chExt cx="1334700" cy="788655"/>
            </a:xfrm>
          </p:grpSpPr>
          <p:sp>
            <p:nvSpPr>
              <p:cNvPr id="215" name="Google Shape;215;p21"/>
              <p:cNvSpPr txBox="1"/>
              <p:nvPr/>
            </p:nvSpPr>
            <p:spPr>
              <a:xfrm>
                <a:off x="4720575" y="2571438"/>
                <a:ext cx="1334700" cy="335100"/>
              </a:xfrm>
              <a:prstGeom prst="rect">
                <a:avLst/>
              </a:prstGeom>
              <a:noFill/>
              <a:ln>
                <a:noFill/>
              </a:ln>
            </p:spPr>
            <p:txBody>
              <a:bodyPr spcFirstLastPara="1" wrap="square" lIns="121900" tIns="121900" rIns="121900" bIns="121900" anchor="t" anchorCtr="0">
                <a:noAutofit/>
              </a:bodyPr>
              <a:lstStyle/>
              <a:p>
                <a:pPr algn="ctr"/>
                <a:r>
                  <a:rPr lang="en" sz="1067">
                    <a:latin typeface="Montserrat"/>
                    <a:ea typeface="Montserrat"/>
                    <a:cs typeface="Montserrat"/>
                    <a:sym typeface="Montserrat"/>
                  </a:rPr>
                  <a:t>a priori locations in NLP system and brain</a:t>
                </a:r>
                <a:endParaRPr sz="1067">
                  <a:latin typeface="Montserrat"/>
                  <a:ea typeface="Montserrat"/>
                  <a:cs typeface="Montserrat"/>
                  <a:sym typeface="Montserrat"/>
                </a:endParaRPr>
              </a:p>
            </p:txBody>
          </p:sp>
          <p:pic>
            <p:nvPicPr>
              <p:cNvPr id="216" name="Google Shape;216;p21"/>
              <p:cNvPicPr preferRelativeResize="0"/>
              <p:nvPr/>
            </p:nvPicPr>
            <p:blipFill rotWithShape="1">
              <a:blip r:embed="rId3">
                <a:alphaModFix/>
              </a:blip>
              <a:srcRect l="50577" t="75033" r="41018" b="15499"/>
              <a:stretch/>
            </p:blipFill>
            <p:spPr>
              <a:xfrm>
                <a:off x="5055115" y="3099613"/>
                <a:ext cx="665612" cy="260480"/>
              </a:xfrm>
              <a:prstGeom prst="rect">
                <a:avLst/>
              </a:prstGeom>
              <a:noFill/>
              <a:ln>
                <a:noFill/>
              </a:ln>
            </p:spPr>
          </p:pic>
        </p:grpSp>
      </p:grpSp>
      <p:grpSp>
        <p:nvGrpSpPr>
          <p:cNvPr id="217" name="Google Shape;217;p21"/>
          <p:cNvGrpSpPr/>
          <p:nvPr/>
        </p:nvGrpSpPr>
        <p:grpSpPr>
          <a:xfrm>
            <a:off x="390034" y="2184534"/>
            <a:ext cx="5032300" cy="2996308"/>
            <a:chOff x="57675" y="1369700"/>
            <a:chExt cx="3774225" cy="2247231"/>
          </a:xfrm>
        </p:grpSpPr>
        <p:cxnSp>
          <p:nvCxnSpPr>
            <p:cNvPr id="218" name="Google Shape;218;p21"/>
            <p:cNvCxnSpPr>
              <a:stCxn id="219" idx="3"/>
            </p:cNvCxnSpPr>
            <p:nvPr/>
          </p:nvCxnSpPr>
          <p:spPr>
            <a:xfrm>
              <a:off x="1644337" y="2654956"/>
              <a:ext cx="678600" cy="486900"/>
            </a:xfrm>
            <a:prstGeom prst="straightConnector1">
              <a:avLst/>
            </a:prstGeom>
            <a:noFill/>
            <a:ln w="38100" cap="flat" cmpd="sng">
              <a:solidFill>
                <a:srgbClr val="999999"/>
              </a:solidFill>
              <a:prstDash val="solid"/>
              <a:round/>
              <a:headEnd type="none" w="med" len="med"/>
              <a:tailEnd type="triangle" w="med" len="med"/>
            </a:ln>
          </p:spPr>
        </p:cxnSp>
        <p:sp>
          <p:nvSpPr>
            <p:cNvPr id="220" name="Google Shape;220;p21"/>
            <p:cNvSpPr/>
            <p:nvPr/>
          </p:nvSpPr>
          <p:spPr>
            <a:xfrm>
              <a:off x="2712009" y="2685937"/>
              <a:ext cx="719400" cy="7191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21" name="Google Shape;221;p21"/>
            <p:cNvCxnSpPr/>
            <p:nvPr/>
          </p:nvCxnSpPr>
          <p:spPr>
            <a:xfrm>
              <a:off x="2939877" y="3114113"/>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222" name="Google Shape;222;p21"/>
            <p:cNvCxnSpPr/>
            <p:nvPr/>
          </p:nvCxnSpPr>
          <p:spPr>
            <a:xfrm flipH="1">
              <a:off x="2682587"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223" name="Google Shape;223;p21"/>
            <p:cNvCxnSpPr/>
            <p:nvPr/>
          </p:nvCxnSpPr>
          <p:spPr>
            <a:xfrm flipH="1">
              <a:off x="2937234"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224" name="Google Shape;224;p21"/>
            <p:cNvCxnSpPr/>
            <p:nvPr/>
          </p:nvCxnSpPr>
          <p:spPr>
            <a:xfrm>
              <a:off x="2682824" y="3466499"/>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225" name="Google Shape;225;p21"/>
            <p:cNvCxnSpPr/>
            <p:nvPr/>
          </p:nvCxnSpPr>
          <p:spPr>
            <a:xfrm>
              <a:off x="2682824"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226" name="Google Shape;226;p21"/>
            <p:cNvCxnSpPr/>
            <p:nvPr/>
          </p:nvCxnSpPr>
          <p:spPr>
            <a:xfrm>
              <a:off x="2937471"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227" name="Google Shape;227;p21"/>
            <p:cNvCxnSpPr/>
            <p:nvPr/>
          </p:nvCxnSpPr>
          <p:spPr>
            <a:xfrm rot="10800000" flipH="1">
              <a:off x="2937471" y="3123431"/>
              <a:ext cx="265800" cy="364200"/>
            </a:xfrm>
            <a:prstGeom prst="straightConnector1">
              <a:avLst/>
            </a:prstGeom>
            <a:noFill/>
            <a:ln w="9525" cap="flat" cmpd="sng">
              <a:solidFill>
                <a:srgbClr val="595959"/>
              </a:solidFill>
              <a:prstDash val="solid"/>
              <a:round/>
              <a:headEnd type="none" w="med" len="med"/>
              <a:tailEnd type="none" w="med" len="med"/>
            </a:ln>
          </p:spPr>
        </p:cxnSp>
        <p:cxnSp>
          <p:nvCxnSpPr>
            <p:cNvPr id="228" name="Google Shape;228;p21"/>
            <p:cNvCxnSpPr/>
            <p:nvPr/>
          </p:nvCxnSpPr>
          <p:spPr>
            <a:xfrm rot="10800000">
              <a:off x="2684271" y="3487631"/>
              <a:ext cx="253200" cy="0"/>
            </a:xfrm>
            <a:prstGeom prst="straightConnector1">
              <a:avLst/>
            </a:prstGeom>
            <a:noFill/>
            <a:ln w="9525" cap="flat" cmpd="sng">
              <a:solidFill>
                <a:srgbClr val="595959"/>
              </a:solidFill>
              <a:prstDash val="solid"/>
              <a:round/>
              <a:headEnd type="none" w="med" len="med"/>
              <a:tailEnd type="none" w="med" len="med"/>
            </a:ln>
          </p:spPr>
        </p:cxnSp>
        <p:cxnSp>
          <p:nvCxnSpPr>
            <p:cNvPr id="229" name="Google Shape;229;p21"/>
            <p:cNvCxnSpPr/>
            <p:nvPr/>
          </p:nvCxnSpPr>
          <p:spPr>
            <a:xfrm>
              <a:off x="3198918" y="3117644"/>
              <a:ext cx="4800" cy="5100"/>
            </a:xfrm>
            <a:prstGeom prst="straightConnector1">
              <a:avLst/>
            </a:prstGeom>
            <a:noFill/>
            <a:ln w="9525" cap="flat" cmpd="sng">
              <a:solidFill>
                <a:srgbClr val="595959"/>
              </a:solidFill>
              <a:prstDash val="solid"/>
              <a:round/>
              <a:headEnd type="none" w="med" len="med"/>
              <a:tailEnd type="none" w="med" len="med"/>
            </a:ln>
          </p:spPr>
        </p:cxnSp>
        <p:sp>
          <p:nvSpPr>
            <p:cNvPr id="230" name="Google Shape;230;p21"/>
            <p:cNvSpPr/>
            <p:nvPr/>
          </p:nvSpPr>
          <p:spPr>
            <a:xfrm>
              <a:off x="2684846" y="3117644"/>
              <a:ext cx="511500" cy="3468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 name="Google Shape;231;p21"/>
            <p:cNvSpPr/>
            <p:nvPr/>
          </p:nvSpPr>
          <p:spPr>
            <a:xfrm rot="-5400000" flipH="1">
              <a:off x="2877320" y="3176044"/>
              <a:ext cx="378600" cy="2589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232;p21"/>
            <p:cNvSpPr/>
            <p:nvPr/>
          </p:nvSpPr>
          <p:spPr>
            <a:xfrm>
              <a:off x="2685130" y="3489731"/>
              <a:ext cx="253200" cy="1272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3" name="Google Shape;233;p21"/>
            <p:cNvSpPr/>
            <p:nvPr/>
          </p:nvSpPr>
          <p:spPr>
            <a:xfrm>
              <a:off x="2686032" y="3462819"/>
              <a:ext cx="253200" cy="26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 name="Google Shape;234;p21"/>
            <p:cNvSpPr txBox="1"/>
            <p:nvPr/>
          </p:nvSpPr>
          <p:spPr>
            <a:xfrm>
              <a:off x="2876420" y="2654948"/>
              <a:ext cx="649800" cy="40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235" name="Google Shape;235;p21"/>
            <p:cNvSpPr/>
            <p:nvPr/>
          </p:nvSpPr>
          <p:spPr>
            <a:xfrm rot="-2301283">
              <a:off x="2900983" y="3495704"/>
              <a:ext cx="87990" cy="102438"/>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6" name="Google Shape;236;p21"/>
            <p:cNvSpPr txBox="1"/>
            <p:nvPr/>
          </p:nvSpPr>
          <p:spPr>
            <a:xfrm>
              <a:off x="1059316" y="1948576"/>
              <a:ext cx="1076400" cy="175500"/>
            </a:xfrm>
            <a:prstGeom prst="rect">
              <a:avLst/>
            </a:prstGeom>
            <a:noFill/>
            <a:ln>
              <a:noFill/>
            </a:ln>
          </p:spPr>
          <p:txBody>
            <a:bodyPr spcFirstLastPara="1" wrap="square" lIns="121900" tIns="121900" rIns="121900" bIns="121900" anchor="t" anchorCtr="0">
              <a:noAutofit/>
            </a:bodyPr>
            <a:lstStyle/>
            <a:p>
              <a:r>
                <a:rPr lang="en" sz="1067" i="1">
                  <a:latin typeface="Montserrat"/>
                  <a:ea typeface="Montserrat"/>
                  <a:cs typeface="Montserrat"/>
                  <a:sym typeface="Montserrat"/>
                </a:rPr>
                <a:t>“Harry never thought </a:t>
              </a:r>
              <a:endParaRPr sz="1067" i="1">
                <a:latin typeface="Montserrat"/>
                <a:ea typeface="Montserrat"/>
                <a:cs typeface="Montserrat"/>
                <a:sym typeface="Montserrat"/>
              </a:endParaRPr>
            </a:p>
            <a:p>
              <a:r>
                <a:rPr lang="en" sz="1067" i="1">
                  <a:latin typeface="Montserrat"/>
                  <a:ea typeface="Montserrat"/>
                  <a:cs typeface="Montserrat"/>
                  <a:sym typeface="Montserrat"/>
                </a:rPr>
                <a:t>he would ...”</a:t>
              </a:r>
              <a:endParaRPr sz="1067" i="1">
                <a:latin typeface="Montserrat"/>
                <a:ea typeface="Montserrat"/>
                <a:cs typeface="Montserrat"/>
                <a:sym typeface="Montserrat"/>
              </a:endParaRPr>
            </a:p>
          </p:txBody>
        </p:sp>
        <p:pic>
          <p:nvPicPr>
            <p:cNvPr id="219" name="Google Shape;219;p21"/>
            <p:cNvPicPr preferRelativeResize="0"/>
            <p:nvPr/>
          </p:nvPicPr>
          <p:blipFill rotWithShape="1">
            <a:blip r:embed="rId6">
              <a:alphaModFix/>
            </a:blip>
            <a:srcRect l="61930" t="17464" r="34476" b="72053"/>
            <a:stretch/>
          </p:blipFill>
          <p:spPr>
            <a:xfrm>
              <a:off x="1179678" y="2442908"/>
              <a:ext cx="464659" cy="424097"/>
            </a:xfrm>
            <a:prstGeom prst="rect">
              <a:avLst/>
            </a:prstGeom>
            <a:noFill/>
            <a:ln>
              <a:noFill/>
            </a:ln>
          </p:spPr>
        </p:pic>
        <p:sp>
          <p:nvSpPr>
            <p:cNvPr id="237" name="Google Shape;237;p21"/>
            <p:cNvSpPr txBox="1"/>
            <p:nvPr/>
          </p:nvSpPr>
          <p:spPr>
            <a:xfrm>
              <a:off x="57675" y="2468738"/>
              <a:ext cx="1097100" cy="35396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~5000 words</a:t>
              </a:r>
              <a:endParaRPr sz="1467">
                <a:latin typeface="Montserrat"/>
                <a:ea typeface="Montserrat"/>
                <a:cs typeface="Montserrat"/>
                <a:sym typeface="Montserrat"/>
              </a:endParaRPr>
            </a:p>
          </p:txBody>
        </p:sp>
        <p:sp>
          <p:nvSpPr>
            <p:cNvPr id="238" name="Google Shape;238;p21"/>
            <p:cNvSpPr txBox="1"/>
            <p:nvPr/>
          </p:nvSpPr>
          <p:spPr>
            <a:xfrm>
              <a:off x="2497200" y="1369700"/>
              <a:ext cx="1334700" cy="22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language model</a:t>
              </a:r>
              <a:endParaRPr sz="1067">
                <a:latin typeface="Montserrat"/>
                <a:ea typeface="Montserrat"/>
                <a:cs typeface="Montserrat"/>
                <a:sym typeface="Montserrat"/>
              </a:endParaRPr>
            </a:p>
          </p:txBody>
        </p:sp>
        <p:grpSp>
          <p:nvGrpSpPr>
            <p:cNvPr id="239" name="Google Shape;239;p21"/>
            <p:cNvGrpSpPr/>
            <p:nvPr/>
          </p:nvGrpSpPr>
          <p:grpSpPr>
            <a:xfrm>
              <a:off x="2307703" y="1596510"/>
              <a:ext cx="1488675" cy="801907"/>
              <a:chOff x="165685" y="1319882"/>
              <a:chExt cx="1830413" cy="985992"/>
            </a:xfrm>
          </p:grpSpPr>
          <p:grpSp>
            <p:nvGrpSpPr>
              <p:cNvPr id="240" name="Google Shape;240;p21"/>
              <p:cNvGrpSpPr/>
              <p:nvPr/>
            </p:nvGrpSpPr>
            <p:grpSpPr>
              <a:xfrm>
                <a:off x="165685" y="1319882"/>
                <a:ext cx="1830413" cy="985992"/>
                <a:chOff x="3450775" y="3052875"/>
                <a:chExt cx="2692179" cy="1450201"/>
              </a:xfrm>
            </p:grpSpPr>
            <p:pic>
              <p:nvPicPr>
                <p:cNvPr id="241" name="Google Shape;241;p21"/>
                <p:cNvPicPr preferRelativeResize="0"/>
                <p:nvPr/>
              </p:nvPicPr>
              <p:blipFill rotWithShape="1">
                <a:blip r:embed="rId3">
                  <a:alphaModFix/>
                </a:blip>
                <a:srcRect l="475" t="9788" r="61212" b="26650"/>
                <a:stretch/>
              </p:blipFill>
              <p:spPr>
                <a:xfrm>
                  <a:off x="3450775" y="3052877"/>
                  <a:ext cx="2692179" cy="1450199"/>
                </a:xfrm>
                <a:prstGeom prst="rect">
                  <a:avLst/>
                </a:prstGeom>
                <a:noFill/>
                <a:ln>
                  <a:noFill/>
                </a:ln>
              </p:spPr>
            </p:pic>
            <p:pic>
              <p:nvPicPr>
                <p:cNvPr id="242" name="Google Shape;242;p21"/>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243" name="Google Shape;243;p21"/>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244" name="Google Shape;244;p21"/>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245" name="Google Shape;245;p21"/>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246" name="Google Shape;246;p21"/>
              <p:cNvPicPr preferRelativeResize="0"/>
              <p:nvPr/>
            </p:nvPicPr>
            <p:blipFill rotWithShape="1">
              <a:blip r:embed="rId3">
                <a:alphaModFix/>
              </a:blip>
              <a:srcRect l="50577" t="75033" r="41018" b="15499"/>
              <a:stretch/>
            </p:blipFill>
            <p:spPr>
              <a:xfrm>
                <a:off x="1400984" y="1660978"/>
                <a:ext cx="430054" cy="168300"/>
              </a:xfrm>
              <a:prstGeom prst="rect">
                <a:avLst/>
              </a:prstGeom>
              <a:noFill/>
              <a:ln>
                <a:noFill/>
              </a:ln>
            </p:spPr>
          </p:pic>
        </p:grpSp>
        <p:cxnSp>
          <p:nvCxnSpPr>
            <p:cNvPr id="247" name="Google Shape;247;p21"/>
            <p:cNvCxnSpPr>
              <a:stCxn id="219" idx="3"/>
            </p:cNvCxnSpPr>
            <p:nvPr/>
          </p:nvCxnSpPr>
          <p:spPr>
            <a:xfrm rot="10800000" flipH="1">
              <a:off x="1644337" y="2241856"/>
              <a:ext cx="704100" cy="413100"/>
            </a:xfrm>
            <a:prstGeom prst="straightConnector1">
              <a:avLst/>
            </a:prstGeom>
            <a:noFill/>
            <a:ln w="38100" cap="flat" cmpd="sng">
              <a:solidFill>
                <a:srgbClr val="999999"/>
              </a:solidFill>
              <a:prstDash val="solid"/>
              <a:round/>
              <a:headEnd type="none" w="med" len="med"/>
              <a:tailEnd type="triangle" w="med" len="med"/>
            </a:ln>
          </p:spPr>
        </p:cxnSp>
      </p:grpSp>
      <p:grpSp>
        <p:nvGrpSpPr>
          <p:cNvPr id="248" name="Google Shape;248;p21"/>
          <p:cNvGrpSpPr/>
          <p:nvPr/>
        </p:nvGrpSpPr>
        <p:grpSpPr>
          <a:xfrm>
            <a:off x="3433601" y="2005933"/>
            <a:ext cx="8477900" cy="3175600"/>
            <a:chOff x="2575200" y="1504450"/>
            <a:chExt cx="6358425" cy="2381700"/>
          </a:xfrm>
        </p:grpSpPr>
        <p:sp>
          <p:nvSpPr>
            <p:cNvPr id="249" name="Google Shape;249;p21"/>
            <p:cNvSpPr/>
            <p:nvPr/>
          </p:nvSpPr>
          <p:spPr>
            <a:xfrm>
              <a:off x="2575200" y="1515225"/>
              <a:ext cx="2946900" cy="12993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Montserrat"/>
                <a:ea typeface="Montserrat"/>
                <a:cs typeface="Montserrat"/>
                <a:sym typeface="Montserrat"/>
              </a:endParaRPr>
            </a:p>
          </p:txBody>
        </p:sp>
        <p:sp>
          <p:nvSpPr>
            <p:cNvPr id="250" name="Google Shape;250;p21"/>
            <p:cNvSpPr/>
            <p:nvPr/>
          </p:nvSpPr>
          <p:spPr>
            <a:xfrm>
              <a:off x="5583525" y="1504450"/>
              <a:ext cx="3350100" cy="2381700"/>
            </a:xfrm>
            <a:prstGeom prst="roundRect">
              <a:avLst>
                <a:gd name="adj" fmla="val 8525"/>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Montserrat"/>
                <a:ea typeface="Montserrat"/>
                <a:cs typeface="Montserrat"/>
                <a:sym typeface="Montserrat"/>
              </a:endParaRPr>
            </a:p>
          </p:txBody>
        </p:sp>
      </p:grpSp>
      <p:sp>
        <p:nvSpPr>
          <p:cNvPr id="251" name="Google Shape;251;p21"/>
          <p:cNvSpPr/>
          <p:nvPr/>
        </p:nvSpPr>
        <p:spPr>
          <a:xfrm>
            <a:off x="3433600" y="3810333"/>
            <a:ext cx="3929200" cy="1732400"/>
          </a:xfrm>
          <a:prstGeom prst="roundRect">
            <a:avLst>
              <a:gd name="adj" fmla="val 16667"/>
            </a:avLst>
          </a:prstGeom>
          <a:noFill/>
          <a:ln w="28575" cap="flat" cmpd="sng">
            <a:solidFill>
              <a:srgbClr val="741B47"/>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Montserrat"/>
              <a:ea typeface="Montserrat"/>
              <a:cs typeface="Montserrat"/>
              <a:sym typeface="Montserrat"/>
            </a:endParaRPr>
          </a:p>
        </p:txBody>
      </p:sp>
      <p:sp>
        <p:nvSpPr>
          <p:cNvPr id="4" name="Google Shape;70;p15">
            <a:extLst>
              <a:ext uri="{FF2B5EF4-FFF2-40B4-BE49-F238E27FC236}">
                <a16:creationId xmlns:a16="http://schemas.microsoft.com/office/drawing/2014/main" id="{CFD9ED09-7B68-35F8-3DCB-24EB9A8D3B71}"/>
              </a:ext>
            </a:extLst>
          </p:cNvPr>
          <p:cNvSpPr txBox="1">
            <a:spLocks/>
          </p:cNvSpPr>
          <p:nvPr/>
        </p:nvSpPr>
        <p:spPr>
          <a:xfrm>
            <a:off x="390033" y="194133"/>
            <a:ext cx="11360800" cy="763600"/>
          </a:xfrm>
          <a:prstGeom prst="rect">
            <a:avLst/>
          </a:prstGeom>
        </p:spPr>
        <p:txBody>
          <a:bodyPr spcFirstLastPara="1" vert="horz" wrap="square" lIns="121900" tIns="121900" rIns="121900" bIns="121900"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2800" b="1" dirty="0">
                <a:solidFill>
                  <a:schemeClr val="accent4"/>
                </a:solidFill>
                <a:latin typeface="Helvetica Neue" panose="020B0604020202020204"/>
              </a:rPr>
              <a:t>LLMs, estimating alignment, evaluation </a:t>
            </a:r>
          </a:p>
        </p:txBody>
      </p:sp>
      <p:sp>
        <p:nvSpPr>
          <p:cNvPr id="3" name="Slide Number Placeholder 2">
            <a:extLst>
              <a:ext uri="{FF2B5EF4-FFF2-40B4-BE49-F238E27FC236}">
                <a16:creationId xmlns:a16="http://schemas.microsoft.com/office/drawing/2014/main" id="{B593AD26-F4F7-39CD-4174-361D0CCBA7E7}"/>
              </a:ext>
            </a:extLst>
          </p:cNvPr>
          <p:cNvSpPr>
            <a:spLocks noGrp="1"/>
          </p:cNvSpPr>
          <p:nvPr>
            <p:ph type="sldNum" idx="12"/>
          </p:nvPr>
        </p:nvSpPr>
        <p:spPr/>
        <p:txBody>
          <a:bodyPr/>
          <a:lstStyle/>
          <a:p>
            <a:fld id="{00000000-1234-1234-1234-123412341234}" type="slidenum">
              <a:rPr lang="en" smtClean="0"/>
              <a:pPr/>
              <a:t>16</a:t>
            </a:fld>
            <a:endParaRPr lang="en"/>
          </a:p>
        </p:txBody>
      </p:sp>
      <p:sp>
        <p:nvSpPr>
          <p:cNvPr id="5" name="Footer Placeholder 4">
            <a:extLst>
              <a:ext uri="{FF2B5EF4-FFF2-40B4-BE49-F238E27FC236}">
                <a16:creationId xmlns:a16="http://schemas.microsoft.com/office/drawing/2014/main" id="{4BC3B025-FD95-FA73-EF57-B965EB31E63F}"/>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6595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2"/>
          <p:cNvSpPr txBox="1">
            <a:spLocks noGrp="1"/>
          </p:cNvSpPr>
          <p:nvPr>
            <p:ph type="title"/>
          </p:nvPr>
        </p:nvSpPr>
        <p:spPr>
          <a:xfrm>
            <a:off x="390033" y="194133"/>
            <a:ext cx="11360800" cy="763600"/>
          </a:xfrm>
          <a:prstGeom prst="rect">
            <a:avLst/>
          </a:prstGeom>
        </p:spPr>
        <p:txBody>
          <a:bodyPr spcFirstLastPara="1" vert="horz" wrap="square" lIns="121900" tIns="121900" rIns="121900" bIns="121900" rtlCol="0" anchor="t" anchorCtr="0">
            <a:normAutofit/>
          </a:bodyPr>
          <a:lstStyle/>
          <a:p>
            <a:r>
              <a:rPr lang="en" sz="2800" b="1" dirty="0">
                <a:solidFill>
                  <a:schemeClr val="accent4"/>
                </a:solidFill>
                <a:latin typeface="Helvetica Neue" panose="020B0604020202020204"/>
              </a:rPr>
              <a:t>Part 1: LLMs + extracting representations</a:t>
            </a:r>
            <a:endParaRPr sz="2800" b="1" dirty="0">
              <a:solidFill>
                <a:schemeClr val="accent4"/>
              </a:solidFill>
              <a:latin typeface="Helvetica Neue" panose="020B0604020202020204"/>
            </a:endParaRPr>
          </a:p>
        </p:txBody>
      </p:sp>
      <p:grpSp>
        <p:nvGrpSpPr>
          <p:cNvPr id="257" name="Google Shape;257;p22"/>
          <p:cNvGrpSpPr/>
          <p:nvPr/>
        </p:nvGrpSpPr>
        <p:grpSpPr>
          <a:xfrm>
            <a:off x="7005034" y="2970333"/>
            <a:ext cx="1965271" cy="1566400"/>
            <a:chOff x="5587900" y="3274012"/>
            <a:chExt cx="1473953" cy="1174800"/>
          </a:xfrm>
        </p:grpSpPr>
        <p:sp>
          <p:nvSpPr>
            <p:cNvPr id="258" name="Google Shape;258;p22"/>
            <p:cNvSpPr txBox="1"/>
            <p:nvPr/>
          </p:nvSpPr>
          <p:spPr>
            <a:xfrm>
              <a:off x="5909253" y="363238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259" name="Google Shape;259;p22"/>
            <p:cNvSpPr/>
            <p:nvPr/>
          </p:nvSpPr>
          <p:spPr>
            <a:xfrm>
              <a:off x="5587900" y="3274012"/>
              <a:ext cx="289200" cy="11748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0" name="Google Shape;260;p22"/>
          <p:cNvGrpSpPr/>
          <p:nvPr/>
        </p:nvGrpSpPr>
        <p:grpSpPr>
          <a:xfrm>
            <a:off x="9059657" y="3865867"/>
            <a:ext cx="2742299" cy="1318236"/>
            <a:chOff x="5473200" y="3212407"/>
            <a:chExt cx="2373600" cy="1141000"/>
          </a:xfrm>
        </p:grpSpPr>
        <p:grpSp>
          <p:nvGrpSpPr>
            <p:cNvPr id="261" name="Google Shape;261;p22"/>
            <p:cNvGrpSpPr/>
            <p:nvPr/>
          </p:nvGrpSpPr>
          <p:grpSpPr>
            <a:xfrm>
              <a:off x="5526960" y="3212407"/>
              <a:ext cx="2203288" cy="660951"/>
              <a:chOff x="4320801" y="2572098"/>
              <a:chExt cx="1897750" cy="569295"/>
            </a:xfrm>
          </p:grpSpPr>
          <p:pic>
            <p:nvPicPr>
              <p:cNvPr id="262" name="Google Shape;262;p22"/>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263" name="Google Shape;263;p22"/>
              <p:cNvPicPr preferRelativeResize="0"/>
              <p:nvPr/>
            </p:nvPicPr>
            <p:blipFill rotWithShape="1">
              <a:blip r:embed="rId3">
                <a:alphaModFix/>
              </a:blip>
              <a:srcRect l="62574" t="68472" r="27799" b="9354"/>
              <a:stretch/>
            </p:blipFill>
            <p:spPr>
              <a:xfrm flipH="1">
                <a:off x="5507176" y="2572098"/>
                <a:ext cx="711375" cy="569281"/>
              </a:xfrm>
              <a:prstGeom prst="rect">
                <a:avLst/>
              </a:prstGeom>
              <a:noFill/>
              <a:ln>
                <a:noFill/>
              </a:ln>
            </p:spPr>
          </p:pic>
        </p:grpSp>
        <p:pic>
          <p:nvPicPr>
            <p:cNvPr id="264" name="Google Shape;264;p22"/>
            <p:cNvPicPr preferRelativeResize="0"/>
            <p:nvPr/>
          </p:nvPicPr>
          <p:blipFill rotWithShape="1">
            <a:blip r:embed="rId4">
              <a:alphaModFix/>
            </a:blip>
            <a:srcRect l="3679" t="15273" r="87556" b="75807"/>
            <a:stretch/>
          </p:blipFill>
          <p:spPr>
            <a:xfrm>
              <a:off x="5892416" y="3409940"/>
              <a:ext cx="712498" cy="256200"/>
            </a:xfrm>
            <a:prstGeom prst="rect">
              <a:avLst/>
            </a:prstGeom>
            <a:noFill/>
            <a:ln>
              <a:noFill/>
            </a:ln>
          </p:spPr>
        </p:pic>
        <p:sp>
          <p:nvSpPr>
            <p:cNvPr id="265" name="Google Shape;265;p22"/>
            <p:cNvSpPr/>
            <p:nvPr/>
          </p:nvSpPr>
          <p:spPr>
            <a:xfrm>
              <a:off x="7404700" y="3383000"/>
              <a:ext cx="45000" cy="52200"/>
            </a:xfrm>
            <a:prstGeom prst="rect">
              <a:avLst/>
            </a:prstGeom>
            <a:solidFill>
              <a:srgbClr val="FFAB40"/>
            </a:solidFill>
            <a:ln>
              <a:noFill/>
            </a:ln>
          </p:spPr>
          <p:txBody>
            <a:bodyPr spcFirstLastPara="1" wrap="square" lIns="121900" tIns="121900" rIns="121900" bIns="121900" anchor="ctr" anchorCtr="0">
              <a:noAutofit/>
            </a:bodyPr>
            <a:lstStyle/>
            <a:p>
              <a:endParaRPr sz="2400"/>
            </a:p>
          </p:txBody>
        </p:sp>
        <p:sp>
          <p:nvSpPr>
            <p:cNvPr id="266" name="Google Shape;266;p22"/>
            <p:cNvSpPr txBox="1"/>
            <p:nvPr/>
          </p:nvSpPr>
          <p:spPr>
            <a:xfrm>
              <a:off x="5473200" y="3749500"/>
              <a:ext cx="2373600" cy="603907"/>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Test how well      predicts unseen brain recordings</a:t>
              </a:r>
              <a:endParaRPr sz="1467">
                <a:latin typeface="Montserrat"/>
                <a:ea typeface="Montserrat"/>
                <a:cs typeface="Montserrat"/>
                <a:sym typeface="Montserrat"/>
              </a:endParaRPr>
            </a:p>
          </p:txBody>
        </p:sp>
        <p:pic>
          <p:nvPicPr>
            <p:cNvPr id="267" name="Google Shape;267;p22"/>
            <p:cNvPicPr preferRelativeResize="0"/>
            <p:nvPr/>
          </p:nvPicPr>
          <p:blipFill rotWithShape="1">
            <a:blip r:embed="rId3">
              <a:alphaModFix/>
            </a:blip>
            <a:srcRect l="47532" t="74446" r="50518" b="13282"/>
            <a:stretch/>
          </p:blipFill>
          <p:spPr>
            <a:xfrm>
              <a:off x="6718128" y="3828736"/>
              <a:ext cx="120150" cy="262800"/>
            </a:xfrm>
            <a:prstGeom prst="rect">
              <a:avLst/>
            </a:prstGeom>
            <a:noFill/>
            <a:ln>
              <a:noFill/>
            </a:ln>
          </p:spPr>
        </p:pic>
      </p:grpSp>
      <p:grpSp>
        <p:nvGrpSpPr>
          <p:cNvPr id="268" name="Google Shape;268;p22"/>
          <p:cNvGrpSpPr/>
          <p:nvPr/>
        </p:nvGrpSpPr>
        <p:grpSpPr>
          <a:xfrm>
            <a:off x="9031082" y="2825724"/>
            <a:ext cx="2627485" cy="926963"/>
            <a:chOff x="5445175" y="2328525"/>
            <a:chExt cx="2290347" cy="808021"/>
          </a:xfrm>
        </p:grpSpPr>
        <p:sp>
          <p:nvSpPr>
            <p:cNvPr id="269" name="Google Shape;269;p22"/>
            <p:cNvSpPr txBox="1"/>
            <p:nvPr/>
          </p:nvSpPr>
          <p:spPr>
            <a:xfrm>
              <a:off x="5445175" y="2328525"/>
              <a:ext cx="1449300" cy="41139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Learn function</a:t>
              </a:r>
              <a:endParaRPr sz="1467">
                <a:latin typeface="Montserrat"/>
                <a:ea typeface="Montserrat"/>
                <a:cs typeface="Montserrat"/>
                <a:sym typeface="Montserrat"/>
              </a:endParaRPr>
            </a:p>
          </p:txBody>
        </p:sp>
        <p:grpSp>
          <p:nvGrpSpPr>
            <p:cNvPr id="270" name="Google Shape;270;p22"/>
            <p:cNvGrpSpPr/>
            <p:nvPr/>
          </p:nvGrpSpPr>
          <p:grpSpPr>
            <a:xfrm>
              <a:off x="5532225" y="2470908"/>
              <a:ext cx="2203297" cy="665638"/>
              <a:chOff x="4320801" y="2568061"/>
              <a:chExt cx="1897758" cy="573332"/>
            </a:xfrm>
          </p:grpSpPr>
          <p:pic>
            <p:nvPicPr>
              <p:cNvPr id="271" name="Google Shape;271;p22"/>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272" name="Google Shape;272;p22"/>
              <p:cNvPicPr preferRelativeResize="0"/>
              <p:nvPr/>
            </p:nvPicPr>
            <p:blipFill rotWithShape="1">
              <a:blip r:embed="rId3">
                <a:alphaModFix/>
              </a:blip>
              <a:srcRect l="62574" t="68313" r="27799" b="9356"/>
              <a:stretch/>
            </p:blipFill>
            <p:spPr>
              <a:xfrm flipH="1">
                <a:off x="5507169" y="2568061"/>
                <a:ext cx="711390" cy="573316"/>
              </a:xfrm>
              <a:prstGeom prst="rect">
                <a:avLst/>
              </a:prstGeom>
              <a:noFill/>
              <a:ln>
                <a:noFill/>
              </a:ln>
            </p:spPr>
          </p:pic>
        </p:grpSp>
        <p:pic>
          <p:nvPicPr>
            <p:cNvPr id="273" name="Google Shape;273;p22"/>
            <p:cNvPicPr preferRelativeResize="0"/>
            <p:nvPr/>
          </p:nvPicPr>
          <p:blipFill rotWithShape="1">
            <a:blip r:embed="rId3">
              <a:alphaModFix/>
            </a:blip>
            <a:srcRect l="47532" t="74446" r="50518" b="13282"/>
            <a:stretch/>
          </p:blipFill>
          <p:spPr>
            <a:xfrm>
              <a:off x="6781141" y="2403429"/>
              <a:ext cx="120150" cy="262800"/>
            </a:xfrm>
            <a:prstGeom prst="rect">
              <a:avLst/>
            </a:prstGeom>
            <a:noFill/>
            <a:ln>
              <a:noFill/>
            </a:ln>
          </p:spPr>
        </p:pic>
      </p:grpSp>
      <p:grpSp>
        <p:nvGrpSpPr>
          <p:cNvPr id="274" name="Google Shape;274;p22"/>
          <p:cNvGrpSpPr/>
          <p:nvPr/>
        </p:nvGrpSpPr>
        <p:grpSpPr>
          <a:xfrm>
            <a:off x="5320666" y="2087834"/>
            <a:ext cx="1978268" cy="2779575"/>
            <a:chOff x="3755649" y="1297175"/>
            <a:chExt cx="1483701" cy="2084681"/>
          </a:xfrm>
        </p:grpSpPr>
        <p:cxnSp>
          <p:nvCxnSpPr>
            <p:cNvPr id="275" name="Google Shape;275;p22"/>
            <p:cNvCxnSpPr/>
            <p:nvPr/>
          </p:nvCxnSpPr>
          <p:spPr>
            <a:xfrm rot="10800000" flipH="1">
              <a:off x="3755649" y="3111890"/>
              <a:ext cx="405000" cy="600"/>
            </a:xfrm>
            <a:prstGeom prst="straightConnector1">
              <a:avLst/>
            </a:prstGeom>
            <a:noFill/>
            <a:ln w="38100" cap="flat" cmpd="sng">
              <a:solidFill>
                <a:srgbClr val="999999"/>
              </a:solidFill>
              <a:prstDash val="solid"/>
              <a:round/>
              <a:headEnd type="none" w="med" len="med"/>
              <a:tailEnd type="triangle" w="med" len="med"/>
            </a:ln>
          </p:spPr>
        </p:cxnSp>
        <p:pic>
          <p:nvPicPr>
            <p:cNvPr id="276" name="Google Shape;276;p22"/>
            <p:cNvPicPr preferRelativeResize="0"/>
            <p:nvPr/>
          </p:nvPicPr>
          <p:blipFill rotWithShape="1">
            <a:blip r:embed="rId5">
              <a:alphaModFix/>
            </a:blip>
            <a:srcRect l="89188" t="42215" r="3064" b="33981"/>
            <a:stretch/>
          </p:blipFill>
          <p:spPr>
            <a:xfrm>
              <a:off x="4258288" y="2754344"/>
              <a:ext cx="695299" cy="627512"/>
            </a:xfrm>
            <a:prstGeom prst="rect">
              <a:avLst/>
            </a:prstGeom>
            <a:noFill/>
            <a:ln>
              <a:noFill/>
            </a:ln>
          </p:spPr>
        </p:pic>
        <p:cxnSp>
          <p:nvCxnSpPr>
            <p:cNvPr id="277" name="Google Shape;277;p22"/>
            <p:cNvCxnSpPr/>
            <p:nvPr/>
          </p:nvCxnSpPr>
          <p:spPr>
            <a:xfrm rot="10800000" flipH="1">
              <a:off x="3759528" y="1948574"/>
              <a:ext cx="405000" cy="600"/>
            </a:xfrm>
            <a:prstGeom prst="straightConnector1">
              <a:avLst/>
            </a:prstGeom>
            <a:noFill/>
            <a:ln w="38100" cap="flat" cmpd="sng">
              <a:solidFill>
                <a:srgbClr val="999999"/>
              </a:solidFill>
              <a:prstDash val="solid"/>
              <a:round/>
              <a:headEnd type="none" w="med" len="med"/>
              <a:tailEnd type="triangle" w="med" len="med"/>
            </a:ln>
          </p:spPr>
        </p:cxnSp>
        <p:grpSp>
          <p:nvGrpSpPr>
            <p:cNvPr id="278" name="Google Shape;278;p22"/>
            <p:cNvGrpSpPr/>
            <p:nvPr/>
          </p:nvGrpSpPr>
          <p:grpSpPr>
            <a:xfrm>
              <a:off x="3904650" y="1297175"/>
              <a:ext cx="1334700" cy="788655"/>
              <a:chOff x="4720575" y="2571438"/>
              <a:chExt cx="1334700" cy="788655"/>
            </a:xfrm>
          </p:grpSpPr>
          <p:sp>
            <p:nvSpPr>
              <p:cNvPr id="279" name="Google Shape;279;p22"/>
              <p:cNvSpPr txBox="1"/>
              <p:nvPr/>
            </p:nvSpPr>
            <p:spPr>
              <a:xfrm>
                <a:off x="4720575" y="2571438"/>
                <a:ext cx="1334700" cy="335100"/>
              </a:xfrm>
              <a:prstGeom prst="rect">
                <a:avLst/>
              </a:prstGeom>
              <a:noFill/>
              <a:ln>
                <a:noFill/>
              </a:ln>
            </p:spPr>
            <p:txBody>
              <a:bodyPr spcFirstLastPara="1" wrap="square" lIns="121900" tIns="121900" rIns="121900" bIns="121900" anchor="t" anchorCtr="0">
                <a:noAutofit/>
              </a:bodyPr>
              <a:lstStyle/>
              <a:p>
                <a:pPr algn="ctr"/>
                <a:r>
                  <a:rPr lang="en" sz="1067">
                    <a:latin typeface="Montserrat"/>
                    <a:ea typeface="Montserrat"/>
                    <a:cs typeface="Montserrat"/>
                    <a:sym typeface="Montserrat"/>
                  </a:rPr>
                  <a:t>a priori locations in NLP system and brain</a:t>
                </a:r>
                <a:endParaRPr sz="1067">
                  <a:latin typeface="Montserrat"/>
                  <a:ea typeface="Montserrat"/>
                  <a:cs typeface="Montserrat"/>
                  <a:sym typeface="Montserrat"/>
                </a:endParaRPr>
              </a:p>
            </p:txBody>
          </p:sp>
          <p:pic>
            <p:nvPicPr>
              <p:cNvPr id="280" name="Google Shape;280;p22"/>
              <p:cNvPicPr preferRelativeResize="0"/>
              <p:nvPr/>
            </p:nvPicPr>
            <p:blipFill rotWithShape="1">
              <a:blip r:embed="rId3">
                <a:alphaModFix/>
              </a:blip>
              <a:srcRect l="50577" t="75033" r="41018" b="15499"/>
              <a:stretch/>
            </p:blipFill>
            <p:spPr>
              <a:xfrm>
                <a:off x="5055115" y="3099613"/>
                <a:ext cx="665612" cy="260480"/>
              </a:xfrm>
              <a:prstGeom prst="rect">
                <a:avLst/>
              </a:prstGeom>
              <a:noFill/>
              <a:ln>
                <a:noFill/>
              </a:ln>
            </p:spPr>
          </p:pic>
        </p:grpSp>
      </p:grpSp>
      <p:grpSp>
        <p:nvGrpSpPr>
          <p:cNvPr id="281" name="Google Shape;281;p22"/>
          <p:cNvGrpSpPr/>
          <p:nvPr/>
        </p:nvGrpSpPr>
        <p:grpSpPr>
          <a:xfrm>
            <a:off x="390034" y="2184534"/>
            <a:ext cx="5032300" cy="2996308"/>
            <a:chOff x="57675" y="1369700"/>
            <a:chExt cx="3774225" cy="2247231"/>
          </a:xfrm>
        </p:grpSpPr>
        <p:cxnSp>
          <p:nvCxnSpPr>
            <p:cNvPr id="282" name="Google Shape;282;p22"/>
            <p:cNvCxnSpPr>
              <a:stCxn id="283" idx="3"/>
            </p:cNvCxnSpPr>
            <p:nvPr/>
          </p:nvCxnSpPr>
          <p:spPr>
            <a:xfrm>
              <a:off x="1644337" y="2654956"/>
              <a:ext cx="678600" cy="486900"/>
            </a:xfrm>
            <a:prstGeom prst="straightConnector1">
              <a:avLst/>
            </a:prstGeom>
            <a:noFill/>
            <a:ln w="38100" cap="flat" cmpd="sng">
              <a:solidFill>
                <a:srgbClr val="999999"/>
              </a:solidFill>
              <a:prstDash val="solid"/>
              <a:round/>
              <a:headEnd type="none" w="med" len="med"/>
              <a:tailEnd type="triangle" w="med" len="med"/>
            </a:ln>
          </p:spPr>
        </p:cxnSp>
        <p:sp>
          <p:nvSpPr>
            <p:cNvPr id="284" name="Google Shape;284;p22"/>
            <p:cNvSpPr/>
            <p:nvPr/>
          </p:nvSpPr>
          <p:spPr>
            <a:xfrm>
              <a:off x="2712009" y="2685937"/>
              <a:ext cx="719400" cy="7191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85" name="Google Shape;285;p22"/>
            <p:cNvCxnSpPr/>
            <p:nvPr/>
          </p:nvCxnSpPr>
          <p:spPr>
            <a:xfrm>
              <a:off x="2939877" y="3114113"/>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286" name="Google Shape;286;p22"/>
            <p:cNvCxnSpPr/>
            <p:nvPr/>
          </p:nvCxnSpPr>
          <p:spPr>
            <a:xfrm flipH="1">
              <a:off x="2682587"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287" name="Google Shape;287;p22"/>
            <p:cNvCxnSpPr/>
            <p:nvPr/>
          </p:nvCxnSpPr>
          <p:spPr>
            <a:xfrm flipH="1">
              <a:off x="2937234"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288" name="Google Shape;288;p22"/>
            <p:cNvCxnSpPr/>
            <p:nvPr/>
          </p:nvCxnSpPr>
          <p:spPr>
            <a:xfrm>
              <a:off x="2682824" y="3466499"/>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289" name="Google Shape;289;p22"/>
            <p:cNvCxnSpPr/>
            <p:nvPr/>
          </p:nvCxnSpPr>
          <p:spPr>
            <a:xfrm>
              <a:off x="2682824"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290" name="Google Shape;290;p22"/>
            <p:cNvCxnSpPr/>
            <p:nvPr/>
          </p:nvCxnSpPr>
          <p:spPr>
            <a:xfrm>
              <a:off x="2937471"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291" name="Google Shape;291;p22"/>
            <p:cNvCxnSpPr/>
            <p:nvPr/>
          </p:nvCxnSpPr>
          <p:spPr>
            <a:xfrm rot="10800000" flipH="1">
              <a:off x="2937471" y="3123431"/>
              <a:ext cx="265800" cy="364200"/>
            </a:xfrm>
            <a:prstGeom prst="straightConnector1">
              <a:avLst/>
            </a:prstGeom>
            <a:noFill/>
            <a:ln w="9525" cap="flat" cmpd="sng">
              <a:solidFill>
                <a:srgbClr val="595959"/>
              </a:solidFill>
              <a:prstDash val="solid"/>
              <a:round/>
              <a:headEnd type="none" w="med" len="med"/>
              <a:tailEnd type="none" w="med" len="med"/>
            </a:ln>
          </p:spPr>
        </p:cxnSp>
        <p:cxnSp>
          <p:nvCxnSpPr>
            <p:cNvPr id="292" name="Google Shape;292;p22"/>
            <p:cNvCxnSpPr/>
            <p:nvPr/>
          </p:nvCxnSpPr>
          <p:spPr>
            <a:xfrm rot="10800000">
              <a:off x="2684271" y="3487631"/>
              <a:ext cx="253200" cy="0"/>
            </a:xfrm>
            <a:prstGeom prst="straightConnector1">
              <a:avLst/>
            </a:prstGeom>
            <a:noFill/>
            <a:ln w="9525" cap="flat" cmpd="sng">
              <a:solidFill>
                <a:srgbClr val="595959"/>
              </a:solidFill>
              <a:prstDash val="solid"/>
              <a:round/>
              <a:headEnd type="none" w="med" len="med"/>
              <a:tailEnd type="none" w="med" len="med"/>
            </a:ln>
          </p:spPr>
        </p:cxnSp>
        <p:cxnSp>
          <p:nvCxnSpPr>
            <p:cNvPr id="293" name="Google Shape;293;p22"/>
            <p:cNvCxnSpPr/>
            <p:nvPr/>
          </p:nvCxnSpPr>
          <p:spPr>
            <a:xfrm>
              <a:off x="3198918" y="3117644"/>
              <a:ext cx="4800" cy="5100"/>
            </a:xfrm>
            <a:prstGeom prst="straightConnector1">
              <a:avLst/>
            </a:prstGeom>
            <a:noFill/>
            <a:ln w="9525" cap="flat" cmpd="sng">
              <a:solidFill>
                <a:srgbClr val="595959"/>
              </a:solidFill>
              <a:prstDash val="solid"/>
              <a:round/>
              <a:headEnd type="none" w="med" len="med"/>
              <a:tailEnd type="none" w="med" len="med"/>
            </a:ln>
          </p:spPr>
        </p:cxnSp>
        <p:sp>
          <p:nvSpPr>
            <p:cNvPr id="294" name="Google Shape;294;p22"/>
            <p:cNvSpPr/>
            <p:nvPr/>
          </p:nvSpPr>
          <p:spPr>
            <a:xfrm>
              <a:off x="2684846" y="3117644"/>
              <a:ext cx="511500" cy="3468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5" name="Google Shape;295;p22"/>
            <p:cNvSpPr/>
            <p:nvPr/>
          </p:nvSpPr>
          <p:spPr>
            <a:xfrm rot="-5400000" flipH="1">
              <a:off x="2877320" y="3176044"/>
              <a:ext cx="378600" cy="2589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6" name="Google Shape;296;p22"/>
            <p:cNvSpPr/>
            <p:nvPr/>
          </p:nvSpPr>
          <p:spPr>
            <a:xfrm>
              <a:off x="2685130" y="3489731"/>
              <a:ext cx="253200" cy="1272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7" name="Google Shape;297;p22"/>
            <p:cNvSpPr/>
            <p:nvPr/>
          </p:nvSpPr>
          <p:spPr>
            <a:xfrm>
              <a:off x="2686032" y="3462819"/>
              <a:ext cx="253200" cy="26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8" name="Google Shape;298;p22"/>
            <p:cNvSpPr txBox="1"/>
            <p:nvPr/>
          </p:nvSpPr>
          <p:spPr>
            <a:xfrm>
              <a:off x="2876420" y="2654948"/>
              <a:ext cx="649800" cy="40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299" name="Google Shape;299;p22"/>
            <p:cNvSpPr/>
            <p:nvPr/>
          </p:nvSpPr>
          <p:spPr>
            <a:xfrm rot="-2301283">
              <a:off x="2900983" y="3495704"/>
              <a:ext cx="87990" cy="102438"/>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0" name="Google Shape;300;p22"/>
            <p:cNvSpPr txBox="1"/>
            <p:nvPr/>
          </p:nvSpPr>
          <p:spPr>
            <a:xfrm>
              <a:off x="1059316" y="1948576"/>
              <a:ext cx="1076400" cy="175500"/>
            </a:xfrm>
            <a:prstGeom prst="rect">
              <a:avLst/>
            </a:prstGeom>
            <a:noFill/>
            <a:ln>
              <a:noFill/>
            </a:ln>
          </p:spPr>
          <p:txBody>
            <a:bodyPr spcFirstLastPara="1" wrap="square" lIns="121900" tIns="121900" rIns="121900" bIns="121900" anchor="t" anchorCtr="0">
              <a:noAutofit/>
            </a:bodyPr>
            <a:lstStyle/>
            <a:p>
              <a:r>
                <a:rPr lang="en" sz="1067" i="1">
                  <a:latin typeface="Montserrat"/>
                  <a:ea typeface="Montserrat"/>
                  <a:cs typeface="Montserrat"/>
                  <a:sym typeface="Montserrat"/>
                </a:rPr>
                <a:t>“Harry never thought </a:t>
              </a:r>
              <a:endParaRPr sz="1067" i="1">
                <a:latin typeface="Montserrat"/>
                <a:ea typeface="Montserrat"/>
                <a:cs typeface="Montserrat"/>
                <a:sym typeface="Montserrat"/>
              </a:endParaRPr>
            </a:p>
            <a:p>
              <a:r>
                <a:rPr lang="en" sz="1067" i="1">
                  <a:latin typeface="Montserrat"/>
                  <a:ea typeface="Montserrat"/>
                  <a:cs typeface="Montserrat"/>
                  <a:sym typeface="Montserrat"/>
                </a:rPr>
                <a:t>he would ...”</a:t>
              </a:r>
              <a:endParaRPr sz="1067" i="1">
                <a:latin typeface="Montserrat"/>
                <a:ea typeface="Montserrat"/>
                <a:cs typeface="Montserrat"/>
                <a:sym typeface="Montserrat"/>
              </a:endParaRPr>
            </a:p>
          </p:txBody>
        </p:sp>
        <p:pic>
          <p:nvPicPr>
            <p:cNvPr id="283" name="Google Shape;283;p22"/>
            <p:cNvPicPr preferRelativeResize="0"/>
            <p:nvPr/>
          </p:nvPicPr>
          <p:blipFill rotWithShape="1">
            <a:blip r:embed="rId6">
              <a:alphaModFix/>
            </a:blip>
            <a:srcRect l="61930" t="17464" r="34476" b="72053"/>
            <a:stretch/>
          </p:blipFill>
          <p:spPr>
            <a:xfrm>
              <a:off x="1179678" y="2442908"/>
              <a:ext cx="464659" cy="424097"/>
            </a:xfrm>
            <a:prstGeom prst="rect">
              <a:avLst/>
            </a:prstGeom>
            <a:noFill/>
            <a:ln>
              <a:noFill/>
            </a:ln>
          </p:spPr>
        </p:pic>
        <p:sp>
          <p:nvSpPr>
            <p:cNvPr id="301" name="Google Shape;301;p22"/>
            <p:cNvSpPr txBox="1"/>
            <p:nvPr/>
          </p:nvSpPr>
          <p:spPr>
            <a:xfrm>
              <a:off x="57675" y="2468738"/>
              <a:ext cx="1097100" cy="35396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~5000 words</a:t>
              </a:r>
              <a:endParaRPr sz="1467">
                <a:latin typeface="Montserrat"/>
                <a:ea typeface="Montserrat"/>
                <a:cs typeface="Montserrat"/>
                <a:sym typeface="Montserrat"/>
              </a:endParaRPr>
            </a:p>
          </p:txBody>
        </p:sp>
        <p:sp>
          <p:nvSpPr>
            <p:cNvPr id="302" name="Google Shape;302;p22"/>
            <p:cNvSpPr txBox="1"/>
            <p:nvPr/>
          </p:nvSpPr>
          <p:spPr>
            <a:xfrm>
              <a:off x="2497200" y="1369700"/>
              <a:ext cx="1334700" cy="22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language model</a:t>
              </a:r>
              <a:endParaRPr sz="1067">
                <a:latin typeface="Montserrat"/>
                <a:ea typeface="Montserrat"/>
                <a:cs typeface="Montserrat"/>
                <a:sym typeface="Montserrat"/>
              </a:endParaRPr>
            </a:p>
          </p:txBody>
        </p:sp>
        <p:grpSp>
          <p:nvGrpSpPr>
            <p:cNvPr id="303" name="Google Shape;303;p22"/>
            <p:cNvGrpSpPr/>
            <p:nvPr/>
          </p:nvGrpSpPr>
          <p:grpSpPr>
            <a:xfrm>
              <a:off x="2307703" y="1596510"/>
              <a:ext cx="1488675" cy="801907"/>
              <a:chOff x="165685" y="1319882"/>
              <a:chExt cx="1830413" cy="985992"/>
            </a:xfrm>
          </p:grpSpPr>
          <p:grpSp>
            <p:nvGrpSpPr>
              <p:cNvPr id="304" name="Google Shape;304;p22"/>
              <p:cNvGrpSpPr/>
              <p:nvPr/>
            </p:nvGrpSpPr>
            <p:grpSpPr>
              <a:xfrm>
                <a:off x="165685" y="1319882"/>
                <a:ext cx="1830413" cy="985992"/>
                <a:chOff x="3450775" y="3052875"/>
                <a:chExt cx="2692179" cy="1450201"/>
              </a:xfrm>
            </p:grpSpPr>
            <p:pic>
              <p:nvPicPr>
                <p:cNvPr id="305" name="Google Shape;305;p22"/>
                <p:cNvPicPr preferRelativeResize="0"/>
                <p:nvPr/>
              </p:nvPicPr>
              <p:blipFill rotWithShape="1">
                <a:blip r:embed="rId3">
                  <a:alphaModFix/>
                </a:blip>
                <a:srcRect l="475" t="9788" r="61212" b="26650"/>
                <a:stretch/>
              </p:blipFill>
              <p:spPr>
                <a:xfrm>
                  <a:off x="3450775" y="3052877"/>
                  <a:ext cx="2692179" cy="1450199"/>
                </a:xfrm>
                <a:prstGeom prst="rect">
                  <a:avLst/>
                </a:prstGeom>
                <a:noFill/>
                <a:ln>
                  <a:noFill/>
                </a:ln>
              </p:spPr>
            </p:pic>
            <p:pic>
              <p:nvPicPr>
                <p:cNvPr id="306" name="Google Shape;306;p22"/>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307" name="Google Shape;307;p22"/>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308" name="Google Shape;308;p22"/>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309" name="Google Shape;309;p22"/>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310" name="Google Shape;310;p22"/>
              <p:cNvPicPr preferRelativeResize="0"/>
              <p:nvPr/>
            </p:nvPicPr>
            <p:blipFill rotWithShape="1">
              <a:blip r:embed="rId3">
                <a:alphaModFix/>
              </a:blip>
              <a:srcRect l="50577" t="75033" r="41018" b="15499"/>
              <a:stretch/>
            </p:blipFill>
            <p:spPr>
              <a:xfrm>
                <a:off x="1400984" y="1660978"/>
                <a:ext cx="430054" cy="168300"/>
              </a:xfrm>
              <a:prstGeom prst="rect">
                <a:avLst/>
              </a:prstGeom>
              <a:noFill/>
              <a:ln>
                <a:noFill/>
              </a:ln>
            </p:spPr>
          </p:pic>
        </p:grpSp>
        <p:cxnSp>
          <p:nvCxnSpPr>
            <p:cNvPr id="311" name="Google Shape;311;p22"/>
            <p:cNvCxnSpPr>
              <a:stCxn id="283" idx="3"/>
            </p:cNvCxnSpPr>
            <p:nvPr/>
          </p:nvCxnSpPr>
          <p:spPr>
            <a:xfrm rot="10800000" flipH="1">
              <a:off x="1644337" y="2241856"/>
              <a:ext cx="704100" cy="413100"/>
            </a:xfrm>
            <a:prstGeom prst="straightConnector1">
              <a:avLst/>
            </a:prstGeom>
            <a:noFill/>
            <a:ln w="38100" cap="flat" cmpd="sng">
              <a:solidFill>
                <a:srgbClr val="999999"/>
              </a:solidFill>
              <a:prstDash val="solid"/>
              <a:round/>
              <a:headEnd type="none" w="med" len="med"/>
              <a:tailEnd type="triangle" w="med" len="med"/>
            </a:ln>
          </p:spPr>
        </p:cxnSp>
      </p:grpSp>
      <p:sp>
        <p:nvSpPr>
          <p:cNvPr id="312" name="Google Shape;312;p22"/>
          <p:cNvSpPr/>
          <p:nvPr/>
        </p:nvSpPr>
        <p:spPr>
          <a:xfrm>
            <a:off x="3433600" y="2020300"/>
            <a:ext cx="1887200" cy="17324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Montserrat"/>
              <a:ea typeface="Montserrat"/>
              <a:cs typeface="Montserrat"/>
              <a:sym typeface="Montserrat"/>
            </a:endParaRPr>
          </a:p>
        </p:txBody>
      </p:sp>
      <p:sp>
        <p:nvSpPr>
          <p:cNvPr id="3" name="Slide Number Placeholder 2">
            <a:extLst>
              <a:ext uri="{FF2B5EF4-FFF2-40B4-BE49-F238E27FC236}">
                <a16:creationId xmlns:a16="http://schemas.microsoft.com/office/drawing/2014/main" id="{69FC274D-57BB-C6A1-FE51-B88DBA5E9488}"/>
              </a:ext>
            </a:extLst>
          </p:cNvPr>
          <p:cNvSpPr>
            <a:spLocks noGrp="1"/>
          </p:cNvSpPr>
          <p:nvPr>
            <p:ph type="sldNum" idx="12"/>
          </p:nvPr>
        </p:nvSpPr>
        <p:spPr/>
        <p:txBody>
          <a:bodyPr/>
          <a:lstStyle/>
          <a:p>
            <a:fld id="{00000000-1234-1234-1234-123412341234}" type="slidenum">
              <a:rPr lang="en" smtClean="0"/>
              <a:pPr/>
              <a:t>17</a:t>
            </a:fld>
            <a:endParaRPr lang="en"/>
          </a:p>
        </p:txBody>
      </p:sp>
      <p:sp>
        <p:nvSpPr>
          <p:cNvPr id="4" name="Footer Placeholder 4">
            <a:extLst>
              <a:ext uri="{FF2B5EF4-FFF2-40B4-BE49-F238E27FC236}">
                <a16:creationId xmlns:a16="http://schemas.microsoft.com/office/drawing/2014/main" id="{C8E32F0E-0B5D-6B72-1F3C-8693B963DC83}"/>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1176952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90033" y="194133"/>
            <a:ext cx="11360800" cy="763600"/>
          </a:xfrm>
          <a:prstGeom prst="rect">
            <a:avLst/>
          </a:prstGeom>
        </p:spPr>
        <p:txBody>
          <a:bodyPr spcFirstLastPara="1" vert="horz" wrap="square" lIns="121900" tIns="121900" rIns="121900" bIns="121900" rtlCol="0" anchor="t" anchorCtr="0">
            <a:normAutofit/>
          </a:bodyPr>
          <a:lstStyle/>
          <a:p>
            <a:r>
              <a:rPr lang="en-US" sz="2800" b="1" dirty="0">
                <a:solidFill>
                  <a:schemeClr val="accent4"/>
                </a:solidFill>
                <a:latin typeface="Helvetica Neue" panose="020B0604020202020204"/>
              </a:rPr>
              <a:t>LLMs, estimating alignment, evaluation </a:t>
            </a:r>
          </a:p>
        </p:txBody>
      </p:sp>
      <p:grpSp>
        <p:nvGrpSpPr>
          <p:cNvPr id="73" name="Google Shape;73;p15"/>
          <p:cNvGrpSpPr/>
          <p:nvPr/>
        </p:nvGrpSpPr>
        <p:grpSpPr>
          <a:xfrm>
            <a:off x="7005034" y="2970333"/>
            <a:ext cx="1965271" cy="1566400"/>
            <a:chOff x="5587900" y="3274012"/>
            <a:chExt cx="1473953" cy="1174800"/>
          </a:xfrm>
        </p:grpSpPr>
        <p:sp>
          <p:nvSpPr>
            <p:cNvPr id="74" name="Google Shape;74;p15"/>
            <p:cNvSpPr txBox="1"/>
            <p:nvPr/>
          </p:nvSpPr>
          <p:spPr>
            <a:xfrm>
              <a:off x="5909253" y="363238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75" name="Google Shape;75;p15"/>
            <p:cNvSpPr/>
            <p:nvPr/>
          </p:nvSpPr>
          <p:spPr>
            <a:xfrm>
              <a:off x="5587900" y="3274012"/>
              <a:ext cx="289200" cy="11748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6" name="Google Shape;76;p15"/>
          <p:cNvGrpSpPr/>
          <p:nvPr/>
        </p:nvGrpSpPr>
        <p:grpSpPr>
          <a:xfrm>
            <a:off x="9059657" y="3865867"/>
            <a:ext cx="2742299" cy="1318236"/>
            <a:chOff x="5473200" y="3212407"/>
            <a:chExt cx="2373600" cy="1141000"/>
          </a:xfrm>
        </p:grpSpPr>
        <p:grpSp>
          <p:nvGrpSpPr>
            <p:cNvPr id="77" name="Google Shape;77;p15"/>
            <p:cNvGrpSpPr/>
            <p:nvPr/>
          </p:nvGrpSpPr>
          <p:grpSpPr>
            <a:xfrm>
              <a:off x="5526960" y="3212407"/>
              <a:ext cx="2203288" cy="660951"/>
              <a:chOff x="4320801" y="2572098"/>
              <a:chExt cx="1897750" cy="569295"/>
            </a:xfrm>
          </p:grpSpPr>
          <p:pic>
            <p:nvPicPr>
              <p:cNvPr id="78" name="Google Shape;78;p15"/>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79" name="Google Shape;79;p15"/>
              <p:cNvPicPr preferRelativeResize="0"/>
              <p:nvPr/>
            </p:nvPicPr>
            <p:blipFill rotWithShape="1">
              <a:blip r:embed="rId3">
                <a:alphaModFix/>
              </a:blip>
              <a:srcRect l="62574" t="68472" r="27799" b="9354"/>
              <a:stretch/>
            </p:blipFill>
            <p:spPr>
              <a:xfrm flipH="1">
                <a:off x="5507176" y="2572098"/>
                <a:ext cx="711375" cy="569281"/>
              </a:xfrm>
              <a:prstGeom prst="rect">
                <a:avLst/>
              </a:prstGeom>
              <a:noFill/>
              <a:ln>
                <a:noFill/>
              </a:ln>
            </p:spPr>
          </p:pic>
        </p:grpSp>
        <p:pic>
          <p:nvPicPr>
            <p:cNvPr id="80" name="Google Shape;80;p15"/>
            <p:cNvPicPr preferRelativeResize="0"/>
            <p:nvPr/>
          </p:nvPicPr>
          <p:blipFill rotWithShape="1">
            <a:blip r:embed="rId4">
              <a:alphaModFix/>
            </a:blip>
            <a:srcRect l="3679" t="15273" r="87556" b="75807"/>
            <a:stretch/>
          </p:blipFill>
          <p:spPr>
            <a:xfrm>
              <a:off x="5892416" y="3409940"/>
              <a:ext cx="712498" cy="256200"/>
            </a:xfrm>
            <a:prstGeom prst="rect">
              <a:avLst/>
            </a:prstGeom>
            <a:noFill/>
            <a:ln>
              <a:noFill/>
            </a:ln>
          </p:spPr>
        </p:pic>
        <p:sp>
          <p:nvSpPr>
            <p:cNvPr id="81" name="Google Shape;81;p15"/>
            <p:cNvSpPr/>
            <p:nvPr/>
          </p:nvSpPr>
          <p:spPr>
            <a:xfrm>
              <a:off x="7404700" y="3383000"/>
              <a:ext cx="45000" cy="52200"/>
            </a:xfrm>
            <a:prstGeom prst="rect">
              <a:avLst/>
            </a:prstGeom>
            <a:solidFill>
              <a:srgbClr val="FFAB40"/>
            </a:solidFill>
            <a:ln>
              <a:noFill/>
            </a:ln>
          </p:spPr>
          <p:txBody>
            <a:bodyPr spcFirstLastPara="1" wrap="square" lIns="121900" tIns="121900" rIns="121900" bIns="121900" anchor="ctr" anchorCtr="0">
              <a:noAutofit/>
            </a:bodyPr>
            <a:lstStyle/>
            <a:p>
              <a:endParaRPr sz="2400"/>
            </a:p>
          </p:txBody>
        </p:sp>
        <p:sp>
          <p:nvSpPr>
            <p:cNvPr id="82" name="Google Shape;82;p15"/>
            <p:cNvSpPr txBox="1"/>
            <p:nvPr/>
          </p:nvSpPr>
          <p:spPr>
            <a:xfrm>
              <a:off x="5473200" y="3749500"/>
              <a:ext cx="2373600" cy="603907"/>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Test how well      predicts unseen brain recordings</a:t>
              </a:r>
              <a:endParaRPr sz="1467">
                <a:latin typeface="Montserrat"/>
                <a:ea typeface="Montserrat"/>
                <a:cs typeface="Montserrat"/>
                <a:sym typeface="Montserrat"/>
              </a:endParaRPr>
            </a:p>
          </p:txBody>
        </p:sp>
        <p:pic>
          <p:nvPicPr>
            <p:cNvPr id="83" name="Google Shape;83;p15"/>
            <p:cNvPicPr preferRelativeResize="0"/>
            <p:nvPr/>
          </p:nvPicPr>
          <p:blipFill rotWithShape="1">
            <a:blip r:embed="rId3">
              <a:alphaModFix/>
            </a:blip>
            <a:srcRect l="47532" t="74446" r="50518" b="13282"/>
            <a:stretch/>
          </p:blipFill>
          <p:spPr>
            <a:xfrm>
              <a:off x="6718128" y="3828736"/>
              <a:ext cx="120150" cy="262800"/>
            </a:xfrm>
            <a:prstGeom prst="rect">
              <a:avLst/>
            </a:prstGeom>
            <a:noFill/>
            <a:ln>
              <a:noFill/>
            </a:ln>
          </p:spPr>
        </p:pic>
      </p:grpSp>
      <p:grpSp>
        <p:nvGrpSpPr>
          <p:cNvPr id="84" name="Google Shape;84;p15"/>
          <p:cNvGrpSpPr/>
          <p:nvPr/>
        </p:nvGrpSpPr>
        <p:grpSpPr>
          <a:xfrm>
            <a:off x="9031082" y="2825724"/>
            <a:ext cx="2627485" cy="926963"/>
            <a:chOff x="5445175" y="2328525"/>
            <a:chExt cx="2290347" cy="808021"/>
          </a:xfrm>
        </p:grpSpPr>
        <p:sp>
          <p:nvSpPr>
            <p:cNvPr id="85" name="Google Shape;85;p15"/>
            <p:cNvSpPr txBox="1"/>
            <p:nvPr/>
          </p:nvSpPr>
          <p:spPr>
            <a:xfrm>
              <a:off x="5445175" y="2328525"/>
              <a:ext cx="1449300" cy="41139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Learn function</a:t>
              </a:r>
              <a:endParaRPr sz="1467">
                <a:latin typeface="Montserrat"/>
                <a:ea typeface="Montserrat"/>
                <a:cs typeface="Montserrat"/>
                <a:sym typeface="Montserrat"/>
              </a:endParaRPr>
            </a:p>
          </p:txBody>
        </p:sp>
        <p:grpSp>
          <p:nvGrpSpPr>
            <p:cNvPr id="86" name="Google Shape;86;p15"/>
            <p:cNvGrpSpPr/>
            <p:nvPr/>
          </p:nvGrpSpPr>
          <p:grpSpPr>
            <a:xfrm>
              <a:off x="5532225" y="2470908"/>
              <a:ext cx="2203297" cy="665638"/>
              <a:chOff x="4320801" y="2568061"/>
              <a:chExt cx="1897758" cy="573332"/>
            </a:xfrm>
          </p:grpSpPr>
          <p:pic>
            <p:nvPicPr>
              <p:cNvPr id="87" name="Google Shape;87;p15"/>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88" name="Google Shape;88;p15"/>
              <p:cNvPicPr preferRelativeResize="0"/>
              <p:nvPr/>
            </p:nvPicPr>
            <p:blipFill rotWithShape="1">
              <a:blip r:embed="rId3">
                <a:alphaModFix/>
              </a:blip>
              <a:srcRect l="62574" t="68313" r="27799" b="9356"/>
              <a:stretch/>
            </p:blipFill>
            <p:spPr>
              <a:xfrm flipH="1">
                <a:off x="5507169" y="2568061"/>
                <a:ext cx="711390" cy="573316"/>
              </a:xfrm>
              <a:prstGeom prst="rect">
                <a:avLst/>
              </a:prstGeom>
              <a:noFill/>
              <a:ln>
                <a:noFill/>
              </a:ln>
            </p:spPr>
          </p:pic>
        </p:grpSp>
        <p:pic>
          <p:nvPicPr>
            <p:cNvPr id="89" name="Google Shape;89;p15"/>
            <p:cNvPicPr preferRelativeResize="0"/>
            <p:nvPr/>
          </p:nvPicPr>
          <p:blipFill rotWithShape="1">
            <a:blip r:embed="rId3">
              <a:alphaModFix/>
            </a:blip>
            <a:srcRect l="47532" t="74446" r="50518" b="13282"/>
            <a:stretch/>
          </p:blipFill>
          <p:spPr>
            <a:xfrm>
              <a:off x="6781141" y="2403429"/>
              <a:ext cx="120150" cy="262800"/>
            </a:xfrm>
            <a:prstGeom prst="rect">
              <a:avLst/>
            </a:prstGeom>
            <a:noFill/>
            <a:ln>
              <a:noFill/>
            </a:ln>
          </p:spPr>
        </p:pic>
      </p:grpSp>
      <p:grpSp>
        <p:nvGrpSpPr>
          <p:cNvPr id="90" name="Google Shape;90;p15"/>
          <p:cNvGrpSpPr/>
          <p:nvPr/>
        </p:nvGrpSpPr>
        <p:grpSpPr>
          <a:xfrm>
            <a:off x="5320666" y="2087834"/>
            <a:ext cx="1978268" cy="2779575"/>
            <a:chOff x="3755649" y="1297175"/>
            <a:chExt cx="1483701" cy="2084681"/>
          </a:xfrm>
        </p:grpSpPr>
        <p:cxnSp>
          <p:nvCxnSpPr>
            <p:cNvPr id="91" name="Google Shape;91;p15"/>
            <p:cNvCxnSpPr/>
            <p:nvPr/>
          </p:nvCxnSpPr>
          <p:spPr>
            <a:xfrm rot="10800000" flipH="1">
              <a:off x="3755649" y="3111890"/>
              <a:ext cx="405000" cy="600"/>
            </a:xfrm>
            <a:prstGeom prst="straightConnector1">
              <a:avLst/>
            </a:prstGeom>
            <a:noFill/>
            <a:ln w="38100" cap="flat" cmpd="sng">
              <a:solidFill>
                <a:srgbClr val="999999"/>
              </a:solidFill>
              <a:prstDash val="solid"/>
              <a:round/>
              <a:headEnd type="none" w="med" len="med"/>
              <a:tailEnd type="triangle" w="med" len="med"/>
            </a:ln>
          </p:spPr>
        </p:cxnSp>
        <p:pic>
          <p:nvPicPr>
            <p:cNvPr id="92" name="Google Shape;92;p15"/>
            <p:cNvPicPr preferRelativeResize="0"/>
            <p:nvPr/>
          </p:nvPicPr>
          <p:blipFill rotWithShape="1">
            <a:blip r:embed="rId5">
              <a:alphaModFix/>
            </a:blip>
            <a:srcRect l="89188" t="42215" r="3064" b="33981"/>
            <a:stretch/>
          </p:blipFill>
          <p:spPr>
            <a:xfrm>
              <a:off x="4258288" y="2754344"/>
              <a:ext cx="695299" cy="627512"/>
            </a:xfrm>
            <a:prstGeom prst="rect">
              <a:avLst/>
            </a:prstGeom>
            <a:noFill/>
            <a:ln>
              <a:noFill/>
            </a:ln>
          </p:spPr>
        </p:pic>
        <p:cxnSp>
          <p:nvCxnSpPr>
            <p:cNvPr id="93" name="Google Shape;93;p15"/>
            <p:cNvCxnSpPr/>
            <p:nvPr/>
          </p:nvCxnSpPr>
          <p:spPr>
            <a:xfrm rot="10800000" flipH="1">
              <a:off x="3759528" y="1948574"/>
              <a:ext cx="405000" cy="600"/>
            </a:xfrm>
            <a:prstGeom prst="straightConnector1">
              <a:avLst/>
            </a:prstGeom>
            <a:noFill/>
            <a:ln w="38100" cap="flat" cmpd="sng">
              <a:solidFill>
                <a:srgbClr val="999999"/>
              </a:solidFill>
              <a:prstDash val="solid"/>
              <a:round/>
              <a:headEnd type="none" w="med" len="med"/>
              <a:tailEnd type="triangle" w="med" len="med"/>
            </a:ln>
          </p:spPr>
        </p:cxnSp>
        <p:grpSp>
          <p:nvGrpSpPr>
            <p:cNvPr id="94" name="Google Shape;94;p15"/>
            <p:cNvGrpSpPr/>
            <p:nvPr/>
          </p:nvGrpSpPr>
          <p:grpSpPr>
            <a:xfrm>
              <a:off x="3904650" y="1297175"/>
              <a:ext cx="1334700" cy="788655"/>
              <a:chOff x="4720575" y="2571438"/>
              <a:chExt cx="1334700" cy="788655"/>
            </a:xfrm>
          </p:grpSpPr>
          <p:sp>
            <p:nvSpPr>
              <p:cNvPr id="95" name="Google Shape;95;p15"/>
              <p:cNvSpPr txBox="1"/>
              <p:nvPr/>
            </p:nvSpPr>
            <p:spPr>
              <a:xfrm>
                <a:off x="4720575" y="2571438"/>
                <a:ext cx="1334700" cy="335100"/>
              </a:xfrm>
              <a:prstGeom prst="rect">
                <a:avLst/>
              </a:prstGeom>
              <a:noFill/>
              <a:ln>
                <a:noFill/>
              </a:ln>
            </p:spPr>
            <p:txBody>
              <a:bodyPr spcFirstLastPara="1" wrap="square" lIns="121900" tIns="121900" rIns="121900" bIns="121900" anchor="t" anchorCtr="0">
                <a:noAutofit/>
              </a:bodyPr>
              <a:lstStyle/>
              <a:p>
                <a:pPr algn="ctr"/>
                <a:r>
                  <a:rPr lang="en" sz="1067">
                    <a:latin typeface="Montserrat"/>
                    <a:ea typeface="Montserrat"/>
                    <a:cs typeface="Montserrat"/>
                    <a:sym typeface="Montserrat"/>
                  </a:rPr>
                  <a:t>a priori locations in NLP system and brain</a:t>
                </a:r>
                <a:endParaRPr sz="1067">
                  <a:latin typeface="Montserrat"/>
                  <a:ea typeface="Montserrat"/>
                  <a:cs typeface="Montserrat"/>
                  <a:sym typeface="Montserrat"/>
                </a:endParaRPr>
              </a:p>
            </p:txBody>
          </p:sp>
          <p:pic>
            <p:nvPicPr>
              <p:cNvPr id="96" name="Google Shape;96;p15"/>
              <p:cNvPicPr preferRelativeResize="0"/>
              <p:nvPr/>
            </p:nvPicPr>
            <p:blipFill rotWithShape="1">
              <a:blip r:embed="rId3">
                <a:alphaModFix/>
              </a:blip>
              <a:srcRect l="50577" t="75033" r="41018" b="15499"/>
              <a:stretch/>
            </p:blipFill>
            <p:spPr>
              <a:xfrm>
                <a:off x="5055115" y="3099613"/>
                <a:ext cx="665612" cy="260480"/>
              </a:xfrm>
              <a:prstGeom prst="rect">
                <a:avLst/>
              </a:prstGeom>
              <a:noFill/>
              <a:ln>
                <a:noFill/>
              </a:ln>
            </p:spPr>
          </p:pic>
        </p:grpSp>
      </p:grpSp>
      <p:grpSp>
        <p:nvGrpSpPr>
          <p:cNvPr id="97" name="Google Shape;97;p15"/>
          <p:cNvGrpSpPr/>
          <p:nvPr/>
        </p:nvGrpSpPr>
        <p:grpSpPr>
          <a:xfrm>
            <a:off x="390034" y="2184534"/>
            <a:ext cx="5032300" cy="2996308"/>
            <a:chOff x="57675" y="1369700"/>
            <a:chExt cx="3774225" cy="2247231"/>
          </a:xfrm>
        </p:grpSpPr>
        <p:cxnSp>
          <p:nvCxnSpPr>
            <p:cNvPr id="98" name="Google Shape;98;p15"/>
            <p:cNvCxnSpPr>
              <a:stCxn id="99" idx="3"/>
            </p:cNvCxnSpPr>
            <p:nvPr/>
          </p:nvCxnSpPr>
          <p:spPr>
            <a:xfrm>
              <a:off x="1644337" y="2654956"/>
              <a:ext cx="678600" cy="486900"/>
            </a:xfrm>
            <a:prstGeom prst="straightConnector1">
              <a:avLst/>
            </a:prstGeom>
            <a:noFill/>
            <a:ln w="38100" cap="flat" cmpd="sng">
              <a:solidFill>
                <a:srgbClr val="999999"/>
              </a:solidFill>
              <a:prstDash val="solid"/>
              <a:round/>
              <a:headEnd type="none" w="med" len="med"/>
              <a:tailEnd type="triangle" w="med" len="med"/>
            </a:ln>
          </p:spPr>
        </p:cxnSp>
        <p:sp>
          <p:nvSpPr>
            <p:cNvPr id="100" name="Google Shape;100;p15"/>
            <p:cNvSpPr/>
            <p:nvPr/>
          </p:nvSpPr>
          <p:spPr>
            <a:xfrm>
              <a:off x="2712009" y="2685937"/>
              <a:ext cx="719400" cy="7191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01" name="Google Shape;101;p15"/>
            <p:cNvCxnSpPr/>
            <p:nvPr/>
          </p:nvCxnSpPr>
          <p:spPr>
            <a:xfrm>
              <a:off x="2939877" y="3114113"/>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102" name="Google Shape;102;p15"/>
            <p:cNvCxnSpPr/>
            <p:nvPr/>
          </p:nvCxnSpPr>
          <p:spPr>
            <a:xfrm flipH="1">
              <a:off x="2682587"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103" name="Google Shape;103;p15"/>
            <p:cNvCxnSpPr/>
            <p:nvPr/>
          </p:nvCxnSpPr>
          <p:spPr>
            <a:xfrm flipH="1">
              <a:off x="2937234"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104" name="Google Shape;104;p15"/>
            <p:cNvCxnSpPr/>
            <p:nvPr/>
          </p:nvCxnSpPr>
          <p:spPr>
            <a:xfrm>
              <a:off x="2682824" y="3466499"/>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105" name="Google Shape;105;p15"/>
            <p:cNvCxnSpPr/>
            <p:nvPr/>
          </p:nvCxnSpPr>
          <p:spPr>
            <a:xfrm>
              <a:off x="2682824"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106" name="Google Shape;106;p15"/>
            <p:cNvCxnSpPr/>
            <p:nvPr/>
          </p:nvCxnSpPr>
          <p:spPr>
            <a:xfrm>
              <a:off x="2937471"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107" name="Google Shape;107;p15"/>
            <p:cNvCxnSpPr/>
            <p:nvPr/>
          </p:nvCxnSpPr>
          <p:spPr>
            <a:xfrm rot="10800000" flipH="1">
              <a:off x="2937471" y="3123431"/>
              <a:ext cx="265800" cy="364200"/>
            </a:xfrm>
            <a:prstGeom prst="straightConnector1">
              <a:avLst/>
            </a:prstGeom>
            <a:noFill/>
            <a:ln w="9525" cap="flat" cmpd="sng">
              <a:solidFill>
                <a:srgbClr val="595959"/>
              </a:solidFill>
              <a:prstDash val="solid"/>
              <a:round/>
              <a:headEnd type="none" w="med" len="med"/>
              <a:tailEnd type="none" w="med" len="med"/>
            </a:ln>
          </p:spPr>
        </p:cxnSp>
        <p:cxnSp>
          <p:nvCxnSpPr>
            <p:cNvPr id="108" name="Google Shape;108;p15"/>
            <p:cNvCxnSpPr/>
            <p:nvPr/>
          </p:nvCxnSpPr>
          <p:spPr>
            <a:xfrm rot="10800000">
              <a:off x="2684271" y="3487631"/>
              <a:ext cx="253200" cy="0"/>
            </a:xfrm>
            <a:prstGeom prst="straightConnector1">
              <a:avLst/>
            </a:prstGeom>
            <a:noFill/>
            <a:ln w="9525" cap="flat" cmpd="sng">
              <a:solidFill>
                <a:srgbClr val="595959"/>
              </a:solidFill>
              <a:prstDash val="solid"/>
              <a:round/>
              <a:headEnd type="none" w="med" len="med"/>
              <a:tailEnd type="none" w="med" len="med"/>
            </a:ln>
          </p:spPr>
        </p:cxnSp>
        <p:cxnSp>
          <p:nvCxnSpPr>
            <p:cNvPr id="109" name="Google Shape;109;p15"/>
            <p:cNvCxnSpPr/>
            <p:nvPr/>
          </p:nvCxnSpPr>
          <p:spPr>
            <a:xfrm>
              <a:off x="3198918" y="3117644"/>
              <a:ext cx="4800" cy="5100"/>
            </a:xfrm>
            <a:prstGeom prst="straightConnector1">
              <a:avLst/>
            </a:prstGeom>
            <a:noFill/>
            <a:ln w="9525" cap="flat" cmpd="sng">
              <a:solidFill>
                <a:srgbClr val="595959"/>
              </a:solidFill>
              <a:prstDash val="solid"/>
              <a:round/>
              <a:headEnd type="none" w="med" len="med"/>
              <a:tailEnd type="none" w="med" len="med"/>
            </a:ln>
          </p:spPr>
        </p:cxnSp>
        <p:sp>
          <p:nvSpPr>
            <p:cNvPr id="110" name="Google Shape;110;p15"/>
            <p:cNvSpPr/>
            <p:nvPr/>
          </p:nvSpPr>
          <p:spPr>
            <a:xfrm>
              <a:off x="2684846" y="3117644"/>
              <a:ext cx="511500" cy="3468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1" name="Google Shape;111;p15"/>
            <p:cNvSpPr/>
            <p:nvPr/>
          </p:nvSpPr>
          <p:spPr>
            <a:xfrm rot="-5400000" flipH="1">
              <a:off x="2877320" y="3176044"/>
              <a:ext cx="378600" cy="2589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 name="Google Shape;112;p15"/>
            <p:cNvSpPr/>
            <p:nvPr/>
          </p:nvSpPr>
          <p:spPr>
            <a:xfrm>
              <a:off x="2685130" y="3489731"/>
              <a:ext cx="253200" cy="1272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 name="Google Shape;113;p15"/>
            <p:cNvSpPr/>
            <p:nvPr/>
          </p:nvSpPr>
          <p:spPr>
            <a:xfrm>
              <a:off x="2686032" y="3462819"/>
              <a:ext cx="253200" cy="26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4" name="Google Shape;114;p15"/>
            <p:cNvSpPr txBox="1"/>
            <p:nvPr/>
          </p:nvSpPr>
          <p:spPr>
            <a:xfrm>
              <a:off x="2876420" y="2654948"/>
              <a:ext cx="649800" cy="40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115" name="Google Shape;115;p15"/>
            <p:cNvSpPr/>
            <p:nvPr/>
          </p:nvSpPr>
          <p:spPr>
            <a:xfrm rot="-2301283">
              <a:off x="2900983" y="3495704"/>
              <a:ext cx="87990" cy="102438"/>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6" name="Google Shape;116;p15"/>
            <p:cNvSpPr txBox="1"/>
            <p:nvPr/>
          </p:nvSpPr>
          <p:spPr>
            <a:xfrm>
              <a:off x="1059316" y="1948576"/>
              <a:ext cx="1076400" cy="175500"/>
            </a:xfrm>
            <a:prstGeom prst="rect">
              <a:avLst/>
            </a:prstGeom>
            <a:noFill/>
            <a:ln>
              <a:noFill/>
            </a:ln>
          </p:spPr>
          <p:txBody>
            <a:bodyPr spcFirstLastPara="1" wrap="square" lIns="121900" tIns="121900" rIns="121900" bIns="121900" anchor="t" anchorCtr="0">
              <a:noAutofit/>
            </a:bodyPr>
            <a:lstStyle/>
            <a:p>
              <a:r>
                <a:rPr lang="en" sz="1067" i="1">
                  <a:latin typeface="Montserrat"/>
                  <a:ea typeface="Montserrat"/>
                  <a:cs typeface="Montserrat"/>
                  <a:sym typeface="Montserrat"/>
                </a:rPr>
                <a:t>“Harry never thought </a:t>
              </a:r>
              <a:endParaRPr sz="1067" i="1">
                <a:latin typeface="Montserrat"/>
                <a:ea typeface="Montserrat"/>
                <a:cs typeface="Montserrat"/>
                <a:sym typeface="Montserrat"/>
              </a:endParaRPr>
            </a:p>
            <a:p>
              <a:r>
                <a:rPr lang="en" sz="1067" i="1">
                  <a:latin typeface="Montserrat"/>
                  <a:ea typeface="Montserrat"/>
                  <a:cs typeface="Montserrat"/>
                  <a:sym typeface="Montserrat"/>
                </a:rPr>
                <a:t>he would ...”</a:t>
              </a:r>
              <a:endParaRPr sz="1067" i="1">
                <a:latin typeface="Montserrat"/>
                <a:ea typeface="Montserrat"/>
                <a:cs typeface="Montserrat"/>
                <a:sym typeface="Montserrat"/>
              </a:endParaRPr>
            </a:p>
          </p:txBody>
        </p:sp>
        <p:pic>
          <p:nvPicPr>
            <p:cNvPr id="99" name="Google Shape;99;p15"/>
            <p:cNvPicPr preferRelativeResize="0"/>
            <p:nvPr/>
          </p:nvPicPr>
          <p:blipFill rotWithShape="1">
            <a:blip r:embed="rId6">
              <a:alphaModFix/>
            </a:blip>
            <a:srcRect l="61930" t="17464" r="34476" b="72053"/>
            <a:stretch/>
          </p:blipFill>
          <p:spPr>
            <a:xfrm>
              <a:off x="1179678" y="2442908"/>
              <a:ext cx="464659" cy="424097"/>
            </a:xfrm>
            <a:prstGeom prst="rect">
              <a:avLst/>
            </a:prstGeom>
            <a:noFill/>
            <a:ln>
              <a:noFill/>
            </a:ln>
          </p:spPr>
        </p:pic>
        <p:sp>
          <p:nvSpPr>
            <p:cNvPr id="117" name="Google Shape;117;p15"/>
            <p:cNvSpPr txBox="1"/>
            <p:nvPr/>
          </p:nvSpPr>
          <p:spPr>
            <a:xfrm>
              <a:off x="57675" y="2468738"/>
              <a:ext cx="1097100" cy="35396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~5000 words</a:t>
              </a:r>
              <a:endParaRPr sz="1467">
                <a:latin typeface="Montserrat"/>
                <a:ea typeface="Montserrat"/>
                <a:cs typeface="Montserrat"/>
                <a:sym typeface="Montserrat"/>
              </a:endParaRPr>
            </a:p>
          </p:txBody>
        </p:sp>
        <p:sp>
          <p:nvSpPr>
            <p:cNvPr id="118" name="Google Shape;118;p15"/>
            <p:cNvSpPr txBox="1"/>
            <p:nvPr/>
          </p:nvSpPr>
          <p:spPr>
            <a:xfrm>
              <a:off x="2497200" y="1369700"/>
              <a:ext cx="1334700" cy="22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language model</a:t>
              </a:r>
              <a:endParaRPr sz="1067">
                <a:latin typeface="Montserrat"/>
                <a:ea typeface="Montserrat"/>
                <a:cs typeface="Montserrat"/>
                <a:sym typeface="Montserrat"/>
              </a:endParaRPr>
            </a:p>
          </p:txBody>
        </p:sp>
        <p:grpSp>
          <p:nvGrpSpPr>
            <p:cNvPr id="119" name="Google Shape;119;p15"/>
            <p:cNvGrpSpPr/>
            <p:nvPr/>
          </p:nvGrpSpPr>
          <p:grpSpPr>
            <a:xfrm>
              <a:off x="2307703" y="1596510"/>
              <a:ext cx="1488675" cy="801907"/>
              <a:chOff x="165685" y="1319882"/>
              <a:chExt cx="1830413" cy="985992"/>
            </a:xfrm>
          </p:grpSpPr>
          <p:grpSp>
            <p:nvGrpSpPr>
              <p:cNvPr id="120" name="Google Shape;120;p15"/>
              <p:cNvGrpSpPr/>
              <p:nvPr/>
            </p:nvGrpSpPr>
            <p:grpSpPr>
              <a:xfrm>
                <a:off x="165685" y="1319882"/>
                <a:ext cx="1830413" cy="985992"/>
                <a:chOff x="3450775" y="3052875"/>
                <a:chExt cx="2692179" cy="1450201"/>
              </a:xfrm>
            </p:grpSpPr>
            <p:pic>
              <p:nvPicPr>
                <p:cNvPr id="121" name="Google Shape;121;p15"/>
                <p:cNvPicPr preferRelativeResize="0"/>
                <p:nvPr/>
              </p:nvPicPr>
              <p:blipFill rotWithShape="1">
                <a:blip r:embed="rId3">
                  <a:alphaModFix/>
                </a:blip>
                <a:srcRect l="475" t="9788" r="61212" b="26650"/>
                <a:stretch/>
              </p:blipFill>
              <p:spPr>
                <a:xfrm>
                  <a:off x="3450775" y="3052877"/>
                  <a:ext cx="2692179" cy="1450199"/>
                </a:xfrm>
                <a:prstGeom prst="rect">
                  <a:avLst/>
                </a:prstGeom>
                <a:noFill/>
                <a:ln>
                  <a:noFill/>
                </a:ln>
              </p:spPr>
            </p:pic>
            <p:pic>
              <p:nvPicPr>
                <p:cNvPr id="122" name="Google Shape;122;p15"/>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123" name="Google Shape;123;p15"/>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124" name="Google Shape;124;p15"/>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125" name="Google Shape;125;p15"/>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126" name="Google Shape;126;p15"/>
              <p:cNvPicPr preferRelativeResize="0"/>
              <p:nvPr/>
            </p:nvPicPr>
            <p:blipFill rotWithShape="1">
              <a:blip r:embed="rId3">
                <a:alphaModFix/>
              </a:blip>
              <a:srcRect l="50577" t="75033" r="41018" b="15499"/>
              <a:stretch/>
            </p:blipFill>
            <p:spPr>
              <a:xfrm>
                <a:off x="1400984" y="1660978"/>
                <a:ext cx="430054" cy="168300"/>
              </a:xfrm>
              <a:prstGeom prst="rect">
                <a:avLst/>
              </a:prstGeom>
              <a:noFill/>
              <a:ln>
                <a:noFill/>
              </a:ln>
            </p:spPr>
          </p:pic>
        </p:grpSp>
        <p:cxnSp>
          <p:nvCxnSpPr>
            <p:cNvPr id="127" name="Google Shape;127;p15"/>
            <p:cNvCxnSpPr>
              <a:stCxn id="99" idx="3"/>
            </p:cNvCxnSpPr>
            <p:nvPr/>
          </p:nvCxnSpPr>
          <p:spPr>
            <a:xfrm rot="10800000" flipH="1">
              <a:off x="1644337" y="2241856"/>
              <a:ext cx="704100" cy="413100"/>
            </a:xfrm>
            <a:prstGeom prst="straightConnector1">
              <a:avLst/>
            </a:prstGeom>
            <a:noFill/>
            <a:ln w="38100" cap="flat" cmpd="sng">
              <a:solidFill>
                <a:srgbClr val="999999"/>
              </a:solidFill>
              <a:prstDash val="solid"/>
              <a:round/>
              <a:headEnd type="none" w="med" len="med"/>
              <a:tailEnd type="triangle" w="med" len="med"/>
            </a:ln>
          </p:spPr>
        </p:cxnSp>
      </p:grpSp>
      <p:sp>
        <p:nvSpPr>
          <p:cNvPr id="128" name="Google Shape;128;p15"/>
          <p:cNvSpPr/>
          <p:nvPr/>
        </p:nvSpPr>
        <p:spPr>
          <a:xfrm>
            <a:off x="3433600" y="3810333"/>
            <a:ext cx="3929200" cy="1732400"/>
          </a:xfrm>
          <a:prstGeom prst="roundRect">
            <a:avLst>
              <a:gd name="adj" fmla="val 16667"/>
            </a:avLst>
          </a:prstGeom>
          <a:noFill/>
          <a:ln w="28575" cap="flat" cmpd="sng">
            <a:solidFill>
              <a:srgbClr val="741B47"/>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Montserrat"/>
              <a:ea typeface="Montserrat"/>
              <a:cs typeface="Montserrat"/>
              <a:sym typeface="Montserrat"/>
            </a:endParaRPr>
          </a:p>
        </p:txBody>
      </p:sp>
      <p:sp>
        <p:nvSpPr>
          <p:cNvPr id="3" name="Slide Number Placeholder 2">
            <a:extLst>
              <a:ext uri="{FF2B5EF4-FFF2-40B4-BE49-F238E27FC236}">
                <a16:creationId xmlns:a16="http://schemas.microsoft.com/office/drawing/2014/main" id="{6E127843-A3DC-4F87-A9BC-EA408BC7A260}"/>
              </a:ext>
            </a:extLst>
          </p:cNvPr>
          <p:cNvSpPr>
            <a:spLocks noGrp="1"/>
          </p:cNvSpPr>
          <p:nvPr>
            <p:ph type="sldNum" idx="12"/>
          </p:nvPr>
        </p:nvSpPr>
        <p:spPr/>
        <p:txBody>
          <a:bodyPr/>
          <a:lstStyle/>
          <a:p>
            <a:fld id="{00000000-1234-1234-1234-123412341234}" type="slidenum">
              <a:rPr lang="en" smtClean="0"/>
              <a:pPr/>
              <a:t>18</a:t>
            </a:fld>
            <a:endParaRPr lang="en"/>
          </a:p>
        </p:txBody>
      </p:sp>
      <p:sp>
        <p:nvSpPr>
          <p:cNvPr id="4" name="Footer Placeholder 4">
            <a:extLst>
              <a:ext uri="{FF2B5EF4-FFF2-40B4-BE49-F238E27FC236}">
                <a16:creationId xmlns:a16="http://schemas.microsoft.com/office/drawing/2014/main" id="{0C8A0865-2055-3E15-BE4C-DB6DB9A6AE35}"/>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409560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36"/>
          <p:cNvSpPr txBox="1">
            <a:spLocks noGrp="1"/>
          </p:cNvSpPr>
          <p:nvPr>
            <p:ph type="title"/>
          </p:nvPr>
        </p:nvSpPr>
        <p:spPr>
          <a:xfrm>
            <a:off x="390033" y="194133"/>
            <a:ext cx="11360800" cy="763600"/>
          </a:xfrm>
          <a:prstGeom prst="rect">
            <a:avLst/>
          </a:prstGeom>
        </p:spPr>
        <p:txBody>
          <a:bodyPr spcFirstLastPara="1" vert="horz" wrap="square" lIns="121900" tIns="121900" rIns="121900" bIns="121900" rtlCol="0" anchor="t" anchorCtr="0">
            <a:normAutofit/>
          </a:bodyPr>
          <a:lstStyle/>
          <a:p>
            <a:r>
              <a:rPr lang="en" sz="2800" b="1" dirty="0">
                <a:solidFill>
                  <a:schemeClr val="accent4"/>
                </a:solidFill>
                <a:latin typeface="Helvetica Neue" panose="020B0604020202020204"/>
              </a:rPr>
              <a:t>Estimating brain-LM alignment + evaluation</a:t>
            </a:r>
            <a:endParaRPr sz="2800" b="1" dirty="0">
              <a:solidFill>
                <a:schemeClr val="accent4"/>
              </a:solidFill>
              <a:latin typeface="Helvetica Neue" panose="020B0604020202020204"/>
            </a:endParaRPr>
          </a:p>
        </p:txBody>
      </p:sp>
      <p:grpSp>
        <p:nvGrpSpPr>
          <p:cNvPr id="689" name="Google Shape;689;p36"/>
          <p:cNvGrpSpPr/>
          <p:nvPr/>
        </p:nvGrpSpPr>
        <p:grpSpPr>
          <a:xfrm>
            <a:off x="7005034" y="2970333"/>
            <a:ext cx="1965271" cy="1566400"/>
            <a:chOff x="5587900" y="3274012"/>
            <a:chExt cx="1473953" cy="1174800"/>
          </a:xfrm>
        </p:grpSpPr>
        <p:sp>
          <p:nvSpPr>
            <p:cNvPr id="690" name="Google Shape;690;p36"/>
            <p:cNvSpPr txBox="1"/>
            <p:nvPr/>
          </p:nvSpPr>
          <p:spPr>
            <a:xfrm>
              <a:off x="5909253" y="363238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691" name="Google Shape;691;p36"/>
            <p:cNvSpPr/>
            <p:nvPr/>
          </p:nvSpPr>
          <p:spPr>
            <a:xfrm>
              <a:off x="5587900" y="3274012"/>
              <a:ext cx="289200" cy="11748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92" name="Google Shape;692;p36"/>
          <p:cNvGrpSpPr/>
          <p:nvPr/>
        </p:nvGrpSpPr>
        <p:grpSpPr>
          <a:xfrm>
            <a:off x="9059657" y="3865867"/>
            <a:ext cx="2742299" cy="1318236"/>
            <a:chOff x="5473200" y="3212407"/>
            <a:chExt cx="2373600" cy="1141000"/>
          </a:xfrm>
        </p:grpSpPr>
        <p:grpSp>
          <p:nvGrpSpPr>
            <p:cNvPr id="693" name="Google Shape;693;p36"/>
            <p:cNvGrpSpPr/>
            <p:nvPr/>
          </p:nvGrpSpPr>
          <p:grpSpPr>
            <a:xfrm>
              <a:off x="5526960" y="3212407"/>
              <a:ext cx="2203288" cy="660951"/>
              <a:chOff x="4320801" y="2572098"/>
              <a:chExt cx="1897750" cy="569295"/>
            </a:xfrm>
          </p:grpSpPr>
          <p:pic>
            <p:nvPicPr>
              <p:cNvPr id="694" name="Google Shape;694;p36"/>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695" name="Google Shape;695;p36"/>
              <p:cNvPicPr preferRelativeResize="0"/>
              <p:nvPr/>
            </p:nvPicPr>
            <p:blipFill rotWithShape="1">
              <a:blip r:embed="rId3">
                <a:alphaModFix/>
              </a:blip>
              <a:srcRect l="62574" t="68472" r="27799" b="9354"/>
              <a:stretch/>
            </p:blipFill>
            <p:spPr>
              <a:xfrm flipH="1">
                <a:off x="5507176" y="2572098"/>
                <a:ext cx="711375" cy="569281"/>
              </a:xfrm>
              <a:prstGeom prst="rect">
                <a:avLst/>
              </a:prstGeom>
              <a:noFill/>
              <a:ln>
                <a:noFill/>
              </a:ln>
            </p:spPr>
          </p:pic>
        </p:grpSp>
        <p:pic>
          <p:nvPicPr>
            <p:cNvPr id="696" name="Google Shape;696;p36"/>
            <p:cNvPicPr preferRelativeResize="0"/>
            <p:nvPr/>
          </p:nvPicPr>
          <p:blipFill rotWithShape="1">
            <a:blip r:embed="rId4">
              <a:alphaModFix/>
            </a:blip>
            <a:srcRect l="3679" t="15273" r="87556" b="75807"/>
            <a:stretch/>
          </p:blipFill>
          <p:spPr>
            <a:xfrm>
              <a:off x="5892416" y="3409940"/>
              <a:ext cx="712498" cy="256200"/>
            </a:xfrm>
            <a:prstGeom prst="rect">
              <a:avLst/>
            </a:prstGeom>
            <a:noFill/>
            <a:ln>
              <a:noFill/>
            </a:ln>
          </p:spPr>
        </p:pic>
        <p:sp>
          <p:nvSpPr>
            <p:cNvPr id="697" name="Google Shape;697;p36"/>
            <p:cNvSpPr/>
            <p:nvPr/>
          </p:nvSpPr>
          <p:spPr>
            <a:xfrm>
              <a:off x="7404700" y="3383000"/>
              <a:ext cx="45000" cy="52200"/>
            </a:xfrm>
            <a:prstGeom prst="rect">
              <a:avLst/>
            </a:prstGeom>
            <a:solidFill>
              <a:srgbClr val="FFAB40"/>
            </a:solidFill>
            <a:ln>
              <a:noFill/>
            </a:ln>
          </p:spPr>
          <p:txBody>
            <a:bodyPr spcFirstLastPara="1" wrap="square" lIns="121900" tIns="121900" rIns="121900" bIns="121900" anchor="ctr" anchorCtr="0">
              <a:noAutofit/>
            </a:bodyPr>
            <a:lstStyle/>
            <a:p>
              <a:endParaRPr sz="2400"/>
            </a:p>
          </p:txBody>
        </p:sp>
        <p:sp>
          <p:nvSpPr>
            <p:cNvPr id="698" name="Google Shape;698;p36"/>
            <p:cNvSpPr txBox="1"/>
            <p:nvPr/>
          </p:nvSpPr>
          <p:spPr>
            <a:xfrm>
              <a:off x="5473200" y="3749500"/>
              <a:ext cx="2373600" cy="603907"/>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Test how well      predicts unseen brain recordings</a:t>
              </a:r>
              <a:endParaRPr sz="1467">
                <a:latin typeface="Montserrat"/>
                <a:ea typeface="Montserrat"/>
                <a:cs typeface="Montserrat"/>
                <a:sym typeface="Montserrat"/>
              </a:endParaRPr>
            </a:p>
          </p:txBody>
        </p:sp>
        <p:pic>
          <p:nvPicPr>
            <p:cNvPr id="699" name="Google Shape;699;p36"/>
            <p:cNvPicPr preferRelativeResize="0"/>
            <p:nvPr/>
          </p:nvPicPr>
          <p:blipFill rotWithShape="1">
            <a:blip r:embed="rId3">
              <a:alphaModFix/>
            </a:blip>
            <a:srcRect l="47532" t="74446" r="50518" b="13282"/>
            <a:stretch/>
          </p:blipFill>
          <p:spPr>
            <a:xfrm>
              <a:off x="6718128" y="3828736"/>
              <a:ext cx="120150" cy="262800"/>
            </a:xfrm>
            <a:prstGeom prst="rect">
              <a:avLst/>
            </a:prstGeom>
            <a:noFill/>
            <a:ln>
              <a:noFill/>
            </a:ln>
          </p:spPr>
        </p:pic>
      </p:grpSp>
      <p:grpSp>
        <p:nvGrpSpPr>
          <p:cNvPr id="700" name="Google Shape;700;p36"/>
          <p:cNvGrpSpPr/>
          <p:nvPr/>
        </p:nvGrpSpPr>
        <p:grpSpPr>
          <a:xfrm>
            <a:off x="9031082" y="2825724"/>
            <a:ext cx="2627485" cy="926963"/>
            <a:chOff x="5445175" y="2328525"/>
            <a:chExt cx="2290347" cy="808021"/>
          </a:xfrm>
        </p:grpSpPr>
        <p:sp>
          <p:nvSpPr>
            <p:cNvPr id="701" name="Google Shape;701;p36"/>
            <p:cNvSpPr txBox="1"/>
            <p:nvPr/>
          </p:nvSpPr>
          <p:spPr>
            <a:xfrm>
              <a:off x="5445175" y="2328525"/>
              <a:ext cx="1449300" cy="41139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Learn function</a:t>
              </a:r>
              <a:endParaRPr sz="1467">
                <a:latin typeface="Montserrat"/>
                <a:ea typeface="Montserrat"/>
                <a:cs typeface="Montserrat"/>
                <a:sym typeface="Montserrat"/>
              </a:endParaRPr>
            </a:p>
          </p:txBody>
        </p:sp>
        <p:grpSp>
          <p:nvGrpSpPr>
            <p:cNvPr id="702" name="Google Shape;702;p36"/>
            <p:cNvGrpSpPr/>
            <p:nvPr/>
          </p:nvGrpSpPr>
          <p:grpSpPr>
            <a:xfrm>
              <a:off x="5532225" y="2470908"/>
              <a:ext cx="2203297" cy="665638"/>
              <a:chOff x="4320801" y="2568061"/>
              <a:chExt cx="1897758" cy="573332"/>
            </a:xfrm>
          </p:grpSpPr>
          <p:pic>
            <p:nvPicPr>
              <p:cNvPr id="703" name="Google Shape;703;p36"/>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704" name="Google Shape;704;p36"/>
              <p:cNvPicPr preferRelativeResize="0"/>
              <p:nvPr/>
            </p:nvPicPr>
            <p:blipFill rotWithShape="1">
              <a:blip r:embed="rId3">
                <a:alphaModFix/>
              </a:blip>
              <a:srcRect l="62574" t="68313" r="27799" b="9356"/>
              <a:stretch/>
            </p:blipFill>
            <p:spPr>
              <a:xfrm flipH="1">
                <a:off x="5507169" y="2568061"/>
                <a:ext cx="711390" cy="573316"/>
              </a:xfrm>
              <a:prstGeom prst="rect">
                <a:avLst/>
              </a:prstGeom>
              <a:noFill/>
              <a:ln>
                <a:noFill/>
              </a:ln>
            </p:spPr>
          </p:pic>
        </p:grpSp>
        <p:pic>
          <p:nvPicPr>
            <p:cNvPr id="705" name="Google Shape;705;p36"/>
            <p:cNvPicPr preferRelativeResize="0"/>
            <p:nvPr/>
          </p:nvPicPr>
          <p:blipFill rotWithShape="1">
            <a:blip r:embed="rId3">
              <a:alphaModFix/>
            </a:blip>
            <a:srcRect l="47532" t="74446" r="50518" b="13282"/>
            <a:stretch/>
          </p:blipFill>
          <p:spPr>
            <a:xfrm>
              <a:off x="6781141" y="2403429"/>
              <a:ext cx="120150" cy="262800"/>
            </a:xfrm>
            <a:prstGeom prst="rect">
              <a:avLst/>
            </a:prstGeom>
            <a:noFill/>
            <a:ln>
              <a:noFill/>
            </a:ln>
          </p:spPr>
        </p:pic>
      </p:grpSp>
      <p:grpSp>
        <p:nvGrpSpPr>
          <p:cNvPr id="706" name="Google Shape;706;p36"/>
          <p:cNvGrpSpPr/>
          <p:nvPr/>
        </p:nvGrpSpPr>
        <p:grpSpPr>
          <a:xfrm>
            <a:off x="5320666" y="2087834"/>
            <a:ext cx="1978268" cy="2779575"/>
            <a:chOff x="3755649" y="1297175"/>
            <a:chExt cx="1483701" cy="2084681"/>
          </a:xfrm>
        </p:grpSpPr>
        <p:cxnSp>
          <p:nvCxnSpPr>
            <p:cNvPr id="707" name="Google Shape;707;p36"/>
            <p:cNvCxnSpPr/>
            <p:nvPr/>
          </p:nvCxnSpPr>
          <p:spPr>
            <a:xfrm rot="10800000" flipH="1">
              <a:off x="3755649" y="3111890"/>
              <a:ext cx="405000" cy="600"/>
            </a:xfrm>
            <a:prstGeom prst="straightConnector1">
              <a:avLst/>
            </a:prstGeom>
            <a:noFill/>
            <a:ln w="38100" cap="flat" cmpd="sng">
              <a:solidFill>
                <a:srgbClr val="999999"/>
              </a:solidFill>
              <a:prstDash val="solid"/>
              <a:round/>
              <a:headEnd type="none" w="med" len="med"/>
              <a:tailEnd type="triangle" w="med" len="med"/>
            </a:ln>
          </p:spPr>
        </p:cxnSp>
        <p:pic>
          <p:nvPicPr>
            <p:cNvPr id="708" name="Google Shape;708;p36"/>
            <p:cNvPicPr preferRelativeResize="0"/>
            <p:nvPr/>
          </p:nvPicPr>
          <p:blipFill rotWithShape="1">
            <a:blip r:embed="rId5">
              <a:alphaModFix/>
            </a:blip>
            <a:srcRect l="89188" t="42215" r="3064" b="33981"/>
            <a:stretch/>
          </p:blipFill>
          <p:spPr>
            <a:xfrm>
              <a:off x="4258288" y="2754344"/>
              <a:ext cx="695299" cy="627512"/>
            </a:xfrm>
            <a:prstGeom prst="rect">
              <a:avLst/>
            </a:prstGeom>
            <a:noFill/>
            <a:ln>
              <a:noFill/>
            </a:ln>
          </p:spPr>
        </p:pic>
        <p:cxnSp>
          <p:nvCxnSpPr>
            <p:cNvPr id="709" name="Google Shape;709;p36"/>
            <p:cNvCxnSpPr/>
            <p:nvPr/>
          </p:nvCxnSpPr>
          <p:spPr>
            <a:xfrm rot="10800000" flipH="1">
              <a:off x="3759528" y="1948574"/>
              <a:ext cx="405000" cy="600"/>
            </a:xfrm>
            <a:prstGeom prst="straightConnector1">
              <a:avLst/>
            </a:prstGeom>
            <a:noFill/>
            <a:ln w="38100" cap="flat" cmpd="sng">
              <a:solidFill>
                <a:srgbClr val="999999"/>
              </a:solidFill>
              <a:prstDash val="solid"/>
              <a:round/>
              <a:headEnd type="none" w="med" len="med"/>
              <a:tailEnd type="triangle" w="med" len="med"/>
            </a:ln>
          </p:spPr>
        </p:cxnSp>
        <p:grpSp>
          <p:nvGrpSpPr>
            <p:cNvPr id="710" name="Google Shape;710;p36"/>
            <p:cNvGrpSpPr/>
            <p:nvPr/>
          </p:nvGrpSpPr>
          <p:grpSpPr>
            <a:xfrm>
              <a:off x="3904650" y="1297175"/>
              <a:ext cx="1334700" cy="788655"/>
              <a:chOff x="4720575" y="2571438"/>
              <a:chExt cx="1334700" cy="788655"/>
            </a:xfrm>
          </p:grpSpPr>
          <p:sp>
            <p:nvSpPr>
              <p:cNvPr id="711" name="Google Shape;711;p36"/>
              <p:cNvSpPr txBox="1"/>
              <p:nvPr/>
            </p:nvSpPr>
            <p:spPr>
              <a:xfrm>
                <a:off x="4720575" y="2571438"/>
                <a:ext cx="1334700" cy="335100"/>
              </a:xfrm>
              <a:prstGeom prst="rect">
                <a:avLst/>
              </a:prstGeom>
              <a:noFill/>
              <a:ln>
                <a:noFill/>
              </a:ln>
            </p:spPr>
            <p:txBody>
              <a:bodyPr spcFirstLastPara="1" wrap="square" lIns="121900" tIns="121900" rIns="121900" bIns="121900" anchor="t" anchorCtr="0">
                <a:noAutofit/>
              </a:bodyPr>
              <a:lstStyle/>
              <a:p>
                <a:pPr algn="ctr"/>
                <a:r>
                  <a:rPr lang="en" sz="1067">
                    <a:latin typeface="Montserrat"/>
                    <a:ea typeface="Montserrat"/>
                    <a:cs typeface="Montserrat"/>
                    <a:sym typeface="Montserrat"/>
                  </a:rPr>
                  <a:t>a priori locations in NLP system and brain</a:t>
                </a:r>
                <a:endParaRPr sz="1067">
                  <a:latin typeface="Montserrat"/>
                  <a:ea typeface="Montserrat"/>
                  <a:cs typeface="Montserrat"/>
                  <a:sym typeface="Montserrat"/>
                </a:endParaRPr>
              </a:p>
            </p:txBody>
          </p:sp>
          <p:pic>
            <p:nvPicPr>
              <p:cNvPr id="712" name="Google Shape;712;p36"/>
              <p:cNvPicPr preferRelativeResize="0"/>
              <p:nvPr/>
            </p:nvPicPr>
            <p:blipFill rotWithShape="1">
              <a:blip r:embed="rId3">
                <a:alphaModFix/>
              </a:blip>
              <a:srcRect l="50577" t="75033" r="41018" b="15499"/>
              <a:stretch/>
            </p:blipFill>
            <p:spPr>
              <a:xfrm>
                <a:off x="5055115" y="3099613"/>
                <a:ext cx="665612" cy="260480"/>
              </a:xfrm>
              <a:prstGeom prst="rect">
                <a:avLst/>
              </a:prstGeom>
              <a:noFill/>
              <a:ln>
                <a:noFill/>
              </a:ln>
            </p:spPr>
          </p:pic>
        </p:grpSp>
      </p:grpSp>
      <p:grpSp>
        <p:nvGrpSpPr>
          <p:cNvPr id="713" name="Google Shape;713;p36"/>
          <p:cNvGrpSpPr/>
          <p:nvPr/>
        </p:nvGrpSpPr>
        <p:grpSpPr>
          <a:xfrm>
            <a:off x="390034" y="2184534"/>
            <a:ext cx="5032300" cy="2996308"/>
            <a:chOff x="57675" y="1369700"/>
            <a:chExt cx="3774225" cy="2247231"/>
          </a:xfrm>
        </p:grpSpPr>
        <p:cxnSp>
          <p:nvCxnSpPr>
            <p:cNvPr id="714" name="Google Shape;714;p36"/>
            <p:cNvCxnSpPr>
              <a:stCxn id="715" idx="3"/>
            </p:cNvCxnSpPr>
            <p:nvPr/>
          </p:nvCxnSpPr>
          <p:spPr>
            <a:xfrm>
              <a:off x="1644337" y="2654956"/>
              <a:ext cx="678600" cy="486900"/>
            </a:xfrm>
            <a:prstGeom prst="straightConnector1">
              <a:avLst/>
            </a:prstGeom>
            <a:noFill/>
            <a:ln w="38100" cap="flat" cmpd="sng">
              <a:solidFill>
                <a:srgbClr val="999999"/>
              </a:solidFill>
              <a:prstDash val="solid"/>
              <a:round/>
              <a:headEnd type="none" w="med" len="med"/>
              <a:tailEnd type="triangle" w="med" len="med"/>
            </a:ln>
          </p:spPr>
        </p:cxnSp>
        <p:sp>
          <p:nvSpPr>
            <p:cNvPr id="716" name="Google Shape;716;p36"/>
            <p:cNvSpPr/>
            <p:nvPr/>
          </p:nvSpPr>
          <p:spPr>
            <a:xfrm>
              <a:off x="2712009" y="2685937"/>
              <a:ext cx="719400" cy="7191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717" name="Google Shape;717;p36"/>
            <p:cNvCxnSpPr/>
            <p:nvPr/>
          </p:nvCxnSpPr>
          <p:spPr>
            <a:xfrm>
              <a:off x="2939877" y="3114113"/>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718" name="Google Shape;718;p36"/>
            <p:cNvCxnSpPr/>
            <p:nvPr/>
          </p:nvCxnSpPr>
          <p:spPr>
            <a:xfrm flipH="1">
              <a:off x="2682587"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719" name="Google Shape;719;p36"/>
            <p:cNvCxnSpPr/>
            <p:nvPr/>
          </p:nvCxnSpPr>
          <p:spPr>
            <a:xfrm flipH="1">
              <a:off x="2937234"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720" name="Google Shape;720;p36"/>
            <p:cNvCxnSpPr/>
            <p:nvPr/>
          </p:nvCxnSpPr>
          <p:spPr>
            <a:xfrm>
              <a:off x="2682824" y="3466499"/>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721" name="Google Shape;721;p36"/>
            <p:cNvCxnSpPr/>
            <p:nvPr/>
          </p:nvCxnSpPr>
          <p:spPr>
            <a:xfrm>
              <a:off x="2682824"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722" name="Google Shape;722;p36"/>
            <p:cNvCxnSpPr/>
            <p:nvPr/>
          </p:nvCxnSpPr>
          <p:spPr>
            <a:xfrm>
              <a:off x="2937471"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723" name="Google Shape;723;p36"/>
            <p:cNvCxnSpPr/>
            <p:nvPr/>
          </p:nvCxnSpPr>
          <p:spPr>
            <a:xfrm rot="10800000" flipH="1">
              <a:off x="2937471" y="3123431"/>
              <a:ext cx="265800" cy="364200"/>
            </a:xfrm>
            <a:prstGeom prst="straightConnector1">
              <a:avLst/>
            </a:prstGeom>
            <a:noFill/>
            <a:ln w="9525" cap="flat" cmpd="sng">
              <a:solidFill>
                <a:srgbClr val="595959"/>
              </a:solidFill>
              <a:prstDash val="solid"/>
              <a:round/>
              <a:headEnd type="none" w="med" len="med"/>
              <a:tailEnd type="none" w="med" len="med"/>
            </a:ln>
          </p:spPr>
        </p:cxnSp>
        <p:cxnSp>
          <p:nvCxnSpPr>
            <p:cNvPr id="724" name="Google Shape;724;p36"/>
            <p:cNvCxnSpPr/>
            <p:nvPr/>
          </p:nvCxnSpPr>
          <p:spPr>
            <a:xfrm rot="10800000">
              <a:off x="2684271" y="3487631"/>
              <a:ext cx="253200" cy="0"/>
            </a:xfrm>
            <a:prstGeom prst="straightConnector1">
              <a:avLst/>
            </a:prstGeom>
            <a:noFill/>
            <a:ln w="9525" cap="flat" cmpd="sng">
              <a:solidFill>
                <a:srgbClr val="595959"/>
              </a:solidFill>
              <a:prstDash val="solid"/>
              <a:round/>
              <a:headEnd type="none" w="med" len="med"/>
              <a:tailEnd type="none" w="med" len="med"/>
            </a:ln>
          </p:spPr>
        </p:cxnSp>
        <p:cxnSp>
          <p:nvCxnSpPr>
            <p:cNvPr id="725" name="Google Shape;725;p36"/>
            <p:cNvCxnSpPr/>
            <p:nvPr/>
          </p:nvCxnSpPr>
          <p:spPr>
            <a:xfrm>
              <a:off x="3198918" y="3117644"/>
              <a:ext cx="4800" cy="5100"/>
            </a:xfrm>
            <a:prstGeom prst="straightConnector1">
              <a:avLst/>
            </a:prstGeom>
            <a:noFill/>
            <a:ln w="9525" cap="flat" cmpd="sng">
              <a:solidFill>
                <a:srgbClr val="595959"/>
              </a:solidFill>
              <a:prstDash val="solid"/>
              <a:round/>
              <a:headEnd type="none" w="med" len="med"/>
              <a:tailEnd type="none" w="med" len="med"/>
            </a:ln>
          </p:spPr>
        </p:cxnSp>
        <p:sp>
          <p:nvSpPr>
            <p:cNvPr id="726" name="Google Shape;726;p36"/>
            <p:cNvSpPr/>
            <p:nvPr/>
          </p:nvSpPr>
          <p:spPr>
            <a:xfrm>
              <a:off x="2684846" y="3117644"/>
              <a:ext cx="511500" cy="3468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7" name="Google Shape;727;p36"/>
            <p:cNvSpPr/>
            <p:nvPr/>
          </p:nvSpPr>
          <p:spPr>
            <a:xfrm rot="-5400000" flipH="1">
              <a:off x="2877320" y="3176044"/>
              <a:ext cx="378600" cy="2589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8" name="Google Shape;728;p36"/>
            <p:cNvSpPr/>
            <p:nvPr/>
          </p:nvSpPr>
          <p:spPr>
            <a:xfrm>
              <a:off x="2685130" y="3489731"/>
              <a:ext cx="253200" cy="1272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9" name="Google Shape;729;p36"/>
            <p:cNvSpPr/>
            <p:nvPr/>
          </p:nvSpPr>
          <p:spPr>
            <a:xfrm>
              <a:off x="2686032" y="3462819"/>
              <a:ext cx="253200" cy="26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0" name="Google Shape;730;p36"/>
            <p:cNvSpPr txBox="1"/>
            <p:nvPr/>
          </p:nvSpPr>
          <p:spPr>
            <a:xfrm>
              <a:off x="2876420" y="2654948"/>
              <a:ext cx="649800" cy="40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731" name="Google Shape;731;p36"/>
            <p:cNvSpPr/>
            <p:nvPr/>
          </p:nvSpPr>
          <p:spPr>
            <a:xfrm rot="-2301283">
              <a:off x="2900983" y="3495704"/>
              <a:ext cx="87990" cy="102438"/>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2" name="Google Shape;732;p36"/>
            <p:cNvSpPr txBox="1"/>
            <p:nvPr/>
          </p:nvSpPr>
          <p:spPr>
            <a:xfrm>
              <a:off x="1059316" y="1948576"/>
              <a:ext cx="1076400" cy="175500"/>
            </a:xfrm>
            <a:prstGeom prst="rect">
              <a:avLst/>
            </a:prstGeom>
            <a:noFill/>
            <a:ln>
              <a:noFill/>
            </a:ln>
          </p:spPr>
          <p:txBody>
            <a:bodyPr spcFirstLastPara="1" wrap="square" lIns="121900" tIns="121900" rIns="121900" bIns="121900" anchor="t" anchorCtr="0">
              <a:noAutofit/>
            </a:bodyPr>
            <a:lstStyle/>
            <a:p>
              <a:r>
                <a:rPr lang="en" sz="1067" i="1">
                  <a:latin typeface="Montserrat"/>
                  <a:ea typeface="Montserrat"/>
                  <a:cs typeface="Montserrat"/>
                  <a:sym typeface="Montserrat"/>
                </a:rPr>
                <a:t>“Harry never thought </a:t>
              </a:r>
              <a:endParaRPr sz="1067" i="1">
                <a:latin typeface="Montserrat"/>
                <a:ea typeface="Montserrat"/>
                <a:cs typeface="Montserrat"/>
                <a:sym typeface="Montserrat"/>
              </a:endParaRPr>
            </a:p>
            <a:p>
              <a:r>
                <a:rPr lang="en" sz="1067" i="1">
                  <a:latin typeface="Montserrat"/>
                  <a:ea typeface="Montserrat"/>
                  <a:cs typeface="Montserrat"/>
                  <a:sym typeface="Montserrat"/>
                </a:rPr>
                <a:t>he would ...”</a:t>
              </a:r>
              <a:endParaRPr sz="1067" i="1">
                <a:latin typeface="Montserrat"/>
                <a:ea typeface="Montserrat"/>
                <a:cs typeface="Montserrat"/>
                <a:sym typeface="Montserrat"/>
              </a:endParaRPr>
            </a:p>
          </p:txBody>
        </p:sp>
        <p:pic>
          <p:nvPicPr>
            <p:cNvPr id="715" name="Google Shape;715;p36"/>
            <p:cNvPicPr preferRelativeResize="0"/>
            <p:nvPr/>
          </p:nvPicPr>
          <p:blipFill rotWithShape="1">
            <a:blip r:embed="rId6">
              <a:alphaModFix/>
            </a:blip>
            <a:srcRect l="61930" t="17464" r="34476" b="72053"/>
            <a:stretch/>
          </p:blipFill>
          <p:spPr>
            <a:xfrm>
              <a:off x="1179678" y="2442908"/>
              <a:ext cx="464659" cy="424097"/>
            </a:xfrm>
            <a:prstGeom prst="rect">
              <a:avLst/>
            </a:prstGeom>
            <a:noFill/>
            <a:ln>
              <a:noFill/>
            </a:ln>
          </p:spPr>
        </p:pic>
        <p:sp>
          <p:nvSpPr>
            <p:cNvPr id="733" name="Google Shape;733;p36"/>
            <p:cNvSpPr txBox="1"/>
            <p:nvPr/>
          </p:nvSpPr>
          <p:spPr>
            <a:xfrm>
              <a:off x="57675" y="2468738"/>
              <a:ext cx="1097100" cy="35396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~5000 words</a:t>
              </a:r>
              <a:endParaRPr sz="1467">
                <a:latin typeface="Montserrat"/>
                <a:ea typeface="Montserrat"/>
                <a:cs typeface="Montserrat"/>
                <a:sym typeface="Montserrat"/>
              </a:endParaRPr>
            </a:p>
          </p:txBody>
        </p:sp>
        <p:sp>
          <p:nvSpPr>
            <p:cNvPr id="734" name="Google Shape;734;p36"/>
            <p:cNvSpPr txBox="1"/>
            <p:nvPr/>
          </p:nvSpPr>
          <p:spPr>
            <a:xfrm>
              <a:off x="2497200" y="1369700"/>
              <a:ext cx="1334700" cy="22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language model</a:t>
              </a:r>
              <a:endParaRPr sz="1067">
                <a:latin typeface="Montserrat"/>
                <a:ea typeface="Montserrat"/>
                <a:cs typeface="Montserrat"/>
                <a:sym typeface="Montserrat"/>
              </a:endParaRPr>
            </a:p>
          </p:txBody>
        </p:sp>
        <p:grpSp>
          <p:nvGrpSpPr>
            <p:cNvPr id="735" name="Google Shape;735;p36"/>
            <p:cNvGrpSpPr/>
            <p:nvPr/>
          </p:nvGrpSpPr>
          <p:grpSpPr>
            <a:xfrm>
              <a:off x="2307703" y="1596510"/>
              <a:ext cx="1488675" cy="801907"/>
              <a:chOff x="165685" y="1319882"/>
              <a:chExt cx="1830413" cy="985992"/>
            </a:xfrm>
          </p:grpSpPr>
          <p:grpSp>
            <p:nvGrpSpPr>
              <p:cNvPr id="736" name="Google Shape;736;p36"/>
              <p:cNvGrpSpPr/>
              <p:nvPr/>
            </p:nvGrpSpPr>
            <p:grpSpPr>
              <a:xfrm>
                <a:off x="165685" y="1319882"/>
                <a:ext cx="1830413" cy="985992"/>
                <a:chOff x="3450775" y="3052875"/>
                <a:chExt cx="2692179" cy="1450201"/>
              </a:xfrm>
            </p:grpSpPr>
            <p:pic>
              <p:nvPicPr>
                <p:cNvPr id="737" name="Google Shape;737;p36"/>
                <p:cNvPicPr preferRelativeResize="0"/>
                <p:nvPr/>
              </p:nvPicPr>
              <p:blipFill rotWithShape="1">
                <a:blip r:embed="rId3">
                  <a:alphaModFix/>
                </a:blip>
                <a:srcRect l="475" t="9788" r="61212" b="26650"/>
                <a:stretch/>
              </p:blipFill>
              <p:spPr>
                <a:xfrm>
                  <a:off x="3450775" y="3052877"/>
                  <a:ext cx="2692179" cy="1450199"/>
                </a:xfrm>
                <a:prstGeom prst="rect">
                  <a:avLst/>
                </a:prstGeom>
                <a:noFill/>
                <a:ln>
                  <a:noFill/>
                </a:ln>
              </p:spPr>
            </p:pic>
            <p:pic>
              <p:nvPicPr>
                <p:cNvPr id="738" name="Google Shape;738;p36"/>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739" name="Google Shape;739;p36"/>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740" name="Google Shape;740;p36"/>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741" name="Google Shape;741;p36"/>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742" name="Google Shape;742;p36"/>
              <p:cNvPicPr preferRelativeResize="0"/>
              <p:nvPr/>
            </p:nvPicPr>
            <p:blipFill rotWithShape="1">
              <a:blip r:embed="rId3">
                <a:alphaModFix/>
              </a:blip>
              <a:srcRect l="50577" t="75033" r="41018" b="15499"/>
              <a:stretch/>
            </p:blipFill>
            <p:spPr>
              <a:xfrm>
                <a:off x="1400984" y="1660978"/>
                <a:ext cx="430054" cy="168300"/>
              </a:xfrm>
              <a:prstGeom prst="rect">
                <a:avLst/>
              </a:prstGeom>
              <a:noFill/>
              <a:ln>
                <a:noFill/>
              </a:ln>
            </p:spPr>
          </p:pic>
        </p:grpSp>
        <p:cxnSp>
          <p:nvCxnSpPr>
            <p:cNvPr id="743" name="Google Shape;743;p36"/>
            <p:cNvCxnSpPr>
              <a:stCxn id="715" idx="3"/>
            </p:cNvCxnSpPr>
            <p:nvPr/>
          </p:nvCxnSpPr>
          <p:spPr>
            <a:xfrm rot="10800000" flipH="1">
              <a:off x="1644337" y="2241856"/>
              <a:ext cx="704100" cy="413100"/>
            </a:xfrm>
            <a:prstGeom prst="straightConnector1">
              <a:avLst/>
            </a:prstGeom>
            <a:noFill/>
            <a:ln w="38100" cap="flat" cmpd="sng">
              <a:solidFill>
                <a:srgbClr val="999999"/>
              </a:solidFill>
              <a:prstDash val="solid"/>
              <a:round/>
              <a:headEnd type="none" w="med" len="med"/>
              <a:tailEnd type="triangle" w="med" len="med"/>
            </a:ln>
          </p:spPr>
        </p:cxnSp>
      </p:grpSp>
      <p:sp>
        <p:nvSpPr>
          <p:cNvPr id="744" name="Google Shape;744;p36"/>
          <p:cNvSpPr/>
          <p:nvPr/>
        </p:nvSpPr>
        <p:spPr>
          <a:xfrm>
            <a:off x="7444700" y="2655033"/>
            <a:ext cx="4466800" cy="25264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Montserrat"/>
              <a:ea typeface="Montserrat"/>
              <a:cs typeface="Montserrat"/>
              <a:sym typeface="Montserrat"/>
            </a:endParaRPr>
          </a:p>
        </p:txBody>
      </p:sp>
      <p:sp>
        <p:nvSpPr>
          <p:cNvPr id="3" name="Slide Number Placeholder 2">
            <a:extLst>
              <a:ext uri="{FF2B5EF4-FFF2-40B4-BE49-F238E27FC236}">
                <a16:creationId xmlns:a16="http://schemas.microsoft.com/office/drawing/2014/main" id="{264FC42E-7291-3263-ED43-BDDCDCC02FCC}"/>
              </a:ext>
            </a:extLst>
          </p:cNvPr>
          <p:cNvSpPr>
            <a:spLocks noGrp="1"/>
          </p:cNvSpPr>
          <p:nvPr>
            <p:ph type="sldNum" idx="12"/>
          </p:nvPr>
        </p:nvSpPr>
        <p:spPr/>
        <p:txBody>
          <a:bodyPr/>
          <a:lstStyle/>
          <a:p>
            <a:fld id="{00000000-1234-1234-1234-123412341234}" type="slidenum">
              <a:rPr lang="en" smtClean="0"/>
              <a:pPr/>
              <a:t>19</a:t>
            </a:fld>
            <a:endParaRPr lang="en"/>
          </a:p>
        </p:txBody>
      </p:sp>
      <p:sp>
        <p:nvSpPr>
          <p:cNvPr id="5" name="Footer Placeholder 4">
            <a:extLst>
              <a:ext uri="{FF2B5EF4-FFF2-40B4-BE49-F238E27FC236}">
                <a16:creationId xmlns:a16="http://schemas.microsoft.com/office/drawing/2014/main" id="{D1D48106-0EA7-AE87-ADAE-F8DE8B86B3AF}"/>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425658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52B-E331-4D2E-8F8A-109E5A0D3298}"/>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149B9BCC-48D7-4CA0-8A3A-39ACEC90E28A}"/>
              </a:ext>
            </a:extLst>
          </p:cNvPr>
          <p:cNvSpPr>
            <a:spLocks noGrp="1"/>
          </p:cNvSpPr>
          <p:nvPr>
            <p:ph idx="1"/>
          </p:nvPr>
        </p:nvSpPr>
        <p:spPr>
          <a:xfrm>
            <a:off x="150019" y="1021404"/>
            <a:ext cx="11891962" cy="5111549"/>
          </a:xfrm>
        </p:spPr>
        <p:txBody>
          <a:bodyPr>
            <a:normAutofit fontScale="92500" lnSpcReduction="1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t>Language and Brain: Deep Learning for Brain Encoding and Decoding [1 hour 30 min]</a:t>
            </a:r>
          </a:p>
          <a:p>
            <a:pPr lvl="1"/>
            <a:r>
              <a:rPr lang="en-IN" dirty="0"/>
              <a:t>Linguistic Brain Encoding [60 min]</a:t>
            </a:r>
          </a:p>
          <a:p>
            <a:pPr lvl="2"/>
            <a:r>
              <a:rPr lang="en-IN" dirty="0"/>
              <a:t>Encoding schema</a:t>
            </a:r>
          </a:p>
          <a:p>
            <a:pPr lvl="2"/>
            <a:r>
              <a:rPr lang="en-US" dirty="0"/>
              <a:t>Pretrained language models and brain alignment</a:t>
            </a:r>
          </a:p>
          <a:p>
            <a:pPr lvl="2"/>
            <a:r>
              <a:rPr lang="en-IN" dirty="0"/>
              <a:t>Challenges in using DL for cognitive science</a:t>
            </a:r>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48AF2EA2-1C6D-41B1-B68A-CD2C7CDD6D49}"/>
              </a:ext>
            </a:extLst>
          </p:cNvPr>
          <p:cNvSpPr>
            <a:spLocks noGrp="1"/>
          </p:cNvSpPr>
          <p:nvPr>
            <p:ph type="sldNum" sz="quarter" idx="12"/>
          </p:nvPr>
        </p:nvSpPr>
        <p:spPr/>
        <p:txBody>
          <a:bodyPr/>
          <a:lstStyle/>
          <a:p>
            <a:fld id="{AE17A532-D286-470D-AE82-1500C848B688}" type="slidenum">
              <a:rPr lang="en-US" smtClean="0"/>
              <a:pPr/>
              <a:t>2</a:t>
            </a:fld>
            <a:endParaRPr lang="en-US" dirty="0"/>
          </a:p>
        </p:txBody>
      </p:sp>
      <p:sp>
        <p:nvSpPr>
          <p:cNvPr id="7" name="Footer Placeholder 4">
            <a:extLst>
              <a:ext uri="{FF2B5EF4-FFF2-40B4-BE49-F238E27FC236}">
                <a16:creationId xmlns:a16="http://schemas.microsoft.com/office/drawing/2014/main" id="{FC0EDE57-C622-5F24-08D0-96639344CF7D}"/>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060477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5EFBA-C464-6A1A-94AB-282EED78A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6B4A2-1D70-377B-0ED6-4ED263FADA18}"/>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22946CD5-3508-0D2F-FFF1-39AF84D0B8AB}"/>
              </a:ext>
            </a:extLst>
          </p:cNvPr>
          <p:cNvSpPr>
            <a:spLocks noGrp="1"/>
          </p:cNvSpPr>
          <p:nvPr>
            <p:ph idx="1"/>
          </p:nvPr>
        </p:nvSpPr>
        <p:spPr>
          <a:xfrm>
            <a:off x="150019" y="1021404"/>
            <a:ext cx="11891962" cy="5111549"/>
          </a:xfrm>
        </p:spPr>
        <p:txBody>
          <a:bodyPr>
            <a:normAutofit fontScale="92500" lnSpcReduction="1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t>Encoding schema</a:t>
            </a:r>
          </a:p>
          <a:p>
            <a:pPr lvl="2"/>
            <a:r>
              <a:rPr lang="en-US" dirty="0">
                <a:solidFill>
                  <a:srgbClr val="FF0000"/>
                </a:solidFill>
              </a:rPr>
              <a:t>Pretrained language models and brain alignment</a:t>
            </a:r>
          </a:p>
          <a:p>
            <a:pPr lvl="2"/>
            <a:r>
              <a:rPr lang="en-IN" dirty="0"/>
              <a:t>Challenges in using DL for cognitive science</a:t>
            </a:r>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A7D5F806-5CB2-9DA2-881B-517BB4DEDB5D}"/>
              </a:ext>
            </a:extLst>
          </p:cNvPr>
          <p:cNvSpPr>
            <a:spLocks noGrp="1"/>
          </p:cNvSpPr>
          <p:nvPr>
            <p:ph type="sldNum" sz="quarter" idx="12"/>
          </p:nvPr>
        </p:nvSpPr>
        <p:spPr/>
        <p:txBody>
          <a:bodyPr/>
          <a:lstStyle/>
          <a:p>
            <a:fld id="{AE17A532-D286-470D-AE82-1500C848B688}" type="slidenum">
              <a:rPr lang="en-US" smtClean="0"/>
              <a:pPr/>
              <a:t>20</a:t>
            </a:fld>
            <a:endParaRPr lang="en-US" dirty="0"/>
          </a:p>
        </p:txBody>
      </p:sp>
      <p:sp>
        <p:nvSpPr>
          <p:cNvPr id="7" name="Footer Placeholder 4">
            <a:extLst>
              <a:ext uri="{FF2B5EF4-FFF2-40B4-BE49-F238E27FC236}">
                <a16:creationId xmlns:a16="http://schemas.microsoft.com/office/drawing/2014/main" id="{2D204E69-C29A-9A3A-EB22-2840D546A025}"/>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2843914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543DDEE6-BC91-33EC-091F-4FE2AA0806DE}"/>
            </a:ext>
          </a:extLst>
        </p:cNvPr>
        <p:cNvGrpSpPr/>
        <p:nvPr/>
      </p:nvGrpSpPr>
      <p:grpSpPr>
        <a:xfrm>
          <a:off x="0" y="0"/>
          <a:ext cx="0" cy="0"/>
          <a:chOff x="0" y="0"/>
          <a:chExt cx="0" cy="0"/>
        </a:xfrm>
      </p:grpSpPr>
      <p:sp>
        <p:nvSpPr>
          <p:cNvPr id="210" name="Google Shape;210;p38">
            <a:extLst>
              <a:ext uri="{FF2B5EF4-FFF2-40B4-BE49-F238E27FC236}">
                <a16:creationId xmlns:a16="http://schemas.microsoft.com/office/drawing/2014/main" id="{D5248684-1136-EB43-8359-445C828BE408}"/>
              </a:ext>
            </a:extLst>
          </p:cNvPr>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dirty="0">
                <a:solidFill>
                  <a:schemeClr val="accent4"/>
                </a:solidFill>
                <a:latin typeface="Helvetica Neue"/>
              </a:rPr>
              <a:t>Pretrained language models and brain alignment</a:t>
            </a:r>
            <a:endParaRPr sz="2800" b="1" dirty="0">
              <a:solidFill>
                <a:schemeClr val="accent4"/>
              </a:solidFill>
              <a:latin typeface="Helvetica Neue"/>
            </a:endParaRPr>
          </a:p>
        </p:txBody>
      </p:sp>
      <p:sp>
        <p:nvSpPr>
          <p:cNvPr id="213" name="Google Shape;213;p38">
            <a:extLst>
              <a:ext uri="{FF2B5EF4-FFF2-40B4-BE49-F238E27FC236}">
                <a16:creationId xmlns:a16="http://schemas.microsoft.com/office/drawing/2014/main" id="{C4D817E6-520F-0806-B93A-CC704FF72554}"/>
              </a:ext>
            </a:extLst>
          </p:cNvPr>
          <p:cNvSpPr txBox="1">
            <a:spLocks noGrp="1"/>
          </p:cNvSpPr>
          <p:nvPr>
            <p:ph type="sldNum" idx="12"/>
          </p:nvPr>
        </p:nvSpPr>
        <p:spPr>
          <a:xfrm>
            <a:off x="8610600" y="647814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21</a:t>
            </a:fld>
            <a:endParaRPr/>
          </a:p>
        </p:txBody>
      </p:sp>
      <p:pic>
        <p:nvPicPr>
          <p:cNvPr id="4" name="Picture 3" descr="A diagram of a brain&#10;&#10;Description automatically generated">
            <a:extLst>
              <a:ext uri="{FF2B5EF4-FFF2-40B4-BE49-F238E27FC236}">
                <a16:creationId xmlns:a16="http://schemas.microsoft.com/office/drawing/2014/main" id="{65E9A41C-2C8A-7FEB-58DB-D2C11845748F}"/>
              </a:ext>
            </a:extLst>
          </p:cNvPr>
          <p:cNvPicPr>
            <a:picLocks noChangeAspect="1"/>
          </p:cNvPicPr>
          <p:nvPr/>
        </p:nvPicPr>
        <p:blipFill>
          <a:blip r:embed="rId3">
            <a:extLst>
              <a:ext uri="{28A0092B-C50C-407E-A947-70E740481C1C}">
                <a14:useLocalDpi xmlns:a14="http://schemas.microsoft.com/office/drawing/2010/main" val="0"/>
              </a:ext>
            </a:extLst>
          </a:blip>
          <a:srcRect l="53307"/>
          <a:stretch/>
        </p:blipFill>
        <p:spPr>
          <a:xfrm>
            <a:off x="605703" y="1027053"/>
            <a:ext cx="4130693" cy="4481380"/>
          </a:xfrm>
          <a:prstGeom prst="rect">
            <a:avLst/>
          </a:prstGeom>
        </p:spPr>
      </p:pic>
      <p:pic>
        <p:nvPicPr>
          <p:cNvPr id="2" name="Picture 1" descr="A diagram of a brain&#10;&#10;Description automatically generated">
            <a:extLst>
              <a:ext uri="{FF2B5EF4-FFF2-40B4-BE49-F238E27FC236}">
                <a16:creationId xmlns:a16="http://schemas.microsoft.com/office/drawing/2014/main" id="{75F64F94-FE87-00EC-09F5-0F2C95902156}"/>
              </a:ext>
            </a:extLst>
          </p:cNvPr>
          <p:cNvPicPr>
            <a:picLocks noChangeAspect="1"/>
          </p:cNvPicPr>
          <p:nvPr/>
        </p:nvPicPr>
        <p:blipFill>
          <a:blip r:embed="rId3">
            <a:extLst>
              <a:ext uri="{28A0092B-C50C-407E-A947-70E740481C1C}">
                <a14:useLocalDpi xmlns:a14="http://schemas.microsoft.com/office/drawing/2010/main" val="0"/>
              </a:ext>
            </a:extLst>
          </a:blip>
          <a:srcRect r="51797"/>
          <a:stretch/>
        </p:blipFill>
        <p:spPr>
          <a:xfrm>
            <a:off x="6443599" y="1027053"/>
            <a:ext cx="4334001" cy="4481380"/>
          </a:xfrm>
          <a:prstGeom prst="rect">
            <a:avLst/>
          </a:prstGeom>
        </p:spPr>
      </p:pic>
      <p:sp>
        <p:nvSpPr>
          <p:cNvPr id="3" name="Google Shape;260;g2094abaaa3f_0_131">
            <a:extLst>
              <a:ext uri="{FF2B5EF4-FFF2-40B4-BE49-F238E27FC236}">
                <a16:creationId xmlns:a16="http://schemas.microsoft.com/office/drawing/2014/main" id="{A6F3E8FD-83A6-271D-B94A-C0958DEB02D1}"/>
              </a:ext>
            </a:extLst>
          </p:cNvPr>
          <p:cNvSpPr/>
          <p:nvPr/>
        </p:nvSpPr>
        <p:spPr>
          <a:xfrm>
            <a:off x="515100" y="5772677"/>
            <a:ext cx="11161800" cy="495653"/>
          </a:xfrm>
          <a:prstGeom prst="rect">
            <a:avLst/>
          </a:prstGeom>
          <a:solidFill>
            <a:schemeClr val="bg2">
              <a:lumMod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000" dirty="0">
                <a:solidFill>
                  <a:schemeClr val="dk1"/>
                </a:solidFill>
                <a:latin typeface="Helvetica Neue"/>
                <a:ea typeface="Helvetica Neue"/>
                <a:cs typeface="Helvetica Neue"/>
                <a:sym typeface="Helvetica Neue"/>
              </a:rPr>
              <a:t>Comparison of semantic feature spaces from PLMs with traditional word embeddings</a:t>
            </a:r>
            <a:endParaRPr sz="2000" i="0" u="none" strike="noStrike" cap="none" dirty="0">
              <a:solidFill>
                <a:schemeClr val="dk1"/>
              </a:solidFill>
              <a:latin typeface="Helvetica Neue"/>
              <a:ea typeface="Helvetica Neue"/>
              <a:cs typeface="Helvetica Neue"/>
              <a:sym typeface="Helvetica Neue"/>
            </a:endParaRPr>
          </a:p>
        </p:txBody>
      </p:sp>
      <p:sp>
        <p:nvSpPr>
          <p:cNvPr id="5" name="Footer Placeholder 4">
            <a:extLst>
              <a:ext uri="{FF2B5EF4-FFF2-40B4-BE49-F238E27FC236}">
                <a16:creationId xmlns:a16="http://schemas.microsoft.com/office/drawing/2014/main" id="{4A23A08E-75D4-8145-19B9-9F883CCD61D4}"/>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6793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9"/>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a:rPr>
              <a:t>Language: work utilizing DL progress</a:t>
            </a:r>
            <a:endParaRPr sz="2800" b="1" dirty="0">
              <a:solidFill>
                <a:schemeClr val="accent4"/>
              </a:solidFill>
              <a:latin typeface="Helvetica Neue" panose="020B0604020202020204"/>
            </a:endParaRPr>
          </a:p>
        </p:txBody>
      </p:sp>
      <p:sp>
        <p:nvSpPr>
          <p:cNvPr id="642" name="Google Shape;642;p59"/>
          <p:cNvSpPr txBox="1">
            <a:spLocks noGrp="1"/>
          </p:cNvSpPr>
          <p:nvPr>
            <p:ph type="sldNum" idx="12"/>
          </p:nvPr>
        </p:nvSpPr>
        <p:spPr>
          <a:xfrm>
            <a:off x="8610600" y="6532575"/>
            <a:ext cx="3429200" cy="365200"/>
          </a:xfrm>
          <a:prstGeom prst="rect">
            <a:avLst/>
          </a:prstGeom>
        </p:spPr>
        <p:txBody>
          <a:bodyPr spcFirstLastPara="1" wrap="square" lIns="91433" tIns="45700" rIns="91433" bIns="45700" anchor="t" anchorCtr="0">
            <a:noAutofit/>
          </a:bodyPr>
          <a:lstStyle/>
          <a:p>
            <a:pPr>
              <a:buClr>
                <a:srgbClr val="000000"/>
              </a:buClr>
            </a:pPr>
            <a:fld id="{00000000-1234-1234-1234-123412341234}" type="slidenum">
              <a:rPr lang="en"/>
              <a:pPr>
                <a:buClr>
                  <a:srgbClr val="000000"/>
                </a:buClr>
              </a:pPr>
              <a:t>22</a:t>
            </a:fld>
            <a:endParaRPr/>
          </a:p>
        </p:txBody>
      </p:sp>
      <p:sp>
        <p:nvSpPr>
          <p:cNvPr id="643" name="Google Shape;643;p59"/>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a:t>
            </a:r>
            <a:r>
              <a:rPr lang="en" sz="2267" b="1">
                <a:solidFill>
                  <a:schemeClr val="dk1"/>
                </a:solidFill>
                <a:latin typeface="Calibri"/>
                <a:ea typeface="Calibri"/>
                <a:cs typeface="Calibri"/>
                <a:sym typeface="Calibri"/>
              </a:rPr>
              <a:t>pretrained</a:t>
            </a:r>
            <a:r>
              <a:rPr lang="en" sz="2267">
                <a:solidFill>
                  <a:schemeClr val="dk1"/>
                </a:solidFill>
                <a:latin typeface="Calibri"/>
                <a:ea typeface="Calibri"/>
                <a:cs typeface="Calibri"/>
                <a:sym typeface="Calibri"/>
              </a:rPr>
              <a:t> NLP systems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reading</a:t>
            </a:r>
            <a:endParaRPr sz="2400"/>
          </a:p>
        </p:txBody>
      </p:sp>
      <p:sp>
        <p:nvSpPr>
          <p:cNvPr id="644" name="Google Shape;644;p59"/>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dirty="0">
                <a:solidFill>
                  <a:schemeClr val="hlink"/>
                </a:solidFill>
                <a:hlinkClick r:id="rId3"/>
              </a:rPr>
              <a:t>Toneva, M., &amp; Wehbe, L. (2019). Interpreting and improving natural-language processing (in machines) with natural language-processing (in the brain). Advances in Neural Information Processing Systems, 32.</a:t>
            </a:r>
            <a:endParaRPr dirty="0"/>
          </a:p>
        </p:txBody>
      </p:sp>
      <p:pic>
        <p:nvPicPr>
          <p:cNvPr id="645" name="Google Shape;645;p59"/>
          <p:cNvPicPr preferRelativeResize="0"/>
          <p:nvPr/>
        </p:nvPicPr>
        <p:blipFill rotWithShape="1">
          <a:blip r:embed="rId4">
            <a:alphaModFix/>
          </a:blip>
          <a:srcRect t="4415"/>
          <a:stretch/>
        </p:blipFill>
        <p:spPr>
          <a:xfrm>
            <a:off x="8372101" y="1138733"/>
            <a:ext cx="3429199" cy="1721267"/>
          </a:xfrm>
          <a:prstGeom prst="rect">
            <a:avLst/>
          </a:prstGeom>
          <a:noFill/>
          <a:ln>
            <a:noFill/>
          </a:ln>
        </p:spPr>
      </p:pic>
      <p:pic>
        <p:nvPicPr>
          <p:cNvPr id="646" name="Google Shape;646;p59"/>
          <p:cNvPicPr preferRelativeResize="0"/>
          <p:nvPr/>
        </p:nvPicPr>
        <p:blipFill>
          <a:blip r:embed="rId5">
            <a:alphaModFix/>
          </a:blip>
          <a:stretch>
            <a:fillRect/>
          </a:stretch>
        </p:blipFill>
        <p:spPr>
          <a:xfrm>
            <a:off x="435268" y="3078518"/>
            <a:ext cx="4168833" cy="2648268"/>
          </a:xfrm>
          <a:prstGeom prst="rect">
            <a:avLst/>
          </a:prstGeom>
          <a:noFill/>
          <a:ln>
            <a:noFill/>
          </a:ln>
        </p:spPr>
      </p:pic>
      <p:pic>
        <p:nvPicPr>
          <p:cNvPr id="647" name="Google Shape;647;p59"/>
          <p:cNvPicPr preferRelativeResize="0"/>
          <p:nvPr/>
        </p:nvPicPr>
        <p:blipFill>
          <a:blip r:embed="rId6">
            <a:alphaModFix/>
          </a:blip>
          <a:stretch>
            <a:fillRect/>
          </a:stretch>
        </p:blipFill>
        <p:spPr>
          <a:xfrm>
            <a:off x="5007401" y="3202116"/>
            <a:ext cx="4095569" cy="2648267"/>
          </a:xfrm>
          <a:prstGeom prst="rect">
            <a:avLst/>
          </a:prstGeom>
          <a:noFill/>
          <a:ln>
            <a:noFill/>
          </a:ln>
        </p:spPr>
      </p:pic>
      <p:sp>
        <p:nvSpPr>
          <p:cNvPr id="648" name="Google Shape;648;p59"/>
          <p:cNvSpPr txBox="1"/>
          <p:nvPr/>
        </p:nvSpPr>
        <p:spPr>
          <a:xfrm>
            <a:off x="9506267" y="4495585"/>
            <a:ext cx="2066400" cy="1231066"/>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1600" dirty="0">
                <a:latin typeface="Calibri"/>
                <a:ea typeface="Calibri"/>
                <a:cs typeface="Calibri"/>
                <a:sym typeface="Calibri"/>
              </a:rPr>
              <a:t>across several types of large NLP systems, best alignment with fMRI in middle layers</a:t>
            </a:r>
            <a:endParaRPr sz="1600" dirty="0">
              <a:latin typeface="Calibri"/>
              <a:ea typeface="Calibri"/>
              <a:cs typeface="Calibri"/>
              <a:sym typeface="Calibri"/>
            </a:endParaRPr>
          </a:p>
        </p:txBody>
      </p:sp>
    </p:spTree>
    <p:extLst>
      <p:ext uri="{BB962C8B-B14F-4D97-AF65-F5344CB8AC3E}">
        <p14:creationId xmlns:p14="http://schemas.microsoft.com/office/powerpoint/2010/main" val="325784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60"/>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Language: work utilizing DL progress</a:t>
            </a:r>
            <a:endParaRPr sz="2800" b="1" dirty="0">
              <a:solidFill>
                <a:schemeClr val="accent4"/>
              </a:solidFill>
              <a:latin typeface="Helvetica Neue" panose="020B0604020202020204" charset="0"/>
            </a:endParaRPr>
          </a:p>
        </p:txBody>
      </p:sp>
      <p:sp>
        <p:nvSpPr>
          <p:cNvPr id="654" name="Google Shape;654;p60"/>
          <p:cNvSpPr txBox="1">
            <a:spLocks noGrp="1"/>
          </p:cNvSpPr>
          <p:nvPr>
            <p:ph type="sldNum" idx="12"/>
          </p:nvPr>
        </p:nvSpPr>
        <p:spPr>
          <a:xfrm>
            <a:off x="8610600" y="6532575"/>
            <a:ext cx="3429200" cy="365200"/>
          </a:xfrm>
          <a:prstGeom prst="rect">
            <a:avLst/>
          </a:prstGeom>
        </p:spPr>
        <p:txBody>
          <a:bodyPr spcFirstLastPara="1" wrap="square" lIns="91433" tIns="45700" rIns="91433" bIns="45700" anchor="t" anchorCtr="0">
            <a:noAutofit/>
          </a:bodyPr>
          <a:lstStyle/>
          <a:p>
            <a:pPr>
              <a:buClr>
                <a:srgbClr val="000000"/>
              </a:buClr>
            </a:pPr>
            <a:fld id="{00000000-1234-1234-1234-123412341234}" type="slidenum">
              <a:rPr lang="en"/>
              <a:pPr>
                <a:buClr>
                  <a:srgbClr val="000000"/>
                </a:buClr>
              </a:pPr>
              <a:t>23</a:t>
            </a:fld>
            <a:endParaRPr/>
          </a:p>
        </p:txBody>
      </p:sp>
      <p:sp>
        <p:nvSpPr>
          <p:cNvPr id="655" name="Google Shape;655;p60"/>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sentences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NLP systems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MEG &amp; fMRI, reading</a:t>
            </a:r>
            <a:endParaRPr sz="2400">
              <a:solidFill>
                <a:schemeClr val="dk1"/>
              </a:solidFill>
            </a:endParaRPr>
          </a:p>
        </p:txBody>
      </p:sp>
      <p:sp>
        <p:nvSpPr>
          <p:cNvPr id="656" name="Google Shape;656;p60"/>
          <p:cNvSpPr txBox="1"/>
          <p:nvPr/>
        </p:nvSpPr>
        <p:spPr>
          <a:xfrm>
            <a:off x="8704800" y="768500"/>
            <a:ext cx="2801600" cy="1723508"/>
          </a:xfrm>
          <a:prstGeom prst="rect">
            <a:avLst/>
          </a:prstGeom>
          <a:solidFill>
            <a:srgbClr val="FFF2CC"/>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best alignment with fMRI &amp; MEG in middle layers</a:t>
            </a:r>
            <a:endParaRPr sz="1600">
              <a:latin typeface="Calibri"/>
              <a:ea typeface="Calibri"/>
              <a:cs typeface="Calibri"/>
              <a:sym typeface="Calibri"/>
            </a:endParaRPr>
          </a:p>
          <a:p>
            <a:endParaRPr sz="1600">
              <a:latin typeface="Calibri"/>
              <a:ea typeface="Calibri"/>
              <a:cs typeface="Calibri"/>
              <a:sym typeface="Calibri"/>
            </a:endParaRPr>
          </a:p>
          <a:p>
            <a:r>
              <a:rPr lang="en" sz="1600">
                <a:latin typeface="Calibri"/>
                <a:ea typeface="Calibri"/>
                <a:cs typeface="Calibri"/>
                <a:sym typeface="Calibri"/>
              </a:rPr>
              <a:t>better performance at predicting next word -&gt; better prediction of fMRI &amp; MEg </a:t>
            </a:r>
            <a:endParaRPr sz="1600">
              <a:latin typeface="Calibri"/>
              <a:ea typeface="Calibri"/>
              <a:cs typeface="Calibri"/>
              <a:sym typeface="Calibri"/>
            </a:endParaRPr>
          </a:p>
        </p:txBody>
      </p:sp>
      <p:sp>
        <p:nvSpPr>
          <p:cNvPr id="657" name="Google Shape;657;p60"/>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5"/>
              </a:rPr>
              <a:t>Caucheteux, Charlotte, and Jean-Rémi King. "Brains and algorithms partially converge in natural language processing." Communications biology 5, no. 1 (2022): 1-10.</a:t>
            </a:r>
            <a:endParaRPr/>
          </a:p>
        </p:txBody>
      </p:sp>
      <p:pic>
        <p:nvPicPr>
          <p:cNvPr id="658" name="Google Shape;658;p60"/>
          <p:cNvPicPr preferRelativeResize="0"/>
          <p:nvPr/>
        </p:nvPicPr>
        <p:blipFill>
          <a:blip r:embed="rId6">
            <a:alphaModFix/>
          </a:blip>
          <a:stretch>
            <a:fillRect/>
          </a:stretch>
        </p:blipFill>
        <p:spPr>
          <a:xfrm>
            <a:off x="501667" y="2669134"/>
            <a:ext cx="2708115" cy="3239132"/>
          </a:xfrm>
          <a:prstGeom prst="rect">
            <a:avLst/>
          </a:prstGeom>
          <a:noFill/>
          <a:ln>
            <a:noFill/>
          </a:ln>
        </p:spPr>
      </p:pic>
      <p:pic>
        <p:nvPicPr>
          <p:cNvPr id="659" name="Google Shape;659;p60"/>
          <p:cNvPicPr preferRelativeResize="0"/>
          <p:nvPr/>
        </p:nvPicPr>
        <p:blipFill>
          <a:blip r:embed="rId7">
            <a:alphaModFix/>
          </a:blip>
          <a:stretch>
            <a:fillRect/>
          </a:stretch>
        </p:blipFill>
        <p:spPr>
          <a:xfrm>
            <a:off x="7916033" y="2719016"/>
            <a:ext cx="3161777" cy="3062981"/>
          </a:xfrm>
          <a:prstGeom prst="rect">
            <a:avLst/>
          </a:prstGeom>
          <a:noFill/>
          <a:ln>
            <a:noFill/>
          </a:ln>
        </p:spPr>
      </p:pic>
      <p:grpSp>
        <p:nvGrpSpPr>
          <p:cNvPr id="660" name="Google Shape;660;p60"/>
          <p:cNvGrpSpPr/>
          <p:nvPr/>
        </p:nvGrpSpPr>
        <p:grpSpPr>
          <a:xfrm>
            <a:off x="3238088" y="2642000"/>
            <a:ext cx="4449821" cy="3153600"/>
            <a:chOff x="2428566" y="1981500"/>
            <a:chExt cx="3337366" cy="2365200"/>
          </a:xfrm>
        </p:grpSpPr>
        <p:pic>
          <p:nvPicPr>
            <p:cNvPr id="661" name="Google Shape;661;p60"/>
            <p:cNvPicPr preferRelativeResize="0"/>
            <p:nvPr/>
          </p:nvPicPr>
          <p:blipFill rotWithShape="1">
            <a:blip r:embed="rId8">
              <a:alphaModFix/>
            </a:blip>
            <a:srcRect l="12807" r="62169"/>
            <a:stretch/>
          </p:blipFill>
          <p:spPr>
            <a:xfrm>
              <a:off x="2428566" y="2029050"/>
              <a:ext cx="1340549" cy="2317650"/>
            </a:xfrm>
            <a:prstGeom prst="rect">
              <a:avLst/>
            </a:prstGeom>
            <a:noFill/>
            <a:ln>
              <a:noFill/>
            </a:ln>
          </p:spPr>
        </p:pic>
        <p:pic>
          <p:nvPicPr>
            <p:cNvPr id="662" name="Google Shape;662;p60"/>
            <p:cNvPicPr preferRelativeResize="0"/>
            <p:nvPr/>
          </p:nvPicPr>
          <p:blipFill rotWithShape="1">
            <a:blip r:embed="rId8">
              <a:alphaModFix/>
            </a:blip>
            <a:srcRect l="65919"/>
            <a:stretch/>
          </p:blipFill>
          <p:spPr>
            <a:xfrm>
              <a:off x="3940232" y="1981500"/>
              <a:ext cx="1825700" cy="2317650"/>
            </a:xfrm>
            <a:prstGeom prst="rect">
              <a:avLst/>
            </a:prstGeom>
            <a:noFill/>
            <a:ln>
              <a:noFill/>
            </a:ln>
          </p:spPr>
        </p:pic>
      </p:grpSp>
      <p:sp>
        <p:nvSpPr>
          <p:cNvPr id="663" name="Google Shape;663;p60"/>
          <p:cNvSpPr/>
          <p:nvPr/>
        </p:nvSpPr>
        <p:spPr>
          <a:xfrm>
            <a:off x="4852200" y="2896800"/>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4" name="Google Shape;664;p60"/>
          <p:cNvSpPr/>
          <p:nvPr/>
        </p:nvSpPr>
        <p:spPr>
          <a:xfrm>
            <a:off x="4852200" y="38055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5" name="Google Shape;665;p60"/>
          <p:cNvSpPr/>
          <p:nvPr/>
        </p:nvSpPr>
        <p:spPr>
          <a:xfrm>
            <a:off x="4852200" y="4664733"/>
            <a:ext cx="272400" cy="2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 name="Google Shape;154;g2978e5e2abf_0_30">
            <a:extLst>
              <a:ext uri="{FF2B5EF4-FFF2-40B4-BE49-F238E27FC236}">
                <a16:creationId xmlns:a16="http://schemas.microsoft.com/office/drawing/2014/main" id="{DEDB63B4-2D2B-47F7-764E-82AE8F5C7832}"/>
              </a:ext>
            </a:extLst>
          </p:cNvPr>
          <p:cNvPicPr preferRelativeResize="0"/>
          <p:nvPr/>
        </p:nvPicPr>
        <p:blipFill>
          <a:blip r:embed="rId9">
            <a:alphaModFix/>
          </a:blip>
          <a:stretch>
            <a:fillRect/>
          </a:stretch>
        </p:blipFill>
        <p:spPr>
          <a:xfrm>
            <a:off x="77821" y="768500"/>
            <a:ext cx="12114178" cy="5562812"/>
          </a:xfrm>
          <a:prstGeom prst="rect">
            <a:avLst/>
          </a:prstGeom>
          <a:noFill/>
          <a:ln>
            <a:noFill/>
          </a:ln>
        </p:spPr>
      </p:pic>
      <p:pic>
        <p:nvPicPr>
          <p:cNvPr id="3" name="pq1L2cFypP9GN-7P">
            <a:hlinkClick r:id="" action="ppaction://media"/>
            <a:extLst>
              <a:ext uri="{FF2B5EF4-FFF2-40B4-BE49-F238E27FC236}">
                <a16:creationId xmlns:a16="http://schemas.microsoft.com/office/drawing/2014/main" id="{C3B09BD9-C316-8041-A8B4-EC7212C1CF2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383276" y="1952370"/>
            <a:ext cx="7007157" cy="3941526"/>
          </a:xfrm>
          <a:prstGeom prst="rect">
            <a:avLst/>
          </a:prstGeom>
        </p:spPr>
      </p:pic>
    </p:spTree>
    <p:extLst>
      <p:ext uri="{BB962C8B-B14F-4D97-AF65-F5344CB8AC3E}">
        <p14:creationId xmlns:p14="http://schemas.microsoft.com/office/powerpoint/2010/main" val="28221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Language: work utilizing DL progress</a:t>
            </a:r>
            <a:endParaRPr sz="2800" b="1" dirty="0">
              <a:solidFill>
                <a:schemeClr val="accent4"/>
              </a:solidFill>
              <a:latin typeface="Helvetica Neue" panose="020B0604020202020204" charset="0"/>
            </a:endParaRPr>
          </a:p>
        </p:txBody>
      </p:sp>
      <p:sp>
        <p:nvSpPr>
          <p:cNvPr id="692" name="Google Shape;692;p64"/>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Schrimpf, Martin, Idan Asher Blank, Greta Tuckute, Carina Kauf, Eghbal A. Hosseini, Nancy Kanwisher, Joshua B. Tenenbaum, and Evelina Fedorenko. "The neural architecture of language: Integrative modeling converges on predictive processing." Proceedings of the National Academy of Sciences 118, no. 45 (2021): e2105646118.</a:t>
            </a:r>
            <a:endParaRPr/>
          </a:p>
        </p:txBody>
      </p:sp>
      <p:sp>
        <p:nvSpPr>
          <p:cNvPr id="693" name="Google Shape;693;p64"/>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a:t>
            </a:r>
            <a:r>
              <a:rPr lang="en" sz="2267">
                <a:latin typeface="Calibri"/>
                <a:ea typeface="Calibri"/>
                <a:cs typeface="Calibri"/>
                <a:sym typeface="Calibri"/>
              </a:rPr>
              <a:t>sentences, passages, short story</a:t>
            </a:r>
            <a:endParaRPr sz="2267">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pretrained NLP systems (BERT, GPT-2, T5 , and XLM) </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&amp; ECoG, reading &amp; listening</a:t>
            </a:r>
            <a:endParaRPr sz="2400">
              <a:solidFill>
                <a:schemeClr val="dk1"/>
              </a:solidFill>
            </a:endParaRPr>
          </a:p>
        </p:txBody>
      </p:sp>
      <p:grpSp>
        <p:nvGrpSpPr>
          <p:cNvPr id="694" name="Google Shape;694;p64"/>
          <p:cNvGrpSpPr/>
          <p:nvPr/>
        </p:nvGrpSpPr>
        <p:grpSpPr>
          <a:xfrm>
            <a:off x="2354782" y="2745993"/>
            <a:ext cx="5488927" cy="3090201"/>
            <a:chOff x="353825" y="2103125"/>
            <a:chExt cx="4116695" cy="2317651"/>
          </a:xfrm>
        </p:grpSpPr>
        <p:pic>
          <p:nvPicPr>
            <p:cNvPr id="695" name="Google Shape;695;p64"/>
            <p:cNvPicPr preferRelativeResize="0"/>
            <p:nvPr/>
          </p:nvPicPr>
          <p:blipFill>
            <a:blip r:embed="rId4">
              <a:alphaModFix/>
            </a:blip>
            <a:stretch>
              <a:fillRect/>
            </a:stretch>
          </p:blipFill>
          <p:spPr>
            <a:xfrm>
              <a:off x="353825" y="2103125"/>
              <a:ext cx="4116695" cy="2317651"/>
            </a:xfrm>
            <a:prstGeom prst="rect">
              <a:avLst/>
            </a:prstGeom>
            <a:noFill/>
            <a:ln>
              <a:noFill/>
            </a:ln>
          </p:spPr>
        </p:pic>
        <p:sp>
          <p:nvSpPr>
            <p:cNvPr id="696" name="Google Shape;696;p64"/>
            <p:cNvSpPr/>
            <p:nvPr/>
          </p:nvSpPr>
          <p:spPr>
            <a:xfrm>
              <a:off x="353825" y="2141600"/>
              <a:ext cx="234300" cy="2571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700" name="Google Shape;700;p64"/>
          <p:cNvSpPr txBox="1"/>
          <p:nvPr/>
        </p:nvSpPr>
        <p:spPr>
          <a:xfrm>
            <a:off x="9121817" y="2119560"/>
            <a:ext cx="2834400" cy="984845"/>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some NLP systems can predict fMRI and ECoG up to 100% of estimated noise ceiling</a:t>
            </a:r>
            <a:endParaRPr sz="1600">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DD222C25-C46D-1732-8E99-B363783A3550}"/>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427092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70"/>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Audio: work utilizing DL progress</a:t>
            </a:r>
            <a:endParaRPr sz="2800" b="1" dirty="0">
              <a:solidFill>
                <a:schemeClr val="accent4"/>
              </a:solidFill>
              <a:latin typeface="Helvetica Neue" panose="020B0604020202020204" charset="0"/>
            </a:endParaRPr>
          </a:p>
        </p:txBody>
      </p:sp>
      <p:sp>
        <p:nvSpPr>
          <p:cNvPr id="776" name="Google Shape;776;p70"/>
          <p:cNvSpPr txBox="1">
            <a:spLocks noGrp="1"/>
          </p:cNvSpPr>
          <p:nvPr>
            <p:ph type="sldNum" idx="12"/>
          </p:nvPr>
        </p:nvSpPr>
        <p:spPr>
          <a:xfrm>
            <a:off x="8610600" y="6532575"/>
            <a:ext cx="3429200" cy="365200"/>
          </a:xfrm>
          <a:prstGeom prst="rect">
            <a:avLst/>
          </a:prstGeom>
        </p:spPr>
        <p:txBody>
          <a:bodyPr spcFirstLastPara="1" wrap="square" lIns="91433" tIns="45700" rIns="91433" bIns="45700" anchor="t" anchorCtr="0">
            <a:noAutofit/>
          </a:bodyPr>
          <a:lstStyle/>
          <a:p>
            <a:pPr>
              <a:buClr>
                <a:srgbClr val="000000"/>
              </a:buClr>
            </a:pPr>
            <a:fld id="{00000000-1234-1234-1234-123412341234}" type="slidenum">
              <a:rPr lang="en"/>
              <a:pPr>
                <a:buClr>
                  <a:srgbClr val="000000"/>
                </a:buClr>
              </a:pPr>
              <a:t>25</a:t>
            </a:fld>
            <a:endParaRPr/>
          </a:p>
        </p:txBody>
      </p:sp>
      <p:sp>
        <p:nvSpPr>
          <p:cNvPr id="777" name="Google Shape;777;p70"/>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Vaidya, Aditya R., Shailee Jain, and Alexander G. Huth. "Self-supervised models of audio effectively explain human cortical responses to speech." ICML (2022).</a:t>
            </a:r>
            <a:endParaRPr/>
          </a:p>
        </p:txBody>
      </p:sp>
      <p:sp>
        <p:nvSpPr>
          <p:cNvPr id="778" name="Google Shape;778;p70"/>
          <p:cNvSpPr txBox="1"/>
          <p:nvPr/>
        </p:nvSpPr>
        <p:spPr>
          <a:xfrm>
            <a:off x="203200" y="935167"/>
            <a:ext cx="82744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dirty="0">
                <a:solidFill>
                  <a:schemeClr val="dk1"/>
                </a:solidFill>
                <a:latin typeface="Calibri"/>
                <a:ea typeface="Calibri"/>
                <a:cs typeface="Calibri"/>
                <a:sym typeface="Calibri"/>
              </a:rPr>
              <a:t>Stimuli: Moth Radio Hour</a:t>
            </a:r>
            <a:endParaRPr sz="2267" dirty="0">
              <a:solidFill>
                <a:srgbClr val="FF0000"/>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dirty="0">
                <a:solidFill>
                  <a:schemeClr val="dk1"/>
                </a:solidFill>
                <a:latin typeface="Calibri"/>
                <a:ea typeface="Calibri"/>
                <a:cs typeface="Calibri"/>
                <a:sym typeface="Calibri"/>
              </a:rPr>
              <a:t>Stimulus representation: derived from pretrained </a:t>
            </a:r>
            <a:r>
              <a:rPr lang="en" sz="2267" b="1" dirty="0">
                <a:solidFill>
                  <a:schemeClr val="dk1"/>
                </a:solidFill>
                <a:latin typeface="Calibri"/>
                <a:ea typeface="Calibri"/>
                <a:cs typeface="Calibri"/>
                <a:sym typeface="Calibri"/>
              </a:rPr>
              <a:t>self-supervised speech models</a:t>
            </a:r>
            <a:endParaRPr sz="2267" b="1" dirty="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dirty="0">
                <a:solidFill>
                  <a:schemeClr val="dk1"/>
                </a:solidFill>
                <a:latin typeface="Calibri"/>
                <a:ea typeface="Calibri"/>
                <a:cs typeface="Calibri"/>
                <a:sym typeface="Calibri"/>
              </a:rPr>
              <a:t>Brain recording &amp; modality: fMRI,</a:t>
            </a:r>
            <a:r>
              <a:rPr lang="en" sz="2267" dirty="0">
                <a:solidFill>
                  <a:srgbClr val="222222"/>
                </a:solidFill>
                <a:latin typeface="Calibri"/>
                <a:ea typeface="Calibri"/>
                <a:cs typeface="Calibri"/>
                <a:sym typeface="Calibri"/>
              </a:rPr>
              <a:t> listening</a:t>
            </a:r>
            <a:endParaRPr sz="2400" dirty="0">
              <a:solidFill>
                <a:srgbClr val="222222"/>
              </a:solidFill>
            </a:endParaRPr>
          </a:p>
        </p:txBody>
      </p:sp>
      <p:pic>
        <p:nvPicPr>
          <p:cNvPr id="779" name="Google Shape;779;p70"/>
          <p:cNvPicPr preferRelativeResize="0"/>
          <p:nvPr/>
        </p:nvPicPr>
        <p:blipFill>
          <a:blip r:embed="rId4">
            <a:alphaModFix/>
          </a:blip>
          <a:stretch>
            <a:fillRect/>
          </a:stretch>
        </p:blipFill>
        <p:spPr>
          <a:xfrm>
            <a:off x="6298433" y="2927552"/>
            <a:ext cx="4967608" cy="3090201"/>
          </a:xfrm>
          <a:prstGeom prst="rect">
            <a:avLst/>
          </a:prstGeom>
          <a:noFill/>
          <a:ln>
            <a:noFill/>
          </a:ln>
        </p:spPr>
      </p:pic>
      <p:pic>
        <p:nvPicPr>
          <p:cNvPr id="780" name="Google Shape;780;p70"/>
          <p:cNvPicPr preferRelativeResize="0"/>
          <p:nvPr/>
        </p:nvPicPr>
        <p:blipFill>
          <a:blip r:embed="rId5">
            <a:alphaModFix/>
          </a:blip>
          <a:stretch>
            <a:fillRect/>
          </a:stretch>
        </p:blipFill>
        <p:spPr>
          <a:xfrm rot="10800000">
            <a:off x="203147" y="5962534"/>
            <a:ext cx="53" cy="1"/>
          </a:xfrm>
          <a:prstGeom prst="rect">
            <a:avLst/>
          </a:prstGeom>
          <a:noFill/>
          <a:ln>
            <a:noFill/>
          </a:ln>
        </p:spPr>
      </p:pic>
      <p:sp>
        <p:nvSpPr>
          <p:cNvPr id="781" name="Google Shape;781;p70"/>
          <p:cNvSpPr txBox="1"/>
          <p:nvPr/>
        </p:nvSpPr>
        <p:spPr>
          <a:xfrm>
            <a:off x="8477600" y="1447368"/>
            <a:ext cx="3062400" cy="984845"/>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Middle layers of self-supervised speech models predict auditory cortex the best</a:t>
            </a:r>
            <a:endParaRPr sz="1600">
              <a:latin typeface="Calibri"/>
              <a:ea typeface="Calibri"/>
              <a:cs typeface="Calibri"/>
              <a:sym typeface="Calibri"/>
            </a:endParaRPr>
          </a:p>
        </p:txBody>
      </p:sp>
      <p:pic>
        <p:nvPicPr>
          <p:cNvPr id="782" name="Google Shape;782;p70"/>
          <p:cNvPicPr preferRelativeResize="0"/>
          <p:nvPr/>
        </p:nvPicPr>
        <p:blipFill>
          <a:blip r:embed="rId6">
            <a:alphaModFix/>
          </a:blip>
          <a:stretch>
            <a:fillRect/>
          </a:stretch>
        </p:blipFill>
        <p:spPr>
          <a:xfrm>
            <a:off x="1143501" y="2972667"/>
            <a:ext cx="4744324" cy="2999951"/>
          </a:xfrm>
          <a:prstGeom prst="rect">
            <a:avLst/>
          </a:prstGeom>
          <a:noFill/>
          <a:ln>
            <a:noFill/>
          </a:ln>
        </p:spPr>
      </p:pic>
    </p:spTree>
    <p:extLst>
      <p:ext uri="{BB962C8B-B14F-4D97-AF65-F5344CB8AC3E}">
        <p14:creationId xmlns:p14="http://schemas.microsoft.com/office/powerpoint/2010/main" val="228978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7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Audio: work utilizing DL progress</a:t>
            </a:r>
            <a:endParaRPr sz="2800" b="1" dirty="0">
              <a:solidFill>
                <a:schemeClr val="accent4"/>
              </a:solidFill>
              <a:latin typeface="Helvetica Neue" panose="020B0604020202020204" charset="0"/>
            </a:endParaRPr>
          </a:p>
        </p:txBody>
      </p:sp>
      <p:sp>
        <p:nvSpPr>
          <p:cNvPr id="788" name="Google Shape;788;p71"/>
          <p:cNvSpPr txBox="1">
            <a:spLocks noGrp="1"/>
          </p:cNvSpPr>
          <p:nvPr>
            <p:ph type="sldNum" idx="12"/>
          </p:nvPr>
        </p:nvSpPr>
        <p:spPr>
          <a:xfrm>
            <a:off x="8610600" y="6532575"/>
            <a:ext cx="3429200" cy="365200"/>
          </a:xfrm>
          <a:prstGeom prst="rect">
            <a:avLst/>
          </a:prstGeom>
        </p:spPr>
        <p:txBody>
          <a:bodyPr spcFirstLastPara="1" wrap="square" lIns="91433" tIns="45700" rIns="91433" bIns="45700" anchor="t" anchorCtr="0">
            <a:noAutofit/>
          </a:bodyPr>
          <a:lstStyle/>
          <a:p>
            <a:pPr>
              <a:buClr>
                <a:srgbClr val="000000"/>
              </a:buClr>
            </a:pPr>
            <a:fld id="{00000000-1234-1234-1234-123412341234}" type="slidenum">
              <a:rPr lang="en"/>
              <a:pPr>
                <a:buClr>
                  <a:srgbClr val="000000"/>
                </a:buClr>
              </a:pPr>
              <a:t>26</a:t>
            </a:fld>
            <a:endParaRPr/>
          </a:p>
        </p:txBody>
      </p:sp>
      <p:sp>
        <p:nvSpPr>
          <p:cNvPr id="789" name="Google Shape;789;p71"/>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hlinkClick r:id="rId3"/>
              </a:rPr>
              <a:t>Millet, Juliette, Charlotte Caucheteux, Pierre Orhan, Yves Boubenec, Alexandre Gramfort, Ewan Dunbar, Christophe Pallier, and Jean-Remi King. "Toward a realistic model of speech processing in the brain with self-supervised learning." arXiv preprint arXiv:2206.01685 (2022).</a:t>
            </a:r>
            <a:endParaRPr/>
          </a:p>
        </p:txBody>
      </p:sp>
      <p:sp>
        <p:nvSpPr>
          <p:cNvPr id="790" name="Google Shape;790;p71"/>
          <p:cNvSpPr txBox="1"/>
          <p:nvPr/>
        </p:nvSpPr>
        <p:spPr>
          <a:xfrm>
            <a:off x="265967" y="1138733"/>
            <a:ext cx="11476000" cy="1688307"/>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dirty="0">
                <a:solidFill>
                  <a:schemeClr val="dk1"/>
                </a:solidFill>
                <a:latin typeface="Calibri"/>
                <a:ea typeface="Calibri"/>
                <a:cs typeface="Calibri"/>
                <a:sym typeface="Calibri"/>
              </a:rPr>
              <a:t>Stimuli: audio books</a:t>
            </a:r>
            <a:endParaRPr sz="2267" dirty="0">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dirty="0">
                <a:solidFill>
                  <a:schemeClr val="dk1"/>
                </a:solidFill>
                <a:latin typeface="Calibri"/>
                <a:ea typeface="Calibri"/>
                <a:cs typeface="Calibri"/>
                <a:sym typeface="Calibri"/>
              </a:rPr>
              <a:t>Stimulus representation: derived from pretrained self-supervised speech model</a:t>
            </a:r>
            <a:endParaRPr sz="2267" dirty="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dirty="0">
                <a:solidFill>
                  <a:schemeClr val="dk1"/>
                </a:solidFill>
                <a:latin typeface="Calibri"/>
                <a:ea typeface="Calibri"/>
                <a:cs typeface="Calibri"/>
                <a:sym typeface="Calibri"/>
              </a:rPr>
              <a:t>Brain recording &amp; modality: fMRI,</a:t>
            </a:r>
            <a:r>
              <a:rPr lang="en" sz="2267" dirty="0">
                <a:latin typeface="Calibri"/>
                <a:ea typeface="Calibri"/>
                <a:cs typeface="Calibri"/>
                <a:sym typeface="Calibri"/>
              </a:rPr>
              <a:t> listening in 3 languages (Eng, Fr, Mandarin)</a:t>
            </a:r>
            <a:endParaRPr sz="2400" dirty="0"/>
          </a:p>
        </p:txBody>
      </p:sp>
      <p:sp>
        <p:nvSpPr>
          <p:cNvPr id="791" name="Google Shape;791;p71"/>
          <p:cNvSpPr txBox="1"/>
          <p:nvPr/>
        </p:nvSpPr>
        <p:spPr>
          <a:xfrm>
            <a:off x="7454667" y="3066451"/>
            <a:ext cx="3062400" cy="1969730"/>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1600">
                <a:latin typeface="Calibri"/>
                <a:ea typeface="Calibri"/>
                <a:cs typeface="Calibri"/>
                <a:sym typeface="Calibri"/>
              </a:rPr>
              <a:t>Self-supervised speech models reveal specialization for native sounds in the STS and MTG;</a:t>
            </a:r>
            <a:endParaRPr sz="1600">
              <a:latin typeface="Calibri"/>
              <a:ea typeface="Calibri"/>
              <a:cs typeface="Calibri"/>
              <a:sym typeface="Calibri"/>
            </a:endParaRPr>
          </a:p>
          <a:p>
            <a:endParaRPr sz="1600">
              <a:latin typeface="Calibri"/>
              <a:ea typeface="Calibri"/>
              <a:cs typeface="Calibri"/>
              <a:sym typeface="Calibri"/>
            </a:endParaRPr>
          </a:p>
          <a:p>
            <a:r>
              <a:rPr lang="en" sz="1600">
                <a:latin typeface="Calibri"/>
                <a:ea typeface="Calibri"/>
                <a:cs typeface="Calibri"/>
                <a:sym typeface="Calibri"/>
              </a:rPr>
              <a:t>IFG and AG show more general specialization for speech rather than native-language</a:t>
            </a:r>
            <a:endParaRPr sz="1600">
              <a:latin typeface="Calibri"/>
              <a:ea typeface="Calibri"/>
              <a:cs typeface="Calibri"/>
              <a:sym typeface="Calibri"/>
            </a:endParaRPr>
          </a:p>
        </p:txBody>
      </p:sp>
      <p:pic>
        <p:nvPicPr>
          <p:cNvPr id="792" name="Google Shape;792;p71"/>
          <p:cNvPicPr preferRelativeResize="0"/>
          <p:nvPr/>
        </p:nvPicPr>
        <p:blipFill>
          <a:blip r:embed="rId4">
            <a:alphaModFix/>
          </a:blip>
          <a:stretch>
            <a:fillRect/>
          </a:stretch>
        </p:blipFill>
        <p:spPr>
          <a:xfrm>
            <a:off x="793467" y="2764200"/>
            <a:ext cx="6255035" cy="3306467"/>
          </a:xfrm>
          <a:prstGeom prst="rect">
            <a:avLst/>
          </a:prstGeom>
          <a:noFill/>
          <a:ln>
            <a:noFill/>
          </a:ln>
        </p:spPr>
      </p:pic>
    </p:spTree>
    <p:extLst>
      <p:ext uri="{BB962C8B-B14F-4D97-AF65-F5344CB8AC3E}">
        <p14:creationId xmlns:p14="http://schemas.microsoft.com/office/powerpoint/2010/main" val="10648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latin typeface="Helvetica Neue" panose="020B0604020202020204"/>
              </a:rPr>
              <a:t>Audio: work utilizing DL progress</a:t>
            </a:r>
            <a:endParaRPr sz="2800" b="1" dirty="0">
              <a:latin typeface="Helvetica Neue" panose="020B0604020202020204"/>
            </a:endParaRPr>
          </a:p>
        </p:txBody>
      </p:sp>
      <p:sp>
        <p:nvSpPr>
          <p:cNvPr id="809" name="Google Shape;809;p74"/>
          <p:cNvSpPr txBox="1">
            <a:spLocks noGrp="1"/>
          </p:cNvSpPr>
          <p:nvPr>
            <p:ph type="body" idx="4294967295"/>
          </p:nvPr>
        </p:nvSpPr>
        <p:spPr>
          <a:xfrm>
            <a:off x="160367" y="6388419"/>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hlinkClick r:id="rId3"/>
              </a:rPr>
              <a:t>Subba Reddy Oota,  Khushbu Pahwa, Mounika Marreddy, Manish Gupta, and Bapi S. Raju. "Neural architecture of speech" ICASSP-2023</a:t>
            </a:r>
            <a:endParaRPr/>
          </a:p>
        </p:txBody>
      </p:sp>
      <p:sp>
        <p:nvSpPr>
          <p:cNvPr id="810" name="Google Shape;810;p74"/>
          <p:cNvSpPr txBox="1"/>
          <p:nvPr/>
        </p:nvSpPr>
        <p:spPr>
          <a:xfrm>
            <a:off x="265967" y="1138733"/>
            <a:ext cx="11476000" cy="1521595"/>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Moth-Radio-Hour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derived from 5 basic + 25 pretrained self-supervised speech models</a:t>
            </a: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Brain recording &amp; modality: fMRI</a:t>
            </a:r>
            <a:endParaRPr sz="2400"/>
          </a:p>
        </p:txBody>
      </p:sp>
      <p:sp>
        <p:nvSpPr>
          <p:cNvPr id="811" name="Google Shape;811;p74"/>
          <p:cNvSpPr txBox="1"/>
          <p:nvPr/>
        </p:nvSpPr>
        <p:spPr>
          <a:xfrm>
            <a:off x="7804298" y="162491"/>
            <a:ext cx="4231757" cy="1231066"/>
          </a:xfrm>
          <a:prstGeom prst="rect">
            <a:avLst/>
          </a:prstGeom>
          <a:solidFill>
            <a:srgbClr val="FFF2CC"/>
          </a:solidFill>
          <a:ln>
            <a:noFill/>
          </a:ln>
        </p:spPr>
        <p:txBody>
          <a:bodyPr spcFirstLastPara="1" wrap="square" lIns="121900" tIns="121900" rIns="121900" bIns="121900" anchor="t" anchorCtr="0">
            <a:spAutoFit/>
          </a:bodyPr>
          <a:lstStyle/>
          <a:p>
            <a:r>
              <a:rPr lang="en-US" sz="1600"/>
              <a:t>Contrastive and predictive models encode the information better than the generative and the traditional low-level acoustic baselines, and VGGish models.</a:t>
            </a:r>
          </a:p>
        </p:txBody>
      </p:sp>
      <p:pic>
        <p:nvPicPr>
          <p:cNvPr id="3" name="Picture 2" descr="A picture containing different&#10;&#10;Description automatically generated">
            <a:extLst>
              <a:ext uri="{FF2B5EF4-FFF2-40B4-BE49-F238E27FC236}">
                <a16:creationId xmlns:a16="http://schemas.microsoft.com/office/drawing/2014/main" id="{5F6FF562-864A-B35A-16A6-4C8C5892B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67" y="2846660"/>
            <a:ext cx="6182458" cy="3458890"/>
          </a:xfrm>
          <a:prstGeom prst="rect">
            <a:avLst/>
          </a:prstGeom>
        </p:spPr>
      </p:pic>
      <p:pic>
        <p:nvPicPr>
          <p:cNvPr id="4" name="Content Placeholder 4" descr="Table&#10;&#10;Description automatically generated">
            <a:extLst>
              <a:ext uri="{FF2B5EF4-FFF2-40B4-BE49-F238E27FC236}">
                <a16:creationId xmlns:a16="http://schemas.microsoft.com/office/drawing/2014/main" id="{123FD317-E56E-B36F-DF56-D9206AD8F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825" y="2105024"/>
            <a:ext cx="4027542" cy="4283395"/>
          </a:xfrm>
          <a:prstGeom prst="rect">
            <a:avLst/>
          </a:prstGeom>
          <a:noFill/>
          <a:ln>
            <a:noFill/>
          </a:ln>
        </p:spPr>
      </p:pic>
      <p:sp>
        <p:nvSpPr>
          <p:cNvPr id="6" name="TextBox 5">
            <a:extLst>
              <a:ext uri="{FF2B5EF4-FFF2-40B4-BE49-F238E27FC236}">
                <a16:creationId xmlns:a16="http://schemas.microsoft.com/office/drawing/2014/main" id="{FB7019E3-CBA7-1511-140F-ADA7F873E78B}"/>
              </a:ext>
            </a:extLst>
          </p:cNvPr>
          <p:cNvSpPr txBox="1"/>
          <p:nvPr/>
        </p:nvSpPr>
        <p:spPr>
          <a:xfrm>
            <a:off x="2769027" y="2660328"/>
            <a:ext cx="1176337" cy="369332"/>
          </a:xfrm>
          <a:prstGeom prst="rect">
            <a:avLst/>
          </a:prstGeom>
          <a:noFill/>
        </p:spPr>
        <p:txBody>
          <a:bodyPr wrap="square">
            <a:spAutoFit/>
          </a:bodyPr>
          <a:lstStyle/>
          <a:p>
            <a:r>
              <a:rPr lang="en" b="1">
                <a:solidFill>
                  <a:schemeClr val="dk1"/>
                </a:solidFill>
                <a:latin typeface="Calibri"/>
                <a:ea typeface="Calibri"/>
                <a:cs typeface="Calibri"/>
                <a:sym typeface="Calibri"/>
              </a:rPr>
              <a:t>Data2Vec</a:t>
            </a:r>
            <a:endParaRPr lang="en-US"/>
          </a:p>
        </p:txBody>
      </p:sp>
    </p:spTree>
    <p:extLst>
      <p:ext uri="{BB962C8B-B14F-4D97-AF65-F5344CB8AC3E}">
        <p14:creationId xmlns:p14="http://schemas.microsoft.com/office/powerpoint/2010/main" val="6722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661480"/>
          </a:xfrm>
          <a:prstGeom prst="rect">
            <a:avLst/>
          </a:prstGeom>
        </p:spPr>
        <p:txBody>
          <a:bodyPr spcFirstLastPara="1" vert="horz" wrap="square" lIns="91433" tIns="45700" rIns="91433" bIns="45700" rtlCol="0" anchor="ctr" anchorCtr="0">
            <a:normAutofit/>
          </a:bodyPr>
          <a:lstStyle/>
          <a:p>
            <a:pPr>
              <a:buSzPct val="33333"/>
            </a:pPr>
            <a:r>
              <a:rPr lang="en" sz="2800" b="1" dirty="0">
                <a:solidFill>
                  <a:schemeClr val="accent4"/>
                </a:solidFill>
                <a:latin typeface="Helvetica Neue" panose="020B0604020202020204"/>
              </a:rPr>
              <a:t>Neural Architecture of Speech</a:t>
            </a:r>
            <a:endParaRPr sz="2800" b="1" dirty="0">
              <a:solidFill>
                <a:schemeClr val="accent4"/>
              </a:solidFill>
              <a:latin typeface="Helvetica Neue" panose="020B0604020202020204"/>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28</a:t>
            </a:fld>
            <a:endParaRPr/>
          </a:p>
        </p:txBody>
      </p:sp>
      <p:sp>
        <p:nvSpPr>
          <p:cNvPr id="430" name="Google Shape;430;p41"/>
          <p:cNvSpPr txBox="1">
            <a:spLocks noGrp="1"/>
          </p:cNvSpPr>
          <p:nvPr>
            <p:ph type="body" idx="4294967295"/>
          </p:nvPr>
        </p:nvSpPr>
        <p:spPr>
          <a:xfrm>
            <a:off x="131325" y="627958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dirty="0">
                <a:solidFill>
                  <a:schemeClr val="hlink"/>
                </a:solidFill>
                <a:latin typeface="Arial"/>
                <a:ea typeface="Arial"/>
                <a:cs typeface="Arial"/>
                <a:sym typeface="Arial"/>
                <a:hlinkClick r:id="rId3"/>
              </a:rPr>
              <a:t>Subba Reddy Oota; Khushbu </a:t>
            </a:r>
            <a:r>
              <a:rPr lang="en-US" u="sng" dirty="0" err="1">
                <a:solidFill>
                  <a:schemeClr val="hlink"/>
                </a:solidFill>
                <a:latin typeface="Arial"/>
                <a:ea typeface="Arial"/>
                <a:cs typeface="Arial"/>
                <a:sym typeface="Arial"/>
                <a:hlinkClick r:id="rId3"/>
              </a:rPr>
              <a:t>Pahwa</a:t>
            </a:r>
            <a:r>
              <a:rPr lang="en-US" u="sng" dirty="0">
                <a:solidFill>
                  <a:schemeClr val="hlink"/>
                </a:solidFill>
                <a:latin typeface="Arial"/>
                <a:ea typeface="Arial"/>
                <a:cs typeface="Arial"/>
                <a:sym typeface="Arial"/>
                <a:hlinkClick r:id="rId3"/>
              </a:rPr>
              <a:t>; Mounika </a:t>
            </a:r>
            <a:r>
              <a:rPr lang="en-US" u="sng" dirty="0" err="1">
                <a:solidFill>
                  <a:schemeClr val="hlink"/>
                </a:solidFill>
                <a:latin typeface="Arial"/>
                <a:ea typeface="Arial"/>
                <a:cs typeface="Arial"/>
                <a:sym typeface="Arial"/>
                <a:hlinkClick r:id="rId3"/>
              </a:rPr>
              <a:t>Marreddy</a:t>
            </a:r>
            <a:r>
              <a:rPr lang="en-US" u="sng" dirty="0">
                <a:solidFill>
                  <a:schemeClr val="hlink"/>
                </a:solidFill>
                <a:latin typeface="Arial"/>
                <a:ea typeface="Arial"/>
                <a:cs typeface="Arial"/>
                <a:sym typeface="Arial"/>
                <a:hlinkClick r:id="rId3"/>
              </a:rPr>
              <a:t>; Manish Gupta; </a:t>
            </a:r>
            <a:r>
              <a:rPr lang="en-US" u="sng" dirty="0" err="1">
                <a:solidFill>
                  <a:schemeClr val="hlink"/>
                </a:solidFill>
                <a:latin typeface="Arial"/>
                <a:ea typeface="Arial"/>
                <a:cs typeface="Arial"/>
                <a:sym typeface="Arial"/>
                <a:hlinkClick r:id="rId3"/>
              </a:rPr>
              <a:t>Bapi</a:t>
            </a:r>
            <a:r>
              <a:rPr lang="en-US" u="sng" dirty="0">
                <a:solidFill>
                  <a:schemeClr val="hlink"/>
                </a:solidFill>
                <a:latin typeface="Arial"/>
                <a:ea typeface="Arial"/>
                <a:cs typeface="Arial"/>
                <a:sym typeface="Arial"/>
                <a:hlinkClick r:id="rId3"/>
              </a:rPr>
              <a:t> S. Raju. "Neural Architecture of Speech."  ICASSP 2023.</a:t>
            </a:r>
            <a:endParaRPr dirty="0"/>
          </a:p>
        </p:txBody>
      </p:sp>
      <p:sp>
        <p:nvSpPr>
          <p:cNvPr id="433" name="Google Shape;433;p41"/>
          <p:cNvSpPr txBox="1"/>
          <p:nvPr/>
        </p:nvSpPr>
        <p:spPr>
          <a:xfrm>
            <a:off x="152201" y="755953"/>
            <a:ext cx="6579339" cy="185431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000" dirty="0">
                <a:solidFill>
                  <a:schemeClr val="dk1"/>
                </a:solidFill>
                <a:latin typeface="Calibri"/>
                <a:ea typeface="Calibri"/>
                <a:cs typeface="Calibri"/>
                <a:sym typeface="Calibri"/>
              </a:rPr>
              <a:t>Stimuli: </a:t>
            </a:r>
            <a:r>
              <a:rPr lang="en-US" sz="2000" dirty="0">
                <a:solidFill>
                  <a:schemeClr val="dk1"/>
                </a:solidFill>
                <a:latin typeface="Calibri"/>
                <a:ea typeface="Calibri"/>
                <a:cs typeface="Calibri"/>
                <a:sym typeface="Calibri"/>
              </a:rPr>
              <a:t>Moth Radio Hour</a:t>
            </a:r>
            <a:endParaRPr sz="2000" dirty="0">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000" dirty="0">
                <a:solidFill>
                  <a:schemeClr val="dk1"/>
                </a:solidFill>
                <a:latin typeface="Calibri"/>
                <a:ea typeface="Calibri"/>
                <a:cs typeface="Calibri"/>
                <a:sym typeface="Calibri"/>
              </a:rPr>
              <a:t>Stimulus representation: 25 SSL speech models and 5 low-level speech descriptors</a:t>
            </a:r>
            <a:endParaRPr sz="2000" dirty="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000" dirty="0">
                <a:solidFill>
                  <a:schemeClr val="dk1"/>
                </a:solidFill>
                <a:latin typeface="Calibri"/>
                <a:ea typeface="Calibri"/>
                <a:cs typeface="Calibri"/>
                <a:sym typeface="Calibri"/>
              </a:rPr>
              <a:t>Brain recording &amp; modality: fMRI, Listening</a:t>
            </a:r>
          </a:p>
        </p:txBody>
      </p:sp>
      <p:pic>
        <p:nvPicPr>
          <p:cNvPr id="4" name="Picture 3" descr="A close-up of a table&#10;&#10;Description automatically generated">
            <a:extLst>
              <a:ext uri="{FF2B5EF4-FFF2-40B4-BE49-F238E27FC236}">
                <a16:creationId xmlns:a16="http://schemas.microsoft.com/office/drawing/2014/main" id="{0FB6FFA5-268A-A0AC-CC2C-F4DA1C8D5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25" y="3429000"/>
            <a:ext cx="6883898" cy="2549389"/>
          </a:xfrm>
          <a:prstGeom prst="rect">
            <a:avLst/>
          </a:prstGeom>
        </p:spPr>
      </p:pic>
      <p:pic>
        <p:nvPicPr>
          <p:cNvPr id="6" name="Picture 5" descr="A picture containing different&#10;&#10;Description automatically generated">
            <a:extLst>
              <a:ext uri="{FF2B5EF4-FFF2-40B4-BE49-F238E27FC236}">
                <a16:creationId xmlns:a16="http://schemas.microsoft.com/office/drawing/2014/main" id="{E218585A-239A-E954-4F47-A01D8660D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210" y="3299168"/>
            <a:ext cx="4983465" cy="2809051"/>
          </a:xfrm>
          <a:prstGeom prst="rect">
            <a:avLst/>
          </a:prstGeom>
        </p:spPr>
      </p:pic>
      <p:pic>
        <p:nvPicPr>
          <p:cNvPr id="8" name="Content Placeholder 4" descr="Table&#10;&#10;Description automatically generated">
            <a:extLst>
              <a:ext uri="{FF2B5EF4-FFF2-40B4-BE49-F238E27FC236}">
                <a16:creationId xmlns:a16="http://schemas.microsoft.com/office/drawing/2014/main" id="{4CA42D4E-CE49-B974-A743-D26E558A9A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6409" y="102321"/>
            <a:ext cx="2707302" cy="3046249"/>
          </a:xfrm>
          <a:prstGeom prst="rect">
            <a:avLst/>
          </a:prstGeom>
          <a:noFill/>
          <a:ln>
            <a:noFill/>
          </a:ln>
        </p:spPr>
      </p:pic>
    </p:spTree>
    <p:extLst>
      <p:ext uri="{BB962C8B-B14F-4D97-AF65-F5344CB8AC3E}">
        <p14:creationId xmlns:p14="http://schemas.microsoft.com/office/powerpoint/2010/main" val="25799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427"/>
        <p:cNvGrpSpPr/>
        <p:nvPr/>
      </p:nvGrpSpPr>
      <p:grpSpPr>
        <a:xfrm>
          <a:off x="0" y="0"/>
          <a:ext cx="0" cy="0"/>
          <a:chOff x="0" y="0"/>
          <a:chExt cx="0" cy="0"/>
        </a:xfrm>
      </p:grpSpPr>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29</a:t>
            </a:fld>
            <a:endParaRPr/>
          </a:p>
        </p:txBody>
      </p:sp>
      <p:sp>
        <p:nvSpPr>
          <p:cNvPr id="430" name="Google Shape;430;p41"/>
          <p:cNvSpPr txBox="1">
            <a:spLocks noGrp="1"/>
          </p:cNvSpPr>
          <p:nvPr>
            <p:ph type="body" idx="4294967295"/>
          </p:nvPr>
        </p:nvSpPr>
        <p:spPr>
          <a:xfrm>
            <a:off x="298766" y="6382878"/>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Gupta, Manish and Toneva, Mariya. "Joint processing of linguistic properties in brains and language models."  2022 arXiv.</a:t>
            </a:r>
            <a:endParaRPr/>
          </a:p>
        </p:txBody>
      </p:sp>
      <p:sp>
        <p:nvSpPr>
          <p:cNvPr id="432" name="Google Shape;432;p41"/>
          <p:cNvSpPr txBox="1"/>
          <p:nvPr/>
        </p:nvSpPr>
        <p:spPr>
          <a:xfrm>
            <a:off x="7836853" y="3097698"/>
            <a:ext cx="4024209" cy="738623"/>
          </a:xfrm>
          <a:prstGeom prst="rect">
            <a:avLst/>
          </a:prstGeom>
          <a:solidFill>
            <a:schemeClr val="bg2">
              <a:lumMod val="90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1600" dirty="0"/>
              <a:t>Text models predict fMRI recordings significantly better than speech models</a:t>
            </a:r>
          </a:p>
        </p:txBody>
      </p:sp>
      <p:sp>
        <p:nvSpPr>
          <p:cNvPr id="433" name="Google Shape;433;p41"/>
          <p:cNvSpPr txBox="1"/>
          <p:nvPr/>
        </p:nvSpPr>
        <p:spPr>
          <a:xfrm>
            <a:off x="92686" y="862706"/>
            <a:ext cx="7744167" cy="224057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Stimuli: Narrative Stories</a:t>
            </a:r>
          </a:p>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Stimulus representation: pretrained NLP model and speech models</a:t>
            </a:r>
          </a:p>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Brain recording &amp; modality: fMRI, Reading, Listening</a:t>
            </a:r>
          </a:p>
          <a:p>
            <a:pPr>
              <a:lnSpc>
                <a:spcPct val="90000"/>
              </a:lnSpc>
              <a:buClr>
                <a:schemeClr val="dk1"/>
              </a:buClr>
              <a:buSzPts val="1700"/>
            </a:pPr>
            <a:endParaRPr lang="en" sz="1600" dirty="0">
              <a:solidFill>
                <a:schemeClr val="dk1"/>
              </a:solidFill>
              <a:latin typeface="Calibri" panose="020F0502020204030204" pitchFamily="34" charset="0"/>
              <a:ea typeface="Calibri"/>
              <a:cs typeface="Calibri" panose="020F0502020204030204" pitchFamily="34" charset="0"/>
              <a:sym typeface="Calibri"/>
            </a:endParaRPr>
          </a:p>
          <a:p>
            <a:pPr marL="237061" indent="-262460">
              <a:lnSpc>
                <a:spcPct val="90000"/>
              </a:lnSpc>
              <a:buClr>
                <a:schemeClr val="dk1"/>
              </a:buClr>
              <a:buSzPts val="1700"/>
              <a:buChar char="•"/>
            </a:pPr>
            <a:r>
              <a:rPr lang="en" sz="1600" b="1" dirty="0">
                <a:solidFill>
                  <a:schemeClr val="dk1"/>
                </a:solidFill>
                <a:latin typeface="Calibri" panose="020F0502020204030204" pitchFamily="34" charset="0"/>
                <a:cs typeface="Calibri" panose="020F0502020204030204" pitchFamily="34" charset="0"/>
                <a:sym typeface="Calibri"/>
              </a:rPr>
              <a:t>Questions:</a:t>
            </a:r>
            <a:r>
              <a:rPr lang="en" sz="1600" dirty="0">
                <a:solidFill>
                  <a:schemeClr val="dk1"/>
                </a:solidFill>
                <a:latin typeface="Calibri" panose="020F0502020204030204" pitchFamily="34" charset="0"/>
                <a:cs typeface="Calibri" panose="020F0502020204030204" pitchFamily="34" charset="0"/>
                <a:sym typeface="Calibri"/>
              </a:rPr>
              <a:t> I</a:t>
            </a:r>
            <a:r>
              <a:rPr lang="en-US" sz="1600" dirty="0">
                <a:latin typeface="Calibri" panose="020F0502020204030204" pitchFamily="34" charset="0"/>
                <a:cs typeface="Calibri" panose="020F0502020204030204" pitchFamily="34" charset="0"/>
              </a:rPr>
              <a:t>s the choice of stimulus modality (reading vs. listening) important for the study of brain alignment? </a:t>
            </a:r>
          </a:p>
          <a:p>
            <a:pPr marL="237061" indent="-262460">
              <a:lnSpc>
                <a:spcPct val="90000"/>
              </a:lnSpc>
              <a:buClr>
                <a:schemeClr val="dk1"/>
              </a:buClr>
              <a:buSzPts val="1700"/>
              <a:buChar char="•"/>
            </a:pPr>
            <a:r>
              <a:rPr lang="en-US" sz="1600" dirty="0">
                <a:latin typeface="Calibri" panose="020F0502020204030204" pitchFamily="34" charset="0"/>
                <a:cs typeface="Calibri" panose="020F0502020204030204" pitchFamily="34" charset="0"/>
              </a:rPr>
              <a:t>Are all naturalistic fMRI datasets equally good for brain encoding?</a:t>
            </a:r>
          </a:p>
          <a:p>
            <a:pPr marL="237061" indent="-262460">
              <a:lnSpc>
                <a:spcPct val="90000"/>
              </a:lnSpc>
              <a:buClr>
                <a:schemeClr val="dk1"/>
              </a:buClr>
              <a:buSzPts val="1700"/>
              <a:buChar char="•"/>
            </a:pPr>
            <a:r>
              <a:rPr lang="en-US" sz="1600" dirty="0">
                <a:latin typeface="Calibri" panose="020F0502020204030204" pitchFamily="34" charset="0"/>
                <a:cs typeface="Calibri" panose="020F0502020204030204" pitchFamily="34" charset="0"/>
              </a:rPr>
              <a:t>How does the type of model (text vs. speech and encoder vs. decoder) affect the resulting alignment?</a:t>
            </a:r>
          </a:p>
        </p:txBody>
      </p:sp>
      <p:pic>
        <p:nvPicPr>
          <p:cNvPr id="7" name="Picture 6" descr="A picture containing art&#10;&#10;Description automatically generated with medium confidence">
            <a:extLst>
              <a:ext uri="{FF2B5EF4-FFF2-40B4-BE49-F238E27FC236}">
                <a16:creationId xmlns:a16="http://schemas.microsoft.com/office/drawing/2014/main" id="{AFCF3D09-E3E2-C4F9-8A95-B65727442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967" y="55624"/>
            <a:ext cx="4096614" cy="2754251"/>
          </a:xfrm>
          <a:prstGeom prst="rect">
            <a:avLst/>
          </a:prstGeom>
        </p:spPr>
      </p:pic>
      <p:pic>
        <p:nvPicPr>
          <p:cNvPr id="9" name="Picture 8" descr="A picture containing line, text, plot, diagram&#10;&#10;Description automatically generated">
            <a:extLst>
              <a:ext uri="{FF2B5EF4-FFF2-40B4-BE49-F238E27FC236}">
                <a16:creationId xmlns:a16="http://schemas.microsoft.com/office/drawing/2014/main" id="{03519906-C987-5B1A-2545-20F1898EE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17" y="4494310"/>
            <a:ext cx="11955163" cy="1873525"/>
          </a:xfrm>
          <a:prstGeom prst="rect">
            <a:avLst/>
          </a:prstGeom>
        </p:spPr>
      </p:pic>
      <p:pic>
        <p:nvPicPr>
          <p:cNvPr id="11" name="Picture 10" descr="A picture containing text, screenshot, font, number&#10;&#10;Description automatically generated">
            <a:extLst>
              <a:ext uri="{FF2B5EF4-FFF2-40B4-BE49-F238E27FC236}">
                <a16:creationId xmlns:a16="http://schemas.microsoft.com/office/drawing/2014/main" id="{1FC1EF70-AB43-F530-9335-2EEACE93A0BF}"/>
              </a:ext>
            </a:extLst>
          </p:cNvPr>
          <p:cNvPicPr>
            <a:picLocks noChangeAspect="1"/>
          </p:cNvPicPr>
          <p:nvPr/>
        </p:nvPicPr>
        <p:blipFill rotWithShape="1">
          <a:blip r:embed="rId6">
            <a:extLst>
              <a:ext uri="{28A0092B-C50C-407E-A947-70E740481C1C}">
                <a14:useLocalDpi xmlns:a14="http://schemas.microsoft.com/office/drawing/2010/main" val="0"/>
              </a:ext>
            </a:extLst>
          </a:blip>
          <a:srcRect b="55456"/>
          <a:stretch/>
        </p:blipFill>
        <p:spPr>
          <a:xfrm>
            <a:off x="118417" y="3324878"/>
            <a:ext cx="3706239" cy="1004692"/>
          </a:xfrm>
          <a:prstGeom prst="rect">
            <a:avLst/>
          </a:prstGeom>
        </p:spPr>
      </p:pic>
      <p:pic>
        <p:nvPicPr>
          <p:cNvPr id="12" name="Picture 11" descr="A picture containing text, screenshot, font, number&#10;&#10;Description automatically generated">
            <a:extLst>
              <a:ext uri="{FF2B5EF4-FFF2-40B4-BE49-F238E27FC236}">
                <a16:creationId xmlns:a16="http://schemas.microsoft.com/office/drawing/2014/main" id="{18FC626F-E584-65D5-9532-949B69A16EB6}"/>
              </a:ext>
            </a:extLst>
          </p:cNvPr>
          <p:cNvPicPr>
            <a:picLocks noChangeAspect="1"/>
          </p:cNvPicPr>
          <p:nvPr/>
        </p:nvPicPr>
        <p:blipFill rotWithShape="1">
          <a:blip r:embed="rId6">
            <a:extLst>
              <a:ext uri="{28A0092B-C50C-407E-A947-70E740481C1C}">
                <a14:useLocalDpi xmlns:a14="http://schemas.microsoft.com/office/drawing/2010/main" val="0"/>
              </a:ext>
            </a:extLst>
          </a:blip>
          <a:srcRect t="55456"/>
          <a:stretch/>
        </p:blipFill>
        <p:spPr>
          <a:xfrm>
            <a:off x="3990500" y="3324878"/>
            <a:ext cx="3706239" cy="1004692"/>
          </a:xfrm>
          <a:prstGeom prst="rect">
            <a:avLst/>
          </a:prstGeom>
        </p:spPr>
      </p:pic>
      <p:sp>
        <p:nvSpPr>
          <p:cNvPr id="2" name="Title 4">
            <a:extLst>
              <a:ext uri="{FF2B5EF4-FFF2-40B4-BE49-F238E27FC236}">
                <a16:creationId xmlns:a16="http://schemas.microsoft.com/office/drawing/2014/main" id="{30020976-8227-3209-33F7-DB614009A49D}"/>
              </a:ext>
            </a:extLst>
          </p:cNvPr>
          <p:cNvSpPr>
            <a:spLocks noGrp="1"/>
          </p:cNvSpPr>
          <p:nvPr>
            <p:ph type="title"/>
          </p:nvPr>
        </p:nvSpPr>
        <p:spPr>
          <a:xfrm>
            <a:off x="0" y="1"/>
            <a:ext cx="12192000" cy="952500"/>
          </a:xfrm>
        </p:spPr>
        <p:txBody>
          <a:bodyPr>
            <a:normAutofit/>
          </a:bodyPr>
          <a:lstStyle/>
          <a:p>
            <a:r>
              <a:rPr lang="en-US" sz="2800" b="1" dirty="0">
                <a:solidFill>
                  <a:schemeClr val="accent4"/>
                </a:solidFill>
                <a:latin typeface="Helvetica Neue" panose="020B0604020202020204" charset="0"/>
              </a:rPr>
              <a:t>Aspects of NLP models and Brain datasets</a:t>
            </a:r>
            <a:endParaRPr lang="en-IN" sz="2800" b="1" dirty="0">
              <a:solidFill>
                <a:schemeClr val="accent4"/>
              </a:solidFill>
              <a:latin typeface="Helvetica Neue" panose="020B0604020202020204" charset="0"/>
            </a:endParaRPr>
          </a:p>
        </p:txBody>
      </p:sp>
    </p:spTree>
    <p:extLst>
      <p:ext uri="{BB962C8B-B14F-4D97-AF65-F5344CB8AC3E}">
        <p14:creationId xmlns:p14="http://schemas.microsoft.com/office/powerpoint/2010/main" val="337122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6DDDB-3BD0-D7CD-7479-2E5A9DF19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8ED4E-3BE4-E794-E2A3-84ABC44B02B7}"/>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B9C5E60F-3771-D180-3026-C74EF9118DBF}"/>
              </a:ext>
            </a:extLst>
          </p:cNvPr>
          <p:cNvSpPr>
            <a:spLocks noGrp="1"/>
          </p:cNvSpPr>
          <p:nvPr>
            <p:ph idx="1"/>
          </p:nvPr>
        </p:nvSpPr>
        <p:spPr>
          <a:xfrm>
            <a:off x="150019" y="1021404"/>
            <a:ext cx="11891962" cy="5111549"/>
          </a:xfrm>
        </p:spPr>
        <p:txBody>
          <a:bodyPr>
            <a:normAutofit fontScale="92500" lnSpcReduction="2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solidFill>
                  <a:srgbClr val="FF0000"/>
                </a:solidFill>
              </a:rPr>
              <a:t>Linguistic Brain Encoding [60 min]</a:t>
            </a:r>
          </a:p>
          <a:p>
            <a:pPr lvl="2"/>
            <a:r>
              <a:rPr lang="en-IN" dirty="0"/>
              <a:t>Encoding schema</a:t>
            </a:r>
          </a:p>
          <a:p>
            <a:pPr lvl="2"/>
            <a:r>
              <a:rPr lang="en-US" dirty="0"/>
              <a:t>Pretrained language models and brain alignment</a:t>
            </a:r>
          </a:p>
          <a:p>
            <a:pPr lvl="2"/>
            <a:r>
              <a:rPr lang="en-US" dirty="0"/>
              <a:t>Task-based language models and brain alignment</a:t>
            </a:r>
          </a:p>
          <a:p>
            <a:pPr lvl="2"/>
            <a:r>
              <a:rPr lang="en-US" dirty="0"/>
              <a:t>Disentangling Syntax and Semantics</a:t>
            </a:r>
            <a:endParaRPr lang="en-IN" dirty="0"/>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079D78C7-0FCB-9122-3A79-178FB8C109D3}"/>
              </a:ext>
            </a:extLst>
          </p:cNvPr>
          <p:cNvSpPr>
            <a:spLocks noGrp="1"/>
          </p:cNvSpPr>
          <p:nvPr>
            <p:ph type="sldNum" sz="quarter" idx="12"/>
          </p:nvPr>
        </p:nvSpPr>
        <p:spPr/>
        <p:txBody>
          <a:bodyPr/>
          <a:lstStyle/>
          <a:p>
            <a:fld id="{AE17A532-D286-470D-AE82-1500C848B688}" type="slidenum">
              <a:rPr lang="en-US" smtClean="0"/>
              <a:pPr/>
              <a:t>3</a:t>
            </a:fld>
            <a:endParaRPr lang="en-US" dirty="0"/>
          </a:p>
        </p:txBody>
      </p:sp>
      <p:sp>
        <p:nvSpPr>
          <p:cNvPr id="7" name="Footer Placeholder 4">
            <a:extLst>
              <a:ext uri="{FF2B5EF4-FFF2-40B4-BE49-F238E27FC236}">
                <a16:creationId xmlns:a16="http://schemas.microsoft.com/office/drawing/2014/main" id="{7C832907-CB2B-8DA1-B5C1-203CBF53D58A}"/>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1321396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7">
          <a:extLst>
            <a:ext uri="{FF2B5EF4-FFF2-40B4-BE49-F238E27FC236}">
              <a16:creationId xmlns:a16="http://schemas.microsoft.com/office/drawing/2014/main" id="{505163CF-5C5C-9BC1-49BB-F7E2E0AEEB31}"/>
            </a:ext>
          </a:extLst>
        </p:cNvPr>
        <p:cNvGrpSpPr/>
        <p:nvPr/>
      </p:nvGrpSpPr>
      <p:grpSpPr>
        <a:xfrm>
          <a:off x="0" y="0"/>
          <a:ext cx="0" cy="0"/>
          <a:chOff x="0" y="0"/>
          <a:chExt cx="0" cy="0"/>
        </a:xfrm>
      </p:grpSpPr>
      <p:sp>
        <p:nvSpPr>
          <p:cNvPr id="429" name="Google Shape;429;p41">
            <a:extLst>
              <a:ext uri="{FF2B5EF4-FFF2-40B4-BE49-F238E27FC236}">
                <a16:creationId xmlns:a16="http://schemas.microsoft.com/office/drawing/2014/main" id="{92154FD3-B118-05E2-20BC-C12A2586256A}"/>
              </a:ext>
            </a:extLst>
          </p:cNvPr>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30</a:t>
            </a:fld>
            <a:endParaRPr/>
          </a:p>
        </p:txBody>
      </p:sp>
      <p:sp>
        <p:nvSpPr>
          <p:cNvPr id="433" name="Google Shape;433;p41">
            <a:extLst>
              <a:ext uri="{FF2B5EF4-FFF2-40B4-BE49-F238E27FC236}">
                <a16:creationId xmlns:a16="http://schemas.microsoft.com/office/drawing/2014/main" id="{A0F85C41-E87E-4B63-50A4-B01BFAF90A54}"/>
              </a:ext>
            </a:extLst>
          </p:cNvPr>
          <p:cNvSpPr txBox="1"/>
          <p:nvPr/>
        </p:nvSpPr>
        <p:spPr>
          <a:xfrm>
            <a:off x="65407" y="641684"/>
            <a:ext cx="6442397" cy="910978"/>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Stimuli: Subset-Moth-Radio-Hour</a:t>
            </a:r>
          </a:p>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Stimulus representation: pretrained NLP models and speech models</a:t>
            </a:r>
          </a:p>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Brain recording &amp; modality: fMRI, Reading, Listening</a:t>
            </a:r>
          </a:p>
        </p:txBody>
      </p:sp>
      <p:sp>
        <p:nvSpPr>
          <p:cNvPr id="2" name="Title 4">
            <a:extLst>
              <a:ext uri="{FF2B5EF4-FFF2-40B4-BE49-F238E27FC236}">
                <a16:creationId xmlns:a16="http://schemas.microsoft.com/office/drawing/2014/main" id="{985B6707-FE0E-A494-2481-6A73B3E71F14}"/>
              </a:ext>
            </a:extLst>
          </p:cNvPr>
          <p:cNvSpPr>
            <a:spLocks noGrp="1"/>
          </p:cNvSpPr>
          <p:nvPr>
            <p:ph type="title"/>
          </p:nvPr>
        </p:nvSpPr>
        <p:spPr>
          <a:xfrm>
            <a:off x="0" y="1"/>
            <a:ext cx="12192000" cy="609160"/>
          </a:xfrm>
        </p:spPr>
        <p:txBody>
          <a:bodyPr>
            <a:normAutofit/>
          </a:bodyPr>
          <a:lstStyle/>
          <a:p>
            <a:r>
              <a:rPr lang="en-US" sz="2800" b="1" dirty="0">
                <a:solidFill>
                  <a:schemeClr val="accent4"/>
                </a:solidFill>
                <a:latin typeface="Helvetica Neue" panose="020B0604020202020204" charset="0"/>
              </a:rPr>
              <a:t>Text- vs. Speech-based language models : brain alignment</a:t>
            </a:r>
          </a:p>
        </p:txBody>
      </p:sp>
      <p:grpSp>
        <p:nvGrpSpPr>
          <p:cNvPr id="5" name="Group 4">
            <a:extLst>
              <a:ext uri="{FF2B5EF4-FFF2-40B4-BE49-F238E27FC236}">
                <a16:creationId xmlns:a16="http://schemas.microsoft.com/office/drawing/2014/main" id="{C2DA509C-DCC5-1A5D-DF30-3147C2E570F9}"/>
              </a:ext>
            </a:extLst>
          </p:cNvPr>
          <p:cNvGrpSpPr/>
          <p:nvPr/>
        </p:nvGrpSpPr>
        <p:grpSpPr>
          <a:xfrm>
            <a:off x="7037899" y="488707"/>
            <a:ext cx="3870685" cy="2255172"/>
            <a:chOff x="1613261" y="854976"/>
            <a:chExt cx="8965478" cy="5041972"/>
          </a:xfrm>
        </p:grpSpPr>
        <p:pic>
          <p:nvPicPr>
            <p:cNvPr id="3" name="Picture 2" descr="A diagram of a machine learning&#10;&#10;Description automatically generated">
              <a:extLst>
                <a:ext uri="{FF2B5EF4-FFF2-40B4-BE49-F238E27FC236}">
                  <a16:creationId xmlns:a16="http://schemas.microsoft.com/office/drawing/2014/main" id="{63C063BA-9892-82F8-B001-3DB1F8A24D1E}"/>
                </a:ext>
              </a:extLst>
            </p:cNvPr>
            <p:cNvPicPr>
              <a:picLocks noChangeAspect="1"/>
            </p:cNvPicPr>
            <p:nvPr/>
          </p:nvPicPr>
          <p:blipFill rotWithShape="1">
            <a:blip r:embed="rId3">
              <a:extLst>
                <a:ext uri="{28A0092B-C50C-407E-A947-70E740481C1C}">
                  <a14:useLocalDpi xmlns:a14="http://schemas.microsoft.com/office/drawing/2010/main" val="0"/>
                </a:ext>
              </a:extLst>
            </a:blip>
            <a:srcRect r="58792"/>
            <a:stretch/>
          </p:blipFill>
          <p:spPr>
            <a:xfrm>
              <a:off x="1613261" y="854976"/>
              <a:ext cx="3694464" cy="5041972"/>
            </a:xfrm>
            <a:prstGeom prst="rect">
              <a:avLst/>
            </a:prstGeom>
          </p:spPr>
        </p:pic>
        <p:pic>
          <p:nvPicPr>
            <p:cNvPr id="4" name="Picture 3" descr="A diagram of a machine learning&#10;&#10;Description automatically generated">
              <a:extLst>
                <a:ext uri="{FF2B5EF4-FFF2-40B4-BE49-F238E27FC236}">
                  <a16:creationId xmlns:a16="http://schemas.microsoft.com/office/drawing/2014/main" id="{1832543C-1E72-2F7B-68E2-5B40F60547BB}"/>
                </a:ext>
              </a:extLst>
            </p:cNvPr>
            <p:cNvPicPr>
              <a:picLocks noChangeAspect="1"/>
            </p:cNvPicPr>
            <p:nvPr/>
          </p:nvPicPr>
          <p:blipFill rotWithShape="1">
            <a:blip r:embed="rId3">
              <a:extLst>
                <a:ext uri="{28A0092B-C50C-407E-A947-70E740481C1C}">
                  <a14:useLocalDpi xmlns:a14="http://schemas.microsoft.com/office/drawing/2010/main" val="0"/>
                </a:ext>
              </a:extLst>
            </a:blip>
            <a:srcRect l="42146"/>
            <a:stretch/>
          </p:blipFill>
          <p:spPr>
            <a:xfrm>
              <a:off x="5391807" y="854976"/>
              <a:ext cx="5186932" cy="5041972"/>
            </a:xfrm>
            <a:prstGeom prst="rect">
              <a:avLst/>
            </a:prstGeom>
          </p:spPr>
        </p:pic>
      </p:grpSp>
      <p:pic>
        <p:nvPicPr>
          <p:cNvPr id="6" name="Picture 5" descr="A screenshot of a graph&#10;&#10;Description automatically generated">
            <a:extLst>
              <a:ext uri="{FF2B5EF4-FFF2-40B4-BE49-F238E27FC236}">
                <a16:creationId xmlns:a16="http://schemas.microsoft.com/office/drawing/2014/main" id="{3C54F693-50FC-4219-50B9-5A1F1BEA2AA9}"/>
              </a:ext>
            </a:extLst>
          </p:cNvPr>
          <p:cNvPicPr>
            <a:picLocks noChangeAspect="1"/>
          </p:cNvPicPr>
          <p:nvPr/>
        </p:nvPicPr>
        <p:blipFill rotWithShape="1">
          <a:blip r:embed="rId4">
            <a:extLst>
              <a:ext uri="{28A0092B-C50C-407E-A947-70E740481C1C}">
                <a14:useLocalDpi xmlns:a14="http://schemas.microsoft.com/office/drawing/2010/main" val="0"/>
              </a:ext>
            </a:extLst>
          </a:blip>
          <a:srcRect r="49663"/>
          <a:stretch/>
        </p:blipFill>
        <p:spPr>
          <a:xfrm>
            <a:off x="5840903" y="2818728"/>
            <a:ext cx="2855625" cy="2446519"/>
          </a:xfrm>
          <a:prstGeom prst="rect">
            <a:avLst/>
          </a:prstGeom>
        </p:spPr>
      </p:pic>
      <p:pic>
        <p:nvPicPr>
          <p:cNvPr id="8" name="Picture 7" descr="A screenshot of a graph&#10;&#10;Description automatically generated">
            <a:extLst>
              <a:ext uri="{FF2B5EF4-FFF2-40B4-BE49-F238E27FC236}">
                <a16:creationId xmlns:a16="http://schemas.microsoft.com/office/drawing/2014/main" id="{E700BB5B-DB8A-78C3-2F02-F0E75FDDE1FA}"/>
              </a:ext>
            </a:extLst>
          </p:cNvPr>
          <p:cNvPicPr>
            <a:picLocks noChangeAspect="1"/>
          </p:cNvPicPr>
          <p:nvPr/>
        </p:nvPicPr>
        <p:blipFill rotWithShape="1">
          <a:blip r:embed="rId4">
            <a:extLst>
              <a:ext uri="{28A0092B-C50C-407E-A947-70E740481C1C}">
                <a14:useLocalDpi xmlns:a14="http://schemas.microsoft.com/office/drawing/2010/main" val="0"/>
              </a:ext>
            </a:extLst>
          </a:blip>
          <a:srcRect l="49663"/>
          <a:stretch/>
        </p:blipFill>
        <p:spPr>
          <a:xfrm>
            <a:off x="8973242" y="2823422"/>
            <a:ext cx="2850145" cy="2441825"/>
          </a:xfrm>
          <a:prstGeom prst="rect">
            <a:avLst/>
          </a:prstGeom>
        </p:spPr>
      </p:pic>
      <p:sp>
        <p:nvSpPr>
          <p:cNvPr id="10" name="Google Shape;432;p41">
            <a:extLst>
              <a:ext uri="{FF2B5EF4-FFF2-40B4-BE49-F238E27FC236}">
                <a16:creationId xmlns:a16="http://schemas.microsoft.com/office/drawing/2014/main" id="{C33B02EA-C639-A369-E483-99432CEC73F7}"/>
              </a:ext>
            </a:extLst>
          </p:cNvPr>
          <p:cNvSpPr txBox="1"/>
          <p:nvPr/>
        </p:nvSpPr>
        <p:spPr>
          <a:xfrm>
            <a:off x="162747" y="5340096"/>
            <a:ext cx="11994935" cy="984845"/>
          </a:xfrm>
          <a:prstGeom prst="rect">
            <a:avLst/>
          </a:prstGeom>
          <a:solidFill>
            <a:schemeClr val="bg2"/>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1600" b="1" dirty="0">
                <a:solidFill>
                  <a:srgbClr val="FFC000"/>
                </a:solidFill>
                <a:latin typeface="Arial" panose="020B0604020202020204" pitchFamily="34" charset="0"/>
                <a:cs typeface="Arial" panose="020B0604020202020204" pitchFamily="34" charset="0"/>
              </a:rPr>
              <a:t>Late language regions</a:t>
            </a:r>
            <a:r>
              <a:rPr lang="en-US" sz="1600" dirty="0">
                <a:latin typeface="Arial" panose="020B0604020202020204" pitchFamily="34" charset="0"/>
                <a:cs typeface="Arial" panose="020B0604020202020204" pitchFamily="34" charset="0"/>
              </a:rPr>
              <a:t>: Both types of models show high brain alignment with </a:t>
            </a:r>
            <a:r>
              <a:rPr lang="en-US" sz="1600" b="1" dirty="0">
                <a:solidFill>
                  <a:srgbClr val="FFC000"/>
                </a:solidFill>
                <a:latin typeface="Arial" panose="020B0604020202020204" pitchFamily="34" charset="0"/>
                <a:cs typeface="Arial" panose="020B0604020202020204" pitchFamily="34" charset="0"/>
              </a:rPr>
              <a:t>late language regions</a:t>
            </a:r>
            <a:r>
              <a:rPr lang="en-US" sz="1600" dirty="0">
                <a:latin typeface="Arial" panose="020B0604020202020204" pitchFamily="34" charset="0"/>
                <a:cs typeface="Arial" panose="020B0604020202020204" pitchFamily="34" charset="0"/>
              </a:rPr>
              <a:t>, but </a:t>
            </a:r>
            <a:r>
              <a:rPr lang="en-US" sz="1600" b="1" dirty="0">
                <a:solidFill>
                  <a:schemeClr val="accent3"/>
                </a:solidFill>
                <a:latin typeface="Arial" panose="020B0604020202020204" pitchFamily="34" charset="0"/>
                <a:cs typeface="Arial" panose="020B0604020202020204" pitchFamily="34" charset="0"/>
              </a:rPr>
              <a:t>speech models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trails behind </a:t>
            </a:r>
            <a:r>
              <a:rPr lang="en-US" sz="1600" b="1" dirty="0">
                <a:solidFill>
                  <a:schemeClr val="accent2"/>
                </a:solidFill>
                <a:latin typeface="Arial" panose="020B0604020202020204" pitchFamily="34" charset="0"/>
                <a:cs typeface="Arial" panose="020B0604020202020204" pitchFamily="34" charset="0"/>
              </a:rPr>
              <a:t>text models</a:t>
            </a:r>
            <a:endParaRPr lang="en-US" sz="16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Highly predict </a:t>
            </a:r>
            <a:r>
              <a:rPr lang="en-US" sz="1600" dirty="0">
                <a:solidFill>
                  <a:srgbClr val="C00000"/>
                </a:solidFill>
                <a:latin typeface="Arial" panose="020B0604020202020204" pitchFamily="34" charset="0"/>
                <a:cs typeface="Arial" panose="020B0604020202020204" pitchFamily="34" charset="0"/>
              </a:rPr>
              <a:t>early visual</a:t>
            </a:r>
            <a:r>
              <a:rPr lang="en-US" sz="1600" dirty="0">
                <a:solidFill>
                  <a:prstClr val="black"/>
                </a:solidFill>
                <a:latin typeface="Arial" panose="020B0604020202020204" pitchFamily="34" charset="0"/>
                <a:cs typeface="Arial" panose="020B0604020202020204" pitchFamily="34" charset="0"/>
              </a:rPr>
              <a:t> and </a:t>
            </a:r>
            <a:r>
              <a:rPr lang="en-US" sz="1600" dirty="0">
                <a:solidFill>
                  <a:srgbClr val="00B0F0"/>
                </a:solidFill>
                <a:latin typeface="Arial" panose="020B0604020202020204" pitchFamily="34" charset="0"/>
                <a:cs typeface="Arial" panose="020B0604020202020204" pitchFamily="34" charset="0"/>
              </a:rPr>
              <a:t>auditory</a:t>
            </a:r>
            <a:r>
              <a:rPr lang="en-US" sz="1600" dirty="0">
                <a:solidFill>
                  <a:prstClr val="black"/>
                </a:solidFill>
                <a:latin typeface="Arial" panose="020B0604020202020204" pitchFamily="34" charset="0"/>
                <a:cs typeface="Arial" panose="020B0604020202020204" pitchFamily="34" charset="0"/>
              </a:rPr>
              <a:t> areas. </a:t>
            </a:r>
          </a:p>
        </p:txBody>
      </p:sp>
      <p:pic>
        <p:nvPicPr>
          <p:cNvPr id="13" name="Picture 12" descr="A close-up of a pair of rocks&#10;&#10;Description automatically generated">
            <a:extLst>
              <a:ext uri="{FF2B5EF4-FFF2-40B4-BE49-F238E27FC236}">
                <a16:creationId xmlns:a16="http://schemas.microsoft.com/office/drawing/2014/main" id="{2CB22978-466E-0EC8-A072-DFAF05A3E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5" y="2073810"/>
            <a:ext cx="5636071" cy="2974206"/>
          </a:xfrm>
          <a:prstGeom prst="rect">
            <a:avLst/>
          </a:prstGeom>
        </p:spPr>
      </p:pic>
      <p:sp>
        <p:nvSpPr>
          <p:cNvPr id="7" name="Google Shape;644;p59">
            <a:extLst>
              <a:ext uri="{FF2B5EF4-FFF2-40B4-BE49-F238E27FC236}">
                <a16:creationId xmlns:a16="http://schemas.microsoft.com/office/drawing/2014/main" id="{50916D00-B8B0-9318-11CC-7DD02D99BCDA}"/>
              </a:ext>
            </a:extLst>
          </p:cNvPr>
          <p:cNvSpPr txBox="1">
            <a:spLocks/>
          </p:cNvSpPr>
          <p:nvPr/>
        </p:nvSpPr>
        <p:spPr>
          <a:xfrm>
            <a:off x="65407" y="639296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hlinkClick r:id="rId6"/>
              </a:rPr>
              <a:t>Subba Reddy Oota, Emin </a:t>
            </a:r>
            <a:r>
              <a:rPr lang="en-US" u="sng" dirty="0" err="1">
                <a:solidFill>
                  <a:schemeClr val="hlink"/>
                </a:solidFill>
                <a:hlinkClick r:id="rId6"/>
              </a:rPr>
              <a:t>Çelik</a:t>
            </a:r>
            <a:r>
              <a:rPr lang="en-US" u="sng" dirty="0">
                <a:solidFill>
                  <a:schemeClr val="hlink"/>
                </a:solidFill>
                <a:hlinkClick r:id="rId6"/>
              </a:rPr>
              <a:t>, Fatma Deniz, Mariya </a:t>
            </a:r>
            <a:r>
              <a:rPr lang="en-US" u="sng" dirty="0" err="1">
                <a:solidFill>
                  <a:schemeClr val="hlink"/>
                </a:solidFill>
                <a:hlinkClick r:id="rId6"/>
              </a:rPr>
              <a:t>Toneva</a:t>
            </a:r>
            <a:r>
              <a:rPr lang="en-US" u="sng" dirty="0">
                <a:solidFill>
                  <a:schemeClr val="hlink"/>
                </a:solidFill>
                <a:hlinkClick r:id="rId6"/>
              </a:rPr>
              <a:t>. Speech language models lack important brain-relevant semantics. ACL 2024.</a:t>
            </a:r>
            <a:endParaRPr lang="en-US" dirty="0"/>
          </a:p>
        </p:txBody>
      </p:sp>
    </p:spTree>
    <p:extLst>
      <p:ext uri="{BB962C8B-B14F-4D97-AF65-F5344CB8AC3E}">
        <p14:creationId xmlns:p14="http://schemas.microsoft.com/office/powerpoint/2010/main" val="41164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a:extLst>
            <a:ext uri="{FF2B5EF4-FFF2-40B4-BE49-F238E27FC236}">
              <a16:creationId xmlns:a16="http://schemas.microsoft.com/office/drawing/2014/main" id="{EAA8575B-5A0A-5EA3-0DAB-147472F9BA23}"/>
            </a:ext>
          </a:extLst>
        </p:cNvPr>
        <p:cNvGrpSpPr/>
        <p:nvPr/>
      </p:nvGrpSpPr>
      <p:grpSpPr>
        <a:xfrm>
          <a:off x="0" y="0"/>
          <a:ext cx="0" cy="0"/>
          <a:chOff x="0" y="0"/>
          <a:chExt cx="0" cy="0"/>
        </a:xfrm>
      </p:grpSpPr>
      <p:sp>
        <p:nvSpPr>
          <p:cNvPr id="429" name="Google Shape;429;p41">
            <a:extLst>
              <a:ext uri="{FF2B5EF4-FFF2-40B4-BE49-F238E27FC236}">
                <a16:creationId xmlns:a16="http://schemas.microsoft.com/office/drawing/2014/main" id="{DD8E8E54-5AEE-0AAD-82DD-40F43E800E53}"/>
              </a:ext>
            </a:extLst>
          </p:cNvPr>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31</a:t>
            </a:fld>
            <a:endParaRPr/>
          </a:p>
        </p:txBody>
      </p:sp>
      <p:sp>
        <p:nvSpPr>
          <p:cNvPr id="430" name="Google Shape;430;p41">
            <a:extLst>
              <a:ext uri="{FF2B5EF4-FFF2-40B4-BE49-F238E27FC236}">
                <a16:creationId xmlns:a16="http://schemas.microsoft.com/office/drawing/2014/main" id="{F7F5F4FC-2956-CD48-1C00-94BE45C136A6}"/>
              </a:ext>
            </a:extLst>
          </p:cNvPr>
          <p:cNvSpPr txBox="1">
            <a:spLocks noGrp="1"/>
          </p:cNvSpPr>
          <p:nvPr>
            <p:ph type="body" idx="4294967295"/>
          </p:nvPr>
        </p:nvSpPr>
        <p:spPr>
          <a:xfrm>
            <a:off x="298766" y="6382878"/>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dirty="0">
                <a:solidFill>
                  <a:schemeClr val="hlink"/>
                </a:solidFill>
                <a:latin typeface="Arial"/>
                <a:ea typeface="Arial"/>
                <a:cs typeface="Arial"/>
                <a:sym typeface="Arial"/>
                <a:hlinkClick r:id="rId3"/>
              </a:rPr>
              <a:t>Catherine Chen, Xue L. Gong, Christine Tseng, Daniel L. Klein, Jack L. Gallant, Fatma Deniz. "Bilingual Language Processing Relies on Shared Semantic Representations that are Modulated by Each Language"  2024 </a:t>
            </a:r>
            <a:r>
              <a:rPr lang="en-US" u="sng" dirty="0" err="1">
                <a:solidFill>
                  <a:schemeClr val="hlink"/>
                </a:solidFill>
                <a:latin typeface="Arial"/>
                <a:ea typeface="Arial"/>
                <a:cs typeface="Arial"/>
                <a:sym typeface="Arial"/>
                <a:hlinkClick r:id="rId3"/>
              </a:rPr>
              <a:t>arXiv</a:t>
            </a:r>
            <a:r>
              <a:rPr lang="en-US" u="sng" dirty="0">
                <a:solidFill>
                  <a:schemeClr val="hlink"/>
                </a:solidFill>
                <a:latin typeface="Arial"/>
                <a:ea typeface="Arial"/>
                <a:cs typeface="Arial"/>
                <a:sym typeface="Arial"/>
                <a:hlinkClick r:id="rId3"/>
              </a:rPr>
              <a:t>.</a:t>
            </a:r>
            <a:endParaRPr dirty="0"/>
          </a:p>
        </p:txBody>
      </p:sp>
      <p:sp>
        <p:nvSpPr>
          <p:cNvPr id="433" name="Google Shape;433;p41">
            <a:extLst>
              <a:ext uri="{FF2B5EF4-FFF2-40B4-BE49-F238E27FC236}">
                <a16:creationId xmlns:a16="http://schemas.microsoft.com/office/drawing/2014/main" id="{6A7B238D-0916-2974-425F-A61CFB2FCE9E}"/>
              </a:ext>
            </a:extLst>
          </p:cNvPr>
          <p:cNvSpPr txBox="1"/>
          <p:nvPr/>
        </p:nvSpPr>
        <p:spPr>
          <a:xfrm>
            <a:off x="65407" y="641684"/>
            <a:ext cx="6442397" cy="910978"/>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Stimuli: Bilingual-Moth-Radio-Hour (Chinese and English)</a:t>
            </a:r>
          </a:p>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Stimulus representation: facebook FastText model</a:t>
            </a:r>
          </a:p>
          <a:p>
            <a:pPr marL="237061" indent="-262460">
              <a:lnSpc>
                <a:spcPct val="90000"/>
              </a:lnSpc>
              <a:buClr>
                <a:schemeClr val="dk1"/>
              </a:buClr>
              <a:buSzPts val="1700"/>
              <a:buChar char="•"/>
            </a:pPr>
            <a:r>
              <a:rPr lang="en" sz="1600" dirty="0">
                <a:solidFill>
                  <a:schemeClr val="dk1"/>
                </a:solidFill>
                <a:latin typeface="Calibri" panose="020F0502020204030204" pitchFamily="34" charset="0"/>
                <a:ea typeface="Calibri"/>
                <a:cs typeface="Calibri" panose="020F0502020204030204" pitchFamily="34" charset="0"/>
                <a:sym typeface="Calibri"/>
              </a:rPr>
              <a:t>Brain recording &amp; modality: fMRI, Reading</a:t>
            </a:r>
          </a:p>
        </p:txBody>
      </p:sp>
      <p:sp>
        <p:nvSpPr>
          <p:cNvPr id="2" name="Title 4">
            <a:extLst>
              <a:ext uri="{FF2B5EF4-FFF2-40B4-BE49-F238E27FC236}">
                <a16:creationId xmlns:a16="http://schemas.microsoft.com/office/drawing/2014/main" id="{B3C20F55-916E-47DB-BDF7-8A7094493B16}"/>
              </a:ext>
            </a:extLst>
          </p:cNvPr>
          <p:cNvSpPr>
            <a:spLocks noGrp="1"/>
          </p:cNvSpPr>
          <p:nvPr>
            <p:ph type="title"/>
          </p:nvPr>
        </p:nvSpPr>
        <p:spPr>
          <a:xfrm>
            <a:off x="0" y="1"/>
            <a:ext cx="12192000" cy="609160"/>
          </a:xfrm>
        </p:spPr>
        <p:txBody>
          <a:bodyPr>
            <a:normAutofit/>
          </a:bodyPr>
          <a:lstStyle/>
          <a:p>
            <a:r>
              <a:rPr lang="en-US" sz="2800" b="1" dirty="0">
                <a:solidFill>
                  <a:schemeClr val="accent4"/>
                </a:solidFill>
                <a:latin typeface="Helvetica Neue" panose="020B0604020202020204" charset="0"/>
              </a:rPr>
              <a:t>English- vs. Chinese: Bilingual language processing</a:t>
            </a:r>
          </a:p>
        </p:txBody>
      </p:sp>
      <p:pic>
        <p:nvPicPr>
          <p:cNvPr id="9" name="Picture 8" descr="A diagram of a model training&#10;&#10;Description automatically generated">
            <a:extLst>
              <a:ext uri="{FF2B5EF4-FFF2-40B4-BE49-F238E27FC236}">
                <a16:creationId xmlns:a16="http://schemas.microsoft.com/office/drawing/2014/main" id="{D744D906-BAAE-5321-BBEA-0680D0140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47" y="1552662"/>
            <a:ext cx="3675271" cy="2444587"/>
          </a:xfrm>
          <a:prstGeom prst="rect">
            <a:avLst/>
          </a:prstGeom>
        </p:spPr>
      </p:pic>
      <p:pic>
        <p:nvPicPr>
          <p:cNvPr id="12" name="Picture 11" descr="A diagram of a network&#10;&#10;Description automatically generated">
            <a:extLst>
              <a:ext uri="{FF2B5EF4-FFF2-40B4-BE49-F238E27FC236}">
                <a16:creationId xmlns:a16="http://schemas.microsoft.com/office/drawing/2014/main" id="{8C979244-B5FF-5499-C23E-30BEBF026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250" y="4147616"/>
            <a:ext cx="2933012" cy="984846"/>
          </a:xfrm>
          <a:prstGeom prst="rect">
            <a:avLst/>
          </a:prstGeom>
        </p:spPr>
      </p:pic>
      <p:pic>
        <p:nvPicPr>
          <p:cNvPr id="15" name="Picture 14" descr="A diagram of a brain&#10;&#10;Description automatically generated with medium confidence">
            <a:extLst>
              <a:ext uri="{FF2B5EF4-FFF2-40B4-BE49-F238E27FC236}">
                <a16:creationId xmlns:a16="http://schemas.microsoft.com/office/drawing/2014/main" id="{A448D938-4370-133B-CE3F-2779393C3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7338" y="1552662"/>
            <a:ext cx="8109255" cy="3577427"/>
          </a:xfrm>
          <a:prstGeom prst="rect">
            <a:avLst/>
          </a:prstGeom>
        </p:spPr>
      </p:pic>
      <p:sp>
        <p:nvSpPr>
          <p:cNvPr id="16" name="Google Shape;432;p41">
            <a:extLst>
              <a:ext uri="{FF2B5EF4-FFF2-40B4-BE49-F238E27FC236}">
                <a16:creationId xmlns:a16="http://schemas.microsoft.com/office/drawing/2014/main" id="{FFC0DE4D-00EA-A0D5-9251-FF2F7D145F2C}"/>
              </a:ext>
            </a:extLst>
          </p:cNvPr>
          <p:cNvSpPr txBox="1"/>
          <p:nvPr/>
        </p:nvSpPr>
        <p:spPr>
          <a:xfrm>
            <a:off x="286197" y="5585131"/>
            <a:ext cx="11840396" cy="492402"/>
          </a:xfrm>
          <a:prstGeom prst="rect">
            <a:avLst/>
          </a:prstGeom>
          <a:solidFill>
            <a:schemeClr val="bg2">
              <a:lumMod val="90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1600" dirty="0"/>
              <a:t>Semantic representations are largely shared across languages </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7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7" name="Google Shape;407;g299ad7074e6_0_4"/>
          <p:cNvPicPr preferRelativeResize="0"/>
          <p:nvPr/>
        </p:nvPicPr>
        <p:blipFill>
          <a:blip r:embed="rId3">
            <a:alphaModFix/>
          </a:blip>
          <a:stretch>
            <a:fillRect/>
          </a:stretch>
        </p:blipFill>
        <p:spPr>
          <a:xfrm>
            <a:off x="38100" y="157655"/>
            <a:ext cx="12192000" cy="6636342"/>
          </a:xfrm>
          <a:prstGeom prst="rect">
            <a:avLst/>
          </a:prstGeom>
          <a:noFill/>
          <a:ln>
            <a:noFill/>
          </a:ln>
        </p:spPr>
      </p:pic>
      <p:sp>
        <p:nvSpPr>
          <p:cNvPr id="408" name="Google Shape;408;g299ad7074e6_0_4"/>
          <p:cNvSpPr txBox="1"/>
          <p:nvPr/>
        </p:nvSpPr>
        <p:spPr>
          <a:xfrm>
            <a:off x="0" y="157655"/>
            <a:ext cx="70881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dirty="0">
                <a:solidFill>
                  <a:schemeClr val="accent4"/>
                </a:solidFill>
                <a:latin typeface="Helvetica Neue"/>
                <a:ea typeface="Helvetica Neue"/>
                <a:cs typeface="Helvetica Neue"/>
                <a:sym typeface="Helvetica Neue"/>
              </a:rPr>
              <a:t>Conclusions for neuro-AI research field</a:t>
            </a:r>
            <a:endParaRPr sz="2800" b="1" dirty="0">
              <a:solidFill>
                <a:schemeClr val="accent4"/>
              </a:solidFill>
              <a:latin typeface="Helvetica Neue"/>
              <a:ea typeface="Helvetica Neue"/>
              <a:cs typeface="Helvetica Neue"/>
              <a:sym typeface="Helvetica Neue"/>
            </a:endParaRPr>
          </a:p>
        </p:txBody>
      </p:sp>
      <p:sp>
        <p:nvSpPr>
          <p:cNvPr id="409" name="Google Shape;409;g299ad7074e6_0_4"/>
          <p:cNvSpPr txBox="1"/>
          <p:nvPr/>
        </p:nvSpPr>
        <p:spPr>
          <a:xfrm>
            <a:off x="249785" y="1229072"/>
            <a:ext cx="11692429" cy="5109061"/>
          </a:xfrm>
          <a:prstGeom prst="rect">
            <a:avLst/>
          </a:prstGeom>
          <a:noFill/>
          <a:ln>
            <a:noFill/>
          </a:ln>
        </p:spPr>
        <p:txBody>
          <a:bodyPr spcFirstLastPara="1" wrap="square" lIns="91425" tIns="91425" rIns="91425" bIns="91425" anchor="t" anchorCtr="0">
            <a:spAutoFit/>
          </a:bodyPr>
          <a:lstStyle/>
          <a:p>
            <a:pPr marL="565150" indent="-514350">
              <a:buClr>
                <a:schemeClr val="dk1"/>
              </a:buClr>
              <a:buSzPts val="2800"/>
              <a:buFont typeface="+mj-lt"/>
              <a:buAutoNum type="arabicPeriod"/>
            </a:pPr>
            <a:r>
              <a:rPr lang="en-US" sz="2000" dirty="0">
                <a:solidFill>
                  <a:schemeClr val="dk1"/>
                </a:solidFill>
                <a:ea typeface="Helvetica Neue"/>
                <a:cs typeface="Calibri" panose="020F0502020204030204" pitchFamily="34" charset="0"/>
                <a:sym typeface="Helvetica Neue"/>
              </a:rPr>
              <a:t>Use </a:t>
            </a:r>
            <a:r>
              <a:rPr lang="en-US" sz="2000" b="1" dirty="0">
                <a:solidFill>
                  <a:schemeClr val="dk1"/>
                </a:solidFill>
                <a:ea typeface="Calibri"/>
                <a:cs typeface="Calibri" panose="020F0502020204030204" pitchFamily="34" charset="0"/>
                <a:sym typeface="Calibri"/>
              </a:rPr>
              <a:t>🧠</a:t>
            </a:r>
            <a:r>
              <a:rPr lang="en-US" sz="2000" dirty="0">
                <a:solidFill>
                  <a:schemeClr val="dk1"/>
                </a:solidFill>
                <a:ea typeface="Helvetica Neue"/>
                <a:cs typeface="Calibri" panose="020F0502020204030204" pitchFamily="34" charset="0"/>
                <a:sym typeface="Helvetica Neue"/>
              </a:rPr>
              <a:t> to evaluate how well representations from </a:t>
            </a:r>
            <a:r>
              <a:rPr lang="en-US" sz="2000" dirty="0"/>
              <a:t>🔤</a:t>
            </a:r>
            <a:r>
              <a:rPr lang="en-US" sz="2000" b="1" dirty="0">
                <a:solidFill>
                  <a:prstClr val="black"/>
                </a:solidFill>
                <a:ea typeface="Calibri"/>
                <a:cs typeface="Calibri" panose="020F0502020204030204" pitchFamily="34" charset="0"/>
                <a:sym typeface="Calibri"/>
              </a:rPr>
              <a:t> </a:t>
            </a:r>
            <a:r>
              <a:rPr lang="en-US" sz="2000" dirty="0">
                <a:solidFill>
                  <a:schemeClr val="dk1"/>
                </a:solidFill>
                <a:ea typeface="Helvetica Neue"/>
                <a:cs typeface="Calibri" panose="020F0502020204030204" pitchFamily="34" charset="0"/>
                <a:sym typeface="Helvetica Neue"/>
              </a:rPr>
              <a:t>(static vs. recurrent vs. pretrained) can predict representations of the </a:t>
            </a:r>
            <a:r>
              <a:rPr lang="en-US" sz="2000" b="1" dirty="0">
                <a:solidFill>
                  <a:schemeClr val="dk1"/>
                </a:solidFill>
                <a:ea typeface="Calibri"/>
                <a:cs typeface="Calibri" panose="020F0502020204030204" pitchFamily="34" charset="0"/>
                <a:sym typeface="Calibri"/>
              </a:rPr>
              <a:t>🧠 </a:t>
            </a:r>
            <a:r>
              <a:rPr lang="en-US" sz="2000" dirty="0">
                <a:solidFill>
                  <a:schemeClr val="dk1"/>
                </a:solidFill>
                <a:ea typeface="Helvetica Neue"/>
                <a:cs typeface="Calibri" panose="020F0502020204030204" pitchFamily="34" charset="0"/>
                <a:sym typeface="Helvetica Neue"/>
              </a:rPr>
              <a:t>during language comprehension</a:t>
            </a:r>
          </a:p>
          <a:p>
            <a:pPr marL="565150" lvl="0" indent="-514350">
              <a:buClr>
                <a:schemeClr val="dk1"/>
              </a:buClr>
              <a:buSzPts val="2800"/>
              <a:buFont typeface="+mj-lt"/>
              <a:buAutoNum type="arabicPeriod"/>
            </a:pPr>
            <a:endParaRPr lang="en-US" sz="2000" b="1" dirty="0">
              <a:solidFill>
                <a:schemeClr val="accent3"/>
              </a:solidFill>
              <a:ea typeface="Calibri"/>
              <a:cs typeface="Calibri" panose="020F0502020204030204" pitchFamily="34" charset="0"/>
              <a:sym typeface="Calibri"/>
            </a:endParaRPr>
          </a:p>
          <a:p>
            <a:pPr marL="565150" lvl="0" indent="-514350">
              <a:buClr>
                <a:schemeClr val="dk1"/>
              </a:buClr>
              <a:buSzPts val="2800"/>
              <a:buFont typeface="+mj-lt"/>
              <a:buAutoNum type="arabicPeriod"/>
            </a:pPr>
            <a:r>
              <a:rPr lang="en-US" sz="2000" b="1" dirty="0">
                <a:ea typeface="Calibri"/>
                <a:cs typeface="Calibri" panose="020F0502020204030204" pitchFamily="34" charset="0"/>
                <a:sym typeface="Calibri"/>
              </a:rPr>
              <a:t>Speech models</a:t>
            </a:r>
            <a:r>
              <a:rPr lang="en-US" sz="2000" b="1" dirty="0">
                <a:solidFill>
                  <a:schemeClr val="dk1"/>
                </a:solidFill>
                <a:ea typeface="Calibri"/>
                <a:cs typeface="Calibri" panose="020F0502020204030204" pitchFamily="34" charset="0"/>
                <a:sym typeface="Calibri"/>
              </a:rPr>
              <a:t> (🔊) </a:t>
            </a:r>
            <a:r>
              <a:rPr lang="en-US" sz="2000" dirty="0">
                <a:solidFill>
                  <a:schemeClr val="dk1"/>
                </a:solidFill>
                <a:ea typeface="Calibri"/>
                <a:cs typeface="Calibri" panose="020F0502020204030204" pitchFamily="34" charset="0"/>
                <a:sym typeface="Calibri"/>
              </a:rPr>
              <a:t>useful for modeling </a:t>
            </a:r>
            <a:r>
              <a:rPr lang="en-US" sz="2000" b="1" dirty="0">
                <a:solidFill>
                  <a:schemeClr val="dk1"/>
                </a:solidFill>
                <a:ea typeface="Calibri"/>
                <a:cs typeface="Calibri" panose="020F0502020204030204" pitchFamily="34" charset="0"/>
                <a:sym typeface="Calibri"/>
              </a:rPr>
              <a:t>early listening (</a:t>
            </a:r>
            <a:r>
              <a:rPr lang="en-US" sz="2000" dirty="0"/>
              <a:t>🎧)</a:t>
            </a:r>
            <a:r>
              <a:rPr lang="en-US" sz="2000" dirty="0">
                <a:solidFill>
                  <a:schemeClr val="dk1"/>
                </a:solidFill>
                <a:ea typeface="Calibri"/>
                <a:cs typeface="Calibri" panose="020F0502020204030204" pitchFamily="34" charset="0"/>
                <a:sym typeface="Calibri"/>
              </a:rPr>
              <a:t>: investigate speech models to learn more about AC</a:t>
            </a:r>
          </a:p>
          <a:p>
            <a:pPr marL="571500" lvl="1">
              <a:buClr>
                <a:schemeClr val="dk1"/>
              </a:buClr>
              <a:buSzPts val="1800"/>
            </a:pPr>
            <a:endParaRPr sz="2000" dirty="0">
              <a:solidFill>
                <a:schemeClr val="dk1"/>
              </a:solidFill>
              <a:ea typeface="Calibri"/>
              <a:cs typeface="Calibri" panose="020F0502020204030204" pitchFamily="34" charset="0"/>
              <a:sym typeface="Calibri"/>
            </a:endParaRPr>
          </a:p>
          <a:p>
            <a:pPr marL="565150" lvl="0" indent="-514350">
              <a:buClr>
                <a:schemeClr val="dk1"/>
              </a:buClr>
              <a:buSzPts val="2800"/>
              <a:buFont typeface="+mj-lt"/>
              <a:buAutoNum type="arabicPeriod"/>
            </a:pPr>
            <a:r>
              <a:rPr lang="en-US" sz="2000" b="1" dirty="0">
                <a:ea typeface="Calibri"/>
                <a:cs typeface="Calibri" panose="020F0502020204030204" pitchFamily="34" charset="0"/>
                <a:sym typeface="Calibri"/>
              </a:rPr>
              <a:t>Text models </a:t>
            </a:r>
            <a:r>
              <a:rPr lang="en-US" sz="2000" b="1" dirty="0">
                <a:solidFill>
                  <a:prstClr val="black"/>
                </a:solidFill>
                <a:ea typeface="Calibri"/>
                <a:cs typeface="Calibri" panose="020F0502020204030204" pitchFamily="34" charset="0"/>
                <a:sym typeface="Calibri"/>
              </a:rPr>
              <a:t>(</a:t>
            </a:r>
            <a:r>
              <a:rPr lang="en-US" sz="2000" dirty="0"/>
              <a:t>🔤</a:t>
            </a:r>
            <a:r>
              <a:rPr lang="en-US" sz="2000" b="1" dirty="0">
                <a:solidFill>
                  <a:prstClr val="black"/>
                </a:solidFill>
                <a:ea typeface="Calibri"/>
                <a:cs typeface="Calibri" panose="020F0502020204030204" pitchFamily="34" charset="0"/>
                <a:sym typeface="Calibri"/>
              </a:rPr>
              <a:t>) </a:t>
            </a:r>
            <a:r>
              <a:rPr lang="en-US" sz="2000" dirty="0">
                <a:solidFill>
                  <a:prstClr val="black"/>
                </a:solidFill>
                <a:ea typeface="Calibri"/>
                <a:cs typeface="Calibri" panose="020F0502020204030204" pitchFamily="34" charset="0"/>
                <a:sym typeface="Calibri"/>
              </a:rPr>
              <a:t>useful for modeling</a:t>
            </a:r>
            <a:r>
              <a:rPr lang="en-US" sz="2000" b="1" dirty="0">
                <a:solidFill>
                  <a:prstClr val="black"/>
                </a:solidFill>
                <a:ea typeface="Calibri"/>
                <a:cs typeface="Calibri" panose="020F0502020204030204" pitchFamily="34" charset="0"/>
                <a:sym typeface="Calibri"/>
              </a:rPr>
              <a:t> language processing </a:t>
            </a:r>
            <a:r>
              <a:rPr lang="en-US" sz="2000" dirty="0">
                <a:solidFill>
                  <a:prstClr val="black"/>
                </a:solidFill>
                <a:ea typeface="Calibri"/>
                <a:cs typeface="Calibri" panose="020F0502020204030204" pitchFamily="34" charset="0"/>
                <a:sym typeface="Calibri"/>
              </a:rPr>
              <a:t>in both </a:t>
            </a:r>
            <a:r>
              <a:rPr lang="en-US" sz="2000" dirty="0"/>
              <a:t>🎧</a:t>
            </a:r>
            <a:r>
              <a:rPr lang="en-US" sz="2000" dirty="0">
                <a:solidFill>
                  <a:prstClr val="black"/>
                </a:solidFill>
                <a:ea typeface="Calibri"/>
                <a:cs typeface="Calibri" panose="020F0502020204030204" pitchFamily="34" charset="0"/>
                <a:sym typeface="Calibri"/>
              </a:rPr>
              <a:t> and </a:t>
            </a:r>
            <a:r>
              <a:rPr lang="en-US" sz="2000" dirty="0"/>
              <a:t>📖</a:t>
            </a:r>
            <a:endParaRPr lang="en-US" sz="2000" dirty="0">
              <a:solidFill>
                <a:prstClr val="black"/>
              </a:solidFill>
              <a:ea typeface="Calibri"/>
              <a:cs typeface="Calibri" panose="020F0502020204030204" pitchFamily="34" charset="0"/>
              <a:sym typeface="Calibri"/>
            </a:endParaRPr>
          </a:p>
          <a:p>
            <a:pPr marL="565150" lvl="0" indent="-514350">
              <a:buClr>
                <a:schemeClr val="dk1"/>
              </a:buClr>
              <a:buSzPts val="2800"/>
              <a:buFont typeface="+mj-lt"/>
              <a:buAutoNum type="arabicPeriod"/>
            </a:pPr>
            <a:endParaRPr lang="en-US" sz="2000" dirty="0">
              <a:solidFill>
                <a:prstClr val="black"/>
              </a:solidFill>
              <a:ea typeface="Calibri"/>
              <a:cs typeface="Calibri" panose="020F0502020204030204" pitchFamily="34" charset="0"/>
              <a:sym typeface="Calibri"/>
            </a:endParaRPr>
          </a:p>
          <a:p>
            <a:pPr marL="565150" lvl="0" indent="-514350">
              <a:buClr>
                <a:schemeClr val="dk1"/>
              </a:buClr>
              <a:buSzPts val="2800"/>
              <a:buFont typeface="+mj-lt"/>
              <a:buAutoNum type="arabicPeriod"/>
            </a:pPr>
            <a:r>
              <a:rPr lang="en-US" sz="2000" b="1" i="0" u="none" strike="noStrike" baseline="0" dirty="0">
                <a:solidFill>
                  <a:srgbClr val="000000"/>
                </a:solidFill>
                <a:cs typeface="Calibri" panose="020F0502020204030204" pitchFamily="34" charset="0"/>
              </a:rPr>
              <a:t>Semantic representations</a:t>
            </a:r>
            <a:r>
              <a:rPr lang="en-US" sz="2000" b="0" i="0" u="none" strike="noStrike" baseline="0" dirty="0">
                <a:solidFill>
                  <a:srgbClr val="000000"/>
                </a:solidFill>
                <a:cs typeface="Calibri" panose="020F0502020204030204" pitchFamily="34" charset="0"/>
              </a:rPr>
              <a:t> are independent of the modality (</a:t>
            </a:r>
            <a:r>
              <a:rPr lang="en-US" sz="2000" dirty="0"/>
              <a:t>📖 or 🎧</a:t>
            </a:r>
            <a:r>
              <a:rPr lang="en-US" sz="2000" b="0" i="0" u="none" strike="noStrike" baseline="0" dirty="0">
                <a:solidFill>
                  <a:srgbClr val="000000"/>
                </a:solidFill>
                <a:cs typeface="Calibri" panose="020F0502020204030204" pitchFamily="34" charset="0"/>
              </a:rPr>
              <a:t>) and distributed across language regions</a:t>
            </a:r>
          </a:p>
          <a:p>
            <a:pPr marL="565150" lvl="0" indent="-514350">
              <a:buClr>
                <a:schemeClr val="dk1"/>
              </a:buClr>
              <a:buSzPts val="2800"/>
              <a:buFont typeface="+mj-lt"/>
              <a:buAutoNum type="arabicPeriod"/>
            </a:pPr>
            <a:endParaRPr lang="en-US" sz="2000" b="0" i="0" u="none" strike="noStrike" baseline="0" dirty="0">
              <a:solidFill>
                <a:srgbClr val="000000"/>
              </a:solidFill>
              <a:cs typeface="Calibri" panose="020F0502020204030204" pitchFamily="34" charset="0"/>
            </a:endParaRPr>
          </a:p>
          <a:p>
            <a:pPr marL="565150" indent="-514350">
              <a:buClr>
                <a:schemeClr val="dk1"/>
              </a:buClr>
              <a:buSzPts val="2800"/>
              <a:buFont typeface="+mj-lt"/>
              <a:buAutoNum type="arabicPeriod"/>
            </a:pPr>
            <a:r>
              <a:rPr lang="en-US" sz="2000" dirty="0">
                <a:ea typeface="Calibri"/>
                <a:cs typeface="Calibri"/>
                <a:sym typeface="Calibri"/>
              </a:rPr>
              <a:t>Across several types of pretrained language models, best alignment with fMRI/MEG in middle layers</a:t>
            </a:r>
          </a:p>
          <a:p>
            <a:pPr marL="565150" indent="-514350">
              <a:buClr>
                <a:schemeClr val="dk1"/>
              </a:buClr>
              <a:buSzPts val="2800"/>
              <a:buFont typeface="+mj-lt"/>
              <a:buAutoNum type="arabicPeriod"/>
            </a:pPr>
            <a:endParaRPr lang="en-US" sz="2000" b="1" dirty="0">
              <a:cs typeface="Calibri"/>
              <a:sym typeface="Calibri"/>
            </a:endParaRPr>
          </a:p>
          <a:p>
            <a:pPr marL="565150" indent="-514350">
              <a:buClr>
                <a:schemeClr val="dk1"/>
              </a:buClr>
              <a:buSzPts val="2800"/>
              <a:buFont typeface="+mj-lt"/>
              <a:buAutoNum type="arabicPeriod"/>
            </a:pPr>
            <a:r>
              <a:rPr lang="en-US" sz="2000" b="1" dirty="0"/>
              <a:t>Text models </a:t>
            </a:r>
            <a:r>
              <a:rPr lang="en-US" sz="2000" b="1" dirty="0">
                <a:solidFill>
                  <a:prstClr val="black"/>
                </a:solidFill>
                <a:ea typeface="Calibri"/>
                <a:cs typeface="Calibri" panose="020F0502020204030204" pitchFamily="34" charset="0"/>
                <a:sym typeface="Calibri"/>
              </a:rPr>
              <a:t>(</a:t>
            </a:r>
            <a:r>
              <a:rPr lang="en-US" sz="2000" dirty="0"/>
              <a:t>🔤</a:t>
            </a:r>
            <a:r>
              <a:rPr lang="en-US" sz="2000" b="1" dirty="0">
                <a:solidFill>
                  <a:prstClr val="black"/>
                </a:solidFill>
                <a:ea typeface="Calibri"/>
                <a:cs typeface="Calibri" panose="020F0502020204030204" pitchFamily="34" charset="0"/>
                <a:sym typeface="Calibri"/>
              </a:rPr>
              <a:t>)</a:t>
            </a:r>
            <a:r>
              <a:rPr lang="en-US" sz="2000" dirty="0"/>
              <a:t> predict fMRI recordings significantly better than speech models </a:t>
            </a:r>
            <a:r>
              <a:rPr lang="en-US" sz="2000" b="1" dirty="0">
                <a:solidFill>
                  <a:schemeClr val="dk1"/>
                </a:solidFill>
                <a:ea typeface="Calibri"/>
                <a:cs typeface="Calibri" panose="020F0502020204030204" pitchFamily="34" charset="0"/>
                <a:sym typeface="Calibri"/>
              </a:rPr>
              <a:t>(🔊) </a:t>
            </a:r>
          </a:p>
          <a:p>
            <a:pPr marL="565150" indent="-514350">
              <a:buClr>
                <a:schemeClr val="dk1"/>
              </a:buClr>
              <a:buSzPts val="2800"/>
              <a:buFont typeface="+mj-lt"/>
              <a:buAutoNum type="arabicPeriod"/>
            </a:pPr>
            <a:endParaRPr lang="en-US" sz="2000" b="1" dirty="0">
              <a:solidFill>
                <a:schemeClr val="dk1"/>
              </a:solidFill>
              <a:ea typeface="Calibri"/>
              <a:cs typeface="Calibri" panose="020F0502020204030204" pitchFamily="34" charset="0"/>
              <a:sym typeface="Calibri"/>
            </a:endParaRPr>
          </a:p>
          <a:p>
            <a:pPr marL="565150" indent="-514350">
              <a:buClr>
                <a:schemeClr val="dk1"/>
              </a:buClr>
              <a:buSzPts val="2800"/>
              <a:buFont typeface="+mj-lt"/>
              <a:buAutoNum type="arabicPeriod"/>
            </a:pPr>
            <a:r>
              <a:rPr lang="en-US" sz="2000" b="1" dirty="0">
                <a:solidFill>
                  <a:prstClr val="black"/>
                </a:solidFill>
                <a:ea typeface="Calibri"/>
                <a:cs typeface="Calibri" panose="020F0502020204030204" pitchFamily="34" charset="0"/>
                <a:sym typeface="Calibri"/>
              </a:rPr>
              <a:t>Semantic representation </a:t>
            </a:r>
            <a:r>
              <a:rPr lang="en-US" sz="2000" dirty="0">
                <a:solidFill>
                  <a:prstClr val="black"/>
                </a:solidFill>
                <a:ea typeface="Calibri"/>
                <a:cs typeface="Calibri" panose="020F0502020204030204" pitchFamily="34" charset="0"/>
                <a:sym typeface="Calibri"/>
              </a:rPr>
              <a:t>within individuals are mostly </a:t>
            </a:r>
            <a:r>
              <a:rPr lang="en-US" sz="2000" b="1" dirty="0">
                <a:solidFill>
                  <a:prstClr val="black"/>
                </a:solidFill>
                <a:ea typeface="Calibri"/>
                <a:cs typeface="Calibri" panose="020F0502020204030204" pitchFamily="34" charset="0"/>
                <a:sym typeface="Calibri"/>
              </a:rPr>
              <a:t>shared across Chinese and English</a:t>
            </a:r>
          </a:p>
        </p:txBody>
      </p:sp>
      <p:sp>
        <p:nvSpPr>
          <p:cNvPr id="2" name="Footer Placeholder 4">
            <a:extLst>
              <a:ext uri="{FF2B5EF4-FFF2-40B4-BE49-F238E27FC236}">
                <a16:creationId xmlns:a16="http://schemas.microsoft.com/office/drawing/2014/main" id="{247CFF47-4B78-E195-9B79-6D68879C4C19}"/>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46D56-9085-98B3-9690-1299219D3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D561F-0DD7-E03D-0130-DDA9DB3A5E0F}"/>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26ED53CC-7E7E-1842-95C4-254ACC20141A}"/>
              </a:ext>
            </a:extLst>
          </p:cNvPr>
          <p:cNvSpPr>
            <a:spLocks noGrp="1"/>
          </p:cNvSpPr>
          <p:nvPr>
            <p:ph idx="1"/>
          </p:nvPr>
        </p:nvSpPr>
        <p:spPr>
          <a:xfrm>
            <a:off x="150019" y="1021404"/>
            <a:ext cx="11891962" cy="5111549"/>
          </a:xfrm>
        </p:spPr>
        <p:txBody>
          <a:bodyPr>
            <a:normAutofit fontScale="92500" lnSpcReduction="1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t>Encoding schema</a:t>
            </a:r>
          </a:p>
          <a:p>
            <a:pPr lvl="2"/>
            <a:r>
              <a:rPr lang="en-US" dirty="0"/>
              <a:t>Pretrained language models and brain alignment</a:t>
            </a:r>
          </a:p>
          <a:p>
            <a:pPr lvl="2"/>
            <a:r>
              <a:rPr lang="en-IN" dirty="0">
                <a:solidFill>
                  <a:srgbClr val="FF0000"/>
                </a:solidFill>
              </a:rPr>
              <a:t>Challenges in using DL for cognitive science</a:t>
            </a:r>
            <a:endParaRPr lang="en-IN" dirty="0"/>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B48E9C83-2690-1FB9-C6FC-4EE5AA4CCC27}"/>
              </a:ext>
            </a:extLst>
          </p:cNvPr>
          <p:cNvSpPr>
            <a:spLocks noGrp="1"/>
          </p:cNvSpPr>
          <p:nvPr>
            <p:ph type="sldNum" sz="quarter" idx="12"/>
          </p:nvPr>
        </p:nvSpPr>
        <p:spPr/>
        <p:txBody>
          <a:bodyPr/>
          <a:lstStyle/>
          <a:p>
            <a:fld id="{AE17A532-D286-470D-AE82-1500C848B688}" type="slidenum">
              <a:rPr lang="en-US" smtClean="0"/>
              <a:pPr/>
              <a:t>33</a:t>
            </a:fld>
            <a:endParaRPr lang="en-US" dirty="0"/>
          </a:p>
        </p:txBody>
      </p:sp>
      <p:sp>
        <p:nvSpPr>
          <p:cNvPr id="7" name="Footer Placeholder 4">
            <a:extLst>
              <a:ext uri="{FF2B5EF4-FFF2-40B4-BE49-F238E27FC236}">
                <a16:creationId xmlns:a16="http://schemas.microsoft.com/office/drawing/2014/main" id="{32453603-6E9C-082C-711A-B5AC3FB25F98}"/>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278651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Challenges in using DL for cognitive science</a:t>
            </a:r>
            <a:endParaRPr sz="2800" b="1" dirty="0">
              <a:solidFill>
                <a:schemeClr val="accent4"/>
              </a:solidFill>
              <a:latin typeface="Helvetica Neue" panose="020B0604020202020204" charset="0"/>
            </a:endParaRPr>
          </a:p>
        </p:txBody>
      </p:sp>
      <p:sp>
        <p:nvSpPr>
          <p:cNvPr id="109" name="Google Shape;109;p21"/>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indent="0">
              <a:buNone/>
            </a:pPr>
            <a:endParaRPr/>
          </a:p>
          <a:p>
            <a:pPr marL="0" indent="0">
              <a:buNone/>
            </a:pPr>
            <a:endParaRPr sz="2400"/>
          </a:p>
          <a:p>
            <a:pPr marL="0" indent="0">
              <a:buNone/>
            </a:pPr>
            <a:endParaRPr sz="2400"/>
          </a:p>
          <a:p>
            <a:pPr marL="0" indent="0">
              <a:buNone/>
            </a:pPr>
            <a:endParaRPr sz="2400"/>
          </a:p>
          <a:p>
            <a:pPr marL="0" indent="0">
              <a:buNone/>
            </a:pPr>
            <a:endParaRPr/>
          </a:p>
        </p:txBody>
      </p:sp>
      <p:sp>
        <p:nvSpPr>
          <p:cNvPr id="110" name="Google Shape;110;p21"/>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34</a:t>
            </a:fld>
            <a:endParaRPr/>
          </a:p>
        </p:txBody>
      </p:sp>
      <p:grpSp>
        <p:nvGrpSpPr>
          <p:cNvPr id="111" name="Google Shape;111;p21"/>
          <p:cNvGrpSpPr/>
          <p:nvPr/>
        </p:nvGrpSpPr>
        <p:grpSpPr>
          <a:xfrm>
            <a:off x="2538919" y="1959685"/>
            <a:ext cx="6911349" cy="3020530"/>
            <a:chOff x="661075" y="1740175"/>
            <a:chExt cx="4907375" cy="2265398"/>
          </a:xfrm>
        </p:grpSpPr>
        <p:sp>
          <p:nvSpPr>
            <p:cNvPr id="112" name="Google Shape;112;p21"/>
            <p:cNvSpPr txBox="1"/>
            <p:nvPr/>
          </p:nvSpPr>
          <p:spPr>
            <a:xfrm>
              <a:off x="661075" y="1740175"/>
              <a:ext cx="4823700" cy="738634"/>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NLP systems: Designed to predict upcoming words</a:t>
              </a:r>
              <a:endParaRPr sz="2400">
                <a:latin typeface="Calibri"/>
                <a:ea typeface="Calibri"/>
                <a:cs typeface="Calibri"/>
                <a:sym typeface="Calibri"/>
              </a:endParaRPr>
            </a:p>
          </p:txBody>
        </p:sp>
        <p:sp>
          <p:nvSpPr>
            <p:cNvPr id="113" name="Google Shape;113;p21"/>
            <p:cNvSpPr txBox="1"/>
            <p:nvPr/>
          </p:nvSpPr>
          <p:spPr>
            <a:xfrm>
              <a:off x="934950" y="2217200"/>
              <a:ext cx="2954700" cy="461635"/>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b="1" i="1" u="sng">
                  <a:solidFill>
                    <a:srgbClr val="FF0000"/>
                  </a:solidFill>
                  <a:latin typeface="Calibri"/>
                  <a:ea typeface="Calibri"/>
                  <a:cs typeface="Calibri"/>
                  <a:sym typeface="Calibri"/>
                </a:rPr>
                <a:t>???</a:t>
              </a:r>
              <a:endParaRPr sz="2400" b="1" i="1" u="sng">
                <a:solidFill>
                  <a:srgbClr val="FF0000"/>
                </a:solidFill>
                <a:latin typeface="Calibri"/>
                <a:ea typeface="Calibri"/>
                <a:cs typeface="Calibri"/>
                <a:sym typeface="Calibri"/>
              </a:endParaRPr>
            </a:p>
          </p:txBody>
        </p:sp>
        <p:sp>
          <p:nvSpPr>
            <p:cNvPr id="114" name="Google Shape;114;p21"/>
            <p:cNvSpPr txBox="1"/>
            <p:nvPr/>
          </p:nvSpPr>
          <p:spPr>
            <a:xfrm>
              <a:off x="934950" y="2639750"/>
              <a:ext cx="3765600" cy="461635"/>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a:t>
              </a:r>
              <a:r>
                <a:rPr lang="en" sz="2400" b="1" i="1" u="sng">
                  <a:solidFill>
                    <a:srgbClr val="FF0000"/>
                  </a:solidFill>
                  <a:latin typeface="Calibri"/>
                  <a:ea typeface="Calibri"/>
                  <a:cs typeface="Calibri"/>
                  <a:sym typeface="Calibri"/>
                </a:rPr>
                <a:t>???</a:t>
              </a:r>
              <a:r>
                <a:rPr lang="en" sz="2400" i="1">
                  <a:solidFill>
                    <a:srgbClr val="000000"/>
                  </a:solidFill>
                  <a:latin typeface="Calibri"/>
                  <a:ea typeface="Calibri"/>
                  <a:cs typeface="Calibri"/>
                  <a:sym typeface="Calibri"/>
                </a:rPr>
                <a:t>   </a:t>
              </a:r>
              <a:endParaRPr sz="2400" i="1">
                <a:solidFill>
                  <a:srgbClr val="000000"/>
                </a:solidFill>
                <a:latin typeface="Calibri"/>
                <a:ea typeface="Calibri"/>
                <a:cs typeface="Calibri"/>
                <a:sym typeface="Calibri"/>
              </a:endParaRPr>
            </a:p>
          </p:txBody>
        </p:sp>
        <p:sp>
          <p:nvSpPr>
            <p:cNvPr id="115" name="Google Shape;115;p21"/>
            <p:cNvSpPr txBox="1"/>
            <p:nvPr/>
          </p:nvSpPr>
          <p:spPr>
            <a:xfrm>
              <a:off x="934950" y="3044400"/>
              <a:ext cx="4633500" cy="461635"/>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would     </a:t>
              </a:r>
              <a:r>
                <a:rPr lang="en" sz="2400" b="1" i="1" u="sng">
                  <a:solidFill>
                    <a:srgbClr val="FF0000"/>
                  </a:solidFill>
                  <a:latin typeface="Calibri"/>
                  <a:ea typeface="Calibri"/>
                  <a:cs typeface="Calibri"/>
                  <a:sym typeface="Calibri"/>
                </a:rPr>
                <a:t>???</a:t>
              </a:r>
              <a:r>
                <a:rPr lang="en" sz="2400" i="1">
                  <a:solidFill>
                    <a:srgbClr val="000000"/>
                  </a:solidFill>
                  <a:latin typeface="Calibri"/>
                  <a:ea typeface="Calibri"/>
                  <a:cs typeface="Calibri"/>
                  <a:sym typeface="Calibri"/>
                </a:rPr>
                <a:t>   </a:t>
              </a:r>
              <a:endParaRPr sz="2400" i="1">
                <a:solidFill>
                  <a:srgbClr val="000000"/>
                </a:solidFill>
                <a:latin typeface="Calibri"/>
                <a:ea typeface="Calibri"/>
                <a:cs typeface="Calibri"/>
                <a:sym typeface="Calibri"/>
              </a:endParaRPr>
            </a:p>
          </p:txBody>
        </p:sp>
        <p:sp>
          <p:nvSpPr>
            <p:cNvPr id="116" name="Google Shape;116;p21"/>
            <p:cNvSpPr txBox="1"/>
            <p:nvPr/>
          </p:nvSpPr>
          <p:spPr>
            <a:xfrm>
              <a:off x="2246325" y="3543938"/>
              <a:ext cx="7431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spTree>
    <p:extLst>
      <p:ext uri="{BB962C8B-B14F-4D97-AF65-F5344CB8AC3E}">
        <p14:creationId xmlns:p14="http://schemas.microsoft.com/office/powerpoint/2010/main" val="292755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Challenges in using DL for cognitive science</a:t>
            </a:r>
            <a:endParaRPr sz="2800" b="1" dirty="0">
              <a:solidFill>
                <a:schemeClr val="accent4"/>
              </a:solidFill>
              <a:latin typeface="Helvetica Neue" panose="020B0604020202020204" charset="0"/>
            </a:endParaRPr>
          </a:p>
        </p:txBody>
      </p:sp>
      <p:sp>
        <p:nvSpPr>
          <p:cNvPr id="122" name="Google Shape;122;p22"/>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a:t>Task-based modeling</a:t>
            </a:r>
            <a:endParaRPr/>
          </a:p>
          <a:p>
            <a:pPr marL="0" indent="0">
              <a:spcBef>
                <a:spcPts val="1333"/>
              </a:spcBef>
              <a:buNone/>
            </a:pPr>
            <a:endParaRPr sz="2400"/>
          </a:p>
          <a:p>
            <a:pPr marL="0" indent="0">
              <a:buNone/>
            </a:pPr>
            <a:endParaRPr sz="2400"/>
          </a:p>
          <a:p>
            <a:pPr marL="0" indent="0">
              <a:buNone/>
            </a:pPr>
            <a:endParaRPr sz="2400"/>
          </a:p>
          <a:p>
            <a:pPr marL="0" indent="0">
              <a:buNone/>
            </a:pPr>
            <a:endParaRPr/>
          </a:p>
        </p:txBody>
      </p:sp>
      <p:sp>
        <p:nvSpPr>
          <p:cNvPr id="123" name="Google Shape;123;p22"/>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35</a:t>
            </a:fld>
            <a:endParaRPr/>
          </a:p>
        </p:txBody>
      </p:sp>
    </p:spTree>
    <p:extLst>
      <p:ext uri="{BB962C8B-B14F-4D97-AF65-F5344CB8AC3E}">
        <p14:creationId xmlns:p14="http://schemas.microsoft.com/office/powerpoint/2010/main" val="1623213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Challenges in using DL for cognitive science</a:t>
            </a:r>
            <a:endParaRPr sz="2800" b="1" dirty="0">
              <a:solidFill>
                <a:schemeClr val="accent4"/>
              </a:solidFill>
              <a:latin typeface="Helvetica Neue" panose="020B0604020202020204" charset="0"/>
            </a:endParaRPr>
          </a:p>
        </p:txBody>
      </p:sp>
      <p:sp>
        <p:nvSpPr>
          <p:cNvPr id="129" name="Google Shape;129;p23"/>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a:t>Task-based modeling</a:t>
            </a:r>
            <a:endParaRPr/>
          </a:p>
          <a:p>
            <a:pPr indent="-482588">
              <a:spcBef>
                <a:spcPts val="1333"/>
              </a:spcBef>
              <a:buSzPts val="2100"/>
              <a:buFont typeface="Calibri"/>
              <a:buChar char="•"/>
            </a:pPr>
            <a:r>
              <a:rPr lang="en"/>
              <a:t>Can be difficult to interpret due to multiple sources of information</a:t>
            </a:r>
            <a:endParaRPr/>
          </a:p>
        </p:txBody>
      </p:sp>
      <p:sp>
        <p:nvSpPr>
          <p:cNvPr id="130" name="Google Shape;130;p23"/>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36</a:t>
            </a:fld>
            <a:endParaRPr/>
          </a:p>
        </p:txBody>
      </p:sp>
      <p:grpSp>
        <p:nvGrpSpPr>
          <p:cNvPr id="131" name="Google Shape;131;p23"/>
          <p:cNvGrpSpPr/>
          <p:nvPr/>
        </p:nvGrpSpPr>
        <p:grpSpPr>
          <a:xfrm>
            <a:off x="1139501" y="3282001"/>
            <a:ext cx="9271519" cy="3162847"/>
            <a:chOff x="854625" y="2461500"/>
            <a:chExt cx="6953639" cy="2372135"/>
          </a:xfrm>
        </p:grpSpPr>
        <p:sp>
          <p:nvSpPr>
            <p:cNvPr id="132" name="Google Shape;132;p23"/>
            <p:cNvSpPr/>
            <p:nvPr/>
          </p:nvSpPr>
          <p:spPr>
            <a:xfrm>
              <a:off x="997599" y="2844356"/>
              <a:ext cx="264900" cy="12390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nvGrpSpPr>
            <p:cNvPr id="133" name="Google Shape;133;p23"/>
            <p:cNvGrpSpPr/>
            <p:nvPr/>
          </p:nvGrpSpPr>
          <p:grpSpPr>
            <a:xfrm>
              <a:off x="854625" y="2844350"/>
              <a:ext cx="2833898" cy="1686601"/>
              <a:chOff x="3450779" y="3052868"/>
              <a:chExt cx="2436713" cy="1450216"/>
            </a:xfrm>
          </p:grpSpPr>
          <p:pic>
            <p:nvPicPr>
              <p:cNvPr id="134" name="Google Shape;134;p23"/>
              <p:cNvPicPr preferRelativeResize="0"/>
              <p:nvPr/>
            </p:nvPicPr>
            <p:blipFill rotWithShape="1">
              <a:blip r:embed="rId3">
                <a:alphaModFix/>
              </a:blip>
              <a:srcRect l="475" t="9788" r="64847" b="26650"/>
              <a:stretch/>
            </p:blipFill>
            <p:spPr>
              <a:xfrm>
                <a:off x="3450779" y="3052868"/>
                <a:ext cx="2436713" cy="1450216"/>
              </a:xfrm>
              <a:prstGeom prst="rect">
                <a:avLst/>
              </a:prstGeom>
              <a:noFill/>
              <a:ln>
                <a:noFill/>
              </a:ln>
            </p:spPr>
          </p:pic>
          <p:pic>
            <p:nvPicPr>
              <p:cNvPr id="135" name="Google Shape;135;p23"/>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136" name="Google Shape;136;p23"/>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137" name="Google Shape;137;p23"/>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138" name="Google Shape;138;p23"/>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139" name="Google Shape;139;p23"/>
            <p:cNvPicPr preferRelativeResize="0"/>
            <p:nvPr/>
          </p:nvPicPr>
          <p:blipFill rotWithShape="1">
            <a:blip r:embed="rId3">
              <a:alphaModFix/>
            </a:blip>
            <a:srcRect l="50577" t="75033" r="41018" b="15499"/>
            <a:stretch/>
          </p:blipFill>
          <p:spPr>
            <a:xfrm>
              <a:off x="2959119" y="3431206"/>
              <a:ext cx="741127" cy="290000"/>
            </a:xfrm>
            <a:prstGeom prst="rect">
              <a:avLst/>
            </a:prstGeom>
            <a:noFill/>
            <a:ln>
              <a:noFill/>
            </a:ln>
          </p:spPr>
        </p:pic>
        <p:pic>
          <p:nvPicPr>
            <p:cNvPr id="140" name="Google Shape;140;p23"/>
            <p:cNvPicPr preferRelativeResize="0"/>
            <p:nvPr/>
          </p:nvPicPr>
          <p:blipFill rotWithShape="1">
            <a:blip r:embed="rId4">
              <a:alphaModFix/>
            </a:blip>
            <a:srcRect l="89188" t="42215" r="3064" b="33981"/>
            <a:stretch/>
          </p:blipFill>
          <p:spPr>
            <a:xfrm>
              <a:off x="7033678" y="3171754"/>
              <a:ext cx="774586" cy="744552"/>
            </a:xfrm>
            <a:prstGeom prst="rect">
              <a:avLst/>
            </a:prstGeom>
            <a:noFill/>
            <a:ln>
              <a:noFill/>
            </a:ln>
          </p:spPr>
        </p:pic>
        <p:grpSp>
          <p:nvGrpSpPr>
            <p:cNvPr id="141" name="Google Shape;141;p23"/>
            <p:cNvGrpSpPr/>
            <p:nvPr/>
          </p:nvGrpSpPr>
          <p:grpSpPr>
            <a:xfrm>
              <a:off x="3700246" y="2461500"/>
              <a:ext cx="2833904" cy="2372135"/>
              <a:chOff x="3700246" y="2156700"/>
              <a:chExt cx="2833904" cy="2372135"/>
            </a:xfrm>
          </p:grpSpPr>
          <p:grpSp>
            <p:nvGrpSpPr>
              <p:cNvPr id="142" name="Google Shape;142;p23"/>
              <p:cNvGrpSpPr/>
              <p:nvPr/>
            </p:nvGrpSpPr>
            <p:grpSpPr>
              <a:xfrm>
                <a:off x="4443950" y="2156700"/>
                <a:ext cx="2090200" cy="2372135"/>
                <a:chOff x="4454775" y="2201875"/>
                <a:chExt cx="2090200" cy="2372135"/>
              </a:xfrm>
            </p:grpSpPr>
            <p:sp>
              <p:nvSpPr>
                <p:cNvPr id="143" name="Google Shape;143;p23"/>
                <p:cNvSpPr/>
                <p:nvPr/>
              </p:nvSpPr>
              <p:spPr>
                <a:xfrm>
                  <a:off x="4454775" y="2201875"/>
                  <a:ext cx="1899000" cy="2310600"/>
                </a:xfrm>
                <a:prstGeom prst="roundRect">
                  <a:avLst>
                    <a:gd name="adj" fmla="val 7118"/>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4" name="Google Shape;144;p23"/>
                <p:cNvSpPr txBox="1"/>
                <p:nvPr/>
              </p:nvSpPr>
              <p:spPr>
                <a:xfrm>
                  <a:off x="4806225" y="2240750"/>
                  <a:ext cx="17118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part-of-speech</a:t>
                  </a:r>
                  <a:endParaRPr sz="2400">
                    <a:latin typeface="Calibri"/>
                    <a:ea typeface="Calibri"/>
                    <a:cs typeface="Calibri"/>
                    <a:sym typeface="Calibri"/>
                  </a:endParaRPr>
                </a:p>
              </p:txBody>
            </p:sp>
            <p:sp>
              <p:nvSpPr>
                <p:cNvPr id="145" name="Google Shape;145;p23"/>
                <p:cNvSpPr txBox="1"/>
                <p:nvPr/>
              </p:nvSpPr>
              <p:spPr>
                <a:xfrm>
                  <a:off x="4831975" y="2795000"/>
                  <a:ext cx="1647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semantic role</a:t>
                  </a:r>
                  <a:endParaRPr sz="2400">
                    <a:latin typeface="Calibri"/>
                    <a:ea typeface="Calibri"/>
                    <a:cs typeface="Calibri"/>
                    <a:sym typeface="Calibri"/>
                  </a:endParaRPr>
                </a:p>
              </p:txBody>
            </p:sp>
            <p:sp>
              <p:nvSpPr>
                <p:cNvPr id="146" name="Google Shape;146;p23"/>
                <p:cNvSpPr txBox="1"/>
                <p:nvPr/>
              </p:nvSpPr>
              <p:spPr>
                <a:xfrm>
                  <a:off x="4603375" y="3365300"/>
                  <a:ext cx="1941600" cy="738634"/>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dependence on other words</a:t>
                  </a:r>
                  <a:endParaRPr sz="2400">
                    <a:latin typeface="Calibri"/>
                    <a:ea typeface="Calibri"/>
                    <a:cs typeface="Calibri"/>
                    <a:sym typeface="Calibri"/>
                  </a:endParaRPr>
                </a:p>
              </p:txBody>
            </p:sp>
            <p:sp>
              <p:nvSpPr>
                <p:cNvPr id="147" name="Google Shape;147;p23"/>
                <p:cNvSpPr txBox="1"/>
                <p:nvPr/>
              </p:nvSpPr>
              <p:spPr>
                <a:xfrm>
                  <a:off x="5224150" y="4112375"/>
                  <a:ext cx="374700" cy="461635"/>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a:t>
                  </a:r>
                  <a:endParaRPr sz="2400">
                    <a:latin typeface="Montserrat"/>
                    <a:ea typeface="Montserrat"/>
                    <a:cs typeface="Montserrat"/>
                    <a:sym typeface="Montserrat"/>
                  </a:endParaRPr>
                </a:p>
              </p:txBody>
            </p:sp>
            <p:sp>
              <p:nvSpPr>
                <p:cNvPr id="148" name="Google Shape;148;p23"/>
                <p:cNvSpPr txBox="1"/>
                <p:nvPr/>
              </p:nvSpPr>
              <p:spPr>
                <a:xfrm>
                  <a:off x="5224150" y="2530675"/>
                  <a:ext cx="510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sp>
              <p:nvSpPr>
                <p:cNvPr id="149" name="Google Shape;149;p23"/>
                <p:cNvSpPr txBox="1"/>
                <p:nvPr/>
              </p:nvSpPr>
              <p:spPr>
                <a:xfrm>
                  <a:off x="5224150" y="3050200"/>
                  <a:ext cx="510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sp>
              <p:nvSpPr>
                <p:cNvPr id="150" name="Google Shape;150;p23"/>
                <p:cNvSpPr txBox="1"/>
                <p:nvPr/>
              </p:nvSpPr>
              <p:spPr>
                <a:xfrm>
                  <a:off x="5224150" y="3831825"/>
                  <a:ext cx="5109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cxnSp>
            <p:nvCxnSpPr>
              <p:cNvPr id="151" name="Google Shape;151;p23"/>
              <p:cNvCxnSpPr/>
              <p:nvPr/>
            </p:nvCxnSpPr>
            <p:spPr>
              <a:xfrm rot="10800000" flipH="1">
                <a:off x="3700246" y="2257406"/>
                <a:ext cx="746400" cy="101400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23"/>
              <p:cNvCxnSpPr/>
              <p:nvPr/>
            </p:nvCxnSpPr>
            <p:spPr>
              <a:xfrm>
                <a:off x="3700246" y="3271406"/>
                <a:ext cx="759900" cy="1125600"/>
              </a:xfrm>
              <a:prstGeom prst="straightConnector1">
                <a:avLst/>
              </a:prstGeom>
              <a:noFill/>
              <a:ln w="9525" cap="flat" cmpd="sng">
                <a:solidFill>
                  <a:schemeClr val="dk2"/>
                </a:solidFill>
                <a:prstDash val="solid"/>
                <a:round/>
                <a:headEnd type="none" w="med" len="med"/>
                <a:tailEnd type="none" w="med" len="med"/>
              </a:ln>
            </p:spPr>
          </p:cxnSp>
        </p:grpSp>
        <p:cxnSp>
          <p:nvCxnSpPr>
            <p:cNvPr id="153" name="Google Shape;153;p23"/>
            <p:cNvCxnSpPr/>
            <p:nvPr/>
          </p:nvCxnSpPr>
          <p:spPr>
            <a:xfrm>
              <a:off x="6449325" y="3576200"/>
              <a:ext cx="450600" cy="0"/>
            </a:xfrm>
            <a:prstGeom prst="straightConnector1">
              <a:avLst/>
            </a:prstGeom>
            <a:noFill/>
            <a:ln w="28575" cap="flat" cmpd="sng">
              <a:solidFill>
                <a:schemeClr val="dk2"/>
              </a:solidFill>
              <a:prstDash val="solid"/>
              <a:round/>
              <a:headEnd type="none" w="med" len="med"/>
              <a:tailEnd type="triangle" w="med" len="med"/>
            </a:ln>
          </p:spPr>
        </p:cxnSp>
        <p:sp>
          <p:nvSpPr>
            <p:cNvPr id="154" name="Google Shape;154;p23"/>
            <p:cNvSpPr txBox="1"/>
            <p:nvPr/>
          </p:nvSpPr>
          <p:spPr>
            <a:xfrm>
              <a:off x="6449325" y="3076025"/>
              <a:ext cx="296100" cy="538627"/>
            </a:xfrm>
            <a:prstGeom prst="rect">
              <a:avLst/>
            </a:prstGeom>
            <a:noFill/>
            <a:ln>
              <a:noFill/>
            </a:ln>
          </p:spPr>
          <p:txBody>
            <a:bodyPr spcFirstLastPara="1" wrap="square" lIns="121900" tIns="121900" rIns="121900" bIns="121900" anchor="t" anchorCtr="0">
              <a:spAutoFit/>
            </a:bodyPr>
            <a:lstStyle/>
            <a:p>
              <a:r>
                <a:rPr lang="en" sz="3067" b="1">
                  <a:solidFill>
                    <a:srgbClr val="FF0000"/>
                  </a:solidFill>
                  <a:latin typeface="Calibri"/>
                  <a:ea typeface="Calibri"/>
                  <a:cs typeface="Calibri"/>
                  <a:sym typeface="Calibri"/>
                </a:rPr>
                <a:t>?</a:t>
              </a:r>
              <a:endParaRPr sz="3067" b="1">
                <a:solidFill>
                  <a:srgbClr val="FF0000"/>
                </a:solidFill>
                <a:latin typeface="Calibri"/>
                <a:ea typeface="Calibri"/>
                <a:cs typeface="Calibri"/>
                <a:sym typeface="Calibri"/>
              </a:endParaRPr>
            </a:p>
          </p:txBody>
        </p:sp>
      </p:grpSp>
    </p:spTree>
    <p:extLst>
      <p:ext uri="{BB962C8B-B14F-4D97-AF65-F5344CB8AC3E}">
        <p14:creationId xmlns:p14="http://schemas.microsoft.com/office/powerpoint/2010/main" val="15357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Challenges in using DL for cognitive science</a:t>
            </a:r>
            <a:endParaRPr sz="2800" b="1" dirty="0">
              <a:solidFill>
                <a:schemeClr val="accent4"/>
              </a:solidFill>
              <a:latin typeface="Helvetica Neue" panose="020B0604020202020204" charset="0"/>
            </a:endParaRPr>
          </a:p>
        </p:txBody>
      </p:sp>
      <p:sp>
        <p:nvSpPr>
          <p:cNvPr id="160" name="Google Shape;160;p24"/>
          <p:cNvSpPr txBox="1">
            <a:spLocks noGrp="1"/>
          </p:cNvSpPr>
          <p:nvPr>
            <p:ph type="body" idx="1"/>
          </p:nvPr>
        </p:nvSpPr>
        <p:spPr>
          <a:xfrm>
            <a:off x="147639" y="1104900"/>
            <a:ext cx="11892000" cy="51912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a:t>Not designed to specifically model brain processing</a:t>
            </a:r>
            <a:endParaRPr/>
          </a:p>
          <a:p>
            <a:pPr lvl="1" indent="-440256">
              <a:spcBef>
                <a:spcPts val="1333"/>
              </a:spcBef>
              <a:buSzPts val="1600"/>
              <a:buFont typeface="Calibri"/>
              <a:buChar char="•"/>
            </a:pPr>
            <a:r>
              <a:rPr lang="en"/>
              <a:t>Training DL models using brain recordings</a:t>
            </a:r>
            <a:endParaRPr/>
          </a:p>
          <a:p>
            <a:pPr lvl="1" indent="-440256">
              <a:spcBef>
                <a:spcPts val="1333"/>
              </a:spcBef>
              <a:buSzPts val="1600"/>
              <a:buFont typeface="Calibri"/>
              <a:buChar char="•"/>
            </a:pPr>
            <a:r>
              <a:rPr lang="en"/>
              <a:t>Task-based modeling</a:t>
            </a:r>
            <a:endParaRPr/>
          </a:p>
          <a:p>
            <a:pPr indent="-482588">
              <a:spcBef>
                <a:spcPts val="1333"/>
              </a:spcBef>
              <a:buSzPts val="2100"/>
              <a:buFont typeface="Calibri"/>
              <a:buChar char="•"/>
            </a:pPr>
            <a:r>
              <a:rPr lang="en"/>
              <a:t>Can be difficult to interpret due to multiple sources of information</a:t>
            </a:r>
            <a:endParaRPr/>
          </a:p>
          <a:p>
            <a:pPr lvl="1" indent="-440256">
              <a:spcBef>
                <a:spcPts val="1333"/>
              </a:spcBef>
              <a:buSzPts val="1600"/>
              <a:buFont typeface="Calibri"/>
              <a:buChar char="•"/>
            </a:pPr>
            <a:r>
              <a:rPr lang="en"/>
              <a:t>Disentangling contributions of different info sources to brain predictions</a:t>
            </a:r>
            <a:endParaRPr/>
          </a:p>
        </p:txBody>
      </p:sp>
      <p:sp>
        <p:nvSpPr>
          <p:cNvPr id="161" name="Google Shape;161;p24"/>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37</a:t>
            </a:fld>
            <a:endParaRPr/>
          </a:p>
        </p:txBody>
      </p:sp>
    </p:spTree>
    <p:extLst>
      <p:ext uri="{BB962C8B-B14F-4D97-AF65-F5344CB8AC3E}">
        <p14:creationId xmlns:p14="http://schemas.microsoft.com/office/powerpoint/2010/main" val="12177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CCA7-F497-BB68-19F1-B23EA3EC8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39736-0B8A-5228-D057-A4E1736CA33E}"/>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E5DBB91A-4EE2-4EF0-BC5F-3B24620FC6D0}"/>
              </a:ext>
            </a:extLst>
          </p:cNvPr>
          <p:cNvSpPr>
            <a:spLocks noGrp="1"/>
          </p:cNvSpPr>
          <p:nvPr>
            <p:ph idx="1"/>
          </p:nvPr>
        </p:nvSpPr>
        <p:spPr>
          <a:xfrm>
            <a:off x="150019" y="1021404"/>
            <a:ext cx="11891962" cy="5111549"/>
          </a:xfrm>
        </p:spPr>
        <p:txBody>
          <a:bodyPr>
            <a:normAutofit fontScale="92500" lnSpcReduction="2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t>Encoding schema</a:t>
            </a:r>
          </a:p>
          <a:p>
            <a:pPr lvl="2"/>
            <a:r>
              <a:rPr lang="en-US" dirty="0"/>
              <a:t>Pretrained language models and brain alignment</a:t>
            </a:r>
          </a:p>
          <a:p>
            <a:pPr lvl="2"/>
            <a:r>
              <a:rPr lang="en-IN" dirty="0"/>
              <a:t>Challenges in using DL for cognitive science</a:t>
            </a:r>
          </a:p>
          <a:p>
            <a:pPr lvl="3"/>
            <a:r>
              <a:rPr lang="en-US" dirty="0">
                <a:solidFill>
                  <a:srgbClr val="FF0000"/>
                </a:solidFill>
              </a:rPr>
              <a:t>Training DL models using brain recordings</a:t>
            </a:r>
          </a:p>
          <a:p>
            <a:pPr lvl="3"/>
            <a:r>
              <a:rPr lang="en-US" dirty="0"/>
              <a:t>Task-based language models and brain alignment</a:t>
            </a:r>
          </a:p>
          <a:p>
            <a:pPr lvl="3"/>
            <a:r>
              <a:rPr lang="en-US" dirty="0"/>
              <a:t>Disentangling Syntax and Semantics</a:t>
            </a:r>
            <a:endParaRPr lang="en-IN" dirty="0"/>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6F5923A5-B102-9811-1F61-94E31964F2CF}"/>
              </a:ext>
            </a:extLst>
          </p:cNvPr>
          <p:cNvSpPr>
            <a:spLocks noGrp="1"/>
          </p:cNvSpPr>
          <p:nvPr>
            <p:ph type="sldNum" sz="quarter" idx="12"/>
          </p:nvPr>
        </p:nvSpPr>
        <p:spPr/>
        <p:txBody>
          <a:bodyPr/>
          <a:lstStyle/>
          <a:p>
            <a:fld id="{AE17A532-D286-470D-AE82-1500C848B688}" type="slidenum">
              <a:rPr lang="en-US" smtClean="0"/>
              <a:pPr/>
              <a:t>38</a:t>
            </a:fld>
            <a:endParaRPr lang="en-US" dirty="0"/>
          </a:p>
        </p:txBody>
      </p:sp>
      <p:sp>
        <p:nvSpPr>
          <p:cNvPr id="7" name="Footer Placeholder 4">
            <a:extLst>
              <a:ext uri="{FF2B5EF4-FFF2-40B4-BE49-F238E27FC236}">
                <a16:creationId xmlns:a16="http://schemas.microsoft.com/office/drawing/2014/main" id="{D83EFCB8-9142-A04B-6D67-5CF01356C528}"/>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4084175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Training DL models using brain recordings</a:t>
            </a:r>
            <a:endParaRPr sz="2800" b="1" dirty="0">
              <a:solidFill>
                <a:schemeClr val="accent4"/>
              </a:solidFill>
              <a:latin typeface="Helvetica Neue" panose="020B0604020202020204" charset="0"/>
            </a:endParaRPr>
          </a:p>
        </p:txBody>
      </p:sp>
      <p:sp>
        <p:nvSpPr>
          <p:cNvPr id="174" name="Google Shape;174;p26"/>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fld id="{00000000-1234-1234-1234-123412341234}" type="slidenum">
              <a:rPr lang="en"/>
              <a:pPr/>
              <a:t>39</a:t>
            </a:fld>
            <a:endParaRPr/>
          </a:p>
        </p:txBody>
      </p:sp>
      <p:pic>
        <p:nvPicPr>
          <p:cNvPr id="175" name="Google Shape;175;p26"/>
          <p:cNvPicPr preferRelativeResize="0"/>
          <p:nvPr/>
        </p:nvPicPr>
        <p:blipFill>
          <a:blip r:embed="rId3">
            <a:alphaModFix/>
          </a:blip>
          <a:stretch>
            <a:fillRect/>
          </a:stretch>
        </p:blipFill>
        <p:spPr>
          <a:xfrm>
            <a:off x="6989167" y="1390284"/>
            <a:ext cx="4950732" cy="2097733"/>
          </a:xfrm>
          <a:prstGeom prst="rect">
            <a:avLst/>
          </a:prstGeom>
          <a:noFill/>
          <a:ln>
            <a:noFill/>
          </a:ln>
        </p:spPr>
      </p:pic>
      <p:sp>
        <p:nvSpPr>
          <p:cNvPr id="176" name="Google Shape;176;p26"/>
          <p:cNvSpPr txBox="1"/>
          <p:nvPr/>
        </p:nvSpPr>
        <p:spPr>
          <a:xfrm>
            <a:off x="8266867" y="3925934"/>
            <a:ext cx="3221600" cy="2092840"/>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2400">
                <a:solidFill>
                  <a:schemeClr val="dk1"/>
                </a:solidFill>
                <a:latin typeface="Calibri"/>
                <a:ea typeface="Calibri"/>
                <a:cs typeface="Calibri"/>
                <a:sym typeface="Calibri"/>
              </a:rPr>
              <a:t>Brain-optimized NLP model predicts unseen fMRI recordings better, especially in canonical language regions</a:t>
            </a:r>
            <a:endParaRPr sz="2400">
              <a:solidFill>
                <a:schemeClr val="dk1"/>
              </a:solidFill>
              <a:latin typeface="Calibri"/>
              <a:ea typeface="Calibri"/>
              <a:cs typeface="Calibri"/>
              <a:sym typeface="Calibri"/>
            </a:endParaRPr>
          </a:p>
        </p:txBody>
      </p:sp>
      <p:grpSp>
        <p:nvGrpSpPr>
          <p:cNvPr id="177" name="Google Shape;177;p26"/>
          <p:cNvGrpSpPr/>
          <p:nvPr/>
        </p:nvGrpSpPr>
        <p:grpSpPr>
          <a:xfrm>
            <a:off x="144172" y="3087485"/>
            <a:ext cx="8017333" cy="2827455"/>
            <a:chOff x="108129" y="2315613"/>
            <a:chExt cx="5885271" cy="2120591"/>
          </a:xfrm>
        </p:grpSpPr>
        <p:cxnSp>
          <p:nvCxnSpPr>
            <p:cNvPr id="178" name="Google Shape;178;p26"/>
            <p:cNvCxnSpPr/>
            <p:nvPr/>
          </p:nvCxnSpPr>
          <p:spPr>
            <a:xfrm>
              <a:off x="995064" y="3552741"/>
              <a:ext cx="712500" cy="511500"/>
            </a:xfrm>
            <a:prstGeom prst="straightConnector1">
              <a:avLst/>
            </a:prstGeom>
            <a:noFill/>
            <a:ln w="38100" cap="flat" cmpd="sng">
              <a:solidFill>
                <a:srgbClr val="999999"/>
              </a:solidFill>
              <a:prstDash val="solid"/>
              <a:round/>
              <a:headEnd type="none" w="med" len="med"/>
              <a:tailEnd type="triangle" w="med" len="med"/>
            </a:ln>
          </p:spPr>
        </p:cxnSp>
        <p:grpSp>
          <p:nvGrpSpPr>
            <p:cNvPr id="179" name="Google Shape;179;p26"/>
            <p:cNvGrpSpPr/>
            <p:nvPr/>
          </p:nvGrpSpPr>
          <p:grpSpPr>
            <a:xfrm>
              <a:off x="2393896" y="3635341"/>
              <a:ext cx="1234305" cy="744551"/>
              <a:chOff x="2854174" y="3423503"/>
              <a:chExt cx="1063140" cy="641301"/>
            </a:xfrm>
          </p:grpSpPr>
          <p:cxnSp>
            <p:nvCxnSpPr>
              <p:cNvPr id="180" name="Google Shape;180;p26"/>
              <p:cNvCxnSpPr/>
              <p:nvPr/>
            </p:nvCxnSpPr>
            <p:spPr>
              <a:xfrm rot="10800000" flipH="1">
                <a:off x="2854174" y="3765439"/>
                <a:ext cx="366300" cy="600"/>
              </a:xfrm>
              <a:prstGeom prst="straightConnector1">
                <a:avLst/>
              </a:prstGeom>
              <a:noFill/>
              <a:ln w="38100" cap="flat" cmpd="sng">
                <a:solidFill>
                  <a:srgbClr val="999999"/>
                </a:solidFill>
                <a:prstDash val="solid"/>
                <a:round/>
                <a:headEnd type="none" w="med" len="med"/>
                <a:tailEnd type="triangle" w="med" len="med"/>
              </a:ln>
            </p:spPr>
          </p:cxnSp>
          <p:pic>
            <p:nvPicPr>
              <p:cNvPr id="181" name="Google Shape;181;p26"/>
              <p:cNvPicPr preferRelativeResize="0"/>
              <p:nvPr/>
            </p:nvPicPr>
            <p:blipFill rotWithShape="1">
              <a:blip r:embed="rId4">
                <a:alphaModFix/>
              </a:blip>
              <a:srcRect l="89188" t="42215" r="3064" b="33981"/>
              <a:stretch/>
            </p:blipFill>
            <p:spPr>
              <a:xfrm>
                <a:off x="3250143" y="3423503"/>
                <a:ext cx="667171" cy="641301"/>
              </a:xfrm>
              <a:prstGeom prst="rect">
                <a:avLst/>
              </a:prstGeom>
              <a:noFill/>
              <a:ln>
                <a:noFill/>
              </a:ln>
            </p:spPr>
          </p:pic>
        </p:grpSp>
        <p:cxnSp>
          <p:nvCxnSpPr>
            <p:cNvPr id="182" name="Google Shape;182;p26"/>
            <p:cNvCxnSpPr/>
            <p:nvPr/>
          </p:nvCxnSpPr>
          <p:spPr>
            <a:xfrm rot="10800000" flipH="1">
              <a:off x="2395755" y="2957778"/>
              <a:ext cx="425400" cy="600"/>
            </a:xfrm>
            <a:prstGeom prst="straightConnector1">
              <a:avLst/>
            </a:prstGeom>
            <a:noFill/>
            <a:ln w="38100" cap="flat" cmpd="sng">
              <a:solidFill>
                <a:srgbClr val="999999"/>
              </a:solidFill>
              <a:prstDash val="solid"/>
              <a:round/>
              <a:headEnd type="none" w="med" len="med"/>
              <a:tailEnd type="triangle" w="med" len="med"/>
            </a:ln>
          </p:spPr>
        </p:cxnSp>
        <p:sp>
          <p:nvSpPr>
            <p:cNvPr id="183" name="Google Shape;183;p26"/>
            <p:cNvSpPr txBox="1"/>
            <p:nvPr/>
          </p:nvSpPr>
          <p:spPr>
            <a:xfrm>
              <a:off x="2521425" y="2315613"/>
              <a:ext cx="1600800" cy="3519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A priori locations in NLP system and brain</a:t>
              </a:r>
              <a:endParaRPr sz="1333">
                <a:latin typeface="Montserrat"/>
                <a:ea typeface="Montserrat"/>
                <a:cs typeface="Montserrat"/>
                <a:sym typeface="Montserrat"/>
              </a:endParaRPr>
            </a:p>
          </p:txBody>
        </p:sp>
        <p:pic>
          <p:nvPicPr>
            <p:cNvPr id="184" name="Google Shape;184;p26"/>
            <p:cNvPicPr preferRelativeResize="0"/>
            <p:nvPr/>
          </p:nvPicPr>
          <p:blipFill rotWithShape="1">
            <a:blip r:embed="rId5">
              <a:alphaModFix/>
            </a:blip>
            <a:srcRect l="50577" t="75033" r="41018" b="15499"/>
            <a:stretch/>
          </p:blipFill>
          <p:spPr>
            <a:xfrm>
              <a:off x="2879142" y="2809160"/>
              <a:ext cx="698898" cy="273506"/>
            </a:xfrm>
            <a:prstGeom prst="rect">
              <a:avLst/>
            </a:prstGeom>
            <a:noFill/>
            <a:ln>
              <a:noFill/>
            </a:ln>
          </p:spPr>
        </p:pic>
        <p:sp>
          <p:nvSpPr>
            <p:cNvPr id="185" name="Google Shape;185;p26"/>
            <p:cNvSpPr/>
            <p:nvPr/>
          </p:nvSpPr>
          <p:spPr>
            <a:xfrm>
              <a:off x="3673894" y="2998131"/>
              <a:ext cx="335700" cy="10992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86" name="Google Shape;186;p26"/>
            <p:cNvCxnSpPr/>
            <p:nvPr/>
          </p:nvCxnSpPr>
          <p:spPr>
            <a:xfrm rot="10800000" flipH="1">
              <a:off x="1006319" y="2890641"/>
              <a:ext cx="739500" cy="433500"/>
            </a:xfrm>
            <a:prstGeom prst="straightConnector1">
              <a:avLst/>
            </a:prstGeom>
            <a:noFill/>
            <a:ln w="38100" cap="flat" cmpd="sng">
              <a:solidFill>
                <a:srgbClr val="999999"/>
              </a:solidFill>
              <a:prstDash val="solid"/>
              <a:round/>
              <a:headEnd type="none" w="med" len="med"/>
              <a:tailEnd type="triangle" w="med" len="med"/>
            </a:ln>
          </p:spPr>
        </p:cxnSp>
        <p:sp>
          <p:nvSpPr>
            <p:cNvPr id="187" name="Google Shape;187;p26"/>
            <p:cNvSpPr txBox="1"/>
            <p:nvPr/>
          </p:nvSpPr>
          <p:spPr>
            <a:xfrm>
              <a:off x="1510354" y="2315613"/>
              <a:ext cx="1130100" cy="246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NLP system</a:t>
              </a:r>
              <a:endParaRPr sz="1333">
                <a:latin typeface="Montserrat"/>
                <a:ea typeface="Montserrat"/>
                <a:cs typeface="Montserrat"/>
                <a:sym typeface="Montserrat"/>
              </a:endParaRPr>
            </a:p>
          </p:txBody>
        </p:sp>
        <p:pic>
          <p:nvPicPr>
            <p:cNvPr id="188" name="Google Shape;188;p26"/>
            <p:cNvPicPr preferRelativeResize="0"/>
            <p:nvPr/>
          </p:nvPicPr>
          <p:blipFill rotWithShape="1">
            <a:blip r:embed="rId6">
              <a:alphaModFix/>
            </a:blip>
            <a:srcRect l="70923" t="11552" r="5204" b="61555"/>
            <a:stretch/>
          </p:blipFill>
          <p:spPr>
            <a:xfrm>
              <a:off x="1705364" y="2681744"/>
              <a:ext cx="712534" cy="648224"/>
            </a:xfrm>
            <a:prstGeom prst="rect">
              <a:avLst/>
            </a:prstGeom>
            <a:noFill/>
            <a:ln>
              <a:noFill/>
            </a:ln>
          </p:spPr>
        </p:pic>
        <p:sp>
          <p:nvSpPr>
            <p:cNvPr id="189" name="Google Shape;189;p26"/>
            <p:cNvSpPr txBox="1"/>
            <p:nvPr/>
          </p:nvSpPr>
          <p:spPr>
            <a:xfrm>
              <a:off x="108129" y="2315613"/>
              <a:ext cx="1130100" cy="246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Chapter of a book</a:t>
              </a:r>
              <a:endParaRPr sz="1333">
                <a:latin typeface="Montserrat"/>
                <a:ea typeface="Montserrat"/>
                <a:cs typeface="Montserrat"/>
                <a:sym typeface="Montserrat"/>
              </a:endParaRPr>
            </a:p>
          </p:txBody>
        </p:sp>
        <p:pic>
          <p:nvPicPr>
            <p:cNvPr id="190" name="Google Shape;190;p26"/>
            <p:cNvPicPr preferRelativeResize="0"/>
            <p:nvPr/>
          </p:nvPicPr>
          <p:blipFill rotWithShape="1">
            <a:blip r:embed="rId7">
              <a:alphaModFix/>
            </a:blip>
            <a:srcRect l="61930" t="17464" r="34476" b="72053"/>
            <a:stretch/>
          </p:blipFill>
          <p:spPr>
            <a:xfrm>
              <a:off x="440849" y="3335683"/>
              <a:ext cx="464659" cy="424097"/>
            </a:xfrm>
            <a:prstGeom prst="rect">
              <a:avLst/>
            </a:prstGeom>
            <a:noFill/>
            <a:ln>
              <a:noFill/>
            </a:ln>
          </p:spPr>
        </p:pic>
        <p:sp>
          <p:nvSpPr>
            <p:cNvPr id="191" name="Google Shape;191;p26"/>
            <p:cNvSpPr txBox="1"/>
            <p:nvPr/>
          </p:nvSpPr>
          <p:spPr>
            <a:xfrm>
              <a:off x="4171153" y="330023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192" name="Google Shape;192;p26"/>
            <p:cNvSpPr txBox="1"/>
            <p:nvPr/>
          </p:nvSpPr>
          <p:spPr>
            <a:xfrm>
              <a:off x="4514205" y="2734100"/>
              <a:ext cx="1479195" cy="646300"/>
            </a:xfrm>
            <a:prstGeom prst="rect">
              <a:avLst/>
            </a:prstGeom>
            <a:noFill/>
            <a:ln>
              <a:noFill/>
            </a:ln>
          </p:spPr>
          <p:txBody>
            <a:bodyPr spcFirstLastPara="1" wrap="square" lIns="121900" tIns="121900" rIns="121900" bIns="121900" anchor="t" anchorCtr="0">
              <a:spAutoFit/>
            </a:bodyPr>
            <a:lstStyle/>
            <a:p>
              <a:r>
                <a:rPr lang="en" sz="2000" b="1">
                  <a:solidFill>
                    <a:srgbClr val="CC0000"/>
                  </a:solidFill>
                  <a:latin typeface="Montserrat"/>
                  <a:ea typeface="Montserrat"/>
                  <a:cs typeface="Montserrat"/>
                  <a:sym typeface="Montserrat"/>
                </a:rPr>
                <a:t>error propagation</a:t>
              </a:r>
              <a:endParaRPr sz="2000" b="1">
                <a:solidFill>
                  <a:srgbClr val="CC0000"/>
                </a:solidFill>
                <a:latin typeface="Montserrat"/>
                <a:ea typeface="Montserrat"/>
                <a:cs typeface="Montserrat"/>
                <a:sym typeface="Montserrat"/>
              </a:endParaRPr>
            </a:p>
          </p:txBody>
        </p:sp>
        <p:sp>
          <p:nvSpPr>
            <p:cNvPr id="193" name="Google Shape;193;p26"/>
            <p:cNvSpPr/>
            <p:nvPr/>
          </p:nvSpPr>
          <p:spPr>
            <a:xfrm flipH="1">
              <a:off x="3787450" y="2761450"/>
              <a:ext cx="715500" cy="538800"/>
            </a:xfrm>
            <a:prstGeom prst="bentArrow">
              <a:avLst>
                <a:gd name="adj1" fmla="val 11329"/>
                <a:gd name="adj2" fmla="val 24529"/>
                <a:gd name="adj3" fmla="val 25000"/>
                <a:gd name="adj4" fmla="val 43750"/>
              </a:avLst>
            </a:prstGeom>
            <a:solidFill>
              <a:srgbClr val="CC0000"/>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94" name="Google Shape;194;p26"/>
            <p:cNvGrpSpPr/>
            <p:nvPr/>
          </p:nvGrpSpPr>
          <p:grpSpPr>
            <a:xfrm>
              <a:off x="1716024" y="3579041"/>
              <a:ext cx="691232" cy="857163"/>
              <a:chOff x="3156987" y="2787816"/>
              <a:chExt cx="691232" cy="857163"/>
            </a:xfrm>
          </p:grpSpPr>
          <p:sp>
            <p:nvSpPr>
              <p:cNvPr id="195" name="Google Shape;195;p26"/>
              <p:cNvSpPr/>
              <p:nvPr/>
            </p:nvSpPr>
            <p:spPr>
              <a:xfrm>
                <a:off x="3182224" y="2839835"/>
                <a:ext cx="622200" cy="6219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96" name="Google Shape;196;p26"/>
              <p:cNvCxnSpPr/>
              <p:nvPr/>
            </p:nvCxnSpPr>
            <p:spPr>
              <a:xfrm>
                <a:off x="3379268" y="3210080"/>
                <a:ext cx="221400" cy="1500"/>
              </a:xfrm>
              <a:prstGeom prst="straightConnector1">
                <a:avLst/>
              </a:prstGeom>
              <a:noFill/>
              <a:ln w="9525" cap="flat" cmpd="sng">
                <a:solidFill>
                  <a:srgbClr val="595959"/>
                </a:solidFill>
                <a:prstDash val="solid"/>
                <a:round/>
                <a:headEnd type="none" w="med" len="med"/>
                <a:tailEnd type="none" w="med" len="med"/>
              </a:ln>
            </p:spPr>
          </p:cxnSp>
          <p:cxnSp>
            <p:nvCxnSpPr>
              <p:cNvPr id="197" name="Google Shape;197;p26"/>
              <p:cNvCxnSpPr/>
              <p:nvPr/>
            </p:nvCxnSpPr>
            <p:spPr>
              <a:xfrm flipH="1">
                <a:off x="3157136" y="3210080"/>
                <a:ext cx="225600" cy="304800"/>
              </a:xfrm>
              <a:prstGeom prst="straightConnector1">
                <a:avLst/>
              </a:prstGeom>
              <a:noFill/>
              <a:ln w="9525" cap="flat" cmpd="sng">
                <a:solidFill>
                  <a:srgbClr val="595959"/>
                </a:solidFill>
                <a:prstDash val="solid"/>
                <a:round/>
                <a:headEnd type="none" w="med" len="med"/>
                <a:tailEnd type="none" w="med" len="med"/>
              </a:ln>
            </p:spPr>
          </p:cxnSp>
          <p:cxnSp>
            <p:nvCxnSpPr>
              <p:cNvPr id="198" name="Google Shape;198;p26"/>
              <p:cNvCxnSpPr/>
              <p:nvPr/>
            </p:nvCxnSpPr>
            <p:spPr>
              <a:xfrm flipH="1">
                <a:off x="3377337" y="3210080"/>
                <a:ext cx="225600" cy="304800"/>
              </a:xfrm>
              <a:prstGeom prst="straightConnector1">
                <a:avLst/>
              </a:prstGeom>
              <a:noFill/>
              <a:ln w="9525" cap="flat" cmpd="sng">
                <a:solidFill>
                  <a:srgbClr val="595959"/>
                </a:solidFill>
                <a:prstDash val="solid"/>
                <a:round/>
                <a:headEnd type="none" w="med" len="med"/>
                <a:tailEnd type="none" w="med" len="med"/>
              </a:ln>
            </p:spPr>
          </p:cxnSp>
          <p:cxnSp>
            <p:nvCxnSpPr>
              <p:cNvPr id="199" name="Google Shape;199;p26"/>
              <p:cNvCxnSpPr/>
              <p:nvPr/>
            </p:nvCxnSpPr>
            <p:spPr>
              <a:xfrm>
                <a:off x="3156987" y="3514790"/>
                <a:ext cx="221400" cy="1500"/>
              </a:xfrm>
              <a:prstGeom prst="straightConnector1">
                <a:avLst/>
              </a:prstGeom>
              <a:noFill/>
              <a:ln w="9525" cap="flat" cmpd="sng">
                <a:solidFill>
                  <a:srgbClr val="595959"/>
                </a:solidFill>
                <a:prstDash val="solid"/>
                <a:round/>
                <a:headEnd type="none" w="med" len="med"/>
                <a:tailEnd type="none" w="med" len="med"/>
              </a:ln>
            </p:spPr>
          </p:cxnSp>
          <p:cxnSp>
            <p:nvCxnSpPr>
              <p:cNvPr id="200" name="Google Shape;200;p26"/>
              <p:cNvCxnSpPr/>
              <p:nvPr/>
            </p:nvCxnSpPr>
            <p:spPr>
              <a:xfrm>
                <a:off x="3377188" y="3516236"/>
                <a:ext cx="1500" cy="126600"/>
              </a:xfrm>
              <a:prstGeom prst="straightConnector1">
                <a:avLst/>
              </a:prstGeom>
              <a:noFill/>
              <a:ln w="9525" cap="flat" cmpd="sng">
                <a:solidFill>
                  <a:srgbClr val="595959"/>
                </a:solidFill>
                <a:prstDash val="solid"/>
                <a:round/>
                <a:headEnd type="none" w="med" len="med"/>
                <a:tailEnd type="none" w="med" len="med"/>
              </a:ln>
            </p:spPr>
          </p:cxnSp>
          <p:cxnSp>
            <p:nvCxnSpPr>
              <p:cNvPr id="201" name="Google Shape;201;p26"/>
              <p:cNvCxnSpPr/>
              <p:nvPr/>
            </p:nvCxnSpPr>
            <p:spPr>
              <a:xfrm rot="10800000" flipH="1">
                <a:off x="3377188" y="3218363"/>
                <a:ext cx="229800" cy="314700"/>
              </a:xfrm>
              <a:prstGeom prst="straightConnector1">
                <a:avLst/>
              </a:prstGeom>
              <a:noFill/>
              <a:ln w="9525" cap="flat" cmpd="sng">
                <a:solidFill>
                  <a:srgbClr val="595959"/>
                </a:solidFill>
                <a:prstDash val="solid"/>
                <a:round/>
                <a:headEnd type="none" w="med" len="med"/>
                <a:tailEnd type="none" w="med" len="med"/>
              </a:ln>
            </p:spPr>
          </p:cxnSp>
          <p:cxnSp>
            <p:nvCxnSpPr>
              <p:cNvPr id="202" name="Google Shape;202;p26"/>
              <p:cNvCxnSpPr/>
              <p:nvPr/>
            </p:nvCxnSpPr>
            <p:spPr>
              <a:xfrm rot="10800000">
                <a:off x="3158188" y="3533063"/>
                <a:ext cx="219000" cy="0"/>
              </a:xfrm>
              <a:prstGeom prst="straightConnector1">
                <a:avLst/>
              </a:prstGeom>
              <a:noFill/>
              <a:ln w="9525" cap="flat" cmpd="sng">
                <a:solidFill>
                  <a:srgbClr val="595959"/>
                </a:solidFill>
                <a:prstDash val="solid"/>
                <a:round/>
                <a:headEnd type="none" w="med" len="med"/>
                <a:tailEnd type="none" w="med" len="med"/>
              </a:ln>
            </p:spPr>
          </p:cxnSp>
          <p:cxnSp>
            <p:nvCxnSpPr>
              <p:cNvPr id="203" name="Google Shape;203;p26"/>
              <p:cNvCxnSpPr/>
              <p:nvPr/>
            </p:nvCxnSpPr>
            <p:spPr>
              <a:xfrm>
                <a:off x="3603269" y="3213133"/>
                <a:ext cx="4200" cy="4500"/>
              </a:xfrm>
              <a:prstGeom prst="straightConnector1">
                <a:avLst/>
              </a:prstGeom>
              <a:noFill/>
              <a:ln w="9525" cap="flat" cmpd="sng">
                <a:solidFill>
                  <a:srgbClr val="595959"/>
                </a:solidFill>
                <a:prstDash val="solid"/>
                <a:round/>
                <a:headEnd type="none" w="med" len="med"/>
                <a:tailEnd type="none" w="med" len="med"/>
              </a:ln>
            </p:spPr>
          </p:cxnSp>
          <p:sp>
            <p:nvSpPr>
              <p:cNvPr id="204" name="Google Shape;204;p26"/>
              <p:cNvSpPr/>
              <p:nvPr/>
            </p:nvSpPr>
            <p:spPr>
              <a:xfrm>
                <a:off x="3158735" y="3213133"/>
                <a:ext cx="442200" cy="2997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5" name="Google Shape;205;p26"/>
              <p:cNvSpPr/>
              <p:nvPr/>
            </p:nvSpPr>
            <p:spPr>
              <a:xfrm rot="-5400000" flipH="1">
                <a:off x="3325177" y="3263630"/>
                <a:ext cx="327600" cy="2241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6" name="Google Shape;206;p26"/>
              <p:cNvSpPr/>
              <p:nvPr/>
            </p:nvSpPr>
            <p:spPr>
              <a:xfrm>
                <a:off x="3158981" y="3534879"/>
                <a:ext cx="219000" cy="110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207;p26"/>
              <p:cNvSpPr/>
              <p:nvPr/>
            </p:nvSpPr>
            <p:spPr>
              <a:xfrm>
                <a:off x="3159761" y="3511608"/>
                <a:ext cx="219000" cy="225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8" name="Google Shape;208;p26"/>
              <p:cNvSpPr txBox="1"/>
              <p:nvPr/>
            </p:nvSpPr>
            <p:spPr>
              <a:xfrm>
                <a:off x="3286618" y="2787816"/>
                <a:ext cx="561600" cy="3516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209" name="Google Shape;209;p26"/>
              <p:cNvSpPr/>
              <p:nvPr/>
            </p:nvSpPr>
            <p:spPr>
              <a:xfrm rot="-2315350">
                <a:off x="3345403" y="3540001"/>
                <a:ext cx="75994" cy="88125"/>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210" name="Google Shape;210;p26"/>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8"/>
              </a:rPr>
              <a:t>Schwartz, Dan, Mariya Toneva, and Leila Wehbe. "Inducing brain-relevant bias in natural language processing models." Advances in neural information processing systems 32 (2019).</a:t>
            </a:r>
            <a:endParaRPr/>
          </a:p>
        </p:txBody>
      </p:sp>
      <p:sp>
        <p:nvSpPr>
          <p:cNvPr id="211" name="Google Shape;211;p26"/>
          <p:cNvSpPr txBox="1"/>
          <p:nvPr/>
        </p:nvSpPr>
        <p:spPr>
          <a:xfrm>
            <a:off x="265967" y="1138733"/>
            <a:ext cx="66216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brain-optimized NLP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&amp; MEG, reading</a:t>
            </a:r>
            <a:endParaRPr sz="2400"/>
          </a:p>
        </p:txBody>
      </p:sp>
    </p:spTree>
    <p:extLst>
      <p:ext uri="{BB962C8B-B14F-4D97-AF65-F5344CB8AC3E}">
        <p14:creationId xmlns:p14="http://schemas.microsoft.com/office/powerpoint/2010/main" val="28819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238327" y="158176"/>
            <a:ext cx="11571052"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35353"/>
              <a:buFont typeface="Calibri"/>
              <a:buNone/>
            </a:pPr>
            <a:r>
              <a:rPr lang="en-US" sz="2800" b="1" dirty="0">
                <a:solidFill>
                  <a:schemeClr val="accent4"/>
                </a:solidFill>
                <a:latin typeface="Helvetica Neue" panose="020B0604020202020204"/>
              </a:rPr>
              <a:t>Mechanistic understanding of language processing in the brain: </a:t>
            </a:r>
            <a:br>
              <a:rPr lang="en-US" sz="2800" b="1" dirty="0">
                <a:solidFill>
                  <a:schemeClr val="accent4"/>
                </a:solidFill>
                <a:latin typeface="Helvetica Neue" panose="020B0604020202020204"/>
              </a:rPr>
            </a:br>
            <a:r>
              <a:rPr lang="en-US" sz="2800" b="1" dirty="0">
                <a:solidFill>
                  <a:schemeClr val="accent4"/>
                </a:solidFill>
                <a:latin typeface="Helvetica Neue" panose="020B0604020202020204"/>
              </a:rPr>
              <a:t>four big questions</a:t>
            </a:r>
            <a:endParaRPr sz="2800" b="1" dirty="0">
              <a:solidFill>
                <a:schemeClr val="accent4"/>
              </a:solidFill>
              <a:latin typeface="Helvetica Neue" panose="020B0604020202020204"/>
            </a:endParaRPr>
          </a:p>
        </p:txBody>
      </p:sp>
      <p:grpSp>
        <p:nvGrpSpPr>
          <p:cNvPr id="106" name="Google Shape;106;p2"/>
          <p:cNvGrpSpPr/>
          <p:nvPr/>
        </p:nvGrpSpPr>
        <p:grpSpPr>
          <a:xfrm>
            <a:off x="1403966" y="3739962"/>
            <a:ext cx="3258371" cy="2188889"/>
            <a:chOff x="1630238" y="1189075"/>
            <a:chExt cx="2443839" cy="1463748"/>
          </a:xfrm>
        </p:grpSpPr>
        <p:pic>
          <p:nvPicPr>
            <p:cNvPr id="107" name="Google Shape;107;p2"/>
            <p:cNvPicPr preferRelativeResize="0"/>
            <p:nvPr/>
          </p:nvPicPr>
          <p:blipFill rotWithShape="1">
            <a:blip r:embed="rId3">
              <a:alphaModFix/>
            </a:blip>
            <a:srcRect l="18139" t="3304" r="16350" b="65931"/>
            <a:stretch/>
          </p:blipFill>
          <p:spPr>
            <a:xfrm>
              <a:off x="1630238" y="1688975"/>
              <a:ext cx="2443839" cy="963848"/>
            </a:xfrm>
            <a:prstGeom prst="rect">
              <a:avLst/>
            </a:prstGeom>
            <a:noFill/>
            <a:ln>
              <a:noFill/>
            </a:ln>
          </p:spPr>
        </p:pic>
        <p:sp>
          <p:nvSpPr>
            <p:cNvPr id="108" name="Google Shape;108;p2"/>
            <p:cNvSpPr txBox="1"/>
            <p:nvPr/>
          </p:nvSpPr>
          <p:spPr>
            <a:xfrm>
              <a:off x="2388438" y="1189075"/>
              <a:ext cx="1308000" cy="4803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b="0" i="0" u="none" strike="noStrike" cap="none">
                  <a:solidFill>
                    <a:schemeClr val="dk1"/>
                  </a:solidFill>
                  <a:latin typeface="Calibri"/>
                  <a:ea typeface="Calibri"/>
                  <a:cs typeface="Calibri"/>
                  <a:sym typeface="Calibri"/>
                </a:rPr>
                <a:t>Where</a:t>
              </a:r>
              <a:endParaRPr sz="3067">
                <a:solidFill>
                  <a:schemeClr val="dk1"/>
                </a:solidFill>
                <a:latin typeface="Calibri"/>
                <a:ea typeface="Calibri"/>
                <a:cs typeface="Calibri"/>
                <a:sym typeface="Calibri"/>
              </a:endParaRPr>
            </a:p>
          </p:txBody>
        </p:sp>
      </p:grpSp>
      <p:grpSp>
        <p:nvGrpSpPr>
          <p:cNvPr id="109" name="Google Shape;109;p2"/>
          <p:cNvGrpSpPr/>
          <p:nvPr/>
        </p:nvGrpSpPr>
        <p:grpSpPr>
          <a:xfrm>
            <a:off x="6919311" y="1178698"/>
            <a:ext cx="3382578" cy="2277942"/>
            <a:chOff x="4866126" y="1189075"/>
            <a:chExt cx="2536997" cy="1708499"/>
          </a:xfrm>
        </p:grpSpPr>
        <p:pic>
          <p:nvPicPr>
            <p:cNvPr id="110" name="Google Shape;110;p2"/>
            <p:cNvPicPr preferRelativeResize="0"/>
            <p:nvPr/>
          </p:nvPicPr>
          <p:blipFill rotWithShape="1">
            <a:blip r:embed="rId4">
              <a:alphaModFix/>
            </a:blip>
            <a:srcRect l="64973" t="13637" b="50615"/>
            <a:stretch/>
          </p:blipFill>
          <p:spPr>
            <a:xfrm>
              <a:off x="4866126" y="1693244"/>
              <a:ext cx="1365103" cy="883110"/>
            </a:xfrm>
            <a:prstGeom prst="rect">
              <a:avLst/>
            </a:prstGeom>
            <a:noFill/>
            <a:ln>
              <a:noFill/>
            </a:ln>
          </p:spPr>
        </p:pic>
        <p:pic>
          <p:nvPicPr>
            <p:cNvPr id="111" name="Google Shape;111;p2"/>
            <p:cNvPicPr preferRelativeResize="0"/>
            <p:nvPr/>
          </p:nvPicPr>
          <p:blipFill rotWithShape="1">
            <a:blip r:embed="rId4">
              <a:alphaModFix/>
            </a:blip>
            <a:srcRect l="64973" t="51078"/>
            <a:stretch/>
          </p:blipFill>
          <p:spPr>
            <a:xfrm>
              <a:off x="6038020" y="1688975"/>
              <a:ext cx="1365103" cy="1208599"/>
            </a:xfrm>
            <a:prstGeom prst="rect">
              <a:avLst/>
            </a:prstGeom>
            <a:noFill/>
            <a:ln>
              <a:noFill/>
            </a:ln>
          </p:spPr>
        </p:pic>
        <p:sp>
          <p:nvSpPr>
            <p:cNvPr id="112" name="Google Shape;112;p2"/>
            <p:cNvSpPr txBox="1"/>
            <p:nvPr/>
          </p:nvSpPr>
          <p:spPr>
            <a:xfrm>
              <a:off x="5725364" y="1189075"/>
              <a:ext cx="1200300" cy="53862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When</a:t>
              </a:r>
              <a:endParaRPr sz="3067">
                <a:solidFill>
                  <a:schemeClr val="dk1"/>
                </a:solidFill>
                <a:latin typeface="Calibri"/>
                <a:ea typeface="Calibri"/>
                <a:cs typeface="Calibri"/>
                <a:sym typeface="Calibri"/>
              </a:endParaRPr>
            </a:p>
          </p:txBody>
        </p:sp>
      </p:grpSp>
      <p:grpSp>
        <p:nvGrpSpPr>
          <p:cNvPr id="113" name="Google Shape;113;p2"/>
          <p:cNvGrpSpPr/>
          <p:nvPr/>
        </p:nvGrpSpPr>
        <p:grpSpPr>
          <a:xfrm>
            <a:off x="1363068" y="1154901"/>
            <a:ext cx="3053505" cy="2430252"/>
            <a:chOff x="2114050" y="3069585"/>
            <a:chExt cx="1365000" cy="1333764"/>
          </a:xfrm>
        </p:grpSpPr>
        <p:pic>
          <p:nvPicPr>
            <p:cNvPr id="114" name="Google Shape;114;p2"/>
            <p:cNvPicPr preferRelativeResize="0"/>
            <p:nvPr/>
          </p:nvPicPr>
          <p:blipFill rotWithShape="1">
            <a:blip r:embed="rId5">
              <a:alphaModFix/>
            </a:blip>
            <a:srcRect/>
            <a:stretch/>
          </p:blipFill>
          <p:spPr>
            <a:xfrm>
              <a:off x="2114050" y="3537675"/>
              <a:ext cx="1365000" cy="865674"/>
            </a:xfrm>
            <a:prstGeom prst="rect">
              <a:avLst/>
            </a:prstGeom>
            <a:noFill/>
            <a:ln>
              <a:noFill/>
            </a:ln>
          </p:spPr>
        </p:pic>
        <p:sp>
          <p:nvSpPr>
            <p:cNvPr id="115" name="Google Shape;115;p2"/>
            <p:cNvSpPr txBox="1"/>
            <p:nvPr/>
          </p:nvSpPr>
          <p:spPr>
            <a:xfrm>
              <a:off x="2591774" y="3069585"/>
              <a:ext cx="537698" cy="394145"/>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What</a:t>
              </a:r>
              <a:endParaRPr sz="3067">
                <a:solidFill>
                  <a:schemeClr val="dk1"/>
                </a:solidFill>
                <a:latin typeface="Calibri"/>
                <a:ea typeface="Calibri"/>
                <a:cs typeface="Calibri"/>
                <a:sym typeface="Calibri"/>
              </a:endParaRPr>
            </a:p>
          </p:txBody>
        </p:sp>
      </p:grpSp>
      <p:sp>
        <p:nvSpPr>
          <p:cNvPr id="119" name="Google Shape;119;p2"/>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3" name="Slide Number Placeholder 2">
            <a:extLst>
              <a:ext uri="{FF2B5EF4-FFF2-40B4-BE49-F238E27FC236}">
                <a16:creationId xmlns:a16="http://schemas.microsoft.com/office/drawing/2014/main" id="{1BB83FC0-6DB0-49AF-FDBB-714B71D747C4}"/>
              </a:ext>
            </a:extLst>
          </p:cNvPr>
          <p:cNvSpPr>
            <a:spLocks noGrp="1"/>
          </p:cNvSpPr>
          <p:nvPr>
            <p:ph type="sldNum" idx="12"/>
          </p:nvPr>
        </p:nvSpPr>
        <p:spPr/>
        <p:txBody>
          <a:bodyPr/>
          <a:lstStyle/>
          <a:p>
            <a:fld id="{00000000-1234-1234-1234-123412341234}" type="slidenum">
              <a:rPr lang="en" smtClean="0"/>
              <a:pPr/>
              <a:t>4</a:t>
            </a:fld>
            <a:endParaRPr lang="en"/>
          </a:p>
        </p:txBody>
      </p:sp>
      <p:grpSp>
        <p:nvGrpSpPr>
          <p:cNvPr id="7" name="Group 6">
            <a:extLst>
              <a:ext uri="{FF2B5EF4-FFF2-40B4-BE49-F238E27FC236}">
                <a16:creationId xmlns:a16="http://schemas.microsoft.com/office/drawing/2014/main" id="{97111E10-95A2-85F6-4EE2-31A7F511F933}"/>
              </a:ext>
            </a:extLst>
          </p:cNvPr>
          <p:cNvGrpSpPr/>
          <p:nvPr/>
        </p:nvGrpSpPr>
        <p:grpSpPr>
          <a:xfrm>
            <a:off x="5248771" y="3528232"/>
            <a:ext cx="6716250" cy="2847064"/>
            <a:chOff x="5248771" y="3629379"/>
            <a:chExt cx="6716250" cy="2847064"/>
          </a:xfrm>
        </p:grpSpPr>
        <p:grpSp>
          <p:nvGrpSpPr>
            <p:cNvPr id="2" name="Group 1">
              <a:extLst>
                <a:ext uri="{FF2B5EF4-FFF2-40B4-BE49-F238E27FC236}">
                  <a16:creationId xmlns:a16="http://schemas.microsoft.com/office/drawing/2014/main" id="{8AF20995-0AF8-1002-6D67-7EEC93EC7EB2}"/>
                </a:ext>
              </a:extLst>
            </p:cNvPr>
            <p:cNvGrpSpPr/>
            <p:nvPr/>
          </p:nvGrpSpPr>
          <p:grpSpPr>
            <a:xfrm>
              <a:off x="5248771" y="4217354"/>
              <a:ext cx="6716250" cy="955670"/>
              <a:chOff x="8077926" y="4808277"/>
              <a:chExt cx="6716250" cy="955670"/>
            </a:xfrm>
          </p:grpSpPr>
          <p:sp>
            <p:nvSpPr>
              <p:cNvPr id="105" name="Google Shape;105;p2"/>
              <p:cNvSpPr txBox="1"/>
              <p:nvPr/>
            </p:nvSpPr>
            <p:spPr>
              <a:xfrm>
                <a:off x="13498475" y="4808277"/>
                <a:ext cx="1295701" cy="95567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333"/>
                  </a:spcAft>
                  <a:buNone/>
                </a:pPr>
                <a:r>
                  <a:rPr lang="en-US" sz="3067" b="0" i="0" u="none" strike="noStrike" cap="none" dirty="0">
                    <a:solidFill>
                      <a:schemeClr val="dk1"/>
                    </a:solidFill>
                    <a:latin typeface="Calibri"/>
                    <a:ea typeface="Calibri"/>
                    <a:cs typeface="Calibri"/>
                    <a:sym typeface="Calibri"/>
                  </a:rPr>
                  <a:t> How</a:t>
                </a:r>
                <a:endParaRPr sz="3067" b="0" i="0" u="none" strike="noStrike" cap="none" dirty="0">
                  <a:solidFill>
                    <a:schemeClr val="dk1"/>
                  </a:solidFill>
                  <a:latin typeface="Calibri"/>
                  <a:ea typeface="Calibri"/>
                  <a:cs typeface="Calibri"/>
                  <a:sym typeface="Calibri"/>
                </a:endParaRPr>
              </a:p>
            </p:txBody>
          </p:sp>
          <p:sp>
            <p:nvSpPr>
              <p:cNvPr id="118" name="Google Shape;118;p2"/>
              <p:cNvSpPr/>
              <p:nvPr/>
            </p:nvSpPr>
            <p:spPr>
              <a:xfrm>
                <a:off x="8077926" y="4877638"/>
                <a:ext cx="690383" cy="195195"/>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pic>
          <p:nvPicPr>
            <p:cNvPr id="5" name="Picture 4" descr="A diagram of a cat&#10;&#10;Description automatically generated">
              <a:extLst>
                <a:ext uri="{FF2B5EF4-FFF2-40B4-BE49-F238E27FC236}">
                  <a16:creationId xmlns:a16="http://schemas.microsoft.com/office/drawing/2014/main" id="{4CE62559-1AAB-B573-D0BB-F8BCDCB0F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4100" y="3629379"/>
              <a:ext cx="2987743" cy="2847064"/>
            </a:xfrm>
            <a:prstGeom prst="rect">
              <a:avLst/>
            </a:prstGeom>
          </p:spPr>
        </p:pic>
      </p:grpSp>
      <p:sp>
        <p:nvSpPr>
          <p:cNvPr id="6" name="Rectangle 5">
            <a:extLst>
              <a:ext uri="{FF2B5EF4-FFF2-40B4-BE49-F238E27FC236}">
                <a16:creationId xmlns:a16="http://schemas.microsoft.com/office/drawing/2014/main" id="{9A054277-5AC7-3EC7-A1A0-C5C2AD48549B}"/>
              </a:ext>
            </a:extLst>
          </p:cNvPr>
          <p:cNvSpPr/>
          <p:nvPr/>
        </p:nvSpPr>
        <p:spPr>
          <a:xfrm>
            <a:off x="7151914" y="3585835"/>
            <a:ext cx="1121229" cy="71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31;p20">
            <a:extLst>
              <a:ext uri="{FF2B5EF4-FFF2-40B4-BE49-F238E27FC236}">
                <a16:creationId xmlns:a16="http://schemas.microsoft.com/office/drawing/2014/main" id="{DE6F5B21-16CC-762B-35EE-A0CA16E6BE1B}"/>
              </a:ext>
            </a:extLst>
          </p:cNvPr>
          <p:cNvSpPr txBox="1"/>
          <p:nvPr/>
        </p:nvSpPr>
        <p:spPr>
          <a:xfrm>
            <a:off x="8480693" y="6404891"/>
            <a:ext cx="2369200" cy="411111"/>
          </a:xfrm>
          <a:prstGeom prst="rect">
            <a:avLst/>
          </a:prstGeom>
          <a:noFill/>
          <a:ln>
            <a:noFill/>
          </a:ln>
        </p:spPr>
        <p:txBody>
          <a:bodyPr spcFirstLastPara="1" wrap="square" lIns="121900" tIns="121900" rIns="121900" bIns="121900" anchor="t" anchorCtr="0">
            <a:noAutofit/>
          </a:bodyPr>
          <a:lstStyle/>
          <a:p>
            <a:r>
              <a:rPr lang="en" sz="1000">
                <a:latin typeface="Montserrat"/>
                <a:ea typeface="Montserrat"/>
                <a:cs typeface="Montserrat"/>
                <a:sym typeface="Montserrat"/>
              </a:rPr>
              <a:t>Gwilliams et al. 2024            </a:t>
            </a:r>
            <a:endParaRPr sz="1000">
              <a:latin typeface="Montserrat"/>
              <a:ea typeface="Montserrat"/>
              <a:cs typeface="Montserrat"/>
              <a:sym typeface="Montserrat"/>
            </a:endParaRPr>
          </a:p>
        </p:txBody>
      </p:sp>
      <p:sp>
        <p:nvSpPr>
          <p:cNvPr id="8" name="Google Shape;676;p35">
            <a:extLst>
              <a:ext uri="{FF2B5EF4-FFF2-40B4-BE49-F238E27FC236}">
                <a16:creationId xmlns:a16="http://schemas.microsoft.com/office/drawing/2014/main" id="{4FAE7B51-3F5A-068E-4496-F9EB697524FF}"/>
              </a:ext>
            </a:extLst>
          </p:cNvPr>
          <p:cNvSpPr txBox="1"/>
          <p:nvPr/>
        </p:nvSpPr>
        <p:spPr>
          <a:xfrm>
            <a:off x="1672600" y="6404891"/>
            <a:ext cx="2654800" cy="589865"/>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r>
              <a:rPr lang="en" sz="1000" dirty="0">
                <a:solidFill>
                  <a:schemeClr val="dk1"/>
                </a:solidFill>
                <a:latin typeface="Montserrat"/>
                <a:ea typeface="Montserrat"/>
                <a:cs typeface="Montserrat"/>
                <a:sym typeface="Montserrat"/>
              </a:rPr>
              <a:t> [Fedorenko et al. 2010, 2014]</a:t>
            </a:r>
            <a:endParaRPr sz="1000" dirty="0">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4D6A-D167-AEA1-FE31-0D037BC20F34}"/>
              </a:ext>
            </a:extLst>
          </p:cNvPr>
          <p:cNvSpPr>
            <a:spLocks noGrp="1"/>
          </p:cNvSpPr>
          <p:nvPr>
            <p:ph type="title"/>
          </p:nvPr>
        </p:nvSpPr>
        <p:spPr>
          <a:xfrm>
            <a:off x="0" y="167147"/>
            <a:ext cx="12192000" cy="785253"/>
          </a:xfrm>
        </p:spPr>
        <p:txBody>
          <a:bodyPr>
            <a:normAutofit/>
          </a:bodyPr>
          <a:lstStyle/>
          <a:p>
            <a:r>
              <a:rPr lang="en-US" sz="2800" b="1" dirty="0">
                <a:solidFill>
                  <a:schemeClr val="accent4"/>
                </a:solidFill>
                <a:latin typeface="Helvetica Neue" panose="020B0604020202020204" charset="0"/>
              </a:rPr>
              <a:t>Inducing Brain Relevant Bias</a:t>
            </a:r>
          </a:p>
        </p:txBody>
      </p:sp>
      <p:pic>
        <p:nvPicPr>
          <p:cNvPr id="5" name="Picture 4" descr="A picture containing text, diagram, line, plan&#10;&#10;Description automatically generated">
            <a:extLst>
              <a:ext uri="{FF2B5EF4-FFF2-40B4-BE49-F238E27FC236}">
                <a16:creationId xmlns:a16="http://schemas.microsoft.com/office/drawing/2014/main" id="{16D9DCC9-B3F0-69BB-CA1D-389AE7BA2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25" y="1034561"/>
            <a:ext cx="6668078" cy="5235307"/>
          </a:xfrm>
          <a:prstGeom prst="rect">
            <a:avLst/>
          </a:prstGeom>
        </p:spPr>
      </p:pic>
      <p:sp>
        <p:nvSpPr>
          <p:cNvPr id="6" name="Google Shape;210;p26">
            <a:extLst>
              <a:ext uri="{FF2B5EF4-FFF2-40B4-BE49-F238E27FC236}">
                <a16:creationId xmlns:a16="http://schemas.microsoft.com/office/drawing/2014/main" id="{9D08C6C5-55F8-CD72-917E-96854B0E0C6F}"/>
              </a:ext>
            </a:extLst>
          </p:cNvPr>
          <p:cNvSpPr txBox="1">
            <a:spLocks/>
          </p:cNvSpPr>
          <p:nvPr/>
        </p:nvSpPr>
        <p:spPr>
          <a:xfrm>
            <a:off x="294918"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latin typeface="Arial"/>
                <a:ea typeface="Arial"/>
                <a:cs typeface="Arial"/>
                <a:sym typeface="Arial"/>
                <a:hlinkClick r:id="rId3"/>
              </a:rPr>
              <a:t>Schwartz, Dan, Mariya Toneva, and Leila Wehbe. "Inducing brain-relevant bias in natural language processing models." Advances in neural information processing systems 32 (2019).</a:t>
            </a:r>
            <a:endParaRPr lang="en-US"/>
          </a:p>
        </p:txBody>
      </p:sp>
      <p:pic>
        <p:nvPicPr>
          <p:cNvPr id="8" name="Picture 7" descr="A picture containing text, screenshot, font, number&#10;&#10;Description automatically generated">
            <a:extLst>
              <a:ext uri="{FF2B5EF4-FFF2-40B4-BE49-F238E27FC236}">
                <a16:creationId xmlns:a16="http://schemas.microsoft.com/office/drawing/2014/main" id="{C02136CE-BC1F-202F-D360-3C00A3B7C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834" y="1576179"/>
            <a:ext cx="4770533" cy="4313294"/>
          </a:xfrm>
          <a:prstGeom prst="rect">
            <a:avLst/>
          </a:prstGeom>
        </p:spPr>
      </p:pic>
      <p:sp>
        <p:nvSpPr>
          <p:cNvPr id="3" name="Slide Number Placeholder 2">
            <a:extLst>
              <a:ext uri="{FF2B5EF4-FFF2-40B4-BE49-F238E27FC236}">
                <a16:creationId xmlns:a16="http://schemas.microsoft.com/office/drawing/2014/main" id="{FF51E40C-007D-CD39-55A4-FD64F5B0455E}"/>
              </a:ext>
            </a:extLst>
          </p:cNvPr>
          <p:cNvSpPr>
            <a:spLocks noGrp="1"/>
          </p:cNvSpPr>
          <p:nvPr>
            <p:ph type="sldNum" idx="12"/>
          </p:nvPr>
        </p:nvSpPr>
        <p:spPr/>
        <p:txBody>
          <a:bodyPr/>
          <a:lstStyle/>
          <a:p>
            <a:fld id="{00000000-1234-1234-1234-123412341234}" type="slidenum">
              <a:rPr lang="en" smtClean="0"/>
              <a:pPr/>
              <a:t>40</a:t>
            </a:fld>
            <a:endParaRPr lang="en"/>
          </a:p>
        </p:txBody>
      </p:sp>
    </p:spTree>
    <p:extLst>
      <p:ext uri="{BB962C8B-B14F-4D97-AF65-F5344CB8AC3E}">
        <p14:creationId xmlns:p14="http://schemas.microsoft.com/office/powerpoint/2010/main" val="3755663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B6B46AE0-153B-1621-6C85-1E27FD271C1B}"/>
            </a:ext>
          </a:extLst>
        </p:cNvPr>
        <p:cNvGrpSpPr/>
        <p:nvPr/>
      </p:nvGrpSpPr>
      <p:grpSpPr>
        <a:xfrm>
          <a:off x="0" y="0"/>
          <a:ext cx="0" cy="0"/>
          <a:chOff x="0" y="0"/>
          <a:chExt cx="0" cy="0"/>
        </a:xfrm>
      </p:grpSpPr>
      <p:sp>
        <p:nvSpPr>
          <p:cNvPr id="173" name="Google Shape;173;p26">
            <a:extLst>
              <a:ext uri="{FF2B5EF4-FFF2-40B4-BE49-F238E27FC236}">
                <a16:creationId xmlns:a16="http://schemas.microsoft.com/office/drawing/2014/main" id="{DBF58E8A-4938-08F6-A832-19DC38B2F336}"/>
              </a:ext>
            </a:extLst>
          </p:cNvPr>
          <p:cNvSpPr txBox="1">
            <a:spLocks noGrp="1"/>
          </p:cNvSpPr>
          <p:nvPr>
            <p:ph type="title"/>
          </p:nvPr>
        </p:nvSpPr>
        <p:spPr>
          <a:xfrm>
            <a:off x="0" y="1"/>
            <a:ext cx="12192000" cy="750401"/>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Training Speech models using brain recordings</a:t>
            </a:r>
            <a:endParaRPr sz="2800" b="1" dirty="0">
              <a:solidFill>
                <a:schemeClr val="accent4"/>
              </a:solidFill>
              <a:latin typeface="Helvetica Neue" panose="020B0604020202020204" charset="0"/>
            </a:endParaRPr>
          </a:p>
        </p:txBody>
      </p:sp>
      <p:sp>
        <p:nvSpPr>
          <p:cNvPr id="174" name="Google Shape;174;p26">
            <a:extLst>
              <a:ext uri="{FF2B5EF4-FFF2-40B4-BE49-F238E27FC236}">
                <a16:creationId xmlns:a16="http://schemas.microsoft.com/office/drawing/2014/main" id="{5701169D-957D-63BC-7185-D76FEFDFE43A}"/>
              </a:ext>
            </a:extLst>
          </p:cNvPr>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fld id="{00000000-1234-1234-1234-123412341234}" type="slidenum">
              <a:rPr lang="en"/>
              <a:pPr/>
              <a:t>41</a:t>
            </a:fld>
            <a:endParaRPr/>
          </a:p>
        </p:txBody>
      </p:sp>
      <p:sp>
        <p:nvSpPr>
          <p:cNvPr id="176" name="Google Shape;176;p26">
            <a:extLst>
              <a:ext uri="{FF2B5EF4-FFF2-40B4-BE49-F238E27FC236}">
                <a16:creationId xmlns:a16="http://schemas.microsoft.com/office/drawing/2014/main" id="{BA07B983-1C5E-5BB6-0161-5953FCC36E17}"/>
              </a:ext>
            </a:extLst>
          </p:cNvPr>
          <p:cNvSpPr txBox="1"/>
          <p:nvPr/>
        </p:nvSpPr>
        <p:spPr>
          <a:xfrm>
            <a:off x="254536" y="5384658"/>
            <a:ext cx="7006272"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pPr marL="285750" lvl="0" indent="-285750">
              <a:buFont typeface="Arial" panose="020B0604020202020204" pitchFamily="34" charset="0"/>
              <a:buChar char="•"/>
            </a:pPr>
            <a:r>
              <a:rPr lang="en-US" dirty="0">
                <a:solidFill>
                  <a:prstClr val="black"/>
                </a:solidFill>
              </a:rPr>
              <a:t>Brain-tuning may improve the brain-relevant semantics in at least some speech language models</a:t>
            </a:r>
          </a:p>
        </p:txBody>
      </p:sp>
      <p:sp>
        <p:nvSpPr>
          <p:cNvPr id="210" name="Google Shape;210;p26">
            <a:extLst>
              <a:ext uri="{FF2B5EF4-FFF2-40B4-BE49-F238E27FC236}">
                <a16:creationId xmlns:a16="http://schemas.microsoft.com/office/drawing/2014/main" id="{5DCEBE39-60E9-4D49-1C64-2070EF32EF9C}"/>
              </a:ext>
            </a:extLst>
          </p:cNvPr>
          <p:cNvSpPr txBox="1">
            <a:spLocks noGrp="1"/>
          </p:cNvSpPr>
          <p:nvPr>
            <p:ph type="body" idx="4294967295"/>
          </p:nvPr>
        </p:nvSpPr>
        <p:spPr>
          <a:xfrm>
            <a:off x="254536" y="6389998"/>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dirty="0">
                <a:solidFill>
                  <a:schemeClr val="hlink"/>
                </a:solidFill>
                <a:latin typeface="Arial"/>
                <a:ea typeface="Arial"/>
                <a:cs typeface="Arial"/>
                <a:sym typeface="Arial"/>
                <a:hlinkClick r:id="rId3"/>
              </a:rPr>
              <a:t>Omer Moussa, Dietrich </a:t>
            </a:r>
            <a:r>
              <a:rPr lang="en-US" u="sng" dirty="0" err="1">
                <a:solidFill>
                  <a:schemeClr val="hlink"/>
                </a:solidFill>
                <a:latin typeface="Arial"/>
                <a:ea typeface="Arial"/>
                <a:cs typeface="Arial"/>
                <a:sym typeface="Arial"/>
                <a:hlinkClick r:id="rId3"/>
              </a:rPr>
              <a:t>Klakow</a:t>
            </a:r>
            <a:r>
              <a:rPr lang="en-US" u="sng" dirty="0">
                <a:solidFill>
                  <a:schemeClr val="hlink"/>
                </a:solidFill>
                <a:latin typeface="Arial"/>
                <a:ea typeface="Arial"/>
                <a:cs typeface="Arial"/>
                <a:sym typeface="Arial"/>
                <a:hlinkClick r:id="rId3"/>
              </a:rPr>
              <a:t>, Mariya </a:t>
            </a:r>
            <a:r>
              <a:rPr lang="en-US" u="sng" dirty="0" err="1">
                <a:solidFill>
                  <a:schemeClr val="hlink"/>
                </a:solidFill>
                <a:latin typeface="Arial"/>
                <a:ea typeface="Arial"/>
                <a:cs typeface="Arial"/>
                <a:sym typeface="Arial"/>
                <a:hlinkClick r:id="rId3"/>
              </a:rPr>
              <a:t>Toneva</a:t>
            </a:r>
            <a:r>
              <a:rPr lang="en-US" u="sng" dirty="0">
                <a:solidFill>
                  <a:schemeClr val="hlink"/>
                </a:solidFill>
                <a:latin typeface="Arial"/>
                <a:ea typeface="Arial"/>
                <a:cs typeface="Arial"/>
                <a:sym typeface="Arial"/>
                <a:hlinkClick r:id="rId3"/>
              </a:rPr>
              <a:t>. "Improving semantic understanding in speech language models via brain-tuning" </a:t>
            </a:r>
            <a:r>
              <a:rPr lang="en-US" u="sng" dirty="0" err="1">
                <a:solidFill>
                  <a:schemeClr val="hlink"/>
                </a:solidFill>
                <a:latin typeface="Arial"/>
                <a:ea typeface="Arial"/>
                <a:cs typeface="Arial"/>
                <a:sym typeface="Arial"/>
                <a:hlinkClick r:id="rId3"/>
              </a:rPr>
              <a:t>Arxiv</a:t>
            </a:r>
            <a:r>
              <a:rPr lang="en-US" u="sng" dirty="0">
                <a:solidFill>
                  <a:schemeClr val="hlink"/>
                </a:solidFill>
                <a:latin typeface="Arial"/>
                <a:ea typeface="Arial"/>
                <a:cs typeface="Arial"/>
                <a:sym typeface="Arial"/>
                <a:hlinkClick r:id="rId3"/>
              </a:rPr>
              <a:t> 2024.</a:t>
            </a:r>
            <a:endParaRPr dirty="0"/>
          </a:p>
        </p:txBody>
      </p:sp>
      <p:sp>
        <p:nvSpPr>
          <p:cNvPr id="211" name="Google Shape;211;p26">
            <a:extLst>
              <a:ext uri="{FF2B5EF4-FFF2-40B4-BE49-F238E27FC236}">
                <a16:creationId xmlns:a16="http://schemas.microsoft.com/office/drawing/2014/main" id="{2511EEC9-1708-02C5-D119-DDC4751B9783}"/>
              </a:ext>
            </a:extLst>
          </p:cNvPr>
          <p:cNvSpPr txBox="1"/>
          <p:nvPr/>
        </p:nvSpPr>
        <p:spPr>
          <a:xfrm>
            <a:off x="265967" y="952401"/>
            <a:ext cx="5738251" cy="1494215"/>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dirty="0">
                <a:solidFill>
                  <a:schemeClr val="dk1"/>
                </a:solidFill>
                <a:latin typeface="Calibri"/>
                <a:ea typeface="Calibri"/>
                <a:cs typeface="Calibri"/>
                <a:sym typeface="Calibri"/>
              </a:rPr>
              <a:t>Stimuli: Moth-Radio-Hour</a:t>
            </a:r>
            <a:endParaRPr dirty="0">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dirty="0">
                <a:solidFill>
                  <a:schemeClr val="dk1"/>
                </a:solidFill>
                <a:latin typeface="Calibri"/>
                <a:ea typeface="Calibri"/>
                <a:cs typeface="Calibri"/>
                <a:sym typeface="Calibri"/>
              </a:rPr>
              <a:t>Stimulus representation: brain-optimized speech model</a:t>
            </a:r>
            <a:endParaRPr dirty="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dirty="0">
                <a:solidFill>
                  <a:schemeClr val="dk1"/>
                </a:solidFill>
                <a:latin typeface="Calibri"/>
                <a:ea typeface="Calibri"/>
                <a:cs typeface="Calibri"/>
                <a:sym typeface="Calibri"/>
              </a:rPr>
              <a:t>Brain recording &amp; modality: fMRI, listening</a:t>
            </a:r>
            <a:endParaRPr dirty="0"/>
          </a:p>
        </p:txBody>
      </p:sp>
      <p:pic>
        <p:nvPicPr>
          <p:cNvPr id="2" name="Picture 1" descr="A diagram of a brain formation&#10;&#10;Description automatically generated">
            <a:extLst>
              <a:ext uri="{FF2B5EF4-FFF2-40B4-BE49-F238E27FC236}">
                <a16:creationId xmlns:a16="http://schemas.microsoft.com/office/drawing/2014/main" id="{0F658BF2-DF65-23FB-71B1-16EA3878F073}"/>
              </a:ext>
            </a:extLst>
          </p:cNvPr>
          <p:cNvPicPr>
            <a:picLocks noChangeAspect="1"/>
          </p:cNvPicPr>
          <p:nvPr/>
        </p:nvPicPr>
        <p:blipFill>
          <a:blip r:embed="rId4">
            <a:extLst>
              <a:ext uri="{28A0092B-C50C-407E-A947-70E740481C1C}">
                <a14:useLocalDpi xmlns:a14="http://schemas.microsoft.com/office/drawing/2010/main" val="0"/>
              </a:ext>
            </a:extLst>
          </a:blip>
          <a:srcRect l="12877" r="10039" b="55126"/>
          <a:stretch/>
        </p:blipFill>
        <p:spPr>
          <a:xfrm>
            <a:off x="6527260" y="602984"/>
            <a:ext cx="5512540" cy="2170119"/>
          </a:xfrm>
          <a:prstGeom prst="rect">
            <a:avLst/>
          </a:prstGeom>
        </p:spPr>
      </p:pic>
      <p:pic>
        <p:nvPicPr>
          <p:cNvPr id="3" name="Picture 2" descr="A comparison of a graph&#10;&#10;Description automatically generated with medium confidence">
            <a:extLst>
              <a:ext uri="{FF2B5EF4-FFF2-40B4-BE49-F238E27FC236}">
                <a16:creationId xmlns:a16="http://schemas.microsoft.com/office/drawing/2014/main" id="{D723DEF5-BF03-2F6D-D27C-59D690FC7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536" y="2585401"/>
            <a:ext cx="7006273" cy="2555311"/>
          </a:xfrm>
          <a:prstGeom prst="rect">
            <a:avLst/>
          </a:prstGeom>
        </p:spPr>
      </p:pic>
      <p:pic>
        <p:nvPicPr>
          <p:cNvPr id="4" name="Picture 3" descr="A close-up of a brain alignment&#10;&#10;Description automatically generated">
            <a:extLst>
              <a:ext uri="{FF2B5EF4-FFF2-40B4-BE49-F238E27FC236}">
                <a16:creationId xmlns:a16="http://schemas.microsoft.com/office/drawing/2014/main" id="{A5DE80A8-6C2B-A743-35E1-717125159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0809" y="3009492"/>
            <a:ext cx="4515184" cy="3288167"/>
          </a:xfrm>
          <a:prstGeom prst="rect">
            <a:avLst/>
          </a:prstGeom>
        </p:spPr>
      </p:pic>
    </p:spTree>
    <p:extLst>
      <p:ext uri="{BB962C8B-B14F-4D97-AF65-F5344CB8AC3E}">
        <p14:creationId xmlns:p14="http://schemas.microsoft.com/office/powerpoint/2010/main" val="164107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29A62-F377-E66C-FAEA-61A5072EFD54}"/>
            </a:ext>
          </a:extLst>
        </p:cNvPr>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B3FD8C44-71C7-6F77-3568-B29AB44F38BA}"/>
              </a:ext>
            </a:extLst>
          </p:cNvPr>
          <p:cNvSpPr/>
          <p:nvPr/>
        </p:nvSpPr>
        <p:spPr>
          <a:xfrm>
            <a:off x="515098" y="118732"/>
            <a:ext cx="11161800" cy="598242"/>
          </a:xfrm>
          <a:prstGeom prst="rect">
            <a:avLst/>
          </a:prstGeom>
          <a:noFill/>
          <a:ln>
            <a:noFill/>
          </a:ln>
        </p:spPr>
        <p:txBody>
          <a:bodyPr spcFirstLastPara="1" wrap="square" lIns="91425" tIns="45700" rIns="91425" bIns="45700" anchor="ctr" anchorCtr="0">
            <a:noAutofit/>
          </a:bodyPr>
          <a:lstStyle/>
          <a:p>
            <a:pPr>
              <a:buClr>
                <a:srgbClr val="000000"/>
              </a:buClr>
              <a:buSzPts val="2800"/>
              <a:buFont typeface="Arial"/>
              <a:buNone/>
            </a:pPr>
            <a:r>
              <a:rPr lang="en-US" sz="2800" b="1" dirty="0">
                <a:solidFill>
                  <a:schemeClr val="accent4"/>
                </a:solidFill>
                <a:latin typeface="Helvetica Neue"/>
                <a:ea typeface="Helvetica Neue"/>
                <a:cs typeface="Helvetica Neue"/>
                <a:sym typeface="Helvetica Neue"/>
              </a:rPr>
              <a:t>Downstream performance</a:t>
            </a:r>
          </a:p>
        </p:txBody>
      </p:sp>
      <p:sp>
        <p:nvSpPr>
          <p:cNvPr id="10" name="Google Shape;337;p44">
            <a:extLst>
              <a:ext uri="{FF2B5EF4-FFF2-40B4-BE49-F238E27FC236}">
                <a16:creationId xmlns:a16="http://schemas.microsoft.com/office/drawing/2014/main" id="{C4009300-A30C-8D83-E2AE-91921E8EB56A}"/>
              </a:ext>
            </a:extLst>
          </p:cNvPr>
          <p:cNvSpPr txBox="1"/>
          <p:nvPr/>
        </p:nvSpPr>
        <p:spPr>
          <a:xfrm>
            <a:off x="937501" y="5566886"/>
            <a:ext cx="10316993" cy="738623"/>
          </a:xfrm>
          <a:prstGeom prst="rect">
            <a:avLst/>
          </a:prstGeom>
          <a:solidFill>
            <a:schemeClr val="bg2">
              <a:lumMod val="90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1600" dirty="0"/>
              <a:t>Brain-tuned models show consistent improvement over the baselines, with biggest gains in more semantic tasks (ASR and phonetic sentence-type prediction)</a:t>
            </a:r>
            <a:endParaRPr sz="1600" dirty="0">
              <a:latin typeface="Calibri"/>
              <a:ea typeface="Calibri"/>
              <a:cs typeface="Calibri"/>
              <a:sym typeface="Calibri"/>
            </a:endParaRPr>
          </a:p>
        </p:txBody>
      </p:sp>
      <p:pic>
        <p:nvPicPr>
          <p:cNvPr id="3" name="Picture 2" descr="A group of green and white graphs&#10;&#10;Description automatically generated with medium confidence">
            <a:extLst>
              <a:ext uri="{FF2B5EF4-FFF2-40B4-BE49-F238E27FC236}">
                <a16:creationId xmlns:a16="http://schemas.microsoft.com/office/drawing/2014/main" id="{65B30C62-EB3C-484B-18DA-7915160D6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536" y="848294"/>
            <a:ext cx="8534737" cy="4391661"/>
          </a:xfrm>
          <a:prstGeom prst="rect">
            <a:avLst/>
          </a:prstGeom>
        </p:spPr>
      </p:pic>
      <p:sp>
        <p:nvSpPr>
          <p:cNvPr id="2" name="Footer Placeholder 4">
            <a:extLst>
              <a:ext uri="{FF2B5EF4-FFF2-40B4-BE49-F238E27FC236}">
                <a16:creationId xmlns:a16="http://schemas.microsoft.com/office/drawing/2014/main" id="{50A5E702-A430-00C4-1E31-F82179BD99F5}"/>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
        <p:nvSpPr>
          <p:cNvPr id="4" name="Google Shape;210;p26">
            <a:extLst>
              <a:ext uri="{FF2B5EF4-FFF2-40B4-BE49-F238E27FC236}">
                <a16:creationId xmlns:a16="http://schemas.microsoft.com/office/drawing/2014/main" id="{7CF0DF89-FED8-214C-D13D-A57929D454CE}"/>
              </a:ext>
            </a:extLst>
          </p:cNvPr>
          <p:cNvSpPr txBox="1">
            <a:spLocks/>
          </p:cNvSpPr>
          <p:nvPr/>
        </p:nvSpPr>
        <p:spPr>
          <a:xfrm>
            <a:off x="75032" y="6365536"/>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3"/>
              </a:rPr>
              <a:t>Omer Moussa, Dietrich </a:t>
            </a:r>
            <a:r>
              <a:rPr lang="en-US" u="sng" dirty="0" err="1">
                <a:solidFill>
                  <a:schemeClr val="hlink"/>
                </a:solidFill>
                <a:latin typeface="Arial"/>
                <a:ea typeface="Arial"/>
                <a:cs typeface="Arial"/>
                <a:sym typeface="Arial"/>
                <a:hlinkClick r:id="rId3"/>
              </a:rPr>
              <a:t>Klakow</a:t>
            </a:r>
            <a:r>
              <a:rPr lang="en-US" u="sng" dirty="0">
                <a:solidFill>
                  <a:schemeClr val="hlink"/>
                </a:solidFill>
                <a:latin typeface="Arial"/>
                <a:ea typeface="Arial"/>
                <a:cs typeface="Arial"/>
                <a:sym typeface="Arial"/>
                <a:hlinkClick r:id="rId3"/>
              </a:rPr>
              <a:t>, Mariya </a:t>
            </a:r>
            <a:r>
              <a:rPr lang="en-US" u="sng" dirty="0" err="1">
                <a:solidFill>
                  <a:schemeClr val="hlink"/>
                </a:solidFill>
                <a:latin typeface="Arial"/>
                <a:ea typeface="Arial"/>
                <a:cs typeface="Arial"/>
                <a:sym typeface="Arial"/>
                <a:hlinkClick r:id="rId3"/>
              </a:rPr>
              <a:t>Toneva</a:t>
            </a:r>
            <a:r>
              <a:rPr lang="en-US" u="sng" dirty="0">
                <a:solidFill>
                  <a:schemeClr val="hlink"/>
                </a:solidFill>
                <a:latin typeface="Arial"/>
                <a:ea typeface="Arial"/>
                <a:cs typeface="Arial"/>
                <a:sym typeface="Arial"/>
                <a:hlinkClick r:id="rId3"/>
              </a:rPr>
              <a:t>. "Improving semantic understanding in speech language models via brain-tuning" </a:t>
            </a:r>
            <a:r>
              <a:rPr lang="en-US" u="sng" dirty="0" err="1">
                <a:solidFill>
                  <a:schemeClr val="hlink"/>
                </a:solidFill>
                <a:latin typeface="Arial"/>
                <a:ea typeface="Arial"/>
                <a:cs typeface="Arial"/>
                <a:sym typeface="Arial"/>
                <a:hlinkClick r:id="rId3"/>
              </a:rPr>
              <a:t>Arxiv</a:t>
            </a:r>
            <a:r>
              <a:rPr lang="en-US" u="sng" dirty="0">
                <a:solidFill>
                  <a:schemeClr val="hlink"/>
                </a:solidFill>
                <a:latin typeface="Arial"/>
                <a:ea typeface="Arial"/>
                <a:cs typeface="Arial"/>
                <a:sym typeface="Arial"/>
                <a:hlinkClick r:id="rId3"/>
              </a:rPr>
              <a:t> 2024.</a:t>
            </a:r>
            <a:endParaRPr lang="en-US" dirty="0"/>
          </a:p>
        </p:txBody>
      </p:sp>
    </p:spTree>
    <p:extLst>
      <p:ext uri="{BB962C8B-B14F-4D97-AF65-F5344CB8AC3E}">
        <p14:creationId xmlns:p14="http://schemas.microsoft.com/office/powerpoint/2010/main" val="6610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AC92C-B24F-8925-72C0-B08ED7881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36F676-1F3E-C025-0496-965AB42F291F}"/>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117F4C63-C4B0-2065-71D9-DF6467A9C0B3}"/>
              </a:ext>
            </a:extLst>
          </p:cNvPr>
          <p:cNvSpPr>
            <a:spLocks noGrp="1"/>
          </p:cNvSpPr>
          <p:nvPr>
            <p:ph idx="1"/>
          </p:nvPr>
        </p:nvSpPr>
        <p:spPr>
          <a:xfrm>
            <a:off x="150019" y="1021404"/>
            <a:ext cx="11891962" cy="5111549"/>
          </a:xfrm>
        </p:spPr>
        <p:txBody>
          <a:bodyPr>
            <a:normAutofit fontScale="92500" lnSpcReduction="2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t>Encoding schema</a:t>
            </a:r>
          </a:p>
          <a:p>
            <a:pPr lvl="2"/>
            <a:r>
              <a:rPr lang="en-US" dirty="0"/>
              <a:t>Pretrained language models and brain alignment</a:t>
            </a:r>
          </a:p>
          <a:p>
            <a:pPr lvl="2"/>
            <a:r>
              <a:rPr lang="en-IN" dirty="0"/>
              <a:t>Challenges in using DL for cognitive science</a:t>
            </a:r>
          </a:p>
          <a:p>
            <a:pPr lvl="3"/>
            <a:r>
              <a:rPr lang="en-US" dirty="0"/>
              <a:t>Training DL models using brain recordings</a:t>
            </a:r>
          </a:p>
          <a:p>
            <a:pPr lvl="3"/>
            <a:r>
              <a:rPr lang="en-US" dirty="0">
                <a:solidFill>
                  <a:srgbClr val="FF0000"/>
                </a:solidFill>
              </a:rPr>
              <a:t>Task-based language models and brain alignment</a:t>
            </a:r>
          </a:p>
          <a:p>
            <a:pPr lvl="3"/>
            <a:r>
              <a:rPr lang="en-US" dirty="0"/>
              <a:t>Disentangling Syntax and Semantics</a:t>
            </a:r>
            <a:endParaRPr lang="en-IN" dirty="0"/>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AA6D5095-3D85-8612-B662-1BD4F194CC44}"/>
              </a:ext>
            </a:extLst>
          </p:cNvPr>
          <p:cNvSpPr>
            <a:spLocks noGrp="1"/>
          </p:cNvSpPr>
          <p:nvPr>
            <p:ph type="sldNum" sz="quarter" idx="12"/>
          </p:nvPr>
        </p:nvSpPr>
        <p:spPr/>
        <p:txBody>
          <a:bodyPr/>
          <a:lstStyle/>
          <a:p>
            <a:fld id="{AE17A532-D286-470D-AE82-1500C848B688}" type="slidenum">
              <a:rPr lang="en-US" smtClean="0"/>
              <a:pPr/>
              <a:t>43</a:t>
            </a:fld>
            <a:endParaRPr lang="en-US" dirty="0"/>
          </a:p>
        </p:txBody>
      </p:sp>
      <p:sp>
        <p:nvSpPr>
          <p:cNvPr id="7" name="Footer Placeholder 4">
            <a:extLst>
              <a:ext uri="{FF2B5EF4-FFF2-40B4-BE49-F238E27FC236}">
                <a16:creationId xmlns:a16="http://schemas.microsoft.com/office/drawing/2014/main" id="{60F3B46C-1520-B207-B2D0-C873701E4CCF}"/>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967387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5D58-C920-674E-AB20-CB89642701F1}"/>
              </a:ext>
            </a:extLst>
          </p:cNvPr>
          <p:cNvSpPr>
            <a:spLocks noGrp="1"/>
          </p:cNvSpPr>
          <p:nvPr>
            <p:ph type="title"/>
          </p:nvPr>
        </p:nvSpPr>
        <p:spPr>
          <a:xfrm>
            <a:off x="15402" y="125757"/>
            <a:ext cx="12161196" cy="855452"/>
          </a:xfrm>
        </p:spPr>
        <p:txBody>
          <a:bodyPr>
            <a:normAutofit/>
          </a:bodyPr>
          <a:lstStyle/>
          <a:p>
            <a:r>
              <a:rPr lang="en-US" sz="2800" b="1" dirty="0">
                <a:solidFill>
                  <a:schemeClr val="accent4"/>
                </a:solidFill>
                <a:latin typeface="Helvetica Neue" panose="020B0604020202020204"/>
              </a:rPr>
              <a:t>Can task-specific language models better predict fMRI brain activity?</a:t>
            </a:r>
          </a:p>
        </p:txBody>
      </p:sp>
      <p:pic>
        <p:nvPicPr>
          <p:cNvPr id="5" name="Content Placeholder 4" descr="Diagram&#10;&#10;Description automatically generated">
            <a:extLst>
              <a:ext uri="{FF2B5EF4-FFF2-40B4-BE49-F238E27FC236}">
                <a16:creationId xmlns:a16="http://schemas.microsoft.com/office/drawing/2014/main" id="{965B827E-81BD-9795-8AD9-A2788B4CFF9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888" r="34692"/>
          <a:stretch/>
        </p:blipFill>
        <p:spPr>
          <a:xfrm>
            <a:off x="4086225" y="1997615"/>
            <a:ext cx="3619500" cy="4083558"/>
          </a:xfrm>
        </p:spPr>
      </p:pic>
      <p:pic>
        <p:nvPicPr>
          <p:cNvPr id="4" name="Content Placeholder 4" descr="Diagram&#10;&#10;Description automatically generated">
            <a:extLst>
              <a:ext uri="{FF2B5EF4-FFF2-40B4-BE49-F238E27FC236}">
                <a16:creationId xmlns:a16="http://schemas.microsoft.com/office/drawing/2014/main" id="{1E5D3A5E-D1B1-B2EB-B1CB-D432895374DF}"/>
              </a:ext>
            </a:extLst>
          </p:cNvPr>
          <p:cNvPicPr>
            <a:picLocks noChangeAspect="1"/>
          </p:cNvPicPr>
          <p:nvPr/>
        </p:nvPicPr>
        <p:blipFill rotWithShape="1">
          <a:blip r:embed="rId3">
            <a:extLst>
              <a:ext uri="{28A0092B-C50C-407E-A947-70E740481C1C}">
                <a14:useLocalDpi xmlns:a14="http://schemas.microsoft.com/office/drawing/2010/main" val="0"/>
              </a:ext>
            </a:extLst>
          </a:blip>
          <a:srcRect r="69261"/>
          <a:stretch/>
        </p:blipFill>
        <p:spPr>
          <a:xfrm>
            <a:off x="838200" y="1959515"/>
            <a:ext cx="3232355" cy="4083558"/>
          </a:xfrm>
          <a:prstGeom prst="rect">
            <a:avLst/>
          </a:prstGeom>
        </p:spPr>
      </p:pic>
      <p:sp>
        <p:nvSpPr>
          <p:cNvPr id="6" name="TextBox 5">
            <a:extLst>
              <a:ext uri="{FF2B5EF4-FFF2-40B4-BE49-F238E27FC236}">
                <a16:creationId xmlns:a16="http://schemas.microsoft.com/office/drawing/2014/main" id="{8BF1843B-A0E5-D96C-795F-EED0AD152053}"/>
              </a:ext>
            </a:extLst>
          </p:cNvPr>
          <p:cNvSpPr txBox="1"/>
          <p:nvPr/>
        </p:nvSpPr>
        <p:spPr>
          <a:xfrm>
            <a:off x="8610600" y="1512677"/>
            <a:ext cx="3514724" cy="3785652"/>
          </a:xfrm>
          <a:prstGeom prst="rect">
            <a:avLst/>
          </a:prstGeom>
          <a:noFill/>
        </p:spPr>
        <p:txBody>
          <a:bodyPr wrap="square">
            <a:spAutoFit/>
          </a:bodyPr>
          <a:lstStyle/>
          <a:p>
            <a:pPr algn="ctr"/>
            <a:r>
              <a:rPr lang="en-US" sz="2000">
                <a:solidFill>
                  <a:srgbClr val="0070C0"/>
                </a:solidFill>
              </a:rPr>
              <a:t>Tasks</a:t>
            </a:r>
          </a:p>
          <a:p>
            <a:pPr marL="342900" indent="-342900">
              <a:buFont typeface="Arial" panose="020B0604020202020204" pitchFamily="34" charset="0"/>
              <a:buChar char="•"/>
            </a:pPr>
            <a:r>
              <a:rPr lang="en-US" sz="2000">
                <a:solidFill>
                  <a:srgbClr val="C00000"/>
                </a:solidFill>
              </a:rPr>
              <a:t>Paraphrase</a:t>
            </a:r>
          </a:p>
          <a:p>
            <a:pPr marL="342900" indent="-342900">
              <a:buFont typeface="Arial" panose="020B0604020202020204" pitchFamily="34" charset="0"/>
              <a:buChar char="•"/>
            </a:pPr>
            <a:r>
              <a:rPr lang="en-US" sz="2000">
                <a:solidFill>
                  <a:srgbClr val="C00000"/>
                </a:solidFill>
              </a:rPr>
              <a:t>Summrisation</a:t>
            </a:r>
          </a:p>
          <a:p>
            <a:pPr marL="342900" indent="-342900">
              <a:buFont typeface="Arial" panose="020B0604020202020204" pitchFamily="34" charset="0"/>
              <a:buChar char="•"/>
            </a:pPr>
            <a:r>
              <a:rPr lang="en-US" sz="2000">
                <a:solidFill>
                  <a:srgbClr val="C00000"/>
                </a:solidFill>
              </a:rPr>
              <a:t>Question Answering</a:t>
            </a:r>
          </a:p>
          <a:p>
            <a:pPr marL="342900" indent="-342900">
              <a:buFont typeface="Arial" panose="020B0604020202020204" pitchFamily="34" charset="0"/>
              <a:buChar char="•"/>
            </a:pPr>
            <a:r>
              <a:rPr lang="en-US" sz="2000">
                <a:solidFill>
                  <a:srgbClr val="C00000"/>
                </a:solidFill>
              </a:rPr>
              <a:t>Sentiment Analysis</a:t>
            </a:r>
          </a:p>
          <a:p>
            <a:pPr marL="342900" indent="-342900">
              <a:buFont typeface="Arial" panose="020B0604020202020204" pitchFamily="34" charset="0"/>
              <a:buChar char="•"/>
            </a:pPr>
            <a:r>
              <a:rPr lang="en-US" sz="2000">
                <a:solidFill>
                  <a:srgbClr val="C00000"/>
                </a:solidFill>
              </a:rPr>
              <a:t>NER</a:t>
            </a:r>
          </a:p>
          <a:p>
            <a:pPr marL="342900" indent="-342900">
              <a:buFont typeface="Arial" panose="020B0604020202020204" pitchFamily="34" charset="0"/>
              <a:buChar char="•"/>
            </a:pPr>
            <a:r>
              <a:rPr lang="en-US" sz="2000">
                <a:solidFill>
                  <a:srgbClr val="C00000"/>
                </a:solidFill>
              </a:rPr>
              <a:t>Word Sense Disambiguation</a:t>
            </a:r>
          </a:p>
          <a:p>
            <a:pPr marL="342900" indent="-342900">
              <a:buFont typeface="Arial" panose="020B0604020202020204" pitchFamily="34" charset="0"/>
              <a:buChar char="•"/>
            </a:pPr>
            <a:r>
              <a:rPr lang="en-US" sz="2000">
                <a:solidFill>
                  <a:srgbClr val="C00000"/>
                </a:solidFill>
              </a:rPr>
              <a:t>Natural Language Inference</a:t>
            </a:r>
          </a:p>
          <a:p>
            <a:pPr marL="342900" indent="-342900">
              <a:buFont typeface="Arial" panose="020B0604020202020204" pitchFamily="34" charset="0"/>
              <a:buChar char="•"/>
            </a:pPr>
            <a:r>
              <a:rPr lang="en-US" sz="2000">
                <a:solidFill>
                  <a:srgbClr val="C00000"/>
                </a:solidFill>
              </a:rPr>
              <a:t>Semantic Role Labeling</a:t>
            </a:r>
          </a:p>
          <a:p>
            <a:pPr marL="342900" indent="-342900">
              <a:buFont typeface="Arial" panose="020B0604020202020204" pitchFamily="34" charset="0"/>
              <a:buChar char="•"/>
            </a:pPr>
            <a:r>
              <a:rPr lang="en-US" sz="2000">
                <a:solidFill>
                  <a:srgbClr val="C00000"/>
                </a:solidFill>
              </a:rPr>
              <a:t>Coreference Resolution</a:t>
            </a:r>
          </a:p>
          <a:p>
            <a:pPr marL="342900" indent="-342900">
              <a:buFont typeface="Arial" panose="020B0604020202020204" pitchFamily="34" charset="0"/>
              <a:buChar char="•"/>
            </a:pPr>
            <a:r>
              <a:rPr lang="en-US" sz="2000">
                <a:solidFill>
                  <a:srgbClr val="C00000"/>
                </a:solidFill>
              </a:rPr>
              <a:t>Shallow Syntax</a:t>
            </a:r>
          </a:p>
          <a:p>
            <a:pPr marL="342900" indent="-342900">
              <a:buFont typeface="Arial" panose="020B0604020202020204" pitchFamily="34" charset="0"/>
              <a:buChar char="•"/>
            </a:pPr>
            <a:r>
              <a:rPr lang="en-US" sz="2000">
                <a:solidFill>
                  <a:srgbClr val="C00000"/>
                </a:solidFill>
              </a:rPr>
              <a:t>Pretrained BERT</a:t>
            </a:r>
          </a:p>
        </p:txBody>
      </p:sp>
      <p:sp>
        <p:nvSpPr>
          <p:cNvPr id="8" name="TextBox 7">
            <a:extLst>
              <a:ext uri="{FF2B5EF4-FFF2-40B4-BE49-F238E27FC236}">
                <a16:creationId xmlns:a16="http://schemas.microsoft.com/office/drawing/2014/main" id="{E59EF412-073A-A6E9-7751-AAE9A82B9699}"/>
              </a:ext>
            </a:extLst>
          </p:cNvPr>
          <p:cNvSpPr txBox="1"/>
          <p:nvPr/>
        </p:nvSpPr>
        <p:spPr>
          <a:xfrm>
            <a:off x="-1" y="6516148"/>
            <a:ext cx="4086225" cy="246221"/>
          </a:xfrm>
          <a:prstGeom prst="rect">
            <a:avLst/>
          </a:prstGeom>
          <a:noFill/>
        </p:spPr>
        <p:txBody>
          <a:bodyPr wrap="square">
            <a:spAutoFit/>
          </a:bodyPr>
          <a:lstStyle/>
          <a:p>
            <a:r>
              <a:rPr lang="en-US" sz="1000" dirty="0">
                <a:latin typeface="Montserrat" panose="00000500000000000000" pitchFamily="2" charset="0"/>
              </a:rPr>
              <a:t>Devlin et al. 2019, </a:t>
            </a:r>
            <a:r>
              <a:rPr lang="en-US" sz="1000" dirty="0" err="1">
                <a:latin typeface="Montserrat" panose="00000500000000000000" pitchFamily="2" charset="0"/>
              </a:rPr>
              <a:t>Bowon</a:t>
            </a:r>
            <a:r>
              <a:rPr lang="en-US" sz="1000" dirty="0">
                <a:latin typeface="Montserrat" panose="00000500000000000000" pitchFamily="2" charset="0"/>
              </a:rPr>
              <a:t> et al. 2020</a:t>
            </a:r>
          </a:p>
        </p:txBody>
      </p:sp>
      <p:sp>
        <p:nvSpPr>
          <p:cNvPr id="3" name="Oval 2">
            <a:extLst>
              <a:ext uri="{FF2B5EF4-FFF2-40B4-BE49-F238E27FC236}">
                <a16:creationId xmlns:a16="http://schemas.microsoft.com/office/drawing/2014/main" id="{6A051ED2-70AF-A876-236B-7577D7C1853F}"/>
              </a:ext>
            </a:extLst>
          </p:cNvPr>
          <p:cNvSpPr/>
          <p:nvPr/>
        </p:nvSpPr>
        <p:spPr>
          <a:xfrm>
            <a:off x="8972550" y="3076575"/>
            <a:ext cx="647700" cy="3524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492E46E-29F8-309C-C607-DAFCA1B77958}"/>
              </a:ext>
            </a:extLst>
          </p:cNvPr>
          <p:cNvSpPr/>
          <p:nvPr/>
        </p:nvSpPr>
        <p:spPr>
          <a:xfrm>
            <a:off x="8905875" y="4535698"/>
            <a:ext cx="1771650" cy="4286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5DE5D61-9CDA-0F65-319E-CBD73FE6E75F}"/>
              </a:ext>
            </a:extLst>
          </p:cNvPr>
          <p:cNvCxnSpPr>
            <a:stCxn id="3" idx="2"/>
          </p:cNvCxnSpPr>
          <p:nvPr/>
        </p:nvCxnSpPr>
        <p:spPr>
          <a:xfrm flipH="1">
            <a:off x="8353425" y="3252788"/>
            <a:ext cx="619125" cy="25193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7AFB72-B599-765A-8718-B71E4C740860}"/>
              </a:ext>
            </a:extLst>
          </p:cNvPr>
          <p:cNvCxnSpPr>
            <a:stCxn id="7" idx="2"/>
          </p:cNvCxnSpPr>
          <p:nvPr/>
        </p:nvCxnSpPr>
        <p:spPr>
          <a:xfrm flipH="1">
            <a:off x="8362950" y="4750011"/>
            <a:ext cx="542925" cy="10221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ABF8FD7-039E-3D7C-794F-CFA4295EE948}"/>
              </a:ext>
            </a:extLst>
          </p:cNvPr>
          <p:cNvSpPr txBox="1"/>
          <p:nvPr/>
        </p:nvSpPr>
        <p:spPr>
          <a:xfrm>
            <a:off x="7705725" y="5670911"/>
            <a:ext cx="1460642" cy="400110"/>
          </a:xfrm>
          <a:prstGeom prst="rect">
            <a:avLst/>
          </a:prstGeom>
          <a:noFill/>
        </p:spPr>
        <p:txBody>
          <a:bodyPr wrap="square">
            <a:spAutoFit/>
          </a:bodyPr>
          <a:lstStyle/>
          <a:p>
            <a:pPr algn="ctr"/>
            <a:r>
              <a:rPr lang="en-US" sz="2000"/>
              <a:t>Syntactic</a:t>
            </a:r>
          </a:p>
        </p:txBody>
      </p:sp>
      <p:sp>
        <p:nvSpPr>
          <p:cNvPr id="9" name="Footer Placeholder 4">
            <a:extLst>
              <a:ext uri="{FF2B5EF4-FFF2-40B4-BE49-F238E27FC236}">
                <a16:creationId xmlns:a16="http://schemas.microsoft.com/office/drawing/2014/main" id="{B886B4E9-A110-F49D-DCB7-7AB786F09EA5}"/>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27684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7"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6"/>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45</a:t>
            </a:fld>
            <a:endParaRPr/>
          </a:p>
        </p:txBody>
      </p:sp>
      <p:sp>
        <p:nvSpPr>
          <p:cNvPr id="344" name="Google Shape;344;p36"/>
          <p:cNvSpPr txBox="1">
            <a:spLocks noGrp="1"/>
          </p:cNvSpPr>
          <p:nvPr>
            <p:ph type="body" idx="4294967295"/>
          </p:nvPr>
        </p:nvSpPr>
        <p:spPr>
          <a:xfrm>
            <a:off x="325295" y="6060985"/>
            <a:ext cx="9246722" cy="164717"/>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b="0" i="0" u="sng" dirty="0">
                <a:solidFill>
                  <a:srgbClr val="222222"/>
                </a:solidFill>
                <a:latin typeface="Arial"/>
                <a:ea typeface="Arial"/>
                <a:cs typeface="Arial"/>
                <a:sym typeface="Arial"/>
                <a:hlinkClick r:id="rId3"/>
              </a:rPr>
              <a:t>Oota, Subba Reddy, </a:t>
            </a:r>
            <a:r>
              <a:rPr lang="en-US" b="0" i="0" u="sng" dirty="0" err="1">
                <a:solidFill>
                  <a:srgbClr val="222222"/>
                </a:solidFill>
                <a:latin typeface="Arial"/>
                <a:ea typeface="Arial"/>
                <a:cs typeface="Arial"/>
                <a:sym typeface="Arial"/>
                <a:hlinkClick r:id="rId3"/>
              </a:rPr>
              <a:t>Jashn</a:t>
            </a:r>
            <a:r>
              <a:rPr lang="en-US" b="0" i="0" u="sng" dirty="0">
                <a:solidFill>
                  <a:srgbClr val="222222"/>
                </a:solidFill>
                <a:latin typeface="Arial"/>
                <a:ea typeface="Arial"/>
                <a:cs typeface="Arial"/>
                <a:sym typeface="Arial"/>
                <a:hlinkClick r:id="rId3"/>
              </a:rPr>
              <a:t> Arora, Veeral Agarwal, Mounika </a:t>
            </a:r>
            <a:r>
              <a:rPr lang="en-US" b="0" i="0" u="sng" dirty="0" err="1">
                <a:solidFill>
                  <a:srgbClr val="222222"/>
                </a:solidFill>
                <a:latin typeface="Arial"/>
                <a:ea typeface="Arial"/>
                <a:cs typeface="Arial"/>
                <a:sym typeface="Arial"/>
                <a:hlinkClick r:id="rId3"/>
              </a:rPr>
              <a:t>Marreddy</a:t>
            </a:r>
            <a:r>
              <a:rPr lang="en-US" b="0" i="0" u="sng" dirty="0">
                <a:solidFill>
                  <a:srgbClr val="222222"/>
                </a:solidFill>
                <a:latin typeface="Arial"/>
                <a:ea typeface="Arial"/>
                <a:cs typeface="Arial"/>
                <a:sym typeface="Arial"/>
                <a:hlinkClick r:id="rId3"/>
              </a:rPr>
              <a:t>, Manish Gupta, and </a:t>
            </a:r>
            <a:r>
              <a:rPr lang="en-US" b="0" i="0" u="sng" dirty="0" err="1">
                <a:solidFill>
                  <a:srgbClr val="222222"/>
                </a:solidFill>
                <a:latin typeface="Arial"/>
                <a:ea typeface="Arial"/>
                <a:cs typeface="Arial"/>
                <a:sym typeface="Arial"/>
                <a:hlinkClick r:id="rId3"/>
              </a:rPr>
              <a:t>Bapi</a:t>
            </a:r>
            <a:r>
              <a:rPr lang="en-US" b="0" i="0" u="sng" dirty="0">
                <a:solidFill>
                  <a:srgbClr val="222222"/>
                </a:solidFill>
                <a:latin typeface="Arial"/>
                <a:ea typeface="Arial"/>
                <a:cs typeface="Arial"/>
                <a:sym typeface="Arial"/>
                <a:hlinkClick r:id="rId3"/>
              </a:rPr>
              <a:t> Raju </a:t>
            </a:r>
            <a:r>
              <a:rPr lang="en-US" b="0" i="0" u="sng" dirty="0" err="1">
                <a:solidFill>
                  <a:srgbClr val="222222"/>
                </a:solidFill>
                <a:latin typeface="Arial"/>
                <a:ea typeface="Arial"/>
                <a:cs typeface="Arial"/>
                <a:sym typeface="Arial"/>
                <a:hlinkClick r:id="rId3"/>
              </a:rPr>
              <a:t>Surampudi</a:t>
            </a:r>
            <a:r>
              <a:rPr lang="en-US" b="0" i="0" u="sng" dirty="0">
                <a:solidFill>
                  <a:srgbClr val="222222"/>
                </a:solidFill>
                <a:latin typeface="Arial"/>
                <a:ea typeface="Arial"/>
                <a:cs typeface="Arial"/>
                <a:sym typeface="Arial"/>
                <a:hlinkClick r:id="rId3"/>
              </a:rPr>
              <a:t>. "Neural Language </a:t>
            </a:r>
            <a:r>
              <a:rPr lang="en-US" b="0" i="0" u="sng" dirty="0" err="1">
                <a:solidFill>
                  <a:srgbClr val="222222"/>
                </a:solidFill>
                <a:latin typeface="Arial"/>
                <a:ea typeface="Arial"/>
                <a:cs typeface="Arial"/>
                <a:sym typeface="Arial"/>
                <a:hlinkClick r:id="rId3"/>
              </a:rPr>
              <a:t>Taskonomy</a:t>
            </a:r>
            <a:r>
              <a:rPr lang="en-US" b="0" i="0" u="sng" dirty="0">
                <a:solidFill>
                  <a:srgbClr val="222222"/>
                </a:solidFill>
                <a:latin typeface="Arial"/>
                <a:ea typeface="Arial"/>
                <a:cs typeface="Arial"/>
                <a:sym typeface="Arial"/>
                <a:hlinkClick r:id="rId3"/>
              </a:rPr>
              <a:t>: Which NLP Tasks are the most Predictive of fMRI Brain Activity?." NAACL (2022).</a:t>
            </a:r>
            <a:endParaRPr dirty="0"/>
          </a:p>
          <a:p>
            <a:pPr marL="0" indent="0">
              <a:spcBef>
                <a:spcPts val="1067"/>
              </a:spcBef>
              <a:buClr>
                <a:schemeClr val="dk1"/>
              </a:buClr>
              <a:buSzPct val="100000"/>
              <a:buNone/>
            </a:pPr>
            <a:endParaRPr dirty="0"/>
          </a:p>
        </p:txBody>
      </p:sp>
      <p:pic>
        <p:nvPicPr>
          <p:cNvPr id="345" name="Google Shape;345;p36"/>
          <p:cNvPicPr preferRelativeResize="0">
            <a:picLocks noGrp="1"/>
          </p:cNvPicPr>
          <p:nvPr>
            <p:ph type="body" idx="4294967295"/>
          </p:nvPr>
        </p:nvPicPr>
        <p:blipFill rotWithShape="1">
          <a:blip r:embed="rId4">
            <a:alphaModFix/>
          </a:blip>
          <a:srcRect r="1117" b="970"/>
          <a:stretch/>
        </p:blipFill>
        <p:spPr>
          <a:xfrm>
            <a:off x="425647" y="3700377"/>
            <a:ext cx="5740400" cy="2129200"/>
          </a:xfrm>
          <a:prstGeom prst="rect">
            <a:avLst/>
          </a:prstGeom>
          <a:noFill/>
          <a:ln>
            <a:noFill/>
          </a:ln>
        </p:spPr>
      </p:pic>
      <p:pic>
        <p:nvPicPr>
          <p:cNvPr id="346" name="Google Shape;346;p36"/>
          <p:cNvPicPr preferRelativeResize="0"/>
          <p:nvPr/>
        </p:nvPicPr>
        <p:blipFill rotWithShape="1">
          <a:blip r:embed="rId5">
            <a:alphaModFix/>
          </a:blip>
          <a:srcRect/>
          <a:stretch/>
        </p:blipFill>
        <p:spPr>
          <a:xfrm>
            <a:off x="7102040" y="4166817"/>
            <a:ext cx="3186137" cy="1600212"/>
          </a:xfrm>
          <a:prstGeom prst="rect">
            <a:avLst/>
          </a:prstGeom>
          <a:noFill/>
          <a:ln>
            <a:noFill/>
          </a:ln>
        </p:spPr>
      </p:pic>
      <p:sp>
        <p:nvSpPr>
          <p:cNvPr id="347" name="Google Shape;347;p36"/>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charset="0"/>
              </a:rPr>
              <a:t>Tasks affect processing: NLP</a:t>
            </a:r>
            <a:endParaRPr sz="2800" b="1" dirty="0">
              <a:solidFill>
                <a:schemeClr val="accent4"/>
              </a:solidFill>
              <a:latin typeface="Helvetica Neue" panose="020B0604020202020204" charset="0"/>
            </a:endParaRPr>
          </a:p>
        </p:txBody>
      </p:sp>
      <p:sp>
        <p:nvSpPr>
          <p:cNvPr id="348" name="Google Shape;348;p36"/>
          <p:cNvSpPr txBox="1"/>
          <p:nvPr/>
        </p:nvSpPr>
        <p:spPr>
          <a:xfrm>
            <a:off x="265967" y="1138733"/>
            <a:ext cx="7664400" cy="2316299"/>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passages and narratives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task-optimized NLP models for a range of tasks</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reading &amp; listening of different stimuli</a:t>
            </a:r>
            <a:endParaRPr sz="2400"/>
          </a:p>
        </p:txBody>
      </p:sp>
      <p:sp>
        <p:nvSpPr>
          <p:cNvPr id="349" name="Google Shape;349;p36"/>
          <p:cNvSpPr txBox="1"/>
          <p:nvPr/>
        </p:nvSpPr>
        <p:spPr>
          <a:xfrm>
            <a:off x="7462433" y="1096182"/>
            <a:ext cx="4264800" cy="2462172"/>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2400" dirty="0">
                <a:solidFill>
                  <a:schemeClr val="dk1"/>
                </a:solidFill>
                <a:latin typeface="Calibri"/>
                <a:ea typeface="Calibri"/>
                <a:cs typeface="Calibri"/>
                <a:sym typeface="Calibri"/>
              </a:rPr>
              <a:t>Reading fMRI best explained by coref. resolution, NER, shallow syntax parsing</a:t>
            </a:r>
            <a:endParaRPr sz="2400" dirty="0">
              <a:solidFill>
                <a:schemeClr val="dk1"/>
              </a:solidFill>
              <a:latin typeface="Calibri"/>
              <a:ea typeface="Calibri"/>
              <a:cs typeface="Calibri"/>
              <a:sym typeface="Calibri"/>
            </a:endParaRPr>
          </a:p>
          <a:p>
            <a:r>
              <a:rPr lang="en" sz="2400" dirty="0">
                <a:solidFill>
                  <a:schemeClr val="dk1"/>
                </a:solidFill>
                <a:latin typeface="Calibri"/>
                <a:ea typeface="Calibri"/>
                <a:cs typeface="Calibri"/>
                <a:sym typeface="Calibri"/>
              </a:rPr>
              <a:t>Listening fMRI best explained by paraphrasing, summarization, NLI</a:t>
            </a: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837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2857952a9e_0_396"/>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SG"/>
              <a:t>46</a:t>
            </a:fld>
            <a:endParaRPr/>
          </a:p>
        </p:txBody>
      </p:sp>
      <p:pic>
        <p:nvPicPr>
          <p:cNvPr id="299" name="Google Shape;299;g22857952a9e_0_396"/>
          <p:cNvPicPr preferRelativeResize="0"/>
          <p:nvPr/>
        </p:nvPicPr>
        <p:blipFill rotWithShape="1">
          <a:blip r:embed="rId3">
            <a:alphaModFix/>
          </a:blip>
          <a:srcRect l="-1639" t="-1930" r="-1453" b="-2431"/>
          <a:stretch/>
        </p:blipFill>
        <p:spPr>
          <a:xfrm>
            <a:off x="7137875" y="1696125"/>
            <a:ext cx="4074210" cy="2174100"/>
          </a:xfrm>
          <a:prstGeom prst="rect">
            <a:avLst/>
          </a:prstGeom>
          <a:noFill/>
          <a:ln w="19050" cap="flat" cmpd="sng">
            <a:solidFill>
              <a:schemeClr val="dk1"/>
            </a:solidFill>
            <a:prstDash val="lgDash"/>
            <a:round/>
            <a:headEnd type="none" w="sm" len="sm"/>
            <a:tailEnd type="none" w="sm" len="sm"/>
          </a:ln>
        </p:spPr>
      </p:pic>
      <p:sp>
        <p:nvSpPr>
          <p:cNvPr id="300" name="Google Shape;300;g22857952a9e_0_396"/>
          <p:cNvSpPr/>
          <p:nvPr/>
        </p:nvSpPr>
        <p:spPr>
          <a:xfrm>
            <a:off x="6938325" y="6032375"/>
            <a:ext cx="5033100" cy="69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Compare against actual brain recordings</a:t>
            </a:r>
            <a:endParaRPr sz="20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(brain alignment)</a:t>
            </a:r>
            <a:endParaRPr sz="2000">
              <a:solidFill>
                <a:schemeClr val="dk1"/>
              </a:solidFill>
              <a:latin typeface="Helvetica Neue"/>
              <a:ea typeface="Helvetica Neue"/>
              <a:cs typeface="Helvetica Neue"/>
              <a:sym typeface="Helvetica Neue"/>
            </a:endParaRPr>
          </a:p>
        </p:txBody>
      </p:sp>
      <p:cxnSp>
        <p:nvCxnSpPr>
          <p:cNvPr id="301" name="Google Shape;301;g22857952a9e_0_396"/>
          <p:cNvCxnSpPr/>
          <p:nvPr/>
        </p:nvCxnSpPr>
        <p:spPr>
          <a:xfrm>
            <a:off x="4412775" y="5370650"/>
            <a:ext cx="863700" cy="483900"/>
          </a:xfrm>
          <a:prstGeom prst="straightConnector1">
            <a:avLst/>
          </a:prstGeom>
          <a:noFill/>
          <a:ln w="19050" cap="flat" cmpd="sng">
            <a:solidFill>
              <a:schemeClr val="dk1"/>
            </a:solidFill>
            <a:prstDash val="solid"/>
            <a:round/>
            <a:headEnd type="none" w="med" len="med"/>
            <a:tailEnd type="triangle" w="med" len="med"/>
          </a:ln>
        </p:spPr>
      </p:cxnSp>
      <p:pic>
        <p:nvPicPr>
          <p:cNvPr id="302" name="Google Shape;302;g22857952a9e_0_396"/>
          <p:cNvPicPr preferRelativeResize="0"/>
          <p:nvPr/>
        </p:nvPicPr>
        <p:blipFill>
          <a:blip r:embed="rId4">
            <a:alphaModFix/>
          </a:blip>
          <a:stretch>
            <a:fillRect/>
          </a:stretch>
        </p:blipFill>
        <p:spPr>
          <a:xfrm>
            <a:off x="5504862" y="5643525"/>
            <a:ext cx="1182281" cy="971550"/>
          </a:xfrm>
          <a:prstGeom prst="rect">
            <a:avLst/>
          </a:prstGeom>
          <a:noFill/>
          <a:ln>
            <a:noFill/>
          </a:ln>
        </p:spPr>
      </p:pic>
      <p:pic>
        <p:nvPicPr>
          <p:cNvPr id="303" name="Google Shape;303;g22857952a9e_0_396"/>
          <p:cNvPicPr preferRelativeResize="0"/>
          <p:nvPr/>
        </p:nvPicPr>
        <p:blipFill>
          <a:blip r:embed="rId5">
            <a:alphaModFix/>
          </a:blip>
          <a:stretch>
            <a:fillRect/>
          </a:stretch>
        </p:blipFill>
        <p:spPr>
          <a:xfrm>
            <a:off x="926275" y="4314559"/>
            <a:ext cx="3292225" cy="971550"/>
          </a:xfrm>
          <a:prstGeom prst="rect">
            <a:avLst/>
          </a:prstGeom>
          <a:noFill/>
          <a:ln>
            <a:noFill/>
          </a:ln>
        </p:spPr>
      </p:pic>
      <p:pic>
        <p:nvPicPr>
          <p:cNvPr id="304" name="Google Shape;304;g22857952a9e_0_396"/>
          <p:cNvPicPr preferRelativeResize="0"/>
          <p:nvPr/>
        </p:nvPicPr>
        <p:blipFill rotWithShape="1">
          <a:blip r:embed="rId6">
            <a:alphaModFix/>
          </a:blip>
          <a:srcRect l="-3066" t="-14265" r="-3056" b="-14252"/>
          <a:stretch/>
        </p:blipFill>
        <p:spPr>
          <a:xfrm>
            <a:off x="926275" y="1696125"/>
            <a:ext cx="4074201" cy="2174100"/>
          </a:xfrm>
          <a:prstGeom prst="rect">
            <a:avLst/>
          </a:prstGeom>
          <a:noFill/>
          <a:ln w="19050" cap="flat" cmpd="sng">
            <a:solidFill>
              <a:schemeClr val="dk1"/>
            </a:solidFill>
            <a:prstDash val="lgDash"/>
            <a:round/>
            <a:headEnd type="none" w="sm" len="sm"/>
            <a:tailEnd type="none" w="sm" len="sm"/>
          </a:ln>
        </p:spPr>
      </p:pic>
      <p:pic>
        <p:nvPicPr>
          <p:cNvPr id="305" name="Google Shape;305;g22857952a9e_0_396"/>
          <p:cNvPicPr preferRelativeResize="0"/>
          <p:nvPr/>
        </p:nvPicPr>
        <p:blipFill>
          <a:blip r:embed="rId7">
            <a:alphaModFix/>
          </a:blip>
          <a:stretch>
            <a:fillRect/>
          </a:stretch>
        </p:blipFill>
        <p:spPr>
          <a:xfrm>
            <a:off x="7149100" y="4312555"/>
            <a:ext cx="3292225" cy="975557"/>
          </a:xfrm>
          <a:prstGeom prst="rect">
            <a:avLst/>
          </a:prstGeom>
          <a:noFill/>
          <a:ln>
            <a:noFill/>
          </a:ln>
        </p:spPr>
      </p:pic>
      <p:sp>
        <p:nvSpPr>
          <p:cNvPr id="306" name="Google Shape;306;g22857952a9e_0_396"/>
          <p:cNvSpPr/>
          <p:nvPr/>
        </p:nvSpPr>
        <p:spPr>
          <a:xfrm>
            <a:off x="926275" y="5387925"/>
            <a:ext cx="3486600" cy="97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Use model’s internal layer</a:t>
            </a:r>
            <a:br>
              <a:rPr lang="en-SG" sz="2000" dirty="0">
                <a:solidFill>
                  <a:schemeClr val="dk1"/>
                </a:solidFill>
                <a:latin typeface="Helvetica Neue"/>
                <a:ea typeface="Helvetica Neue"/>
                <a:cs typeface="Helvetica Neue"/>
                <a:sym typeface="Helvetica Neue"/>
              </a:rPr>
            </a:br>
            <a:r>
              <a:rPr lang="en-SG" sz="2000" dirty="0">
                <a:solidFill>
                  <a:schemeClr val="dk1"/>
                </a:solidFill>
                <a:latin typeface="Helvetica Neue"/>
                <a:ea typeface="Helvetica Neue"/>
                <a:cs typeface="Helvetica Neue"/>
                <a:sym typeface="Helvetica Neue"/>
              </a:rPr>
              <a:t>activations to predict brain activity on held-out data</a:t>
            </a:r>
            <a:endParaRPr sz="2000" i="0" u="none" strike="noStrike" cap="none" dirty="0">
              <a:solidFill>
                <a:schemeClr val="dk1"/>
              </a:solidFill>
              <a:latin typeface="Helvetica Neue"/>
              <a:ea typeface="Helvetica Neue"/>
              <a:cs typeface="Helvetica Neue"/>
              <a:sym typeface="Helvetica Neue"/>
            </a:endParaRPr>
          </a:p>
        </p:txBody>
      </p:sp>
      <p:pic>
        <p:nvPicPr>
          <p:cNvPr id="307" name="Google Shape;307;g22857952a9e_0_396"/>
          <p:cNvPicPr preferRelativeResize="0"/>
          <p:nvPr/>
        </p:nvPicPr>
        <p:blipFill>
          <a:blip r:embed="rId8">
            <a:alphaModFix/>
          </a:blip>
          <a:stretch>
            <a:fillRect/>
          </a:stretch>
        </p:blipFill>
        <p:spPr>
          <a:xfrm>
            <a:off x="5504850" y="467965"/>
            <a:ext cx="1182300" cy="931837"/>
          </a:xfrm>
          <a:prstGeom prst="rect">
            <a:avLst/>
          </a:prstGeom>
          <a:noFill/>
          <a:ln>
            <a:noFill/>
          </a:ln>
        </p:spPr>
      </p:pic>
      <p:cxnSp>
        <p:nvCxnSpPr>
          <p:cNvPr id="308" name="Google Shape;308;g22857952a9e_0_396"/>
          <p:cNvCxnSpPr/>
          <p:nvPr/>
        </p:nvCxnSpPr>
        <p:spPr>
          <a:xfrm flipH="1">
            <a:off x="4713688" y="946725"/>
            <a:ext cx="540000" cy="540000"/>
          </a:xfrm>
          <a:prstGeom prst="straightConnector1">
            <a:avLst/>
          </a:prstGeom>
          <a:noFill/>
          <a:ln w="19050" cap="flat" cmpd="sng">
            <a:solidFill>
              <a:schemeClr val="dk1"/>
            </a:solidFill>
            <a:prstDash val="solid"/>
            <a:round/>
            <a:headEnd type="none" w="med" len="med"/>
            <a:tailEnd type="triangle" w="med" len="med"/>
          </a:ln>
        </p:spPr>
      </p:cxnSp>
      <p:cxnSp>
        <p:nvCxnSpPr>
          <p:cNvPr id="309" name="Google Shape;309;g22857952a9e_0_396"/>
          <p:cNvCxnSpPr/>
          <p:nvPr/>
        </p:nvCxnSpPr>
        <p:spPr>
          <a:xfrm>
            <a:off x="6938313" y="946725"/>
            <a:ext cx="540000" cy="540000"/>
          </a:xfrm>
          <a:prstGeom prst="straightConnector1">
            <a:avLst/>
          </a:prstGeom>
          <a:noFill/>
          <a:ln w="19050" cap="flat" cmpd="sng">
            <a:solidFill>
              <a:schemeClr val="dk1"/>
            </a:solidFill>
            <a:prstDash val="solid"/>
            <a:round/>
            <a:headEnd type="none" w="med" len="med"/>
            <a:tailEnd type="triangle" w="med" len="med"/>
          </a:ln>
        </p:spPr>
      </p:cxnSp>
      <p:sp>
        <p:nvSpPr>
          <p:cNvPr id="310" name="Google Shape;310;g22857952a9e_0_396"/>
          <p:cNvSpPr/>
          <p:nvPr/>
        </p:nvSpPr>
        <p:spPr>
          <a:xfrm>
            <a:off x="1236125" y="866575"/>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Model trained with</a:t>
            </a:r>
            <a:br>
              <a:rPr lang="en-SG" sz="2000" dirty="0">
                <a:solidFill>
                  <a:schemeClr val="dk1"/>
                </a:solidFill>
                <a:latin typeface="Helvetica Neue"/>
                <a:ea typeface="Helvetica Neue"/>
                <a:cs typeface="Helvetica Neue"/>
                <a:sym typeface="Helvetica Neue"/>
              </a:rPr>
            </a:br>
            <a:r>
              <a:rPr lang="en-SG" sz="2000" b="1" dirty="0">
                <a:solidFill>
                  <a:schemeClr val="dk1"/>
                </a:solidFill>
                <a:latin typeface="Helvetica Neue"/>
                <a:ea typeface="Helvetica Neue"/>
                <a:cs typeface="Helvetica Neue"/>
                <a:sym typeface="Helvetica Neue"/>
              </a:rPr>
              <a:t>language </a:t>
            </a:r>
            <a:r>
              <a:rPr lang="en-SG" sz="2000" b="1" dirty="0" err="1">
                <a:solidFill>
                  <a:schemeClr val="dk1"/>
                </a:solidFill>
                <a:latin typeface="Helvetica Neue"/>
                <a:ea typeface="Helvetica Neue"/>
                <a:cs typeface="Helvetica Neue"/>
                <a:sym typeface="Helvetica Neue"/>
              </a:rPr>
              <a:t>modeling</a:t>
            </a:r>
            <a:endParaRPr sz="2000" b="1" dirty="0">
              <a:solidFill>
                <a:schemeClr val="dk1"/>
              </a:solidFill>
              <a:latin typeface="Helvetica Neue"/>
              <a:ea typeface="Helvetica Neue"/>
              <a:cs typeface="Helvetica Neue"/>
              <a:sym typeface="Helvetica Neue"/>
            </a:endParaRPr>
          </a:p>
        </p:txBody>
      </p:sp>
      <p:cxnSp>
        <p:nvCxnSpPr>
          <p:cNvPr id="311" name="Google Shape;311;g22857952a9e_0_396"/>
          <p:cNvCxnSpPr/>
          <p:nvPr/>
        </p:nvCxnSpPr>
        <p:spPr>
          <a:xfrm flipH="1">
            <a:off x="6999400" y="5329175"/>
            <a:ext cx="2111400" cy="554100"/>
          </a:xfrm>
          <a:prstGeom prst="straightConnector1">
            <a:avLst/>
          </a:prstGeom>
          <a:noFill/>
          <a:ln w="19050" cap="flat" cmpd="sng">
            <a:solidFill>
              <a:schemeClr val="dk1"/>
            </a:solidFill>
            <a:prstDash val="solid"/>
            <a:round/>
            <a:headEnd type="none" w="med" len="med"/>
            <a:tailEnd type="triangle" w="med" len="med"/>
          </a:ln>
        </p:spPr>
      </p:cxnSp>
      <p:sp>
        <p:nvSpPr>
          <p:cNvPr id="312" name="Google Shape;312;g22857952a9e_0_396"/>
          <p:cNvSpPr/>
          <p:nvPr/>
        </p:nvSpPr>
        <p:spPr>
          <a:xfrm>
            <a:off x="7715625" y="871725"/>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to</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summarize narratives</a:t>
            </a:r>
            <a:endParaRPr sz="2000" b="1">
              <a:solidFill>
                <a:schemeClr val="dk1"/>
              </a:solidFill>
              <a:latin typeface="Helvetica Neue"/>
              <a:ea typeface="Helvetica Neue"/>
              <a:cs typeface="Helvetica Neue"/>
              <a:sym typeface="Helvetica Neue"/>
            </a:endParaRPr>
          </a:p>
        </p:txBody>
      </p:sp>
      <p:sp>
        <p:nvSpPr>
          <p:cNvPr id="313" name="Google Shape;313;g22857952a9e_0_396"/>
          <p:cNvSpPr/>
          <p:nvPr/>
        </p:nvSpPr>
        <p:spPr>
          <a:xfrm>
            <a:off x="7149100" y="800100"/>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input</a:t>
            </a:r>
            <a:endParaRPr sz="2000" i="0" u="none" strike="noStrike" cap="none" dirty="0">
              <a:solidFill>
                <a:schemeClr val="dk1"/>
              </a:solidFill>
              <a:latin typeface="Helvetica Neue"/>
              <a:ea typeface="Helvetica Neue"/>
              <a:cs typeface="Helvetica Neue"/>
              <a:sym typeface="Helvetica Neue"/>
            </a:endParaRPr>
          </a:p>
        </p:txBody>
      </p:sp>
      <p:sp>
        <p:nvSpPr>
          <p:cNvPr id="314" name="Google Shape;314;g22857952a9e_0_396"/>
          <p:cNvSpPr/>
          <p:nvPr/>
        </p:nvSpPr>
        <p:spPr>
          <a:xfrm>
            <a:off x="4251500" y="800100"/>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input</a:t>
            </a:r>
            <a:endParaRPr sz="2000" i="0" u="none" strike="noStrike" cap="none" dirty="0">
              <a:solidFill>
                <a:schemeClr val="dk1"/>
              </a:solidFill>
              <a:latin typeface="Helvetica Neue"/>
              <a:ea typeface="Helvetica Neue"/>
              <a:cs typeface="Helvetica Neue"/>
              <a:sym typeface="Helvetica Neue"/>
            </a:endParaRPr>
          </a:p>
        </p:txBody>
      </p:sp>
      <p:grpSp>
        <p:nvGrpSpPr>
          <p:cNvPr id="315" name="Google Shape;315;g22857952a9e_0_396"/>
          <p:cNvGrpSpPr/>
          <p:nvPr/>
        </p:nvGrpSpPr>
        <p:grpSpPr>
          <a:xfrm>
            <a:off x="1902425" y="4009775"/>
            <a:ext cx="1507500" cy="578700"/>
            <a:chOff x="1902425" y="4009775"/>
            <a:chExt cx="1507500" cy="578700"/>
          </a:xfrm>
        </p:grpSpPr>
        <p:cxnSp>
          <p:nvCxnSpPr>
            <p:cNvPr id="316" name="Google Shape;316;g22857952a9e_0_396"/>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317" name="Google Shape;317;g22857952a9e_0_396"/>
            <p:cNvSpPr/>
            <p:nvPr/>
          </p:nvSpPr>
          <p:spPr>
            <a:xfrm>
              <a:off x="1902425" y="4085975"/>
              <a:ext cx="1507500" cy="5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grpSp>
        <p:nvGrpSpPr>
          <p:cNvPr id="318" name="Google Shape;318;g22857952a9e_0_396"/>
          <p:cNvGrpSpPr/>
          <p:nvPr/>
        </p:nvGrpSpPr>
        <p:grpSpPr>
          <a:xfrm>
            <a:off x="8134400" y="4009775"/>
            <a:ext cx="1788900" cy="578700"/>
            <a:chOff x="1902425" y="4009775"/>
            <a:chExt cx="1788900" cy="578700"/>
          </a:xfrm>
        </p:grpSpPr>
        <p:cxnSp>
          <p:nvCxnSpPr>
            <p:cNvPr id="319" name="Google Shape;319;g22857952a9e_0_396"/>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320" name="Google Shape;320;g22857952a9e_0_396"/>
            <p:cNvSpPr/>
            <p:nvPr/>
          </p:nvSpPr>
          <p:spPr>
            <a:xfrm>
              <a:off x="1902425" y="4085975"/>
              <a:ext cx="1788900" cy="502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sp>
        <p:nvSpPr>
          <p:cNvPr id="321" name="Google Shape;321;g22857952a9e_0_396"/>
          <p:cNvSpPr/>
          <p:nvPr/>
        </p:nvSpPr>
        <p:spPr>
          <a:xfrm>
            <a:off x="5475450" y="1410525"/>
            <a:ext cx="1241100" cy="77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book</a:t>
            </a:r>
            <a:br>
              <a:rPr lang="en-SG" sz="2000">
                <a:solidFill>
                  <a:schemeClr val="dk1"/>
                </a:solidFill>
                <a:latin typeface="Helvetica Neue"/>
                <a:ea typeface="Helvetica Neue"/>
                <a:cs typeface="Helvetica Neue"/>
                <a:sym typeface="Helvetica Neue"/>
              </a:rPr>
            </a:br>
            <a:r>
              <a:rPr lang="en-SG" sz="2000">
                <a:solidFill>
                  <a:schemeClr val="dk1"/>
                </a:solidFill>
                <a:latin typeface="Helvetica Neue"/>
                <a:ea typeface="Helvetica Neue"/>
                <a:cs typeface="Helvetica Neue"/>
                <a:sym typeface="Helvetica Neue"/>
              </a:rPr>
              <a:t>chapter</a:t>
            </a:r>
            <a:endParaRPr sz="2000" i="0" u="none" strike="noStrike" cap="none">
              <a:solidFill>
                <a:schemeClr val="dk1"/>
              </a:solidFill>
              <a:latin typeface="Helvetica Neue"/>
              <a:ea typeface="Helvetica Neue"/>
              <a:cs typeface="Helvetica Neue"/>
              <a:sym typeface="Helvetica Neue"/>
            </a:endParaRPr>
          </a:p>
        </p:txBody>
      </p:sp>
      <p:sp>
        <p:nvSpPr>
          <p:cNvPr id="2" name="Google Shape;113;g10bb5e1c841_1_46">
            <a:extLst>
              <a:ext uri="{FF2B5EF4-FFF2-40B4-BE49-F238E27FC236}">
                <a16:creationId xmlns:a16="http://schemas.microsoft.com/office/drawing/2014/main" id="{489A799A-6E86-D49C-9E75-2A788237B27A}"/>
              </a:ext>
            </a:extLst>
          </p:cNvPr>
          <p:cNvSpPr/>
          <p:nvPr/>
        </p:nvSpPr>
        <p:spPr>
          <a:xfrm>
            <a:off x="-37226" y="42085"/>
            <a:ext cx="7036625"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800" b="1" dirty="0">
                <a:solidFill>
                  <a:schemeClr val="accent4"/>
                </a:solidFill>
                <a:latin typeface="Helvetica Neue"/>
                <a:ea typeface="Helvetica Neue"/>
                <a:cs typeface="Helvetica Neue"/>
                <a:sym typeface="Helvetica Neue"/>
              </a:rPr>
              <a:t>How to build better Language models?</a:t>
            </a:r>
            <a:endParaRPr sz="2800" b="1" i="0" u="none" strike="noStrike" cap="none" dirty="0">
              <a:solidFill>
                <a:schemeClr val="accent4"/>
              </a:solidFill>
              <a:latin typeface="Helvetica Neue"/>
              <a:ea typeface="Helvetica Neue"/>
              <a:cs typeface="Helvetica Neue"/>
              <a:sym typeface="Helvetica Neue"/>
            </a:endParaRPr>
          </a:p>
        </p:txBody>
      </p:sp>
      <p:sp>
        <p:nvSpPr>
          <p:cNvPr id="4" name="Footer Placeholder 4">
            <a:extLst>
              <a:ext uri="{FF2B5EF4-FFF2-40B4-BE49-F238E27FC236}">
                <a16:creationId xmlns:a16="http://schemas.microsoft.com/office/drawing/2014/main" id="{A5375734-6062-2FF9-BB08-42BA9101FE8D}"/>
              </a:ext>
            </a:extLst>
          </p:cNvPr>
          <p:cNvSpPr txBox="1">
            <a:spLocks/>
          </p:cNvSpPr>
          <p:nvPr/>
        </p:nvSpPr>
        <p:spPr>
          <a:xfrm>
            <a:off x="63192" y="6523973"/>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20753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P spid="306" grpId="0"/>
      <p:bldP spid="310" grpId="0"/>
      <p:bldP spid="312" grpId="0"/>
      <p:bldP spid="313" grpId="0"/>
      <p:bldP spid="314" grpId="0"/>
      <p:bldP spid="3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094abaaa3f_0_190"/>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dirty="0">
                <a:solidFill>
                  <a:schemeClr val="accent4"/>
                </a:solidFill>
                <a:latin typeface="Helvetica Neue"/>
                <a:ea typeface="Helvetica Neue"/>
                <a:cs typeface="Helvetica Neue"/>
                <a:sym typeface="Helvetica Neue"/>
              </a:rPr>
              <a:t>Result: Summarize narratives → Greater brain alignment 🧠</a:t>
            </a:r>
            <a:endParaRPr sz="2800" b="1" i="0" u="none" strike="noStrike" cap="none" dirty="0">
              <a:solidFill>
                <a:schemeClr val="accent4"/>
              </a:solidFill>
              <a:latin typeface="Helvetica Neue"/>
              <a:ea typeface="Helvetica Neue"/>
              <a:cs typeface="Helvetica Neue"/>
              <a:sym typeface="Helvetica Neue"/>
            </a:endParaRPr>
          </a:p>
        </p:txBody>
      </p:sp>
      <p:sp>
        <p:nvSpPr>
          <p:cNvPr id="429" name="Google Shape;429;g2094abaaa3f_0_190"/>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47</a:t>
            </a:fld>
            <a:endParaRPr/>
          </a:p>
        </p:txBody>
      </p:sp>
      <p:sp>
        <p:nvSpPr>
          <p:cNvPr id="430" name="Google Shape;430;g2094abaaa3f_0_190"/>
          <p:cNvSpPr/>
          <p:nvPr/>
        </p:nvSpPr>
        <p:spPr>
          <a:xfrm>
            <a:off x="515100" y="5350226"/>
            <a:ext cx="11161800" cy="726300"/>
          </a:xfrm>
          <a:prstGeom prst="rect">
            <a:avLst/>
          </a:prstGeom>
          <a:solidFill>
            <a:schemeClr val="bg2">
              <a:lumMod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000" dirty="0">
                <a:solidFill>
                  <a:schemeClr val="dk1"/>
                </a:solidFill>
                <a:latin typeface="Helvetica Neue"/>
                <a:ea typeface="Helvetica Neue"/>
                <a:cs typeface="Helvetica Neue"/>
                <a:sym typeface="Helvetica Neue"/>
              </a:rPr>
              <a:t>Training language models to summarize narratives improves brain alignment</a:t>
            </a:r>
            <a:endParaRPr sz="2000" i="0" u="none" strike="noStrike" cap="none" dirty="0">
              <a:solidFill>
                <a:schemeClr val="dk1"/>
              </a:solidFill>
              <a:latin typeface="Helvetica Neue"/>
              <a:ea typeface="Helvetica Neue"/>
              <a:cs typeface="Helvetica Neue"/>
              <a:sym typeface="Helvetica Neue"/>
            </a:endParaRPr>
          </a:p>
        </p:txBody>
      </p:sp>
      <p:pic>
        <p:nvPicPr>
          <p:cNvPr id="431" name="Google Shape;431;g2094abaaa3f_0_190"/>
          <p:cNvPicPr preferRelativeResize="0"/>
          <p:nvPr/>
        </p:nvPicPr>
        <p:blipFill>
          <a:blip r:embed="rId3">
            <a:alphaModFix/>
          </a:blip>
          <a:stretch>
            <a:fillRect/>
          </a:stretch>
        </p:blipFill>
        <p:spPr>
          <a:xfrm rot="-5400000">
            <a:off x="1687850" y="5965776"/>
            <a:ext cx="449275" cy="449275"/>
          </a:xfrm>
          <a:prstGeom prst="rect">
            <a:avLst/>
          </a:prstGeom>
          <a:noFill/>
          <a:ln>
            <a:noFill/>
          </a:ln>
        </p:spPr>
      </p:pic>
      <p:sp>
        <p:nvSpPr>
          <p:cNvPr id="432" name="Google Shape;432;g2094abaaa3f_0_190"/>
          <p:cNvSpPr/>
          <p:nvPr/>
        </p:nvSpPr>
        <p:spPr>
          <a:xfrm>
            <a:off x="2120203" y="6222701"/>
            <a:ext cx="3184800" cy="34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SG" sz="1800" dirty="0">
                <a:solidFill>
                  <a:schemeClr val="dk1"/>
                </a:solidFill>
                <a:latin typeface="Helvetica Neue"/>
                <a:ea typeface="Helvetica Neue"/>
                <a:cs typeface="Helvetica Neue"/>
                <a:sym typeface="Helvetica Neue"/>
              </a:rPr>
              <a:t>this is the title of our paper!</a:t>
            </a:r>
            <a:endParaRPr sz="1800" i="0" u="none" strike="noStrike" cap="none" dirty="0">
              <a:solidFill>
                <a:schemeClr val="dk1"/>
              </a:solidFill>
              <a:latin typeface="Helvetica Neue"/>
              <a:ea typeface="Helvetica Neue"/>
              <a:cs typeface="Helvetica Neue"/>
              <a:sym typeface="Helvetica Neue"/>
            </a:endParaRPr>
          </a:p>
        </p:txBody>
      </p:sp>
      <p:grpSp>
        <p:nvGrpSpPr>
          <p:cNvPr id="433" name="Google Shape;433;g2094abaaa3f_0_190"/>
          <p:cNvGrpSpPr/>
          <p:nvPr/>
        </p:nvGrpSpPr>
        <p:grpSpPr>
          <a:xfrm>
            <a:off x="3654000" y="1194637"/>
            <a:ext cx="4884000" cy="4087238"/>
            <a:chOff x="3311100" y="1194637"/>
            <a:chExt cx="4884000" cy="4087238"/>
          </a:xfrm>
        </p:grpSpPr>
        <p:pic>
          <p:nvPicPr>
            <p:cNvPr id="434" name="Google Shape;434;g2094abaaa3f_0_190"/>
            <p:cNvPicPr preferRelativeResize="0"/>
            <p:nvPr/>
          </p:nvPicPr>
          <p:blipFill rotWithShape="1">
            <a:blip r:embed="rId4">
              <a:alphaModFix/>
            </a:blip>
            <a:srcRect b="6085"/>
            <a:stretch/>
          </p:blipFill>
          <p:spPr>
            <a:xfrm>
              <a:off x="3463500" y="1194637"/>
              <a:ext cx="4208299" cy="3725502"/>
            </a:xfrm>
            <a:prstGeom prst="rect">
              <a:avLst/>
            </a:prstGeom>
            <a:noFill/>
            <a:ln>
              <a:noFill/>
            </a:ln>
          </p:spPr>
        </p:pic>
        <p:sp>
          <p:nvSpPr>
            <p:cNvPr id="435" name="Google Shape;435;g2094abaaa3f_0_190"/>
            <p:cNvSpPr/>
            <p:nvPr/>
          </p:nvSpPr>
          <p:spPr>
            <a:xfrm>
              <a:off x="3311100" y="4955475"/>
              <a:ext cx="4884000" cy="32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a:solidFill>
                    <a:schemeClr val="dk1"/>
                  </a:solidFill>
                  <a:latin typeface="Helvetica Neue"/>
                  <a:ea typeface="Helvetica Neue"/>
                  <a:cs typeface="Helvetica Neue"/>
                  <a:sym typeface="Helvetica Neue"/>
                </a:rPr>
                <a:t>brain alignment (Pearson correlation)</a:t>
              </a:r>
              <a:endParaRPr sz="1800" i="0" u="none" strike="noStrike" cap="none">
                <a:solidFill>
                  <a:schemeClr val="dk1"/>
                </a:solidFill>
                <a:latin typeface="Helvetica Neue"/>
                <a:ea typeface="Helvetica Neue"/>
                <a:cs typeface="Helvetica Neue"/>
                <a:sym typeface="Helvetica Neue"/>
              </a:endParaRPr>
            </a:p>
          </p:txBody>
        </p:sp>
      </p:grpSp>
      <p:sp>
        <p:nvSpPr>
          <p:cNvPr id="3" name="Footer Placeholder 4">
            <a:extLst>
              <a:ext uri="{FF2B5EF4-FFF2-40B4-BE49-F238E27FC236}">
                <a16:creationId xmlns:a16="http://schemas.microsoft.com/office/drawing/2014/main" id="{4347EF28-489D-4C27-C820-4B1326FA6DBC}"/>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86123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par>
                                <p:cTn id="8" presetID="10" presetClass="entr" presetSubtype="0" fill="hold" nodeType="withEffect">
                                  <p:stCondLst>
                                    <p:cond delay="0"/>
                                  </p:stCondLst>
                                  <p:childTnLst>
                                    <p:set>
                                      <p:cBhvr>
                                        <p:cTn id="9" dur="1" fill="hold">
                                          <p:stCondLst>
                                            <p:cond delay="0"/>
                                          </p:stCondLst>
                                        </p:cTn>
                                        <p:tgtEl>
                                          <p:spTgt spid="431"/>
                                        </p:tgtEl>
                                        <p:attrNameLst>
                                          <p:attrName>style.visibility</p:attrName>
                                        </p:attrNameLst>
                                      </p:cBhvr>
                                      <p:to>
                                        <p:strVal val="visible"/>
                                      </p:to>
                                    </p:set>
                                    <p:animEffect transition="in" filter="fade">
                                      <p:cBhvr>
                                        <p:cTn id="10" dur="1000"/>
                                        <p:tgtEl>
                                          <p:spTgt spid="431"/>
                                        </p:tgtEl>
                                      </p:cBhvr>
                                    </p:animEffect>
                                  </p:childTnLst>
                                </p:cTn>
                              </p:par>
                              <p:par>
                                <p:cTn id="11" presetID="10" presetClass="entr" presetSubtype="0" fill="hold" nodeType="withEffect">
                                  <p:stCondLst>
                                    <p:cond delay="0"/>
                                  </p:stCondLst>
                                  <p:childTnLst>
                                    <p:set>
                                      <p:cBhvr>
                                        <p:cTn id="12" dur="1" fill="hold">
                                          <p:stCondLst>
                                            <p:cond delay="0"/>
                                          </p:stCondLst>
                                        </p:cTn>
                                        <p:tgtEl>
                                          <p:spTgt spid="432"/>
                                        </p:tgtEl>
                                        <p:attrNameLst>
                                          <p:attrName>style.visibility</p:attrName>
                                        </p:attrNameLst>
                                      </p:cBhvr>
                                      <p:to>
                                        <p:strVal val="visible"/>
                                      </p:to>
                                    </p:set>
                                    <p:animEffect transition="in" filter="fade">
                                      <p:cBhvr>
                                        <p:cTn id="13"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09e7f9bce6_0_67"/>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SG"/>
              <a:t>48</a:t>
            </a:fld>
            <a:endParaRPr/>
          </a:p>
        </p:txBody>
      </p:sp>
      <p:cxnSp>
        <p:nvCxnSpPr>
          <p:cNvPr id="280" name="Google Shape;280;g209e7f9bce6_0_67"/>
          <p:cNvCxnSpPr/>
          <p:nvPr/>
        </p:nvCxnSpPr>
        <p:spPr>
          <a:xfrm flipH="1">
            <a:off x="4713688" y="1470600"/>
            <a:ext cx="540000" cy="540000"/>
          </a:xfrm>
          <a:prstGeom prst="straightConnector1">
            <a:avLst/>
          </a:prstGeom>
          <a:noFill/>
          <a:ln w="19050" cap="flat" cmpd="sng">
            <a:solidFill>
              <a:schemeClr val="dk1"/>
            </a:solidFill>
            <a:prstDash val="solid"/>
            <a:round/>
            <a:headEnd type="none" w="med" len="med"/>
            <a:tailEnd type="triangle" w="med" len="med"/>
          </a:ln>
        </p:spPr>
      </p:cxnSp>
      <p:cxnSp>
        <p:nvCxnSpPr>
          <p:cNvPr id="281" name="Google Shape;281;g209e7f9bce6_0_67"/>
          <p:cNvCxnSpPr/>
          <p:nvPr/>
        </p:nvCxnSpPr>
        <p:spPr>
          <a:xfrm>
            <a:off x="6938313" y="1470600"/>
            <a:ext cx="540000" cy="540000"/>
          </a:xfrm>
          <a:prstGeom prst="straightConnector1">
            <a:avLst/>
          </a:prstGeom>
          <a:noFill/>
          <a:ln w="19050" cap="flat" cmpd="sng">
            <a:solidFill>
              <a:schemeClr val="dk1"/>
            </a:solidFill>
            <a:prstDash val="solid"/>
            <a:round/>
            <a:headEnd type="none" w="med" len="med"/>
            <a:tailEnd type="triangle" w="med" len="med"/>
          </a:ln>
        </p:spPr>
      </p:cxnSp>
      <p:sp>
        <p:nvSpPr>
          <p:cNvPr id="284" name="Google Shape;284;g209e7f9bce6_0_67"/>
          <p:cNvSpPr/>
          <p:nvPr/>
        </p:nvSpPr>
        <p:spPr>
          <a:xfrm>
            <a:off x="7149100" y="1323975"/>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sp>
        <p:nvSpPr>
          <p:cNvPr id="285" name="Google Shape;285;g209e7f9bce6_0_67"/>
          <p:cNvSpPr/>
          <p:nvPr/>
        </p:nvSpPr>
        <p:spPr>
          <a:xfrm>
            <a:off x="4251500" y="1323975"/>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input</a:t>
            </a:r>
            <a:endParaRPr sz="2000" i="0" u="none" strike="noStrike" cap="none" dirty="0">
              <a:solidFill>
                <a:schemeClr val="dk1"/>
              </a:solidFill>
              <a:latin typeface="Helvetica Neue"/>
              <a:ea typeface="Helvetica Neue"/>
              <a:cs typeface="Helvetica Neue"/>
              <a:sym typeface="Helvetica Neue"/>
            </a:endParaRPr>
          </a:p>
        </p:txBody>
      </p:sp>
      <p:pic>
        <p:nvPicPr>
          <p:cNvPr id="2" name="Picture 1">
            <a:extLst>
              <a:ext uri="{FF2B5EF4-FFF2-40B4-BE49-F238E27FC236}">
                <a16:creationId xmlns:a16="http://schemas.microsoft.com/office/drawing/2014/main" id="{6395D917-B4A1-2AF2-E72E-DB4C999C9BF6}"/>
              </a:ext>
            </a:extLst>
          </p:cNvPr>
          <p:cNvPicPr>
            <a:picLocks noChangeAspect="1"/>
          </p:cNvPicPr>
          <p:nvPr/>
        </p:nvPicPr>
        <p:blipFill>
          <a:blip r:embed="rId3"/>
          <a:stretch>
            <a:fillRect/>
          </a:stretch>
        </p:blipFill>
        <p:spPr>
          <a:xfrm>
            <a:off x="5042900" y="560225"/>
            <a:ext cx="2049058" cy="939820"/>
          </a:xfrm>
          <a:prstGeom prst="rect">
            <a:avLst/>
          </a:prstGeom>
        </p:spPr>
      </p:pic>
      <p:grpSp>
        <p:nvGrpSpPr>
          <p:cNvPr id="25" name="Group 24">
            <a:extLst>
              <a:ext uri="{FF2B5EF4-FFF2-40B4-BE49-F238E27FC236}">
                <a16:creationId xmlns:a16="http://schemas.microsoft.com/office/drawing/2014/main" id="{C28E0A66-58E1-FF9C-76A3-128F2119FF0C}"/>
              </a:ext>
            </a:extLst>
          </p:cNvPr>
          <p:cNvGrpSpPr/>
          <p:nvPr/>
        </p:nvGrpSpPr>
        <p:grpSpPr>
          <a:xfrm>
            <a:off x="7206250" y="1390450"/>
            <a:ext cx="4074201" cy="3003974"/>
            <a:chOff x="7206250" y="1390450"/>
            <a:chExt cx="4074201" cy="3003974"/>
          </a:xfrm>
        </p:grpSpPr>
        <p:sp>
          <p:nvSpPr>
            <p:cNvPr id="283" name="Google Shape;283;g209e7f9bce6_0_67"/>
            <p:cNvSpPr/>
            <p:nvPr/>
          </p:nvSpPr>
          <p:spPr>
            <a:xfrm>
              <a:off x="7689100" y="1390450"/>
              <a:ext cx="349646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Model fine-tuned to</a:t>
              </a:r>
              <a:br>
                <a:rPr lang="en-SG" sz="2000" dirty="0">
                  <a:solidFill>
                    <a:schemeClr val="dk1"/>
                  </a:solidFill>
                  <a:latin typeface="Helvetica Neue"/>
                  <a:ea typeface="Helvetica Neue"/>
                  <a:cs typeface="Helvetica Neue"/>
                  <a:sym typeface="Helvetica Neue"/>
                </a:rPr>
              </a:br>
              <a:r>
                <a:rPr lang="en-SG" sz="2000" b="1" dirty="0">
                  <a:solidFill>
                    <a:schemeClr val="dk1"/>
                  </a:solidFill>
                  <a:latin typeface="Helvetica Neue"/>
                  <a:ea typeface="Helvetica Neue"/>
                  <a:cs typeface="Helvetica Neue"/>
                  <a:sym typeface="Helvetica Neue"/>
                </a:rPr>
                <a:t>downstream speech tasks</a:t>
              </a:r>
              <a:endParaRPr sz="2000" b="1" dirty="0">
                <a:solidFill>
                  <a:schemeClr val="dk1"/>
                </a:solidFill>
                <a:latin typeface="Helvetica Neue"/>
                <a:ea typeface="Helvetica Neue"/>
                <a:cs typeface="Helvetica Neue"/>
                <a:sym typeface="Helvetica Neue"/>
              </a:endParaRPr>
            </a:p>
          </p:txBody>
        </p:sp>
        <p:sp>
          <p:nvSpPr>
            <p:cNvPr id="3" name="Rectangle 2">
              <a:extLst>
                <a:ext uri="{FF2B5EF4-FFF2-40B4-BE49-F238E27FC236}">
                  <a16:creationId xmlns:a16="http://schemas.microsoft.com/office/drawing/2014/main" id="{267F968C-6EB7-5FE5-4D65-F25FEE2485B9}"/>
                </a:ext>
              </a:extLst>
            </p:cNvPr>
            <p:cNvSpPr/>
            <p:nvPr/>
          </p:nvSpPr>
          <p:spPr>
            <a:xfrm>
              <a:off x="7206250" y="2220324"/>
              <a:ext cx="4074201" cy="2174100"/>
            </a:xfrm>
            <a:prstGeom prst="rect">
              <a:avLst/>
            </a:prstGeom>
            <a:no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rectangular signs with black text&#10;&#10;Description automatically generated">
              <a:extLst>
                <a:ext uri="{FF2B5EF4-FFF2-40B4-BE49-F238E27FC236}">
                  <a16:creationId xmlns:a16="http://schemas.microsoft.com/office/drawing/2014/main" id="{1869F904-30BD-D194-3566-67356AB1C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364" y="2282509"/>
              <a:ext cx="2613887" cy="1577477"/>
            </a:xfrm>
            <a:prstGeom prst="rect">
              <a:avLst/>
            </a:prstGeom>
          </p:spPr>
        </p:pic>
        <p:pic>
          <p:nvPicPr>
            <p:cNvPr id="7" name="Picture 6" descr="A black and white sign with black text&#10;&#10;Description automatically generated">
              <a:extLst>
                <a:ext uri="{FF2B5EF4-FFF2-40B4-BE49-F238E27FC236}">
                  <a16:creationId xmlns:a16="http://schemas.microsoft.com/office/drawing/2014/main" id="{FD1D717F-E04F-DB0F-DB94-647037192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9607" y="3845071"/>
              <a:ext cx="1188200" cy="457240"/>
            </a:xfrm>
            <a:prstGeom prst="rect">
              <a:avLst/>
            </a:prstGeom>
          </p:spPr>
        </p:pic>
        <p:pic>
          <p:nvPicPr>
            <p:cNvPr id="9" name="Picture 8" descr="A black and white sign with black text&#10;&#10;Description automatically generated">
              <a:extLst>
                <a:ext uri="{FF2B5EF4-FFF2-40B4-BE49-F238E27FC236}">
                  <a16:creationId xmlns:a16="http://schemas.microsoft.com/office/drawing/2014/main" id="{1B836ACB-041F-C483-1B3D-DE50A53E01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7118" y="3846976"/>
              <a:ext cx="1204064" cy="464860"/>
            </a:xfrm>
            <a:prstGeom prst="rect">
              <a:avLst/>
            </a:prstGeom>
          </p:spPr>
        </p:pic>
      </p:grpSp>
      <p:grpSp>
        <p:nvGrpSpPr>
          <p:cNvPr id="24" name="Group 23">
            <a:extLst>
              <a:ext uri="{FF2B5EF4-FFF2-40B4-BE49-F238E27FC236}">
                <a16:creationId xmlns:a16="http://schemas.microsoft.com/office/drawing/2014/main" id="{B5AD0FA8-1567-4D05-FF70-6BCB3FFA8684}"/>
              </a:ext>
            </a:extLst>
          </p:cNvPr>
          <p:cNvGrpSpPr/>
          <p:nvPr/>
        </p:nvGrpSpPr>
        <p:grpSpPr>
          <a:xfrm>
            <a:off x="911549" y="1390450"/>
            <a:ext cx="4074201" cy="3000365"/>
            <a:chOff x="911549" y="1390450"/>
            <a:chExt cx="4074201" cy="3000365"/>
          </a:xfrm>
        </p:grpSpPr>
        <p:sp>
          <p:nvSpPr>
            <p:cNvPr id="282" name="Google Shape;282;g209e7f9bce6_0_67"/>
            <p:cNvSpPr/>
            <p:nvPr/>
          </p:nvSpPr>
          <p:spPr>
            <a:xfrm>
              <a:off x="1236125" y="1390450"/>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Pretrained</a:t>
              </a:r>
              <a:br>
                <a:rPr lang="en-SG" sz="2000" dirty="0">
                  <a:solidFill>
                    <a:schemeClr val="dk1"/>
                  </a:solidFill>
                  <a:latin typeface="Helvetica Neue"/>
                  <a:ea typeface="Helvetica Neue"/>
                  <a:cs typeface="Helvetica Neue"/>
                  <a:sym typeface="Helvetica Neue"/>
                </a:rPr>
              </a:br>
              <a:r>
                <a:rPr lang="en-SG" sz="2000" b="1" dirty="0">
                  <a:solidFill>
                    <a:schemeClr val="dk1"/>
                  </a:solidFill>
                  <a:latin typeface="Helvetica Neue"/>
                  <a:ea typeface="Helvetica Neue"/>
                  <a:cs typeface="Helvetica Neue"/>
                  <a:sym typeface="Helvetica Neue"/>
                </a:rPr>
                <a:t>speech model</a:t>
              </a:r>
              <a:endParaRPr sz="2000" b="1" dirty="0">
                <a:solidFill>
                  <a:schemeClr val="dk1"/>
                </a:solidFill>
                <a:latin typeface="Helvetica Neue"/>
                <a:ea typeface="Helvetica Neue"/>
                <a:cs typeface="Helvetica Neue"/>
                <a:sym typeface="Helvetica Neue"/>
              </a:endParaRPr>
            </a:p>
          </p:txBody>
        </p:sp>
        <p:sp>
          <p:nvSpPr>
            <p:cNvPr id="14" name="Rectangle 13">
              <a:extLst>
                <a:ext uri="{FF2B5EF4-FFF2-40B4-BE49-F238E27FC236}">
                  <a16:creationId xmlns:a16="http://schemas.microsoft.com/office/drawing/2014/main" id="{7CF2C88C-BF2F-3FF5-5ACC-1C103AAD899E}"/>
                </a:ext>
              </a:extLst>
            </p:cNvPr>
            <p:cNvSpPr/>
            <p:nvPr/>
          </p:nvSpPr>
          <p:spPr>
            <a:xfrm>
              <a:off x="911549" y="2216715"/>
              <a:ext cx="4074201" cy="2174100"/>
            </a:xfrm>
            <a:prstGeom prst="rect">
              <a:avLst/>
            </a:prstGeom>
            <a:no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B5C36C9-09BA-8EFB-E41D-CA821B72E61C}"/>
                </a:ext>
              </a:extLst>
            </p:cNvPr>
            <p:cNvSpPr/>
            <p:nvPr/>
          </p:nvSpPr>
          <p:spPr>
            <a:xfrm>
              <a:off x="1555573" y="2762249"/>
              <a:ext cx="2252400" cy="981075"/>
            </a:xfrm>
            <a:prstGeom prst="roundRect">
              <a:avLst/>
            </a:pr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288;g209e7f9bce6_0_67">
              <a:extLst>
                <a:ext uri="{FF2B5EF4-FFF2-40B4-BE49-F238E27FC236}">
                  <a16:creationId xmlns:a16="http://schemas.microsoft.com/office/drawing/2014/main" id="{8BE1551B-D227-2E49-810C-90700FEB1BF9}"/>
                </a:ext>
              </a:extLst>
            </p:cNvPr>
            <p:cNvSpPr/>
            <p:nvPr/>
          </p:nvSpPr>
          <p:spPr>
            <a:xfrm>
              <a:off x="1497152" y="3046186"/>
              <a:ext cx="2396645" cy="587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Wav2Vec 2.0-base</a:t>
              </a:r>
              <a:endParaRPr sz="2000" i="0" u="none" strike="noStrike" cap="none" dirty="0">
                <a:solidFill>
                  <a:schemeClr val="dk1"/>
                </a:solidFill>
                <a:latin typeface="Helvetica Neue"/>
                <a:ea typeface="Helvetica Neue"/>
                <a:cs typeface="Helvetica Neue"/>
                <a:sym typeface="Helvetica Neue"/>
              </a:endParaRPr>
            </a:p>
          </p:txBody>
        </p:sp>
      </p:grpSp>
      <p:cxnSp>
        <p:nvCxnSpPr>
          <p:cNvPr id="4" name="Google Shape;301;g22857952a9e_0_396">
            <a:extLst>
              <a:ext uri="{FF2B5EF4-FFF2-40B4-BE49-F238E27FC236}">
                <a16:creationId xmlns:a16="http://schemas.microsoft.com/office/drawing/2014/main" id="{3440321B-A45F-1CF2-3178-A000EA8FFE58}"/>
              </a:ext>
            </a:extLst>
          </p:cNvPr>
          <p:cNvCxnSpPr/>
          <p:nvPr/>
        </p:nvCxnSpPr>
        <p:spPr>
          <a:xfrm>
            <a:off x="4398049" y="5813875"/>
            <a:ext cx="863700" cy="483900"/>
          </a:xfrm>
          <a:prstGeom prst="straightConnector1">
            <a:avLst/>
          </a:prstGeom>
          <a:noFill/>
          <a:ln w="19050" cap="flat" cmpd="sng">
            <a:solidFill>
              <a:schemeClr val="dk1"/>
            </a:solidFill>
            <a:prstDash val="solid"/>
            <a:round/>
            <a:headEnd type="none" w="med" len="med"/>
            <a:tailEnd type="triangle" w="med" len="med"/>
          </a:ln>
        </p:spPr>
      </p:cxnSp>
      <p:pic>
        <p:nvPicPr>
          <p:cNvPr id="6" name="Google Shape;302;g22857952a9e_0_396">
            <a:extLst>
              <a:ext uri="{FF2B5EF4-FFF2-40B4-BE49-F238E27FC236}">
                <a16:creationId xmlns:a16="http://schemas.microsoft.com/office/drawing/2014/main" id="{60DC2257-D077-4DBE-6F65-896B3F10296B}"/>
              </a:ext>
            </a:extLst>
          </p:cNvPr>
          <p:cNvPicPr preferRelativeResize="0"/>
          <p:nvPr/>
        </p:nvPicPr>
        <p:blipFill>
          <a:blip r:embed="rId7">
            <a:alphaModFix/>
          </a:blip>
          <a:stretch>
            <a:fillRect/>
          </a:stretch>
        </p:blipFill>
        <p:spPr>
          <a:xfrm>
            <a:off x="5504858" y="5688900"/>
            <a:ext cx="1182281" cy="971550"/>
          </a:xfrm>
          <a:prstGeom prst="rect">
            <a:avLst/>
          </a:prstGeom>
          <a:noFill/>
          <a:ln>
            <a:noFill/>
          </a:ln>
        </p:spPr>
      </p:pic>
      <p:pic>
        <p:nvPicPr>
          <p:cNvPr id="8" name="Google Shape;303;g22857952a9e_0_396">
            <a:extLst>
              <a:ext uri="{FF2B5EF4-FFF2-40B4-BE49-F238E27FC236}">
                <a16:creationId xmlns:a16="http://schemas.microsoft.com/office/drawing/2014/main" id="{C780808B-A381-D8D5-EF43-74BD4304F1BE}"/>
              </a:ext>
            </a:extLst>
          </p:cNvPr>
          <p:cNvPicPr preferRelativeResize="0"/>
          <p:nvPr/>
        </p:nvPicPr>
        <p:blipFill>
          <a:blip r:embed="rId8">
            <a:alphaModFix/>
          </a:blip>
          <a:stretch>
            <a:fillRect/>
          </a:stretch>
        </p:blipFill>
        <p:spPr>
          <a:xfrm>
            <a:off x="911549" y="4757784"/>
            <a:ext cx="3292225" cy="971550"/>
          </a:xfrm>
          <a:prstGeom prst="rect">
            <a:avLst/>
          </a:prstGeom>
          <a:noFill/>
          <a:ln>
            <a:noFill/>
          </a:ln>
        </p:spPr>
      </p:pic>
      <p:pic>
        <p:nvPicPr>
          <p:cNvPr id="10" name="Google Shape;305;g22857952a9e_0_396">
            <a:extLst>
              <a:ext uri="{FF2B5EF4-FFF2-40B4-BE49-F238E27FC236}">
                <a16:creationId xmlns:a16="http://schemas.microsoft.com/office/drawing/2014/main" id="{A9FF2797-5C28-548D-CF0A-84BAA79E481F}"/>
              </a:ext>
            </a:extLst>
          </p:cNvPr>
          <p:cNvPicPr preferRelativeResize="0"/>
          <p:nvPr/>
        </p:nvPicPr>
        <p:blipFill>
          <a:blip r:embed="rId9">
            <a:alphaModFix/>
          </a:blip>
          <a:stretch>
            <a:fillRect/>
          </a:stretch>
        </p:blipFill>
        <p:spPr>
          <a:xfrm>
            <a:off x="7134374" y="4755780"/>
            <a:ext cx="3292225" cy="975557"/>
          </a:xfrm>
          <a:prstGeom prst="rect">
            <a:avLst/>
          </a:prstGeom>
          <a:noFill/>
          <a:ln>
            <a:noFill/>
          </a:ln>
        </p:spPr>
      </p:pic>
      <p:sp>
        <p:nvSpPr>
          <p:cNvPr id="11" name="Google Shape;306;g22857952a9e_0_396">
            <a:extLst>
              <a:ext uri="{FF2B5EF4-FFF2-40B4-BE49-F238E27FC236}">
                <a16:creationId xmlns:a16="http://schemas.microsoft.com/office/drawing/2014/main" id="{1599A6CE-29F9-471E-4503-1520D3A137BC}"/>
              </a:ext>
            </a:extLst>
          </p:cNvPr>
          <p:cNvSpPr/>
          <p:nvPr/>
        </p:nvSpPr>
        <p:spPr>
          <a:xfrm>
            <a:off x="386893" y="5684850"/>
            <a:ext cx="3486600" cy="97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dirty="0">
                <a:solidFill>
                  <a:schemeClr val="dk1"/>
                </a:solidFill>
                <a:latin typeface="Helvetica Neue"/>
                <a:ea typeface="Helvetica Neue"/>
                <a:cs typeface="Helvetica Neue"/>
                <a:sym typeface="Helvetica Neue"/>
              </a:rPr>
              <a:t>Use model’s internal layer</a:t>
            </a:r>
            <a:br>
              <a:rPr lang="en-SG" sz="2000" dirty="0">
                <a:solidFill>
                  <a:schemeClr val="dk1"/>
                </a:solidFill>
                <a:latin typeface="Helvetica Neue"/>
                <a:ea typeface="Helvetica Neue"/>
                <a:cs typeface="Helvetica Neue"/>
                <a:sym typeface="Helvetica Neue"/>
              </a:rPr>
            </a:br>
            <a:r>
              <a:rPr lang="en-SG" sz="2000" dirty="0">
                <a:solidFill>
                  <a:schemeClr val="dk1"/>
                </a:solidFill>
                <a:latin typeface="Helvetica Neue"/>
                <a:ea typeface="Helvetica Neue"/>
                <a:cs typeface="Helvetica Neue"/>
                <a:sym typeface="Helvetica Neue"/>
              </a:rPr>
              <a:t>activations to predict brain activity on held-out data</a:t>
            </a:r>
            <a:endParaRPr sz="2000" i="0" u="none" strike="noStrike" cap="none" dirty="0">
              <a:solidFill>
                <a:schemeClr val="dk1"/>
              </a:solidFill>
              <a:latin typeface="Helvetica Neue"/>
              <a:ea typeface="Helvetica Neue"/>
              <a:cs typeface="Helvetica Neue"/>
              <a:sym typeface="Helvetica Neue"/>
            </a:endParaRPr>
          </a:p>
        </p:txBody>
      </p:sp>
      <p:cxnSp>
        <p:nvCxnSpPr>
          <p:cNvPr id="12" name="Google Shape;311;g22857952a9e_0_396">
            <a:extLst>
              <a:ext uri="{FF2B5EF4-FFF2-40B4-BE49-F238E27FC236}">
                <a16:creationId xmlns:a16="http://schemas.microsoft.com/office/drawing/2014/main" id="{24FA434D-849D-8FF4-3072-46883170353F}"/>
              </a:ext>
            </a:extLst>
          </p:cNvPr>
          <p:cNvCxnSpPr/>
          <p:nvPr/>
        </p:nvCxnSpPr>
        <p:spPr>
          <a:xfrm flipH="1">
            <a:off x="6984674" y="5772400"/>
            <a:ext cx="2111400" cy="554100"/>
          </a:xfrm>
          <a:prstGeom prst="straightConnector1">
            <a:avLst/>
          </a:prstGeom>
          <a:noFill/>
          <a:ln w="19050" cap="flat" cmpd="sng">
            <a:solidFill>
              <a:schemeClr val="dk1"/>
            </a:solidFill>
            <a:prstDash val="solid"/>
            <a:round/>
            <a:headEnd type="none" w="med" len="med"/>
            <a:tailEnd type="triangle" w="med" len="med"/>
          </a:ln>
        </p:spPr>
      </p:cxnSp>
      <p:grpSp>
        <p:nvGrpSpPr>
          <p:cNvPr id="13" name="Google Shape;315;g22857952a9e_0_396">
            <a:extLst>
              <a:ext uri="{FF2B5EF4-FFF2-40B4-BE49-F238E27FC236}">
                <a16:creationId xmlns:a16="http://schemas.microsoft.com/office/drawing/2014/main" id="{68FDBFAE-CDE1-4731-C824-57D51140C87D}"/>
              </a:ext>
            </a:extLst>
          </p:cNvPr>
          <p:cNvGrpSpPr/>
          <p:nvPr/>
        </p:nvGrpSpPr>
        <p:grpSpPr>
          <a:xfrm>
            <a:off x="1887699" y="4453000"/>
            <a:ext cx="1507500" cy="578700"/>
            <a:chOff x="1902425" y="4009775"/>
            <a:chExt cx="1507500" cy="578700"/>
          </a:xfrm>
        </p:grpSpPr>
        <p:cxnSp>
          <p:nvCxnSpPr>
            <p:cNvPr id="15" name="Google Shape;316;g22857952a9e_0_396">
              <a:extLst>
                <a:ext uri="{FF2B5EF4-FFF2-40B4-BE49-F238E27FC236}">
                  <a16:creationId xmlns:a16="http://schemas.microsoft.com/office/drawing/2014/main" id="{8EA63E59-17E0-4D17-250B-159DD99B61BD}"/>
                </a:ext>
              </a:extLst>
            </p:cNvPr>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16" name="Google Shape;317;g22857952a9e_0_396">
              <a:extLst>
                <a:ext uri="{FF2B5EF4-FFF2-40B4-BE49-F238E27FC236}">
                  <a16:creationId xmlns:a16="http://schemas.microsoft.com/office/drawing/2014/main" id="{4F2A0838-A59F-9650-BB57-43176A524E9F}"/>
                </a:ext>
              </a:extLst>
            </p:cNvPr>
            <p:cNvSpPr/>
            <p:nvPr/>
          </p:nvSpPr>
          <p:spPr>
            <a:xfrm>
              <a:off x="1902425" y="4085975"/>
              <a:ext cx="1507500" cy="5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grpSp>
        <p:nvGrpSpPr>
          <p:cNvPr id="17" name="Google Shape;318;g22857952a9e_0_396">
            <a:extLst>
              <a:ext uri="{FF2B5EF4-FFF2-40B4-BE49-F238E27FC236}">
                <a16:creationId xmlns:a16="http://schemas.microsoft.com/office/drawing/2014/main" id="{599347C8-42CC-1261-7D7A-292A3EF76A55}"/>
              </a:ext>
            </a:extLst>
          </p:cNvPr>
          <p:cNvGrpSpPr/>
          <p:nvPr/>
        </p:nvGrpSpPr>
        <p:grpSpPr>
          <a:xfrm>
            <a:off x="8119674" y="4453000"/>
            <a:ext cx="1788900" cy="578700"/>
            <a:chOff x="1902425" y="4009775"/>
            <a:chExt cx="1788900" cy="578700"/>
          </a:xfrm>
        </p:grpSpPr>
        <p:cxnSp>
          <p:nvCxnSpPr>
            <p:cNvPr id="20" name="Google Shape;319;g22857952a9e_0_396">
              <a:extLst>
                <a:ext uri="{FF2B5EF4-FFF2-40B4-BE49-F238E27FC236}">
                  <a16:creationId xmlns:a16="http://schemas.microsoft.com/office/drawing/2014/main" id="{456081D2-BB2C-247B-223B-B2785ADE7461}"/>
                </a:ext>
              </a:extLst>
            </p:cNvPr>
            <p:cNvCxnSpPr/>
            <p:nvPr/>
          </p:nvCxnSpPr>
          <p:spPr>
            <a:xfrm>
              <a:off x="1902425" y="4009775"/>
              <a:ext cx="0" cy="535200"/>
            </a:xfrm>
            <a:prstGeom prst="straightConnector1">
              <a:avLst/>
            </a:prstGeom>
            <a:noFill/>
            <a:ln w="19050" cap="flat" cmpd="sng">
              <a:solidFill>
                <a:schemeClr val="dk1"/>
              </a:solidFill>
              <a:prstDash val="solid"/>
              <a:round/>
              <a:headEnd type="none" w="med" len="med"/>
              <a:tailEnd type="triangle" w="med" len="med"/>
            </a:ln>
          </p:spPr>
        </p:cxnSp>
        <p:sp>
          <p:nvSpPr>
            <p:cNvPr id="21" name="Google Shape;320;g22857952a9e_0_396">
              <a:extLst>
                <a:ext uri="{FF2B5EF4-FFF2-40B4-BE49-F238E27FC236}">
                  <a16:creationId xmlns:a16="http://schemas.microsoft.com/office/drawing/2014/main" id="{B21BB2DC-F9AD-3C98-F52B-4AF135541674}"/>
                </a:ext>
              </a:extLst>
            </p:cNvPr>
            <p:cNvSpPr/>
            <p:nvPr/>
          </p:nvSpPr>
          <p:spPr>
            <a:xfrm>
              <a:off x="1902425" y="4085975"/>
              <a:ext cx="1788900" cy="502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Arial"/>
                <a:buNone/>
              </a:pPr>
              <a:r>
                <a:rPr lang="en-SG" sz="2000">
                  <a:solidFill>
                    <a:schemeClr val="dk1"/>
                  </a:solidFill>
                  <a:latin typeface="Helvetica Neue"/>
                  <a:ea typeface="Helvetica Neue"/>
                  <a:cs typeface="Helvetica Neue"/>
                  <a:sym typeface="Helvetica Neue"/>
                </a:rPr>
                <a:t>activations</a:t>
              </a:r>
              <a:endParaRPr sz="2000" i="0" u="none" strike="noStrike" cap="none">
                <a:solidFill>
                  <a:schemeClr val="dk1"/>
                </a:solidFill>
                <a:latin typeface="Helvetica Neue"/>
                <a:ea typeface="Helvetica Neue"/>
                <a:cs typeface="Helvetica Neue"/>
                <a:sym typeface="Helvetica Neue"/>
              </a:endParaRPr>
            </a:p>
          </p:txBody>
        </p:sp>
      </p:grpSp>
      <p:sp>
        <p:nvSpPr>
          <p:cNvPr id="22" name="Google Shape;300;g22857952a9e_0_396">
            <a:extLst>
              <a:ext uri="{FF2B5EF4-FFF2-40B4-BE49-F238E27FC236}">
                <a16:creationId xmlns:a16="http://schemas.microsoft.com/office/drawing/2014/main" id="{241F5157-17A1-7C84-87ED-3838AD6DBDFC}"/>
              </a:ext>
            </a:extLst>
          </p:cNvPr>
          <p:cNvSpPr/>
          <p:nvPr/>
        </p:nvSpPr>
        <p:spPr>
          <a:xfrm>
            <a:off x="9096074" y="5715929"/>
            <a:ext cx="3146506" cy="913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Compare against actual brain recordings</a:t>
            </a:r>
            <a:endParaRPr sz="20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(brain alignment)</a:t>
            </a:r>
            <a:endParaRPr sz="2000">
              <a:solidFill>
                <a:schemeClr val="dk1"/>
              </a:solidFill>
              <a:latin typeface="Helvetica Neue"/>
              <a:ea typeface="Helvetica Neue"/>
              <a:cs typeface="Helvetica Neue"/>
              <a:sym typeface="Helvetica Neue"/>
            </a:endParaRPr>
          </a:p>
        </p:txBody>
      </p:sp>
      <p:sp>
        <p:nvSpPr>
          <p:cNvPr id="23" name="Google Shape;347;p36">
            <a:extLst>
              <a:ext uri="{FF2B5EF4-FFF2-40B4-BE49-F238E27FC236}">
                <a16:creationId xmlns:a16="http://schemas.microsoft.com/office/drawing/2014/main" id="{88C43F27-2076-7281-09CD-69E01DAA0F44}"/>
              </a:ext>
            </a:extLst>
          </p:cNvPr>
          <p:cNvSpPr txBox="1">
            <a:spLocks/>
          </p:cNvSpPr>
          <p:nvPr/>
        </p:nvSpPr>
        <p:spPr>
          <a:xfrm>
            <a:off x="0" y="1"/>
            <a:ext cx="12192000" cy="560224"/>
          </a:xfrm>
          <a:prstGeom prst="rect">
            <a:avLst/>
          </a:prstGeom>
        </p:spPr>
        <p:txBody>
          <a:bodyPr spcFirstLastPara="1" vert="horz" wrap="square" lIns="91433" tIns="45700" rIns="91433"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4"/>
                </a:solidFill>
                <a:latin typeface="Helvetica Neue" panose="020B0604020202020204" charset="0"/>
              </a:rPr>
              <a:t>Tasks affect processing: Speech</a:t>
            </a:r>
          </a:p>
        </p:txBody>
      </p:sp>
    </p:spTree>
    <p:extLst>
      <p:ext uri="{BB962C8B-B14F-4D97-AF65-F5344CB8AC3E}">
        <p14:creationId xmlns:p14="http://schemas.microsoft.com/office/powerpoint/2010/main" val="157873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85" grpId="0"/>
      <p:bldP spid="1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a:xfrm>
            <a:off x="295276" y="4526574"/>
            <a:ext cx="11758612" cy="952501"/>
          </a:xfrm>
        </p:spPr>
        <p:txBody>
          <a:bodyPr>
            <a:normAutofit lnSpcReduction="10000"/>
          </a:bodyPr>
          <a:lstStyle/>
          <a:p>
            <a:pPr lvl="1"/>
            <a:r>
              <a:rPr lang="en-IN" sz="1800" dirty="0"/>
              <a:t>All speech tasks are better aligned with EAC compared to AAC and IFG regions. </a:t>
            </a:r>
          </a:p>
          <a:p>
            <a:pPr lvl="1"/>
            <a:r>
              <a:rPr lang="en-IN" sz="1800" dirty="0"/>
              <a:t>Finetuning on ER, SID and IC leads to the best alignment for the early auditory cortex</a:t>
            </a:r>
          </a:p>
          <a:p>
            <a:pPr lvl="1"/>
            <a:r>
              <a:rPr lang="en-IN" sz="1800" dirty="0"/>
              <a:t>Finetuning on ASR provides the best encoding for the auditory associative cortex and language regions.</a:t>
            </a:r>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Region level alignments</a:t>
            </a:r>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49</a:t>
            </a:fld>
            <a:endParaRPr lang="en-US" dirty="0"/>
          </a:p>
        </p:txBody>
      </p:sp>
      <p:pic>
        <p:nvPicPr>
          <p:cNvPr id="5" name="Picture 4">
            <a:extLst>
              <a:ext uri="{FF2B5EF4-FFF2-40B4-BE49-F238E27FC236}">
                <a16:creationId xmlns:a16="http://schemas.microsoft.com/office/drawing/2014/main" id="{A6E273B7-FF3E-5C96-B9C0-10A96183017C}"/>
              </a:ext>
            </a:extLst>
          </p:cNvPr>
          <p:cNvPicPr>
            <a:picLocks noChangeAspect="1"/>
          </p:cNvPicPr>
          <p:nvPr/>
        </p:nvPicPr>
        <p:blipFill>
          <a:blip r:embed="rId2"/>
          <a:stretch>
            <a:fillRect/>
          </a:stretch>
        </p:blipFill>
        <p:spPr>
          <a:xfrm>
            <a:off x="2384969" y="914052"/>
            <a:ext cx="7225958" cy="3534666"/>
          </a:xfrm>
          <a:prstGeom prst="rect">
            <a:avLst/>
          </a:prstGeom>
        </p:spPr>
      </p:pic>
      <p:sp>
        <p:nvSpPr>
          <p:cNvPr id="3" name="Google Shape;344;p36">
            <a:extLst>
              <a:ext uri="{FF2B5EF4-FFF2-40B4-BE49-F238E27FC236}">
                <a16:creationId xmlns:a16="http://schemas.microsoft.com/office/drawing/2014/main" id="{11FFD97C-9F81-9F31-BC8A-2646CA367B9B}"/>
              </a:ext>
            </a:extLst>
          </p:cNvPr>
          <p:cNvSpPr txBox="1">
            <a:spLocks/>
          </p:cNvSpPr>
          <p:nvPr/>
        </p:nvSpPr>
        <p:spPr>
          <a:xfrm>
            <a:off x="325295" y="6060985"/>
            <a:ext cx="9246722" cy="164717"/>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rgbClr val="222222"/>
                </a:solidFill>
                <a:latin typeface="Arial"/>
                <a:ea typeface="Arial"/>
                <a:cs typeface="Arial"/>
                <a:sym typeface="Arial"/>
                <a:hlinkClick r:id="rId3"/>
              </a:rPr>
              <a:t>Oota, Subba Reddy, Veeral Agarwal, Mounika </a:t>
            </a:r>
            <a:r>
              <a:rPr lang="en-US" u="sng" dirty="0" err="1">
                <a:solidFill>
                  <a:srgbClr val="222222"/>
                </a:solidFill>
                <a:latin typeface="Arial"/>
                <a:ea typeface="Arial"/>
                <a:cs typeface="Arial"/>
                <a:sym typeface="Arial"/>
                <a:hlinkClick r:id="rId3"/>
              </a:rPr>
              <a:t>Marreddy</a:t>
            </a:r>
            <a:r>
              <a:rPr lang="en-US" u="sng" dirty="0">
                <a:solidFill>
                  <a:srgbClr val="222222"/>
                </a:solidFill>
                <a:latin typeface="Arial"/>
                <a:ea typeface="Arial"/>
                <a:cs typeface="Arial"/>
                <a:sym typeface="Arial"/>
                <a:hlinkClick r:id="rId3"/>
              </a:rPr>
              <a:t>, Manish Gupta, and </a:t>
            </a:r>
            <a:r>
              <a:rPr lang="en-US" u="sng" dirty="0" err="1">
                <a:solidFill>
                  <a:srgbClr val="222222"/>
                </a:solidFill>
                <a:latin typeface="Arial"/>
                <a:ea typeface="Arial"/>
                <a:cs typeface="Arial"/>
                <a:sym typeface="Arial"/>
                <a:hlinkClick r:id="rId3"/>
              </a:rPr>
              <a:t>Bapi</a:t>
            </a:r>
            <a:r>
              <a:rPr lang="en-US" u="sng" dirty="0">
                <a:solidFill>
                  <a:srgbClr val="222222"/>
                </a:solidFill>
                <a:latin typeface="Arial"/>
                <a:ea typeface="Arial"/>
                <a:cs typeface="Arial"/>
                <a:sym typeface="Arial"/>
                <a:hlinkClick r:id="rId3"/>
              </a:rPr>
              <a:t> Raju </a:t>
            </a:r>
            <a:r>
              <a:rPr lang="en-US" u="sng" dirty="0" err="1">
                <a:solidFill>
                  <a:srgbClr val="222222"/>
                </a:solidFill>
                <a:latin typeface="Arial"/>
                <a:ea typeface="Arial"/>
                <a:cs typeface="Arial"/>
                <a:sym typeface="Arial"/>
                <a:hlinkClick r:id="rId3"/>
              </a:rPr>
              <a:t>Surampudi</a:t>
            </a:r>
            <a:r>
              <a:rPr lang="en-US" u="sng" dirty="0">
                <a:solidFill>
                  <a:srgbClr val="222222"/>
                </a:solidFill>
                <a:latin typeface="Arial"/>
                <a:ea typeface="Arial"/>
                <a:cs typeface="Arial"/>
                <a:sym typeface="Arial"/>
                <a:hlinkClick r:id="rId3"/>
              </a:rPr>
              <a:t>. "Speech </a:t>
            </a:r>
            <a:r>
              <a:rPr lang="en-US" u="sng" dirty="0" err="1">
                <a:solidFill>
                  <a:srgbClr val="222222"/>
                </a:solidFill>
                <a:latin typeface="Arial"/>
                <a:ea typeface="Arial"/>
                <a:cs typeface="Arial"/>
                <a:sym typeface="Arial"/>
                <a:hlinkClick r:id="rId3"/>
              </a:rPr>
              <a:t>Taskonomy</a:t>
            </a:r>
            <a:r>
              <a:rPr lang="en-US" u="sng" dirty="0">
                <a:solidFill>
                  <a:srgbClr val="222222"/>
                </a:solidFill>
                <a:latin typeface="Arial"/>
                <a:ea typeface="Arial"/>
                <a:cs typeface="Arial"/>
                <a:sym typeface="Arial"/>
                <a:hlinkClick r:id="rId3"/>
              </a:rPr>
              <a:t>: Which Speech Tasks are the most Predictive of fMRI Brain Activity?" INTERSPEECH (2023).</a:t>
            </a:r>
            <a:endParaRPr lang="en-US" dirty="0"/>
          </a:p>
          <a:p>
            <a:pPr marL="0" indent="0">
              <a:spcBef>
                <a:spcPts val="1067"/>
              </a:spcBef>
              <a:buClr>
                <a:schemeClr val="dk1"/>
              </a:buClr>
              <a:buSzPct val="100000"/>
              <a:buFont typeface="Arial" panose="020B0604020202020204" pitchFamily="34" charset="0"/>
              <a:buNone/>
            </a:pPr>
            <a:endParaRPr lang="en-US" dirty="0"/>
          </a:p>
        </p:txBody>
      </p:sp>
    </p:spTree>
    <p:extLst>
      <p:ext uri="{BB962C8B-B14F-4D97-AF65-F5344CB8AC3E}">
        <p14:creationId xmlns:p14="http://schemas.microsoft.com/office/powerpoint/2010/main" val="15841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82199"/>
            <a:ext cx="11161800" cy="753221"/>
          </a:xfrm>
          <a:prstGeom prst="rect">
            <a:avLst/>
          </a:prstGeom>
          <a:noFill/>
          <a:ln>
            <a:noFill/>
          </a:ln>
        </p:spPr>
        <p:txBody>
          <a:bodyPr spcFirstLastPara="1" wrap="square" lIns="91425" tIns="45700" rIns="91425" bIns="45700" anchor="ctr" anchorCtr="0">
            <a:noAutofit/>
          </a:bodyPr>
          <a:lstStyle/>
          <a:p>
            <a:pPr>
              <a:buClr>
                <a:srgbClr val="000000"/>
              </a:buClr>
              <a:buSzPts val="2800"/>
              <a:buFont typeface="Arial"/>
              <a:buNone/>
            </a:pPr>
            <a:r>
              <a:rPr lang="en-US" sz="2800" b="1" dirty="0">
                <a:solidFill>
                  <a:schemeClr val="accent4"/>
                </a:solidFill>
                <a:latin typeface="Helvetica Neue"/>
                <a:ea typeface="Helvetica Neue"/>
                <a:cs typeface="Helvetica Neue"/>
                <a:sym typeface="Helvetica Neue"/>
              </a:rPr>
              <a:t>Natural language is composed of many different features</a:t>
            </a:r>
          </a:p>
        </p:txBody>
      </p:sp>
      <p:sp>
        <p:nvSpPr>
          <p:cNvPr id="10" name="Google Shape;337;p44">
            <a:extLst>
              <a:ext uri="{FF2B5EF4-FFF2-40B4-BE49-F238E27FC236}">
                <a16:creationId xmlns:a16="http://schemas.microsoft.com/office/drawing/2014/main" id="{95030B3A-520A-1E23-FA10-65C59866C07B}"/>
              </a:ext>
            </a:extLst>
          </p:cNvPr>
          <p:cNvSpPr txBox="1"/>
          <p:nvPr/>
        </p:nvSpPr>
        <p:spPr>
          <a:xfrm>
            <a:off x="2089014" y="6269861"/>
            <a:ext cx="8013971" cy="523180"/>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What features of the language stimulus drive the response in each brain area?</a:t>
            </a:r>
            <a:endParaRPr sz="1733" dirty="0">
              <a:latin typeface="Calibri"/>
              <a:ea typeface="Calibri"/>
              <a:cs typeface="Calibri"/>
              <a:sym typeface="Calibri"/>
            </a:endParaRPr>
          </a:p>
        </p:txBody>
      </p:sp>
      <p:pic>
        <p:nvPicPr>
          <p:cNvPr id="3" name="Picture 2" descr="A diagram of a brain&#10;&#10;Description automatically generated">
            <a:extLst>
              <a:ext uri="{FF2B5EF4-FFF2-40B4-BE49-F238E27FC236}">
                <a16:creationId xmlns:a16="http://schemas.microsoft.com/office/drawing/2014/main" id="{31CD8A11-2A90-6787-4DC3-2191C009DC17}"/>
              </a:ext>
            </a:extLst>
          </p:cNvPr>
          <p:cNvPicPr>
            <a:picLocks noChangeAspect="1"/>
          </p:cNvPicPr>
          <p:nvPr/>
        </p:nvPicPr>
        <p:blipFill>
          <a:blip r:embed="rId2">
            <a:extLst>
              <a:ext uri="{28A0092B-C50C-407E-A947-70E740481C1C}">
                <a14:useLocalDpi xmlns:a14="http://schemas.microsoft.com/office/drawing/2010/main" val="0"/>
              </a:ext>
            </a:extLst>
          </a:blip>
          <a:srcRect t="1354"/>
          <a:stretch/>
        </p:blipFill>
        <p:spPr>
          <a:xfrm>
            <a:off x="934304" y="835420"/>
            <a:ext cx="10562648" cy="5271310"/>
          </a:xfrm>
          <a:prstGeom prst="rect">
            <a:avLst/>
          </a:prstGeom>
        </p:spPr>
      </p:pic>
      <p:sp>
        <p:nvSpPr>
          <p:cNvPr id="2" name="Google Shape;676;p35">
            <a:extLst>
              <a:ext uri="{FF2B5EF4-FFF2-40B4-BE49-F238E27FC236}">
                <a16:creationId xmlns:a16="http://schemas.microsoft.com/office/drawing/2014/main" id="{707C8B09-D596-B0E7-82E4-F5176CB2D8C0}"/>
              </a:ext>
            </a:extLst>
          </p:cNvPr>
          <p:cNvSpPr txBox="1"/>
          <p:nvPr/>
        </p:nvSpPr>
        <p:spPr>
          <a:xfrm>
            <a:off x="0" y="5811797"/>
            <a:ext cx="4163438" cy="589865"/>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r>
              <a:rPr lang="en" sz="1000" dirty="0">
                <a:solidFill>
                  <a:schemeClr val="dk1"/>
                </a:solidFill>
                <a:latin typeface="Montserrat"/>
                <a:ea typeface="Montserrat"/>
                <a:cs typeface="Montserrat"/>
                <a:sym typeface="Montserrat"/>
              </a:rPr>
              <a:t> Source: Slide from Fatma Deniz’s talk at NEAT-24 workshop</a:t>
            </a:r>
            <a:endParaRPr sz="1000"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80398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790E-5B7B-1024-EB1A-8E5BC350B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EE970-5252-287E-439B-7D75D6455B1B}"/>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6A0FE398-0A2E-F662-6F8D-C46925B7608A}"/>
              </a:ext>
            </a:extLst>
          </p:cNvPr>
          <p:cNvSpPr>
            <a:spLocks noGrp="1"/>
          </p:cNvSpPr>
          <p:nvPr>
            <p:ph idx="1"/>
          </p:nvPr>
        </p:nvSpPr>
        <p:spPr>
          <a:xfrm>
            <a:off x="150019" y="1021404"/>
            <a:ext cx="11891962" cy="5111549"/>
          </a:xfrm>
        </p:spPr>
        <p:txBody>
          <a:bodyPr>
            <a:normAutofit fontScale="92500" lnSpcReduction="2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t>Encoding schema</a:t>
            </a:r>
          </a:p>
          <a:p>
            <a:pPr lvl="2"/>
            <a:r>
              <a:rPr lang="en-US" dirty="0"/>
              <a:t>Pretrained language models and brain alignment</a:t>
            </a:r>
          </a:p>
          <a:p>
            <a:pPr lvl="2"/>
            <a:r>
              <a:rPr lang="en-IN" dirty="0"/>
              <a:t>Challenges in using DL for cognitive science</a:t>
            </a:r>
          </a:p>
          <a:p>
            <a:pPr lvl="3"/>
            <a:r>
              <a:rPr lang="en-US" dirty="0"/>
              <a:t>Training DL models using brain recordings</a:t>
            </a:r>
          </a:p>
          <a:p>
            <a:pPr lvl="3"/>
            <a:r>
              <a:rPr lang="en-US" dirty="0"/>
              <a:t>Task-based language models and brain alignment</a:t>
            </a:r>
          </a:p>
          <a:p>
            <a:pPr lvl="3"/>
            <a:r>
              <a:rPr lang="en-US" dirty="0">
                <a:solidFill>
                  <a:srgbClr val="FF0000"/>
                </a:solidFill>
              </a:rPr>
              <a:t>Disentangling Syntax and Semantics</a:t>
            </a:r>
            <a:endParaRPr lang="en-IN" dirty="0">
              <a:solidFill>
                <a:srgbClr val="FF0000"/>
              </a:solidFill>
            </a:endParaRPr>
          </a:p>
          <a:p>
            <a:pPr lvl="1"/>
            <a:r>
              <a:rPr lang="en-IN" dirty="0"/>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D0833DC9-7B07-CE3F-BDC7-DA1F8AE9215E}"/>
              </a:ext>
            </a:extLst>
          </p:cNvPr>
          <p:cNvSpPr>
            <a:spLocks noGrp="1"/>
          </p:cNvSpPr>
          <p:nvPr>
            <p:ph type="sldNum" sz="quarter" idx="12"/>
          </p:nvPr>
        </p:nvSpPr>
        <p:spPr/>
        <p:txBody>
          <a:bodyPr/>
          <a:lstStyle/>
          <a:p>
            <a:fld id="{AE17A532-D286-470D-AE82-1500C848B688}" type="slidenum">
              <a:rPr lang="en-US" smtClean="0"/>
              <a:pPr/>
              <a:t>50</a:t>
            </a:fld>
            <a:endParaRPr lang="en-US" dirty="0"/>
          </a:p>
        </p:txBody>
      </p:sp>
      <p:sp>
        <p:nvSpPr>
          <p:cNvPr id="7" name="Footer Placeholder 4">
            <a:extLst>
              <a:ext uri="{FF2B5EF4-FFF2-40B4-BE49-F238E27FC236}">
                <a16:creationId xmlns:a16="http://schemas.microsoft.com/office/drawing/2014/main" id="{CB7391FB-997C-7BA3-A9D2-3EF9F838260F}"/>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692542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8"/>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a:rPr>
              <a:t>Disentangling contributions of different info sources to brain predictions</a:t>
            </a:r>
            <a:endParaRPr sz="2800" b="1" dirty="0">
              <a:solidFill>
                <a:schemeClr val="accent4"/>
              </a:solidFill>
              <a:latin typeface="Helvetica Neue" panose="020B0604020202020204"/>
            </a:endParaRPr>
          </a:p>
        </p:txBody>
      </p:sp>
      <p:sp>
        <p:nvSpPr>
          <p:cNvPr id="362" name="Google Shape;362;p38"/>
          <p:cNvSpPr txBox="1"/>
          <p:nvPr/>
        </p:nvSpPr>
        <p:spPr>
          <a:xfrm>
            <a:off x="475267" y="2155067"/>
            <a:ext cx="4132266" cy="571600"/>
          </a:xfrm>
          <a:prstGeom prst="rect">
            <a:avLst/>
          </a:prstGeom>
          <a:noFill/>
          <a:ln>
            <a:noFill/>
          </a:ln>
        </p:spPr>
        <p:txBody>
          <a:bodyPr spcFirstLastPara="1" wrap="square" lIns="121900" tIns="121900" rIns="121900" bIns="121900" anchor="t" anchorCtr="0">
            <a:noAutofit/>
          </a:bodyPr>
          <a:lstStyle/>
          <a:p>
            <a:r>
              <a:rPr lang="en" sz="2400" i="1">
                <a:latin typeface="Montserrat"/>
                <a:ea typeface="Montserrat"/>
                <a:cs typeface="Montserrat"/>
                <a:sym typeface="Montserrat"/>
              </a:rPr>
              <a:t>“Mary finished the apple”</a:t>
            </a:r>
            <a:endParaRPr sz="2400" i="1">
              <a:latin typeface="Montserrat"/>
              <a:ea typeface="Montserrat"/>
              <a:cs typeface="Montserrat"/>
              <a:sym typeface="Montserrat"/>
            </a:endParaRPr>
          </a:p>
        </p:txBody>
      </p:sp>
      <p:sp>
        <p:nvSpPr>
          <p:cNvPr id="363" name="Google Shape;363;p38"/>
          <p:cNvSpPr txBox="1"/>
          <p:nvPr/>
        </p:nvSpPr>
        <p:spPr>
          <a:xfrm>
            <a:off x="906333" y="2805167"/>
            <a:ext cx="3701200" cy="842400"/>
          </a:xfrm>
          <a:prstGeom prst="rect">
            <a:avLst/>
          </a:prstGeom>
          <a:noFill/>
          <a:ln>
            <a:noFill/>
          </a:ln>
        </p:spPr>
        <p:txBody>
          <a:bodyPr spcFirstLastPara="1" wrap="square" lIns="121900" tIns="121900" rIns="121900" bIns="121900" anchor="t" anchorCtr="0">
            <a:noAutofit/>
          </a:bodyPr>
          <a:lstStyle/>
          <a:p>
            <a:r>
              <a:rPr lang="en" sz="2000" b="1">
                <a:latin typeface="Montserrat"/>
                <a:ea typeface="Montserrat"/>
                <a:cs typeface="Montserrat"/>
                <a:sym typeface="Montserrat"/>
              </a:rPr>
              <a:t>supra-word meaning</a:t>
            </a:r>
            <a:r>
              <a:rPr lang="en" sz="2000">
                <a:latin typeface="Montserrat"/>
                <a:ea typeface="Montserrat"/>
                <a:cs typeface="Montserrat"/>
                <a:sym typeface="Montserrat"/>
              </a:rPr>
              <a:t> may contain concept of:</a:t>
            </a:r>
            <a:endParaRPr sz="2000">
              <a:latin typeface="Montserrat"/>
              <a:ea typeface="Montserrat"/>
              <a:cs typeface="Montserrat"/>
              <a:sym typeface="Montserrat"/>
            </a:endParaRPr>
          </a:p>
          <a:p>
            <a:pPr marL="609585" indent="-431789">
              <a:buSzPts val="1500"/>
              <a:buFont typeface="Montserrat"/>
              <a:buChar char="-"/>
            </a:pPr>
            <a:r>
              <a:rPr lang="en" sz="2000">
                <a:latin typeface="Montserrat"/>
                <a:ea typeface="Montserrat"/>
                <a:cs typeface="Montserrat"/>
                <a:sym typeface="Montserrat"/>
              </a:rPr>
              <a:t>eating</a:t>
            </a:r>
            <a:endParaRPr sz="2000">
              <a:latin typeface="Montserrat"/>
              <a:ea typeface="Montserrat"/>
              <a:cs typeface="Montserrat"/>
              <a:sym typeface="Montserrat"/>
            </a:endParaRPr>
          </a:p>
          <a:p>
            <a:pPr marL="609585" indent="-431789">
              <a:buSzPts val="1500"/>
              <a:buFont typeface="Montserrat"/>
              <a:buChar char="-"/>
            </a:pPr>
            <a:r>
              <a:rPr lang="en" sz="2000">
                <a:latin typeface="Montserrat"/>
                <a:ea typeface="Montserrat"/>
                <a:cs typeface="Montserrat"/>
                <a:sym typeface="Montserrat"/>
              </a:rPr>
              <a:t>apple core</a:t>
            </a:r>
            <a:endParaRPr sz="2000">
              <a:latin typeface="Montserrat"/>
              <a:ea typeface="Montserrat"/>
              <a:cs typeface="Montserrat"/>
              <a:sym typeface="Montserrat"/>
            </a:endParaRPr>
          </a:p>
          <a:p>
            <a:pPr marL="609585" indent="-431789">
              <a:buSzPts val="1500"/>
              <a:buFont typeface="Montserrat"/>
              <a:buChar char="-"/>
            </a:pPr>
            <a:r>
              <a:rPr lang="en" sz="2000">
                <a:latin typeface="Montserrat"/>
                <a:ea typeface="Montserrat"/>
                <a:cs typeface="Montserrat"/>
                <a:sym typeface="Montserrat"/>
              </a:rPr>
              <a:t>…</a:t>
            </a:r>
            <a:endParaRPr sz="2000">
              <a:latin typeface="Montserrat"/>
              <a:ea typeface="Montserrat"/>
              <a:cs typeface="Montserrat"/>
              <a:sym typeface="Montserrat"/>
            </a:endParaRPr>
          </a:p>
        </p:txBody>
      </p:sp>
      <p:grpSp>
        <p:nvGrpSpPr>
          <p:cNvPr id="364" name="Google Shape;364;p38"/>
          <p:cNvGrpSpPr/>
          <p:nvPr/>
        </p:nvGrpSpPr>
        <p:grpSpPr>
          <a:xfrm>
            <a:off x="5395634" y="2155067"/>
            <a:ext cx="6492767" cy="3029103"/>
            <a:chOff x="4046725" y="1616300"/>
            <a:chExt cx="4869575" cy="2271827"/>
          </a:xfrm>
        </p:grpSpPr>
        <p:grpSp>
          <p:nvGrpSpPr>
            <p:cNvPr id="365" name="Google Shape;365;p38"/>
            <p:cNvGrpSpPr/>
            <p:nvPr/>
          </p:nvGrpSpPr>
          <p:grpSpPr>
            <a:xfrm>
              <a:off x="7358070" y="3161146"/>
              <a:ext cx="1558230" cy="726981"/>
              <a:chOff x="3469050" y="2023251"/>
              <a:chExt cx="2692174" cy="1256013"/>
            </a:xfrm>
          </p:grpSpPr>
          <p:sp>
            <p:nvSpPr>
              <p:cNvPr id="366" name="Google Shape;366;p38"/>
              <p:cNvSpPr/>
              <p:nvPr/>
            </p:nvSpPr>
            <p:spPr>
              <a:xfrm>
                <a:off x="3582925" y="2213964"/>
                <a:ext cx="227700" cy="10653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367" name="Google Shape;367;p38"/>
              <p:cNvPicPr preferRelativeResize="0"/>
              <p:nvPr/>
            </p:nvPicPr>
            <p:blipFill rotWithShape="1">
              <a:blip r:embed="rId3">
                <a:alphaModFix/>
              </a:blip>
              <a:srcRect l="475" t="9786" r="61212" b="37540"/>
              <a:stretch/>
            </p:blipFill>
            <p:spPr>
              <a:xfrm>
                <a:off x="3469050" y="2023251"/>
                <a:ext cx="2692174" cy="1201800"/>
              </a:xfrm>
              <a:prstGeom prst="rect">
                <a:avLst/>
              </a:prstGeom>
              <a:noFill/>
              <a:ln>
                <a:noFill/>
              </a:ln>
            </p:spPr>
          </p:pic>
          <p:pic>
            <p:nvPicPr>
              <p:cNvPr id="368" name="Google Shape;368;p38"/>
              <p:cNvPicPr preferRelativeResize="0"/>
              <p:nvPr/>
            </p:nvPicPr>
            <p:blipFill rotWithShape="1">
              <a:blip r:embed="rId4">
                <a:alphaModFix/>
              </a:blip>
              <a:srcRect l="3679" t="15273" r="87556" b="75220"/>
              <a:stretch/>
            </p:blipFill>
            <p:spPr>
              <a:xfrm>
                <a:off x="4486380" y="2550989"/>
                <a:ext cx="615876" cy="216901"/>
              </a:xfrm>
              <a:prstGeom prst="rect">
                <a:avLst/>
              </a:prstGeom>
              <a:noFill/>
              <a:ln>
                <a:noFill/>
              </a:ln>
            </p:spPr>
          </p:pic>
          <p:pic>
            <p:nvPicPr>
              <p:cNvPr id="369" name="Google Shape;369;p38"/>
              <p:cNvPicPr preferRelativeResize="0"/>
              <p:nvPr/>
            </p:nvPicPr>
            <p:blipFill rotWithShape="1">
              <a:blip r:embed="rId5">
                <a:alphaModFix/>
              </a:blip>
              <a:srcRect l="3679" t="15272" r="87556" b="75643"/>
              <a:stretch/>
            </p:blipFill>
            <p:spPr>
              <a:xfrm>
                <a:off x="5281709" y="2957440"/>
                <a:ext cx="615876" cy="207249"/>
              </a:xfrm>
              <a:prstGeom prst="rect">
                <a:avLst/>
              </a:prstGeom>
              <a:noFill/>
              <a:ln>
                <a:noFill/>
              </a:ln>
            </p:spPr>
          </p:pic>
          <p:pic>
            <p:nvPicPr>
              <p:cNvPr id="370" name="Google Shape;370;p38"/>
              <p:cNvPicPr preferRelativeResize="0"/>
              <p:nvPr/>
            </p:nvPicPr>
            <p:blipFill rotWithShape="1">
              <a:blip r:embed="rId5">
                <a:alphaModFix/>
              </a:blip>
              <a:srcRect l="3679" t="15272" r="87556" b="75643"/>
              <a:stretch/>
            </p:blipFill>
            <p:spPr>
              <a:xfrm>
                <a:off x="4486376" y="2957440"/>
                <a:ext cx="615876" cy="207249"/>
              </a:xfrm>
              <a:prstGeom prst="rect">
                <a:avLst/>
              </a:prstGeom>
              <a:noFill/>
              <a:ln>
                <a:noFill/>
              </a:ln>
            </p:spPr>
          </p:pic>
          <p:sp>
            <p:nvSpPr>
              <p:cNvPr id="371" name="Google Shape;371;p38"/>
              <p:cNvSpPr/>
              <p:nvPr/>
            </p:nvSpPr>
            <p:spPr>
              <a:xfrm>
                <a:off x="3520488" y="2023252"/>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372" name="Google Shape;372;p38"/>
              <p:cNvPicPr preferRelativeResize="0"/>
              <p:nvPr/>
            </p:nvPicPr>
            <p:blipFill rotWithShape="1">
              <a:blip r:embed="rId5">
                <a:alphaModFix/>
              </a:blip>
              <a:srcRect l="3679" t="15272" r="87556" b="75643"/>
              <a:stretch/>
            </p:blipFill>
            <p:spPr>
              <a:xfrm>
                <a:off x="3686741" y="2957440"/>
                <a:ext cx="615876" cy="207249"/>
              </a:xfrm>
              <a:prstGeom prst="rect">
                <a:avLst/>
              </a:prstGeom>
              <a:noFill/>
              <a:ln>
                <a:noFill/>
              </a:ln>
            </p:spPr>
          </p:pic>
          <p:pic>
            <p:nvPicPr>
              <p:cNvPr id="373" name="Google Shape;373;p38"/>
              <p:cNvPicPr preferRelativeResize="0"/>
              <p:nvPr/>
            </p:nvPicPr>
            <p:blipFill rotWithShape="1">
              <a:blip r:embed="rId4">
                <a:alphaModFix/>
              </a:blip>
              <a:srcRect l="3679" t="15273" r="87556" b="75220"/>
              <a:stretch/>
            </p:blipFill>
            <p:spPr>
              <a:xfrm>
                <a:off x="5286945" y="2550989"/>
                <a:ext cx="615876" cy="216901"/>
              </a:xfrm>
              <a:prstGeom prst="rect">
                <a:avLst/>
              </a:prstGeom>
              <a:noFill/>
              <a:ln>
                <a:noFill/>
              </a:ln>
            </p:spPr>
          </p:pic>
          <p:pic>
            <p:nvPicPr>
              <p:cNvPr id="374" name="Google Shape;374;p38"/>
              <p:cNvPicPr preferRelativeResize="0"/>
              <p:nvPr/>
            </p:nvPicPr>
            <p:blipFill rotWithShape="1">
              <a:blip r:embed="rId4">
                <a:alphaModFix/>
              </a:blip>
              <a:srcRect l="3679" t="15273" r="87556" b="75220"/>
              <a:stretch/>
            </p:blipFill>
            <p:spPr>
              <a:xfrm>
                <a:off x="5276259" y="2144899"/>
                <a:ext cx="615876" cy="216901"/>
              </a:xfrm>
              <a:prstGeom prst="rect">
                <a:avLst/>
              </a:prstGeom>
              <a:noFill/>
              <a:ln>
                <a:noFill/>
              </a:ln>
            </p:spPr>
          </p:pic>
          <p:pic>
            <p:nvPicPr>
              <p:cNvPr id="375" name="Google Shape;375;p38"/>
              <p:cNvPicPr preferRelativeResize="0"/>
              <p:nvPr/>
            </p:nvPicPr>
            <p:blipFill rotWithShape="1">
              <a:blip r:embed="rId4">
                <a:alphaModFix/>
              </a:blip>
              <a:srcRect l="3679" t="15273" r="87556" b="75220"/>
              <a:stretch/>
            </p:blipFill>
            <p:spPr>
              <a:xfrm>
                <a:off x="4489168" y="2146758"/>
                <a:ext cx="615876" cy="216901"/>
              </a:xfrm>
              <a:prstGeom prst="rect">
                <a:avLst/>
              </a:prstGeom>
              <a:noFill/>
              <a:ln>
                <a:noFill/>
              </a:ln>
            </p:spPr>
          </p:pic>
          <p:pic>
            <p:nvPicPr>
              <p:cNvPr id="376" name="Google Shape;376;p38"/>
              <p:cNvPicPr preferRelativeResize="0"/>
              <p:nvPr/>
            </p:nvPicPr>
            <p:blipFill rotWithShape="1">
              <a:blip r:embed="rId4">
                <a:alphaModFix/>
              </a:blip>
              <a:srcRect l="3679" t="15273" r="87556" b="75220"/>
              <a:stretch/>
            </p:blipFill>
            <p:spPr>
              <a:xfrm>
                <a:off x="3689533" y="2144899"/>
                <a:ext cx="615876" cy="216901"/>
              </a:xfrm>
              <a:prstGeom prst="rect">
                <a:avLst/>
              </a:prstGeom>
              <a:noFill/>
              <a:ln>
                <a:noFill/>
              </a:ln>
            </p:spPr>
          </p:pic>
          <p:pic>
            <p:nvPicPr>
              <p:cNvPr id="377" name="Google Shape;377;p38"/>
              <p:cNvPicPr preferRelativeResize="0"/>
              <p:nvPr/>
            </p:nvPicPr>
            <p:blipFill rotWithShape="1">
              <a:blip r:embed="rId4">
                <a:alphaModFix/>
              </a:blip>
              <a:srcRect l="3679" t="15273" r="87556" b="75220"/>
              <a:stretch/>
            </p:blipFill>
            <p:spPr>
              <a:xfrm>
                <a:off x="3688604" y="2551919"/>
                <a:ext cx="615876" cy="216901"/>
              </a:xfrm>
              <a:prstGeom prst="rect">
                <a:avLst/>
              </a:prstGeom>
              <a:noFill/>
              <a:ln>
                <a:noFill/>
              </a:ln>
            </p:spPr>
          </p:pic>
        </p:grpSp>
        <p:grpSp>
          <p:nvGrpSpPr>
            <p:cNvPr id="378" name="Google Shape;378;p38"/>
            <p:cNvGrpSpPr/>
            <p:nvPr/>
          </p:nvGrpSpPr>
          <p:grpSpPr>
            <a:xfrm>
              <a:off x="4046731" y="2502209"/>
              <a:ext cx="4351208" cy="848323"/>
              <a:chOff x="4197715" y="2367675"/>
              <a:chExt cx="3564811" cy="695062"/>
            </a:xfrm>
          </p:grpSpPr>
          <p:grpSp>
            <p:nvGrpSpPr>
              <p:cNvPr id="379" name="Google Shape;379;p38"/>
              <p:cNvGrpSpPr/>
              <p:nvPr/>
            </p:nvGrpSpPr>
            <p:grpSpPr>
              <a:xfrm>
                <a:off x="4404825" y="2367675"/>
                <a:ext cx="3357701" cy="354000"/>
                <a:chOff x="5025875" y="2414550"/>
                <a:chExt cx="3357701" cy="354000"/>
              </a:xfrm>
            </p:grpSpPr>
            <p:pic>
              <p:nvPicPr>
                <p:cNvPr id="380" name="Google Shape;380;p38"/>
                <p:cNvPicPr preferRelativeResize="0"/>
                <p:nvPr/>
              </p:nvPicPr>
              <p:blipFill rotWithShape="1">
                <a:blip r:embed="rId3">
                  <a:alphaModFix/>
                </a:blip>
                <a:srcRect l="50478" t="42311" r="2177" b="43322"/>
                <a:stretch/>
              </p:blipFill>
              <p:spPr>
                <a:xfrm>
                  <a:off x="5025875" y="2414550"/>
                  <a:ext cx="3357701" cy="354000"/>
                </a:xfrm>
                <a:prstGeom prst="rect">
                  <a:avLst/>
                </a:prstGeom>
                <a:noFill/>
                <a:ln>
                  <a:noFill/>
                </a:ln>
              </p:spPr>
            </p:pic>
            <p:pic>
              <p:nvPicPr>
                <p:cNvPr id="381" name="Google Shape;381;p38"/>
                <p:cNvPicPr preferRelativeResize="0"/>
                <p:nvPr/>
              </p:nvPicPr>
              <p:blipFill rotWithShape="1">
                <a:blip r:embed="rId5">
                  <a:alphaModFix/>
                </a:blip>
                <a:srcRect l="3679" t="15272" r="87556" b="75643"/>
                <a:stretch/>
              </p:blipFill>
              <p:spPr>
                <a:xfrm>
                  <a:off x="6827372" y="2481021"/>
                  <a:ext cx="615876" cy="207249"/>
                </a:xfrm>
                <a:prstGeom prst="rect">
                  <a:avLst/>
                </a:prstGeom>
                <a:noFill/>
                <a:ln>
                  <a:noFill/>
                </a:ln>
              </p:spPr>
            </p:pic>
            <p:pic>
              <p:nvPicPr>
                <p:cNvPr id="382" name="Google Shape;382;p38"/>
                <p:cNvPicPr preferRelativeResize="0"/>
                <p:nvPr/>
              </p:nvPicPr>
              <p:blipFill rotWithShape="1">
                <a:blip r:embed="rId5">
                  <a:alphaModFix/>
                </a:blip>
                <a:srcRect l="3679" t="15272" r="87556" b="75643"/>
                <a:stretch/>
              </p:blipFill>
              <p:spPr>
                <a:xfrm>
                  <a:off x="7471661" y="2481021"/>
                  <a:ext cx="615876" cy="207249"/>
                </a:xfrm>
                <a:prstGeom prst="rect">
                  <a:avLst/>
                </a:prstGeom>
                <a:noFill/>
                <a:ln>
                  <a:noFill/>
                </a:ln>
              </p:spPr>
            </p:pic>
            <p:pic>
              <p:nvPicPr>
                <p:cNvPr id="383" name="Google Shape;383;p38"/>
                <p:cNvPicPr preferRelativeResize="0"/>
                <p:nvPr/>
              </p:nvPicPr>
              <p:blipFill rotWithShape="1">
                <a:blip r:embed="rId4">
                  <a:alphaModFix/>
                </a:blip>
                <a:srcRect l="3679" t="15273" r="87556" b="75220"/>
                <a:stretch/>
              </p:blipFill>
              <p:spPr>
                <a:xfrm>
                  <a:off x="5891602" y="2484436"/>
                  <a:ext cx="615876" cy="216901"/>
                </a:xfrm>
                <a:prstGeom prst="rect">
                  <a:avLst/>
                </a:prstGeom>
                <a:noFill/>
                <a:ln>
                  <a:noFill/>
                </a:ln>
              </p:spPr>
            </p:pic>
          </p:grpSp>
          <p:sp>
            <p:nvSpPr>
              <p:cNvPr id="384" name="Google Shape;384;p38"/>
              <p:cNvSpPr txBox="1"/>
              <p:nvPr/>
            </p:nvSpPr>
            <p:spPr>
              <a:xfrm>
                <a:off x="4197715" y="2608852"/>
                <a:ext cx="1112100" cy="453885"/>
              </a:xfrm>
              <a:prstGeom prst="rect">
                <a:avLst/>
              </a:prstGeom>
              <a:noFill/>
              <a:ln>
                <a:noFill/>
              </a:ln>
            </p:spPr>
            <p:txBody>
              <a:bodyPr spcFirstLastPara="1" wrap="square" lIns="121900" tIns="121900" rIns="121900" bIns="121900" anchor="t" anchorCtr="0">
                <a:spAutoFit/>
              </a:bodyPr>
              <a:lstStyle/>
              <a:p>
                <a:pPr algn="ctr"/>
                <a:r>
                  <a:rPr lang="en" sz="1600">
                    <a:latin typeface="Montserrat"/>
                    <a:ea typeface="Montserrat"/>
                    <a:cs typeface="Montserrat"/>
                    <a:sym typeface="Montserrat"/>
                  </a:rPr>
                  <a:t>supra-word </a:t>
                </a:r>
                <a:endParaRPr sz="1600">
                  <a:latin typeface="Montserrat"/>
                  <a:ea typeface="Montserrat"/>
                  <a:cs typeface="Montserrat"/>
                  <a:sym typeface="Montserrat"/>
                </a:endParaRPr>
              </a:p>
              <a:p>
                <a:pPr algn="ctr"/>
                <a:r>
                  <a:rPr lang="en" sz="1600">
                    <a:latin typeface="Montserrat"/>
                    <a:ea typeface="Montserrat"/>
                    <a:cs typeface="Montserrat"/>
                    <a:sym typeface="Montserrat"/>
                  </a:rPr>
                  <a:t>meaning</a:t>
                </a:r>
                <a:endParaRPr sz="1600">
                  <a:latin typeface="Montserrat"/>
                  <a:ea typeface="Montserrat"/>
                  <a:cs typeface="Montserrat"/>
                  <a:sym typeface="Montserrat"/>
                </a:endParaRPr>
              </a:p>
            </p:txBody>
          </p:sp>
        </p:grpSp>
        <p:sp>
          <p:nvSpPr>
            <p:cNvPr id="385" name="Google Shape;385;p38"/>
            <p:cNvSpPr txBox="1"/>
            <p:nvPr/>
          </p:nvSpPr>
          <p:spPr>
            <a:xfrm>
              <a:off x="4046725" y="1616300"/>
              <a:ext cx="4112700" cy="738634"/>
            </a:xfrm>
            <a:prstGeom prst="rect">
              <a:avLst/>
            </a:prstGeom>
            <a:noFill/>
            <a:ln>
              <a:noFill/>
            </a:ln>
          </p:spPr>
          <p:txBody>
            <a:bodyPr spcFirstLastPara="1" wrap="square" lIns="121900" tIns="121900" rIns="121900" bIns="121900" anchor="t" anchorCtr="0">
              <a:spAutoFit/>
            </a:bodyPr>
            <a:lstStyle/>
            <a:p>
              <a:r>
                <a:rPr lang="en" sz="2400">
                  <a:solidFill>
                    <a:srgbClr val="000000"/>
                  </a:solidFill>
                  <a:latin typeface="Montserrat"/>
                  <a:ea typeface="Montserrat"/>
                  <a:cs typeface="Montserrat"/>
                  <a:sym typeface="Montserrat"/>
                </a:rPr>
                <a:t>Isolating supra-word meaning is a type of intervention</a:t>
              </a:r>
              <a:endParaRPr sz="2400">
                <a:solidFill>
                  <a:srgbClr val="000000"/>
                </a:solidFill>
                <a:latin typeface="Montserrat"/>
                <a:ea typeface="Montserrat"/>
                <a:cs typeface="Montserrat"/>
                <a:sym typeface="Montserrat"/>
              </a:endParaRPr>
            </a:p>
          </p:txBody>
        </p:sp>
      </p:grpSp>
      <p:sp>
        <p:nvSpPr>
          <p:cNvPr id="386" name="Google Shape;386;p38"/>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51</a:t>
            </a:fld>
            <a:endParaRPr/>
          </a:p>
        </p:txBody>
      </p:sp>
      <p:sp>
        <p:nvSpPr>
          <p:cNvPr id="387" name="Google Shape;387;p38"/>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6"/>
              </a:rPr>
              <a:t>Toneva, Mariya, Tom M. Mitchell, and Leila Wehbe. "Combining computational controls with natural text reveals new aspects of meaning composition." BioRxiv (2020).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9"/>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dirty="0">
                <a:solidFill>
                  <a:schemeClr val="accent4"/>
                </a:solidFill>
                <a:latin typeface="Helvetica Neue" panose="020B0604020202020204"/>
              </a:rPr>
              <a:t>Disentangling contributions of different info sources to brain predictions</a:t>
            </a:r>
            <a:endParaRPr sz="2800" b="1" dirty="0">
              <a:solidFill>
                <a:schemeClr val="accent4"/>
              </a:solidFill>
              <a:latin typeface="Helvetica Neue" panose="020B0604020202020204"/>
            </a:endParaRPr>
          </a:p>
        </p:txBody>
      </p:sp>
      <p:grpSp>
        <p:nvGrpSpPr>
          <p:cNvPr id="393" name="Google Shape;393;p39"/>
          <p:cNvGrpSpPr/>
          <p:nvPr/>
        </p:nvGrpSpPr>
        <p:grpSpPr>
          <a:xfrm>
            <a:off x="3942101" y="1382285"/>
            <a:ext cx="8164100" cy="4646316"/>
            <a:chOff x="2956575" y="1036713"/>
            <a:chExt cx="6123075" cy="3484737"/>
          </a:xfrm>
        </p:grpSpPr>
        <p:grpSp>
          <p:nvGrpSpPr>
            <p:cNvPr id="394" name="Google Shape;394;p39"/>
            <p:cNvGrpSpPr/>
            <p:nvPr/>
          </p:nvGrpSpPr>
          <p:grpSpPr>
            <a:xfrm>
              <a:off x="2978394" y="2137031"/>
              <a:ext cx="1433980" cy="637570"/>
              <a:chOff x="3024752" y="1495594"/>
              <a:chExt cx="1660467" cy="738270"/>
            </a:xfrm>
          </p:grpSpPr>
          <p:pic>
            <p:nvPicPr>
              <p:cNvPr id="395" name="Google Shape;395;p39"/>
              <p:cNvPicPr preferRelativeResize="0"/>
              <p:nvPr/>
            </p:nvPicPr>
            <p:blipFill rotWithShape="1">
              <a:blip r:embed="rId3">
                <a:alphaModFix/>
              </a:blip>
              <a:srcRect l="46345" t="67703" r="27899" b="6641"/>
              <a:stretch/>
            </p:blipFill>
            <p:spPr>
              <a:xfrm>
                <a:off x="3042389" y="1665343"/>
                <a:ext cx="1642830" cy="568521"/>
              </a:xfrm>
              <a:prstGeom prst="rect">
                <a:avLst/>
              </a:prstGeom>
              <a:noFill/>
              <a:ln>
                <a:noFill/>
              </a:ln>
            </p:spPr>
          </p:pic>
          <p:pic>
            <p:nvPicPr>
              <p:cNvPr id="396" name="Google Shape;396;p39"/>
              <p:cNvPicPr preferRelativeResize="0"/>
              <p:nvPr/>
            </p:nvPicPr>
            <p:blipFill rotWithShape="1">
              <a:blip r:embed="rId3">
                <a:alphaModFix/>
              </a:blip>
              <a:srcRect l="62807" t="44463" r="28643" b="45154"/>
              <a:stretch/>
            </p:blipFill>
            <p:spPr>
              <a:xfrm>
                <a:off x="3311451" y="1814855"/>
                <a:ext cx="550477" cy="232226"/>
              </a:xfrm>
              <a:prstGeom prst="rect">
                <a:avLst/>
              </a:prstGeom>
              <a:noFill/>
              <a:ln>
                <a:noFill/>
              </a:ln>
            </p:spPr>
          </p:pic>
          <p:sp>
            <p:nvSpPr>
              <p:cNvPr id="397" name="Google Shape;397;p39"/>
              <p:cNvSpPr/>
              <p:nvPr/>
            </p:nvSpPr>
            <p:spPr>
              <a:xfrm>
                <a:off x="3042400" y="1567300"/>
                <a:ext cx="885900" cy="1953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398" name="Google Shape;398;p39"/>
              <p:cNvSpPr txBox="1"/>
              <p:nvPr/>
            </p:nvSpPr>
            <p:spPr>
              <a:xfrm>
                <a:off x="3024752" y="1495594"/>
                <a:ext cx="1268700" cy="391937"/>
              </a:xfrm>
              <a:prstGeom prst="rect">
                <a:avLst/>
              </a:prstGeom>
              <a:noFill/>
              <a:ln>
                <a:noFill/>
              </a:ln>
            </p:spPr>
            <p:txBody>
              <a:bodyPr spcFirstLastPara="1" wrap="square" lIns="121900" tIns="121900" rIns="121900" bIns="121900" anchor="t" anchorCtr="0">
                <a:spAutoFit/>
              </a:bodyPr>
              <a:lstStyle/>
              <a:p>
                <a:r>
                  <a:rPr lang="en" sz="1333">
                    <a:latin typeface="Montserrat"/>
                    <a:ea typeface="Montserrat"/>
                    <a:cs typeface="Montserrat"/>
                    <a:sym typeface="Montserrat"/>
                  </a:rPr>
                  <a:t>full context</a:t>
                </a:r>
                <a:endParaRPr sz="1333">
                  <a:latin typeface="Montserrat"/>
                  <a:ea typeface="Montserrat"/>
                  <a:cs typeface="Montserrat"/>
                  <a:sym typeface="Montserrat"/>
                </a:endParaRPr>
              </a:p>
            </p:txBody>
          </p:sp>
        </p:grpSp>
        <p:pic>
          <p:nvPicPr>
            <p:cNvPr id="399" name="Google Shape;399;p39"/>
            <p:cNvPicPr preferRelativeResize="0"/>
            <p:nvPr/>
          </p:nvPicPr>
          <p:blipFill rotWithShape="1">
            <a:blip r:embed="rId4">
              <a:alphaModFix/>
            </a:blip>
            <a:srcRect l="3679" t="15272" r="87555" b="75683"/>
            <a:stretch/>
          </p:blipFill>
          <p:spPr>
            <a:xfrm>
              <a:off x="3204350" y="2422825"/>
              <a:ext cx="482026" cy="169474"/>
            </a:xfrm>
            <a:prstGeom prst="rect">
              <a:avLst/>
            </a:prstGeom>
            <a:noFill/>
            <a:ln>
              <a:noFill/>
            </a:ln>
          </p:spPr>
        </p:pic>
        <p:pic>
          <p:nvPicPr>
            <p:cNvPr id="400" name="Google Shape;400;p39"/>
            <p:cNvPicPr preferRelativeResize="0"/>
            <p:nvPr/>
          </p:nvPicPr>
          <p:blipFill rotWithShape="1">
            <a:blip r:embed="rId5">
              <a:alphaModFix/>
            </a:blip>
            <a:srcRect t="64576"/>
            <a:stretch/>
          </p:blipFill>
          <p:spPr>
            <a:xfrm>
              <a:off x="2956575" y="2699800"/>
              <a:ext cx="6123075" cy="1821650"/>
            </a:xfrm>
            <a:prstGeom prst="rect">
              <a:avLst/>
            </a:prstGeom>
            <a:noFill/>
            <a:ln>
              <a:noFill/>
            </a:ln>
          </p:spPr>
        </p:pic>
        <p:pic>
          <p:nvPicPr>
            <p:cNvPr id="401" name="Google Shape;401;p39"/>
            <p:cNvPicPr preferRelativeResize="0"/>
            <p:nvPr/>
          </p:nvPicPr>
          <p:blipFill rotWithShape="1">
            <a:blip r:embed="rId5">
              <a:alphaModFix/>
            </a:blip>
            <a:srcRect l="18141" t="3302" r="16648" b="46582"/>
            <a:stretch/>
          </p:blipFill>
          <p:spPr>
            <a:xfrm>
              <a:off x="5097773" y="1036713"/>
              <a:ext cx="2077152" cy="1340676"/>
            </a:xfrm>
            <a:prstGeom prst="rect">
              <a:avLst/>
            </a:prstGeom>
            <a:noFill/>
            <a:ln>
              <a:noFill/>
            </a:ln>
          </p:spPr>
        </p:pic>
        <p:pic>
          <p:nvPicPr>
            <p:cNvPr id="402" name="Google Shape;402;p39"/>
            <p:cNvPicPr preferRelativeResize="0"/>
            <p:nvPr/>
          </p:nvPicPr>
          <p:blipFill rotWithShape="1">
            <a:blip r:embed="rId3">
              <a:alphaModFix/>
            </a:blip>
            <a:srcRect l="46345" t="68010" r="27899" b="6643"/>
            <a:stretch/>
          </p:blipFill>
          <p:spPr>
            <a:xfrm>
              <a:off x="7566425" y="2346616"/>
              <a:ext cx="1418752" cy="485075"/>
            </a:xfrm>
            <a:prstGeom prst="rect">
              <a:avLst/>
            </a:prstGeom>
            <a:noFill/>
            <a:ln>
              <a:noFill/>
            </a:ln>
          </p:spPr>
        </p:pic>
        <p:sp>
          <p:nvSpPr>
            <p:cNvPr id="403" name="Google Shape;403;p39"/>
            <p:cNvSpPr/>
            <p:nvPr/>
          </p:nvSpPr>
          <p:spPr>
            <a:xfrm>
              <a:off x="7548913" y="2290290"/>
              <a:ext cx="765000" cy="168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404" name="Google Shape;404;p39"/>
            <p:cNvSpPr txBox="1"/>
            <p:nvPr/>
          </p:nvSpPr>
          <p:spPr>
            <a:xfrm>
              <a:off x="7548913" y="2105222"/>
              <a:ext cx="928500" cy="338477"/>
            </a:xfrm>
            <a:prstGeom prst="rect">
              <a:avLst/>
            </a:prstGeom>
            <a:noFill/>
            <a:ln>
              <a:noFill/>
            </a:ln>
          </p:spPr>
          <p:txBody>
            <a:bodyPr spcFirstLastPara="1" wrap="square" lIns="121900" tIns="121900" rIns="121900" bIns="121900" anchor="t" anchorCtr="0">
              <a:spAutoFit/>
            </a:bodyPr>
            <a:lstStyle/>
            <a:p>
              <a:r>
                <a:rPr lang="en" sz="1333">
                  <a:latin typeface="Montserrat"/>
                  <a:ea typeface="Montserrat"/>
                  <a:cs typeface="Montserrat"/>
                  <a:sym typeface="Montserrat"/>
                </a:rPr>
                <a:t>supra-word </a:t>
              </a:r>
              <a:endParaRPr sz="1333">
                <a:latin typeface="Montserrat"/>
                <a:ea typeface="Montserrat"/>
                <a:cs typeface="Montserrat"/>
                <a:sym typeface="Montserrat"/>
              </a:endParaRPr>
            </a:p>
          </p:txBody>
        </p:sp>
      </p:grpSp>
      <p:sp>
        <p:nvSpPr>
          <p:cNvPr id="405" name="Google Shape;405;p39"/>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52</a:t>
            </a:fld>
            <a:endParaRPr/>
          </a:p>
        </p:txBody>
      </p:sp>
      <p:sp>
        <p:nvSpPr>
          <p:cNvPr id="406" name="Google Shape;406;p39"/>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6"/>
              </a:rPr>
              <a:t>Toneva, Mariya, Tom M. Mitchell, and Leila Wehbe. "Combining computational controls with natural text reveals new aspects of meaning composition." BioRxiv (2020).</a:t>
            </a:r>
            <a:endParaRPr/>
          </a:p>
        </p:txBody>
      </p:sp>
      <p:sp>
        <p:nvSpPr>
          <p:cNvPr id="407" name="Google Shape;407;p39"/>
          <p:cNvSpPr txBox="1"/>
          <p:nvPr/>
        </p:nvSpPr>
        <p:spPr>
          <a:xfrm>
            <a:off x="211763" y="3053721"/>
            <a:ext cx="3564800" cy="2831504"/>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2400" dirty="0">
                <a:solidFill>
                  <a:schemeClr val="dk1"/>
                </a:solidFill>
                <a:latin typeface="Calibri"/>
                <a:ea typeface="Calibri"/>
                <a:cs typeface="Calibri"/>
                <a:sym typeface="Calibri"/>
              </a:rPr>
              <a:t>Bilateral PTL and ATL process supra-word meaning</a:t>
            </a:r>
            <a:endParaRPr sz="2400" dirty="0">
              <a:solidFill>
                <a:schemeClr val="dk1"/>
              </a:solidFill>
              <a:latin typeface="Calibri"/>
              <a:ea typeface="Calibri"/>
              <a:cs typeface="Calibri"/>
              <a:sym typeface="Calibri"/>
            </a:endParaRPr>
          </a:p>
          <a:p>
            <a:endParaRPr sz="2400" dirty="0">
              <a:solidFill>
                <a:schemeClr val="dk1"/>
              </a:solidFill>
              <a:latin typeface="Calibri"/>
              <a:ea typeface="Calibri"/>
              <a:cs typeface="Calibri"/>
              <a:sym typeface="Calibri"/>
            </a:endParaRPr>
          </a:p>
          <a:p>
            <a:r>
              <a:rPr lang="en" sz="2400" dirty="0">
                <a:solidFill>
                  <a:schemeClr val="dk1"/>
                </a:solidFill>
                <a:latin typeface="Calibri"/>
                <a:ea typeface="Calibri"/>
                <a:cs typeface="Calibri"/>
                <a:sym typeface="Calibri"/>
              </a:rPr>
              <a:t>Word-level information important for prediction of most language regions</a:t>
            </a:r>
            <a:endParaRPr sz="2400" dirty="0">
              <a:solidFill>
                <a:schemeClr val="dk1"/>
              </a:solidFill>
              <a:latin typeface="Calibri"/>
              <a:ea typeface="Calibri"/>
              <a:cs typeface="Calibri"/>
              <a:sym typeface="Calibri"/>
            </a:endParaRPr>
          </a:p>
        </p:txBody>
      </p:sp>
      <p:sp>
        <p:nvSpPr>
          <p:cNvPr id="408" name="Google Shape;408;p39"/>
          <p:cNvSpPr txBox="1"/>
          <p:nvPr/>
        </p:nvSpPr>
        <p:spPr>
          <a:xfrm>
            <a:off x="-38833" y="1138733"/>
            <a:ext cx="63372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disentangled embeddings from pretrained NLP models</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&amp; MEG, reading</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pPr>
              <a:buSzPct val="33333"/>
            </a:pPr>
            <a:r>
              <a:rPr lang="en" sz="2800" b="1" dirty="0">
                <a:solidFill>
                  <a:schemeClr val="accent4"/>
                </a:solidFill>
                <a:latin typeface="Helvetica Neue" panose="020B0604020202020204"/>
              </a:rPr>
              <a:t>Disentangling contributions of different info sources to brain predictions</a:t>
            </a:r>
            <a:endParaRPr sz="2800" b="1" dirty="0">
              <a:solidFill>
                <a:schemeClr val="accent4"/>
              </a:solidFill>
              <a:latin typeface="Helvetica Neue" panose="020B0604020202020204"/>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53</a:t>
            </a:fld>
            <a:endParaRPr/>
          </a:p>
        </p:txBody>
      </p:sp>
      <p:sp>
        <p:nvSpPr>
          <p:cNvPr id="430" name="Google Shape;430;p41"/>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 u="sng">
                <a:solidFill>
                  <a:schemeClr val="hlink"/>
                </a:solidFill>
                <a:latin typeface="Arial"/>
                <a:ea typeface="Arial"/>
                <a:cs typeface="Arial"/>
                <a:sym typeface="Arial"/>
                <a:hlinkClick r:id="rId3"/>
              </a:rPr>
              <a:t>Reddy, Aniketh Janardhan, and Leila Wehbe. "Can fMRI reveal the representation of syntactic structure in the brain?." Advances in Neural Information Processing Systems 34 (2021): 9843-9856.</a:t>
            </a:r>
            <a:endParaRPr/>
          </a:p>
        </p:txBody>
      </p:sp>
      <p:pic>
        <p:nvPicPr>
          <p:cNvPr id="431" name="Google Shape;431;p41"/>
          <p:cNvPicPr preferRelativeResize="0"/>
          <p:nvPr/>
        </p:nvPicPr>
        <p:blipFill rotWithShape="1">
          <a:blip r:embed="rId4">
            <a:alphaModFix/>
          </a:blip>
          <a:srcRect l="31558"/>
          <a:stretch/>
        </p:blipFill>
        <p:spPr>
          <a:xfrm>
            <a:off x="6705667" y="667134"/>
            <a:ext cx="5019068" cy="3161767"/>
          </a:xfrm>
          <a:prstGeom prst="rect">
            <a:avLst/>
          </a:prstGeom>
          <a:noFill/>
          <a:ln>
            <a:noFill/>
          </a:ln>
        </p:spPr>
      </p:pic>
      <p:sp>
        <p:nvSpPr>
          <p:cNvPr id="432" name="Google Shape;432;p41"/>
          <p:cNvSpPr txBox="1"/>
          <p:nvPr/>
        </p:nvSpPr>
        <p:spPr>
          <a:xfrm>
            <a:off x="8015590" y="3702870"/>
            <a:ext cx="4024209" cy="2400617"/>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 sz="2000" dirty="0">
                <a:solidFill>
                  <a:schemeClr val="dk1"/>
                </a:solidFill>
                <a:latin typeface="Calibri"/>
                <a:ea typeface="Calibri"/>
                <a:cs typeface="Calibri"/>
                <a:sym typeface="Calibri"/>
              </a:rPr>
              <a:t>Syntactic structure-based features explain additional variance in language regions over complexity metrics</a:t>
            </a:r>
            <a:endParaRPr sz="2000" dirty="0">
              <a:solidFill>
                <a:schemeClr val="dk1"/>
              </a:solidFill>
              <a:latin typeface="Calibri"/>
              <a:ea typeface="Calibri"/>
              <a:cs typeface="Calibri"/>
              <a:sym typeface="Calibri"/>
            </a:endParaRPr>
          </a:p>
          <a:p>
            <a:endParaRPr sz="2000" dirty="0">
              <a:solidFill>
                <a:schemeClr val="dk1"/>
              </a:solidFill>
              <a:latin typeface="Calibri"/>
              <a:ea typeface="Calibri"/>
              <a:cs typeface="Calibri"/>
              <a:sym typeface="Calibri"/>
            </a:endParaRPr>
          </a:p>
          <a:p>
            <a:r>
              <a:rPr lang="en" sz="2000" dirty="0">
                <a:solidFill>
                  <a:schemeClr val="dk1"/>
                </a:solidFill>
                <a:latin typeface="Calibri"/>
                <a:ea typeface="Calibri"/>
                <a:cs typeface="Calibri"/>
                <a:sym typeface="Calibri"/>
              </a:rPr>
              <a:t>Regions predicted by syntactic and semantic are difficult to distinguish</a:t>
            </a:r>
            <a:endParaRPr sz="2000" dirty="0">
              <a:solidFill>
                <a:schemeClr val="dk1"/>
              </a:solidFill>
              <a:latin typeface="Calibri"/>
              <a:ea typeface="Calibri"/>
              <a:cs typeface="Calibri"/>
              <a:sym typeface="Calibri"/>
            </a:endParaRPr>
          </a:p>
        </p:txBody>
      </p:sp>
      <p:sp>
        <p:nvSpPr>
          <p:cNvPr id="433" name="Google Shape;433;p41"/>
          <p:cNvSpPr txBox="1"/>
          <p:nvPr/>
        </p:nvSpPr>
        <p:spPr>
          <a:xfrm>
            <a:off x="322000" y="1433818"/>
            <a:ext cx="57740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syntactic tree representations &amp; pretrained NLP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reading</a:t>
            </a:r>
            <a:endParaRPr sz="2400"/>
          </a:p>
        </p:txBody>
      </p:sp>
      <p:pic>
        <p:nvPicPr>
          <p:cNvPr id="434" name="Google Shape;434;p41"/>
          <p:cNvPicPr preferRelativeResize="0"/>
          <p:nvPr/>
        </p:nvPicPr>
        <p:blipFill>
          <a:blip r:embed="rId5">
            <a:alphaModFix/>
          </a:blip>
          <a:stretch>
            <a:fillRect/>
          </a:stretch>
        </p:blipFill>
        <p:spPr>
          <a:xfrm>
            <a:off x="322000" y="3907144"/>
            <a:ext cx="7010168" cy="197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pPr>
              <a:buSzPct val="33333"/>
            </a:pPr>
            <a:r>
              <a:rPr lang="en" sz="2800" b="1" dirty="0">
                <a:solidFill>
                  <a:schemeClr val="accent4"/>
                </a:solidFill>
                <a:latin typeface="Helvetica Neue" panose="020B0604020202020204"/>
              </a:rPr>
              <a:t>Disentangling contributions of different info sources to brain predictions</a:t>
            </a:r>
            <a:endParaRPr sz="2800" b="1" dirty="0">
              <a:solidFill>
                <a:schemeClr val="accent4"/>
              </a:solidFill>
              <a:latin typeface="Helvetica Neue" panose="020B0604020202020204"/>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54</a:t>
            </a:fld>
            <a:endParaRPr/>
          </a:p>
        </p:txBody>
      </p:sp>
      <p:sp>
        <p:nvSpPr>
          <p:cNvPr id="430" name="Google Shape;430;p41"/>
          <p:cNvSpPr txBox="1">
            <a:spLocks noGrp="1"/>
          </p:cNvSpPr>
          <p:nvPr>
            <p:ph type="body" idx="4294967295"/>
          </p:nvPr>
        </p:nvSpPr>
        <p:spPr>
          <a:xfrm>
            <a:off x="580868" y="6165733"/>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dirty="0">
                <a:solidFill>
                  <a:schemeClr val="hlink"/>
                </a:solidFill>
                <a:latin typeface="Arial"/>
                <a:ea typeface="Arial"/>
                <a:cs typeface="Arial"/>
                <a:sym typeface="Arial"/>
                <a:hlinkClick r:id="rId3"/>
              </a:rPr>
              <a:t>Oota, Subba Reddy et al. 2022 "How distinct are Syntactic and Semantic Representations in the Brain During Sentence Comprehension?" ACL 2023</a:t>
            </a:r>
            <a:endParaRPr dirty="0"/>
          </a:p>
        </p:txBody>
      </p:sp>
      <p:sp>
        <p:nvSpPr>
          <p:cNvPr id="432" name="Google Shape;432;p41"/>
          <p:cNvSpPr txBox="1"/>
          <p:nvPr/>
        </p:nvSpPr>
        <p:spPr>
          <a:xfrm>
            <a:off x="8015590" y="3702870"/>
            <a:ext cx="4024209" cy="2400617"/>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sz="2000" dirty="0"/>
              <a:t>Constituency tree structure is better in temporal cortex and MFG, while Dependency structure is better in AG and PCC,</a:t>
            </a:r>
            <a:endParaRPr sz="2000" dirty="0">
              <a:solidFill>
                <a:schemeClr val="dk1"/>
              </a:solidFill>
              <a:latin typeface="Calibri"/>
              <a:ea typeface="Calibri"/>
              <a:cs typeface="Calibri"/>
              <a:sym typeface="Calibri"/>
            </a:endParaRPr>
          </a:p>
          <a:p>
            <a:endParaRPr sz="2000" dirty="0">
              <a:solidFill>
                <a:schemeClr val="dk1"/>
              </a:solidFill>
              <a:latin typeface="Calibri"/>
              <a:ea typeface="Calibri"/>
              <a:cs typeface="Calibri"/>
              <a:sym typeface="Calibri"/>
            </a:endParaRPr>
          </a:p>
          <a:p>
            <a:r>
              <a:rPr lang="en" sz="2000" dirty="0">
                <a:solidFill>
                  <a:schemeClr val="dk1"/>
                </a:solidFill>
                <a:latin typeface="Calibri"/>
                <a:ea typeface="Calibri"/>
                <a:cs typeface="Calibri"/>
                <a:sym typeface="Calibri"/>
              </a:rPr>
              <a:t>Regions predicted by syntactic and semantic are difficult to distinguish</a:t>
            </a:r>
            <a:endParaRPr sz="2000" dirty="0">
              <a:solidFill>
                <a:schemeClr val="dk1"/>
              </a:solidFill>
              <a:latin typeface="Calibri"/>
              <a:ea typeface="Calibri"/>
              <a:cs typeface="Calibri"/>
              <a:sym typeface="Calibri"/>
            </a:endParaRPr>
          </a:p>
        </p:txBody>
      </p:sp>
      <p:sp>
        <p:nvSpPr>
          <p:cNvPr id="433" name="Google Shape;433;p41"/>
          <p:cNvSpPr txBox="1"/>
          <p:nvPr/>
        </p:nvSpPr>
        <p:spPr>
          <a:xfrm>
            <a:off x="322000" y="1433818"/>
            <a:ext cx="5774000" cy="2002303"/>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267">
                <a:solidFill>
                  <a:schemeClr val="dk1"/>
                </a:solidFill>
                <a:latin typeface="Calibri"/>
                <a:ea typeface="Calibri"/>
                <a:cs typeface="Calibri"/>
                <a:sym typeface="Calibri"/>
              </a:rPr>
              <a:t>Stimuli: Narratives</a:t>
            </a:r>
            <a:endParaRPr sz="2267">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267">
                <a:solidFill>
                  <a:schemeClr val="dk1"/>
                </a:solidFill>
                <a:latin typeface="Calibri"/>
                <a:ea typeface="Calibri"/>
                <a:cs typeface="Calibri"/>
                <a:sym typeface="Calibri"/>
              </a:rPr>
              <a:t>Stimulus representation: syntactic tree representations &amp; pretrained NLP model</a:t>
            </a:r>
            <a:endParaRPr sz="2267">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267">
                <a:solidFill>
                  <a:schemeClr val="dk1"/>
                </a:solidFill>
                <a:latin typeface="Calibri"/>
                <a:ea typeface="Calibri"/>
                <a:cs typeface="Calibri"/>
                <a:sym typeface="Calibri"/>
              </a:rPr>
              <a:t>Brain recording &amp; modality: fMRI, listening</a:t>
            </a:r>
            <a:endParaRPr sz="2400"/>
          </a:p>
        </p:txBody>
      </p:sp>
      <p:pic>
        <p:nvPicPr>
          <p:cNvPr id="3" name="Picture 2" descr="Diagram&#10;&#10;Description automatically generated">
            <a:extLst>
              <a:ext uri="{FF2B5EF4-FFF2-40B4-BE49-F238E27FC236}">
                <a16:creationId xmlns:a16="http://schemas.microsoft.com/office/drawing/2014/main" id="{4E4901B7-9C4D-3F8F-966A-C0FFE672B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69" y="3142034"/>
            <a:ext cx="5592934" cy="2840899"/>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22A46B2D-D797-6D21-B752-14826E219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865" y="436721"/>
            <a:ext cx="5592934" cy="3076907"/>
          </a:xfrm>
          <a:prstGeom prst="rect">
            <a:avLst/>
          </a:prstGeom>
        </p:spPr>
      </p:pic>
    </p:spTree>
    <p:extLst>
      <p:ext uri="{BB962C8B-B14F-4D97-AF65-F5344CB8AC3E}">
        <p14:creationId xmlns:p14="http://schemas.microsoft.com/office/powerpoint/2010/main" val="4842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pPr>
              <a:buSzPct val="33333"/>
            </a:pPr>
            <a:r>
              <a:rPr lang="en" sz="2800" b="1" dirty="0">
                <a:solidFill>
                  <a:schemeClr val="accent4"/>
                </a:solidFill>
                <a:latin typeface="Helvetica Neue"/>
              </a:rPr>
              <a:t>Joint processing of linguistic properties in brains and language models</a:t>
            </a:r>
            <a:endParaRPr sz="2800" b="1" dirty="0">
              <a:solidFill>
                <a:schemeClr val="accent4"/>
              </a:solidFill>
              <a:latin typeface="Helvetica Neue"/>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55</a:t>
            </a:fld>
            <a:endParaRPr/>
          </a:p>
        </p:txBody>
      </p:sp>
      <p:sp>
        <p:nvSpPr>
          <p:cNvPr id="430" name="Google Shape;430;p41"/>
          <p:cNvSpPr txBox="1">
            <a:spLocks noGrp="1"/>
          </p:cNvSpPr>
          <p:nvPr>
            <p:ph type="body" idx="4294967295"/>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a:solidFill>
                  <a:schemeClr val="hlink"/>
                </a:solidFill>
                <a:latin typeface="Arial"/>
                <a:ea typeface="Arial"/>
                <a:cs typeface="Arial"/>
                <a:sym typeface="Arial"/>
                <a:hlinkClick r:id="rId3"/>
              </a:rPr>
              <a:t>Oota, Subba Reddy, Gupta, Manish and Toneva, Mariya. "Joint processing of linguistic properties in brains and language models."  NeurIPS 2023.</a:t>
            </a:r>
            <a:endParaRPr/>
          </a:p>
        </p:txBody>
      </p:sp>
      <p:sp>
        <p:nvSpPr>
          <p:cNvPr id="432" name="Google Shape;432;p41"/>
          <p:cNvSpPr txBox="1"/>
          <p:nvPr/>
        </p:nvSpPr>
        <p:spPr>
          <a:xfrm>
            <a:off x="8167791" y="4429263"/>
            <a:ext cx="4024209" cy="1169511"/>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sz="2000" dirty="0"/>
              <a:t>Top constituents and Tree Depth contribute the most to the alignment trend across layers</a:t>
            </a:r>
          </a:p>
        </p:txBody>
      </p:sp>
      <p:sp>
        <p:nvSpPr>
          <p:cNvPr id="433" name="Google Shape;433;p41"/>
          <p:cNvSpPr txBox="1"/>
          <p:nvPr/>
        </p:nvSpPr>
        <p:spPr>
          <a:xfrm>
            <a:off x="152200" y="910912"/>
            <a:ext cx="6579339" cy="3018735"/>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2000">
                <a:solidFill>
                  <a:schemeClr val="dk1"/>
                </a:solidFill>
                <a:latin typeface="Calibri"/>
                <a:ea typeface="Calibri"/>
                <a:cs typeface="Calibri"/>
                <a:sym typeface="Calibri"/>
              </a:rPr>
              <a:t>Stimuli: Narrative Stories</a:t>
            </a:r>
            <a:endParaRPr sz="2000">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sz="2000">
                <a:solidFill>
                  <a:schemeClr val="dk1"/>
                </a:solidFill>
                <a:latin typeface="Calibri"/>
                <a:ea typeface="Calibri"/>
                <a:cs typeface="Calibri"/>
                <a:sym typeface="Calibri"/>
              </a:rPr>
              <a:t>Stimulus representation: pretrained NLP model and removal of linguistic properties</a:t>
            </a:r>
            <a:endParaRPr sz="200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sz="2000">
                <a:solidFill>
                  <a:schemeClr val="dk1"/>
                </a:solidFill>
                <a:latin typeface="Calibri"/>
                <a:ea typeface="Calibri"/>
                <a:cs typeface="Calibri"/>
                <a:sym typeface="Calibri"/>
              </a:rPr>
              <a:t>Brain recording &amp; modality: fMRI, Listening</a:t>
            </a:r>
          </a:p>
          <a:p>
            <a:pPr marL="237061" indent="-262460">
              <a:lnSpc>
                <a:spcPct val="90000"/>
              </a:lnSpc>
              <a:spcBef>
                <a:spcPts val="1333"/>
              </a:spcBef>
              <a:spcAft>
                <a:spcPts val="1333"/>
              </a:spcAft>
              <a:buClr>
                <a:schemeClr val="dk1"/>
              </a:buClr>
              <a:buSzPts val="1700"/>
              <a:buChar char="•"/>
            </a:pPr>
            <a:r>
              <a:rPr lang="en" sz="2000">
                <a:solidFill>
                  <a:schemeClr val="dk1"/>
                </a:solidFill>
                <a:latin typeface="Calibri"/>
                <a:cs typeface="Calibri"/>
                <a:sym typeface="Calibri"/>
              </a:rPr>
              <a:t>Questions: </a:t>
            </a:r>
            <a:r>
              <a:rPr lang="en-US" sz="2000"/>
              <a:t>What linguistic properties underlie brain alignment, across all layers but also specifically in middle layers?</a:t>
            </a:r>
            <a:endParaRPr sz="2000"/>
          </a:p>
        </p:txBody>
      </p:sp>
      <p:pic>
        <p:nvPicPr>
          <p:cNvPr id="3" name="Picture 2" descr="Diagram&#10;&#10;Description automatically generated">
            <a:extLst>
              <a:ext uri="{FF2B5EF4-FFF2-40B4-BE49-F238E27FC236}">
                <a16:creationId xmlns:a16="http://schemas.microsoft.com/office/drawing/2014/main" id="{F7BA24FD-16C8-93B5-16AA-9802DF5B8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056" y="910912"/>
            <a:ext cx="5472744" cy="2791957"/>
          </a:xfrm>
          <a:prstGeom prst="rect">
            <a:avLst/>
          </a:prstGeom>
        </p:spPr>
      </p:pic>
      <p:pic>
        <p:nvPicPr>
          <p:cNvPr id="4" name="Picture 3" descr="A close-up of a graph&#10;&#10;Description automatically generated with low confidence">
            <a:extLst>
              <a:ext uri="{FF2B5EF4-FFF2-40B4-BE49-F238E27FC236}">
                <a16:creationId xmlns:a16="http://schemas.microsoft.com/office/drawing/2014/main" id="{491609AF-E12D-28D7-135C-F9F353C61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355" y="3610773"/>
            <a:ext cx="7744167" cy="2635823"/>
          </a:xfrm>
          <a:prstGeom prst="rect">
            <a:avLst/>
          </a:prstGeom>
        </p:spPr>
      </p:pic>
    </p:spTree>
    <p:extLst>
      <p:ext uri="{BB962C8B-B14F-4D97-AF65-F5344CB8AC3E}">
        <p14:creationId xmlns:p14="http://schemas.microsoft.com/office/powerpoint/2010/main" val="41646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p:nvPr/>
        </p:nvSpPr>
        <p:spPr>
          <a:xfrm>
            <a:off x="293585" y="92074"/>
            <a:ext cx="9875573"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dirty="0">
                <a:solidFill>
                  <a:schemeClr val="accent4"/>
                </a:solidFill>
                <a:latin typeface="Helvetica Neue"/>
                <a:ea typeface="Helvetica Neue"/>
                <a:cs typeface="Helvetica Neue"/>
                <a:sym typeface="Helvetica Neue"/>
              </a:rPr>
              <a:t>What are the reasons for this observed brain alignment?</a:t>
            </a:r>
            <a:endParaRPr dirty="0">
              <a:solidFill>
                <a:schemeClr val="accent4"/>
              </a:solidFill>
            </a:endParaRPr>
          </a:p>
        </p:txBody>
      </p:sp>
      <p:sp>
        <p:nvSpPr>
          <p:cNvPr id="224" name="Google Shape;224;p6"/>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56</a:t>
            </a:fld>
            <a:endParaRPr/>
          </a:p>
        </p:txBody>
      </p:sp>
      <p:sp>
        <p:nvSpPr>
          <p:cNvPr id="225" name="Google Shape;225;p6"/>
          <p:cNvSpPr txBox="1"/>
          <p:nvPr/>
        </p:nvSpPr>
        <p:spPr>
          <a:xfrm>
            <a:off x="5639873" y="1495360"/>
            <a:ext cx="43641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000" b="1">
                <a:solidFill>
                  <a:schemeClr val="dk1"/>
                </a:solidFill>
                <a:latin typeface="Calibri"/>
                <a:ea typeface="Calibri"/>
                <a:cs typeface="Calibri"/>
                <a:sym typeface="Calibri"/>
              </a:rPr>
              <a:t>Investigate via a perturbation approach</a:t>
            </a:r>
            <a:endParaRPr/>
          </a:p>
        </p:txBody>
      </p:sp>
      <p:grpSp>
        <p:nvGrpSpPr>
          <p:cNvPr id="226" name="Google Shape;226;p6"/>
          <p:cNvGrpSpPr/>
          <p:nvPr/>
        </p:nvGrpSpPr>
        <p:grpSpPr>
          <a:xfrm>
            <a:off x="3859028" y="5277412"/>
            <a:ext cx="1008205" cy="1102778"/>
            <a:chOff x="2671226" y="3182959"/>
            <a:chExt cx="1076337" cy="969816"/>
          </a:xfrm>
        </p:grpSpPr>
        <p:pic>
          <p:nvPicPr>
            <p:cNvPr id="227" name="Google Shape;227;p6"/>
            <p:cNvPicPr preferRelativeResize="0"/>
            <p:nvPr/>
          </p:nvPicPr>
          <p:blipFill rotWithShape="1">
            <a:blip r:embed="rId3">
              <a:alphaModFix/>
            </a:blip>
            <a:srcRect/>
            <a:stretch/>
          </p:blipFill>
          <p:spPr>
            <a:xfrm>
              <a:off x="3070500" y="3641275"/>
              <a:ext cx="677063" cy="511500"/>
            </a:xfrm>
            <a:prstGeom prst="rect">
              <a:avLst/>
            </a:prstGeom>
            <a:noFill/>
            <a:ln>
              <a:noFill/>
            </a:ln>
          </p:spPr>
        </p:pic>
        <p:sp>
          <p:nvSpPr>
            <p:cNvPr id="228" name="Google Shape;228;p6"/>
            <p:cNvSpPr/>
            <p:nvPr/>
          </p:nvSpPr>
          <p:spPr>
            <a:xfrm>
              <a:off x="2693943" y="3217209"/>
              <a:ext cx="560100" cy="5598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9" name="Google Shape;229;p6"/>
            <p:cNvCxnSpPr/>
            <p:nvPr/>
          </p:nvCxnSpPr>
          <p:spPr>
            <a:xfrm>
              <a:off x="2871308" y="3550465"/>
              <a:ext cx="199200" cy="1500"/>
            </a:xfrm>
            <a:prstGeom prst="straightConnector1">
              <a:avLst/>
            </a:prstGeom>
            <a:noFill/>
            <a:ln w="9525" cap="flat" cmpd="sng">
              <a:solidFill>
                <a:srgbClr val="595959"/>
              </a:solidFill>
              <a:prstDash val="solid"/>
              <a:round/>
              <a:headEnd type="none" w="sm" len="sm"/>
              <a:tailEnd type="none" w="sm" len="sm"/>
            </a:ln>
          </p:spPr>
        </p:cxnSp>
        <p:cxnSp>
          <p:nvCxnSpPr>
            <p:cNvPr id="230" name="Google Shape;230;p6"/>
            <p:cNvCxnSpPr/>
            <p:nvPr/>
          </p:nvCxnSpPr>
          <p:spPr>
            <a:xfrm flipH="1">
              <a:off x="2671330" y="3550465"/>
              <a:ext cx="203100" cy="274200"/>
            </a:xfrm>
            <a:prstGeom prst="straightConnector1">
              <a:avLst/>
            </a:prstGeom>
            <a:noFill/>
            <a:ln w="9525" cap="flat" cmpd="sng">
              <a:solidFill>
                <a:srgbClr val="595959"/>
              </a:solidFill>
              <a:prstDash val="solid"/>
              <a:round/>
              <a:headEnd type="none" w="sm" len="sm"/>
              <a:tailEnd type="none" w="sm" len="sm"/>
            </a:ln>
          </p:spPr>
        </p:cxnSp>
        <p:cxnSp>
          <p:nvCxnSpPr>
            <p:cNvPr id="231" name="Google Shape;231;p6"/>
            <p:cNvCxnSpPr/>
            <p:nvPr/>
          </p:nvCxnSpPr>
          <p:spPr>
            <a:xfrm flipH="1">
              <a:off x="2869540" y="3550465"/>
              <a:ext cx="203100" cy="274200"/>
            </a:xfrm>
            <a:prstGeom prst="straightConnector1">
              <a:avLst/>
            </a:prstGeom>
            <a:noFill/>
            <a:ln w="9525" cap="flat" cmpd="sng">
              <a:solidFill>
                <a:srgbClr val="595959"/>
              </a:solidFill>
              <a:prstDash val="solid"/>
              <a:round/>
              <a:headEnd type="none" w="sm" len="sm"/>
              <a:tailEnd type="none" w="sm" len="sm"/>
            </a:ln>
          </p:spPr>
        </p:cxnSp>
        <p:cxnSp>
          <p:nvCxnSpPr>
            <p:cNvPr id="232" name="Google Shape;232;p6"/>
            <p:cNvCxnSpPr/>
            <p:nvPr/>
          </p:nvCxnSpPr>
          <p:spPr>
            <a:xfrm>
              <a:off x="2671226" y="3824733"/>
              <a:ext cx="199200" cy="1500"/>
            </a:xfrm>
            <a:prstGeom prst="straightConnector1">
              <a:avLst/>
            </a:prstGeom>
            <a:noFill/>
            <a:ln w="9525" cap="flat" cmpd="sng">
              <a:solidFill>
                <a:srgbClr val="595959"/>
              </a:solidFill>
              <a:prstDash val="solid"/>
              <a:round/>
              <a:headEnd type="none" w="sm" len="sm"/>
              <a:tailEnd type="none" w="sm" len="sm"/>
            </a:ln>
          </p:spPr>
        </p:cxnSp>
        <p:cxnSp>
          <p:nvCxnSpPr>
            <p:cNvPr id="233" name="Google Shape;233;p6"/>
            <p:cNvCxnSpPr/>
            <p:nvPr/>
          </p:nvCxnSpPr>
          <p:spPr>
            <a:xfrm>
              <a:off x="2869435" y="3826035"/>
              <a:ext cx="1500" cy="114000"/>
            </a:xfrm>
            <a:prstGeom prst="straightConnector1">
              <a:avLst/>
            </a:prstGeom>
            <a:noFill/>
            <a:ln w="9525" cap="flat" cmpd="sng">
              <a:solidFill>
                <a:srgbClr val="595959"/>
              </a:solidFill>
              <a:prstDash val="solid"/>
              <a:round/>
              <a:headEnd type="none" w="sm" len="sm"/>
              <a:tailEnd type="none" w="sm" len="sm"/>
            </a:ln>
          </p:spPr>
        </p:cxnSp>
        <p:cxnSp>
          <p:nvCxnSpPr>
            <p:cNvPr id="234" name="Google Shape;234;p6"/>
            <p:cNvCxnSpPr/>
            <p:nvPr/>
          </p:nvCxnSpPr>
          <p:spPr>
            <a:xfrm rot="10800000" flipH="1">
              <a:off x="2869435" y="3557980"/>
              <a:ext cx="207000" cy="283200"/>
            </a:xfrm>
            <a:prstGeom prst="straightConnector1">
              <a:avLst/>
            </a:prstGeom>
            <a:noFill/>
            <a:ln w="9525" cap="flat" cmpd="sng">
              <a:solidFill>
                <a:srgbClr val="595959"/>
              </a:solidFill>
              <a:prstDash val="solid"/>
              <a:round/>
              <a:headEnd type="none" w="sm" len="sm"/>
              <a:tailEnd type="none" w="sm" len="sm"/>
            </a:ln>
          </p:spPr>
        </p:cxnSp>
        <p:cxnSp>
          <p:nvCxnSpPr>
            <p:cNvPr id="235" name="Google Shape;235;p6"/>
            <p:cNvCxnSpPr/>
            <p:nvPr/>
          </p:nvCxnSpPr>
          <p:spPr>
            <a:xfrm rot="10800000">
              <a:off x="2672335" y="3841180"/>
              <a:ext cx="197100" cy="0"/>
            </a:xfrm>
            <a:prstGeom prst="straightConnector1">
              <a:avLst/>
            </a:prstGeom>
            <a:noFill/>
            <a:ln w="9525" cap="flat" cmpd="sng">
              <a:solidFill>
                <a:srgbClr val="595959"/>
              </a:solidFill>
              <a:prstDash val="solid"/>
              <a:round/>
              <a:headEnd type="none" w="sm" len="sm"/>
              <a:tailEnd type="none" w="sm" len="sm"/>
            </a:ln>
          </p:spPr>
        </p:cxnSp>
        <p:cxnSp>
          <p:nvCxnSpPr>
            <p:cNvPr id="236" name="Google Shape;236;p6"/>
            <p:cNvCxnSpPr/>
            <p:nvPr/>
          </p:nvCxnSpPr>
          <p:spPr>
            <a:xfrm>
              <a:off x="3072939" y="3553213"/>
              <a:ext cx="3900" cy="4200"/>
            </a:xfrm>
            <a:prstGeom prst="straightConnector1">
              <a:avLst/>
            </a:prstGeom>
            <a:noFill/>
            <a:ln w="9525" cap="flat" cmpd="sng">
              <a:solidFill>
                <a:srgbClr val="595959"/>
              </a:solidFill>
              <a:prstDash val="solid"/>
              <a:round/>
              <a:headEnd type="none" w="sm" len="sm"/>
              <a:tailEnd type="none" w="sm" len="sm"/>
            </a:ln>
          </p:spPr>
        </p:cxnSp>
        <p:sp>
          <p:nvSpPr>
            <p:cNvPr id="237" name="Google Shape;237;p6"/>
            <p:cNvSpPr/>
            <p:nvPr/>
          </p:nvSpPr>
          <p:spPr>
            <a:xfrm>
              <a:off x="2672799" y="3553213"/>
              <a:ext cx="398100" cy="2697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6"/>
            <p:cNvSpPr/>
            <p:nvPr/>
          </p:nvSpPr>
          <p:spPr>
            <a:xfrm rot="-5400000" flipH="1">
              <a:off x="2822551" y="3598735"/>
              <a:ext cx="294900" cy="2016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6"/>
            <p:cNvSpPr/>
            <p:nvPr/>
          </p:nvSpPr>
          <p:spPr>
            <a:xfrm>
              <a:off x="2673020" y="3842815"/>
              <a:ext cx="197100" cy="990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6"/>
            <p:cNvSpPr/>
            <p:nvPr/>
          </p:nvSpPr>
          <p:spPr>
            <a:xfrm>
              <a:off x="2673723" y="3821868"/>
              <a:ext cx="197100" cy="204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6"/>
            <p:cNvSpPr txBox="1"/>
            <p:nvPr/>
          </p:nvSpPr>
          <p:spPr>
            <a:xfrm>
              <a:off x="2743393" y="3182959"/>
              <a:ext cx="505500" cy="3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SG" sz="700" b="1" i="0" u="none" strike="noStrike" cap="none">
                  <a:solidFill>
                    <a:srgbClr val="000000"/>
                  </a:solidFill>
                  <a:latin typeface="Montserrat"/>
                  <a:ea typeface="Montserrat"/>
                  <a:cs typeface="Montserrat"/>
                  <a:sym typeface="Montserrat"/>
                </a:rPr>
                <a:t>fMRI</a:t>
              </a:r>
              <a:endParaRPr sz="700" b="1" i="0" u="none" strike="noStrike" cap="none">
                <a:solidFill>
                  <a:srgbClr val="000000"/>
                </a:solidFill>
                <a:latin typeface="Montserrat"/>
                <a:ea typeface="Montserrat"/>
                <a:cs typeface="Montserrat"/>
                <a:sym typeface="Montserrat"/>
              </a:endParaRPr>
            </a:p>
          </p:txBody>
        </p:sp>
        <p:sp>
          <p:nvSpPr>
            <p:cNvPr id="242" name="Google Shape;242;p6"/>
            <p:cNvSpPr/>
            <p:nvPr/>
          </p:nvSpPr>
          <p:spPr>
            <a:xfrm rot="-2314873">
              <a:off x="2840868" y="3847415"/>
              <a:ext cx="68310" cy="79180"/>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43" name="Google Shape;243;p6"/>
          <p:cNvPicPr preferRelativeResize="0"/>
          <p:nvPr/>
        </p:nvPicPr>
        <p:blipFill rotWithShape="1">
          <a:blip r:embed="rId4">
            <a:alphaModFix/>
          </a:blip>
          <a:srcRect l="70922" t="11553" r="5204" b="61553"/>
          <a:stretch/>
        </p:blipFill>
        <p:spPr>
          <a:xfrm>
            <a:off x="3720546" y="3805910"/>
            <a:ext cx="841562" cy="1007057"/>
          </a:xfrm>
          <a:prstGeom prst="rect">
            <a:avLst/>
          </a:prstGeom>
          <a:noFill/>
          <a:ln>
            <a:noFill/>
          </a:ln>
        </p:spPr>
      </p:pic>
      <p:grpSp>
        <p:nvGrpSpPr>
          <p:cNvPr id="244" name="Google Shape;244;p6"/>
          <p:cNvGrpSpPr/>
          <p:nvPr/>
        </p:nvGrpSpPr>
        <p:grpSpPr>
          <a:xfrm>
            <a:off x="3954753" y="2468579"/>
            <a:ext cx="588192" cy="596081"/>
            <a:chOff x="3084200" y="623475"/>
            <a:chExt cx="663200" cy="540075"/>
          </a:xfrm>
        </p:grpSpPr>
        <p:cxnSp>
          <p:nvCxnSpPr>
            <p:cNvPr id="245" name="Google Shape;245;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246" name="Google Shape;246;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247" name="Google Shape;247;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sp>
        <p:nvSpPr>
          <p:cNvPr id="248" name="Google Shape;248;p6"/>
          <p:cNvSpPr txBox="1"/>
          <p:nvPr/>
        </p:nvSpPr>
        <p:spPr>
          <a:xfrm>
            <a:off x="3720546" y="3194142"/>
            <a:ext cx="958200" cy="3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Linguistic property</a:t>
            </a:r>
            <a:endParaRPr sz="1000" b="1" i="0" u="none" strike="noStrike" cap="none">
              <a:solidFill>
                <a:srgbClr val="000000"/>
              </a:solidFill>
              <a:latin typeface="Montserrat"/>
              <a:ea typeface="Montserrat"/>
              <a:cs typeface="Montserrat"/>
              <a:sym typeface="Montserrat"/>
            </a:endParaRPr>
          </a:p>
        </p:txBody>
      </p:sp>
      <p:sp>
        <p:nvSpPr>
          <p:cNvPr id="249" name="Google Shape;249;p6"/>
          <p:cNvSpPr txBox="1"/>
          <p:nvPr/>
        </p:nvSpPr>
        <p:spPr>
          <a:xfrm>
            <a:off x="3527913" y="4707372"/>
            <a:ext cx="1286100" cy="3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Language model</a:t>
            </a:r>
            <a:endParaRPr sz="1000" b="1" i="0" u="none" strike="noStrike" cap="none">
              <a:solidFill>
                <a:srgbClr val="000000"/>
              </a:solidFill>
              <a:latin typeface="Montserrat"/>
              <a:ea typeface="Montserrat"/>
              <a:cs typeface="Montserrat"/>
              <a:sym typeface="Montserrat"/>
            </a:endParaRPr>
          </a:p>
        </p:txBody>
      </p:sp>
      <p:sp>
        <p:nvSpPr>
          <p:cNvPr id="250" name="Google Shape;250;p6"/>
          <p:cNvSpPr/>
          <p:nvPr/>
        </p:nvSpPr>
        <p:spPr>
          <a:xfrm>
            <a:off x="8912358" y="2626134"/>
            <a:ext cx="381900" cy="2454300"/>
          </a:xfrm>
          <a:prstGeom prst="rightBrace">
            <a:avLst>
              <a:gd name="adj1" fmla="val 42560"/>
              <a:gd name="adj2" fmla="val 50549"/>
            </a:avLst>
          </a:prstGeom>
          <a:no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6"/>
          <p:cNvSpPr txBox="1"/>
          <p:nvPr/>
        </p:nvSpPr>
        <p:spPr>
          <a:xfrm>
            <a:off x="9025607" y="3646630"/>
            <a:ext cx="1927500" cy="3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Significant </a:t>
            </a:r>
            <a:br>
              <a:rPr lang="en-SG" sz="1000" b="1" i="0" u="none" strike="noStrike" cap="none">
                <a:solidFill>
                  <a:srgbClr val="000000"/>
                </a:solidFill>
                <a:latin typeface="Montserrat"/>
                <a:ea typeface="Montserrat"/>
                <a:cs typeface="Montserrat"/>
                <a:sym typeface="Montserrat"/>
              </a:rPr>
            </a:br>
            <a:r>
              <a:rPr lang="en-SG" sz="1000" b="1" i="0" u="none" strike="noStrike" cap="none">
                <a:solidFill>
                  <a:srgbClr val="000000"/>
                </a:solidFill>
                <a:latin typeface="Montserrat"/>
                <a:ea typeface="Montserrat"/>
                <a:cs typeface="Montserrat"/>
                <a:sym typeface="Montserrat"/>
              </a:rPr>
              <a:t>difference </a:t>
            </a:r>
            <a:r>
              <a:rPr lang="en-SG" sz="1300" b="1" i="0" u="none" strike="noStrike" cap="none">
                <a:solidFill>
                  <a:srgbClr val="000000"/>
                </a:solidFill>
                <a:latin typeface="Montserrat"/>
                <a:ea typeface="Montserrat"/>
                <a:cs typeface="Montserrat"/>
                <a:sym typeface="Montserrat"/>
              </a:rPr>
              <a:t>⇒ </a:t>
            </a:r>
            <a:r>
              <a:rPr lang="en-SG" sz="1000" b="1" i="0" u="none" strike="noStrike" cap="none">
                <a:solidFill>
                  <a:srgbClr val="000000"/>
                </a:solidFill>
                <a:latin typeface="Montserrat"/>
                <a:ea typeface="Montserrat"/>
                <a:cs typeface="Montserrat"/>
                <a:sym typeface="Montserrat"/>
              </a:rPr>
              <a:t>Ling. prop. affects alignment</a:t>
            </a:r>
            <a:endParaRPr sz="1000" b="1" i="0" u="none" strike="noStrike" cap="none">
              <a:solidFill>
                <a:srgbClr val="000000"/>
              </a:solidFill>
              <a:latin typeface="Montserrat"/>
              <a:ea typeface="Montserrat"/>
              <a:cs typeface="Montserrat"/>
              <a:sym typeface="Montserrat"/>
            </a:endParaRPr>
          </a:p>
        </p:txBody>
      </p:sp>
      <p:grpSp>
        <p:nvGrpSpPr>
          <p:cNvPr id="252" name="Google Shape;252;p6"/>
          <p:cNvGrpSpPr/>
          <p:nvPr/>
        </p:nvGrpSpPr>
        <p:grpSpPr>
          <a:xfrm>
            <a:off x="4940640" y="2899451"/>
            <a:ext cx="1914620" cy="758129"/>
            <a:chOff x="3784568" y="1046258"/>
            <a:chExt cx="1682443" cy="500250"/>
          </a:xfrm>
        </p:grpSpPr>
        <p:sp>
          <p:nvSpPr>
            <p:cNvPr id="253" name="Google Shape;253;p6"/>
            <p:cNvSpPr txBox="1"/>
            <p:nvPr/>
          </p:nvSpPr>
          <p:spPr>
            <a:xfrm>
              <a:off x="3784568" y="1243352"/>
              <a:ext cx="12102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Residual =</a:t>
              </a:r>
              <a:endParaRPr sz="1000" b="1" i="0" u="none" strike="noStrike" cap="none">
                <a:solidFill>
                  <a:srgbClr val="000000"/>
                </a:solidFill>
                <a:latin typeface="Montserrat"/>
                <a:ea typeface="Montserrat"/>
                <a:cs typeface="Montserrat"/>
                <a:sym typeface="Montserrat"/>
              </a:endParaRPr>
            </a:p>
          </p:txBody>
        </p:sp>
        <p:pic>
          <p:nvPicPr>
            <p:cNvPr id="254" name="Google Shape;254;p6"/>
            <p:cNvPicPr preferRelativeResize="0"/>
            <p:nvPr/>
          </p:nvPicPr>
          <p:blipFill rotWithShape="1">
            <a:blip r:embed="rId5">
              <a:alphaModFix/>
            </a:blip>
            <a:srcRect r="70249"/>
            <a:stretch/>
          </p:blipFill>
          <p:spPr>
            <a:xfrm>
              <a:off x="4232805" y="1076005"/>
              <a:ext cx="122279" cy="147392"/>
            </a:xfrm>
            <a:prstGeom prst="rect">
              <a:avLst/>
            </a:prstGeom>
            <a:noFill/>
            <a:ln>
              <a:noFill/>
            </a:ln>
          </p:spPr>
        </p:pic>
        <p:pic>
          <p:nvPicPr>
            <p:cNvPr id="255" name="Google Shape;255;p6"/>
            <p:cNvPicPr preferRelativeResize="0"/>
            <p:nvPr/>
          </p:nvPicPr>
          <p:blipFill rotWithShape="1">
            <a:blip r:embed="rId5">
              <a:alphaModFix/>
            </a:blip>
            <a:srcRect l="51753"/>
            <a:stretch/>
          </p:blipFill>
          <p:spPr>
            <a:xfrm>
              <a:off x="4523217" y="1076005"/>
              <a:ext cx="198306" cy="147392"/>
            </a:xfrm>
            <a:prstGeom prst="rect">
              <a:avLst/>
            </a:prstGeom>
            <a:noFill/>
            <a:ln>
              <a:noFill/>
            </a:ln>
          </p:spPr>
        </p:pic>
        <p:grpSp>
          <p:nvGrpSpPr>
            <p:cNvPr id="256" name="Google Shape;256;p6"/>
            <p:cNvGrpSpPr/>
            <p:nvPr/>
          </p:nvGrpSpPr>
          <p:grpSpPr>
            <a:xfrm>
              <a:off x="4357213" y="1085301"/>
              <a:ext cx="164872" cy="125459"/>
              <a:chOff x="3084200" y="623475"/>
              <a:chExt cx="663200" cy="540075"/>
            </a:xfrm>
          </p:grpSpPr>
          <p:cxnSp>
            <p:nvCxnSpPr>
              <p:cNvPr id="257" name="Google Shape;257;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258" name="Google Shape;258;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259" name="Google Shape;259;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pic>
          <p:nvPicPr>
            <p:cNvPr id="260" name="Google Shape;260;p6"/>
            <p:cNvPicPr preferRelativeResize="0"/>
            <p:nvPr/>
          </p:nvPicPr>
          <p:blipFill rotWithShape="1">
            <a:blip r:embed="rId4">
              <a:alphaModFix/>
            </a:blip>
            <a:srcRect l="70922" t="11553" r="5204" b="61553"/>
            <a:stretch/>
          </p:blipFill>
          <p:spPr>
            <a:xfrm>
              <a:off x="4749828" y="1046258"/>
              <a:ext cx="204779" cy="186290"/>
            </a:xfrm>
            <a:prstGeom prst="rect">
              <a:avLst/>
            </a:prstGeom>
            <a:noFill/>
            <a:ln>
              <a:noFill/>
            </a:ln>
          </p:spPr>
        </p:pic>
        <p:pic>
          <p:nvPicPr>
            <p:cNvPr id="261" name="Google Shape;261;p6"/>
            <p:cNvPicPr preferRelativeResize="0"/>
            <p:nvPr/>
          </p:nvPicPr>
          <p:blipFill rotWithShape="1">
            <a:blip r:embed="rId6">
              <a:alphaModFix/>
            </a:blip>
            <a:srcRect l="24740" r="-7" b="81508"/>
            <a:stretch/>
          </p:blipFill>
          <p:spPr>
            <a:xfrm>
              <a:off x="5114512" y="1334817"/>
              <a:ext cx="70670" cy="37206"/>
            </a:xfrm>
            <a:prstGeom prst="rect">
              <a:avLst/>
            </a:prstGeom>
            <a:noFill/>
            <a:ln>
              <a:noFill/>
            </a:ln>
          </p:spPr>
        </p:pic>
        <p:pic>
          <p:nvPicPr>
            <p:cNvPr id="262" name="Google Shape;262;p6"/>
            <p:cNvPicPr preferRelativeResize="0"/>
            <p:nvPr/>
          </p:nvPicPr>
          <p:blipFill rotWithShape="1">
            <a:blip r:embed="rId5">
              <a:alphaModFix/>
            </a:blip>
            <a:srcRect r="70249"/>
            <a:stretch/>
          </p:blipFill>
          <p:spPr>
            <a:xfrm>
              <a:off x="5105927" y="1365983"/>
              <a:ext cx="122279" cy="147392"/>
            </a:xfrm>
            <a:prstGeom prst="rect">
              <a:avLst/>
            </a:prstGeom>
            <a:noFill/>
            <a:ln>
              <a:noFill/>
            </a:ln>
          </p:spPr>
        </p:pic>
        <p:pic>
          <p:nvPicPr>
            <p:cNvPr id="263" name="Google Shape;263;p6"/>
            <p:cNvPicPr preferRelativeResize="0"/>
            <p:nvPr/>
          </p:nvPicPr>
          <p:blipFill rotWithShape="1">
            <a:blip r:embed="rId5">
              <a:alphaModFix/>
            </a:blip>
            <a:srcRect l="51753" r="31050" b="-22473"/>
            <a:stretch/>
          </p:blipFill>
          <p:spPr>
            <a:xfrm>
              <a:off x="5396341" y="1365983"/>
              <a:ext cx="70670" cy="180525"/>
            </a:xfrm>
            <a:prstGeom prst="rect">
              <a:avLst/>
            </a:prstGeom>
            <a:noFill/>
            <a:ln>
              <a:noFill/>
            </a:ln>
          </p:spPr>
        </p:pic>
        <p:grpSp>
          <p:nvGrpSpPr>
            <p:cNvPr id="264" name="Google Shape;264;p6"/>
            <p:cNvGrpSpPr/>
            <p:nvPr/>
          </p:nvGrpSpPr>
          <p:grpSpPr>
            <a:xfrm>
              <a:off x="5230335" y="1375278"/>
              <a:ext cx="164872" cy="125459"/>
              <a:chOff x="3084200" y="623475"/>
              <a:chExt cx="663200" cy="540075"/>
            </a:xfrm>
          </p:grpSpPr>
          <p:cxnSp>
            <p:nvCxnSpPr>
              <p:cNvPr id="265" name="Google Shape;265;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266" name="Google Shape;266;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267" name="Google Shape;267;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pic>
          <p:nvPicPr>
            <p:cNvPr id="268" name="Google Shape;268;p6"/>
            <p:cNvPicPr preferRelativeResize="0"/>
            <p:nvPr/>
          </p:nvPicPr>
          <p:blipFill rotWithShape="1">
            <a:blip r:embed="rId4">
              <a:alphaModFix/>
            </a:blip>
            <a:srcRect l="70922" t="11553" r="5204" b="61553"/>
            <a:stretch/>
          </p:blipFill>
          <p:spPr>
            <a:xfrm>
              <a:off x="4750243" y="1336235"/>
              <a:ext cx="204779" cy="186290"/>
            </a:xfrm>
            <a:prstGeom prst="rect">
              <a:avLst/>
            </a:prstGeom>
            <a:noFill/>
            <a:ln>
              <a:noFill/>
            </a:ln>
          </p:spPr>
        </p:pic>
        <p:cxnSp>
          <p:nvCxnSpPr>
            <p:cNvPr id="269" name="Google Shape;269;p6"/>
            <p:cNvCxnSpPr/>
            <p:nvPr/>
          </p:nvCxnSpPr>
          <p:spPr>
            <a:xfrm rot="10800000" flipH="1">
              <a:off x="4993170" y="1422911"/>
              <a:ext cx="78900" cy="600"/>
            </a:xfrm>
            <a:prstGeom prst="straightConnector1">
              <a:avLst/>
            </a:prstGeom>
            <a:noFill/>
            <a:ln w="9525" cap="flat" cmpd="sng">
              <a:solidFill>
                <a:srgbClr val="000000"/>
              </a:solidFill>
              <a:prstDash val="solid"/>
              <a:round/>
              <a:headEnd type="none" w="sm" len="sm"/>
              <a:tailEnd type="none" w="sm" len="sm"/>
            </a:ln>
          </p:spPr>
        </p:cxnSp>
      </p:grpSp>
      <p:grpSp>
        <p:nvGrpSpPr>
          <p:cNvPr id="270" name="Google Shape;270;p6"/>
          <p:cNvGrpSpPr/>
          <p:nvPr/>
        </p:nvGrpSpPr>
        <p:grpSpPr>
          <a:xfrm>
            <a:off x="7330473" y="4111495"/>
            <a:ext cx="1646231" cy="688216"/>
            <a:chOff x="3951598" y="3165970"/>
            <a:chExt cx="1446600" cy="454118"/>
          </a:xfrm>
        </p:grpSpPr>
        <p:sp>
          <p:nvSpPr>
            <p:cNvPr id="271" name="Google Shape;271;p6"/>
            <p:cNvSpPr txBox="1"/>
            <p:nvPr/>
          </p:nvSpPr>
          <p:spPr>
            <a:xfrm>
              <a:off x="3951598" y="3374088"/>
              <a:ext cx="14466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Original encoding performance</a:t>
              </a:r>
              <a:endParaRPr sz="1000" b="1" i="0" u="none" strike="noStrike" cap="none">
                <a:solidFill>
                  <a:srgbClr val="000000"/>
                </a:solidFill>
                <a:latin typeface="Montserrat"/>
                <a:ea typeface="Montserrat"/>
                <a:cs typeface="Montserrat"/>
                <a:sym typeface="Montserrat"/>
              </a:endParaRPr>
            </a:p>
          </p:txBody>
        </p:sp>
        <p:pic>
          <p:nvPicPr>
            <p:cNvPr id="272" name="Google Shape;272;p6"/>
            <p:cNvPicPr preferRelativeResize="0"/>
            <p:nvPr/>
          </p:nvPicPr>
          <p:blipFill rotWithShape="1">
            <a:blip r:embed="rId7">
              <a:alphaModFix/>
            </a:blip>
            <a:srcRect/>
            <a:stretch/>
          </p:blipFill>
          <p:spPr>
            <a:xfrm>
              <a:off x="4290101" y="3191452"/>
              <a:ext cx="119398" cy="149608"/>
            </a:xfrm>
            <a:prstGeom prst="rect">
              <a:avLst/>
            </a:prstGeom>
            <a:noFill/>
            <a:ln>
              <a:noFill/>
            </a:ln>
          </p:spPr>
        </p:pic>
        <p:pic>
          <p:nvPicPr>
            <p:cNvPr id="273" name="Google Shape;273;p6"/>
            <p:cNvPicPr preferRelativeResize="0"/>
            <p:nvPr/>
          </p:nvPicPr>
          <p:blipFill rotWithShape="1">
            <a:blip r:embed="rId5">
              <a:alphaModFix/>
            </a:blip>
            <a:srcRect l="51753"/>
            <a:stretch/>
          </p:blipFill>
          <p:spPr>
            <a:xfrm>
              <a:off x="4579249" y="3192558"/>
              <a:ext cx="198306" cy="147392"/>
            </a:xfrm>
            <a:prstGeom prst="rect">
              <a:avLst/>
            </a:prstGeom>
            <a:noFill/>
            <a:ln>
              <a:noFill/>
            </a:ln>
          </p:spPr>
        </p:pic>
        <p:pic>
          <p:nvPicPr>
            <p:cNvPr id="274" name="Google Shape;274;p6"/>
            <p:cNvPicPr preferRelativeResize="0"/>
            <p:nvPr/>
          </p:nvPicPr>
          <p:blipFill rotWithShape="1">
            <a:blip r:embed="rId4">
              <a:alphaModFix/>
            </a:blip>
            <a:srcRect l="70922" t="11553" r="5204" b="61553"/>
            <a:stretch/>
          </p:blipFill>
          <p:spPr>
            <a:xfrm>
              <a:off x="4385127" y="3175329"/>
              <a:ext cx="204779" cy="186290"/>
            </a:xfrm>
            <a:prstGeom prst="rect">
              <a:avLst/>
            </a:prstGeom>
            <a:noFill/>
            <a:ln>
              <a:noFill/>
            </a:ln>
          </p:spPr>
        </p:pic>
        <p:grpSp>
          <p:nvGrpSpPr>
            <p:cNvPr id="275" name="Google Shape;275;p6"/>
            <p:cNvGrpSpPr/>
            <p:nvPr/>
          </p:nvGrpSpPr>
          <p:grpSpPr>
            <a:xfrm>
              <a:off x="4817257" y="3165970"/>
              <a:ext cx="164942" cy="204882"/>
              <a:chOff x="7332910" y="658831"/>
              <a:chExt cx="164942" cy="204882"/>
            </a:xfrm>
          </p:grpSpPr>
          <p:sp>
            <p:nvSpPr>
              <p:cNvPr id="276" name="Google Shape;276;p6"/>
              <p:cNvSpPr/>
              <p:nvPr/>
            </p:nvSpPr>
            <p:spPr>
              <a:xfrm>
                <a:off x="7339452" y="658831"/>
                <a:ext cx="158400" cy="1584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7" name="Google Shape;277;p6"/>
              <p:cNvCxnSpPr/>
              <p:nvPr/>
            </p:nvCxnSpPr>
            <p:spPr>
              <a:xfrm>
                <a:off x="7389627" y="753108"/>
                <a:ext cx="56400" cy="300"/>
              </a:xfrm>
              <a:prstGeom prst="straightConnector1">
                <a:avLst/>
              </a:prstGeom>
              <a:noFill/>
              <a:ln w="9525" cap="flat" cmpd="sng">
                <a:solidFill>
                  <a:srgbClr val="595959"/>
                </a:solidFill>
                <a:prstDash val="solid"/>
                <a:round/>
                <a:headEnd type="none" w="sm" len="sm"/>
                <a:tailEnd type="none" w="sm" len="sm"/>
              </a:ln>
            </p:spPr>
          </p:cxnSp>
          <p:cxnSp>
            <p:nvCxnSpPr>
              <p:cNvPr id="278" name="Google Shape;278;p6"/>
              <p:cNvCxnSpPr/>
              <p:nvPr/>
            </p:nvCxnSpPr>
            <p:spPr>
              <a:xfrm flipH="1">
                <a:off x="7332910"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79" name="Google Shape;279;p6"/>
              <p:cNvCxnSpPr/>
              <p:nvPr/>
            </p:nvCxnSpPr>
            <p:spPr>
              <a:xfrm flipH="1">
                <a:off x="7388983"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80" name="Google Shape;280;p6"/>
              <p:cNvCxnSpPr/>
              <p:nvPr/>
            </p:nvCxnSpPr>
            <p:spPr>
              <a:xfrm>
                <a:off x="7333025" y="830698"/>
                <a:ext cx="56400" cy="300"/>
              </a:xfrm>
              <a:prstGeom prst="straightConnector1">
                <a:avLst/>
              </a:prstGeom>
              <a:noFill/>
              <a:ln w="9525" cap="flat" cmpd="sng">
                <a:solidFill>
                  <a:srgbClr val="595959"/>
                </a:solidFill>
                <a:prstDash val="solid"/>
                <a:round/>
                <a:headEnd type="none" w="sm" len="sm"/>
                <a:tailEnd type="none" w="sm" len="sm"/>
              </a:ln>
            </p:spPr>
          </p:cxnSp>
          <p:cxnSp>
            <p:nvCxnSpPr>
              <p:cNvPr id="281" name="Google Shape;281;p6"/>
              <p:cNvCxnSpPr/>
              <p:nvPr/>
            </p:nvCxnSpPr>
            <p:spPr>
              <a:xfrm>
                <a:off x="7389098" y="831066"/>
                <a:ext cx="300" cy="32400"/>
              </a:xfrm>
              <a:prstGeom prst="straightConnector1">
                <a:avLst/>
              </a:prstGeom>
              <a:noFill/>
              <a:ln w="9525" cap="flat" cmpd="sng">
                <a:solidFill>
                  <a:srgbClr val="595959"/>
                </a:solidFill>
                <a:prstDash val="solid"/>
                <a:round/>
                <a:headEnd type="none" w="sm" len="sm"/>
                <a:tailEnd type="none" w="sm" len="sm"/>
              </a:ln>
            </p:spPr>
          </p:cxnSp>
          <p:cxnSp>
            <p:nvCxnSpPr>
              <p:cNvPr id="282" name="Google Shape;282;p6"/>
              <p:cNvCxnSpPr/>
              <p:nvPr/>
            </p:nvCxnSpPr>
            <p:spPr>
              <a:xfrm rot="10800000" flipH="1">
                <a:off x="7389098" y="755251"/>
                <a:ext cx="58500" cy="80100"/>
              </a:xfrm>
              <a:prstGeom prst="straightConnector1">
                <a:avLst/>
              </a:prstGeom>
              <a:noFill/>
              <a:ln w="9525" cap="flat" cmpd="sng">
                <a:solidFill>
                  <a:srgbClr val="595959"/>
                </a:solidFill>
                <a:prstDash val="solid"/>
                <a:round/>
                <a:headEnd type="none" w="sm" len="sm"/>
                <a:tailEnd type="none" w="sm" len="sm"/>
              </a:ln>
            </p:spPr>
          </p:cxnSp>
          <p:cxnSp>
            <p:nvCxnSpPr>
              <p:cNvPr id="283" name="Google Shape;283;p6"/>
              <p:cNvCxnSpPr/>
              <p:nvPr/>
            </p:nvCxnSpPr>
            <p:spPr>
              <a:xfrm rot="10800000">
                <a:off x="7333298" y="835351"/>
                <a:ext cx="55800" cy="0"/>
              </a:xfrm>
              <a:prstGeom prst="straightConnector1">
                <a:avLst/>
              </a:prstGeom>
              <a:noFill/>
              <a:ln w="9525" cap="flat" cmpd="sng">
                <a:solidFill>
                  <a:srgbClr val="595959"/>
                </a:solidFill>
                <a:prstDash val="solid"/>
                <a:round/>
                <a:headEnd type="none" w="sm" len="sm"/>
                <a:tailEnd type="none" w="sm" len="sm"/>
              </a:ln>
            </p:spPr>
          </p:cxnSp>
          <p:cxnSp>
            <p:nvCxnSpPr>
              <p:cNvPr id="284" name="Google Shape;284;p6"/>
              <p:cNvCxnSpPr/>
              <p:nvPr/>
            </p:nvCxnSpPr>
            <p:spPr>
              <a:xfrm>
                <a:off x="7446667" y="753886"/>
                <a:ext cx="1200" cy="1200"/>
              </a:xfrm>
              <a:prstGeom prst="straightConnector1">
                <a:avLst/>
              </a:prstGeom>
              <a:noFill/>
              <a:ln w="9525" cap="flat" cmpd="sng">
                <a:solidFill>
                  <a:srgbClr val="595959"/>
                </a:solidFill>
                <a:prstDash val="solid"/>
                <a:round/>
                <a:headEnd type="none" w="sm" len="sm"/>
                <a:tailEnd type="none" w="sm" len="sm"/>
              </a:ln>
            </p:spPr>
          </p:cxnSp>
          <p:sp>
            <p:nvSpPr>
              <p:cNvPr id="285" name="Google Shape;285;p6"/>
              <p:cNvSpPr/>
              <p:nvPr/>
            </p:nvSpPr>
            <p:spPr>
              <a:xfrm>
                <a:off x="7333471" y="753886"/>
                <a:ext cx="112500" cy="762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6"/>
              <p:cNvSpPr/>
              <p:nvPr/>
            </p:nvSpPr>
            <p:spPr>
              <a:xfrm rot="-5400000" flipH="1">
                <a:off x="7375831" y="766767"/>
                <a:ext cx="83400" cy="570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6"/>
              <p:cNvSpPr/>
              <p:nvPr/>
            </p:nvSpPr>
            <p:spPr>
              <a:xfrm>
                <a:off x="7333533" y="835813"/>
                <a:ext cx="55800" cy="279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
              <p:cNvSpPr/>
              <p:nvPr/>
            </p:nvSpPr>
            <p:spPr>
              <a:xfrm>
                <a:off x="7333732" y="829888"/>
                <a:ext cx="55800" cy="57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6"/>
              <p:cNvSpPr/>
              <p:nvPr/>
            </p:nvSpPr>
            <p:spPr>
              <a:xfrm rot="-2319588">
                <a:off x="7380996" y="837149"/>
                <a:ext cx="19209" cy="22396"/>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90" name="Google Shape;290;p6"/>
          <p:cNvGrpSpPr/>
          <p:nvPr/>
        </p:nvGrpSpPr>
        <p:grpSpPr>
          <a:xfrm>
            <a:off x="7330453" y="3084787"/>
            <a:ext cx="1646231" cy="620796"/>
            <a:chOff x="5382138" y="2332694"/>
            <a:chExt cx="1446600" cy="409631"/>
          </a:xfrm>
        </p:grpSpPr>
        <p:sp>
          <p:nvSpPr>
            <p:cNvPr id="291" name="Google Shape;291;p6"/>
            <p:cNvSpPr txBox="1"/>
            <p:nvPr/>
          </p:nvSpPr>
          <p:spPr>
            <a:xfrm>
              <a:off x="5382138" y="2496325"/>
              <a:ext cx="14466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Residual encoding performance</a:t>
              </a:r>
              <a:endParaRPr sz="1000" b="1" i="0" u="none" strike="noStrike" cap="none">
                <a:solidFill>
                  <a:srgbClr val="000000"/>
                </a:solidFill>
                <a:latin typeface="Montserrat"/>
                <a:ea typeface="Montserrat"/>
                <a:cs typeface="Montserrat"/>
                <a:sym typeface="Montserrat"/>
              </a:endParaRPr>
            </a:p>
          </p:txBody>
        </p:sp>
        <p:pic>
          <p:nvPicPr>
            <p:cNvPr id="292" name="Google Shape;292;p6"/>
            <p:cNvPicPr preferRelativeResize="0"/>
            <p:nvPr/>
          </p:nvPicPr>
          <p:blipFill rotWithShape="1">
            <a:blip r:embed="rId8">
              <a:alphaModFix/>
            </a:blip>
            <a:srcRect/>
            <a:stretch/>
          </p:blipFill>
          <p:spPr>
            <a:xfrm>
              <a:off x="5486287" y="2378649"/>
              <a:ext cx="122275" cy="149608"/>
            </a:xfrm>
            <a:prstGeom prst="rect">
              <a:avLst/>
            </a:prstGeom>
            <a:noFill/>
            <a:ln>
              <a:noFill/>
            </a:ln>
          </p:spPr>
        </p:pic>
        <p:pic>
          <p:nvPicPr>
            <p:cNvPr id="293" name="Google Shape;293;p6"/>
            <p:cNvPicPr preferRelativeResize="0"/>
            <p:nvPr/>
          </p:nvPicPr>
          <p:blipFill rotWithShape="1">
            <a:blip r:embed="rId5">
              <a:alphaModFix/>
            </a:blip>
            <a:srcRect l="51753"/>
            <a:stretch/>
          </p:blipFill>
          <p:spPr>
            <a:xfrm>
              <a:off x="6284424" y="2371806"/>
              <a:ext cx="198306" cy="147392"/>
            </a:xfrm>
            <a:prstGeom prst="rect">
              <a:avLst/>
            </a:prstGeom>
            <a:noFill/>
            <a:ln>
              <a:noFill/>
            </a:ln>
          </p:spPr>
        </p:pic>
        <p:grpSp>
          <p:nvGrpSpPr>
            <p:cNvPr id="294" name="Google Shape;294;p6"/>
            <p:cNvGrpSpPr/>
            <p:nvPr/>
          </p:nvGrpSpPr>
          <p:grpSpPr>
            <a:xfrm>
              <a:off x="6559673" y="2332694"/>
              <a:ext cx="164942" cy="204882"/>
              <a:chOff x="7332910" y="658831"/>
              <a:chExt cx="164942" cy="204882"/>
            </a:xfrm>
          </p:grpSpPr>
          <p:sp>
            <p:nvSpPr>
              <p:cNvPr id="295" name="Google Shape;295;p6"/>
              <p:cNvSpPr/>
              <p:nvPr/>
            </p:nvSpPr>
            <p:spPr>
              <a:xfrm>
                <a:off x="7339452" y="658831"/>
                <a:ext cx="158400" cy="1584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6" name="Google Shape;296;p6"/>
              <p:cNvCxnSpPr/>
              <p:nvPr/>
            </p:nvCxnSpPr>
            <p:spPr>
              <a:xfrm>
                <a:off x="7389627" y="753108"/>
                <a:ext cx="56400" cy="300"/>
              </a:xfrm>
              <a:prstGeom prst="straightConnector1">
                <a:avLst/>
              </a:prstGeom>
              <a:noFill/>
              <a:ln w="9525" cap="flat" cmpd="sng">
                <a:solidFill>
                  <a:srgbClr val="595959"/>
                </a:solidFill>
                <a:prstDash val="solid"/>
                <a:round/>
                <a:headEnd type="none" w="sm" len="sm"/>
                <a:tailEnd type="none" w="sm" len="sm"/>
              </a:ln>
            </p:spPr>
          </p:cxnSp>
          <p:cxnSp>
            <p:nvCxnSpPr>
              <p:cNvPr id="297" name="Google Shape;297;p6"/>
              <p:cNvCxnSpPr/>
              <p:nvPr/>
            </p:nvCxnSpPr>
            <p:spPr>
              <a:xfrm flipH="1">
                <a:off x="7332910"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98" name="Google Shape;298;p6"/>
              <p:cNvCxnSpPr/>
              <p:nvPr/>
            </p:nvCxnSpPr>
            <p:spPr>
              <a:xfrm flipH="1">
                <a:off x="7388983" y="753108"/>
                <a:ext cx="57600" cy="77700"/>
              </a:xfrm>
              <a:prstGeom prst="straightConnector1">
                <a:avLst/>
              </a:prstGeom>
              <a:noFill/>
              <a:ln w="9525" cap="flat" cmpd="sng">
                <a:solidFill>
                  <a:srgbClr val="595959"/>
                </a:solidFill>
                <a:prstDash val="solid"/>
                <a:round/>
                <a:headEnd type="none" w="sm" len="sm"/>
                <a:tailEnd type="none" w="sm" len="sm"/>
              </a:ln>
            </p:spPr>
          </p:cxnSp>
          <p:cxnSp>
            <p:nvCxnSpPr>
              <p:cNvPr id="299" name="Google Shape;299;p6"/>
              <p:cNvCxnSpPr/>
              <p:nvPr/>
            </p:nvCxnSpPr>
            <p:spPr>
              <a:xfrm>
                <a:off x="7333025" y="830698"/>
                <a:ext cx="56400" cy="300"/>
              </a:xfrm>
              <a:prstGeom prst="straightConnector1">
                <a:avLst/>
              </a:prstGeom>
              <a:noFill/>
              <a:ln w="9525" cap="flat" cmpd="sng">
                <a:solidFill>
                  <a:srgbClr val="595959"/>
                </a:solidFill>
                <a:prstDash val="solid"/>
                <a:round/>
                <a:headEnd type="none" w="sm" len="sm"/>
                <a:tailEnd type="none" w="sm" len="sm"/>
              </a:ln>
            </p:spPr>
          </p:cxnSp>
          <p:cxnSp>
            <p:nvCxnSpPr>
              <p:cNvPr id="300" name="Google Shape;300;p6"/>
              <p:cNvCxnSpPr/>
              <p:nvPr/>
            </p:nvCxnSpPr>
            <p:spPr>
              <a:xfrm>
                <a:off x="7389098" y="831066"/>
                <a:ext cx="300" cy="32400"/>
              </a:xfrm>
              <a:prstGeom prst="straightConnector1">
                <a:avLst/>
              </a:prstGeom>
              <a:noFill/>
              <a:ln w="9525" cap="flat" cmpd="sng">
                <a:solidFill>
                  <a:srgbClr val="595959"/>
                </a:solidFill>
                <a:prstDash val="solid"/>
                <a:round/>
                <a:headEnd type="none" w="sm" len="sm"/>
                <a:tailEnd type="none" w="sm" len="sm"/>
              </a:ln>
            </p:spPr>
          </p:cxnSp>
          <p:cxnSp>
            <p:nvCxnSpPr>
              <p:cNvPr id="301" name="Google Shape;301;p6"/>
              <p:cNvCxnSpPr/>
              <p:nvPr/>
            </p:nvCxnSpPr>
            <p:spPr>
              <a:xfrm rot="10800000" flipH="1">
                <a:off x="7389098" y="755251"/>
                <a:ext cx="58500" cy="80100"/>
              </a:xfrm>
              <a:prstGeom prst="straightConnector1">
                <a:avLst/>
              </a:prstGeom>
              <a:noFill/>
              <a:ln w="9525" cap="flat" cmpd="sng">
                <a:solidFill>
                  <a:srgbClr val="595959"/>
                </a:solidFill>
                <a:prstDash val="solid"/>
                <a:round/>
                <a:headEnd type="none" w="sm" len="sm"/>
                <a:tailEnd type="none" w="sm" len="sm"/>
              </a:ln>
            </p:spPr>
          </p:cxnSp>
          <p:cxnSp>
            <p:nvCxnSpPr>
              <p:cNvPr id="302" name="Google Shape;302;p6"/>
              <p:cNvCxnSpPr/>
              <p:nvPr/>
            </p:nvCxnSpPr>
            <p:spPr>
              <a:xfrm rot="10800000">
                <a:off x="7333298" y="835351"/>
                <a:ext cx="55800" cy="0"/>
              </a:xfrm>
              <a:prstGeom prst="straightConnector1">
                <a:avLst/>
              </a:prstGeom>
              <a:noFill/>
              <a:ln w="9525" cap="flat" cmpd="sng">
                <a:solidFill>
                  <a:srgbClr val="595959"/>
                </a:solidFill>
                <a:prstDash val="solid"/>
                <a:round/>
                <a:headEnd type="none" w="sm" len="sm"/>
                <a:tailEnd type="none" w="sm" len="sm"/>
              </a:ln>
            </p:spPr>
          </p:cxnSp>
          <p:cxnSp>
            <p:nvCxnSpPr>
              <p:cNvPr id="303" name="Google Shape;303;p6"/>
              <p:cNvCxnSpPr/>
              <p:nvPr/>
            </p:nvCxnSpPr>
            <p:spPr>
              <a:xfrm>
                <a:off x="7446667" y="753886"/>
                <a:ext cx="1200" cy="1200"/>
              </a:xfrm>
              <a:prstGeom prst="straightConnector1">
                <a:avLst/>
              </a:prstGeom>
              <a:noFill/>
              <a:ln w="9525" cap="flat" cmpd="sng">
                <a:solidFill>
                  <a:srgbClr val="595959"/>
                </a:solidFill>
                <a:prstDash val="solid"/>
                <a:round/>
                <a:headEnd type="none" w="sm" len="sm"/>
                <a:tailEnd type="none" w="sm" len="sm"/>
              </a:ln>
            </p:spPr>
          </p:cxnSp>
          <p:sp>
            <p:nvSpPr>
              <p:cNvPr id="304" name="Google Shape;304;p6"/>
              <p:cNvSpPr/>
              <p:nvPr/>
            </p:nvSpPr>
            <p:spPr>
              <a:xfrm>
                <a:off x="7333471" y="753886"/>
                <a:ext cx="112500" cy="762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6"/>
              <p:cNvSpPr/>
              <p:nvPr/>
            </p:nvSpPr>
            <p:spPr>
              <a:xfrm rot="-5400000" flipH="1">
                <a:off x="7375831" y="766767"/>
                <a:ext cx="83400" cy="570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6"/>
              <p:cNvSpPr/>
              <p:nvPr/>
            </p:nvSpPr>
            <p:spPr>
              <a:xfrm>
                <a:off x="7333533" y="835813"/>
                <a:ext cx="55800" cy="279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6"/>
              <p:cNvSpPr/>
              <p:nvPr/>
            </p:nvSpPr>
            <p:spPr>
              <a:xfrm>
                <a:off x="7333732" y="829888"/>
                <a:ext cx="55800" cy="57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6"/>
              <p:cNvSpPr/>
              <p:nvPr/>
            </p:nvSpPr>
            <p:spPr>
              <a:xfrm rot="-2319588">
                <a:off x="7380996" y="837149"/>
                <a:ext cx="19209" cy="22396"/>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09" name="Google Shape;309;p6"/>
            <p:cNvPicPr preferRelativeResize="0"/>
            <p:nvPr/>
          </p:nvPicPr>
          <p:blipFill rotWithShape="1">
            <a:blip r:embed="rId6">
              <a:alphaModFix/>
            </a:blip>
            <a:srcRect l="24740" r="-7" b="81508"/>
            <a:stretch/>
          </p:blipFill>
          <p:spPr>
            <a:xfrm>
              <a:off x="5970274" y="2342760"/>
              <a:ext cx="70670" cy="37206"/>
            </a:xfrm>
            <a:prstGeom prst="rect">
              <a:avLst/>
            </a:prstGeom>
            <a:noFill/>
            <a:ln>
              <a:noFill/>
            </a:ln>
          </p:spPr>
        </p:pic>
        <p:pic>
          <p:nvPicPr>
            <p:cNvPr id="310" name="Google Shape;310;p6"/>
            <p:cNvPicPr preferRelativeResize="0"/>
            <p:nvPr/>
          </p:nvPicPr>
          <p:blipFill rotWithShape="1">
            <a:blip r:embed="rId5">
              <a:alphaModFix/>
            </a:blip>
            <a:srcRect r="70249"/>
            <a:stretch/>
          </p:blipFill>
          <p:spPr>
            <a:xfrm>
              <a:off x="5961689" y="2373926"/>
              <a:ext cx="122279" cy="147392"/>
            </a:xfrm>
            <a:prstGeom prst="rect">
              <a:avLst/>
            </a:prstGeom>
            <a:noFill/>
            <a:ln>
              <a:noFill/>
            </a:ln>
          </p:spPr>
        </p:pic>
        <p:pic>
          <p:nvPicPr>
            <p:cNvPr id="311" name="Google Shape;311;p6"/>
            <p:cNvPicPr preferRelativeResize="0"/>
            <p:nvPr/>
          </p:nvPicPr>
          <p:blipFill rotWithShape="1">
            <a:blip r:embed="rId5">
              <a:alphaModFix/>
            </a:blip>
            <a:srcRect l="51753" r="31050" b="-22473"/>
            <a:stretch/>
          </p:blipFill>
          <p:spPr>
            <a:xfrm>
              <a:off x="6252103" y="2373926"/>
              <a:ext cx="70670" cy="180525"/>
            </a:xfrm>
            <a:prstGeom prst="rect">
              <a:avLst/>
            </a:prstGeom>
            <a:noFill/>
            <a:ln>
              <a:noFill/>
            </a:ln>
          </p:spPr>
        </p:pic>
        <p:grpSp>
          <p:nvGrpSpPr>
            <p:cNvPr id="312" name="Google Shape;312;p6"/>
            <p:cNvGrpSpPr/>
            <p:nvPr/>
          </p:nvGrpSpPr>
          <p:grpSpPr>
            <a:xfrm>
              <a:off x="6086097" y="2383221"/>
              <a:ext cx="164872" cy="125459"/>
              <a:chOff x="3084200" y="623475"/>
              <a:chExt cx="663200" cy="540075"/>
            </a:xfrm>
          </p:grpSpPr>
          <p:cxnSp>
            <p:nvCxnSpPr>
              <p:cNvPr id="313" name="Google Shape;313;p6"/>
              <p:cNvCxnSpPr/>
              <p:nvPr/>
            </p:nvCxnSpPr>
            <p:spPr>
              <a:xfrm rot="10800000" flipH="1">
                <a:off x="3084200" y="623475"/>
                <a:ext cx="228900" cy="287700"/>
              </a:xfrm>
              <a:prstGeom prst="straightConnector1">
                <a:avLst/>
              </a:prstGeom>
              <a:noFill/>
              <a:ln w="9525" cap="flat" cmpd="sng">
                <a:solidFill>
                  <a:srgbClr val="E06666"/>
                </a:solidFill>
                <a:prstDash val="solid"/>
                <a:round/>
                <a:headEnd type="none" w="sm" len="sm"/>
                <a:tailEnd type="none" w="sm" len="sm"/>
              </a:ln>
            </p:spPr>
          </p:cxnSp>
          <p:cxnSp>
            <p:nvCxnSpPr>
              <p:cNvPr id="314" name="Google Shape;314;p6"/>
              <p:cNvCxnSpPr/>
              <p:nvPr/>
            </p:nvCxnSpPr>
            <p:spPr>
              <a:xfrm rot="10800000">
                <a:off x="3313000" y="623550"/>
                <a:ext cx="434400" cy="540000"/>
              </a:xfrm>
              <a:prstGeom prst="straightConnector1">
                <a:avLst/>
              </a:prstGeom>
              <a:noFill/>
              <a:ln w="9525" cap="flat" cmpd="sng">
                <a:solidFill>
                  <a:srgbClr val="E06666"/>
                </a:solidFill>
                <a:prstDash val="solid"/>
                <a:round/>
                <a:headEnd type="none" w="sm" len="sm"/>
                <a:tailEnd type="none" w="sm" len="sm"/>
              </a:ln>
            </p:spPr>
          </p:cxnSp>
          <p:cxnSp>
            <p:nvCxnSpPr>
              <p:cNvPr id="315" name="Google Shape;315;p6"/>
              <p:cNvCxnSpPr/>
              <p:nvPr/>
            </p:nvCxnSpPr>
            <p:spPr>
              <a:xfrm rot="10800000" flipH="1">
                <a:off x="3274819" y="869981"/>
                <a:ext cx="228900" cy="287700"/>
              </a:xfrm>
              <a:prstGeom prst="straightConnector1">
                <a:avLst/>
              </a:prstGeom>
              <a:noFill/>
              <a:ln w="9525" cap="flat" cmpd="sng">
                <a:solidFill>
                  <a:srgbClr val="E06666"/>
                </a:solidFill>
                <a:prstDash val="solid"/>
                <a:round/>
                <a:headEnd type="none" w="sm" len="sm"/>
                <a:tailEnd type="none" w="sm" len="sm"/>
              </a:ln>
            </p:spPr>
          </p:cxnSp>
        </p:grpSp>
        <p:pic>
          <p:nvPicPr>
            <p:cNvPr id="316" name="Google Shape;316;p6"/>
            <p:cNvPicPr preferRelativeResize="0"/>
            <p:nvPr/>
          </p:nvPicPr>
          <p:blipFill rotWithShape="1">
            <a:blip r:embed="rId4">
              <a:alphaModFix/>
            </a:blip>
            <a:srcRect l="70922" t="11553" r="5204" b="61553"/>
            <a:stretch/>
          </p:blipFill>
          <p:spPr>
            <a:xfrm>
              <a:off x="5606005" y="2344178"/>
              <a:ext cx="204779" cy="186290"/>
            </a:xfrm>
            <a:prstGeom prst="rect">
              <a:avLst/>
            </a:prstGeom>
            <a:noFill/>
            <a:ln>
              <a:noFill/>
            </a:ln>
          </p:spPr>
        </p:pic>
        <p:cxnSp>
          <p:nvCxnSpPr>
            <p:cNvPr id="317" name="Google Shape;317;p6"/>
            <p:cNvCxnSpPr/>
            <p:nvPr/>
          </p:nvCxnSpPr>
          <p:spPr>
            <a:xfrm rot="10800000" flipH="1">
              <a:off x="5848932" y="2430854"/>
              <a:ext cx="78900" cy="600"/>
            </a:xfrm>
            <a:prstGeom prst="straightConnector1">
              <a:avLst/>
            </a:prstGeom>
            <a:noFill/>
            <a:ln w="9525" cap="flat" cmpd="sng">
              <a:solidFill>
                <a:srgbClr val="000000"/>
              </a:solidFill>
              <a:prstDash val="solid"/>
              <a:round/>
              <a:headEnd type="none" w="sm" len="sm"/>
              <a:tailEnd type="none" w="sm" len="sm"/>
            </a:ln>
          </p:spPr>
        </p:cxnSp>
      </p:grpSp>
      <p:grpSp>
        <p:nvGrpSpPr>
          <p:cNvPr id="318" name="Google Shape;318;p6"/>
          <p:cNvGrpSpPr/>
          <p:nvPr/>
        </p:nvGrpSpPr>
        <p:grpSpPr>
          <a:xfrm>
            <a:off x="1539177" y="3719174"/>
            <a:ext cx="1468717" cy="2085063"/>
            <a:chOff x="632737" y="1707425"/>
            <a:chExt cx="1290613" cy="1375825"/>
          </a:xfrm>
        </p:grpSpPr>
        <p:sp>
          <p:nvSpPr>
            <p:cNvPr id="319" name="Google Shape;319;p6"/>
            <p:cNvSpPr txBox="1"/>
            <p:nvPr/>
          </p:nvSpPr>
          <p:spPr>
            <a:xfrm>
              <a:off x="690354" y="2515425"/>
              <a:ext cx="1130100" cy="24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SG" sz="1000" b="1" i="0" u="none" strike="noStrike" cap="none">
                  <a:solidFill>
                    <a:srgbClr val="000000"/>
                  </a:solidFill>
                  <a:latin typeface="Montserrat"/>
                  <a:ea typeface="Montserrat"/>
                  <a:cs typeface="Montserrat"/>
                  <a:sym typeface="Montserrat"/>
                </a:rPr>
                <a:t>Naturalistic stimulus</a:t>
              </a:r>
              <a:endParaRPr sz="1000" b="1" i="0" u="none" strike="noStrike" cap="none">
                <a:solidFill>
                  <a:srgbClr val="000000"/>
                </a:solidFill>
                <a:latin typeface="Montserrat"/>
                <a:ea typeface="Montserrat"/>
                <a:cs typeface="Montserrat"/>
                <a:sym typeface="Montserrat"/>
              </a:endParaRPr>
            </a:p>
          </p:txBody>
        </p:sp>
        <p:sp>
          <p:nvSpPr>
            <p:cNvPr id="320" name="Google Shape;320;p6"/>
            <p:cNvSpPr/>
            <p:nvPr/>
          </p:nvSpPr>
          <p:spPr>
            <a:xfrm>
              <a:off x="690350" y="1707425"/>
              <a:ext cx="1065900" cy="790500"/>
            </a:xfrm>
            <a:prstGeom prst="wedgeEllipseCallout">
              <a:avLst>
                <a:gd name="adj1" fmla="val -36382"/>
                <a:gd name="adj2" fmla="val 666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6"/>
            <p:cNvSpPr txBox="1"/>
            <p:nvPr/>
          </p:nvSpPr>
          <p:spPr>
            <a:xfrm>
              <a:off x="632737" y="1879091"/>
              <a:ext cx="1210200" cy="43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SG" sz="700" b="1" i="0" u="none" strike="noStrike" cap="none">
                  <a:solidFill>
                    <a:srgbClr val="000000"/>
                  </a:solidFill>
                  <a:latin typeface="Montserrat"/>
                  <a:ea typeface="Montserrat"/>
                  <a:cs typeface="Montserrat"/>
                  <a:sym typeface="Montserrat"/>
                </a:rPr>
                <a:t>This is Los Angeles. And it's the </a:t>
              </a:r>
              <a:r>
                <a:rPr lang="en-SG" sz="1200" b="1" i="0" u="none" strike="noStrike" cap="none">
                  <a:solidFill>
                    <a:srgbClr val="000000"/>
                  </a:solidFill>
                  <a:latin typeface="Montserrat"/>
                  <a:ea typeface="Montserrat"/>
                  <a:cs typeface="Montserrat"/>
                  <a:sym typeface="Montserrat"/>
                </a:rPr>
                <a:t>…</a:t>
              </a:r>
              <a:endParaRPr sz="1200" b="0" i="0" u="none" strike="noStrike" cap="none">
                <a:solidFill>
                  <a:srgbClr val="595959"/>
                </a:solidFill>
                <a:latin typeface="Montserrat"/>
                <a:ea typeface="Montserrat"/>
                <a:cs typeface="Montserrat"/>
                <a:sym typeface="Montserrat"/>
              </a:endParaRPr>
            </a:p>
          </p:txBody>
        </p:sp>
        <p:pic>
          <p:nvPicPr>
            <p:cNvPr id="322" name="Google Shape;322;p6"/>
            <p:cNvPicPr preferRelativeResize="0"/>
            <p:nvPr/>
          </p:nvPicPr>
          <p:blipFill rotWithShape="1">
            <a:blip r:embed="rId9">
              <a:alphaModFix/>
            </a:blip>
            <a:srcRect/>
            <a:stretch/>
          </p:blipFill>
          <p:spPr>
            <a:xfrm rot="10800000">
              <a:off x="1591025" y="2767025"/>
              <a:ext cx="332325" cy="316225"/>
            </a:xfrm>
            <a:prstGeom prst="rect">
              <a:avLst/>
            </a:prstGeom>
            <a:noFill/>
            <a:ln>
              <a:noFill/>
            </a:ln>
          </p:spPr>
        </p:pic>
      </p:grpSp>
      <p:cxnSp>
        <p:nvCxnSpPr>
          <p:cNvPr id="323" name="Google Shape;323;p6"/>
          <p:cNvCxnSpPr>
            <a:stCxn id="321" idx="3"/>
            <a:endCxn id="248" idx="1"/>
          </p:cNvCxnSpPr>
          <p:nvPr/>
        </p:nvCxnSpPr>
        <p:spPr>
          <a:xfrm rot="10800000" flipH="1">
            <a:off x="2916385" y="3380518"/>
            <a:ext cx="804300" cy="927300"/>
          </a:xfrm>
          <a:prstGeom prst="bentConnector3">
            <a:avLst>
              <a:gd name="adj1" fmla="val 49991"/>
            </a:avLst>
          </a:prstGeom>
          <a:noFill/>
          <a:ln w="38100" cap="flat" cmpd="sng">
            <a:solidFill>
              <a:srgbClr val="777777"/>
            </a:solidFill>
            <a:prstDash val="solid"/>
            <a:round/>
            <a:headEnd type="none" w="sm" len="sm"/>
            <a:tailEnd type="triangle" w="med" len="med"/>
          </a:ln>
        </p:spPr>
      </p:cxnSp>
      <p:cxnSp>
        <p:nvCxnSpPr>
          <p:cNvPr id="324" name="Google Shape;324;p6"/>
          <p:cNvCxnSpPr>
            <a:stCxn id="321" idx="3"/>
            <a:endCxn id="325" idx="2"/>
          </p:cNvCxnSpPr>
          <p:nvPr/>
        </p:nvCxnSpPr>
        <p:spPr>
          <a:xfrm>
            <a:off x="2916385" y="4307818"/>
            <a:ext cx="783900" cy="1624500"/>
          </a:xfrm>
          <a:prstGeom prst="bentConnector3">
            <a:avLst>
              <a:gd name="adj1" fmla="val 50008"/>
            </a:avLst>
          </a:prstGeom>
          <a:noFill/>
          <a:ln w="38100" cap="flat" cmpd="sng">
            <a:solidFill>
              <a:srgbClr val="777777"/>
            </a:solidFill>
            <a:prstDash val="solid"/>
            <a:round/>
            <a:headEnd type="none" w="sm" len="sm"/>
            <a:tailEnd type="triangle" w="med" len="med"/>
          </a:ln>
        </p:spPr>
      </p:cxnSp>
      <p:cxnSp>
        <p:nvCxnSpPr>
          <p:cNvPr id="326" name="Google Shape;326;p6"/>
          <p:cNvCxnSpPr>
            <a:stCxn id="321" idx="3"/>
            <a:endCxn id="243" idx="1"/>
          </p:cNvCxnSpPr>
          <p:nvPr/>
        </p:nvCxnSpPr>
        <p:spPr>
          <a:xfrm>
            <a:off x="2916385" y="4307818"/>
            <a:ext cx="804300" cy="1500"/>
          </a:xfrm>
          <a:prstGeom prst="bentConnector3">
            <a:avLst>
              <a:gd name="adj1" fmla="val 49991"/>
            </a:avLst>
          </a:prstGeom>
          <a:noFill/>
          <a:ln w="38100" cap="flat" cmpd="sng">
            <a:solidFill>
              <a:srgbClr val="777777"/>
            </a:solidFill>
            <a:prstDash val="solid"/>
            <a:round/>
            <a:headEnd type="none" w="sm" len="sm"/>
            <a:tailEnd type="triangle" w="med" len="med"/>
          </a:ln>
        </p:spPr>
      </p:cxnSp>
      <p:cxnSp>
        <p:nvCxnSpPr>
          <p:cNvPr id="327" name="Google Shape;327;p6"/>
          <p:cNvCxnSpPr/>
          <p:nvPr/>
        </p:nvCxnSpPr>
        <p:spPr>
          <a:xfrm rot="10800000" flipH="1">
            <a:off x="4666734" y="3187641"/>
            <a:ext cx="628800" cy="3600"/>
          </a:xfrm>
          <a:prstGeom prst="straightConnector1">
            <a:avLst/>
          </a:prstGeom>
          <a:noFill/>
          <a:ln w="38100" cap="flat" cmpd="sng">
            <a:solidFill>
              <a:srgbClr val="777777"/>
            </a:solidFill>
            <a:prstDash val="solid"/>
            <a:round/>
            <a:headEnd type="none" w="sm" len="sm"/>
            <a:tailEnd type="triangle" w="med" len="med"/>
          </a:ln>
        </p:spPr>
      </p:cxnSp>
      <p:cxnSp>
        <p:nvCxnSpPr>
          <p:cNvPr id="328" name="Google Shape;328;p6"/>
          <p:cNvCxnSpPr/>
          <p:nvPr/>
        </p:nvCxnSpPr>
        <p:spPr>
          <a:xfrm rot="10800000" flipH="1">
            <a:off x="4691787" y="4381243"/>
            <a:ext cx="2631900" cy="21900"/>
          </a:xfrm>
          <a:prstGeom prst="straightConnector1">
            <a:avLst/>
          </a:prstGeom>
          <a:noFill/>
          <a:ln w="38100" cap="flat" cmpd="sng">
            <a:solidFill>
              <a:srgbClr val="777777"/>
            </a:solidFill>
            <a:prstDash val="solid"/>
            <a:round/>
            <a:headEnd type="none" w="sm" len="sm"/>
            <a:tailEnd type="triangle" w="med" len="med"/>
          </a:ln>
        </p:spPr>
      </p:cxnSp>
      <p:sp>
        <p:nvSpPr>
          <p:cNvPr id="325" name="Google Shape;325;p6"/>
          <p:cNvSpPr/>
          <p:nvPr/>
        </p:nvSpPr>
        <p:spPr>
          <a:xfrm>
            <a:off x="3700417" y="5897789"/>
            <a:ext cx="51900" cy="6900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29" name="Google Shape;329;p6"/>
          <p:cNvCxnSpPr>
            <a:endCxn id="253" idx="2"/>
          </p:cNvCxnSpPr>
          <p:nvPr/>
        </p:nvCxnSpPr>
        <p:spPr>
          <a:xfrm rot="10800000" flipH="1">
            <a:off x="4691744" y="3570960"/>
            <a:ext cx="937500" cy="651000"/>
          </a:xfrm>
          <a:prstGeom prst="bentConnector2">
            <a:avLst/>
          </a:prstGeom>
          <a:noFill/>
          <a:ln w="38100" cap="flat" cmpd="sng">
            <a:solidFill>
              <a:srgbClr val="777777"/>
            </a:solidFill>
            <a:prstDash val="solid"/>
            <a:round/>
            <a:headEnd type="none" w="sm" len="sm"/>
            <a:tailEnd type="triangle" w="med" len="med"/>
          </a:ln>
        </p:spPr>
      </p:cxnSp>
      <p:cxnSp>
        <p:nvCxnSpPr>
          <p:cNvPr id="330" name="Google Shape;330;p6"/>
          <p:cNvCxnSpPr>
            <a:stCxn id="263" idx="3"/>
            <a:endCxn id="291" idx="1"/>
          </p:cNvCxnSpPr>
          <p:nvPr/>
        </p:nvCxnSpPr>
        <p:spPr>
          <a:xfrm rot="10800000" flipH="1">
            <a:off x="6855261" y="3519287"/>
            <a:ext cx="475200" cy="1500"/>
          </a:xfrm>
          <a:prstGeom prst="straightConnector1">
            <a:avLst/>
          </a:prstGeom>
          <a:noFill/>
          <a:ln w="38100" cap="flat" cmpd="sng">
            <a:solidFill>
              <a:srgbClr val="777777"/>
            </a:solidFill>
            <a:prstDash val="solid"/>
            <a:round/>
            <a:headEnd type="none" w="sm" len="sm"/>
            <a:tailEnd type="triangle" w="med" len="med"/>
          </a:ln>
        </p:spPr>
      </p:cxnSp>
      <p:cxnSp>
        <p:nvCxnSpPr>
          <p:cNvPr id="331" name="Google Shape;331;p6"/>
          <p:cNvCxnSpPr/>
          <p:nvPr/>
        </p:nvCxnSpPr>
        <p:spPr>
          <a:xfrm rot="10800000" flipH="1">
            <a:off x="5083901" y="4838437"/>
            <a:ext cx="2239500" cy="1096500"/>
          </a:xfrm>
          <a:prstGeom prst="bentConnector3">
            <a:avLst>
              <a:gd name="adj1" fmla="val 88369"/>
            </a:avLst>
          </a:prstGeom>
          <a:noFill/>
          <a:ln w="38100" cap="flat" cmpd="sng">
            <a:solidFill>
              <a:srgbClr val="777777"/>
            </a:solidFill>
            <a:prstDash val="solid"/>
            <a:round/>
            <a:headEnd type="none" w="sm" len="sm"/>
            <a:tailEnd type="triangle" w="med" len="med"/>
          </a:ln>
        </p:spPr>
      </p:cxnSp>
      <p:sp>
        <p:nvSpPr>
          <p:cNvPr id="332" name="Google Shape;332;p6"/>
          <p:cNvSpPr/>
          <p:nvPr/>
        </p:nvSpPr>
        <p:spPr>
          <a:xfrm rot="-5234272">
            <a:off x="6929456" y="4230563"/>
            <a:ext cx="273918" cy="280329"/>
          </a:xfrm>
          <a:prstGeom prst="arc">
            <a:avLst>
              <a:gd name="adj1" fmla="val 10340791"/>
              <a:gd name="adj2" fmla="val 0"/>
            </a:avLst>
          </a:prstGeom>
          <a:noFill/>
          <a:ln w="38100" cap="flat" cmpd="sng">
            <a:solidFill>
              <a:srgbClr val="7777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333" name="Google Shape;333;p6"/>
          <p:cNvCxnSpPr/>
          <p:nvPr/>
        </p:nvCxnSpPr>
        <p:spPr>
          <a:xfrm rot="-5400000">
            <a:off x="6924977" y="3843271"/>
            <a:ext cx="536400" cy="261300"/>
          </a:xfrm>
          <a:prstGeom prst="bentConnector3">
            <a:avLst>
              <a:gd name="adj1" fmla="val 98923"/>
            </a:avLst>
          </a:prstGeom>
          <a:noFill/>
          <a:ln w="38100" cap="flat" cmpd="sng">
            <a:solidFill>
              <a:srgbClr val="777777"/>
            </a:solidFill>
            <a:prstDash val="solid"/>
            <a:round/>
            <a:headEnd type="none" w="sm" len="sm"/>
            <a:tailEnd type="triangle" w="med" len="med"/>
          </a:ln>
        </p:spPr>
      </p:cxnSp>
      <p:cxnSp>
        <p:nvCxnSpPr>
          <p:cNvPr id="334" name="Google Shape;334;p6"/>
          <p:cNvCxnSpPr/>
          <p:nvPr/>
        </p:nvCxnSpPr>
        <p:spPr>
          <a:xfrm>
            <a:off x="7062528" y="4516121"/>
            <a:ext cx="0" cy="359100"/>
          </a:xfrm>
          <a:prstGeom prst="straightConnector1">
            <a:avLst/>
          </a:prstGeom>
          <a:noFill/>
          <a:ln w="38100" cap="flat" cmpd="sng">
            <a:solidFill>
              <a:srgbClr val="777777"/>
            </a:solidFill>
            <a:prstDash val="solid"/>
            <a:round/>
            <a:headEnd type="none" w="sm" len="sm"/>
            <a:tailEnd type="none" w="sm" len="sm"/>
          </a:ln>
        </p:spPr>
      </p:cxnSp>
      <p:sp>
        <p:nvSpPr>
          <p:cNvPr id="3" name="Footer Placeholder 4">
            <a:extLst>
              <a:ext uri="{FF2B5EF4-FFF2-40B4-BE49-F238E27FC236}">
                <a16:creationId xmlns:a16="http://schemas.microsoft.com/office/drawing/2014/main" id="{06A6FB2F-2928-8BCD-F529-30983C0F680D}"/>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
        <p:nvSpPr>
          <p:cNvPr id="2" name="Google Shape;430;p41">
            <a:extLst>
              <a:ext uri="{FF2B5EF4-FFF2-40B4-BE49-F238E27FC236}">
                <a16:creationId xmlns:a16="http://schemas.microsoft.com/office/drawing/2014/main" id="{61BFB1E6-691E-14C5-B2AF-6FFBE1F703BC}"/>
              </a:ext>
            </a:extLst>
          </p:cNvPr>
          <p:cNvSpPr txBox="1">
            <a:spLocks/>
          </p:cNvSpPr>
          <p:nvPr/>
        </p:nvSpPr>
        <p:spPr>
          <a:xfrm>
            <a:off x="133910" y="6412246"/>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latin typeface="Arial"/>
                <a:ea typeface="Arial"/>
                <a:cs typeface="Arial"/>
                <a:sym typeface="Arial"/>
                <a:hlinkClick r:id="rId10"/>
              </a:rPr>
              <a:t>Oota, Subba Reddy, Gupta, Manish and Toneva, Mariya. "Joint processing of linguistic properties in brains and language models."  NeurIPS 2023.</a:t>
            </a:r>
            <a:endParaRPr lang="en-US"/>
          </a:p>
        </p:txBody>
      </p:sp>
    </p:spTree>
    <p:extLst>
      <p:ext uri="{BB962C8B-B14F-4D97-AF65-F5344CB8AC3E}">
        <p14:creationId xmlns:p14="http://schemas.microsoft.com/office/powerpoint/2010/main" val="30545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1"/>
          <p:cNvSpPr txBox="1">
            <a:spLocks noGrp="1"/>
          </p:cNvSpPr>
          <p:nvPr>
            <p:ph type="title"/>
          </p:nvPr>
        </p:nvSpPr>
        <p:spPr>
          <a:xfrm>
            <a:off x="0" y="1"/>
            <a:ext cx="12192000" cy="613204"/>
          </a:xfrm>
          <a:prstGeom prst="rect">
            <a:avLst/>
          </a:prstGeom>
        </p:spPr>
        <p:txBody>
          <a:bodyPr spcFirstLastPara="1" vert="horz" wrap="square" lIns="91433" tIns="45700" rIns="91433" bIns="45700" rtlCol="0" anchor="ctr" anchorCtr="0">
            <a:normAutofit/>
          </a:bodyPr>
          <a:lstStyle/>
          <a:p>
            <a:pPr>
              <a:buSzPct val="33333"/>
            </a:pPr>
            <a:r>
              <a:rPr lang="en" sz="2800" b="1" dirty="0">
                <a:solidFill>
                  <a:schemeClr val="accent4"/>
                </a:solidFill>
                <a:latin typeface="Helvetica Neue"/>
              </a:rPr>
              <a:t>Speech language models lack important brain relevant semantics</a:t>
            </a:r>
            <a:endParaRPr sz="2800" b="1" dirty="0">
              <a:solidFill>
                <a:schemeClr val="accent4"/>
              </a:solidFill>
              <a:latin typeface="Helvetica Neue"/>
            </a:endParaRPr>
          </a:p>
        </p:txBody>
      </p:sp>
      <p:sp>
        <p:nvSpPr>
          <p:cNvPr id="429" name="Google Shape;429;p41"/>
          <p:cNvSpPr txBox="1">
            <a:spLocks noGrp="1"/>
          </p:cNvSpPr>
          <p:nvPr>
            <p:ph type="sldNum" idx="12"/>
          </p:nvPr>
        </p:nvSpPr>
        <p:spPr>
          <a:xfrm>
            <a:off x="8610600" y="6532575"/>
            <a:ext cx="3429200" cy="365200"/>
          </a:xfrm>
          <a:prstGeom prst="rect">
            <a:avLst/>
          </a:prstGeom>
        </p:spPr>
        <p:txBody>
          <a:bodyPr spcFirstLastPara="1" vert="horz" wrap="square" lIns="91433" tIns="45700" rIns="91433" bIns="45700" rtlCol="0" anchor="t" anchorCtr="0">
            <a:noAutofit/>
          </a:bodyPr>
          <a:lstStyle/>
          <a:p>
            <a:pPr>
              <a:buClr>
                <a:srgbClr val="000000"/>
              </a:buClr>
            </a:pPr>
            <a:fld id="{00000000-1234-1234-1234-123412341234}" type="slidenum">
              <a:rPr lang="en"/>
              <a:pPr>
                <a:buClr>
                  <a:srgbClr val="000000"/>
                </a:buClr>
              </a:pPr>
              <a:t>57</a:t>
            </a:fld>
            <a:endParaRPr/>
          </a:p>
        </p:txBody>
      </p:sp>
      <p:sp>
        <p:nvSpPr>
          <p:cNvPr id="430" name="Google Shape;430;p41"/>
          <p:cNvSpPr txBox="1">
            <a:spLocks noGrp="1"/>
          </p:cNvSpPr>
          <p:nvPr>
            <p:ph type="body" idx="4294967295"/>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p>
            <a:pPr marL="0" indent="0">
              <a:spcBef>
                <a:spcPts val="0"/>
              </a:spcBef>
              <a:buClr>
                <a:srgbClr val="222222"/>
              </a:buClr>
              <a:buSzPct val="100000"/>
              <a:buNone/>
            </a:pPr>
            <a:r>
              <a:rPr lang="en-US" u="sng" dirty="0">
                <a:solidFill>
                  <a:schemeClr val="hlink"/>
                </a:solidFill>
                <a:latin typeface="Arial"/>
                <a:ea typeface="Arial"/>
                <a:cs typeface="Arial"/>
                <a:sym typeface="Arial"/>
                <a:hlinkClick r:id="rId3"/>
              </a:rPr>
              <a:t>Subba Reddy Oota, Emin </a:t>
            </a:r>
            <a:r>
              <a:rPr lang="en-US" u="sng" dirty="0" err="1">
                <a:solidFill>
                  <a:schemeClr val="hlink"/>
                </a:solidFill>
                <a:latin typeface="Arial"/>
                <a:ea typeface="Arial"/>
                <a:cs typeface="Arial"/>
                <a:sym typeface="Arial"/>
                <a:hlinkClick r:id="rId3"/>
              </a:rPr>
              <a:t>Çelik</a:t>
            </a:r>
            <a:r>
              <a:rPr lang="en-US" u="sng" dirty="0">
                <a:solidFill>
                  <a:schemeClr val="hlink"/>
                </a:solidFill>
                <a:latin typeface="Arial"/>
                <a:ea typeface="Arial"/>
                <a:cs typeface="Arial"/>
                <a:sym typeface="Arial"/>
                <a:hlinkClick r:id="rId3"/>
              </a:rPr>
              <a:t>, Fatma Deniz, Mariya </a:t>
            </a:r>
            <a:r>
              <a:rPr lang="en-US" u="sng" dirty="0" err="1">
                <a:solidFill>
                  <a:schemeClr val="hlink"/>
                </a:solidFill>
                <a:latin typeface="Arial"/>
                <a:ea typeface="Arial"/>
                <a:cs typeface="Arial"/>
                <a:sym typeface="Arial"/>
                <a:hlinkClick r:id="rId3"/>
              </a:rPr>
              <a:t>Toneva</a:t>
            </a:r>
            <a:r>
              <a:rPr lang="en-US" u="sng" dirty="0">
                <a:solidFill>
                  <a:schemeClr val="hlink"/>
                </a:solidFill>
                <a:latin typeface="Arial"/>
                <a:ea typeface="Arial"/>
                <a:cs typeface="Arial"/>
                <a:sym typeface="Arial"/>
                <a:hlinkClick r:id="rId3"/>
              </a:rPr>
              <a:t>. "Speech language models lack important brain-relevant semantics."  ACL 2024.</a:t>
            </a:r>
            <a:endParaRPr dirty="0"/>
          </a:p>
        </p:txBody>
      </p:sp>
      <p:sp>
        <p:nvSpPr>
          <p:cNvPr id="2" name="Google Shape;433;p41">
            <a:extLst>
              <a:ext uri="{FF2B5EF4-FFF2-40B4-BE49-F238E27FC236}">
                <a16:creationId xmlns:a16="http://schemas.microsoft.com/office/drawing/2014/main" id="{B7CC2E12-CFE6-0B1B-1273-CAB0BB20F864}"/>
              </a:ext>
            </a:extLst>
          </p:cNvPr>
          <p:cNvSpPr txBox="1"/>
          <p:nvPr/>
        </p:nvSpPr>
        <p:spPr>
          <a:xfrm>
            <a:off x="74076" y="560314"/>
            <a:ext cx="6900656" cy="2683771"/>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sz="1600" dirty="0">
                <a:solidFill>
                  <a:schemeClr val="dk1"/>
                </a:solidFill>
                <a:ea typeface="Calibri"/>
                <a:cs typeface="Calibri"/>
                <a:sym typeface="Calibri"/>
              </a:rPr>
              <a:t>Stimuli: Narrative Stories</a:t>
            </a:r>
          </a:p>
          <a:p>
            <a:pPr>
              <a:lnSpc>
                <a:spcPct val="90000"/>
              </a:lnSpc>
              <a:buClr>
                <a:schemeClr val="dk1"/>
              </a:buClr>
              <a:buSzPts val="1700"/>
            </a:pPr>
            <a:endParaRPr lang="en" sz="1600" dirty="0">
              <a:solidFill>
                <a:schemeClr val="dk1"/>
              </a:solidFill>
              <a:ea typeface="Calibri"/>
              <a:cs typeface="Calibri"/>
              <a:sym typeface="Calibri"/>
            </a:endParaRPr>
          </a:p>
          <a:p>
            <a:pPr marL="237061" indent="-262460">
              <a:lnSpc>
                <a:spcPct val="90000"/>
              </a:lnSpc>
              <a:buClr>
                <a:schemeClr val="dk1"/>
              </a:buClr>
              <a:buSzPts val="1700"/>
              <a:buChar char="•"/>
            </a:pPr>
            <a:r>
              <a:rPr lang="en" sz="1600" dirty="0">
                <a:solidFill>
                  <a:schemeClr val="dk1"/>
                </a:solidFill>
                <a:ea typeface="Calibri"/>
                <a:cs typeface="Calibri"/>
                <a:sym typeface="Calibri"/>
              </a:rPr>
              <a:t>Stimulus representation: pretrained NLP model and speech models</a:t>
            </a:r>
          </a:p>
          <a:p>
            <a:pPr>
              <a:lnSpc>
                <a:spcPct val="90000"/>
              </a:lnSpc>
              <a:buClr>
                <a:schemeClr val="dk1"/>
              </a:buClr>
              <a:buSzPts val="1700"/>
            </a:pPr>
            <a:endParaRPr lang="en" sz="1600" dirty="0">
              <a:solidFill>
                <a:schemeClr val="dk1"/>
              </a:solidFill>
              <a:ea typeface="Calibri"/>
              <a:cs typeface="Calibri"/>
              <a:sym typeface="Calibri"/>
            </a:endParaRPr>
          </a:p>
          <a:p>
            <a:pPr marL="237061" indent="-262460">
              <a:lnSpc>
                <a:spcPct val="90000"/>
              </a:lnSpc>
              <a:buClr>
                <a:schemeClr val="dk1"/>
              </a:buClr>
              <a:buSzPts val="1700"/>
              <a:buChar char="•"/>
            </a:pPr>
            <a:r>
              <a:rPr lang="en" sz="1600" dirty="0">
                <a:solidFill>
                  <a:schemeClr val="dk1"/>
                </a:solidFill>
                <a:ea typeface="Calibri"/>
                <a:cs typeface="Calibri"/>
                <a:sym typeface="Calibri"/>
              </a:rPr>
              <a:t>Brain recording &amp; modality: fMRI, Reading, Listening</a:t>
            </a:r>
          </a:p>
          <a:p>
            <a:pPr>
              <a:lnSpc>
                <a:spcPct val="90000"/>
              </a:lnSpc>
              <a:buClr>
                <a:schemeClr val="dk1"/>
              </a:buClr>
              <a:buSzPts val="1700"/>
            </a:pPr>
            <a:endParaRPr lang="en" sz="1600" dirty="0">
              <a:solidFill>
                <a:schemeClr val="dk1"/>
              </a:solidFill>
              <a:ea typeface="Calibri"/>
              <a:cs typeface="Calibri"/>
              <a:sym typeface="Calibri"/>
            </a:endParaRPr>
          </a:p>
          <a:p>
            <a:pPr marL="237061" indent="-262460">
              <a:lnSpc>
                <a:spcPct val="90000"/>
              </a:lnSpc>
              <a:buClr>
                <a:schemeClr val="dk1"/>
              </a:buClr>
              <a:buSzPts val="1700"/>
              <a:buChar char="•"/>
            </a:pPr>
            <a:r>
              <a:rPr lang="en" sz="1600" b="1" dirty="0">
                <a:solidFill>
                  <a:schemeClr val="dk1"/>
                </a:solidFill>
                <a:cs typeface="Calibri"/>
                <a:sym typeface="Calibri"/>
              </a:rPr>
              <a:t>Questions:</a:t>
            </a:r>
            <a:r>
              <a:rPr lang="en" sz="1600" dirty="0">
                <a:solidFill>
                  <a:schemeClr val="dk1"/>
                </a:solidFill>
                <a:cs typeface="Calibri"/>
                <a:sym typeface="Calibri"/>
              </a:rPr>
              <a:t> </a:t>
            </a:r>
            <a:r>
              <a:rPr lang="en-US" sz="1600" dirty="0">
                <a:solidFill>
                  <a:schemeClr val="dk1"/>
                </a:solidFill>
                <a:cs typeface="Calibri"/>
                <a:sym typeface="Calibri"/>
              </a:rPr>
              <a:t>Why do text-based language models predict early auditory cortices to an impressive degree?</a:t>
            </a:r>
            <a:endParaRPr lang="en-US" sz="1600" dirty="0"/>
          </a:p>
          <a:p>
            <a:pPr marL="237061" indent="-262460">
              <a:lnSpc>
                <a:spcPct val="90000"/>
              </a:lnSpc>
              <a:buClr>
                <a:schemeClr val="dk1"/>
              </a:buClr>
              <a:buSzPts val="1700"/>
              <a:buChar char="•"/>
            </a:pPr>
            <a:r>
              <a:rPr lang="en-US" sz="1600" dirty="0"/>
              <a:t>What types of information do language models truly predict in the Brain?</a:t>
            </a:r>
          </a:p>
          <a:p>
            <a:pPr marL="237061" indent="-262460">
              <a:lnSpc>
                <a:spcPct val="90000"/>
              </a:lnSpc>
              <a:buClr>
                <a:schemeClr val="dk1"/>
              </a:buClr>
              <a:buSzPts val="1700"/>
              <a:buChar char="•"/>
            </a:pPr>
            <a:r>
              <a:rPr lang="en-US" sz="1600" dirty="0"/>
              <a:t>How does the type of model (text vs. speech) affect the resulting alignment?</a:t>
            </a:r>
          </a:p>
        </p:txBody>
      </p:sp>
      <p:pic>
        <p:nvPicPr>
          <p:cNvPr id="5" name="Picture 4" descr="A graph of different colored bars&#10;&#10;Description automatically generated with medium confidence">
            <a:extLst>
              <a:ext uri="{FF2B5EF4-FFF2-40B4-BE49-F238E27FC236}">
                <a16:creationId xmlns:a16="http://schemas.microsoft.com/office/drawing/2014/main" id="{335483A4-08C4-9137-7F27-D515302808FF}"/>
              </a:ext>
            </a:extLst>
          </p:cNvPr>
          <p:cNvPicPr>
            <a:picLocks noChangeAspect="1"/>
          </p:cNvPicPr>
          <p:nvPr/>
        </p:nvPicPr>
        <p:blipFill rotWithShape="1">
          <a:blip r:embed="rId4">
            <a:extLst>
              <a:ext uri="{28A0092B-C50C-407E-A947-70E740481C1C}">
                <a14:useLocalDpi xmlns:a14="http://schemas.microsoft.com/office/drawing/2010/main" val="0"/>
              </a:ext>
            </a:extLst>
          </a:blip>
          <a:srcRect r="51407"/>
          <a:stretch/>
        </p:blipFill>
        <p:spPr>
          <a:xfrm>
            <a:off x="152200" y="3404601"/>
            <a:ext cx="3982055" cy="2861574"/>
          </a:xfrm>
          <a:prstGeom prst="rect">
            <a:avLst/>
          </a:prstGeom>
        </p:spPr>
      </p:pic>
      <p:pic>
        <p:nvPicPr>
          <p:cNvPr id="6" name="Picture 5" descr="A graph of different colored bars&#10;&#10;Description automatically generated with medium confidence">
            <a:extLst>
              <a:ext uri="{FF2B5EF4-FFF2-40B4-BE49-F238E27FC236}">
                <a16:creationId xmlns:a16="http://schemas.microsoft.com/office/drawing/2014/main" id="{C3363094-2D40-4EC8-6462-EF03290CA560}"/>
              </a:ext>
            </a:extLst>
          </p:cNvPr>
          <p:cNvPicPr>
            <a:picLocks noChangeAspect="1"/>
          </p:cNvPicPr>
          <p:nvPr/>
        </p:nvPicPr>
        <p:blipFill rotWithShape="1">
          <a:blip r:embed="rId4">
            <a:extLst>
              <a:ext uri="{28A0092B-C50C-407E-A947-70E740481C1C}">
                <a14:useLocalDpi xmlns:a14="http://schemas.microsoft.com/office/drawing/2010/main" val="0"/>
              </a:ext>
            </a:extLst>
          </a:blip>
          <a:srcRect l="48594"/>
          <a:stretch/>
        </p:blipFill>
        <p:spPr>
          <a:xfrm>
            <a:off x="4134255" y="3373263"/>
            <a:ext cx="3982056" cy="2941297"/>
          </a:xfrm>
          <a:prstGeom prst="rect">
            <a:avLst/>
          </a:prstGeom>
        </p:spPr>
      </p:pic>
      <p:pic>
        <p:nvPicPr>
          <p:cNvPr id="3" name="Picture 2" descr="A close-up of a brain&#10;&#10;Description automatically generated">
            <a:extLst>
              <a:ext uri="{FF2B5EF4-FFF2-40B4-BE49-F238E27FC236}">
                <a16:creationId xmlns:a16="http://schemas.microsoft.com/office/drawing/2014/main" id="{1C59D51A-4147-949D-C92E-A07B42E363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590" y="543440"/>
            <a:ext cx="5544410" cy="2481674"/>
          </a:xfrm>
          <a:prstGeom prst="rect">
            <a:avLst/>
          </a:prstGeom>
        </p:spPr>
      </p:pic>
      <p:sp>
        <p:nvSpPr>
          <p:cNvPr id="4" name="Google Shape;432;p41">
            <a:extLst>
              <a:ext uri="{FF2B5EF4-FFF2-40B4-BE49-F238E27FC236}">
                <a16:creationId xmlns:a16="http://schemas.microsoft.com/office/drawing/2014/main" id="{A8CFF5C2-A2EA-FCD1-ECB5-CB72998AE5FF}"/>
              </a:ext>
            </a:extLst>
          </p:cNvPr>
          <p:cNvSpPr txBox="1"/>
          <p:nvPr/>
        </p:nvSpPr>
        <p:spPr>
          <a:xfrm>
            <a:off x="8227624" y="3826960"/>
            <a:ext cx="3812176" cy="1538842"/>
          </a:xfrm>
          <a:prstGeom prst="rect">
            <a:avLst/>
          </a:prstGeom>
          <a:solidFill>
            <a:schemeClr val="bg1">
              <a:lumMod val="95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1200" b="1" dirty="0">
                <a:solidFill>
                  <a:schemeClr val="accent2"/>
                </a:solidFill>
              </a:rPr>
              <a:t>Text models: </a:t>
            </a:r>
            <a:endParaRPr lang="en-US" sz="1200" dirty="0"/>
          </a:p>
          <a:p>
            <a:pPr marL="742950" lvl="1" indent="-285750">
              <a:buFont typeface="Arial" panose="020B0604020202020204" pitchFamily="34" charset="0"/>
              <a:buChar char="•"/>
            </a:pPr>
            <a:r>
              <a:rPr lang="en-US" sz="1200" dirty="0"/>
              <a:t>high alignment in </a:t>
            </a:r>
            <a:r>
              <a:rPr lang="en-US" sz="1200" b="1" dirty="0">
                <a:solidFill>
                  <a:srgbClr val="FFC000"/>
                </a:solidFill>
              </a:rPr>
              <a:t>late language regions</a:t>
            </a:r>
            <a:r>
              <a:rPr lang="en-US" sz="1200" dirty="0">
                <a:solidFill>
                  <a:schemeClr val="accent5"/>
                </a:solidFill>
              </a:rPr>
              <a:t> </a:t>
            </a:r>
            <a:r>
              <a:rPr lang="en-US" sz="1200" dirty="0"/>
              <a:t>is not due to </a:t>
            </a:r>
            <a:r>
              <a:rPr lang="en-US" sz="1200" b="1" dirty="0"/>
              <a:t>low-level features</a:t>
            </a:r>
            <a:endParaRPr lang="en-US" sz="1200" dirty="0"/>
          </a:p>
          <a:p>
            <a:pPr marL="285750" indent="-285750">
              <a:buFont typeface="Arial" panose="020B0604020202020204" pitchFamily="34" charset="0"/>
              <a:buChar char="•"/>
            </a:pPr>
            <a:r>
              <a:rPr lang="en-US" sz="1200" b="1" dirty="0">
                <a:solidFill>
                  <a:schemeClr val="accent3"/>
                </a:solidFill>
              </a:rPr>
              <a:t>Speech models:</a:t>
            </a:r>
            <a:endParaRPr lang="en-US" sz="1200" dirty="0"/>
          </a:p>
          <a:p>
            <a:pPr marL="742950" lvl="1" indent="-285750">
              <a:buFont typeface="Arial" panose="020B0604020202020204" pitchFamily="34" charset="0"/>
              <a:buChar char="•"/>
            </a:pPr>
            <a:r>
              <a:rPr lang="en-US" sz="1200" dirty="0"/>
              <a:t>alignment in </a:t>
            </a:r>
            <a:r>
              <a:rPr lang="en-US" sz="1200" b="1" dirty="0">
                <a:solidFill>
                  <a:srgbClr val="FFC000"/>
                </a:solidFill>
              </a:rPr>
              <a:t>late language regions </a:t>
            </a:r>
            <a:r>
              <a:rPr lang="en-US" sz="1200" dirty="0"/>
              <a:t>entirely due to </a:t>
            </a:r>
            <a:r>
              <a:rPr lang="en-US" sz="1200" b="1" dirty="0"/>
              <a:t>low-level stimulus features</a:t>
            </a:r>
            <a:endParaRPr lang="en-US" sz="1200" dirty="0"/>
          </a:p>
        </p:txBody>
      </p:sp>
    </p:spTree>
    <p:extLst>
      <p:ext uri="{BB962C8B-B14F-4D97-AF65-F5344CB8AC3E}">
        <p14:creationId xmlns:p14="http://schemas.microsoft.com/office/powerpoint/2010/main" val="95927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p:nvPr/>
        </p:nvSpPr>
        <p:spPr>
          <a:xfrm>
            <a:off x="828122" y="335432"/>
            <a:ext cx="9875573"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dirty="0">
                <a:solidFill>
                  <a:schemeClr val="accent4"/>
                </a:solidFill>
                <a:latin typeface="Helvetica Neue"/>
                <a:ea typeface="Helvetica Neue"/>
                <a:cs typeface="Helvetica Neue"/>
                <a:sym typeface="Helvetica Neue"/>
              </a:rPr>
              <a:t>What types of information lead to high brain alignment?</a:t>
            </a:r>
            <a:endParaRPr dirty="0">
              <a:solidFill>
                <a:schemeClr val="accent4"/>
              </a:solidFill>
            </a:endParaRPr>
          </a:p>
        </p:txBody>
      </p:sp>
      <p:sp>
        <p:nvSpPr>
          <p:cNvPr id="224" name="Google Shape;224;p6"/>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SG"/>
              <a:t>58</a:t>
            </a:fld>
            <a:endParaRPr/>
          </a:p>
        </p:txBody>
      </p:sp>
      <p:pic>
        <p:nvPicPr>
          <p:cNvPr id="4" name="Picture 3" descr="A diagram of a computer language model&#10;&#10;Description automatically generated">
            <a:extLst>
              <a:ext uri="{FF2B5EF4-FFF2-40B4-BE49-F238E27FC236}">
                <a16:creationId xmlns:a16="http://schemas.microsoft.com/office/drawing/2014/main" id="{F0051F16-28BC-0291-CFFF-D010F78C74A7}"/>
              </a:ext>
            </a:extLst>
          </p:cNvPr>
          <p:cNvPicPr>
            <a:picLocks noChangeAspect="1"/>
          </p:cNvPicPr>
          <p:nvPr/>
        </p:nvPicPr>
        <p:blipFill rotWithShape="1">
          <a:blip r:embed="rId3">
            <a:extLst>
              <a:ext uri="{28A0092B-C50C-407E-A947-70E740481C1C}">
                <a14:useLocalDpi xmlns:a14="http://schemas.microsoft.com/office/drawing/2010/main" val="0"/>
              </a:ext>
            </a:extLst>
          </a:blip>
          <a:srcRect t="34556" r="13918"/>
          <a:stretch/>
        </p:blipFill>
        <p:spPr>
          <a:xfrm>
            <a:off x="1030448" y="3271350"/>
            <a:ext cx="7945386" cy="2982309"/>
          </a:xfrm>
          <a:prstGeom prst="rect">
            <a:avLst/>
          </a:prstGeom>
        </p:spPr>
      </p:pic>
      <p:sp>
        <p:nvSpPr>
          <p:cNvPr id="225" name="Google Shape;225;p6"/>
          <p:cNvSpPr txBox="1"/>
          <p:nvPr/>
        </p:nvSpPr>
        <p:spPr>
          <a:xfrm>
            <a:off x="5545191" y="1294464"/>
            <a:ext cx="447116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000" b="1">
                <a:solidFill>
                  <a:srgbClr val="0070C0"/>
                </a:solidFill>
                <a:latin typeface="Calibri"/>
                <a:ea typeface="Calibri"/>
                <a:cs typeface="Calibri"/>
                <a:sym typeface="Calibri"/>
              </a:rPr>
              <a:t>Investigate via a perturbation approach</a:t>
            </a:r>
            <a:endParaRPr>
              <a:solidFill>
                <a:srgbClr val="0070C0"/>
              </a:solidFill>
            </a:endParaRPr>
          </a:p>
        </p:txBody>
      </p:sp>
      <p:sp>
        <p:nvSpPr>
          <p:cNvPr id="2" name="Rectangle 1">
            <a:extLst>
              <a:ext uri="{FF2B5EF4-FFF2-40B4-BE49-F238E27FC236}">
                <a16:creationId xmlns:a16="http://schemas.microsoft.com/office/drawing/2014/main" id="{C8CBB516-FB7D-9D08-600E-2553E847CC40}"/>
              </a:ext>
            </a:extLst>
          </p:cNvPr>
          <p:cNvSpPr/>
          <p:nvPr/>
        </p:nvSpPr>
        <p:spPr>
          <a:xfrm>
            <a:off x="2427890" y="3111067"/>
            <a:ext cx="441434" cy="11876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50EDC0C-DD94-7B35-13A3-AD6B09D23DAD}"/>
              </a:ext>
            </a:extLst>
          </p:cNvPr>
          <p:cNvSpPr/>
          <p:nvPr/>
        </p:nvSpPr>
        <p:spPr>
          <a:xfrm>
            <a:off x="5099839" y="3101402"/>
            <a:ext cx="4023140" cy="11876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56B220-3467-B7FF-2CCA-E575562B8172}"/>
              </a:ext>
            </a:extLst>
          </p:cNvPr>
          <p:cNvSpPr/>
          <p:nvPr/>
        </p:nvSpPr>
        <p:spPr>
          <a:xfrm>
            <a:off x="5572803" y="4299581"/>
            <a:ext cx="441434" cy="11876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E638F95-AE0B-70A4-D321-F5CED76C623A}"/>
              </a:ext>
            </a:extLst>
          </p:cNvPr>
          <p:cNvSpPr/>
          <p:nvPr/>
        </p:nvSpPr>
        <p:spPr>
          <a:xfrm>
            <a:off x="5545191" y="5535672"/>
            <a:ext cx="441434" cy="329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computer language model&#10;&#10;Description automatically generated">
            <a:extLst>
              <a:ext uri="{FF2B5EF4-FFF2-40B4-BE49-F238E27FC236}">
                <a16:creationId xmlns:a16="http://schemas.microsoft.com/office/drawing/2014/main" id="{DD24E090-35DC-67FE-5D87-4687C148775F}"/>
              </a:ext>
            </a:extLst>
          </p:cNvPr>
          <p:cNvPicPr>
            <a:picLocks noChangeAspect="1"/>
          </p:cNvPicPr>
          <p:nvPr/>
        </p:nvPicPr>
        <p:blipFill rotWithShape="1">
          <a:blip r:embed="rId3">
            <a:extLst>
              <a:ext uri="{28A0092B-C50C-407E-A947-70E740481C1C}">
                <a14:useLocalDpi xmlns:a14="http://schemas.microsoft.com/office/drawing/2010/main" val="0"/>
              </a:ext>
            </a:extLst>
          </a:blip>
          <a:srcRect r="28152" b="42899"/>
          <a:stretch/>
        </p:blipFill>
        <p:spPr>
          <a:xfrm>
            <a:off x="1030448" y="1696645"/>
            <a:ext cx="6631593" cy="2602092"/>
          </a:xfrm>
          <a:prstGeom prst="rect">
            <a:avLst/>
          </a:prstGeom>
        </p:spPr>
      </p:pic>
      <p:sp>
        <p:nvSpPr>
          <p:cNvPr id="8" name="Rectangle 7">
            <a:extLst>
              <a:ext uri="{FF2B5EF4-FFF2-40B4-BE49-F238E27FC236}">
                <a16:creationId xmlns:a16="http://schemas.microsoft.com/office/drawing/2014/main" id="{457C3B75-C103-8561-6D50-6A2BAE6259A8}"/>
              </a:ext>
            </a:extLst>
          </p:cNvPr>
          <p:cNvSpPr/>
          <p:nvPr/>
        </p:nvSpPr>
        <p:spPr>
          <a:xfrm>
            <a:off x="5099839" y="2824380"/>
            <a:ext cx="2782920" cy="1474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iagram of a computer language model&#10;&#10;Description automatically generated">
            <a:extLst>
              <a:ext uri="{FF2B5EF4-FFF2-40B4-BE49-F238E27FC236}">
                <a16:creationId xmlns:a16="http://schemas.microsoft.com/office/drawing/2014/main" id="{97D055D7-9A06-E2AA-6C00-AE3BAB61FE3B}"/>
              </a:ext>
            </a:extLst>
          </p:cNvPr>
          <p:cNvPicPr>
            <a:picLocks noChangeAspect="1"/>
          </p:cNvPicPr>
          <p:nvPr/>
        </p:nvPicPr>
        <p:blipFill rotWithShape="1">
          <a:blip r:embed="rId3">
            <a:extLst>
              <a:ext uri="{28A0092B-C50C-407E-A947-70E740481C1C}">
                <a14:useLocalDpi xmlns:a14="http://schemas.microsoft.com/office/drawing/2010/main" val="0"/>
              </a:ext>
            </a:extLst>
          </a:blip>
          <a:srcRect r="13918"/>
          <a:stretch/>
        </p:blipFill>
        <p:spPr>
          <a:xfrm>
            <a:off x="1030448" y="1696644"/>
            <a:ext cx="7945386" cy="4557015"/>
          </a:xfrm>
          <a:prstGeom prst="rect">
            <a:avLst/>
          </a:prstGeom>
        </p:spPr>
      </p:pic>
      <p:pic>
        <p:nvPicPr>
          <p:cNvPr id="11" name="Picture 10" descr="A diagram of a computer language model&#10;&#10;Description automatically generated">
            <a:extLst>
              <a:ext uri="{FF2B5EF4-FFF2-40B4-BE49-F238E27FC236}">
                <a16:creationId xmlns:a16="http://schemas.microsoft.com/office/drawing/2014/main" id="{4AE2E4C9-2A77-8CC3-C17F-CA4FEBCBC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48" y="1696644"/>
            <a:ext cx="9229962" cy="4557015"/>
          </a:xfrm>
          <a:prstGeom prst="rect">
            <a:avLst/>
          </a:prstGeom>
        </p:spPr>
      </p:pic>
      <p:sp>
        <p:nvSpPr>
          <p:cNvPr id="12" name="Footer Placeholder 4">
            <a:extLst>
              <a:ext uri="{FF2B5EF4-FFF2-40B4-BE49-F238E27FC236}">
                <a16:creationId xmlns:a16="http://schemas.microsoft.com/office/drawing/2014/main" id="{8E85DB74-C102-ED48-6927-235C940533DD}"/>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
        <p:nvSpPr>
          <p:cNvPr id="10" name="Google Shape;430;p41">
            <a:extLst>
              <a:ext uri="{FF2B5EF4-FFF2-40B4-BE49-F238E27FC236}">
                <a16:creationId xmlns:a16="http://schemas.microsoft.com/office/drawing/2014/main" id="{4A8610ED-3F54-37C7-EF62-3EC3994829EC}"/>
              </a:ext>
            </a:extLst>
          </p:cNvPr>
          <p:cNvSpPr txBox="1">
            <a:spLocks/>
          </p:cNvSpPr>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a:solidFill>
                  <a:schemeClr val="hlink"/>
                </a:solidFill>
                <a:latin typeface="Arial"/>
                <a:ea typeface="Arial"/>
                <a:cs typeface="Arial"/>
                <a:sym typeface="Arial"/>
                <a:hlinkClick r:id="rId4"/>
              </a:rPr>
              <a:t>Subba Reddy Oota, Emin Çelik, Fatma Deniz, Mariya Toneva. "Speech language models lack important brain-relevant semantics."  ACL 2024.</a:t>
            </a:r>
            <a:endParaRPr lang="en-US" dirty="0"/>
          </a:p>
        </p:txBody>
      </p:sp>
    </p:spTree>
    <p:extLst>
      <p:ext uri="{BB962C8B-B14F-4D97-AF65-F5344CB8AC3E}">
        <p14:creationId xmlns:p14="http://schemas.microsoft.com/office/powerpoint/2010/main" val="115042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B0DE2F9F-19CF-FBCE-0122-BADEECA0C2E7}"/>
            </a:ext>
          </a:extLst>
        </p:cNvPr>
        <p:cNvGrpSpPr/>
        <p:nvPr/>
      </p:nvGrpSpPr>
      <p:grpSpPr>
        <a:xfrm>
          <a:off x="0" y="0"/>
          <a:ext cx="0" cy="0"/>
          <a:chOff x="0" y="0"/>
          <a:chExt cx="0" cy="0"/>
        </a:xfrm>
      </p:grpSpPr>
      <p:pic>
        <p:nvPicPr>
          <p:cNvPr id="407" name="Google Shape;407;g299ad7074e6_0_4">
            <a:extLst>
              <a:ext uri="{FF2B5EF4-FFF2-40B4-BE49-F238E27FC236}">
                <a16:creationId xmlns:a16="http://schemas.microsoft.com/office/drawing/2014/main" id="{AE132822-BB49-0314-00E4-A8F7A7A64A41}"/>
              </a:ext>
            </a:extLst>
          </p:cNvPr>
          <p:cNvPicPr preferRelativeResize="0"/>
          <p:nvPr/>
        </p:nvPicPr>
        <p:blipFill>
          <a:blip r:embed="rId3">
            <a:alphaModFix/>
          </a:blip>
          <a:stretch>
            <a:fillRect/>
          </a:stretch>
        </p:blipFill>
        <p:spPr>
          <a:xfrm>
            <a:off x="38100" y="157655"/>
            <a:ext cx="12192000" cy="6636342"/>
          </a:xfrm>
          <a:prstGeom prst="rect">
            <a:avLst/>
          </a:prstGeom>
          <a:noFill/>
          <a:ln>
            <a:noFill/>
          </a:ln>
        </p:spPr>
      </p:pic>
      <p:sp>
        <p:nvSpPr>
          <p:cNvPr id="408" name="Google Shape;408;g299ad7074e6_0_4">
            <a:extLst>
              <a:ext uri="{FF2B5EF4-FFF2-40B4-BE49-F238E27FC236}">
                <a16:creationId xmlns:a16="http://schemas.microsoft.com/office/drawing/2014/main" id="{AEE03DAF-F630-8A63-99EF-8C936528568E}"/>
              </a:ext>
            </a:extLst>
          </p:cNvPr>
          <p:cNvSpPr txBox="1"/>
          <p:nvPr/>
        </p:nvSpPr>
        <p:spPr>
          <a:xfrm>
            <a:off x="0" y="157655"/>
            <a:ext cx="70881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dirty="0">
                <a:solidFill>
                  <a:schemeClr val="accent4"/>
                </a:solidFill>
                <a:latin typeface="Helvetica Neue"/>
                <a:ea typeface="Helvetica Neue"/>
                <a:cs typeface="Helvetica Neue"/>
                <a:sym typeface="Helvetica Neue"/>
              </a:rPr>
              <a:t>Conclusions for neuro-AI research field</a:t>
            </a:r>
            <a:endParaRPr sz="2800" b="1" dirty="0">
              <a:solidFill>
                <a:schemeClr val="accent4"/>
              </a:solidFill>
              <a:latin typeface="Helvetica Neue"/>
              <a:ea typeface="Helvetica Neue"/>
              <a:cs typeface="Helvetica Neue"/>
              <a:sym typeface="Helvetica Neue"/>
            </a:endParaRPr>
          </a:p>
        </p:txBody>
      </p:sp>
      <p:sp>
        <p:nvSpPr>
          <p:cNvPr id="409" name="Google Shape;409;g299ad7074e6_0_4">
            <a:extLst>
              <a:ext uri="{FF2B5EF4-FFF2-40B4-BE49-F238E27FC236}">
                <a16:creationId xmlns:a16="http://schemas.microsoft.com/office/drawing/2014/main" id="{56449D0F-A914-FAE1-5846-69F71A666331}"/>
              </a:ext>
            </a:extLst>
          </p:cNvPr>
          <p:cNvSpPr txBox="1"/>
          <p:nvPr/>
        </p:nvSpPr>
        <p:spPr>
          <a:xfrm>
            <a:off x="249785" y="976153"/>
            <a:ext cx="11692429" cy="5416837"/>
          </a:xfrm>
          <a:prstGeom prst="rect">
            <a:avLst/>
          </a:prstGeom>
          <a:noFill/>
          <a:ln>
            <a:noFill/>
          </a:ln>
        </p:spPr>
        <p:txBody>
          <a:bodyPr spcFirstLastPara="1" wrap="square" lIns="91425" tIns="91425" rIns="91425" bIns="91425" anchor="t" anchorCtr="0">
            <a:spAutoFit/>
          </a:bodyPr>
          <a:lstStyle/>
          <a:p>
            <a:pPr marL="457200" indent="-457200">
              <a:buFont typeface="+mj-lt"/>
              <a:buAutoNum type="arabicPeriod"/>
            </a:pPr>
            <a:r>
              <a:rPr lang="en-US" sz="2000" b="1" dirty="0">
                <a:latin typeface="Calibri" panose="020F0502020204030204" pitchFamily="34" charset="0"/>
                <a:cs typeface="Calibri" panose="020F0502020204030204" pitchFamily="34" charset="0"/>
              </a:rPr>
              <a:t>Text models </a:t>
            </a:r>
            <a:r>
              <a:rPr lang="en-US" sz="2000" b="1" dirty="0">
                <a:latin typeface="Calibri" panose="020F0502020204030204" pitchFamily="34" charset="0"/>
                <a:ea typeface="Calibri"/>
                <a:cs typeface="Calibri" panose="020F0502020204030204" pitchFamily="34" charset="0"/>
                <a:sym typeface="Calibri"/>
              </a:rPr>
              <a:t>(</a:t>
            </a:r>
            <a:r>
              <a:rPr lang="en-US" sz="2000" dirty="0">
                <a:latin typeface="Calibri" panose="020F0502020204030204" pitchFamily="34" charset="0"/>
                <a:cs typeface="Calibri" panose="020F0502020204030204" pitchFamily="34" charset="0"/>
              </a:rPr>
              <a:t>🔤</a:t>
            </a:r>
            <a:r>
              <a:rPr lang="en-US" sz="2000" b="1" dirty="0">
                <a:latin typeface="Calibri" panose="020F0502020204030204" pitchFamily="34" charset="0"/>
                <a:ea typeface="Calibri"/>
                <a:cs typeface="Calibri" panose="020F0502020204030204" pitchFamily="34" charset="0"/>
                <a:sym typeface="Calibri"/>
              </a:rPr>
              <a:t>) </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alignment with </a:t>
            </a:r>
            <a:r>
              <a:rPr lang="en-US" sz="2000" b="1" dirty="0">
                <a:latin typeface="Calibri" panose="020F0502020204030204" pitchFamily="34" charset="0"/>
                <a:cs typeface="Calibri" panose="020F0502020204030204" pitchFamily="34" charset="0"/>
              </a:rPr>
              <a:t>early auditory cortex (AC) </a:t>
            </a:r>
            <a:r>
              <a:rPr lang="en-US" sz="2000" b="1" dirty="0">
                <a:solidFill>
                  <a:srgbClr val="00B0F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during listening and </a:t>
            </a:r>
            <a:r>
              <a:rPr lang="en-US" sz="2000" b="1" dirty="0">
                <a:latin typeface="Calibri" panose="020F0502020204030204" pitchFamily="34" charset="0"/>
                <a:cs typeface="Calibri" panose="020F0502020204030204" pitchFamily="34" charset="0"/>
              </a:rPr>
              <a:t>early visual cortex (VC) </a:t>
            </a:r>
            <a:r>
              <a:rPr lang="en-US" sz="2000" dirty="0">
                <a:latin typeface="Calibri" panose="020F0502020204030204" pitchFamily="34" charset="0"/>
                <a:cs typeface="Calibri" panose="020F0502020204030204" pitchFamily="34" charset="0"/>
              </a:rPr>
              <a:t>during reading is due to</a:t>
            </a:r>
            <a:r>
              <a:rPr lang="en-US" sz="2000" b="1" dirty="0">
                <a:latin typeface="Calibri" panose="020F0502020204030204" pitchFamily="34" charset="0"/>
                <a:cs typeface="Calibri" panose="020F0502020204030204" pitchFamily="34" charset="0"/>
              </a:rPr>
              <a:t> low-level textual features</a:t>
            </a:r>
          </a:p>
          <a:p>
            <a:pPr marL="457200" indent="-457200">
              <a:buFont typeface="+mj-lt"/>
              <a:buAutoNum type="arabicPeriod"/>
            </a:pPr>
            <a:endParaRPr lang="en-US" sz="2000" b="1" dirty="0">
              <a:latin typeface="Calibri" panose="020F0502020204030204" pitchFamily="34" charset="0"/>
              <a:cs typeface="Calibri" panose="020F0502020204030204" pitchFamily="34" charset="0"/>
            </a:endParaRPr>
          </a:p>
          <a:p>
            <a:pPr marL="457200" indent="-457200">
              <a:buFont typeface="+mj-lt"/>
              <a:buAutoNum type="arabicPeriod"/>
            </a:pPr>
            <a:r>
              <a:rPr lang="en-US" sz="2000" b="1" dirty="0">
                <a:latin typeface="Calibri" panose="020F0502020204030204" pitchFamily="34" charset="0"/>
                <a:ea typeface="Calibri"/>
                <a:cs typeface="Calibri" panose="020F0502020204030204" pitchFamily="34" charset="0"/>
                <a:sym typeface="Calibri"/>
              </a:rPr>
              <a:t>Speech models</a:t>
            </a:r>
            <a:r>
              <a:rPr lang="en-US" sz="2000" b="1" dirty="0">
                <a:solidFill>
                  <a:schemeClr val="dk1"/>
                </a:solidFill>
                <a:latin typeface="Calibri" panose="020F0502020204030204" pitchFamily="34" charset="0"/>
                <a:ea typeface="Calibri"/>
                <a:cs typeface="Calibri" panose="020F0502020204030204" pitchFamily="34" charset="0"/>
                <a:sym typeface="Calibri"/>
              </a:rPr>
              <a:t> (🔊) : </a:t>
            </a:r>
            <a:r>
              <a:rPr lang="en-US" sz="2000" dirty="0">
                <a:latin typeface="Calibri" panose="020F0502020204030204" pitchFamily="34" charset="0"/>
                <a:cs typeface="Calibri" panose="020F0502020204030204" pitchFamily="34" charset="0"/>
              </a:rPr>
              <a:t>high alignment with </a:t>
            </a:r>
            <a:r>
              <a:rPr lang="en-US" sz="2000" b="1" dirty="0">
                <a:latin typeface="Calibri" panose="020F0502020204030204" pitchFamily="34" charset="0"/>
                <a:cs typeface="Calibri" panose="020F0502020204030204" pitchFamily="34" charset="0"/>
              </a:rPr>
              <a:t>early auditory cortex (AC) </a:t>
            </a:r>
            <a:r>
              <a:rPr lang="en-US" sz="2000" dirty="0">
                <a:latin typeface="Calibri" panose="020F0502020204030204" pitchFamily="34" charset="0"/>
                <a:cs typeface="Calibri" panose="020F0502020204030204" pitchFamily="34" charset="0"/>
              </a:rPr>
              <a:t>is only</a:t>
            </a:r>
            <a:r>
              <a:rPr lang="en-US" sz="2000" b="1" dirty="0">
                <a:latin typeface="Calibri" panose="020F0502020204030204" pitchFamily="34" charset="0"/>
                <a:cs typeface="Calibri" panose="020F0502020204030204" pitchFamily="34" charset="0"/>
              </a:rPr>
              <a:t> partially explained </a:t>
            </a:r>
            <a:r>
              <a:rPr lang="en-US" sz="2000" dirty="0">
                <a:latin typeface="Calibri" panose="020F0502020204030204" pitchFamily="34" charset="0"/>
                <a:cs typeface="Calibri" panose="020F0502020204030204" pitchFamily="34" charset="0"/>
              </a:rPr>
              <a:t>by </a:t>
            </a:r>
            <a:r>
              <a:rPr lang="en-US" sz="2000" b="1" dirty="0">
                <a:latin typeface="Calibri" panose="020F0502020204030204" pitchFamily="34" charset="0"/>
                <a:cs typeface="Calibri" panose="020F0502020204030204" pitchFamily="34" charset="0"/>
              </a:rPr>
              <a:t>low-level speech features</a:t>
            </a:r>
            <a:r>
              <a:rPr lang="en-US" sz="2000" dirty="0">
                <a:latin typeface="Calibri" panose="020F0502020204030204" pitchFamily="34" charset="0"/>
                <a:cs typeface="Calibri" panose="020F0502020204030204" pitchFamily="34" charset="0"/>
              </a:rPr>
              <a:t>. </a:t>
            </a:r>
          </a:p>
          <a:p>
            <a:pPr marL="457200"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r>
              <a:rPr lang="en-US" sz="2000" dirty="0">
                <a:solidFill>
                  <a:schemeClr val="dk1"/>
                </a:solidFill>
                <a:latin typeface="Calibri" panose="020F0502020204030204" pitchFamily="34" charset="0"/>
                <a:ea typeface="Calibri"/>
                <a:cs typeface="Calibri" panose="020F0502020204030204" pitchFamily="34" charset="0"/>
                <a:sym typeface="Calibri"/>
              </a:rPr>
              <a:t>Language regions predicted by </a:t>
            </a:r>
            <a:r>
              <a:rPr lang="en-US" sz="2000" b="1" dirty="0">
                <a:solidFill>
                  <a:schemeClr val="dk1"/>
                </a:solidFill>
                <a:latin typeface="Calibri" panose="020F0502020204030204" pitchFamily="34" charset="0"/>
                <a:ea typeface="Calibri"/>
                <a:cs typeface="Calibri" panose="020F0502020204030204" pitchFamily="34" charset="0"/>
                <a:sym typeface="Calibri"/>
              </a:rPr>
              <a:t>syntactic and semantic representations </a:t>
            </a:r>
            <a:r>
              <a:rPr lang="en-US" sz="2000" dirty="0">
                <a:solidFill>
                  <a:schemeClr val="dk1"/>
                </a:solidFill>
                <a:latin typeface="Calibri" panose="020F0502020204030204" pitchFamily="34" charset="0"/>
                <a:ea typeface="Calibri"/>
                <a:cs typeface="Calibri" panose="020F0502020204030204" pitchFamily="34" charset="0"/>
                <a:sym typeface="Calibri"/>
              </a:rPr>
              <a:t>are difficult to distinguish</a:t>
            </a:r>
          </a:p>
          <a:p>
            <a:pPr marL="457200" indent="-457200">
              <a:buFont typeface="+mj-lt"/>
              <a:buAutoNum type="arabicPeriod"/>
            </a:pPr>
            <a:endParaRPr lang="en-US" sz="2000" dirty="0">
              <a:solidFill>
                <a:schemeClr val="dk1"/>
              </a:solidFill>
              <a:latin typeface="Calibri" panose="020F0502020204030204" pitchFamily="34" charset="0"/>
              <a:ea typeface="Calibri"/>
              <a:cs typeface="Calibri" panose="020F0502020204030204" pitchFamily="34" charset="0"/>
              <a:sym typeface="Calibri"/>
            </a:endParaRPr>
          </a:p>
          <a:p>
            <a:pPr marL="457200" indent="-457200">
              <a:buFont typeface="+mj-lt"/>
              <a:buAutoNum type="arabicPeriod"/>
            </a:pPr>
            <a:r>
              <a:rPr lang="en-US" sz="2000" b="1" dirty="0">
                <a:latin typeface="Calibri" panose="020F0502020204030204" pitchFamily="34" charset="0"/>
                <a:cs typeface="Calibri" panose="020F0502020204030204" pitchFamily="34" charset="0"/>
              </a:rPr>
              <a:t>Syntactic properties</a:t>
            </a:r>
            <a:r>
              <a:rPr lang="en-US" sz="2000" dirty="0">
                <a:latin typeface="Calibri" panose="020F0502020204030204" pitchFamily="34" charset="0"/>
                <a:cs typeface="Calibri" panose="020F0502020204030204" pitchFamily="34" charset="0"/>
              </a:rPr>
              <a:t> contribute the most to the alignment trend across middle layers of language model.</a:t>
            </a:r>
          </a:p>
          <a:p>
            <a:pPr marL="457200"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r>
              <a:rPr lang="en-US" sz="2000" b="1" dirty="0">
                <a:latin typeface="Calibri" panose="020F0502020204030204" pitchFamily="34" charset="0"/>
                <a:cs typeface="Calibri" panose="020F0502020204030204" pitchFamily="34" charset="0"/>
              </a:rPr>
              <a:t>Past word context </a:t>
            </a:r>
            <a:r>
              <a:rPr lang="en-US" sz="2000" dirty="0">
                <a:latin typeface="Calibri" panose="020F0502020204030204" pitchFamily="34" charset="0"/>
                <a:cs typeface="Calibri" panose="020F0502020204030204" pitchFamily="34" charset="0"/>
              </a:rPr>
              <a:t>is crucial in obtaining significant brain predictivity results.</a:t>
            </a:r>
          </a:p>
          <a:p>
            <a:pPr marL="457200"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r>
              <a:rPr lang="en-US" sz="2000" b="1" dirty="0" err="1">
                <a:solidFill>
                  <a:schemeClr val="dk1"/>
                </a:solidFill>
                <a:latin typeface="Calibri" panose="020F0502020204030204" pitchFamily="34" charset="0"/>
                <a:ea typeface="Helvetica Neue"/>
                <a:cs typeface="Calibri" panose="020F0502020204030204" pitchFamily="34" charset="0"/>
                <a:sym typeface="Helvetica Neue"/>
              </a:rPr>
              <a:t>Booksum</a:t>
            </a:r>
            <a:r>
              <a:rPr lang="en-US" sz="2000" b="1" dirty="0">
                <a:solidFill>
                  <a:schemeClr val="dk1"/>
                </a:solidFill>
                <a:latin typeface="Calibri" panose="020F0502020204030204" pitchFamily="34" charset="0"/>
                <a:ea typeface="Helvetica Neue"/>
                <a:cs typeface="Calibri" panose="020F0502020204030204" pitchFamily="34" charset="0"/>
                <a:sym typeface="Helvetica Neue"/>
              </a:rPr>
              <a:t> models’</a:t>
            </a:r>
            <a:r>
              <a:rPr lang="en-US" sz="2000" dirty="0">
                <a:solidFill>
                  <a:schemeClr val="dk1"/>
                </a:solidFill>
                <a:latin typeface="Calibri" panose="020F0502020204030204" pitchFamily="34" charset="0"/>
                <a:ea typeface="Helvetica Neue"/>
                <a:cs typeface="Calibri" panose="020F0502020204030204" pitchFamily="34" charset="0"/>
                <a:sym typeface="Helvetica Neue"/>
              </a:rPr>
              <a:t> representations of Characters, Emotions and Motions are more aligned to the brain than the base models’ representations.</a:t>
            </a:r>
          </a:p>
          <a:p>
            <a:pPr marL="457200" indent="-457200">
              <a:buFont typeface="+mj-lt"/>
              <a:buAutoNum type="arabicPeriod"/>
            </a:pPr>
            <a:endParaRPr lang="en-US" sz="2000" dirty="0">
              <a:solidFill>
                <a:schemeClr val="dk1"/>
              </a:solidFill>
              <a:latin typeface="Calibri" panose="020F0502020204030204" pitchFamily="34" charset="0"/>
              <a:ea typeface="Helvetica Neue"/>
              <a:cs typeface="Calibri" panose="020F0502020204030204" pitchFamily="34" charset="0"/>
              <a:sym typeface="Helvetica Neue"/>
            </a:endParaRPr>
          </a:p>
          <a:p>
            <a:pPr marL="457200" indent="-457200">
              <a:buFont typeface="+mj-lt"/>
              <a:buAutoNum type="arabicPeriod"/>
            </a:pPr>
            <a:r>
              <a:rPr lang="en-US" sz="2000" b="1" dirty="0">
                <a:latin typeface="Calibri" panose="020F0502020204030204" pitchFamily="34" charset="0"/>
                <a:cs typeface="Calibri" panose="020F0502020204030204" pitchFamily="34" charset="0"/>
              </a:rPr>
              <a:t>Brain-tuned models </a:t>
            </a:r>
            <a:r>
              <a:rPr lang="en-US" sz="2000" dirty="0">
                <a:latin typeface="Calibri" panose="020F0502020204030204" pitchFamily="34" charset="0"/>
                <a:cs typeface="Calibri" panose="020F0502020204030204" pitchFamily="34" charset="0"/>
              </a:rPr>
              <a:t>show consistent improvement over the baselines, with biggest gains in more semantic tasks.</a:t>
            </a:r>
            <a:endParaRPr lang="en-US" sz="2000" dirty="0">
              <a:latin typeface="Calibri" panose="020F0502020204030204" pitchFamily="34" charset="0"/>
              <a:ea typeface="Calibri"/>
              <a:cs typeface="Calibri" panose="020F0502020204030204" pitchFamily="34" charset="0"/>
              <a:sym typeface="Calibri"/>
            </a:endParaRPr>
          </a:p>
        </p:txBody>
      </p:sp>
      <p:sp>
        <p:nvSpPr>
          <p:cNvPr id="2" name="Footer Placeholder 4">
            <a:extLst>
              <a:ext uri="{FF2B5EF4-FFF2-40B4-BE49-F238E27FC236}">
                <a16:creationId xmlns:a16="http://schemas.microsoft.com/office/drawing/2014/main" id="{BA1440C0-B80A-9F69-13FE-18BC05785880}"/>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09032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C7A4-3AFA-1F48-C5AC-0EB2B9E2B99C}"/>
              </a:ext>
            </a:extLst>
          </p:cNvPr>
          <p:cNvSpPr>
            <a:spLocks noGrp="1"/>
          </p:cNvSpPr>
          <p:nvPr>
            <p:ph type="title"/>
          </p:nvPr>
        </p:nvSpPr>
        <p:spPr>
          <a:xfrm>
            <a:off x="77821" y="131661"/>
            <a:ext cx="11712103" cy="812595"/>
          </a:xfrm>
        </p:spPr>
        <p:txBody>
          <a:bodyPr>
            <a:normAutofit/>
          </a:bodyPr>
          <a:lstStyle/>
          <a:p>
            <a:r>
              <a:rPr lang="en-US" sz="2800" b="1" dirty="0">
                <a:solidFill>
                  <a:schemeClr val="accent4"/>
                </a:solidFill>
                <a:latin typeface="Helvetica Neue" panose="020B0604020202020204"/>
              </a:rPr>
              <a:t>Typical studies of language processing with controlled experiments</a:t>
            </a:r>
          </a:p>
        </p:txBody>
      </p:sp>
      <p:sp>
        <p:nvSpPr>
          <p:cNvPr id="5" name="TextBox 4">
            <a:extLst>
              <a:ext uri="{FF2B5EF4-FFF2-40B4-BE49-F238E27FC236}">
                <a16:creationId xmlns:a16="http://schemas.microsoft.com/office/drawing/2014/main" id="{433EA900-5C0D-DB43-50BF-16B7290280B6}"/>
              </a:ext>
            </a:extLst>
          </p:cNvPr>
          <p:cNvSpPr txBox="1"/>
          <p:nvPr/>
        </p:nvSpPr>
        <p:spPr>
          <a:xfrm>
            <a:off x="166991" y="1134017"/>
            <a:ext cx="6094378" cy="1200329"/>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rPr>
              <a:t>How the human brain computes and encodes syntactic structures?</a:t>
            </a:r>
          </a:p>
          <a:p>
            <a:pPr marL="742950" lvl="1" indent="-285750">
              <a:buFont typeface="Arial" panose="020B0604020202020204" pitchFamily="34" charset="0"/>
              <a:buChar char="•"/>
            </a:pPr>
            <a:r>
              <a:rPr lang="en-US" b="1">
                <a:latin typeface="+mj-lt"/>
                <a:cs typeface="Arial" panose="020B0604020202020204" pitchFamily="34" charset="0"/>
              </a:rPr>
              <a:t>Syntax:</a:t>
            </a:r>
            <a:r>
              <a:rPr lang="en-US">
                <a:latin typeface="+mj-lt"/>
                <a:cs typeface="Arial" panose="020B0604020202020204" pitchFamily="34" charset="0"/>
              </a:rPr>
              <a:t> how do words structurally combine to form sentences and meaning?</a:t>
            </a:r>
            <a:endParaRPr lang="en-US" b="1">
              <a:latin typeface="+mj-lt"/>
            </a:endParaRPr>
          </a:p>
        </p:txBody>
      </p:sp>
      <p:sp>
        <p:nvSpPr>
          <p:cNvPr id="3" name="Slide Number Placeholder 2">
            <a:extLst>
              <a:ext uri="{FF2B5EF4-FFF2-40B4-BE49-F238E27FC236}">
                <a16:creationId xmlns:a16="http://schemas.microsoft.com/office/drawing/2014/main" id="{53A49118-B488-F17D-6CFF-02C0236F25BA}"/>
              </a:ext>
            </a:extLst>
          </p:cNvPr>
          <p:cNvSpPr>
            <a:spLocks noGrp="1"/>
          </p:cNvSpPr>
          <p:nvPr>
            <p:ph type="sldNum" sz="quarter" idx="12"/>
          </p:nvPr>
        </p:nvSpPr>
        <p:spPr/>
        <p:txBody>
          <a:bodyPr/>
          <a:lstStyle/>
          <a:p>
            <a:fld id="{5F2E2D64-2AF7-44BE-8925-D454CE4894DF}" type="slidenum">
              <a:rPr lang="en-US" smtClean="0"/>
              <a:t>6</a:t>
            </a:fld>
            <a:endParaRPr lang="en-US"/>
          </a:p>
        </p:txBody>
      </p:sp>
      <p:sp>
        <p:nvSpPr>
          <p:cNvPr id="6" name="Google Shape;249;p17">
            <a:extLst>
              <a:ext uri="{FF2B5EF4-FFF2-40B4-BE49-F238E27FC236}">
                <a16:creationId xmlns:a16="http://schemas.microsoft.com/office/drawing/2014/main" id="{3CA6900D-083F-0C76-3ABA-F9DD7248D00D}"/>
              </a:ext>
            </a:extLst>
          </p:cNvPr>
          <p:cNvSpPr txBox="1"/>
          <p:nvPr/>
        </p:nvSpPr>
        <p:spPr>
          <a:xfrm>
            <a:off x="7346818" y="1600873"/>
            <a:ext cx="2334444" cy="492402"/>
          </a:xfrm>
          <a:prstGeom prst="rect">
            <a:avLst/>
          </a:prstGeom>
          <a:solidFill>
            <a:srgbClr val="FFF2CC"/>
          </a:solidFill>
          <a:ln>
            <a:noFill/>
          </a:ln>
        </p:spPr>
        <p:txBody>
          <a:bodyPr spcFirstLastPara="1" wrap="square" lIns="121900" tIns="121900" rIns="121900" bIns="121900" anchor="t" anchorCtr="0">
            <a:spAutoFit/>
          </a:bodyPr>
          <a:lstStyle/>
          <a:p>
            <a:r>
              <a:rPr lang="en-US" sz="1600"/>
              <a:t>Controlled experiments</a:t>
            </a:r>
            <a:endParaRPr sz="1600">
              <a:latin typeface="Montserrat"/>
              <a:ea typeface="Montserrat"/>
              <a:cs typeface="Montserrat"/>
              <a:sym typeface="Montserrat"/>
            </a:endParaRPr>
          </a:p>
        </p:txBody>
      </p:sp>
      <p:sp>
        <p:nvSpPr>
          <p:cNvPr id="7" name="Google Shape;249;p17">
            <a:extLst>
              <a:ext uri="{FF2B5EF4-FFF2-40B4-BE49-F238E27FC236}">
                <a16:creationId xmlns:a16="http://schemas.microsoft.com/office/drawing/2014/main" id="{4D923FAB-2902-E198-44DC-80ABAB5B2166}"/>
              </a:ext>
            </a:extLst>
          </p:cNvPr>
          <p:cNvSpPr txBox="1"/>
          <p:nvPr/>
        </p:nvSpPr>
        <p:spPr>
          <a:xfrm>
            <a:off x="5771263" y="3409672"/>
            <a:ext cx="2527514" cy="984845"/>
          </a:xfrm>
          <a:prstGeom prst="rect">
            <a:avLst/>
          </a:prstGeom>
          <a:solidFill>
            <a:srgbClr val="FFF2CC"/>
          </a:solidFill>
          <a:ln>
            <a:noFill/>
          </a:ln>
        </p:spPr>
        <p:txBody>
          <a:bodyPr spcFirstLastPara="1" wrap="square" lIns="121900" tIns="121900" rIns="121900" bIns="121900" anchor="t" anchorCtr="0">
            <a:spAutoFit/>
          </a:bodyPr>
          <a:lstStyle/>
          <a:p>
            <a:r>
              <a:rPr lang="en-US" sz="1600"/>
              <a:t>I believe that you should accept the proposal of your new associate</a:t>
            </a:r>
            <a:endParaRPr sz="1600">
              <a:latin typeface="Montserrat"/>
              <a:ea typeface="Montserrat"/>
              <a:cs typeface="Montserrat"/>
              <a:sym typeface="Montserrat"/>
            </a:endParaRPr>
          </a:p>
        </p:txBody>
      </p:sp>
      <p:sp>
        <p:nvSpPr>
          <p:cNvPr id="8" name="Google Shape;249;p17">
            <a:extLst>
              <a:ext uri="{FF2B5EF4-FFF2-40B4-BE49-F238E27FC236}">
                <a16:creationId xmlns:a16="http://schemas.microsoft.com/office/drawing/2014/main" id="{92302C4B-E57B-326F-3A89-F0D1AF4480E5}"/>
              </a:ext>
            </a:extLst>
          </p:cNvPr>
          <p:cNvSpPr txBox="1"/>
          <p:nvPr/>
        </p:nvSpPr>
        <p:spPr>
          <a:xfrm>
            <a:off x="9102003" y="3418768"/>
            <a:ext cx="2334444" cy="984845"/>
          </a:xfrm>
          <a:prstGeom prst="rect">
            <a:avLst/>
          </a:prstGeom>
          <a:solidFill>
            <a:srgbClr val="FFF2CC"/>
          </a:solidFill>
          <a:ln>
            <a:noFill/>
          </a:ln>
        </p:spPr>
        <p:txBody>
          <a:bodyPr spcFirstLastPara="1" wrap="square" lIns="121900" tIns="121900" rIns="121900" bIns="121900" anchor="t" anchorCtr="0">
            <a:spAutoFit/>
          </a:bodyPr>
          <a:lstStyle/>
          <a:p>
            <a:r>
              <a:rPr lang="en-US" sz="1600"/>
              <a:t>thing very tree where of watching copy tensed they states heart plus</a:t>
            </a:r>
            <a:endParaRPr sz="1600">
              <a:latin typeface="Montserrat"/>
              <a:ea typeface="Montserrat"/>
              <a:cs typeface="Montserrat"/>
              <a:sym typeface="Montserrat"/>
            </a:endParaRPr>
          </a:p>
        </p:txBody>
      </p:sp>
      <p:cxnSp>
        <p:nvCxnSpPr>
          <p:cNvPr id="11" name="Straight Arrow Connector 10">
            <a:extLst>
              <a:ext uri="{FF2B5EF4-FFF2-40B4-BE49-F238E27FC236}">
                <a16:creationId xmlns:a16="http://schemas.microsoft.com/office/drawing/2014/main" id="{6A0C7AB6-606F-1039-AD6B-7635F7DD5807}"/>
              </a:ext>
            </a:extLst>
          </p:cNvPr>
          <p:cNvCxnSpPr/>
          <p:nvPr/>
        </p:nvCxnSpPr>
        <p:spPr>
          <a:xfrm flipH="1">
            <a:off x="7177549" y="2150074"/>
            <a:ext cx="1197428" cy="11980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C69CE4B-1DD5-88A1-C435-4CDD168F0901}"/>
              </a:ext>
            </a:extLst>
          </p:cNvPr>
          <p:cNvCxnSpPr>
            <a:cxnSpLocks/>
          </p:cNvCxnSpPr>
          <p:nvPr/>
        </p:nvCxnSpPr>
        <p:spPr>
          <a:xfrm>
            <a:off x="8374977" y="2157343"/>
            <a:ext cx="1458686" cy="11209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1A3614E3-CB04-9FF9-D6BF-717CF1B3B2A9}"/>
              </a:ext>
            </a:extLst>
          </p:cNvPr>
          <p:cNvSpPr txBox="1"/>
          <p:nvPr/>
        </p:nvSpPr>
        <p:spPr>
          <a:xfrm>
            <a:off x="5625763" y="2631990"/>
            <a:ext cx="2818513" cy="338554"/>
          </a:xfrm>
          <a:prstGeom prst="rect">
            <a:avLst/>
          </a:prstGeom>
          <a:solidFill>
            <a:schemeClr val="bg1"/>
          </a:solidFill>
          <a:ln>
            <a:noFill/>
          </a:ln>
        </p:spPr>
        <p:txBody>
          <a:bodyPr wrap="square" rtlCol="0">
            <a:spAutoFit/>
          </a:bodyPr>
          <a:lstStyle/>
          <a:p>
            <a:r>
              <a:rPr lang="en-US" sz="1600"/>
              <a:t>Structured complex sentence</a:t>
            </a:r>
          </a:p>
        </p:txBody>
      </p:sp>
      <p:sp>
        <p:nvSpPr>
          <p:cNvPr id="16" name="TextBox 15">
            <a:extLst>
              <a:ext uri="{FF2B5EF4-FFF2-40B4-BE49-F238E27FC236}">
                <a16:creationId xmlns:a16="http://schemas.microsoft.com/office/drawing/2014/main" id="{77B972F5-9571-6FB4-5058-F632BFD202D2}"/>
              </a:ext>
            </a:extLst>
          </p:cNvPr>
          <p:cNvSpPr txBox="1"/>
          <p:nvPr/>
        </p:nvSpPr>
        <p:spPr>
          <a:xfrm>
            <a:off x="8826193" y="2631990"/>
            <a:ext cx="1169870" cy="338554"/>
          </a:xfrm>
          <a:prstGeom prst="rect">
            <a:avLst/>
          </a:prstGeom>
          <a:solidFill>
            <a:schemeClr val="bg1"/>
          </a:solidFill>
          <a:ln>
            <a:noFill/>
          </a:ln>
        </p:spPr>
        <p:txBody>
          <a:bodyPr wrap="square" rtlCol="0">
            <a:spAutoFit/>
          </a:bodyPr>
          <a:lstStyle/>
          <a:p>
            <a:r>
              <a:rPr lang="en-US" sz="1600"/>
              <a:t>Word lists</a:t>
            </a:r>
          </a:p>
        </p:txBody>
      </p:sp>
      <p:sp>
        <p:nvSpPr>
          <p:cNvPr id="22" name="Google Shape;131;p20">
            <a:extLst>
              <a:ext uri="{FF2B5EF4-FFF2-40B4-BE49-F238E27FC236}">
                <a16:creationId xmlns:a16="http://schemas.microsoft.com/office/drawing/2014/main" id="{441ABEAA-F68A-3FCD-FD1F-17593CC873B3}"/>
              </a:ext>
            </a:extLst>
          </p:cNvPr>
          <p:cNvSpPr txBox="1"/>
          <p:nvPr/>
        </p:nvSpPr>
        <p:spPr>
          <a:xfrm>
            <a:off x="166991" y="6333356"/>
            <a:ext cx="2369200" cy="411111"/>
          </a:xfrm>
          <a:prstGeom prst="rect">
            <a:avLst/>
          </a:prstGeom>
          <a:noFill/>
          <a:ln>
            <a:noFill/>
          </a:ln>
        </p:spPr>
        <p:txBody>
          <a:bodyPr spcFirstLastPara="1" wrap="square" lIns="121900" tIns="121900" rIns="121900" bIns="121900" anchor="t" anchorCtr="0">
            <a:noAutofit/>
          </a:bodyPr>
          <a:lstStyle/>
          <a:p>
            <a:r>
              <a:rPr lang="en" sz="1000" dirty="0">
                <a:latin typeface="Montserrat"/>
                <a:ea typeface="Montserrat"/>
                <a:cs typeface="Montserrat"/>
                <a:sym typeface="Montserrat"/>
              </a:rPr>
              <a:t>Pallier et al. 2011            </a:t>
            </a:r>
            <a:endParaRPr sz="1000" dirty="0">
              <a:latin typeface="Montserrat"/>
              <a:ea typeface="Montserrat"/>
              <a:cs typeface="Montserrat"/>
              <a:sym typeface="Montserrat"/>
            </a:endParaRPr>
          </a:p>
        </p:txBody>
      </p:sp>
      <p:pic>
        <p:nvPicPr>
          <p:cNvPr id="24" name="Picture 23" descr="A diagram of a line of lines&#10;&#10;Description automatically generated with medium confidence">
            <a:extLst>
              <a:ext uri="{FF2B5EF4-FFF2-40B4-BE49-F238E27FC236}">
                <a16:creationId xmlns:a16="http://schemas.microsoft.com/office/drawing/2014/main" id="{7F6A3114-F4A9-EA1C-4C42-53058EBA16CF}"/>
              </a:ext>
            </a:extLst>
          </p:cNvPr>
          <p:cNvPicPr>
            <a:picLocks noChangeAspect="1"/>
          </p:cNvPicPr>
          <p:nvPr/>
        </p:nvPicPr>
        <p:blipFill rotWithShape="1">
          <a:blip r:embed="rId3">
            <a:extLst>
              <a:ext uri="{28A0092B-C50C-407E-A947-70E740481C1C}">
                <a14:useLocalDpi xmlns:a14="http://schemas.microsoft.com/office/drawing/2010/main" val="0"/>
              </a:ext>
            </a:extLst>
          </a:blip>
          <a:srcRect b="92542"/>
          <a:stretch/>
        </p:blipFill>
        <p:spPr>
          <a:xfrm>
            <a:off x="9182265" y="4553935"/>
            <a:ext cx="2254182" cy="392983"/>
          </a:xfrm>
          <a:prstGeom prst="rect">
            <a:avLst/>
          </a:prstGeom>
        </p:spPr>
      </p:pic>
      <p:pic>
        <p:nvPicPr>
          <p:cNvPr id="25" name="Picture 24" descr="A diagram of a line of lines&#10;&#10;Description automatically generated with medium confidence">
            <a:extLst>
              <a:ext uri="{FF2B5EF4-FFF2-40B4-BE49-F238E27FC236}">
                <a16:creationId xmlns:a16="http://schemas.microsoft.com/office/drawing/2014/main" id="{8E271DDF-ED8B-A7C6-D1A5-05B332A946B8}"/>
              </a:ext>
            </a:extLst>
          </p:cNvPr>
          <p:cNvPicPr>
            <a:picLocks noChangeAspect="1"/>
          </p:cNvPicPr>
          <p:nvPr/>
        </p:nvPicPr>
        <p:blipFill rotWithShape="1">
          <a:blip r:embed="rId3">
            <a:extLst>
              <a:ext uri="{28A0092B-C50C-407E-A947-70E740481C1C}">
                <a14:useLocalDpi xmlns:a14="http://schemas.microsoft.com/office/drawing/2010/main" val="0"/>
              </a:ext>
            </a:extLst>
          </a:blip>
          <a:srcRect b="71994"/>
          <a:stretch/>
        </p:blipFill>
        <p:spPr>
          <a:xfrm>
            <a:off x="5845312" y="4553935"/>
            <a:ext cx="2254182" cy="1475664"/>
          </a:xfrm>
          <a:prstGeom prst="rect">
            <a:avLst/>
          </a:prstGeom>
        </p:spPr>
      </p:pic>
      <p:pic>
        <p:nvPicPr>
          <p:cNvPr id="26" name="Picture 25" descr="A diagram of a line of lines&#10;&#10;Description automatically generated with medium confidence">
            <a:extLst>
              <a:ext uri="{FF2B5EF4-FFF2-40B4-BE49-F238E27FC236}">
                <a16:creationId xmlns:a16="http://schemas.microsoft.com/office/drawing/2014/main" id="{57018C0F-9DEA-39EE-3CD3-FFB3502D2A2E}"/>
              </a:ext>
            </a:extLst>
          </p:cNvPr>
          <p:cNvPicPr>
            <a:picLocks noChangeAspect="1"/>
          </p:cNvPicPr>
          <p:nvPr/>
        </p:nvPicPr>
        <p:blipFill rotWithShape="1">
          <a:blip r:embed="rId3">
            <a:extLst>
              <a:ext uri="{28A0092B-C50C-407E-A947-70E740481C1C}">
                <a14:useLocalDpi xmlns:a14="http://schemas.microsoft.com/office/drawing/2010/main" val="0"/>
              </a:ext>
            </a:extLst>
          </a:blip>
          <a:srcRect t="92036"/>
          <a:stretch/>
        </p:blipFill>
        <p:spPr>
          <a:xfrm>
            <a:off x="5886156" y="5974083"/>
            <a:ext cx="2254182" cy="419612"/>
          </a:xfrm>
          <a:prstGeom prst="rect">
            <a:avLst/>
          </a:prstGeom>
        </p:spPr>
      </p:pic>
      <p:pic>
        <p:nvPicPr>
          <p:cNvPr id="27" name="Picture 26" descr="A diagram of a line of lines&#10;&#10;Description automatically generated with medium confidence">
            <a:extLst>
              <a:ext uri="{FF2B5EF4-FFF2-40B4-BE49-F238E27FC236}">
                <a16:creationId xmlns:a16="http://schemas.microsoft.com/office/drawing/2014/main" id="{43B76348-6AC5-509E-06DC-CA910B3C2AC4}"/>
              </a:ext>
            </a:extLst>
          </p:cNvPr>
          <p:cNvPicPr>
            <a:picLocks noChangeAspect="1"/>
          </p:cNvPicPr>
          <p:nvPr/>
        </p:nvPicPr>
        <p:blipFill rotWithShape="1">
          <a:blip r:embed="rId3">
            <a:extLst>
              <a:ext uri="{28A0092B-C50C-407E-A947-70E740481C1C}">
                <a14:useLocalDpi xmlns:a14="http://schemas.microsoft.com/office/drawing/2010/main" val="0"/>
              </a:ext>
            </a:extLst>
          </a:blip>
          <a:srcRect t="85478"/>
          <a:stretch/>
        </p:blipFill>
        <p:spPr>
          <a:xfrm>
            <a:off x="9182265" y="5606805"/>
            <a:ext cx="2254182" cy="765192"/>
          </a:xfrm>
          <a:prstGeom prst="rect">
            <a:avLst/>
          </a:prstGeom>
        </p:spPr>
      </p:pic>
      <p:sp>
        <p:nvSpPr>
          <p:cNvPr id="10" name="Footer Placeholder 4">
            <a:extLst>
              <a:ext uri="{FF2B5EF4-FFF2-40B4-BE49-F238E27FC236}">
                <a16:creationId xmlns:a16="http://schemas.microsoft.com/office/drawing/2014/main" id="{749647FD-D985-9FBE-DF97-A232352195DB}"/>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19873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31A7F-FFEE-287B-4A90-A19AA6476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7BEED-CCC6-05E5-D8DB-2828C7CF878F}"/>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43A32304-EE6B-D354-F46E-5DE65F372082}"/>
              </a:ext>
            </a:extLst>
          </p:cNvPr>
          <p:cNvSpPr>
            <a:spLocks noGrp="1"/>
          </p:cNvSpPr>
          <p:nvPr>
            <p:ph idx="1"/>
          </p:nvPr>
        </p:nvSpPr>
        <p:spPr>
          <a:xfrm>
            <a:off x="150019" y="1021404"/>
            <a:ext cx="11891962" cy="5111549"/>
          </a:xfrm>
        </p:spPr>
        <p:txBody>
          <a:bodyPr>
            <a:normAutofit fontScale="85000" lnSpcReduction="1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t>Encoding schema</a:t>
            </a:r>
          </a:p>
          <a:p>
            <a:pPr lvl="2"/>
            <a:r>
              <a:rPr lang="en-US" dirty="0"/>
              <a:t>Pretrained language models and brain alignment</a:t>
            </a:r>
          </a:p>
          <a:p>
            <a:pPr lvl="2"/>
            <a:r>
              <a:rPr lang="en-IN" dirty="0"/>
              <a:t>Challenges in using DL for cognitive science</a:t>
            </a:r>
          </a:p>
          <a:p>
            <a:pPr lvl="2"/>
            <a:r>
              <a:rPr lang="en-US" dirty="0"/>
              <a:t>Training DL models using brain recordings</a:t>
            </a:r>
          </a:p>
          <a:p>
            <a:pPr lvl="2"/>
            <a:r>
              <a:rPr lang="en-US" dirty="0"/>
              <a:t>Task-based language models and brain alignment</a:t>
            </a:r>
          </a:p>
          <a:p>
            <a:pPr lvl="2"/>
            <a:r>
              <a:rPr lang="en-US" dirty="0"/>
              <a:t>Disentangling Syntax and Semantics</a:t>
            </a:r>
            <a:endParaRPr lang="en-IN" dirty="0"/>
          </a:p>
          <a:p>
            <a:pPr lvl="1"/>
            <a:r>
              <a:rPr lang="en-IN" dirty="0">
                <a:solidFill>
                  <a:srgbClr val="FF0000"/>
                </a:solidFill>
              </a:rPr>
              <a:t>Linguistic Brain Decoding [15 min]</a:t>
            </a:r>
          </a:p>
          <a:p>
            <a:pPr lvl="1"/>
            <a:r>
              <a:rPr lang="en-IN" dirty="0"/>
              <a:t>Multimodal Brain Encoding [15 min]</a:t>
            </a:r>
          </a:p>
        </p:txBody>
      </p:sp>
      <p:sp>
        <p:nvSpPr>
          <p:cNvPr id="6" name="Slide Number Placeholder 5">
            <a:extLst>
              <a:ext uri="{FF2B5EF4-FFF2-40B4-BE49-F238E27FC236}">
                <a16:creationId xmlns:a16="http://schemas.microsoft.com/office/drawing/2014/main" id="{4AC74090-E3FA-4D60-FF3B-13E8A39BC21F}"/>
              </a:ext>
            </a:extLst>
          </p:cNvPr>
          <p:cNvSpPr>
            <a:spLocks noGrp="1"/>
          </p:cNvSpPr>
          <p:nvPr>
            <p:ph type="sldNum" sz="quarter" idx="12"/>
          </p:nvPr>
        </p:nvSpPr>
        <p:spPr/>
        <p:txBody>
          <a:bodyPr/>
          <a:lstStyle/>
          <a:p>
            <a:fld id="{AE17A532-D286-470D-AE82-1500C848B688}" type="slidenum">
              <a:rPr lang="en-US" smtClean="0"/>
              <a:pPr/>
              <a:t>60</a:t>
            </a:fld>
            <a:endParaRPr lang="en-US" dirty="0"/>
          </a:p>
        </p:txBody>
      </p:sp>
      <p:sp>
        <p:nvSpPr>
          <p:cNvPr id="7" name="Footer Placeholder 4">
            <a:extLst>
              <a:ext uri="{FF2B5EF4-FFF2-40B4-BE49-F238E27FC236}">
                <a16:creationId xmlns:a16="http://schemas.microsoft.com/office/drawing/2014/main" id="{21F1158B-DD6F-88C6-3653-FA594FB0A152}"/>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4054879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A75E-174F-0A88-F5B6-EF12ACEF437F}"/>
              </a:ext>
            </a:extLst>
          </p:cNvPr>
          <p:cNvSpPr>
            <a:spLocks noGrp="1"/>
          </p:cNvSpPr>
          <p:nvPr>
            <p:ph type="title"/>
          </p:nvPr>
        </p:nvSpPr>
        <p:spPr>
          <a:xfrm>
            <a:off x="630936" y="637464"/>
            <a:ext cx="4343400" cy="1378168"/>
          </a:xfrm>
        </p:spPr>
        <p:txBody>
          <a:bodyPr anchor="ctr">
            <a:normAutofit/>
          </a:bodyPr>
          <a:lstStyle/>
          <a:p>
            <a:r>
              <a:rPr lang="en-US" sz="2800" b="1" dirty="0">
                <a:solidFill>
                  <a:schemeClr val="accent4"/>
                </a:solidFill>
                <a:latin typeface="Helvetica Neue" panose="020B0604020202020204"/>
              </a:rPr>
              <a:t>What is Brain Decoding?</a:t>
            </a:r>
          </a:p>
        </p:txBody>
      </p:sp>
      <p:sp>
        <p:nvSpPr>
          <p:cNvPr id="3" name="Content Placeholder 2">
            <a:extLst>
              <a:ext uri="{FF2B5EF4-FFF2-40B4-BE49-F238E27FC236}">
                <a16:creationId xmlns:a16="http://schemas.microsoft.com/office/drawing/2014/main" id="{4E10D40E-369B-3F4E-116C-EC6F8EBE39F8}"/>
              </a:ext>
            </a:extLst>
          </p:cNvPr>
          <p:cNvSpPr>
            <a:spLocks noGrp="1"/>
          </p:cNvSpPr>
          <p:nvPr>
            <p:ph idx="1"/>
          </p:nvPr>
        </p:nvSpPr>
        <p:spPr>
          <a:xfrm>
            <a:off x="5553456" y="817729"/>
            <a:ext cx="6007608" cy="1660451"/>
          </a:xfrm>
        </p:spPr>
        <p:txBody>
          <a:bodyPr anchor="ctr">
            <a:normAutofit/>
          </a:bodyPr>
          <a:lstStyle/>
          <a:p>
            <a:r>
              <a:rPr lang="en-US" sz="2200" dirty="0"/>
              <a:t>Can we reconstruct the stimulus, given the brain response? </a:t>
            </a:r>
          </a:p>
          <a:p>
            <a:r>
              <a:rPr lang="en-US" sz="2200" dirty="0"/>
              <a:t>Can you read the mind with fMRI?</a:t>
            </a:r>
          </a:p>
          <a:p>
            <a:r>
              <a:rPr lang="en-US" sz="2200" dirty="0"/>
              <a:t>Or at least tell what the person saw?</a:t>
            </a:r>
          </a:p>
        </p:txBody>
      </p:sp>
      <p:pic>
        <p:nvPicPr>
          <p:cNvPr id="5" name="Picture 4" descr="Diagram&#10;&#10;Description automatically generated">
            <a:extLst>
              <a:ext uri="{FF2B5EF4-FFF2-40B4-BE49-F238E27FC236}">
                <a16:creationId xmlns:a16="http://schemas.microsoft.com/office/drawing/2014/main" id="{EC33CADE-6071-AA97-526F-D2A337F111C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5940" y="2939845"/>
            <a:ext cx="5778516" cy="1902524"/>
          </a:xfrm>
          <a:prstGeom prst="rect">
            <a:avLst/>
          </a:prstGeom>
        </p:spPr>
      </p:pic>
      <p:pic>
        <p:nvPicPr>
          <p:cNvPr id="7" name="Picture 6" descr="Diagram&#10;&#10;Description automatically generated">
            <a:extLst>
              <a:ext uri="{FF2B5EF4-FFF2-40B4-BE49-F238E27FC236}">
                <a16:creationId xmlns:a16="http://schemas.microsoft.com/office/drawing/2014/main" id="{50FCE058-BF08-6C1B-4F55-746F8D344DC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57546" y="3983600"/>
            <a:ext cx="2638804" cy="1691148"/>
          </a:xfrm>
          <a:prstGeom prst="rect">
            <a:avLst/>
          </a:prstGeom>
        </p:spPr>
      </p:pic>
      <p:sp>
        <p:nvSpPr>
          <p:cNvPr id="8" name="Oval 7">
            <a:extLst>
              <a:ext uri="{FF2B5EF4-FFF2-40B4-BE49-F238E27FC236}">
                <a16:creationId xmlns:a16="http://schemas.microsoft.com/office/drawing/2014/main" id="{093C56B8-2C1E-97CB-04EB-AAFBA88900E1}"/>
              </a:ext>
            </a:extLst>
          </p:cNvPr>
          <p:cNvSpPr/>
          <p:nvPr/>
        </p:nvSpPr>
        <p:spPr>
          <a:xfrm>
            <a:off x="630936" y="3171825"/>
            <a:ext cx="835914" cy="8286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37019F-1D1B-6570-B95C-4710DE24744F}"/>
              </a:ext>
            </a:extLst>
          </p:cNvPr>
          <p:cNvSpPr/>
          <p:nvPr/>
        </p:nvSpPr>
        <p:spPr>
          <a:xfrm>
            <a:off x="3758184" y="3171824"/>
            <a:ext cx="835914" cy="8286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AD3A39-77FD-92BC-D243-74EAC7E48599}"/>
              </a:ext>
            </a:extLst>
          </p:cNvPr>
          <p:cNvSpPr/>
          <p:nvPr/>
        </p:nvSpPr>
        <p:spPr>
          <a:xfrm>
            <a:off x="630936" y="4000499"/>
            <a:ext cx="835914" cy="8286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Oval 15">
            <a:extLst>
              <a:ext uri="{FF2B5EF4-FFF2-40B4-BE49-F238E27FC236}">
                <a16:creationId xmlns:a16="http://schemas.microsoft.com/office/drawing/2014/main" id="{AE5D156C-BCF3-DAC5-AFD2-827B6B83546E}"/>
              </a:ext>
            </a:extLst>
          </p:cNvPr>
          <p:cNvSpPr/>
          <p:nvPr/>
        </p:nvSpPr>
        <p:spPr>
          <a:xfrm>
            <a:off x="3758184" y="4020291"/>
            <a:ext cx="835914" cy="8286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Diagram&#10;&#10;Description automatically generated">
            <a:extLst>
              <a:ext uri="{FF2B5EF4-FFF2-40B4-BE49-F238E27FC236}">
                <a16:creationId xmlns:a16="http://schemas.microsoft.com/office/drawing/2014/main" id="{8EC74553-F8E8-5EB2-68AE-E7BE6C6A8B9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5940" y="4876798"/>
            <a:ext cx="5778516" cy="1062983"/>
          </a:xfrm>
          <a:prstGeom prst="rect">
            <a:avLst/>
          </a:prstGeom>
        </p:spPr>
      </p:pic>
      <p:sp>
        <p:nvSpPr>
          <p:cNvPr id="18" name="Oval 17">
            <a:extLst>
              <a:ext uri="{FF2B5EF4-FFF2-40B4-BE49-F238E27FC236}">
                <a16:creationId xmlns:a16="http://schemas.microsoft.com/office/drawing/2014/main" id="{95F053A2-2514-CD84-1FA0-F4DBF92D5619}"/>
              </a:ext>
            </a:extLst>
          </p:cNvPr>
          <p:cNvSpPr/>
          <p:nvPr/>
        </p:nvSpPr>
        <p:spPr>
          <a:xfrm>
            <a:off x="3758184" y="5067300"/>
            <a:ext cx="835914" cy="82867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38F135-C198-8276-5D3F-F44A877D4E17}"/>
              </a:ext>
            </a:extLst>
          </p:cNvPr>
          <p:cNvSpPr/>
          <p:nvPr/>
        </p:nvSpPr>
        <p:spPr>
          <a:xfrm>
            <a:off x="630936" y="5067299"/>
            <a:ext cx="835914" cy="82867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Diagram&#10;&#10;Description automatically generated">
            <a:extLst>
              <a:ext uri="{FF2B5EF4-FFF2-40B4-BE49-F238E27FC236}">
                <a16:creationId xmlns:a16="http://schemas.microsoft.com/office/drawing/2014/main" id="{900C61AD-7AF9-08DF-F1F7-726D635FC82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896350" y="3983600"/>
            <a:ext cx="3210210" cy="1691148"/>
          </a:xfrm>
          <a:prstGeom prst="rect">
            <a:avLst/>
          </a:prstGeom>
        </p:spPr>
      </p:pic>
      <p:sp>
        <p:nvSpPr>
          <p:cNvPr id="24" name="TextBox 23">
            <a:extLst>
              <a:ext uri="{FF2B5EF4-FFF2-40B4-BE49-F238E27FC236}">
                <a16:creationId xmlns:a16="http://schemas.microsoft.com/office/drawing/2014/main" id="{DD047AFC-B02E-3C23-768C-E5022E10753A}"/>
              </a:ext>
            </a:extLst>
          </p:cNvPr>
          <p:cNvSpPr txBox="1"/>
          <p:nvPr/>
        </p:nvSpPr>
        <p:spPr>
          <a:xfrm>
            <a:off x="2098921" y="2478180"/>
            <a:ext cx="189255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Visual Task</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9C0BD34-2437-F511-886A-1DFE35F68BED}"/>
              </a:ext>
            </a:extLst>
          </p:cNvPr>
          <p:cNvSpPr txBox="1"/>
          <p:nvPr/>
        </p:nvSpPr>
        <p:spPr>
          <a:xfrm>
            <a:off x="7894700" y="3457575"/>
            <a:ext cx="233400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Language Task</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EA45718-77B0-39EE-B112-95E526C20648}"/>
              </a:ext>
            </a:extLst>
          </p:cNvPr>
          <p:cNvSpPr txBox="1"/>
          <p:nvPr/>
        </p:nvSpPr>
        <p:spPr>
          <a:xfrm>
            <a:off x="0" y="6488668"/>
            <a:ext cx="3905250" cy="276999"/>
          </a:xfrm>
          <a:prstGeom prst="rect">
            <a:avLst/>
          </a:prstGeom>
          <a:noFill/>
        </p:spPr>
        <p:txBody>
          <a:bodyPr wrap="square">
            <a:spAutoFit/>
          </a:bodyPr>
          <a:lstStyle/>
          <a:p>
            <a:r>
              <a:rPr lang="en-US" sz="1200" dirty="0">
                <a:solidFill>
                  <a:srgbClr val="030303"/>
                </a:solidFill>
                <a:latin typeface="Roboto" panose="02000000000000000000" pitchFamily="2" charset="0"/>
              </a:rPr>
              <a:t>Smith</a:t>
            </a:r>
            <a:r>
              <a:rPr lang="en-US" sz="1200" b="0" i="0" dirty="0">
                <a:solidFill>
                  <a:srgbClr val="030303"/>
                </a:solidFill>
                <a:effectLst/>
                <a:latin typeface="Roboto" panose="02000000000000000000" pitchFamily="2" charset="0"/>
              </a:rPr>
              <a:t> et al., 2011</a:t>
            </a:r>
            <a:r>
              <a:rPr lang="en-US" sz="1200" b="0" i="0" dirty="0">
                <a:effectLst/>
                <a:latin typeface="Roboto" panose="02000000000000000000" pitchFamily="2" charset="0"/>
              </a:rPr>
              <a:t>, Wang et al. 2019</a:t>
            </a:r>
            <a:endParaRPr lang="en-US" sz="1200" dirty="0"/>
          </a:p>
        </p:txBody>
      </p:sp>
      <p:sp>
        <p:nvSpPr>
          <p:cNvPr id="6" name="Slide Number Placeholder 5">
            <a:extLst>
              <a:ext uri="{FF2B5EF4-FFF2-40B4-BE49-F238E27FC236}">
                <a16:creationId xmlns:a16="http://schemas.microsoft.com/office/drawing/2014/main" id="{6B4C02C8-9CF8-6A1E-F8F7-4B6E70484532}"/>
              </a:ext>
            </a:extLst>
          </p:cNvPr>
          <p:cNvSpPr>
            <a:spLocks noGrp="1"/>
          </p:cNvSpPr>
          <p:nvPr>
            <p:ph type="sldNum" sz="quarter" idx="12"/>
          </p:nvPr>
        </p:nvSpPr>
        <p:spPr/>
        <p:txBody>
          <a:bodyPr/>
          <a:lstStyle/>
          <a:p>
            <a:fld id="{F9AB4AAD-7D95-4EA7-9734-52571C4B4A51}" type="slidenum">
              <a:rPr lang="en-US" smtClean="0"/>
              <a:t>61</a:t>
            </a:fld>
            <a:endParaRPr lang="en-US"/>
          </a:p>
        </p:txBody>
      </p:sp>
      <p:sp>
        <p:nvSpPr>
          <p:cNvPr id="4" name="Footer Placeholder 4">
            <a:extLst>
              <a:ext uri="{FF2B5EF4-FFF2-40B4-BE49-F238E27FC236}">
                <a16:creationId xmlns:a16="http://schemas.microsoft.com/office/drawing/2014/main" id="{C7443E09-CBA8-ABE8-2BD2-95FC3FB72DC0}"/>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8463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P spid="16" grpId="0" animBg="1"/>
      <p:bldP spid="18" grpId="0" animBg="1"/>
      <p:bldP spid="20" grpId="0" animBg="1"/>
      <p:bldP spid="24" grpId="0"/>
      <p:bldP spid="25" grpId="0"/>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1F17-5617-3CA6-A5E8-0C20B63069C8}"/>
              </a:ext>
            </a:extLst>
          </p:cNvPr>
          <p:cNvSpPr>
            <a:spLocks noGrp="1"/>
          </p:cNvSpPr>
          <p:nvPr>
            <p:ph type="title"/>
          </p:nvPr>
        </p:nvSpPr>
        <p:spPr>
          <a:xfrm>
            <a:off x="838200" y="148354"/>
            <a:ext cx="10515600" cy="758825"/>
          </a:xfrm>
        </p:spPr>
        <p:txBody>
          <a:bodyPr>
            <a:normAutofit/>
          </a:bodyPr>
          <a:lstStyle/>
          <a:p>
            <a:r>
              <a:rPr lang="en-US" sz="2800" b="1" dirty="0">
                <a:solidFill>
                  <a:schemeClr val="accent4"/>
                </a:solidFill>
                <a:latin typeface="Helvetica Neue"/>
              </a:rPr>
              <a:t>Linguistic Decoding</a:t>
            </a:r>
          </a:p>
        </p:txBody>
      </p:sp>
      <p:sp>
        <p:nvSpPr>
          <p:cNvPr id="6" name="Slide Number Placeholder 5">
            <a:extLst>
              <a:ext uri="{FF2B5EF4-FFF2-40B4-BE49-F238E27FC236}">
                <a16:creationId xmlns:a16="http://schemas.microsoft.com/office/drawing/2014/main" id="{A056B834-C8E4-2C09-18DA-51D38D348172}"/>
              </a:ext>
            </a:extLst>
          </p:cNvPr>
          <p:cNvSpPr>
            <a:spLocks noGrp="1"/>
          </p:cNvSpPr>
          <p:nvPr>
            <p:ph type="sldNum" sz="quarter" idx="12"/>
          </p:nvPr>
        </p:nvSpPr>
        <p:spPr/>
        <p:txBody>
          <a:bodyPr/>
          <a:lstStyle/>
          <a:p>
            <a:fld id="{F9AB4AAD-7D95-4EA7-9734-52571C4B4A51}" type="slidenum">
              <a:rPr lang="en-US" smtClean="0"/>
              <a:t>62</a:t>
            </a:fld>
            <a:endParaRPr lang="en-US"/>
          </a:p>
        </p:txBody>
      </p:sp>
      <p:pic>
        <p:nvPicPr>
          <p:cNvPr id="9" name="G9RBsZiQw2JKywx0">
            <a:hlinkClick r:id="" action="ppaction://media"/>
            <a:extLst>
              <a:ext uri="{FF2B5EF4-FFF2-40B4-BE49-F238E27FC236}">
                <a16:creationId xmlns:a16="http://schemas.microsoft.com/office/drawing/2014/main" id="{FCB05E92-0D5C-A9DD-7FE5-BF1E33E98C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5772" y="1274322"/>
            <a:ext cx="4602455" cy="2572967"/>
          </a:xfrm>
          <a:prstGeom prst="rect">
            <a:avLst/>
          </a:prstGeom>
        </p:spPr>
      </p:pic>
      <p:sp>
        <p:nvSpPr>
          <p:cNvPr id="4" name="Footer Placeholder 4">
            <a:extLst>
              <a:ext uri="{FF2B5EF4-FFF2-40B4-BE49-F238E27FC236}">
                <a16:creationId xmlns:a16="http://schemas.microsoft.com/office/drawing/2014/main" id="{0F7B24B2-9999-86B6-DE59-29E241B83B0B}"/>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pic>
        <p:nvPicPr>
          <p:cNvPr id="7" name="Picture 6" descr="A diagram of a diagram&#10;&#10;Description automatically generated">
            <a:extLst>
              <a:ext uri="{FF2B5EF4-FFF2-40B4-BE49-F238E27FC236}">
                <a16:creationId xmlns:a16="http://schemas.microsoft.com/office/drawing/2014/main" id="{CBF07737-0B54-BE9C-73F9-6C234FEB34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5715" y="1274322"/>
            <a:ext cx="6492887" cy="1097118"/>
          </a:xfrm>
          <a:prstGeom prst="rect">
            <a:avLst/>
          </a:prstGeom>
        </p:spPr>
      </p:pic>
      <p:pic>
        <p:nvPicPr>
          <p:cNvPr id="16" name="53128_stim">
            <a:hlinkClick r:id="" action="ppaction://media"/>
            <a:extLst>
              <a:ext uri="{FF2B5EF4-FFF2-40B4-BE49-F238E27FC236}">
                <a16:creationId xmlns:a16="http://schemas.microsoft.com/office/drawing/2014/main" id="{9F30055E-3FE7-0828-96DC-FF0F7393D1A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42573" y="2583790"/>
            <a:ext cx="309585" cy="309585"/>
          </a:xfrm>
          <a:prstGeom prst="rect">
            <a:avLst/>
          </a:prstGeom>
        </p:spPr>
      </p:pic>
      <p:pic>
        <p:nvPicPr>
          <p:cNvPr id="17" name="06487_gen">
            <a:hlinkClick r:id="" action="ppaction://media"/>
            <a:extLst>
              <a:ext uri="{FF2B5EF4-FFF2-40B4-BE49-F238E27FC236}">
                <a16:creationId xmlns:a16="http://schemas.microsoft.com/office/drawing/2014/main" id="{026E4CF8-FE09-4C3E-599A-AB9F058AD879}"/>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542572" y="3483130"/>
            <a:ext cx="309585" cy="309585"/>
          </a:xfrm>
          <a:prstGeom prst="rect">
            <a:avLst/>
          </a:prstGeom>
        </p:spPr>
      </p:pic>
      <p:sp>
        <p:nvSpPr>
          <p:cNvPr id="19" name="Google Shape;430;p41">
            <a:extLst>
              <a:ext uri="{FF2B5EF4-FFF2-40B4-BE49-F238E27FC236}">
                <a16:creationId xmlns:a16="http://schemas.microsoft.com/office/drawing/2014/main" id="{436C6E05-4F91-8F93-72B2-3629B7605992}"/>
              </a:ext>
            </a:extLst>
          </p:cNvPr>
          <p:cNvSpPr txBox="1">
            <a:spLocks/>
          </p:cNvSpPr>
          <p:nvPr/>
        </p:nvSpPr>
        <p:spPr>
          <a:xfrm>
            <a:off x="113289" y="626755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11"/>
              </a:rPr>
              <a:t>Timo I. Denk, Yu Takagi, Takuya Matsuyama, Andrea Agostinelli, Tomoya Nakai, Christian Frank, Shinji Nishimoto. "Brain2Music: Reconstructing Music from Human Brain Activity"  </a:t>
            </a:r>
            <a:r>
              <a:rPr lang="en-US" u="sng" dirty="0" err="1">
                <a:solidFill>
                  <a:schemeClr val="hlink"/>
                </a:solidFill>
                <a:latin typeface="Arial"/>
                <a:ea typeface="Arial"/>
                <a:cs typeface="Arial"/>
                <a:sym typeface="Arial"/>
                <a:hlinkClick r:id="rId11"/>
              </a:rPr>
              <a:t>Arxiv</a:t>
            </a:r>
            <a:r>
              <a:rPr lang="en-US" u="sng" dirty="0">
                <a:solidFill>
                  <a:schemeClr val="hlink"/>
                </a:solidFill>
                <a:latin typeface="Arial"/>
                <a:ea typeface="Arial"/>
                <a:cs typeface="Arial"/>
                <a:sym typeface="Arial"/>
                <a:hlinkClick r:id="rId11"/>
              </a:rPr>
              <a:t> 2024.</a:t>
            </a:r>
            <a:endParaRPr lang="en-US" dirty="0"/>
          </a:p>
        </p:txBody>
      </p:sp>
      <p:sp>
        <p:nvSpPr>
          <p:cNvPr id="20" name="Google Shape;430;p41">
            <a:extLst>
              <a:ext uri="{FF2B5EF4-FFF2-40B4-BE49-F238E27FC236}">
                <a16:creationId xmlns:a16="http://schemas.microsoft.com/office/drawing/2014/main" id="{F25B1211-C7A8-A279-F77A-9B5915D6786D}"/>
              </a:ext>
            </a:extLst>
          </p:cNvPr>
          <p:cNvSpPr txBox="1">
            <a:spLocks/>
          </p:cNvSpPr>
          <p:nvPr/>
        </p:nvSpPr>
        <p:spPr>
          <a:xfrm>
            <a:off x="113289" y="5991964"/>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12"/>
              </a:rPr>
              <a:t>Alexandre </a:t>
            </a:r>
            <a:r>
              <a:rPr lang="en-US" u="sng" dirty="0" err="1">
                <a:solidFill>
                  <a:schemeClr val="hlink"/>
                </a:solidFill>
                <a:latin typeface="Arial"/>
                <a:ea typeface="Arial"/>
                <a:cs typeface="Arial"/>
                <a:sym typeface="Arial"/>
                <a:hlinkClick r:id="rId12"/>
              </a:rPr>
              <a:t>Défossez</a:t>
            </a:r>
            <a:r>
              <a:rPr lang="en-US" u="sng" dirty="0">
                <a:solidFill>
                  <a:schemeClr val="hlink"/>
                </a:solidFill>
                <a:latin typeface="Arial"/>
                <a:ea typeface="Arial"/>
                <a:cs typeface="Arial"/>
                <a:sym typeface="Arial"/>
                <a:hlinkClick r:id="rId12"/>
              </a:rPr>
              <a:t>, Charlotte </a:t>
            </a:r>
            <a:r>
              <a:rPr lang="en-US" u="sng" dirty="0" err="1">
                <a:solidFill>
                  <a:schemeClr val="hlink"/>
                </a:solidFill>
                <a:latin typeface="Arial"/>
                <a:ea typeface="Arial"/>
                <a:cs typeface="Arial"/>
                <a:sym typeface="Arial"/>
                <a:hlinkClick r:id="rId12"/>
              </a:rPr>
              <a:t>Caucheteux</a:t>
            </a:r>
            <a:r>
              <a:rPr lang="en-US" u="sng" dirty="0">
                <a:solidFill>
                  <a:schemeClr val="hlink"/>
                </a:solidFill>
                <a:latin typeface="Arial"/>
                <a:ea typeface="Arial"/>
                <a:cs typeface="Arial"/>
                <a:sym typeface="Arial"/>
                <a:hlinkClick r:id="rId12"/>
              </a:rPr>
              <a:t>, Jérémy </a:t>
            </a:r>
            <a:r>
              <a:rPr lang="en-US" u="sng" dirty="0" err="1">
                <a:solidFill>
                  <a:schemeClr val="hlink"/>
                </a:solidFill>
                <a:latin typeface="Arial"/>
                <a:ea typeface="Arial"/>
                <a:cs typeface="Arial"/>
                <a:sym typeface="Arial"/>
                <a:hlinkClick r:id="rId12"/>
              </a:rPr>
              <a:t>Rapin</a:t>
            </a:r>
            <a:r>
              <a:rPr lang="en-US" u="sng" dirty="0">
                <a:solidFill>
                  <a:schemeClr val="hlink"/>
                </a:solidFill>
                <a:latin typeface="Arial"/>
                <a:ea typeface="Arial"/>
                <a:cs typeface="Arial"/>
                <a:sym typeface="Arial"/>
                <a:hlinkClick r:id="rId12"/>
              </a:rPr>
              <a:t>, Ori </a:t>
            </a:r>
            <a:r>
              <a:rPr lang="en-US" u="sng" dirty="0" err="1">
                <a:solidFill>
                  <a:schemeClr val="hlink"/>
                </a:solidFill>
                <a:latin typeface="Arial"/>
                <a:ea typeface="Arial"/>
                <a:cs typeface="Arial"/>
                <a:sym typeface="Arial"/>
                <a:hlinkClick r:id="rId12"/>
              </a:rPr>
              <a:t>Kabeli</a:t>
            </a:r>
            <a:r>
              <a:rPr lang="en-US" u="sng" dirty="0">
                <a:solidFill>
                  <a:schemeClr val="hlink"/>
                </a:solidFill>
                <a:latin typeface="Arial"/>
                <a:ea typeface="Arial"/>
                <a:cs typeface="Arial"/>
                <a:sym typeface="Arial"/>
                <a:hlinkClick r:id="rId12"/>
              </a:rPr>
              <a:t> &amp; Jean-</a:t>
            </a:r>
            <a:r>
              <a:rPr lang="en-US" u="sng" dirty="0" err="1">
                <a:solidFill>
                  <a:schemeClr val="hlink"/>
                </a:solidFill>
                <a:latin typeface="Arial"/>
                <a:ea typeface="Arial"/>
                <a:cs typeface="Arial"/>
                <a:sym typeface="Arial"/>
                <a:hlinkClick r:id="rId12"/>
              </a:rPr>
              <a:t>Rémi</a:t>
            </a:r>
            <a:r>
              <a:rPr lang="en-US" u="sng" dirty="0">
                <a:solidFill>
                  <a:schemeClr val="hlink"/>
                </a:solidFill>
                <a:latin typeface="Arial"/>
                <a:ea typeface="Arial"/>
                <a:cs typeface="Arial"/>
                <a:sym typeface="Arial"/>
                <a:hlinkClick r:id="rId12"/>
              </a:rPr>
              <a:t> King. "Decoding speech perception from non-invasive brain recordings"  Nature Machine Intelligence 2023.</a:t>
            </a:r>
            <a:endParaRPr lang="en-US" dirty="0"/>
          </a:p>
        </p:txBody>
      </p:sp>
    </p:spTree>
    <p:extLst>
      <p:ext uri="{BB962C8B-B14F-4D97-AF65-F5344CB8AC3E}">
        <p14:creationId xmlns:p14="http://schemas.microsoft.com/office/powerpoint/2010/main" val="353264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57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37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audio>
              <p:cMediaNode vol="80000">
                <p:cTn id="21" fill="hold" display="0">
                  <p:stCondLst>
                    <p:cond delay="indefinite"/>
                  </p:stCondLst>
                  <p:endCondLst>
                    <p:cond evt="onStopAudio" delay="0">
                      <p:tgtEl>
                        <p:sldTgt/>
                      </p:tgtEl>
                    </p:cond>
                  </p:endCondLst>
                </p:cTn>
                <p:tgtEl>
                  <p:spTgt spid="16"/>
                </p:tgtEl>
              </p:cMediaNode>
            </p:audio>
            <p:audio>
              <p:cMediaNode vol="80000">
                <p:cTn id="22" fill="hold" display="0">
                  <p:stCondLst>
                    <p:cond delay="indefinite"/>
                  </p:stCondLst>
                  <p:endCondLst>
                    <p:cond evt="onStopAudio" delay="0">
                      <p:tgtEl>
                        <p:sldTgt/>
                      </p:tgtEl>
                    </p:cond>
                  </p:endCondLst>
                </p:cTn>
                <p:tgtEl>
                  <p:spTgt spid="1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906ED0-5EF1-BD82-65F4-3E9F3C931248}"/>
              </a:ext>
            </a:extLst>
          </p:cNvPr>
          <p:cNvSpPr>
            <a:spLocks noGrp="1"/>
          </p:cNvSpPr>
          <p:nvPr>
            <p:ph type="sldNum" sz="quarter" idx="12"/>
          </p:nvPr>
        </p:nvSpPr>
        <p:spPr/>
        <p:txBody>
          <a:bodyPr/>
          <a:lstStyle/>
          <a:p>
            <a:fld id="{F9AB4AAD-7D95-4EA7-9734-52571C4B4A51}" type="slidenum">
              <a:rPr lang="en-US" smtClean="0"/>
              <a:t>63</a:t>
            </a:fld>
            <a:endParaRPr lang="en-US"/>
          </a:p>
        </p:txBody>
      </p:sp>
      <p:pic>
        <p:nvPicPr>
          <p:cNvPr id="5" name="Picture 4">
            <a:extLst>
              <a:ext uri="{FF2B5EF4-FFF2-40B4-BE49-F238E27FC236}">
                <a16:creationId xmlns:a16="http://schemas.microsoft.com/office/drawing/2014/main" id="{EA60AABC-B35D-A2DB-7256-53DCEA52BCC3}"/>
              </a:ext>
            </a:extLst>
          </p:cNvPr>
          <p:cNvPicPr>
            <a:picLocks noChangeAspect="1"/>
          </p:cNvPicPr>
          <p:nvPr/>
        </p:nvPicPr>
        <p:blipFill>
          <a:blip r:embed="rId3"/>
          <a:stretch>
            <a:fillRect/>
          </a:stretch>
        </p:blipFill>
        <p:spPr>
          <a:xfrm>
            <a:off x="808594" y="2292889"/>
            <a:ext cx="10948988" cy="3876675"/>
          </a:xfrm>
          <a:prstGeom prst="rect">
            <a:avLst/>
          </a:prstGeom>
        </p:spPr>
      </p:pic>
      <p:sp>
        <p:nvSpPr>
          <p:cNvPr id="7" name="TextBox 6">
            <a:extLst>
              <a:ext uri="{FF2B5EF4-FFF2-40B4-BE49-F238E27FC236}">
                <a16:creationId xmlns:a16="http://schemas.microsoft.com/office/drawing/2014/main" id="{20120E4B-AEB0-73B6-69C9-F19EC6DAF292}"/>
              </a:ext>
            </a:extLst>
          </p:cNvPr>
          <p:cNvSpPr txBox="1"/>
          <p:nvPr/>
        </p:nvSpPr>
        <p:spPr>
          <a:xfrm>
            <a:off x="265967" y="101903"/>
            <a:ext cx="10948988" cy="523220"/>
          </a:xfrm>
          <a:prstGeom prst="rect">
            <a:avLst/>
          </a:prstGeom>
          <a:noFill/>
        </p:spPr>
        <p:txBody>
          <a:bodyPr wrap="square">
            <a:spAutoFit/>
          </a:bodyPr>
          <a:lstStyle/>
          <a:p>
            <a:r>
              <a:rPr lang="en-US" sz="2800" b="1" dirty="0">
                <a:solidFill>
                  <a:schemeClr val="accent4"/>
                </a:solidFill>
                <a:latin typeface="Helvetica Neue" panose="020B0604020202020204"/>
              </a:rPr>
              <a:t>Continuous Language Decoder</a:t>
            </a:r>
            <a:endParaRPr lang="en-IN" sz="2800" b="1" dirty="0">
              <a:solidFill>
                <a:schemeClr val="accent4"/>
              </a:solidFill>
              <a:latin typeface="Helvetica Neue" panose="020B0604020202020204"/>
            </a:endParaRPr>
          </a:p>
        </p:txBody>
      </p:sp>
      <p:sp>
        <p:nvSpPr>
          <p:cNvPr id="4" name="Footer Placeholder 4">
            <a:extLst>
              <a:ext uri="{FF2B5EF4-FFF2-40B4-BE49-F238E27FC236}">
                <a16:creationId xmlns:a16="http://schemas.microsoft.com/office/drawing/2014/main" id="{7F82EFF8-3F9C-2016-9C6A-CC903F3B5A59}"/>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
        <p:nvSpPr>
          <p:cNvPr id="6" name="Google Shape;430;p41">
            <a:extLst>
              <a:ext uri="{FF2B5EF4-FFF2-40B4-BE49-F238E27FC236}">
                <a16:creationId xmlns:a16="http://schemas.microsoft.com/office/drawing/2014/main" id="{B6CB9C4F-CFFC-0CF5-013B-B8C6683DBE64}"/>
              </a:ext>
            </a:extLst>
          </p:cNvPr>
          <p:cNvSpPr txBox="1">
            <a:spLocks/>
          </p:cNvSpPr>
          <p:nvPr/>
        </p:nvSpPr>
        <p:spPr>
          <a:xfrm>
            <a:off x="113289" y="626755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4"/>
              </a:rPr>
              <a:t>Jerry Tang, Amanda </a:t>
            </a:r>
            <a:r>
              <a:rPr lang="en-US" u="sng" dirty="0" err="1">
                <a:solidFill>
                  <a:schemeClr val="hlink"/>
                </a:solidFill>
                <a:latin typeface="Arial"/>
                <a:ea typeface="Arial"/>
                <a:cs typeface="Arial"/>
                <a:sym typeface="Arial"/>
                <a:hlinkClick r:id="rId4"/>
              </a:rPr>
              <a:t>LeBel</a:t>
            </a:r>
            <a:r>
              <a:rPr lang="en-US" u="sng" dirty="0">
                <a:solidFill>
                  <a:schemeClr val="hlink"/>
                </a:solidFill>
                <a:latin typeface="Arial"/>
                <a:ea typeface="Arial"/>
                <a:cs typeface="Arial"/>
                <a:sym typeface="Arial"/>
                <a:hlinkClick r:id="rId4"/>
              </a:rPr>
              <a:t>, </a:t>
            </a:r>
            <a:r>
              <a:rPr lang="en-US" u="sng" dirty="0" err="1">
                <a:solidFill>
                  <a:schemeClr val="hlink"/>
                </a:solidFill>
                <a:latin typeface="Arial"/>
                <a:ea typeface="Arial"/>
                <a:cs typeface="Arial"/>
                <a:sym typeface="Arial"/>
                <a:hlinkClick r:id="rId4"/>
              </a:rPr>
              <a:t>Shailee</a:t>
            </a:r>
            <a:r>
              <a:rPr lang="en-US" u="sng" dirty="0">
                <a:solidFill>
                  <a:schemeClr val="hlink"/>
                </a:solidFill>
                <a:latin typeface="Arial"/>
                <a:ea typeface="Arial"/>
                <a:cs typeface="Arial"/>
                <a:sym typeface="Arial"/>
                <a:hlinkClick r:id="rId4"/>
              </a:rPr>
              <a:t> Jain &amp; Alexander G. Huth "Semantic reconstruction of continuous language from non-invasive brain recordings"  Nature Neuroscience 2023.</a:t>
            </a:r>
            <a:endParaRPr lang="en-US" dirty="0"/>
          </a:p>
        </p:txBody>
      </p:sp>
      <p:sp>
        <p:nvSpPr>
          <p:cNvPr id="9" name="Google Shape;211;p26">
            <a:extLst>
              <a:ext uri="{FF2B5EF4-FFF2-40B4-BE49-F238E27FC236}">
                <a16:creationId xmlns:a16="http://schemas.microsoft.com/office/drawing/2014/main" id="{8DDE8CE1-486E-89E2-587F-F183A09DB522}"/>
              </a:ext>
            </a:extLst>
          </p:cNvPr>
          <p:cNvSpPr txBox="1"/>
          <p:nvPr/>
        </p:nvSpPr>
        <p:spPr>
          <a:xfrm>
            <a:off x="808594" y="903763"/>
            <a:ext cx="5738251" cy="1494215"/>
          </a:xfrm>
          <a:prstGeom prst="rect">
            <a:avLst/>
          </a:prstGeom>
          <a:noFill/>
          <a:ln>
            <a:noFill/>
          </a:ln>
        </p:spPr>
        <p:txBody>
          <a:bodyPr spcFirstLastPara="1" wrap="square" lIns="121900" tIns="121900" rIns="121900" bIns="121900" anchor="t" anchorCtr="0">
            <a:spAutoFit/>
          </a:bodyPr>
          <a:lstStyle/>
          <a:p>
            <a:pPr marL="237061" indent="-262460">
              <a:lnSpc>
                <a:spcPct val="90000"/>
              </a:lnSpc>
              <a:buClr>
                <a:schemeClr val="dk1"/>
              </a:buClr>
              <a:buSzPts val="1700"/>
              <a:buChar char="•"/>
            </a:pPr>
            <a:r>
              <a:rPr lang="en" dirty="0">
                <a:solidFill>
                  <a:schemeClr val="dk1"/>
                </a:solidFill>
                <a:latin typeface="Calibri"/>
                <a:ea typeface="Calibri"/>
                <a:cs typeface="Calibri"/>
                <a:sym typeface="Calibri"/>
              </a:rPr>
              <a:t>Stimuli: Moth-Radio-Hour, Short-movie-clips</a:t>
            </a:r>
            <a:endParaRPr dirty="0">
              <a:solidFill>
                <a:schemeClr val="dk1"/>
              </a:solidFill>
              <a:latin typeface="Calibri"/>
              <a:ea typeface="Calibri"/>
              <a:cs typeface="Calibri"/>
              <a:sym typeface="Calibri"/>
            </a:endParaRPr>
          </a:p>
          <a:p>
            <a:pPr marL="237061" indent="-262460">
              <a:lnSpc>
                <a:spcPct val="90000"/>
              </a:lnSpc>
              <a:spcBef>
                <a:spcPts val="1333"/>
              </a:spcBef>
              <a:buClr>
                <a:schemeClr val="dk1"/>
              </a:buClr>
              <a:buSzPts val="1700"/>
              <a:buChar char="•"/>
            </a:pPr>
            <a:r>
              <a:rPr lang="en" dirty="0">
                <a:solidFill>
                  <a:schemeClr val="dk1"/>
                </a:solidFill>
                <a:latin typeface="Calibri"/>
                <a:ea typeface="Calibri"/>
                <a:cs typeface="Calibri"/>
                <a:sym typeface="Calibri"/>
              </a:rPr>
              <a:t>Stimulus representation: GPT2 language model</a:t>
            </a:r>
            <a:endParaRPr dirty="0">
              <a:solidFill>
                <a:schemeClr val="dk1"/>
              </a:solidFill>
              <a:latin typeface="Calibri"/>
              <a:ea typeface="Calibri"/>
              <a:cs typeface="Calibri"/>
              <a:sym typeface="Calibri"/>
            </a:endParaRPr>
          </a:p>
          <a:p>
            <a:pPr marL="237061" indent="-262460">
              <a:lnSpc>
                <a:spcPct val="90000"/>
              </a:lnSpc>
              <a:spcBef>
                <a:spcPts val="1333"/>
              </a:spcBef>
              <a:spcAft>
                <a:spcPts val="1333"/>
              </a:spcAft>
              <a:buClr>
                <a:schemeClr val="dk1"/>
              </a:buClr>
              <a:buSzPts val="1700"/>
              <a:buChar char="•"/>
            </a:pPr>
            <a:r>
              <a:rPr lang="en" dirty="0">
                <a:solidFill>
                  <a:schemeClr val="dk1"/>
                </a:solidFill>
                <a:latin typeface="Calibri"/>
                <a:ea typeface="Calibri"/>
                <a:cs typeface="Calibri"/>
                <a:sym typeface="Calibri"/>
              </a:rPr>
              <a:t>Brain recording &amp; modality: fMRI, listening</a:t>
            </a:r>
            <a:endParaRPr dirty="0"/>
          </a:p>
        </p:txBody>
      </p:sp>
    </p:spTree>
    <p:extLst>
      <p:ext uri="{BB962C8B-B14F-4D97-AF65-F5344CB8AC3E}">
        <p14:creationId xmlns:p14="http://schemas.microsoft.com/office/powerpoint/2010/main" val="11527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906ED0-5EF1-BD82-65F4-3E9F3C931248}"/>
              </a:ext>
            </a:extLst>
          </p:cNvPr>
          <p:cNvSpPr>
            <a:spLocks noGrp="1"/>
          </p:cNvSpPr>
          <p:nvPr>
            <p:ph type="sldNum" sz="quarter" idx="12"/>
          </p:nvPr>
        </p:nvSpPr>
        <p:spPr/>
        <p:txBody>
          <a:bodyPr/>
          <a:lstStyle/>
          <a:p>
            <a:fld id="{F9AB4AAD-7D95-4EA7-9734-52571C4B4A51}" type="slidenum">
              <a:rPr lang="en-US" smtClean="0"/>
              <a:t>64</a:t>
            </a:fld>
            <a:endParaRPr lang="en-US"/>
          </a:p>
        </p:txBody>
      </p:sp>
      <p:pic>
        <p:nvPicPr>
          <p:cNvPr id="6" name="Picture 5">
            <a:extLst>
              <a:ext uri="{FF2B5EF4-FFF2-40B4-BE49-F238E27FC236}">
                <a16:creationId xmlns:a16="http://schemas.microsoft.com/office/drawing/2014/main" id="{F5295E93-8B35-FAEE-85C4-EC366784FA09}"/>
              </a:ext>
            </a:extLst>
          </p:cNvPr>
          <p:cNvPicPr>
            <a:picLocks noChangeAspect="1"/>
          </p:cNvPicPr>
          <p:nvPr/>
        </p:nvPicPr>
        <p:blipFill>
          <a:blip r:embed="rId3"/>
          <a:stretch>
            <a:fillRect/>
          </a:stretch>
        </p:blipFill>
        <p:spPr>
          <a:xfrm>
            <a:off x="755904" y="1680210"/>
            <a:ext cx="10680192" cy="3497580"/>
          </a:xfrm>
          <a:prstGeom prst="rect">
            <a:avLst/>
          </a:prstGeom>
        </p:spPr>
      </p:pic>
      <p:sp>
        <p:nvSpPr>
          <p:cNvPr id="4" name="TextBox 3">
            <a:extLst>
              <a:ext uri="{FF2B5EF4-FFF2-40B4-BE49-F238E27FC236}">
                <a16:creationId xmlns:a16="http://schemas.microsoft.com/office/drawing/2014/main" id="{8A976CAE-10E5-FB2B-CC33-015C3DEA62C4}"/>
              </a:ext>
            </a:extLst>
          </p:cNvPr>
          <p:cNvSpPr txBox="1"/>
          <p:nvPr/>
        </p:nvSpPr>
        <p:spPr>
          <a:xfrm>
            <a:off x="654842" y="474432"/>
            <a:ext cx="10948988" cy="523220"/>
          </a:xfrm>
          <a:prstGeom prst="rect">
            <a:avLst/>
          </a:prstGeom>
          <a:noFill/>
        </p:spPr>
        <p:txBody>
          <a:bodyPr wrap="square">
            <a:spAutoFit/>
          </a:bodyPr>
          <a:lstStyle/>
          <a:p>
            <a:r>
              <a:rPr lang="en-US" sz="2800" b="1" dirty="0">
                <a:solidFill>
                  <a:schemeClr val="accent4"/>
                </a:solidFill>
                <a:latin typeface="Helvetica Neue" panose="020B0604020202020204"/>
              </a:rPr>
              <a:t>Continuous Language Decoder</a:t>
            </a:r>
            <a:endParaRPr lang="en-IN" sz="2800" b="1" dirty="0">
              <a:solidFill>
                <a:schemeClr val="accent4"/>
              </a:solidFill>
              <a:latin typeface="Helvetica Neue" panose="020B0604020202020204"/>
            </a:endParaRPr>
          </a:p>
        </p:txBody>
      </p:sp>
      <p:sp>
        <p:nvSpPr>
          <p:cNvPr id="5" name="Google Shape;430;p41">
            <a:extLst>
              <a:ext uri="{FF2B5EF4-FFF2-40B4-BE49-F238E27FC236}">
                <a16:creationId xmlns:a16="http://schemas.microsoft.com/office/drawing/2014/main" id="{DBE072A9-1DB4-C663-C2ED-46879922E678}"/>
              </a:ext>
            </a:extLst>
          </p:cNvPr>
          <p:cNvSpPr txBox="1">
            <a:spLocks/>
          </p:cNvSpPr>
          <p:nvPr/>
        </p:nvSpPr>
        <p:spPr>
          <a:xfrm>
            <a:off x="113289" y="626755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4"/>
              </a:rPr>
              <a:t>Jerry Tang, Amanda </a:t>
            </a:r>
            <a:r>
              <a:rPr lang="en-US" u="sng" dirty="0" err="1">
                <a:solidFill>
                  <a:schemeClr val="hlink"/>
                </a:solidFill>
                <a:latin typeface="Arial"/>
                <a:ea typeface="Arial"/>
                <a:cs typeface="Arial"/>
                <a:sym typeface="Arial"/>
                <a:hlinkClick r:id="rId4"/>
              </a:rPr>
              <a:t>LeBel</a:t>
            </a:r>
            <a:r>
              <a:rPr lang="en-US" u="sng" dirty="0">
                <a:solidFill>
                  <a:schemeClr val="hlink"/>
                </a:solidFill>
                <a:latin typeface="Arial"/>
                <a:ea typeface="Arial"/>
                <a:cs typeface="Arial"/>
                <a:sym typeface="Arial"/>
                <a:hlinkClick r:id="rId4"/>
              </a:rPr>
              <a:t>, </a:t>
            </a:r>
            <a:r>
              <a:rPr lang="en-US" u="sng" dirty="0" err="1">
                <a:solidFill>
                  <a:schemeClr val="hlink"/>
                </a:solidFill>
                <a:latin typeface="Arial"/>
                <a:ea typeface="Arial"/>
                <a:cs typeface="Arial"/>
                <a:sym typeface="Arial"/>
                <a:hlinkClick r:id="rId4"/>
              </a:rPr>
              <a:t>Shailee</a:t>
            </a:r>
            <a:r>
              <a:rPr lang="en-US" u="sng" dirty="0">
                <a:solidFill>
                  <a:schemeClr val="hlink"/>
                </a:solidFill>
                <a:latin typeface="Arial"/>
                <a:ea typeface="Arial"/>
                <a:cs typeface="Arial"/>
                <a:sym typeface="Arial"/>
                <a:hlinkClick r:id="rId4"/>
              </a:rPr>
              <a:t> Jain &amp; Alexander G. Huth "Semantic reconstruction of continuous language from non-invasive brain recordings"  Nature Neuroscience 2023.</a:t>
            </a:r>
            <a:endParaRPr lang="en-US" dirty="0"/>
          </a:p>
        </p:txBody>
      </p:sp>
      <p:sp>
        <p:nvSpPr>
          <p:cNvPr id="9" name="Footer Placeholder 4">
            <a:extLst>
              <a:ext uri="{FF2B5EF4-FFF2-40B4-BE49-F238E27FC236}">
                <a16:creationId xmlns:a16="http://schemas.microsoft.com/office/drawing/2014/main" id="{D1A29CA5-FB8F-F145-BF6F-24587FF99CB2}"/>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115217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906ED0-5EF1-BD82-65F4-3E9F3C931248}"/>
              </a:ext>
            </a:extLst>
          </p:cNvPr>
          <p:cNvSpPr>
            <a:spLocks noGrp="1"/>
          </p:cNvSpPr>
          <p:nvPr>
            <p:ph type="sldNum" sz="quarter" idx="12"/>
          </p:nvPr>
        </p:nvSpPr>
        <p:spPr/>
        <p:txBody>
          <a:bodyPr/>
          <a:lstStyle/>
          <a:p>
            <a:fld id="{F9AB4AAD-7D95-4EA7-9734-52571C4B4A51}" type="slidenum">
              <a:rPr lang="en-US" smtClean="0"/>
              <a:t>65</a:t>
            </a:fld>
            <a:endParaRPr lang="en-US"/>
          </a:p>
        </p:txBody>
      </p:sp>
      <p:pic>
        <p:nvPicPr>
          <p:cNvPr id="5" name="Picture 4">
            <a:extLst>
              <a:ext uri="{FF2B5EF4-FFF2-40B4-BE49-F238E27FC236}">
                <a16:creationId xmlns:a16="http://schemas.microsoft.com/office/drawing/2014/main" id="{9F537CD0-03D3-DF70-0A71-D801EDA2F5BB}"/>
              </a:ext>
            </a:extLst>
          </p:cNvPr>
          <p:cNvPicPr>
            <a:picLocks noChangeAspect="1"/>
          </p:cNvPicPr>
          <p:nvPr/>
        </p:nvPicPr>
        <p:blipFill>
          <a:blip r:embed="rId3"/>
          <a:srcRect l="7379"/>
          <a:stretch/>
        </p:blipFill>
        <p:spPr>
          <a:xfrm>
            <a:off x="836579" y="1293778"/>
            <a:ext cx="3825188" cy="4567771"/>
          </a:xfrm>
          <a:prstGeom prst="rect">
            <a:avLst/>
          </a:prstGeom>
        </p:spPr>
      </p:pic>
      <p:sp>
        <p:nvSpPr>
          <p:cNvPr id="4" name="TextBox 3">
            <a:extLst>
              <a:ext uri="{FF2B5EF4-FFF2-40B4-BE49-F238E27FC236}">
                <a16:creationId xmlns:a16="http://schemas.microsoft.com/office/drawing/2014/main" id="{E22943CF-EAFE-92CB-5AE7-005C6DA4622C}"/>
              </a:ext>
            </a:extLst>
          </p:cNvPr>
          <p:cNvSpPr txBox="1"/>
          <p:nvPr/>
        </p:nvSpPr>
        <p:spPr>
          <a:xfrm>
            <a:off x="654842" y="474432"/>
            <a:ext cx="10948988" cy="523220"/>
          </a:xfrm>
          <a:prstGeom prst="rect">
            <a:avLst/>
          </a:prstGeom>
          <a:noFill/>
        </p:spPr>
        <p:txBody>
          <a:bodyPr wrap="square">
            <a:spAutoFit/>
          </a:bodyPr>
          <a:lstStyle/>
          <a:p>
            <a:r>
              <a:rPr lang="en-US" sz="2800" b="1" dirty="0">
                <a:solidFill>
                  <a:schemeClr val="accent4"/>
                </a:solidFill>
                <a:latin typeface="Helvetica Neue" panose="020B0604020202020204"/>
              </a:rPr>
              <a:t>Continuous Language Decoder</a:t>
            </a:r>
            <a:endParaRPr lang="en-IN" sz="2800" b="1" dirty="0">
              <a:solidFill>
                <a:schemeClr val="accent4"/>
              </a:solidFill>
              <a:latin typeface="Helvetica Neue" panose="020B0604020202020204"/>
            </a:endParaRPr>
          </a:p>
        </p:txBody>
      </p:sp>
      <p:sp>
        <p:nvSpPr>
          <p:cNvPr id="6" name="Google Shape;430;p41">
            <a:extLst>
              <a:ext uri="{FF2B5EF4-FFF2-40B4-BE49-F238E27FC236}">
                <a16:creationId xmlns:a16="http://schemas.microsoft.com/office/drawing/2014/main" id="{F576EDB3-8A84-FC8B-CF5B-15B81920B26E}"/>
              </a:ext>
            </a:extLst>
          </p:cNvPr>
          <p:cNvSpPr txBox="1">
            <a:spLocks/>
          </p:cNvSpPr>
          <p:nvPr/>
        </p:nvSpPr>
        <p:spPr>
          <a:xfrm>
            <a:off x="113289" y="6267550"/>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4"/>
              </a:rPr>
              <a:t>Jerry Tang, Amanda </a:t>
            </a:r>
            <a:r>
              <a:rPr lang="en-US" u="sng" dirty="0" err="1">
                <a:solidFill>
                  <a:schemeClr val="hlink"/>
                </a:solidFill>
                <a:latin typeface="Arial"/>
                <a:ea typeface="Arial"/>
                <a:cs typeface="Arial"/>
                <a:sym typeface="Arial"/>
                <a:hlinkClick r:id="rId4"/>
              </a:rPr>
              <a:t>LeBel</a:t>
            </a:r>
            <a:r>
              <a:rPr lang="en-US" u="sng" dirty="0">
                <a:solidFill>
                  <a:schemeClr val="hlink"/>
                </a:solidFill>
                <a:latin typeface="Arial"/>
                <a:ea typeface="Arial"/>
                <a:cs typeface="Arial"/>
                <a:sym typeface="Arial"/>
                <a:hlinkClick r:id="rId4"/>
              </a:rPr>
              <a:t>, </a:t>
            </a:r>
            <a:r>
              <a:rPr lang="en-US" u="sng" dirty="0" err="1">
                <a:solidFill>
                  <a:schemeClr val="hlink"/>
                </a:solidFill>
                <a:latin typeface="Arial"/>
                <a:ea typeface="Arial"/>
                <a:cs typeface="Arial"/>
                <a:sym typeface="Arial"/>
                <a:hlinkClick r:id="rId4"/>
              </a:rPr>
              <a:t>Shailee</a:t>
            </a:r>
            <a:r>
              <a:rPr lang="en-US" u="sng" dirty="0">
                <a:solidFill>
                  <a:schemeClr val="hlink"/>
                </a:solidFill>
                <a:latin typeface="Arial"/>
                <a:ea typeface="Arial"/>
                <a:cs typeface="Arial"/>
                <a:sym typeface="Arial"/>
                <a:hlinkClick r:id="rId4"/>
              </a:rPr>
              <a:t> Jain &amp; Alexander G. Huth "Semantic reconstruction of continuous language from non-invasive brain recordings"  Nature Neuroscience 2023.</a:t>
            </a:r>
            <a:endParaRPr lang="en-US" dirty="0"/>
          </a:p>
        </p:txBody>
      </p:sp>
      <p:sp>
        <p:nvSpPr>
          <p:cNvPr id="9" name="Footer Placeholder 4">
            <a:extLst>
              <a:ext uri="{FF2B5EF4-FFF2-40B4-BE49-F238E27FC236}">
                <a16:creationId xmlns:a16="http://schemas.microsoft.com/office/drawing/2014/main" id="{CBBA4774-04E1-203E-6A7E-D734022C45EB}"/>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pic>
        <p:nvPicPr>
          <p:cNvPr id="12" name="Picture 11" descr="A graph of a window&#10;&#10;Description automatically generated">
            <a:extLst>
              <a:ext uri="{FF2B5EF4-FFF2-40B4-BE49-F238E27FC236}">
                <a16:creationId xmlns:a16="http://schemas.microsoft.com/office/drawing/2014/main" id="{1EEA701D-0394-48C7-66F2-22F59F53A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231" y="1293778"/>
            <a:ext cx="3825188" cy="4567771"/>
          </a:xfrm>
          <a:prstGeom prst="rect">
            <a:avLst/>
          </a:prstGeom>
        </p:spPr>
      </p:pic>
    </p:spTree>
    <p:extLst>
      <p:ext uri="{BB962C8B-B14F-4D97-AF65-F5344CB8AC3E}">
        <p14:creationId xmlns:p14="http://schemas.microsoft.com/office/powerpoint/2010/main" val="25939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FEC6-DA1D-A28C-8B4E-6861467A2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5D0FC7-671C-0224-5344-CC8C57872750}"/>
              </a:ext>
            </a:extLst>
          </p:cNvPr>
          <p:cNvSpPr>
            <a:spLocks noGrp="1"/>
          </p:cNvSpPr>
          <p:nvPr>
            <p:ph type="title"/>
          </p:nvPr>
        </p:nvSpPr>
        <p:spPr/>
        <p:txBody>
          <a:bodyPr>
            <a:normAutofit/>
          </a:bodyPr>
          <a:lstStyle/>
          <a:p>
            <a:r>
              <a:rPr lang="en-US" sz="2800" b="1" dirty="0">
                <a:solidFill>
                  <a:schemeClr val="accent4"/>
                </a:solidFill>
                <a:latin typeface="Helvetica Neue" panose="020B0604020202020204"/>
              </a:rPr>
              <a:t>Agenda</a:t>
            </a:r>
          </a:p>
        </p:txBody>
      </p:sp>
      <p:sp>
        <p:nvSpPr>
          <p:cNvPr id="3" name="Content Placeholder 2">
            <a:extLst>
              <a:ext uri="{FF2B5EF4-FFF2-40B4-BE49-F238E27FC236}">
                <a16:creationId xmlns:a16="http://schemas.microsoft.com/office/drawing/2014/main" id="{9C088FFA-76EA-483F-3625-C66509A0DA21}"/>
              </a:ext>
            </a:extLst>
          </p:cNvPr>
          <p:cNvSpPr>
            <a:spLocks noGrp="1"/>
          </p:cNvSpPr>
          <p:nvPr>
            <p:ph idx="1"/>
          </p:nvPr>
        </p:nvSpPr>
        <p:spPr>
          <a:xfrm>
            <a:off x="150019" y="1021404"/>
            <a:ext cx="11891962" cy="5111549"/>
          </a:xfrm>
        </p:spPr>
        <p:txBody>
          <a:bodyPr>
            <a:normAutofit fontScale="92500" lnSpcReduction="20000"/>
          </a:bodyPr>
          <a:lstStyle/>
          <a:p>
            <a:r>
              <a:rPr lang="en-IN" dirty="0"/>
              <a:t>Neuro-AI alignment: Introduction [1 hour 30 min]</a:t>
            </a:r>
          </a:p>
          <a:p>
            <a:pPr lvl="1"/>
            <a:r>
              <a:rPr lang="en-IN" dirty="0"/>
              <a:t>Introduction to Brain encoding and decoding [30 min]</a:t>
            </a:r>
          </a:p>
          <a:p>
            <a:pPr lvl="1"/>
            <a:r>
              <a:rPr lang="en-IN" dirty="0"/>
              <a:t>Types of Brain Recordings [15 min]</a:t>
            </a:r>
          </a:p>
          <a:p>
            <a:pPr lvl="1"/>
            <a:r>
              <a:rPr lang="en-IN" dirty="0"/>
              <a:t>Types of Stimulus Representations [15 min]</a:t>
            </a:r>
          </a:p>
          <a:p>
            <a:pPr lvl="1"/>
            <a:r>
              <a:rPr lang="en-US" dirty="0"/>
              <a:t>Methodology [30 min]</a:t>
            </a:r>
          </a:p>
          <a:p>
            <a:r>
              <a:rPr lang="en-IN" dirty="0"/>
              <a:t>Coffee break [30 min]</a:t>
            </a:r>
          </a:p>
          <a:p>
            <a:r>
              <a:rPr lang="en-IN" dirty="0">
                <a:solidFill>
                  <a:srgbClr val="FF0000"/>
                </a:solidFill>
              </a:rPr>
              <a:t>Language and Brain: Deep Learning for Brain Encoding and Decoding [1 hour 30 min]</a:t>
            </a:r>
          </a:p>
          <a:p>
            <a:pPr lvl="1"/>
            <a:r>
              <a:rPr lang="en-IN" dirty="0"/>
              <a:t>Linguistic Brain Encoding [60 min]</a:t>
            </a:r>
          </a:p>
          <a:p>
            <a:pPr lvl="2"/>
            <a:r>
              <a:rPr lang="en-IN" dirty="0"/>
              <a:t>Encoding schema</a:t>
            </a:r>
          </a:p>
          <a:p>
            <a:pPr lvl="2"/>
            <a:r>
              <a:rPr lang="en-US" dirty="0"/>
              <a:t>Pretrained language models and brain alignment</a:t>
            </a:r>
          </a:p>
          <a:p>
            <a:pPr lvl="2"/>
            <a:r>
              <a:rPr lang="en-IN" dirty="0"/>
              <a:t>Challenges in using DL for cognitive science</a:t>
            </a:r>
          </a:p>
          <a:p>
            <a:pPr lvl="3"/>
            <a:r>
              <a:rPr lang="en-US" dirty="0"/>
              <a:t>Training DL models using brain recordings</a:t>
            </a:r>
          </a:p>
          <a:p>
            <a:pPr lvl="3"/>
            <a:r>
              <a:rPr lang="en-US" dirty="0"/>
              <a:t>Task-based language models and brain alignment</a:t>
            </a:r>
          </a:p>
          <a:p>
            <a:pPr lvl="3"/>
            <a:r>
              <a:rPr lang="en-US" dirty="0"/>
              <a:t>Disentangling Syntax and Semantics</a:t>
            </a:r>
            <a:endParaRPr lang="en-IN" dirty="0"/>
          </a:p>
          <a:p>
            <a:pPr lvl="1"/>
            <a:r>
              <a:rPr lang="en-IN" dirty="0"/>
              <a:t>Linguistic Brain Decoding [15 min]</a:t>
            </a:r>
          </a:p>
          <a:p>
            <a:pPr lvl="1"/>
            <a:r>
              <a:rPr lang="en-IN" dirty="0">
                <a:solidFill>
                  <a:srgbClr val="FF0000"/>
                </a:solidFill>
              </a:rPr>
              <a:t>Multimodal Brain Encoding [15 min]</a:t>
            </a:r>
          </a:p>
        </p:txBody>
      </p:sp>
      <p:sp>
        <p:nvSpPr>
          <p:cNvPr id="6" name="Slide Number Placeholder 5">
            <a:extLst>
              <a:ext uri="{FF2B5EF4-FFF2-40B4-BE49-F238E27FC236}">
                <a16:creationId xmlns:a16="http://schemas.microsoft.com/office/drawing/2014/main" id="{2410F5AE-FD9A-8A59-9965-D5181C25B6B0}"/>
              </a:ext>
            </a:extLst>
          </p:cNvPr>
          <p:cNvSpPr>
            <a:spLocks noGrp="1"/>
          </p:cNvSpPr>
          <p:nvPr>
            <p:ph type="sldNum" sz="quarter" idx="12"/>
          </p:nvPr>
        </p:nvSpPr>
        <p:spPr/>
        <p:txBody>
          <a:bodyPr/>
          <a:lstStyle/>
          <a:p>
            <a:fld id="{AE17A532-D286-470D-AE82-1500C848B688}" type="slidenum">
              <a:rPr lang="en-US" smtClean="0"/>
              <a:pPr/>
              <a:t>66</a:t>
            </a:fld>
            <a:endParaRPr lang="en-US" dirty="0"/>
          </a:p>
        </p:txBody>
      </p:sp>
      <p:sp>
        <p:nvSpPr>
          <p:cNvPr id="7" name="Footer Placeholder 4">
            <a:extLst>
              <a:ext uri="{FF2B5EF4-FFF2-40B4-BE49-F238E27FC236}">
                <a16:creationId xmlns:a16="http://schemas.microsoft.com/office/drawing/2014/main" id="{BF53D517-C545-3073-F3A7-07F8EC97B8C9}"/>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2320966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155176" y="64297"/>
            <a:ext cx="11161800" cy="947773"/>
          </a:xfrm>
          <a:prstGeom prst="rect">
            <a:avLst/>
          </a:prstGeom>
          <a:noFill/>
          <a:ln>
            <a:noFill/>
          </a:ln>
        </p:spPr>
        <p:txBody>
          <a:bodyPr spcFirstLastPara="1" wrap="square" lIns="91425" tIns="45700" rIns="91425" bIns="45700" anchor="ctr" anchorCtr="0">
            <a:noAutofit/>
          </a:bodyPr>
          <a:lstStyle/>
          <a:p>
            <a:pPr>
              <a:buClr>
                <a:srgbClr val="000000"/>
              </a:buClr>
              <a:buSzPts val="2800"/>
              <a:buFont typeface="Arial"/>
              <a:buNone/>
            </a:pPr>
            <a:r>
              <a:rPr lang="en-US" sz="2800" b="1" dirty="0">
                <a:solidFill>
                  <a:schemeClr val="accent4"/>
                </a:solidFill>
                <a:latin typeface="Helvetica Neue"/>
                <a:ea typeface="Helvetica Neue"/>
                <a:cs typeface="Helvetica Neue"/>
                <a:sym typeface="Helvetica Neue"/>
              </a:rPr>
              <a:t>What are we talking about when we talk about “mapping stimulus to the human brain”</a:t>
            </a:r>
          </a:p>
        </p:txBody>
      </p:sp>
      <p:pic>
        <p:nvPicPr>
          <p:cNvPr id="6" name="Picture 5" descr="A pair of red and blue spots&#10;&#10;Description automatically generated with medium confidence">
            <a:extLst>
              <a:ext uri="{FF2B5EF4-FFF2-40B4-BE49-F238E27FC236}">
                <a16:creationId xmlns:a16="http://schemas.microsoft.com/office/drawing/2014/main" id="{FD0DBE6F-13A0-A233-A7FD-A0F8B1595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043" y="2312387"/>
            <a:ext cx="4793009" cy="2593686"/>
          </a:xfrm>
          <a:prstGeom prst="rect">
            <a:avLst/>
          </a:prstGeom>
        </p:spPr>
      </p:pic>
      <p:sp>
        <p:nvSpPr>
          <p:cNvPr id="9" name="Google Shape;337;p44">
            <a:extLst>
              <a:ext uri="{FF2B5EF4-FFF2-40B4-BE49-F238E27FC236}">
                <a16:creationId xmlns:a16="http://schemas.microsoft.com/office/drawing/2014/main" id="{206C3032-43A5-8A4B-FB36-715793747AB3}"/>
              </a:ext>
            </a:extLst>
          </p:cNvPr>
          <p:cNvSpPr txBox="1"/>
          <p:nvPr/>
        </p:nvSpPr>
        <p:spPr>
          <a:xfrm>
            <a:off x="155176" y="1223453"/>
            <a:ext cx="3472774" cy="1631175"/>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How our brain </a:t>
            </a:r>
            <a:r>
              <a:rPr lang="en-US" b="1" dirty="0"/>
              <a:t>separates </a:t>
            </a:r>
            <a:r>
              <a:rPr lang="en-US" dirty="0"/>
              <a:t>and </a:t>
            </a:r>
            <a:r>
              <a:rPr lang="en-US" b="1" dirty="0"/>
              <a:t>integrates</a:t>
            </a:r>
            <a:r>
              <a:rPr lang="en-US" dirty="0"/>
              <a:t> information across modalities through a hierarchy of early sensory regions to higher cognition (language regions)?</a:t>
            </a:r>
            <a:endParaRPr sz="1733" dirty="0">
              <a:latin typeface="Calibri"/>
              <a:ea typeface="Calibri"/>
              <a:cs typeface="Calibri"/>
              <a:sym typeface="Calibri"/>
            </a:endParaRPr>
          </a:p>
        </p:txBody>
      </p:sp>
      <p:sp>
        <p:nvSpPr>
          <p:cNvPr id="11" name="Google Shape;337;p44">
            <a:extLst>
              <a:ext uri="{FF2B5EF4-FFF2-40B4-BE49-F238E27FC236}">
                <a16:creationId xmlns:a16="http://schemas.microsoft.com/office/drawing/2014/main" id="{3157B0AB-F272-554A-405B-532FD61B5B7A}"/>
              </a:ext>
            </a:extLst>
          </p:cNvPr>
          <p:cNvSpPr txBox="1"/>
          <p:nvPr/>
        </p:nvSpPr>
        <p:spPr>
          <a:xfrm>
            <a:off x="155176" y="5017076"/>
            <a:ext cx="3472774" cy="1077178"/>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Where in the brain is </a:t>
            </a:r>
            <a:r>
              <a:rPr lang="en-US" b="1" dirty="0"/>
              <a:t>unimodal</a:t>
            </a:r>
            <a:r>
              <a:rPr lang="en-US" dirty="0"/>
              <a:t> and </a:t>
            </a:r>
            <a:r>
              <a:rPr lang="en-US" b="1" dirty="0"/>
              <a:t>multimodal</a:t>
            </a:r>
            <a:r>
              <a:rPr lang="en-US" dirty="0"/>
              <a:t> information represented?</a:t>
            </a:r>
            <a:endParaRPr sz="1733" dirty="0">
              <a:latin typeface="Calibri"/>
              <a:ea typeface="Calibri"/>
              <a:cs typeface="Calibri"/>
              <a:sym typeface="Calibri"/>
            </a:endParaRPr>
          </a:p>
        </p:txBody>
      </p:sp>
      <p:sp>
        <p:nvSpPr>
          <p:cNvPr id="12" name="Google Shape;337;p44">
            <a:extLst>
              <a:ext uri="{FF2B5EF4-FFF2-40B4-BE49-F238E27FC236}">
                <a16:creationId xmlns:a16="http://schemas.microsoft.com/office/drawing/2014/main" id="{53E9CACA-9CFF-0774-EF0C-2021F14F46A8}"/>
              </a:ext>
            </a:extLst>
          </p:cNvPr>
          <p:cNvSpPr txBox="1"/>
          <p:nvPr/>
        </p:nvSpPr>
        <p:spPr>
          <a:xfrm>
            <a:off x="8719226" y="1189509"/>
            <a:ext cx="3317598"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Do </a:t>
            </a:r>
            <a:r>
              <a:rPr lang="en-US" b="1" dirty="0"/>
              <a:t>concept</a:t>
            </a:r>
            <a:r>
              <a:rPr lang="en-US" dirty="0"/>
              <a:t> representations differ across </a:t>
            </a:r>
            <a:r>
              <a:rPr lang="en-US" b="1" dirty="0"/>
              <a:t>modalities</a:t>
            </a:r>
            <a:r>
              <a:rPr lang="en-US" dirty="0"/>
              <a:t>?</a:t>
            </a:r>
            <a:endParaRPr sz="1733" dirty="0">
              <a:latin typeface="Calibri"/>
              <a:ea typeface="Calibri"/>
              <a:cs typeface="Calibri"/>
              <a:sym typeface="Calibri"/>
            </a:endParaRPr>
          </a:p>
        </p:txBody>
      </p:sp>
      <p:sp>
        <p:nvSpPr>
          <p:cNvPr id="13" name="Google Shape;337;p44">
            <a:extLst>
              <a:ext uri="{FF2B5EF4-FFF2-40B4-BE49-F238E27FC236}">
                <a16:creationId xmlns:a16="http://schemas.microsoft.com/office/drawing/2014/main" id="{F5D1A463-E0A3-A9F0-70A1-54195B2FB917}"/>
              </a:ext>
            </a:extLst>
          </p:cNvPr>
          <p:cNvSpPr txBox="1"/>
          <p:nvPr/>
        </p:nvSpPr>
        <p:spPr>
          <a:xfrm>
            <a:off x="8719226" y="5017076"/>
            <a:ext cx="3317598" cy="1077178"/>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What is the </a:t>
            </a:r>
            <a:r>
              <a:rPr lang="en-US" b="1" dirty="0"/>
              <a:t>shared and unique information</a:t>
            </a:r>
            <a:r>
              <a:rPr lang="en-US" dirty="0"/>
              <a:t> explained by each modality?</a:t>
            </a:r>
            <a:endParaRPr sz="1733" dirty="0">
              <a:latin typeface="Calibri"/>
              <a:ea typeface="Calibri"/>
              <a:cs typeface="Calibri"/>
              <a:sym typeface="Calibri"/>
            </a:endParaRPr>
          </a:p>
        </p:txBody>
      </p:sp>
      <p:sp>
        <p:nvSpPr>
          <p:cNvPr id="2" name="Footer Placeholder 4">
            <a:extLst>
              <a:ext uri="{FF2B5EF4-FFF2-40B4-BE49-F238E27FC236}">
                <a16:creationId xmlns:a16="http://schemas.microsoft.com/office/drawing/2014/main" id="{5A3AD9BE-BE08-0CEC-CBEF-0DF4E3553064}"/>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139875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E09B4-C199-06FD-7FB3-CCEA5CA75402}"/>
            </a:ext>
          </a:extLst>
        </p:cNvPr>
        <p:cNvGrpSpPr/>
        <p:nvPr/>
      </p:nvGrpSpPr>
      <p:grpSpPr>
        <a:xfrm>
          <a:off x="0" y="0"/>
          <a:ext cx="0" cy="0"/>
          <a:chOff x="0" y="0"/>
          <a:chExt cx="0" cy="0"/>
        </a:xfrm>
      </p:grpSpPr>
      <p:sp>
        <p:nvSpPr>
          <p:cNvPr id="6" name="Google Shape;258;g2094abaaa3f_0_131">
            <a:extLst>
              <a:ext uri="{FF2B5EF4-FFF2-40B4-BE49-F238E27FC236}">
                <a16:creationId xmlns:a16="http://schemas.microsoft.com/office/drawing/2014/main" id="{FD358039-E81A-1169-4749-D365BA36FFD3}"/>
              </a:ext>
            </a:extLst>
          </p:cNvPr>
          <p:cNvSpPr/>
          <p:nvPr/>
        </p:nvSpPr>
        <p:spPr>
          <a:xfrm>
            <a:off x="259807" y="194571"/>
            <a:ext cx="11161800" cy="85793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dirty="0">
                <a:solidFill>
                  <a:schemeClr val="accent4"/>
                </a:solidFill>
                <a:latin typeface="Helvetica Neue" panose="020B0604020202020204"/>
                <a:ea typeface="Helvetica Neue" panose="020B0604020202020204"/>
                <a:cs typeface="Calibri" panose="020F0502020204030204" pitchFamily="34" charset="0"/>
                <a:sym typeface="Helvetica Neue"/>
              </a:rPr>
              <a:t>How well multimodal models predict brain activity evoked by multimodal stimuli?</a:t>
            </a:r>
            <a:endParaRPr sz="2800" b="1" i="0" u="none" strike="noStrike" cap="none" dirty="0">
              <a:solidFill>
                <a:schemeClr val="accent4"/>
              </a:solidFill>
              <a:latin typeface="Helvetica Neue" panose="020B0604020202020204"/>
              <a:ea typeface="Helvetica Neue" panose="020B0604020202020204"/>
              <a:cs typeface="Calibri" panose="020F0502020204030204" pitchFamily="34" charset="0"/>
              <a:sym typeface="Helvetica Neue"/>
            </a:endParaRPr>
          </a:p>
        </p:txBody>
      </p:sp>
      <p:pic>
        <p:nvPicPr>
          <p:cNvPr id="8" name="Picture 7" descr="A diagram of a video game&#10;&#10;Description automatically generated">
            <a:extLst>
              <a:ext uri="{FF2B5EF4-FFF2-40B4-BE49-F238E27FC236}">
                <a16:creationId xmlns:a16="http://schemas.microsoft.com/office/drawing/2014/main" id="{F970D8BE-27EA-A7AF-9C4F-DEC3158CED25}"/>
              </a:ext>
            </a:extLst>
          </p:cNvPr>
          <p:cNvPicPr>
            <a:picLocks noChangeAspect="1"/>
          </p:cNvPicPr>
          <p:nvPr/>
        </p:nvPicPr>
        <p:blipFill>
          <a:blip r:embed="rId3">
            <a:extLst>
              <a:ext uri="{28A0092B-C50C-407E-A947-70E740481C1C}">
                <a14:useLocalDpi xmlns:a14="http://schemas.microsoft.com/office/drawing/2010/main" val="0"/>
              </a:ext>
            </a:extLst>
          </a:blip>
          <a:srcRect l="1644"/>
          <a:stretch/>
        </p:blipFill>
        <p:spPr>
          <a:xfrm>
            <a:off x="622570" y="1250428"/>
            <a:ext cx="10436712" cy="3851307"/>
          </a:xfrm>
          <a:prstGeom prst="rect">
            <a:avLst/>
          </a:prstGeom>
        </p:spPr>
      </p:pic>
      <p:sp>
        <p:nvSpPr>
          <p:cNvPr id="9" name="Rectangle 8">
            <a:extLst>
              <a:ext uri="{FF2B5EF4-FFF2-40B4-BE49-F238E27FC236}">
                <a16:creationId xmlns:a16="http://schemas.microsoft.com/office/drawing/2014/main" id="{9C60A5DB-3944-6BF2-EB76-3B26E1179868}"/>
              </a:ext>
            </a:extLst>
          </p:cNvPr>
          <p:cNvSpPr/>
          <p:nvPr/>
        </p:nvSpPr>
        <p:spPr>
          <a:xfrm>
            <a:off x="739302" y="4496823"/>
            <a:ext cx="612843" cy="5491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37;p44">
            <a:extLst>
              <a:ext uri="{FF2B5EF4-FFF2-40B4-BE49-F238E27FC236}">
                <a16:creationId xmlns:a16="http://schemas.microsoft.com/office/drawing/2014/main" id="{ECBEC81B-B05F-5532-D22A-75AE3BA43CD6}"/>
              </a:ext>
            </a:extLst>
          </p:cNvPr>
          <p:cNvSpPr txBox="1"/>
          <p:nvPr/>
        </p:nvSpPr>
        <p:spPr>
          <a:xfrm>
            <a:off x="622570" y="5207482"/>
            <a:ext cx="10719881"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How our brain </a:t>
            </a:r>
            <a:r>
              <a:rPr lang="en-US" b="1" dirty="0"/>
              <a:t>separates </a:t>
            </a:r>
            <a:r>
              <a:rPr lang="en-US" dirty="0"/>
              <a:t>and </a:t>
            </a:r>
            <a:r>
              <a:rPr lang="en-US" b="1" dirty="0"/>
              <a:t>integrates</a:t>
            </a:r>
            <a:r>
              <a:rPr lang="en-US" dirty="0"/>
              <a:t> information across modalities through a hierarchy of early sensory regions to higher cognition (language regions)?</a:t>
            </a:r>
            <a:endParaRPr sz="1733" dirty="0">
              <a:latin typeface="Calibri"/>
              <a:ea typeface="Calibri"/>
              <a:cs typeface="Calibri"/>
              <a:sym typeface="Calibri"/>
            </a:endParaRPr>
          </a:p>
        </p:txBody>
      </p:sp>
      <p:sp>
        <p:nvSpPr>
          <p:cNvPr id="2" name="Google Shape;430;p41">
            <a:extLst>
              <a:ext uri="{FF2B5EF4-FFF2-40B4-BE49-F238E27FC236}">
                <a16:creationId xmlns:a16="http://schemas.microsoft.com/office/drawing/2014/main" id="{3A1B52D5-02FA-A09A-49D1-F016359BC823}"/>
              </a:ext>
            </a:extLst>
          </p:cNvPr>
          <p:cNvSpPr txBox="1">
            <a:spLocks/>
          </p:cNvSpPr>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4"/>
              </a:rPr>
              <a:t>Subba Reddy Oota,  Khushbu </a:t>
            </a:r>
            <a:r>
              <a:rPr lang="en-US" u="sng" dirty="0" err="1">
                <a:solidFill>
                  <a:schemeClr val="hlink"/>
                </a:solidFill>
                <a:latin typeface="Arial"/>
                <a:ea typeface="Arial"/>
                <a:cs typeface="Arial"/>
                <a:sym typeface="Arial"/>
                <a:hlinkClick r:id="rId4"/>
              </a:rPr>
              <a:t>Pahwa</a:t>
            </a:r>
            <a:r>
              <a:rPr lang="en-US" u="sng" dirty="0">
                <a:solidFill>
                  <a:schemeClr val="hlink"/>
                </a:solidFill>
                <a:latin typeface="Arial"/>
                <a:ea typeface="Arial"/>
                <a:cs typeface="Arial"/>
                <a:sym typeface="Arial"/>
                <a:hlinkClick r:id="rId4"/>
              </a:rPr>
              <a:t>, </a:t>
            </a:r>
            <a:r>
              <a:rPr lang="en-US" u="sng" dirty="0" err="1">
                <a:solidFill>
                  <a:schemeClr val="hlink"/>
                </a:solidFill>
                <a:latin typeface="Arial"/>
                <a:ea typeface="Arial"/>
                <a:cs typeface="Arial"/>
                <a:sym typeface="Arial"/>
                <a:hlinkClick r:id="rId4"/>
              </a:rPr>
              <a:t>mounika</a:t>
            </a:r>
            <a:r>
              <a:rPr lang="en-US" u="sng" dirty="0">
                <a:solidFill>
                  <a:schemeClr val="hlink"/>
                </a:solidFill>
                <a:latin typeface="Arial"/>
                <a:ea typeface="Arial"/>
                <a:cs typeface="Arial"/>
                <a:sym typeface="Arial"/>
                <a:hlinkClick r:id="rId4"/>
              </a:rPr>
              <a:t> </a:t>
            </a:r>
            <a:r>
              <a:rPr lang="en-US" u="sng" dirty="0" err="1">
                <a:solidFill>
                  <a:schemeClr val="hlink"/>
                </a:solidFill>
                <a:latin typeface="Arial"/>
                <a:ea typeface="Arial"/>
                <a:cs typeface="Arial"/>
                <a:sym typeface="Arial"/>
                <a:hlinkClick r:id="rId4"/>
              </a:rPr>
              <a:t>marreddy</a:t>
            </a:r>
            <a:r>
              <a:rPr lang="en-US" u="sng" dirty="0">
                <a:solidFill>
                  <a:schemeClr val="hlink"/>
                </a:solidFill>
                <a:latin typeface="Arial"/>
                <a:ea typeface="Arial"/>
                <a:cs typeface="Arial"/>
                <a:sym typeface="Arial"/>
                <a:hlinkClick r:id="rId4"/>
              </a:rPr>
              <a:t>, Maneesh Kumar Singh, Manish Gupta, </a:t>
            </a:r>
            <a:r>
              <a:rPr lang="en-US" u="sng" dirty="0" err="1">
                <a:solidFill>
                  <a:schemeClr val="hlink"/>
                </a:solidFill>
                <a:latin typeface="Arial"/>
                <a:ea typeface="Arial"/>
                <a:cs typeface="Arial"/>
                <a:sym typeface="Arial"/>
                <a:hlinkClick r:id="rId4"/>
              </a:rPr>
              <a:t>Bapi</a:t>
            </a:r>
            <a:r>
              <a:rPr lang="en-US" u="sng" dirty="0">
                <a:solidFill>
                  <a:schemeClr val="hlink"/>
                </a:solidFill>
                <a:latin typeface="Arial"/>
                <a:ea typeface="Arial"/>
                <a:cs typeface="Arial"/>
                <a:sym typeface="Arial"/>
                <a:hlinkClick r:id="rId4"/>
              </a:rPr>
              <a:t> Raju </a:t>
            </a:r>
            <a:r>
              <a:rPr lang="en-US" u="sng" dirty="0" err="1">
                <a:solidFill>
                  <a:schemeClr val="hlink"/>
                </a:solidFill>
                <a:latin typeface="Arial"/>
                <a:ea typeface="Arial"/>
                <a:cs typeface="Arial"/>
                <a:sym typeface="Arial"/>
                <a:hlinkClick r:id="rId4"/>
              </a:rPr>
              <a:t>Surampudi</a:t>
            </a:r>
            <a:r>
              <a:rPr lang="en-US" u="sng" dirty="0">
                <a:solidFill>
                  <a:schemeClr val="hlink"/>
                </a:solidFill>
                <a:latin typeface="Arial"/>
                <a:ea typeface="Arial"/>
                <a:cs typeface="Arial"/>
                <a:sym typeface="Arial"/>
                <a:hlinkClick r:id="rId4"/>
              </a:rPr>
              <a:t>. "Multi-modal brain encoding models for multi-modal stimuli"  Under Review.</a:t>
            </a:r>
            <a:endParaRPr lang="en-US" dirty="0"/>
          </a:p>
        </p:txBody>
      </p:sp>
    </p:spTree>
    <p:extLst>
      <p:ext uri="{BB962C8B-B14F-4D97-AF65-F5344CB8AC3E}">
        <p14:creationId xmlns:p14="http://schemas.microsoft.com/office/powerpoint/2010/main" val="257114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268061" y="73630"/>
            <a:ext cx="11161800" cy="704583"/>
          </a:xfrm>
          <a:prstGeom prst="rect">
            <a:avLst/>
          </a:prstGeom>
          <a:noFill/>
          <a:ln>
            <a:noFill/>
          </a:ln>
        </p:spPr>
        <p:txBody>
          <a:bodyPr spcFirstLastPara="1" wrap="square" lIns="91425" tIns="45700" rIns="91425" bIns="45700" anchor="ctr" anchorCtr="0">
            <a:noAutofit/>
          </a:bodyPr>
          <a:lstStyle/>
          <a:p>
            <a:pPr>
              <a:buClr>
                <a:srgbClr val="000000"/>
              </a:buClr>
              <a:buSzPts val="2800"/>
              <a:buFont typeface="Arial"/>
              <a:buNone/>
            </a:pPr>
            <a:r>
              <a:rPr lang="en-US" sz="2800" b="1" dirty="0">
                <a:solidFill>
                  <a:srgbClr val="0097A7"/>
                </a:solidFill>
                <a:latin typeface="Calibri" panose="020F0502020204030204" pitchFamily="34" charset="0"/>
                <a:ea typeface="Helvetica Neue"/>
                <a:cs typeface="Calibri" panose="020F0502020204030204" pitchFamily="34" charset="0"/>
                <a:sym typeface="Helvetica Neue"/>
              </a:rPr>
              <a:t>Surprising Trends in Brain Alignment: Unimodal vs. Multimodal Models</a:t>
            </a:r>
          </a:p>
        </p:txBody>
      </p:sp>
      <p:sp>
        <p:nvSpPr>
          <p:cNvPr id="8" name="Google Shape;337;p44">
            <a:extLst>
              <a:ext uri="{FF2B5EF4-FFF2-40B4-BE49-F238E27FC236}">
                <a16:creationId xmlns:a16="http://schemas.microsoft.com/office/drawing/2014/main" id="{764B27A7-BB1A-A9CC-E982-13BF4A8C8CBE}"/>
              </a:ext>
            </a:extLst>
          </p:cNvPr>
          <p:cNvSpPr txBox="1"/>
          <p:nvPr/>
        </p:nvSpPr>
        <p:spPr>
          <a:xfrm>
            <a:off x="586032" y="4587324"/>
            <a:ext cx="11338891" cy="800179"/>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dirty="0"/>
              <a:t>Multi-modal effects:  In general, multimodal models have better predictivity in the language regions</a:t>
            </a:r>
          </a:p>
          <a:p>
            <a:pPr marL="285750" indent="-285750">
              <a:buFont typeface="Arial" panose="020B0604020202020204" pitchFamily="34" charset="0"/>
              <a:buChar char="•"/>
            </a:pPr>
            <a:r>
              <a:rPr lang="en-US" dirty="0"/>
              <a:t>Unimodal effects: Unimodal models have higher predictivity in the early sensory regions (visual and auditory). </a:t>
            </a:r>
          </a:p>
        </p:txBody>
      </p:sp>
      <p:pic>
        <p:nvPicPr>
          <p:cNvPr id="9" name="Picture 8" descr="A graph of different colored bars&#10;&#10;Description automatically generated">
            <a:extLst>
              <a:ext uri="{FF2B5EF4-FFF2-40B4-BE49-F238E27FC236}">
                <a16:creationId xmlns:a16="http://schemas.microsoft.com/office/drawing/2014/main" id="{78CF3563-063C-A3DF-57B1-720844B4B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667" y="1079943"/>
            <a:ext cx="7245622" cy="3042948"/>
          </a:xfrm>
          <a:prstGeom prst="rect">
            <a:avLst/>
          </a:prstGeom>
        </p:spPr>
      </p:pic>
      <p:sp>
        <p:nvSpPr>
          <p:cNvPr id="12" name="Google Shape;430;p41">
            <a:extLst>
              <a:ext uri="{FF2B5EF4-FFF2-40B4-BE49-F238E27FC236}">
                <a16:creationId xmlns:a16="http://schemas.microsoft.com/office/drawing/2014/main" id="{97C952BD-D10A-165C-6391-9CF8AF4F31C2}"/>
              </a:ext>
            </a:extLst>
          </p:cNvPr>
          <p:cNvSpPr txBox="1">
            <a:spLocks/>
          </p:cNvSpPr>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3"/>
              </a:rPr>
              <a:t>Subba Reddy Oota,  Khushbu </a:t>
            </a:r>
            <a:r>
              <a:rPr lang="en-US" u="sng" dirty="0" err="1">
                <a:solidFill>
                  <a:schemeClr val="hlink"/>
                </a:solidFill>
                <a:latin typeface="Arial"/>
                <a:ea typeface="Arial"/>
                <a:cs typeface="Arial"/>
                <a:sym typeface="Arial"/>
                <a:hlinkClick r:id="rId3"/>
              </a:rPr>
              <a:t>Pahwa</a:t>
            </a:r>
            <a:r>
              <a:rPr lang="en-US" u="sng" dirty="0">
                <a:solidFill>
                  <a:schemeClr val="hlink"/>
                </a:solidFill>
                <a:latin typeface="Arial"/>
                <a:ea typeface="Arial"/>
                <a:cs typeface="Arial"/>
                <a:sym typeface="Arial"/>
                <a:hlinkClick r:id="rId3"/>
              </a:rPr>
              <a:t>, </a:t>
            </a:r>
            <a:r>
              <a:rPr lang="en-US" u="sng" dirty="0" err="1">
                <a:solidFill>
                  <a:schemeClr val="hlink"/>
                </a:solidFill>
                <a:latin typeface="Arial"/>
                <a:ea typeface="Arial"/>
                <a:cs typeface="Arial"/>
                <a:sym typeface="Arial"/>
                <a:hlinkClick r:id="rId3"/>
              </a:rPr>
              <a:t>mounika</a:t>
            </a:r>
            <a:r>
              <a:rPr lang="en-US" u="sng" dirty="0">
                <a:solidFill>
                  <a:schemeClr val="hlink"/>
                </a:solidFill>
                <a:latin typeface="Arial"/>
                <a:ea typeface="Arial"/>
                <a:cs typeface="Arial"/>
                <a:sym typeface="Arial"/>
                <a:hlinkClick r:id="rId3"/>
              </a:rPr>
              <a:t> </a:t>
            </a:r>
            <a:r>
              <a:rPr lang="en-US" u="sng" dirty="0" err="1">
                <a:solidFill>
                  <a:schemeClr val="hlink"/>
                </a:solidFill>
                <a:latin typeface="Arial"/>
                <a:ea typeface="Arial"/>
                <a:cs typeface="Arial"/>
                <a:sym typeface="Arial"/>
                <a:hlinkClick r:id="rId3"/>
              </a:rPr>
              <a:t>marreddy</a:t>
            </a:r>
            <a:r>
              <a:rPr lang="en-US" u="sng" dirty="0">
                <a:solidFill>
                  <a:schemeClr val="hlink"/>
                </a:solidFill>
                <a:latin typeface="Arial"/>
                <a:ea typeface="Arial"/>
                <a:cs typeface="Arial"/>
                <a:sym typeface="Arial"/>
                <a:hlinkClick r:id="rId3"/>
              </a:rPr>
              <a:t>, Maneesh Kumar Singh, Manish Gupta, </a:t>
            </a:r>
            <a:r>
              <a:rPr lang="en-US" u="sng" dirty="0" err="1">
                <a:solidFill>
                  <a:schemeClr val="hlink"/>
                </a:solidFill>
                <a:latin typeface="Arial"/>
                <a:ea typeface="Arial"/>
                <a:cs typeface="Arial"/>
                <a:sym typeface="Arial"/>
                <a:hlinkClick r:id="rId3"/>
              </a:rPr>
              <a:t>Bapi</a:t>
            </a:r>
            <a:r>
              <a:rPr lang="en-US" u="sng" dirty="0">
                <a:solidFill>
                  <a:schemeClr val="hlink"/>
                </a:solidFill>
                <a:latin typeface="Arial"/>
                <a:ea typeface="Arial"/>
                <a:cs typeface="Arial"/>
                <a:sym typeface="Arial"/>
                <a:hlinkClick r:id="rId3"/>
              </a:rPr>
              <a:t> Raju </a:t>
            </a:r>
            <a:r>
              <a:rPr lang="en-US" u="sng" dirty="0" err="1">
                <a:solidFill>
                  <a:schemeClr val="hlink"/>
                </a:solidFill>
                <a:latin typeface="Arial"/>
                <a:ea typeface="Arial"/>
                <a:cs typeface="Arial"/>
                <a:sym typeface="Arial"/>
                <a:hlinkClick r:id="rId3"/>
              </a:rPr>
              <a:t>Surampudi</a:t>
            </a:r>
            <a:r>
              <a:rPr lang="en-US" u="sng" dirty="0">
                <a:solidFill>
                  <a:schemeClr val="hlink"/>
                </a:solidFill>
                <a:latin typeface="Arial"/>
                <a:ea typeface="Arial"/>
                <a:cs typeface="Arial"/>
                <a:sym typeface="Arial"/>
                <a:hlinkClick r:id="rId3"/>
              </a:rPr>
              <a:t>. "Multi-modal brain encoding models for multi-modal stimuli"  Under Review.</a:t>
            </a:r>
            <a:endParaRPr lang="en-US" dirty="0"/>
          </a:p>
        </p:txBody>
      </p:sp>
      <p:sp>
        <p:nvSpPr>
          <p:cNvPr id="13" name="Footer Placeholder 4">
            <a:extLst>
              <a:ext uri="{FF2B5EF4-FFF2-40B4-BE49-F238E27FC236}">
                <a16:creationId xmlns:a16="http://schemas.microsoft.com/office/drawing/2014/main" id="{16254031-79C6-599C-3233-9E3DE7AFC614}"/>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39616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CBF4-0640-B6FA-0FBA-803D78F3DA03}"/>
              </a:ext>
            </a:extLst>
          </p:cNvPr>
          <p:cNvSpPr>
            <a:spLocks noGrp="1"/>
          </p:cNvSpPr>
          <p:nvPr>
            <p:ph type="title"/>
          </p:nvPr>
        </p:nvSpPr>
        <p:spPr>
          <a:xfrm>
            <a:off x="415600" y="233443"/>
            <a:ext cx="11360800" cy="763600"/>
          </a:xfrm>
        </p:spPr>
        <p:txBody>
          <a:bodyPr>
            <a:normAutofit/>
          </a:bodyPr>
          <a:lstStyle/>
          <a:p>
            <a:r>
              <a:rPr lang="en-US" sz="2800" b="1" dirty="0">
                <a:solidFill>
                  <a:schemeClr val="accent4"/>
                </a:solidFill>
                <a:latin typeface="Helvetica Neue" panose="020B0604020202020204" charset="0"/>
              </a:rPr>
              <a:t>Language organization in the brain</a:t>
            </a:r>
          </a:p>
        </p:txBody>
      </p:sp>
      <p:pic>
        <p:nvPicPr>
          <p:cNvPr id="5" name="Picture 4" descr="A diagram of a brain&#10;&#10;Description automatically generated">
            <a:extLst>
              <a:ext uri="{FF2B5EF4-FFF2-40B4-BE49-F238E27FC236}">
                <a16:creationId xmlns:a16="http://schemas.microsoft.com/office/drawing/2014/main" id="{DA02464B-0767-3B29-24C3-AD98486BF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87" y="997043"/>
            <a:ext cx="5181600" cy="5145024"/>
          </a:xfrm>
          <a:prstGeom prst="rect">
            <a:avLst/>
          </a:prstGeom>
        </p:spPr>
      </p:pic>
      <p:sp>
        <p:nvSpPr>
          <p:cNvPr id="6" name="Google Shape;432;p41">
            <a:extLst>
              <a:ext uri="{FF2B5EF4-FFF2-40B4-BE49-F238E27FC236}">
                <a16:creationId xmlns:a16="http://schemas.microsoft.com/office/drawing/2014/main" id="{D5637F2D-1FB0-9EBF-CF38-07BEE7AD129A}"/>
              </a:ext>
            </a:extLst>
          </p:cNvPr>
          <p:cNvSpPr txBox="1"/>
          <p:nvPr/>
        </p:nvSpPr>
        <p:spPr>
          <a:xfrm>
            <a:off x="6705667" y="2956512"/>
            <a:ext cx="5379971" cy="1477287"/>
          </a:xfrm>
          <a:prstGeom prst="rect">
            <a:avLst/>
          </a:prstGeom>
          <a:solidFill>
            <a:srgbClr val="FFF2CC"/>
          </a:solidFill>
          <a:ln>
            <a:noFill/>
          </a:ln>
        </p:spPr>
        <p:txBody>
          <a:bodyPr spcFirstLastPara="1" wrap="square" lIns="121900" tIns="121900" rIns="121900" bIns="121900" anchor="t" anchorCtr="0">
            <a:spAutoFit/>
          </a:bodyPr>
          <a:lstStyle/>
          <a:p>
            <a:pPr marL="342900" indent="-342900">
              <a:buFont typeface="Arial" panose="020B0604020202020204" pitchFamily="34" charset="0"/>
              <a:buChar char="•"/>
            </a:pPr>
            <a:r>
              <a:rPr lang="en-US" sz="2000">
                <a:solidFill>
                  <a:schemeClr val="dk1"/>
                </a:solidFill>
                <a:latin typeface="Calibri"/>
                <a:ea typeface="Calibri"/>
                <a:cs typeface="Calibri"/>
                <a:sym typeface="Calibri"/>
              </a:rPr>
              <a:t>Brain process language at different features</a:t>
            </a:r>
          </a:p>
          <a:p>
            <a:pPr marL="342900" indent="-342900">
              <a:buFont typeface="Arial" panose="020B0604020202020204" pitchFamily="34" charset="0"/>
              <a:buChar char="•"/>
            </a:pPr>
            <a:r>
              <a:rPr lang="en-US" sz="2000">
                <a:solidFill>
                  <a:schemeClr val="accent6">
                    <a:lumMod val="75000"/>
                  </a:schemeClr>
                </a:solidFill>
                <a:latin typeface="Calibri"/>
                <a:ea typeface="Calibri"/>
                <a:cs typeface="Calibri"/>
                <a:sym typeface="Calibri"/>
              </a:rPr>
              <a:t>Hierarchical syntactic information </a:t>
            </a:r>
            <a:r>
              <a:rPr lang="en-US" sz="2000">
                <a:solidFill>
                  <a:schemeClr val="dk1"/>
                </a:solidFill>
                <a:latin typeface="Calibri"/>
                <a:ea typeface="Calibri"/>
                <a:cs typeface="Calibri"/>
                <a:sym typeface="Calibri"/>
              </a:rPr>
              <a:t>occurs in the cortical zone situated between </a:t>
            </a:r>
            <a:r>
              <a:rPr lang="en-US" sz="2000">
                <a:solidFill>
                  <a:srgbClr val="7030A0"/>
                </a:solidFill>
                <a:latin typeface="Calibri"/>
                <a:ea typeface="Calibri"/>
                <a:cs typeface="Calibri"/>
                <a:sym typeface="Calibri"/>
              </a:rPr>
              <a:t>auditory-phonological</a:t>
            </a:r>
            <a:r>
              <a:rPr lang="en-US" sz="2000">
                <a:solidFill>
                  <a:schemeClr val="dk1"/>
                </a:solidFill>
                <a:latin typeface="Calibri"/>
                <a:ea typeface="Calibri"/>
                <a:cs typeface="Calibri"/>
                <a:sym typeface="Calibri"/>
              </a:rPr>
              <a:t> and </a:t>
            </a:r>
            <a:r>
              <a:rPr lang="en-US" sz="2000">
                <a:solidFill>
                  <a:srgbClr val="FF0000"/>
                </a:solidFill>
                <a:latin typeface="Calibri"/>
                <a:ea typeface="Calibri"/>
                <a:cs typeface="Calibri"/>
                <a:sym typeface="Calibri"/>
              </a:rPr>
              <a:t>semantic zones</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pic>
        <p:nvPicPr>
          <p:cNvPr id="3" name="Google Shape;154;g2978e5e2abf_0_30">
            <a:extLst>
              <a:ext uri="{FF2B5EF4-FFF2-40B4-BE49-F238E27FC236}">
                <a16:creationId xmlns:a16="http://schemas.microsoft.com/office/drawing/2014/main" id="{4273030C-AFE8-5B20-5B66-CB8AE8521F6E}"/>
              </a:ext>
            </a:extLst>
          </p:cNvPr>
          <p:cNvPicPr preferRelativeResize="0"/>
          <p:nvPr/>
        </p:nvPicPr>
        <p:blipFill>
          <a:blip r:embed="rId3">
            <a:alphaModFix/>
          </a:blip>
          <a:stretch>
            <a:fillRect/>
          </a:stretch>
        </p:blipFill>
        <p:spPr>
          <a:xfrm>
            <a:off x="77821" y="997044"/>
            <a:ext cx="12114178" cy="5334268"/>
          </a:xfrm>
          <a:prstGeom prst="rect">
            <a:avLst/>
          </a:prstGeom>
          <a:noFill/>
          <a:ln>
            <a:noFill/>
          </a:ln>
        </p:spPr>
      </p:pic>
      <p:sp>
        <p:nvSpPr>
          <p:cNvPr id="4" name="Google Shape;249;p17">
            <a:extLst>
              <a:ext uri="{FF2B5EF4-FFF2-40B4-BE49-F238E27FC236}">
                <a16:creationId xmlns:a16="http://schemas.microsoft.com/office/drawing/2014/main" id="{2BD23B47-71C0-F519-984F-00BE2234A3AC}"/>
              </a:ext>
            </a:extLst>
          </p:cNvPr>
          <p:cNvSpPr txBox="1"/>
          <p:nvPr/>
        </p:nvSpPr>
        <p:spPr>
          <a:xfrm>
            <a:off x="3054486" y="3020848"/>
            <a:ext cx="6070059" cy="523180"/>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a:t>Controlled experiments are task-based and not ecological</a:t>
            </a:r>
            <a:endParaRPr>
              <a:latin typeface="Montserrat"/>
              <a:ea typeface="Montserrat"/>
              <a:cs typeface="Montserrat"/>
              <a:sym typeface="Montserrat"/>
            </a:endParaRPr>
          </a:p>
        </p:txBody>
      </p:sp>
      <p:sp>
        <p:nvSpPr>
          <p:cNvPr id="8" name="Slide Number Placeholder 7">
            <a:extLst>
              <a:ext uri="{FF2B5EF4-FFF2-40B4-BE49-F238E27FC236}">
                <a16:creationId xmlns:a16="http://schemas.microsoft.com/office/drawing/2014/main" id="{D95EADBE-B3C8-1937-62E5-EAE6D949A667}"/>
              </a:ext>
            </a:extLst>
          </p:cNvPr>
          <p:cNvSpPr>
            <a:spLocks noGrp="1"/>
          </p:cNvSpPr>
          <p:nvPr>
            <p:ph type="sldNum" idx="12"/>
          </p:nvPr>
        </p:nvSpPr>
        <p:spPr/>
        <p:txBody>
          <a:bodyPr/>
          <a:lstStyle/>
          <a:p>
            <a:fld id="{00000000-1234-1234-1234-123412341234}" type="slidenum">
              <a:rPr lang="en" smtClean="0"/>
              <a:pPr/>
              <a:t>7</a:t>
            </a:fld>
            <a:endParaRPr lang="en"/>
          </a:p>
        </p:txBody>
      </p:sp>
      <p:sp>
        <p:nvSpPr>
          <p:cNvPr id="9" name="Google Shape;131;p20">
            <a:extLst>
              <a:ext uri="{FF2B5EF4-FFF2-40B4-BE49-F238E27FC236}">
                <a16:creationId xmlns:a16="http://schemas.microsoft.com/office/drawing/2014/main" id="{D056C8E3-395E-5DB2-A6FD-CFCFC7844485}"/>
              </a:ext>
            </a:extLst>
          </p:cNvPr>
          <p:cNvSpPr txBox="1"/>
          <p:nvPr/>
        </p:nvSpPr>
        <p:spPr>
          <a:xfrm>
            <a:off x="163789" y="6331312"/>
            <a:ext cx="2715832" cy="411111"/>
          </a:xfrm>
          <a:prstGeom prst="rect">
            <a:avLst/>
          </a:prstGeom>
          <a:noFill/>
          <a:ln>
            <a:noFill/>
          </a:ln>
        </p:spPr>
        <p:txBody>
          <a:bodyPr spcFirstLastPara="1" wrap="square" lIns="121900" tIns="121900" rIns="121900" bIns="121900" anchor="t" anchorCtr="0">
            <a:noAutofit/>
          </a:bodyPr>
          <a:lstStyle/>
          <a:p>
            <a:r>
              <a:rPr lang="en" sz="1000" dirty="0">
                <a:latin typeface="Montserrat"/>
                <a:ea typeface="Montserrat"/>
                <a:cs typeface="Montserrat"/>
                <a:sym typeface="Montserrat"/>
              </a:rPr>
              <a:t>Matchin &amp; Hickok et al. 2022            </a:t>
            </a:r>
            <a:endParaRPr sz="1000" dirty="0">
              <a:latin typeface="Montserrat"/>
              <a:ea typeface="Montserrat"/>
              <a:cs typeface="Montserrat"/>
              <a:sym typeface="Montserrat"/>
            </a:endParaRPr>
          </a:p>
        </p:txBody>
      </p:sp>
      <p:sp>
        <p:nvSpPr>
          <p:cNvPr id="10" name="Footer Placeholder 4">
            <a:extLst>
              <a:ext uri="{FF2B5EF4-FFF2-40B4-BE49-F238E27FC236}">
                <a16:creationId xmlns:a16="http://schemas.microsoft.com/office/drawing/2014/main" id="{A825958B-6BB0-00C5-2482-F361EF9E6FD7}"/>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18187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8;g2094abaaa3f_0_131">
            <a:extLst>
              <a:ext uri="{FF2B5EF4-FFF2-40B4-BE49-F238E27FC236}">
                <a16:creationId xmlns:a16="http://schemas.microsoft.com/office/drawing/2014/main" id="{8800C40F-C5AF-E2E2-757A-C540363343BD}"/>
              </a:ext>
            </a:extLst>
          </p:cNvPr>
          <p:cNvSpPr/>
          <p:nvPr/>
        </p:nvSpPr>
        <p:spPr>
          <a:xfrm>
            <a:off x="259807" y="194571"/>
            <a:ext cx="11161800" cy="85793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dirty="0">
                <a:solidFill>
                  <a:schemeClr val="accent4"/>
                </a:solidFill>
                <a:latin typeface="Helvetica Neue" panose="020B0604020202020204"/>
                <a:ea typeface="Helvetica Neue" panose="020B0604020202020204"/>
                <a:cs typeface="Calibri" panose="020F0502020204030204" pitchFamily="34" charset="0"/>
                <a:sym typeface="Helvetica Neue"/>
              </a:rPr>
              <a:t>Correlating instruction-tuning (in multimodal models) with vision-language processing (in the brain)</a:t>
            </a:r>
            <a:endParaRPr sz="2800" b="1" i="0" u="none" strike="noStrike" cap="none" dirty="0">
              <a:solidFill>
                <a:schemeClr val="accent4"/>
              </a:solidFill>
              <a:latin typeface="Helvetica Neue" panose="020B0604020202020204"/>
              <a:ea typeface="Helvetica Neue" panose="020B0604020202020204"/>
              <a:cs typeface="Calibri" panose="020F0502020204030204" pitchFamily="34" charset="0"/>
              <a:sym typeface="Helvetica Neue"/>
            </a:endParaRPr>
          </a:p>
        </p:txBody>
      </p:sp>
      <p:grpSp>
        <p:nvGrpSpPr>
          <p:cNvPr id="30" name="Group 29">
            <a:extLst>
              <a:ext uri="{FF2B5EF4-FFF2-40B4-BE49-F238E27FC236}">
                <a16:creationId xmlns:a16="http://schemas.microsoft.com/office/drawing/2014/main" id="{7A9F466B-8B13-E7E6-9122-BBAC996EB474}"/>
              </a:ext>
            </a:extLst>
          </p:cNvPr>
          <p:cNvGrpSpPr/>
          <p:nvPr/>
        </p:nvGrpSpPr>
        <p:grpSpPr>
          <a:xfrm>
            <a:off x="89094" y="1355907"/>
            <a:ext cx="12262297" cy="2744847"/>
            <a:chOff x="79366" y="1774196"/>
            <a:chExt cx="12262297" cy="2744847"/>
          </a:xfrm>
        </p:grpSpPr>
        <p:grpSp>
          <p:nvGrpSpPr>
            <p:cNvPr id="2" name="Group 1">
              <a:extLst>
                <a:ext uri="{FF2B5EF4-FFF2-40B4-BE49-F238E27FC236}">
                  <a16:creationId xmlns:a16="http://schemas.microsoft.com/office/drawing/2014/main" id="{DAE5CBBA-ACA2-FB59-9847-D2446EF93161}"/>
                </a:ext>
              </a:extLst>
            </p:cNvPr>
            <p:cNvGrpSpPr/>
            <p:nvPr/>
          </p:nvGrpSpPr>
          <p:grpSpPr>
            <a:xfrm>
              <a:off x="164843" y="1828249"/>
              <a:ext cx="2520795" cy="2690794"/>
              <a:chOff x="-3889" y="1057471"/>
              <a:chExt cx="2520795" cy="1424683"/>
            </a:xfrm>
          </p:grpSpPr>
          <p:sp>
            <p:nvSpPr>
              <p:cNvPr id="3" name="TextBox 2">
                <a:extLst>
                  <a:ext uri="{FF2B5EF4-FFF2-40B4-BE49-F238E27FC236}">
                    <a16:creationId xmlns:a16="http://schemas.microsoft.com/office/drawing/2014/main" id="{4D1E12DD-4A99-6CDB-5C49-0541F8CB3163}"/>
                  </a:ext>
                </a:extLst>
              </p:cNvPr>
              <p:cNvSpPr txBox="1"/>
              <p:nvPr/>
            </p:nvSpPr>
            <p:spPr>
              <a:xfrm>
                <a:off x="-3889" y="2188831"/>
                <a:ext cx="2482219" cy="293323"/>
              </a:xfrm>
              <a:prstGeom prst="rect">
                <a:avLst/>
              </a:prstGeom>
              <a:noFill/>
            </p:spPr>
            <p:txBody>
              <a:bodyPr wrap="square" rtlCol="0">
                <a:spAutoFit/>
              </a:bodyPr>
              <a:lstStyle/>
              <a:p>
                <a:pPr algn="ctr"/>
                <a:r>
                  <a:rPr lang="en-US" sz="1500" b="1"/>
                  <a:t>NSD dataset naturalistic Image stimulus</a:t>
                </a:r>
                <a:endParaRPr lang="en-US" sz="1500" b="1" dirty="0"/>
              </a:p>
            </p:txBody>
          </p:sp>
          <p:sp>
            <p:nvSpPr>
              <p:cNvPr id="4" name="Rectangle: Rounded Corners 3">
                <a:extLst>
                  <a:ext uri="{FF2B5EF4-FFF2-40B4-BE49-F238E27FC236}">
                    <a16:creationId xmlns:a16="http://schemas.microsoft.com/office/drawing/2014/main" id="{4E2F3056-E09D-9076-7579-67FA7E2DF57E}"/>
                  </a:ext>
                </a:extLst>
              </p:cNvPr>
              <p:cNvSpPr/>
              <p:nvPr/>
            </p:nvSpPr>
            <p:spPr>
              <a:xfrm>
                <a:off x="34688" y="1057471"/>
                <a:ext cx="2482218" cy="1137292"/>
              </a:xfrm>
              <a:prstGeom prst="roundRect">
                <a:avLst>
                  <a:gd name="adj" fmla="val 15393"/>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 name="Rectangle: Rounded Corners 4">
              <a:extLst>
                <a:ext uri="{FF2B5EF4-FFF2-40B4-BE49-F238E27FC236}">
                  <a16:creationId xmlns:a16="http://schemas.microsoft.com/office/drawing/2014/main" id="{82B9D3AE-D2A6-0D1D-9F13-FC9168262C08}"/>
                </a:ext>
              </a:extLst>
            </p:cNvPr>
            <p:cNvSpPr/>
            <p:nvPr/>
          </p:nvSpPr>
          <p:spPr>
            <a:xfrm>
              <a:off x="79366" y="1774196"/>
              <a:ext cx="6469983" cy="2692307"/>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iding an elephant&#10;&#10;Description automatically generated">
              <a:extLst>
                <a:ext uri="{FF2B5EF4-FFF2-40B4-BE49-F238E27FC236}">
                  <a16:creationId xmlns:a16="http://schemas.microsoft.com/office/drawing/2014/main" id="{28E358CE-8DB2-08D0-6A47-9F23DC45E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27" y="1878728"/>
              <a:ext cx="2014888" cy="2019231"/>
            </a:xfrm>
            <a:prstGeom prst="rect">
              <a:avLst/>
            </a:prstGeom>
          </p:spPr>
        </p:pic>
        <p:sp>
          <p:nvSpPr>
            <p:cNvPr id="11" name="Plus Sign 10">
              <a:extLst>
                <a:ext uri="{FF2B5EF4-FFF2-40B4-BE49-F238E27FC236}">
                  <a16:creationId xmlns:a16="http://schemas.microsoft.com/office/drawing/2014/main" id="{F9347AA5-48EC-8763-CF71-546FA58B2CAD}"/>
                </a:ext>
              </a:extLst>
            </p:cNvPr>
            <p:cNvSpPr/>
            <p:nvPr/>
          </p:nvSpPr>
          <p:spPr>
            <a:xfrm>
              <a:off x="2771116" y="3000276"/>
              <a:ext cx="230910" cy="24014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B65753-7929-750E-2C37-7980B098EB8B}"/>
                </a:ext>
              </a:extLst>
            </p:cNvPr>
            <p:cNvSpPr txBox="1"/>
            <p:nvPr/>
          </p:nvSpPr>
          <p:spPr>
            <a:xfrm>
              <a:off x="3484477" y="4195878"/>
              <a:ext cx="2482219" cy="323165"/>
            </a:xfrm>
            <a:prstGeom prst="rect">
              <a:avLst/>
            </a:prstGeom>
            <a:noFill/>
          </p:spPr>
          <p:txBody>
            <a:bodyPr wrap="square" rtlCol="0">
              <a:spAutoFit/>
            </a:bodyPr>
            <a:lstStyle/>
            <a:p>
              <a:pPr algn="ctr"/>
              <a:r>
                <a:rPr lang="en-US" sz="1500" b="1"/>
                <a:t>Task-specific instructions</a:t>
              </a:r>
              <a:endParaRPr lang="en-US" sz="1500" b="1" dirty="0"/>
            </a:p>
          </p:txBody>
        </p:sp>
        <p:sp>
          <p:nvSpPr>
            <p:cNvPr id="13" name="TextBox 12">
              <a:extLst>
                <a:ext uri="{FF2B5EF4-FFF2-40B4-BE49-F238E27FC236}">
                  <a16:creationId xmlns:a16="http://schemas.microsoft.com/office/drawing/2014/main" id="{2AE783A0-920B-8EBF-2522-F0E143E8C5CB}"/>
                </a:ext>
              </a:extLst>
            </p:cNvPr>
            <p:cNvSpPr txBox="1"/>
            <p:nvPr/>
          </p:nvSpPr>
          <p:spPr>
            <a:xfrm>
              <a:off x="3017843" y="1828249"/>
              <a:ext cx="3604746" cy="2308324"/>
            </a:xfrm>
            <a:prstGeom prst="rect">
              <a:avLst/>
            </a:prstGeom>
            <a:noFill/>
          </p:spPr>
          <p:txBody>
            <a:bodyPr wrap="square">
              <a:spAutoFit/>
            </a:bodyPr>
            <a:lstStyle/>
            <a:p>
              <a:r>
                <a:rPr lang="en-IN" sz="1800" dirty="0">
                  <a:solidFill>
                    <a:srgbClr val="0070C0"/>
                  </a:solidFill>
                </a:rPr>
                <a:t>Image Captioning: </a:t>
              </a:r>
            </a:p>
            <a:p>
              <a:r>
                <a:rPr lang="en-US" sz="1800" dirty="0">
                  <a:solidFill>
                    <a:schemeClr val="tx1"/>
                  </a:solidFill>
                </a:rPr>
                <a:t>What is the caption of the image?</a:t>
              </a:r>
            </a:p>
            <a:p>
              <a:r>
                <a:rPr lang="en-US" sz="1800" dirty="0">
                  <a:solidFill>
                    <a:srgbClr val="0070C0"/>
                  </a:solidFill>
                </a:rPr>
                <a:t>Image Understanding:</a:t>
              </a:r>
            </a:p>
            <a:p>
              <a:r>
                <a:rPr lang="en-US" sz="1800" dirty="0">
                  <a:solidFill>
                    <a:schemeClr val="tx1"/>
                  </a:solidFill>
                </a:rPr>
                <a:t>Describe the most dominant color in the image.</a:t>
              </a:r>
              <a:endParaRPr lang="en-IN" dirty="0"/>
            </a:p>
            <a:p>
              <a:r>
                <a:rPr lang="en-US" dirty="0">
                  <a:solidFill>
                    <a:srgbClr val="0070C0"/>
                  </a:solidFill>
                </a:rPr>
                <a:t>Visual Relationship</a:t>
              </a:r>
              <a:r>
                <a:rPr lang="en-US" sz="1800" dirty="0">
                  <a:solidFill>
                    <a:srgbClr val="0070C0"/>
                  </a:solidFill>
                </a:rPr>
                <a:t>:</a:t>
              </a:r>
            </a:p>
            <a:p>
              <a:r>
                <a:rPr lang="en-US" sz="1800" dirty="0">
                  <a:solidFill>
                    <a:schemeClr val="tx1"/>
                  </a:solidFill>
                </a:rPr>
                <a:t>What objects are being used by the largest animal in this image?</a:t>
              </a:r>
            </a:p>
          </p:txBody>
        </p:sp>
        <p:cxnSp>
          <p:nvCxnSpPr>
            <p:cNvPr id="14" name="Straight Connector 13">
              <a:extLst>
                <a:ext uri="{FF2B5EF4-FFF2-40B4-BE49-F238E27FC236}">
                  <a16:creationId xmlns:a16="http://schemas.microsoft.com/office/drawing/2014/main" id="{BAEC29AE-71F2-343D-F74B-E2BFA6074148}"/>
                </a:ext>
              </a:extLst>
            </p:cNvPr>
            <p:cNvCxnSpPr>
              <a:cxnSpLocks/>
            </p:cNvCxnSpPr>
            <p:nvPr/>
          </p:nvCxnSpPr>
          <p:spPr>
            <a:xfrm flipV="1">
              <a:off x="6539558" y="3120348"/>
              <a:ext cx="360011" cy="1295"/>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24E7F488-1D60-B84C-C520-606C9AEB80D3}"/>
                </a:ext>
              </a:extLst>
            </p:cNvPr>
            <p:cNvSpPr/>
            <p:nvPr/>
          </p:nvSpPr>
          <p:spPr>
            <a:xfrm>
              <a:off x="6909948" y="2668393"/>
              <a:ext cx="1570420" cy="85955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tx1"/>
                  </a:solidFill>
                </a:rPr>
                <a:t>Multimodal instruction-tuned model (MLLM)</a:t>
              </a:r>
              <a:endParaRPr lang="en-US" sz="1400" b="1" i="1" dirty="0">
                <a:solidFill>
                  <a:schemeClr val="tx1"/>
                </a:solidFill>
              </a:endParaRPr>
            </a:p>
          </p:txBody>
        </p:sp>
        <p:cxnSp>
          <p:nvCxnSpPr>
            <p:cNvPr id="16" name="Straight Connector 15">
              <a:extLst>
                <a:ext uri="{FF2B5EF4-FFF2-40B4-BE49-F238E27FC236}">
                  <a16:creationId xmlns:a16="http://schemas.microsoft.com/office/drawing/2014/main" id="{A2A6403C-9C5E-77EC-E1C7-95256AB8437E}"/>
                </a:ext>
              </a:extLst>
            </p:cNvPr>
            <p:cNvCxnSpPr>
              <a:cxnSpLocks/>
            </p:cNvCxnSpPr>
            <p:nvPr/>
          </p:nvCxnSpPr>
          <p:spPr>
            <a:xfrm flipV="1">
              <a:off x="8489743" y="3120348"/>
              <a:ext cx="405848" cy="1659"/>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DFBFEAD-E0D5-82A0-7775-F4FE1166337B}"/>
                </a:ext>
              </a:extLst>
            </p:cNvPr>
            <p:cNvSpPr/>
            <p:nvPr/>
          </p:nvSpPr>
          <p:spPr>
            <a:xfrm rot="10800000">
              <a:off x="8894532" y="2467386"/>
              <a:ext cx="386838" cy="126860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10E3FCD-C998-4A5F-8047-CD7A335DA870}"/>
                </a:ext>
              </a:extLst>
            </p:cNvPr>
            <p:cNvSpPr/>
            <p:nvPr/>
          </p:nvSpPr>
          <p:spPr>
            <a:xfrm>
              <a:off x="8977572" y="2560159"/>
              <a:ext cx="239766" cy="2608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7A62CE0-03AB-CD6A-D85C-2AAEC7DD5E6F}"/>
                </a:ext>
              </a:extLst>
            </p:cNvPr>
            <p:cNvSpPr/>
            <p:nvPr/>
          </p:nvSpPr>
          <p:spPr>
            <a:xfrm>
              <a:off x="8977572" y="2882614"/>
              <a:ext cx="239766" cy="260826"/>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43B191-CFFF-74C3-FF59-6BBAAEF01111}"/>
                </a:ext>
              </a:extLst>
            </p:cNvPr>
            <p:cNvSpPr/>
            <p:nvPr/>
          </p:nvSpPr>
          <p:spPr>
            <a:xfrm>
              <a:off x="8977572" y="3447471"/>
              <a:ext cx="239768" cy="260825"/>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266747E-5473-FF8A-76E0-CF54DAE33FB1}"/>
                </a:ext>
              </a:extLst>
            </p:cNvPr>
            <p:cNvCxnSpPr>
              <a:cxnSpLocks/>
            </p:cNvCxnSpPr>
            <p:nvPr/>
          </p:nvCxnSpPr>
          <p:spPr>
            <a:xfrm>
              <a:off x="9088590" y="3171148"/>
              <a:ext cx="0" cy="27627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80C458-3493-B8F4-6BD7-5E82C33CE29A}"/>
                </a:ext>
              </a:extLst>
            </p:cNvPr>
            <p:cNvCxnSpPr>
              <a:cxnSpLocks/>
            </p:cNvCxnSpPr>
            <p:nvPr/>
          </p:nvCxnSpPr>
          <p:spPr>
            <a:xfrm>
              <a:off x="9308757" y="3120162"/>
              <a:ext cx="1026739"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2FF2902-7C2D-FB73-159B-18EAFECE00E2}"/>
                </a:ext>
              </a:extLst>
            </p:cNvPr>
            <p:cNvSpPr txBox="1"/>
            <p:nvPr/>
          </p:nvSpPr>
          <p:spPr>
            <a:xfrm>
              <a:off x="8498769" y="1926187"/>
              <a:ext cx="1207151" cy="553998"/>
            </a:xfrm>
            <a:prstGeom prst="rect">
              <a:avLst/>
            </a:prstGeom>
            <a:noFill/>
          </p:spPr>
          <p:txBody>
            <a:bodyPr wrap="square" rtlCol="0">
              <a:spAutoFit/>
            </a:bodyPr>
            <a:lstStyle/>
            <a:p>
              <a:pPr algn="ctr"/>
              <a:r>
                <a:rPr lang="en-US" sz="1500" b="1"/>
                <a:t>Instruction Embedding</a:t>
              </a:r>
              <a:endParaRPr lang="en-US" sz="1500" b="1" dirty="0"/>
            </a:p>
          </p:txBody>
        </p:sp>
        <p:sp>
          <p:nvSpPr>
            <p:cNvPr id="24" name="Google Shape;56;p13">
              <a:extLst>
                <a:ext uri="{FF2B5EF4-FFF2-40B4-BE49-F238E27FC236}">
                  <a16:creationId xmlns:a16="http://schemas.microsoft.com/office/drawing/2014/main" id="{799F58F8-7516-FAFE-6AB1-9CCE922E9E7F}"/>
                </a:ext>
              </a:extLst>
            </p:cNvPr>
            <p:cNvSpPr txBox="1"/>
            <p:nvPr/>
          </p:nvSpPr>
          <p:spPr>
            <a:xfrm>
              <a:off x="9176139" y="2551878"/>
              <a:ext cx="1291974" cy="2773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t>estimate alignment</a:t>
              </a:r>
            </a:p>
          </p:txBody>
        </p:sp>
        <p:sp>
          <p:nvSpPr>
            <p:cNvPr id="25" name="Google Shape;56;p13">
              <a:extLst>
                <a:ext uri="{FF2B5EF4-FFF2-40B4-BE49-F238E27FC236}">
                  <a16:creationId xmlns:a16="http://schemas.microsoft.com/office/drawing/2014/main" id="{45A57BF1-8F54-BDA6-93BC-B7C1A54FB380}"/>
                </a:ext>
              </a:extLst>
            </p:cNvPr>
            <p:cNvSpPr txBox="1"/>
            <p:nvPr/>
          </p:nvSpPr>
          <p:spPr>
            <a:xfrm>
              <a:off x="11049689" y="3193974"/>
              <a:ext cx="1291974" cy="2773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rgbClr val="C00000"/>
                  </a:solidFill>
                </a:rPr>
                <a:t>Early Visual</a:t>
              </a:r>
              <a:endParaRPr lang="en" sz="1200" b="1">
                <a:solidFill>
                  <a:srgbClr val="C00000"/>
                </a:solidFill>
              </a:endParaRPr>
            </a:p>
          </p:txBody>
        </p:sp>
        <p:pic>
          <p:nvPicPr>
            <p:cNvPr id="26" name="Google Shape;68;p13">
              <a:extLst>
                <a:ext uri="{FF2B5EF4-FFF2-40B4-BE49-F238E27FC236}">
                  <a16:creationId xmlns:a16="http://schemas.microsoft.com/office/drawing/2014/main" id="{78995C4A-9088-A6BF-B45A-7AB6005010C8}"/>
                </a:ext>
              </a:extLst>
            </p:cNvPr>
            <p:cNvPicPr preferRelativeResize="0"/>
            <p:nvPr/>
          </p:nvPicPr>
          <p:blipFill rotWithShape="1">
            <a:blip r:embed="rId4">
              <a:alphaModFix/>
            </a:blip>
            <a:srcRect l="62985"/>
            <a:stretch/>
          </p:blipFill>
          <p:spPr>
            <a:xfrm>
              <a:off x="11340632" y="2735666"/>
              <a:ext cx="676483" cy="541508"/>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4503EB3B-6C08-300D-6EFB-305B3A3CC02C}"/>
                    </a:ext>
                  </a:extLst>
                </p14:cNvPr>
                <p14:cNvContentPartPr/>
                <p14:nvPr/>
              </p14:nvContentPartPr>
              <p14:xfrm>
                <a:off x="11382257" y="2959232"/>
                <a:ext cx="90720" cy="146160"/>
              </p14:xfrm>
            </p:contentPart>
          </mc:Choice>
          <mc:Fallback xmlns="">
            <p:pic>
              <p:nvPicPr>
                <p:cNvPr id="27" name="Ink 26">
                  <a:extLst>
                    <a:ext uri="{FF2B5EF4-FFF2-40B4-BE49-F238E27FC236}">
                      <a16:creationId xmlns:a16="http://schemas.microsoft.com/office/drawing/2014/main" id="{4503EB3B-6C08-300D-6EFB-305B3A3CC02C}"/>
                    </a:ext>
                  </a:extLst>
                </p:cNvPr>
                <p:cNvPicPr/>
                <p:nvPr/>
              </p:nvPicPr>
              <p:blipFill>
                <a:blip r:embed="rId6"/>
                <a:stretch>
                  <a:fillRect/>
                </a:stretch>
              </p:blipFill>
              <p:spPr>
                <a:xfrm>
                  <a:off x="11373257" y="2950232"/>
                  <a:ext cx="1083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27500D08-197B-95A6-275D-754CF9433C4D}"/>
                    </a:ext>
                  </a:extLst>
                </p14:cNvPr>
                <p14:cNvContentPartPr/>
                <p14:nvPr/>
              </p14:nvContentPartPr>
              <p14:xfrm>
                <a:off x="11380457" y="3052472"/>
                <a:ext cx="82080" cy="57960"/>
              </p14:xfrm>
            </p:contentPart>
          </mc:Choice>
          <mc:Fallback xmlns="">
            <p:pic>
              <p:nvPicPr>
                <p:cNvPr id="28" name="Ink 27">
                  <a:extLst>
                    <a:ext uri="{FF2B5EF4-FFF2-40B4-BE49-F238E27FC236}">
                      <a16:creationId xmlns:a16="http://schemas.microsoft.com/office/drawing/2014/main" id="{27500D08-197B-95A6-275D-754CF9433C4D}"/>
                    </a:ext>
                  </a:extLst>
                </p:cNvPr>
                <p:cNvPicPr/>
                <p:nvPr/>
              </p:nvPicPr>
              <p:blipFill>
                <a:blip r:embed="rId8"/>
                <a:stretch>
                  <a:fillRect/>
                </a:stretch>
              </p:blipFill>
              <p:spPr>
                <a:xfrm>
                  <a:off x="11371417" y="3043472"/>
                  <a:ext cx="99798" cy="75600"/>
                </a:xfrm>
                <a:prstGeom prst="rect">
                  <a:avLst/>
                </a:prstGeom>
              </p:spPr>
            </p:pic>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0EDF2F4-AA98-A207-9B06-3AB3C98CBB8E}"/>
                    </a:ext>
                  </a:extLst>
                </p:cNvPr>
                <p:cNvSpPr txBox="1"/>
                <p:nvPr/>
              </p:nvSpPr>
              <p:spPr>
                <a:xfrm>
                  <a:off x="10185530" y="2975217"/>
                  <a:ext cx="1291974" cy="2308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500" i="1" smtClean="0">
                            <a:latin typeface="Cambria Math" panose="02040503050406030204" pitchFamily="18" charset="0"/>
                          </a:rPr>
                          <m:t>𝑓</m:t>
                        </m:r>
                        <m:d>
                          <m:dPr>
                            <m:ctrlPr>
                              <a:rPr lang="en-US" sz="1500" i="1">
                                <a:solidFill>
                                  <a:srgbClr val="836967"/>
                                </a:solidFill>
                                <a:latin typeface="Cambria Math" panose="02040503050406030204" pitchFamily="18" charset="0"/>
                              </a:rPr>
                            </m:ctrlPr>
                          </m:dPr>
                          <m:e>
                            <m:r>
                              <a:rPr lang="en-US" sz="1500" b="0" i="1" smtClean="0">
                                <a:solidFill>
                                  <a:srgbClr val="836967"/>
                                </a:solidFill>
                                <a:latin typeface="Cambria Math" panose="02040503050406030204" pitchFamily="18" charset="0"/>
                              </a:rPr>
                              <m:t>𝑀𝐿𝐿𝑀</m:t>
                            </m:r>
                          </m:e>
                        </m:d>
                        <m:r>
                          <a:rPr lang="en-US" sz="1500" b="0" i="1" smtClean="0">
                            <a:latin typeface="Cambria Math" panose="02040503050406030204" pitchFamily="18" charset="0"/>
                          </a:rPr>
                          <m:t>≈</m:t>
                        </m:r>
                      </m:oMath>
                    </m:oMathPara>
                  </a14:m>
                  <a:endParaRPr lang="en-US" sz="1500"/>
                </a:p>
              </p:txBody>
            </p:sp>
          </mc:Choice>
          <mc:Fallback xmlns="">
            <p:sp>
              <p:nvSpPr>
                <p:cNvPr id="29" name="TextBox 28">
                  <a:extLst>
                    <a:ext uri="{FF2B5EF4-FFF2-40B4-BE49-F238E27FC236}">
                      <a16:creationId xmlns:a16="http://schemas.microsoft.com/office/drawing/2014/main" id="{80EDF2F4-AA98-A207-9B06-3AB3C98CBB8E}"/>
                    </a:ext>
                  </a:extLst>
                </p:cNvPr>
                <p:cNvSpPr txBox="1">
                  <a:spLocks noRot="1" noChangeAspect="1" noMove="1" noResize="1" noEditPoints="1" noAdjustHandles="1" noChangeArrowheads="1" noChangeShapeType="1" noTextEdit="1"/>
                </p:cNvSpPr>
                <p:nvPr/>
              </p:nvSpPr>
              <p:spPr>
                <a:xfrm>
                  <a:off x="10185530" y="2975217"/>
                  <a:ext cx="1291974" cy="230832"/>
                </a:xfrm>
                <a:prstGeom prst="rect">
                  <a:avLst/>
                </a:prstGeom>
                <a:blipFill>
                  <a:blip r:embed="rId9"/>
                  <a:stretch>
                    <a:fillRect b="-34211"/>
                  </a:stretch>
                </a:blipFill>
              </p:spPr>
              <p:txBody>
                <a:bodyPr/>
                <a:lstStyle/>
                <a:p>
                  <a:r>
                    <a:rPr lang="en-US">
                      <a:noFill/>
                    </a:rPr>
                    <a:t> </a:t>
                  </a:r>
                </a:p>
              </p:txBody>
            </p:sp>
          </mc:Fallback>
        </mc:AlternateContent>
      </p:grpSp>
      <p:pic>
        <p:nvPicPr>
          <p:cNvPr id="32" name="Picture 31" descr="A close-up of a question&#10;&#10;Description automatically generated">
            <a:extLst>
              <a:ext uri="{FF2B5EF4-FFF2-40B4-BE49-F238E27FC236}">
                <a16:creationId xmlns:a16="http://schemas.microsoft.com/office/drawing/2014/main" id="{4718AC9B-C2FC-3ACC-A583-A22A7D7C4F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4" y="4172126"/>
            <a:ext cx="6934705" cy="1914197"/>
          </a:xfrm>
          <a:prstGeom prst="rect">
            <a:avLst/>
          </a:prstGeom>
        </p:spPr>
      </p:pic>
      <p:sp>
        <p:nvSpPr>
          <p:cNvPr id="33" name="Google Shape;337;p44">
            <a:extLst>
              <a:ext uri="{FF2B5EF4-FFF2-40B4-BE49-F238E27FC236}">
                <a16:creationId xmlns:a16="http://schemas.microsoft.com/office/drawing/2014/main" id="{31040CF5-D906-1C17-32A8-CB977E8EA5AC}"/>
              </a:ext>
            </a:extLst>
          </p:cNvPr>
          <p:cNvSpPr txBox="1"/>
          <p:nvPr/>
        </p:nvSpPr>
        <p:spPr>
          <a:xfrm>
            <a:off x="7099863" y="4515304"/>
            <a:ext cx="5003043" cy="1231066"/>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sz="1600" dirty="0"/>
              <a:t>Do multimodal instruction-tuned models prompted using natural language instructions lead to better brain alignment and differentiate instruction-specific representations?</a:t>
            </a:r>
            <a:endParaRPr sz="1600" dirty="0">
              <a:latin typeface="Calibri"/>
              <a:ea typeface="Calibri"/>
              <a:cs typeface="Calibri"/>
              <a:sym typeface="Calibri"/>
            </a:endParaRPr>
          </a:p>
        </p:txBody>
      </p:sp>
      <p:sp>
        <p:nvSpPr>
          <p:cNvPr id="8" name="Google Shape;430;p41">
            <a:extLst>
              <a:ext uri="{FF2B5EF4-FFF2-40B4-BE49-F238E27FC236}">
                <a16:creationId xmlns:a16="http://schemas.microsoft.com/office/drawing/2014/main" id="{DB7DF64D-DFDE-2BAA-97B2-4AC7F24CF71D}"/>
              </a:ext>
            </a:extLst>
          </p:cNvPr>
          <p:cNvSpPr txBox="1">
            <a:spLocks/>
          </p:cNvSpPr>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11"/>
              </a:rPr>
              <a:t>Subba Reddy Oota, </a:t>
            </a:r>
            <a:r>
              <a:rPr lang="en-US" u="sng" dirty="0" err="1">
                <a:solidFill>
                  <a:schemeClr val="hlink"/>
                </a:solidFill>
                <a:latin typeface="Arial"/>
                <a:ea typeface="Arial"/>
                <a:cs typeface="Arial"/>
                <a:sym typeface="Arial"/>
                <a:hlinkClick r:id="rId11"/>
              </a:rPr>
              <a:t>Akshett</a:t>
            </a:r>
            <a:r>
              <a:rPr lang="en-US" u="sng" dirty="0">
                <a:solidFill>
                  <a:schemeClr val="hlink"/>
                </a:solidFill>
                <a:latin typeface="Arial"/>
                <a:ea typeface="Arial"/>
                <a:cs typeface="Arial"/>
                <a:sym typeface="Arial"/>
                <a:hlinkClick r:id="rId11"/>
              </a:rPr>
              <a:t> Rai Jindal, </a:t>
            </a:r>
            <a:r>
              <a:rPr lang="en-US" u="sng" dirty="0" err="1">
                <a:solidFill>
                  <a:schemeClr val="hlink"/>
                </a:solidFill>
                <a:latin typeface="Arial"/>
                <a:ea typeface="Arial"/>
                <a:cs typeface="Arial"/>
                <a:sym typeface="Arial"/>
                <a:hlinkClick r:id="rId11"/>
              </a:rPr>
              <a:t>Ishani</a:t>
            </a:r>
            <a:r>
              <a:rPr lang="en-US" u="sng" dirty="0">
                <a:solidFill>
                  <a:schemeClr val="hlink"/>
                </a:solidFill>
                <a:latin typeface="Arial"/>
                <a:ea typeface="Arial"/>
                <a:cs typeface="Arial"/>
                <a:sym typeface="Arial"/>
                <a:hlinkClick r:id="rId11"/>
              </a:rPr>
              <a:t> Mondal, Khushbu </a:t>
            </a:r>
            <a:r>
              <a:rPr lang="en-US" u="sng" dirty="0" err="1">
                <a:solidFill>
                  <a:schemeClr val="hlink"/>
                </a:solidFill>
                <a:latin typeface="Arial"/>
                <a:ea typeface="Arial"/>
                <a:cs typeface="Arial"/>
                <a:sym typeface="Arial"/>
                <a:hlinkClick r:id="rId11"/>
              </a:rPr>
              <a:t>Pahwa</a:t>
            </a:r>
            <a:r>
              <a:rPr lang="en-US" u="sng" dirty="0">
                <a:solidFill>
                  <a:schemeClr val="hlink"/>
                </a:solidFill>
                <a:latin typeface="Arial"/>
                <a:ea typeface="Arial"/>
                <a:cs typeface="Arial"/>
                <a:sym typeface="Arial"/>
                <a:hlinkClick r:id="rId11"/>
              </a:rPr>
              <a:t>, Satya Sai Srinath Namburi GNVV, Manish Shrivastava, Maneesh Kumar Singh, </a:t>
            </a:r>
            <a:r>
              <a:rPr lang="en-US" u="sng" dirty="0" err="1">
                <a:solidFill>
                  <a:schemeClr val="hlink"/>
                </a:solidFill>
                <a:latin typeface="Arial"/>
                <a:ea typeface="Arial"/>
                <a:cs typeface="Arial"/>
                <a:sym typeface="Arial"/>
                <a:hlinkClick r:id="rId11"/>
              </a:rPr>
              <a:t>Bapi</a:t>
            </a:r>
            <a:r>
              <a:rPr lang="en-US" u="sng" dirty="0">
                <a:solidFill>
                  <a:schemeClr val="hlink"/>
                </a:solidFill>
                <a:latin typeface="Arial"/>
                <a:ea typeface="Arial"/>
                <a:cs typeface="Arial"/>
                <a:sym typeface="Arial"/>
                <a:hlinkClick r:id="rId11"/>
              </a:rPr>
              <a:t> Raju </a:t>
            </a:r>
            <a:r>
              <a:rPr lang="en-US" u="sng" dirty="0" err="1">
                <a:solidFill>
                  <a:schemeClr val="hlink"/>
                </a:solidFill>
                <a:latin typeface="Arial"/>
                <a:ea typeface="Arial"/>
                <a:cs typeface="Arial"/>
                <a:sym typeface="Arial"/>
                <a:hlinkClick r:id="rId11"/>
              </a:rPr>
              <a:t>Surampudi</a:t>
            </a:r>
            <a:r>
              <a:rPr lang="en-US" u="sng" dirty="0">
                <a:solidFill>
                  <a:schemeClr val="hlink"/>
                </a:solidFill>
                <a:latin typeface="Arial"/>
                <a:ea typeface="Arial"/>
                <a:cs typeface="Arial"/>
                <a:sym typeface="Arial"/>
                <a:hlinkClick r:id="rId11"/>
              </a:rPr>
              <a:t>, Manish Gupta. "Correlating instruction-tuning (in multimodal models) with vision-language processing (in the brain)"  Under Review.</a:t>
            </a:r>
            <a:endParaRPr lang="en-US" dirty="0"/>
          </a:p>
        </p:txBody>
      </p:sp>
    </p:spTree>
    <p:extLst>
      <p:ext uri="{BB962C8B-B14F-4D97-AF65-F5344CB8AC3E}">
        <p14:creationId xmlns:p14="http://schemas.microsoft.com/office/powerpoint/2010/main" val="171929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CCBA-7C2C-FCE1-05FD-7C38A353EE59}"/>
            </a:ext>
          </a:extLst>
        </p:cNvPr>
        <p:cNvGrpSpPr/>
        <p:nvPr/>
      </p:nvGrpSpPr>
      <p:grpSpPr>
        <a:xfrm>
          <a:off x="0" y="0"/>
          <a:ext cx="0" cy="0"/>
          <a:chOff x="0" y="0"/>
          <a:chExt cx="0" cy="0"/>
        </a:xfrm>
      </p:grpSpPr>
      <p:sp>
        <p:nvSpPr>
          <p:cNvPr id="6" name="Google Shape;258;g2094abaaa3f_0_131">
            <a:extLst>
              <a:ext uri="{FF2B5EF4-FFF2-40B4-BE49-F238E27FC236}">
                <a16:creationId xmlns:a16="http://schemas.microsoft.com/office/drawing/2014/main" id="{11A40F75-95DB-40B9-CFE8-453DFB233356}"/>
              </a:ext>
            </a:extLst>
          </p:cNvPr>
          <p:cNvSpPr/>
          <p:nvPr/>
        </p:nvSpPr>
        <p:spPr>
          <a:xfrm>
            <a:off x="259807" y="194571"/>
            <a:ext cx="11161800" cy="85793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dirty="0">
                <a:solidFill>
                  <a:schemeClr val="accent4"/>
                </a:solidFill>
                <a:latin typeface="Helvetica Neue" panose="020B0604020202020204"/>
                <a:ea typeface="Helvetica Neue" panose="020B0604020202020204"/>
                <a:cs typeface="Calibri" panose="020F0502020204030204" pitchFamily="34" charset="0"/>
                <a:sym typeface="Helvetica Neue"/>
              </a:rPr>
              <a:t>Which task-specific instructions are highly correlated to visual function localizers?</a:t>
            </a:r>
            <a:endParaRPr lang="en-US" sz="2800" b="1" i="0" u="none" strike="noStrike" cap="none" dirty="0">
              <a:solidFill>
                <a:schemeClr val="accent4"/>
              </a:solidFill>
              <a:latin typeface="Helvetica Neue" panose="020B0604020202020204"/>
              <a:ea typeface="Helvetica Neue" panose="020B0604020202020204"/>
              <a:cs typeface="Calibri" panose="020F0502020204030204" pitchFamily="34" charset="0"/>
              <a:sym typeface="Helvetica Neue"/>
            </a:endParaRPr>
          </a:p>
        </p:txBody>
      </p:sp>
      <p:sp>
        <p:nvSpPr>
          <p:cNvPr id="8" name="Google Shape;430;p41">
            <a:extLst>
              <a:ext uri="{FF2B5EF4-FFF2-40B4-BE49-F238E27FC236}">
                <a16:creationId xmlns:a16="http://schemas.microsoft.com/office/drawing/2014/main" id="{7E511D4F-D94D-4DC3-EA86-DDD189834BC0}"/>
              </a:ext>
            </a:extLst>
          </p:cNvPr>
          <p:cNvSpPr txBox="1">
            <a:spLocks/>
          </p:cNvSpPr>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3"/>
              </a:rPr>
              <a:t>Subba Reddy Oota, </a:t>
            </a:r>
            <a:r>
              <a:rPr lang="en-US" u="sng" dirty="0" err="1">
                <a:solidFill>
                  <a:schemeClr val="hlink"/>
                </a:solidFill>
                <a:latin typeface="Arial"/>
                <a:ea typeface="Arial"/>
                <a:cs typeface="Arial"/>
                <a:sym typeface="Arial"/>
                <a:hlinkClick r:id="rId3"/>
              </a:rPr>
              <a:t>Akshett</a:t>
            </a:r>
            <a:r>
              <a:rPr lang="en-US" u="sng" dirty="0">
                <a:solidFill>
                  <a:schemeClr val="hlink"/>
                </a:solidFill>
                <a:latin typeface="Arial"/>
                <a:ea typeface="Arial"/>
                <a:cs typeface="Arial"/>
                <a:sym typeface="Arial"/>
                <a:hlinkClick r:id="rId3"/>
              </a:rPr>
              <a:t> Rai Jindal, </a:t>
            </a:r>
            <a:r>
              <a:rPr lang="en-US" u="sng" dirty="0" err="1">
                <a:solidFill>
                  <a:schemeClr val="hlink"/>
                </a:solidFill>
                <a:latin typeface="Arial"/>
                <a:ea typeface="Arial"/>
                <a:cs typeface="Arial"/>
                <a:sym typeface="Arial"/>
                <a:hlinkClick r:id="rId3"/>
              </a:rPr>
              <a:t>Ishani</a:t>
            </a:r>
            <a:r>
              <a:rPr lang="en-US" u="sng" dirty="0">
                <a:solidFill>
                  <a:schemeClr val="hlink"/>
                </a:solidFill>
                <a:latin typeface="Arial"/>
                <a:ea typeface="Arial"/>
                <a:cs typeface="Arial"/>
                <a:sym typeface="Arial"/>
                <a:hlinkClick r:id="rId3"/>
              </a:rPr>
              <a:t> Mondal, Khushbu </a:t>
            </a:r>
            <a:r>
              <a:rPr lang="en-US" u="sng" dirty="0" err="1">
                <a:solidFill>
                  <a:schemeClr val="hlink"/>
                </a:solidFill>
                <a:latin typeface="Arial"/>
                <a:ea typeface="Arial"/>
                <a:cs typeface="Arial"/>
                <a:sym typeface="Arial"/>
                <a:hlinkClick r:id="rId3"/>
              </a:rPr>
              <a:t>Pahwa</a:t>
            </a:r>
            <a:r>
              <a:rPr lang="en-US" u="sng" dirty="0">
                <a:solidFill>
                  <a:schemeClr val="hlink"/>
                </a:solidFill>
                <a:latin typeface="Arial"/>
                <a:ea typeface="Arial"/>
                <a:cs typeface="Arial"/>
                <a:sym typeface="Arial"/>
                <a:hlinkClick r:id="rId3"/>
              </a:rPr>
              <a:t>, Satya Sai Srinath Namburi GNVV, Manish Shrivastava, Maneesh Kumar Singh, </a:t>
            </a:r>
            <a:r>
              <a:rPr lang="en-US" u="sng" dirty="0" err="1">
                <a:solidFill>
                  <a:schemeClr val="hlink"/>
                </a:solidFill>
                <a:latin typeface="Arial"/>
                <a:ea typeface="Arial"/>
                <a:cs typeface="Arial"/>
                <a:sym typeface="Arial"/>
                <a:hlinkClick r:id="rId3"/>
              </a:rPr>
              <a:t>Bapi</a:t>
            </a:r>
            <a:r>
              <a:rPr lang="en-US" u="sng" dirty="0">
                <a:solidFill>
                  <a:schemeClr val="hlink"/>
                </a:solidFill>
                <a:latin typeface="Arial"/>
                <a:ea typeface="Arial"/>
                <a:cs typeface="Arial"/>
                <a:sym typeface="Arial"/>
                <a:hlinkClick r:id="rId3"/>
              </a:rPr>
              <a:t> Raju </a:t>
            </a:r>
            <a:r>
              <a:rPr lang="en-US" u="sng" dirty="0" err="1">
                <a:solidFill>
                  <a:schemeClr val="hlink"/>
                </a:solidFill>
                <a:latin typeface="Arial"/>
                <a:ea typeface="Arial"/>
                <a:cs typeface="Arial"/>
                <a:sym typeface="Arial"/>
                <a:hlinkClick r:id="rId3"/>
              </a:rPr>
              <a:t>Surampudi</a:t>
            </a:r>
            <a:r>
              <a:rPr lang="en-US" u="sng" dirty="0">
                <a:solidFill>
                  <a:schemeClr val="hlink"/>
                </a:solidFill>
                <a:latin typeface="Arial"/>
                <a:ea typeface="Arial"/>
                <a:cs typeface="Arial"/>
                <a:sym typeface="Arial"/>
                <a:hlinkClick r:id="rId3"/>
              </a:rPr>
              <a:t>, Manish Gupta. "Correlating instruction-tuning (in multimodal models) with vision-language processing (in the brain)"  Under Review.</a:t>
            </a:r>
            <a:endParaRPr lang="en-US" dirty="0"/>
          </a:p>
        </p:txBody>
      </p:sp>
      <p:pic>
        <p:nvPicPr>
          <p:cNvPr id="35" name="Picture 34" descr="A close-up of a brain&#10;&#10;Description automatically generated">
            <a:extLst>
              <a:ext uri="{FF2B5EF4-FFF2-40B4-BE49-F238E27FC236}">
                <a16:creationId xmlns:a16="http://schemas.microsoft.com/office/drawing/2014/main" id="{B291A375-6FAA-47F7-24DC-6E776976D63C}"/>
              </a:ext>
            </a:extLst>
          </p:cNvPr>
          <p:cNvPicPr>
            <a:picLocks noChangeAspect="1"/>
          </p:cNvPicPr>
          <p:nvPr/>
        </p:nvPicPr>
        <p:blipFill>
          <a:blip r:embed="rId4"/>
          <a:srcRect l="23151" t="1558" r="25736"/>
          <a:stretch/>
        </p:blipFill>
        <p:spPr>
          <a:xfrm>
            <a:off x="443397" y="1183136"/>
            <a:ext cx="3637764" cy="3669176"/>
          </a:xfrm>
          <a:prstGeom prst="rect">
            <a:avLst/>
          </a:prstGeom>
        </p:spPr>
      </p:pic>
      <p:sp>
        <p:nvSpPr>
          <p:cNvPr id="36" name="TextBox 35">
            <a:extLst>
              <a:ext uri="{FF2B5EF4-FFF2-40B4-BE49-F238E27FC236}">
                <a16:creationId xmlns:a16="http://schemas.microsoft.com/office/drawing/2014/main" id="{9B124FBD-554E-4F07-E427-94D86BCE62F2}"/>
              </a:ext>
            </a:extLst>
          </p:cNvPr>
          <p:cNvSpPr txBox="1"/>
          <p:nvPr/>
        </p:nvSpPr>
        <p:spPr>
          <a:xfrm>
            <a:off x="1238935" y="4528098"/>
            <a:ext cx="2046688" cy="400110"/>
          </a:xfrm>
          <a:prstGeom prst="rect">
            <a:avLst/>
          </a:prstGeom>
          <a:noFill/>
        </p:spPr>
        <p:txBody>
          <a:bodyPr wrap="square">
            <a:spAutoFit/>
          </a:bodyPr>
          <a:lstStyle/>
          <a:p>
            <a:pPr marL="0" lvl="0" indent="0" algn="ctr" rtl="0">
              <a:spcBef>
                <a:spcPts val="0"/>
              </a:spcBef>
              <a:spcAft>
                <a:spcPts val="0"/>
              </a:spcAft>
              <a:buNone/>
            </a:pPr>
            <a:r>
              <a:rPr lang="en-US" sz="2000" b="1" dirty="0">
                <a:latin typeface="Roboto"/>
                <a:ea typeface="Roboto"/>
                <a:cs typeface="Roboto"/>
                <a:sym typeface="Roboto"/>
              </a:rPr>
              <a:t>S1: </a:t>
            </a:r>
            <a:r>
              <a:rPr lang="en-US" sz="2000" b="1" dirty="0" err="1">
                <a:latin typeface="Roboto"/>
                <a:ea typeface="Roboto"/>
                <a:cs typeface="Roboto"/>
                <a:sym typeface="Roboto"/>
              </a:rPr>
              <a:t>InstructBLIP</a:t>
            </a:r>
            <a:endParaRPr lang="en-US" sz="2000" b="1" dirty="0">
              <a:latin typeface="Roboto"/>
              <a:ea typeface="Roboto"/>
              <a:cs typeface="Roboto"/>
              <a:sym typeface="Roboto"/>
            </a:endParaRPr>
          </a:p>
        </p:txBody>
      </p:sp>
      <p:pic>
        <p:nvPicPr>
          <p:cNvPr id="37" name="Picture 36" descr="A close-up of a brain&#10;&#10;Description automatically generated">
            <a:extLst>
              <a:ext uri="{FF2B5EF4-FFF2-40B4-BE49-F238E27FC236}">
                <a16:creationId xmlns:a16="http://schemas.microsoft.com/office/drawing/2014/main" id="{C53472DC-6097-2432-7DC8-8265981BFD81}"/>
              </a:ext>
            </a:extLst>
          </p:cNvPr>
          <p:cNvPicPr>
            <a:picLocks noChangeAspect="1"/>
          </p:cNvPicPr>
          <p:nvPr/>
        </p:nvPicPr>
        <p:blipFill>
          <a:blip r:embed="rId5"/>
          <a:srcRect l="25930" t="1908" r="26697" b="2690"/>
          <a:stretch/>
        </p:blipFill>
        <p:spPr>
          <a:xfrm>
            <a:off x="4202579" y="1183135"/>
            <a:ext cx="3637764" cy="3638747"/>
          </a:xfrm>
          <a:prstGeom prst="rect">
            <a:avLst/>
          </a:prstGeom>
        </p:spPr>
      </p:pic>
      <p:sp>
        <p:nvSpPr>
          <p:cNvPr id="38" name="TextBox 37">
            <a:extLst>
              <a:ext uri="{FF2B5EF4-FFF2-40B4-BE49-F238E27FC236}">
                <a16:creationId xmlns:a16="http://schemas.microsoft.com/office/drawing/2014/main" id="{0BC4B4F3-C6F5-D9FF-30FB-396D042BFDFE}"/>
              </a:ext>
            </a:extLst>
          </p:cNvPr>
          <p:cNvSpPr txBox="1"/>
          <p:nvPr/>
        </p:nvSpPr>
        <p:spPr>
          <a:xfrm>
            <a:off x="4998117" y="4528098"/>
            <a:ext cx="2046688" cy="400110"/>
          </a:xfrm>
          <a:prstGeom prst="rect">
            <a:avLst/>
          </a:prstGeom>
          <a:noFill/>
        </p:spPr>
        <p:txBody>
          <a:bodyPr wrap="square">
            <a:spAutoFit/>
          </a:bodyPr>
          <a:lstStyle/>
          <a:p>
            <a:pPr marL="0" lvl="0" indent="0" algn="ctr" rtl="0">
              <a:spcBef>
                <a:spcPts val="0"/>
              </a:spcBef>
              <a:spcAft>
                <a:spcPts val="0"/>
              </a:spcAft>
              <a:buNone/>
            </a:pPr>
            <a:r>
              <a:rPr lang="en-US" sz="2000" b="1" dirty="0">
                <a:latin typeface="Roboto"/>
                <a:ea typeface="Roboto"/>
                <a:cs typeface="Roboto"/>
                <a:sym typeface="Roboto"/>
              </a:rPr>
              <a:t>S1: </a:t>
            </a:r>
            <a:r>
              <a:rPr lang="en-US" sz="2000" b="1" dirty="0" err="1">
                <a:latin typeface="Roboto"/>
                <a:ea typeface="Roboto"/>
                <a:cs typeface="Roboto"/>
                <a:sym typeface="Roboto"/>
              </a:rPr>
              <a:t>mPLUG</a:t>
            </a:r>
            <a:r>
              <a:rPr lang="en-US" sz="2000" b="1" dirty="0">
                <a:latin typeface="Roboto"/>
                <a:ea typeface="Roboto"/>
                <a:cs typeface="Roboto"/>
                <a:sym typeface="Roboto"/>
              </a:rPr>
              <a:t>-Owl</a:t>
            </a:r>
          </a:p>
        </p:txBody>
      </p:sp>
      <p:pic>
        <p:nvPicPr>
          <p:cNvPr id="39" name="Picture 38" descr="A black screen with text&#10;&#10;Description automatically generated">
            <a:extLst>
              <a:ext uri="{FF2B5EF4-FFF2-40B4-BE49-F238E27FC236}">
                <a16:creationId xmlns:a16="http://schemas.microsoft.com/office/drawing/2014/main" id="{7C2EECDE-0E24-694E-9D2E-76FACE000FA3}"/>
              </a:ext>
            </a:extLst>
          </p:cNvPr>
          <p:cNvPicPr>
            <a:picLocks noChangeAspect="1"/>
          </p:cNvPicPr>
          <p:nvPr/>
        </p:nvPicPr>
        <p:blipFill>
          <a:blip r:embed="rId6"/>
          <a:stretch>
            <a:fillRect/>
          </a:stretch>
        </p:blipFill>
        <p:spPr>
          <a:xfrm>
            <a:off x="7961761" y="1315627"/>
            <a:ext cx="3637764" cy="3300019"/>
          </a:xfrm>
          <a:prstGeom prst="rect">
            <a:avLst/>
          </a:prstGeom>
        </p:spPr>
      </p:pic>
      <p:sp>
        <p:nvSpPr>
          <p:cNvPr id="40" name="Google Shape;337;p44">
            <a:extLst>
              <a:ext uri="{FF2B5EF4-FFF2-40B4-BE49-F238E27FC236}">
                <a16:creationId xmlns:a16="http://schemas.microsoft.com/office/drawing/2014/main" id="{889A7DCC-CE00-AC99-3778-703D13CD99FF}"/>
              </a:ext>
            </a:extLst>
          </p:cNvPr>
          <p:cNvSpPr txBox="1"/>
          <p:nvPr/>
        </p:nvSpPr>
        <p:spPr>
          <a:xfrm>
            <a:off x="443397" y="5219117"/>
            <a:ext cx="11327071" cy="738623"/>
          </a:xfrm>
          <a:prstGeom prst="rect">
            <a:avLst/>
          </a:prstGeom>
          <a:solidFill>
            <a:schemeClr val="bg2">
              <a:lumMod val="90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1600" dirty="0"/>
              <a:t>Not all instructions lead to increased brain alignment across all regions</a:t>
            </a:r>
          </a:p>
          <a:p>
            <a:pPr marL="285750" indent="-285750">
              <a:buFont typeface="Arial" panose="020B0604020202020204" pitchFamily="34" charset="0"/>
              <a:buChar char="•"/>
            </a:pPr>
            <a:r>
              <a:rPr lang="en-US" sz="1600" dirty="0"/>
              <a:t>Certain instructions (IC, VQ2, and IU1) are more effective than others in encoding brain activity.</a:t>
            </a:r>
            <a:endParaRPr sz="1600" dirty="0">
              <a:latin typeface="Calibri"/>
              <a:ea typeface="Calibri"/>
              <a:cs typeface="Calibri"/>
              <a:sym typeface="Calibri"/>
            </a:endParaRPr>
          </a:p>
        </p:txBody>
      </p:sp>
      <p:sp>
        <p:nvSpPr>
          <p:cNvPr id="2" name="Rectangle 1">
            <a:extLst>
              <a:ext uri="{FF2B5EF4-FFF2-40B4-BE49-F238E27FC236}">
                <a16:creationId xmlns:a16="http://schemas.microsoft.com/office/drawing/2014/main" id="{FCCCE8AC-5A3D-E7C5-01B3-2BFEE1A26111}"/>
              </a:ext>
            </a:extLst>
          </p:cNvPr>
          <p:cNvSpPr/>
          <p:nvPr/>
        </p:nvSpPr>
        <p:spPr>
          <a:xfrm>
            <a:off x="7981217" y="4241259"/>
            <a:ext cx="2495473" cy="354931"/>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126B083-C056-FCEB-4048-ACDAD43B6890}"/>
              </a:ext>
            </a:extLst>
          </p:cNvPr>
          <p:cNvSpPr/>
          <p:nvPr/>
        </p:nvSpPr>
        <p:spPr>
          <a:xfrm>
            <a:off x="7981217" y="2305455"/>
            <a:ext cx="3244502" cy="354931"/>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animBg="1"/>
      <p:bldP spid="2"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49D4-ACD4-C54A-16EA-69C53F261B5E}"/>
            </a:ext>
          </a:extLst>
        </p:cNvPr>
        <p:cNvGrpSpPr/>
        <p:nvPr/>
      </p:nvGrpSpPr>
      <p:grpSpPr>
        <a:xfrm>
          <a:off x="0" y="0"/>
          <a:ext cx="0" cy="0"/>
          <a:chOff x="0" y="0"/>
          <a:chExt cx="0" cy="0"/>
        </a:xfrm>
      </p:grpSpPr>
      <p:sp>
        <p:nvSpPr>
          <p:cNvPr id="6" name="Google Shape;258;g2094abaaa3f_0_131">
            <a:extLst>
              <a:ext uri="{FF2B5EF4-FFF2-40B4-BE49-F238E27FC236}">
                <a16:creationId xmlns:a16="http://schemas.microsoft.com/office/drawing/2014/main" id="{4DE30539-F7B6-3FC3-2D38-5C1E22DC9D9D}"/>
              </a:ext>
            </a:extLst>
          </p:cNvPr>
          <p:cNvSpPr/>
          <p:nvPr/>
        </p:nvSpPr>
        <p:spPr>
          <a:xfrm>
            <a:off x="259807" y="194571"/>
            <a:ext cx="11161800" cy="85793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dirty="0">
                <a:solidFill>
                  <a:schemeClr val="accent4"/>
                </a:solidFill>
                <a:latin typeface="Helvetica Neue" panose="020B0604020202020204"/>
                <a:ea typeface="Helvetica Neue" panose="020B0604020202020204"/>
                <a:cs typeface="Calibri" panose="020F0502020204030204" pitchFamily="34" charset="0"/>
                <a:sym typeface="Helvetica Neue"/>
              </a:rPr>
              <a:t>Partitioning explained variance between task-specific instructions</a:t>
            </a:r>
            <a:endParaRPr sz="2800" b="1" i="0" u="none" strike="noStrike" cap="none" dirty="0">
              <a:solidFill>
                <a:schemeClr val="accent4"/>
              </a:solidFill>
              <a:latin typeface="Helvetica Neue" panose="020B0604020202020204"/>
              <a:ea typeface="Helvetica Neue" panose="020B0604020202020204"/>
              <a:cs typeface="Calibri" panose="020F0502020204030204" pitchFamily="34" charset="0"/>
              <a:sym typeface="Helvetica Neue"/>
            </a:endParaRPr>
          </a:p>
        </p:txBody>
      </p:sp>
      <p:sp>
        <p:nvSpPr>
          <p:cNvPr id="8" name="Google Shape;430;p41">
            <a:extLst>
              <a:ext uri="{FF2B5EF4-FFF2-40B4-BE49-F238E27FC236}">
                <a16:creationId xmlns:a16="http://schemas.microsoft.com/office/drawing/2014/main" id="{0EFB7DD3-C738-12BB-E92C-66650AD2E8F3}"/>
              </a:ext>
            </a:extLst>
          </p:cNvPr>
          <p:cNvSpPr txBox="1">
            <a:spLocks/>
          </p:cNvSpPr>
          <p:nvPr/>
        </p:nvSpPr>
        <p:spPr>
          <a:xfrm>
            <a:off x="152200" y="6354975"/>
            <a:ext cx="10772800" cy="177600"/>
          </a:xfrm>
          <a:prstGeom prst="rect">
            <a:avLst/>
          </a:prstGeom>
          <a:noFill/>
          <a:ln>
            <a:noFill/>
          </a:ln>
        </p:spPr>
        <p:txBody>
          <a:bodyPr spcFirstLastPara="1" vert="horz" wrap="square" lIns="91433" tIns="45700" rIns="91433" bIns="45700" rtlCol="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22222"/>
              </a:buClr>
              <a:buSzPct val="100000"/>
              <a:buFont typeface="Arial" panose="020B0604020202020204" pitchFamily="34" charset="0"/>
              <a:buNone/>
            </a:pPr>
            <a:r>
              <a:rPr lang="en-US" u="sng" dirty="0">
                <a:solidFill>
                  <a:schemeClr val="hlink"/>
                </a:solidFill>
                <a:latin typeface="Arial"/>
                <a:ea typeface="Arial"/>
                <a:cs typeface="Arial"/>
                <a:sym typeface="Arial"/>
                <a:hlinkClick r:id="rId3"/>
              </a:rPr>
              <a:t>Subba Reddy Oota, </a:t>
            </a:r>
            <a:r>
              <a:rPr lang="en-US" u="sng" dirty="0" err="1">
                <a:solidFill>
                  <a:schemeClr val="hlink"/>
                </a:solidFill>
                <a:latin typeface="Arial"/>
                <a:ea typeface="Arial"/>
                <a:cs typeface="Arial"/>
                <a:sym typeface="Arial"/>
                <a:hlinkClick r:id="rId3"/>
              </a:rPr>
              <a:t>Akshett</a:t>
            </a:r>
            <a:r>
              <a:rPr lang="en-US" u="sng" dirty="0">
                <a:solidFill>
                  <a:schemeClr val="hlink"/>
                </a:solidFill>
                <a:latin typeface="Arial"/>
                <a:ea typeface="Arial"/>
                <a:cs typeface="Arial"/>
                <a:sym typeface="Arial"/>
                <a:hlinkClick r:id="rId3"/>
              </a:rPr>
              <a:t> Rai Jindal, </a:t>
            </a:r>
            <a:r>
              <a:rPr lang="en-US" u="sng" dirty="0" err="1">
                <a:solidFill>
                  <a:schemeClr val="hlink"/>
                </a:solidFill>
                <a:latin typeface="Arial"/>
                <a:ea typeface="Arial"/>
                <a:cs typeface="Arial"/>
                <a:sym typeface="Arial"/>
                <a:hlinkClick r:id="rId3"/>
              </a:rPr>
              <a:t>Ishani</a:t>
            </a:r>
            <a:r>
              <a:rPr lang="en-US" u="sng" dirty="0">
                <a:solidFill>
                  <a:schemeClr val="hlink"/>
                </a:solidFill>
                <a:latin typeface="Arial"/>
                <a:ea typeface="Arial"/>
                <a:cs typeface="Arial"/>
                <a:sym typeface="Arial"/>
                <a:hlinkClick r:id="rId3"/>
              </a:rPr>
              <a:t> Mondal, Khushbu </a:t>
            </a:r>
            <a:r>
              <a:rPr lang="en-US" u="sng" dirty="0" err="1">
                <a:solidFill>
                  <a:schemeClr val="hlink"/>
                </a:solidFill>
                <a:latin typeface="Arial"/>
                <a:ea typeface="Arial"/>
                <a:cs typeface="Arial"/>
                <a:sym typeface="Arial"/>
                <a:hlinkClick r:id="rId3"/>
              </a:rPr>
              <a:t>Pahwa</a:t>
            </a:r>
            <a:r>
              <a:rPr lang="en-US" u="sng" dirty="0">
                <a:solidFill>
                  <a:schemeClr val="hlink"/>
                </a:solidFill>
                <a:latin typeface="Arial"/>
                <a:ea typeface="Arial"/>
                <a:cs typeface="Arial"/>
                <a:sym typeface="Arial"/>
                <a:hlinkClick r:id="rId3"/>
              </a:rPr>
              <a:t>, Satya Sai Srinath Namburi GNVV, Manish Shrivastava, Maneesh Kumar Singh, </a:t>
            </a:r>
            <a:r>
              <a:rPr lang="en-US" u="sng" dirty="0" err="1">
                <a:solidFill>
                  <a:schemeClr val="hlink"/>
                </a:solidFill>
                <a:latin typeface="Arial"/>
                <a:ea typeface="Arial"/>
                <a:cs typeface="Arial"/>
                <a:sym typeface="Arial"/>
                <a:hlinkClick r:id="rId3"/>
              </a:rPr>
              <a:t>Bapi</a:t>
            </a:r>
            <a:r>
              <a:rPr lang="en-US" u="sng" dirty="0">
                <a:solidFill>
                  <a:schemeClr val="hlink"/>
                </a:solidFill>
                <a:latin typeface="Arial"/>
                <a:ea typeface="Arial"/>
                <a:cs typeface="Arial"/>
                <a:sym typeface="Arial"/>
                <a:hlinkClick r:id="rId3"/>
              </a:rPr>
              <a:t> Raju </a:t>
            </a:r>
            <a:r>
              <a:rPr lang="en-US" u="sng" dirty="0" err="1">
                <a:solidFill>
                  <a:schemeClr val="hlink"/>
                </a:solidFill>
                <a:latin typeface="Arial"/>
                <a:ea typeface="Arial"/>
                <a:cs typeface="Arial"/>
                <a:sym typeface="Arial"/>
                <a:hlinkClick r:id="rId3"/>
              </a:rPr>
              <a:t>Surampudi</a:t>
            </a:r>
            <a:r>
              <a:rPr lang="en-US" u="sng" dirty="0">
                <a:solidFill>
                  <a:schemeClr val="hlink"/>
                </a:solidFill>
                <a:latin typeface="Arial"/>
                <a:ea typeface="Arial"/>
                <a:cs typeface="Arial"/>
                <a:sym typeface="Arial"/>
                <a:hlinkClick r:id="rId3"/>
              </a:rPr>
              <a:t>, Manish Gupta. "Correlating instruction-tuning (in multimodal models) with vision-language processing (in the brain)"  Under Review.</a:t>
            </a:r>
            <a:endParaRPr lang="en-US" dirty="0"/>
          </a:p>
        </p:txBody>
      </p:sp>
      <p:sp>
        <p:nvSpPr>
          <p:cNvPr id="40" name="Google Shape;337;p44">
            <a:extLst>
              <a:ext uri="{FF2B5EF4-FFF2-40B4-BE49-F238E27FC236}">
                <a16:creationId xmlns:a16="http://schemas.microsoft.com/office/drawing/2014/main" id="{B0A2322B-0A25-7A89-2366-A1BA4F74786D}"/>
              </a:ext>
            </a:extLst>
          </p:cNvPr>
          <p:cNvSpPr txBox="1"/>
          <p:nvPr/>
        </p:nvSpPr>
        <p:spPr>
          <a:xfrm>
            <a:off x="443397" y="5219117"/>
            <a:ext cx="11327071" cy="984845"/>
          </a:xfrm>
          <a:prstGeom prst="rect">
            <a:avLst/>
          </a:prstGeom>
          <a:solidFill>
            <a:schemeClr val="bg2">
              <a:lumMod val="90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sz="1600" dirty="0"/>
              <a:t>Between Image Captioning (IC) and Image Understanding (IU2), there is no unique variance for IU2 in the EBA region, while IC retains some unique variance.</a:t>
            </a:r>
          </a:p>
          <a:p>
            <a:pPr marL="285750" indent="-285750">
              <a:buFont typeface="Arial" panose="020B0604020202020204" pitchFamily="34" charset="0"/>
              <a:buChar char="•"/>
            </a:pPr>
            <a:r>
              <a:rPr lang="en-US" sz="1600" dirty="0"/>
              <a:t>High overlap between  IC and IU2 in higher visual areas but lower overlap in early visual cortex.</a:t>
            </a:r>
          </a:p>
        </p:txBody>
      </p:sp>
      <p:pic>
        <p:nvPicPr>
          <p:cNvPr id="42" name="Picture 41" descr="A close-up of a brain scan&#10;&#10;Description automatically generated">
            <a:extLst>
              <a:ext uri="{FF2B5EF4-FFF2-40B4-BE49-F238E27FC236}">
                <a16:creationId xmlns:a16="http://schemas.microsoft.com/office/drawing/2014/main" id="{6ADD3E1A-120D-B68C-22C6-6767E1CB4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198" y="1122353"/>
            <a:ext cx="9863603" cy="3478830"/>
          </a:xfrm>
          <a:prstGeom prst="rect">
            <a:avLst/>
          </a:prstGeom>
        </p:spPr>
      </p:pic>
    </p:spTree>
    <p:extLst>
      <p:ext uri="{BB962C8B-B14F-4D97-AF65-F5344CB8AC3E}">
        <p14:creationId xmlns:p14="http://schemas.microsoft.com/office/powerpoint/2010/main" val="353962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680C8C6C-F1D4-666C-DF07-C39D62AF1A45}"/>
            </a:ext>
          </a:extLst>
        </p:cNvPr>
        <p:cNvGrpSpPr/>
        <p:nvPr/>
      </p:nvGrpSpPr>
      <p:grpSpPr>
        <a:xfrm>
          <a:off x="0" y="0"/>
          <a:ext cx="0" cy="0"/>
          <a:chOff x="0" y="0"/>
          <a:chExt cx="0" cy="0"/>
        </a:xfrm>
      </p:grpSpPr>
      <p:pic>
        <p:nvPicPr>
          <p:cNvPr id="407" name="Google Shape;407;g299ad7074e6_0_4">
            <a:extLst>
              <a:ext uri="{FF2B5EF4-FFF2-40B4-BE49-F238E27FC236}">
                <a16:creationId xmlns:a16="http://schemas.microsoft.com/office/drawing/2014/main" id="{EFACFA50-08EA-138F-E9E9-F062BB626FE8}"/>
              </a:ext>
            </a:extLst>
          </p:cNvPr>
          <p:cNvPicPr preferRelativeResize="0"/>
          <p:nvPr/>
        </p:nvPicPr>
        <p:blipFill>
          <a:blip r:embed="rId3">
            <a:alphaModFix/>
          </a:blip>
          <a:stretch>
            <a:fillRect/>
          </a:stretch>
        </p:blipFill>
        <p:spPr>
          <a:xfrm>
            <a:off x="38100" y="157655"/>
            <a:ext cx="12192000" cy="6636342"/>
          </a:xfrm>
          <a:prstGeom prst="rect">
            <a:avLst/>
          </a:prstGeom>
          <a:noFill/>
          <a:ln>
            <a:noFill/>
          </a:ln>
        </p:spPr>
      </p:pic>
      <p:sp>
        <p:nvSpPr>
          <p:cNvPr id="408" name="Google Shape;408;g299ad7074e6_0_4">
            <a:extLst>
              <a:ext uri="{FF2B5EF4-FFF2-40B4-BE49-F238E27FC236}">
                <a16:creationId xmlns:a16="http://schemas.microsoft.com/office/drawing/2014/main" id="{204DD791-C9D2-3FDF-6927-7376AA45B230}"/>
              </a:ext>
            </a:extLst>
          </p:cNvPr>
          <p:cNvSpPr txBox="1"/>
          <p:nvPr/>
        </p:nvSpPr>
        <p:spPr>
          <a:xfrm>
            <a:off x="0" y="157655"/>
            <a:ext cx="70881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dirty="0">
                <a:solidFill>
                  <a:schemeClr val="accent4"/>
                </a:solidFill>
                <a:latin typeface="Helvetica Neue"/>
                <a:ea typeface="Helvetica Neue"/>
                <a:cs typeface="Helvetica Neue"/>
                <a:sym typeface="Helvetica Neue"/>
              </a:rPr>
              <a:t>Conclusions for neuro-AI research field</a:t>
            </a:r>
            <a:endParaRPr sz="2800" b="1" dirty="0">
              <a:solidFill>
                <a:schemeClr val="accent4"/>
              </a:solidFill>
              <a:latin typeface="Helvetica Neue"/>
              <a:ea typeface="Helvetica Neue"/>
              <a:cs typeface="Helvetica Neue"/>
              <a:sym typeface="Helvetica Neue"/>
            </a:endParaRPr>
          </a:p>
        </p:txBody>
      </p:sp>
      <p:sp>
        <p:nvSpPr>
          <p:cNvPr id="409" name="Google Shape;409;g299ad7074e6_0_4">
            <a:extLst>
              <a:ext uri="{FF2B5EF4-FFF2-40B4-BE49-F238E27FC236}">
                <a16:creationId xmlns:a16="http://schemas.microsoft.com/office/drawing/2014/main" id="{580EFEF2-32F9-18F5-C124-7D0BE84C000D}"/>
              </a:ext>
            </a:extLst>
          </p:cNvPr>
          <p:cNvSpPr txBox="1"/>
          <p:nvPr/>
        </p:nvSpPr>
        <p:spPr>
          <a:xfrm>
            <a:off x="249785" y="1597608"/>
            <a:ext cx="11692429" cy="4185731"/>
          </a:xfrm>
          <a:prstGeom prst="rect">
            <a:avLst/>
          </a:prstGeom>
          <a:noFill/>
          <a:ln>
            <a:noFill/>
          </a:ln>
        </p:spPr>
        <p:txBody>
          <a:bodyPr spcFirstLastPara="1" wrap="square" lIns="91425" tIns="91425" rIns="91425" bIns="91425" anchor="t" anchorCtr="0">
            <a:spAutoFit/>
          </a:bodyPr>
          <a:lstStyle/>
          <a:p>
            <a:pPr marL="565150" indent="-514350">
              <a:buClr>
                <a:schemeClr val="dk1"/>
              </a:buClr>
              <a:buSzPts val="2800"/>
              <a:buFont typeface="+mj-lt"/>
              <a:buAutoNum type="arabicPeriod"/>
            </a:pPr>
            <a:r>
              <a:rPr lang="en-US" sz="2000" dirty="0">
                <a:solidFill>
                  <a:schemeClr val="dk1"/>
                </a:solidFill>
                <a:ea typeface="Helvetica Neue"/>
                <a:cs typeface="Calibri" panose="020F0502020204030204" pitchFamily="34" charset="0"/>
                <a:sym typeface="Helvetica Neue"/>
              </a:rPr>
              <a:t>Both </a:t>
            </a:r>
            <a:r>
              <a:rPr lang="en-US" sz="2000" b="1" dirty="0">
                <a:solidFill>
                  <a:schemeClr val="dk1"/>
                </a:solidFill>
                <a:ea typeface="Helvetica Neue"/>
                <a:cs typeface="Calibri" panose="020F0502020204030204" pitchFamily="34" charset="0"/>
                <a:sym typeface="Helvetica Neue"/>
              </a:rPr>
              <a:t>cross-modal and jointly pretrained models </a:t>
            </a:r>
            <a:r>
              <a:rPr lang="en-US" sz="2000" dirty="0">
                <a:solidFill>
                  <a:schemeClr val="dk1"/>
                </a:solidFill>
                <a:ea typeface="Helvetica Neue"/>
                <a:cs typeface="Calibri" panose="020F0502020204030204" pitchFamily="34" charset="0"/>
                <a:sym typeface="Helvetica Neue"/>
              </a:rPr>
              <a:t>demonstrate significantly improved brain alignment with </a:t>
            </a:r>
            <a:r>
              <a:rPr lang="en-US" sz="2000" b="1" dirty="0">
                <a:solidFill>
                  <a:schemeClr val="dk1"/>
                </a:solidFill>
                <a:ea typeface="Helvetica Neue"/>
                <a:cs typeface="Calibri" panose="020F0502020204030204" pitchFamily="34" charset="0"/>
                <a:sym typeface="Helvetica Neue"/>
              </a:rPr>
              <a:t>language regions </a:t>
            </a:r>
            <a:r>
              <a:rPr lang="en-US" sz="2000" dirty="0">
                <a:solidFill>
                  <a:schemeClr val="dk1"/>
                </a:solidFill>
                <a:ea typeface="Helvetica Neue"/>
                <a:cs typeface="Calibri" panose="020F0502020204030204" pitchFamily="34" charset="0"/>
                <a:sym typeface="Helvetica Neue"/>
              </a:rPr>
              <a:t>compared to visual regions when analyzed against unimodal video data.</a:t>
            </a:r>
          </a:p>
          <a:p>
            <a:pPr marL="565150" lvl="0" indent="-514350">
              <a:buClr>
                <a:schemeClr val="dk1"/>
              </a:buClr>
              <a:buSzPts val="2800"/>
              <a:buFont typeface="+mj-lt"/>
              <a:buAutoNum type="arabicPeriod"/>
            </a:pPr>
            <a:endParaRPr lang="en-US" sz="2000" b="1" dirty="0">
              <a:solidFill>
                <a:schemeClr val="accent3"/>
              </a:solidFill>
              <a:ea typeface="Calibri"/>
              <a:cs typeface="Calibri" panose="020F0502020204030204" pitchFamily="34" charset="0"/>
              <a:sym typeface="Calibri"/>
            </a:endParaRPr>
          </a:p>
          <a:p>
            <a:pPr marL="565150" indent="-514350">
              <a:buClr>
                <a:schemeClr val="dk1"/>
              </a:buClr>
              <a:buSzPts val="2800"/>
              <a:buFont typeface="+mj-lt"/>
              <a:buAutoNum type="arabicPeriod"/>
            </a:pPr>
            <a:r>
              <a:rPr lang="en-US" sz="2000" b="1" dirty="0"/>
              <a:t>Multi-modal models </a:t>
            </a:r>
            <a:r>
              <a:rPr lang="en-US" sz="2000" dirty="0"/>
              <a:t>to capture </a:t>
            </a:r>
            <a:r>
              <a:rPr lang="en-US" sz="2000" b="1" dirty="0"/>
              <a:t>additional information</a:t>
            </a:r>
            <a:r>
              <a:rPr lang="en-US" sz="2000" dirty="0"/>
              <a:t>—either through knowledge transfer or integration between modalities—which is crucial for multi-modal brain alignment</a:t>
            </a:r>
            <a:endParaRPr lang="en-US" sz="2000" dirty="0">
              <a:solidFill>
                <a:prstClr val="black"/>
              </a:solidFill>
              <a:ea typeface="Calibri"/>
              <a:cs typeface="Calibri" panose="020F0502020204030204" pitchFamily="34" charset="0"/>
              <a:sym typeface="Calibri"/>
            </a:endParaRPr>
          </a:p>
          <a:p>
            <a:pPr marL="565150" lvl="0" indent="-514350">
              <a:buClr>
                <a:schemeClr val="dk1"/>
              </a:buClr>
              <a:buSzPts val="2800"/>
              <a:buFont typeface="+mj-lt"/>
              <a:buAutoNum type="arabicPeriod"/>
            </a:pPr>
            <a:endParaRPr lang="en-US" sz="2000" b="1" dirty="0">
              <a:solidFill>
                <a:schemeClr val="accent3"/>
              </a:solidFill>
              <a:ea typeface="Calibri"/>
              <a:cs typeface="Calibri" panose="020F0502020204030204" pitchFamily="34" charset="0"/>
              <a:sym typeface="Calibri"/>
            </a:endParaRPr>
          </a:p>
          <a:p>
            <a:pPr marL="565150" lvl="0" indent="-514350">
              <a:buClr>
                <a:schemeClr val="dk1"/>
              </a:buClr>
              <a:buSzPts val="2800"/>
              <a:buFont typeface="+mj-lt"/>
              <a:buAutoNum type="arabicPeriod"/>
            </a:pPr>
            <a:r>
              <a:rPr lang="en-US" sz="2000" dirty="0"/>
              <a:t>The </a:t>
            </a:r>
            <a:r>
              <a:rPr lang="en-US" sz="2000" b="1" dirty="0"/>
              <a:t>differences between the models </a:t>
            </a:r>
            <a:r>
              <a:rPr lang="en-US" sz="2000" dirty="0"/>
              <a:t>in terms of </a:t>
            </a:r>
            <a:r>
              <a:rPr lang="en-US" sz="2000" b="1" dirty="0"/>
              <a:t>architectural variability </a:t>
            </a:r>
            <a:r>
              <a:rPr lang="en-US" sz="2000" dirty="0"/>
              <a:t>and </a:t>
            </a:r>
            <a:r>
              <a:rPr lang="en-US" sz="2000" b="1" dirty="0"/>
              <a:t>variability in pretraining methods</a:t>
            </a:r>
            <a:r>
              <a:rPr lang="en-US" sz="2000" dirty="0"/>
              <a:t>, this suggests that future work could benefit from more tightly controlled comparisons to better isolate the effects of these factors.</a:t>
            </a:r>
            <a:endParaRPr sz="2000" dirty="0">
              <a:solidFill>
                <a:schemeClr val="dk1"/>
              </a:solidFill>
              <a:ea typeface="Calibri"/>
              <a:cs typeface="Calibri" panose="020F0502020204030204" pitchFamily="34" charset="0"/>
              <a:sym typeface="Calibri"/>
            </a:endParaRPr>
          </a:p>
          <a:p>
            <a:pPr marL="565150" lvl="0" indent="-514350">
              <a:buClr>
                <a:schemeClr val="dk1"/>
              </a:buClr>
              <a:buSzPts val="2800"/>
              <a:buFont typeface="+mj-lt"/>
              <a:buAutoNum type="arabicPeriod"/>
            </a:pPr>
            <a:endParaRPr lang="en-US" sz="2000" dirty="0">
              <a:solidFill>
                <a:prstClr val="black"/>
              </a:solidFill>
              <a:ea typeface="Calibri"/>
              <a:cs typeface="Calibri" panose="020F0502020204030204" pitchFamily="34" charset="0"/>
              <a:sym typeface="Calibri"/>
            </a:endParaRPr>
          </a:p>
          <a:p>
            <a:pPr marL="565150" lvl="0" indent="-514350">
              <a:buClr>
                <a:schemeClr val="dk1"/>
              </a:buClr>
              <a:buSzPts val="2800"/>
              <a:buFont typeface="+mj-lt"/>
              <a:buAutoNum type="arabicPeriod"/>
            </a:pPr>
            <a:r>
              <a:rPr lang="en-US" sz="2000" dirty="0"/>
              <a:t>Several </a:t>
            </a:r>
            <a:r>
              <a:rPr lang="en-US" sz="2000" b="1" dirty="0"/>
              <a:t>task-specific</a:t>
            </a:r>
            <a:r>
              <a:rPr lang="en-US" sz="2000" dirty="0"/>
              <a:t> instructions leading to improved brain alignment between fMRI recordings and MLLMs, </a:t>
            </a:r>
            <a:r>
              <a:rPr lang="en-US" sz="2000" b="1" dirty="0"/>
              <a:t>not all instructions </a:t>
            </a:r>
            <a:r>
              <a:rPr lang="en-US" sz="2000" dirty="0"/>
              <a:t>were relevant for brain alignment.</a:t>
            </a:r>
            <a:endParaRPr lang="en-US" sz="2000" b="1" dirty="0">
              <a:solidFill>
                <a:prstClr val="black"/>
              </a:solidFill>
              <a:ea typeface="Calibri"/>
              <a:cs typeface="Calibri" panose="020F0502020204030204" pitchFamily="34" charset="0"/>
              <a:sym typeface="Calibri"/>
            </a:endParaRPr>
          </a:p>
        </p:txBody>
      </p:sp>
      <p:sp>
        <p:nvSpPr>
          <p:cNvPr id="2" name="Footer Placeholder 4">
            <a:extLst>
              <a:ext uri="{FF2B5EF4-FFF2-40B4-BE49-F238E27FC236}">
                <a16:creationId xmlns:a16="http://schemas.microsoft.com/office/drawing/2014/main" id="{B033043F-5DB1-281D-50E3-E9A9608239A5}"/>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8062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7EFB-A64A-D064-46A2-B3DF5AC1BDA9}"/>
              </a:ext>
            </a:extLst>
          </p:cNvPr>
          <p:cNvSpPr>
            <a:spLocks noGrp="1"/>
          </p:cNvSpPr>
          <p:nvPr>
            <p:ph type="title"/>
          </p:nvPr>
        </p:nvSpPr>
        <p:spPr>
          <a:xfrm>
            <a:off x="838200" y="172085"/>
            <a:ext cx="10515600" cy="782955"/>
          </a:xfrm>
        </p:spPr>
        <p:txBody>
          <a:bodyPr>
            <a:normAutofit/>
          </a:bodyPr>
          <a:lstStyle/>
          <a:p>
            <a:pPr algn="ctr"/>
            <a:r>
              <a:rPr lang="en-US" sz="2800" b="1" dirty="0">
                <a:solidFill>
                  <a:schemeClr val="accent4"/>
                </a:solidFill>
                <a:latin typeface="Helvetica Neue" panose="020B0604020202020204"/>
              </a:rPr>
              <a:t>Collaborators</a:t>
            </a:r>
          </a:p>
        </p:txBody>
      </p:sp>
      <p:pic>
        <p:nvPicPr>
          <p:cNvPr id="5" name="Content Placeholder 4" descr="A picture containing person, wall, indoor, person&#10;&#10;Description automatically generated">
            <a:extLst>
              <a:ext uri="{FF2B5EF4-FFF2-40B4-BE49-F238E27FC236}">
                <a16:creationId xmlns:a16="http://schemas.microsoft.com/office/drawing/2014/main" id="{40871950-1F00-FBF3-8F7D-2F9BA574B6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501" y="1504549"/>
            <a:ext cx="1673942" cy="1774559"/>
          </a:xfrm>
        </p:spPr>
      </p:pic>
      <p:pic>
        <p:nvPicPr>
          <p:cNvPr id="9" name="Picture 8" descr="A picture containing person, indoor, wearing, posing&#10;&#10;Description automatically generated">
            <a:extLst>
              <a:ext uri="{FF2B5EF4-FFF2-40B4-BE49-F238E27FC236}">
                <a16:creationId xmlns:a16="http://schemas.microsoft.com/office/drawing/2014/main" id="{F8BA48A8-4050-66B1-9837-9D1419047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3" y="4016340"/>
            <a:ext cx="1673942" cy="1774560"/>
          </a:xfrm>
          <a:prstGeom prst="rect">
            <a:avLst/>
          </a:prstGeom>
        </p:spPr>
      </p:pic>
      <p:pic>
        <p:nvPicPr>
          <p:cNvPr id="11" name="Picture 10" descr="A picture containing person, person, wall, indoor&#10;&#10;Description automatically generated">
            <a:extLst>
              <a:ext uri="{FF2B5EF4-FFF2-40B4-BE49-F238E27FC236}">
                <a16:creationId xmlns:a16="http://schemas.microsoft.com/office/drawing/2014/main" id="{FF311303-907F-5C2E-7E8A-1C7FA06D2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4917" y="1510855"/>
            <a:ext cx="1673942" cy="1774560"/>
          </a:xfrm>
          <a:prstGeom prst="rect">
            <a:avLst/>
          </a:prstGeom>
        </p:spPr>
      </p:pic>
      <p:sp>
        <p:nvSpPr>
          <p:cNvPr id="16" name="Rectangle: Rounded Corners 15">
            <a:extLst>
              <a:ext uri="{FF2B5EF4-FFF2-40B4-BE49-F238E27FC236}">
                <a16:creationId xmlns:a16="http://schemas.microsoft.com/office/drawing/2014/main" id="{7C5B670E-C123-9F08-726D-4C6FA3D1EE07}"/>
              </a:ext>
            </a:extLst>
          </p:cNvPr>
          <p:cNvSpPr/>
          <p:nvPr/>
        </p:nvSpPr>
        <p:spPr>
          <a:xfrm>
            <a:off x="1472969" y="3296500"/>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Subba Reddy Oota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00F0B086-FCAA-BF3F-BEA9-10DB207AF451}"/>
              </a:ext>
            </a:extLst>
          </p:cNvPr>
          <p:cNvSpPr/>
          <p:nvPr/>
        </p:nvSpPr>
        <p:spPr>
          <a:xfrm>
            <a:off x="7984385" y="3302809"/>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Manish Gupta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B7946106-9778-F1C9-FAF9-5797B1F83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220" y="4020257"/>
            <a:ext cx="1673942" cy="1774560"/>
          </a:xfrm>
          <a:prstGeom prst="rect">
            <a:avLst/>
          </a:prstGeom>
        </p:spPr>
      </p:pic>
      <p:sp>
        <p:nvSpPr>
          <p:cNvPr id="4" name="Rectangle: Rounded Corners 3">
            <a:extLst>
              <a:ext uri="{FF2B5EF4-FFF2-40B4-BE49-F238E27FC236}">
                <a16:creationId xmlns:a16="http://schemas.microsoft.com/office/drawing/2014/main" id="{ADE201B1-92AB-19FA-972C-C2DF3E1B14EC}"/>
              </a:ext>
            </a:extLst>
          </p:cNvPr>
          <p:cNvSpPr/>
          <p:nvPr/>
        </p:nvSpPr>
        <p:spPr>
          <a:xfrm>
            <a:off x="948688" y="5829605"/>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NimbusRomNo9L-Regu"/>
              </a:rPr>
              <a:t>Mariya Toneva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person smiling at the camera&#10;&#10;Description automatically generated with low confidence">
            <a:extLst>
              <a:ext uri="{FF2B5EF4-FFF2-40B4-BE49-F238E27FC236}">
                <a16:creationId xmlns:a16="http://schemas.microsoft.com/office/drawing/2014/main" id="{F8D1AF4F-6557-257D-CDBF-EBCD4093C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370" y="4017310"/>
            <a:ext cx="1673943" cy="1809348"/>
          </a:xfrm>
          <a:prstGeom prst="rect">
            <a:avLst/>
          </a:prstGeom>
        </p:spPr>
      </p:pic>
      <p:sp>
        <p:nvSpPr>
          <p:cNvPr id="10" name="Rectangle: Rounded Corners 9">
            <a:extLst>
              <a:ext uri="{FF2B5EF4-FFF2-40B4-BE49-F238E27FC236}">
                <a16:creationId xmlns:a16="http://schemas.microsoft.com/office/drawing/2014/main" id="{BD5345F9-ECBD-E320-DA08-254A1236F1F9}"/>
              </a:ext>
            </a:extLst>
          </p:cNvPr>
          <p:cNvSpPr/>
          <p:nvPr/>
        </p:nvSpPr>
        <p:spPr>
          <a:xfrm>
            <a:off x="4815838" y="5787952"/>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Regu"/>
                <a:ea typeface="+mn-ea"/>
                <a:cs typeface="+mn-cs"/>
              </a:rPr>
              <a:t>Fatma Deniz</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28EA98A-BAB8-CC58-DE7F-1027AC31D3CE}"/>
              </a:ext>
            </a:extLst>
          </p:cNvPr>
          <p:cNvSpPr/>
          <p:nvPr/>
        </p:nvSpPr>
        <p:spPr>
          <a:xfrm>
            <a:off x="3626618" y="3280529"/>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Khushbu Pahwa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person smiling for the camera&#10;&#10;Description automatically generated with medium confidence">
            <a:extLst>
              <a:ext uri="{FF2B5EF4-FFF2-40B4-BE49-F238E27FC236}">
                <a16:creationId xmlns:a16="http://schemas.microsoft.com/office/drawing/2014/main" id="{36C09112-356C-E866-7CF9-F853C6283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150" y="1488577"/>
            <a:ext cx="1673942" cy="1757167"/>
          </a:xfrm>
          <a:prstGeom prst="rect">
            <a:avLst/>
          </a:prstGeom>
        </p:spPr>
      </p:pic>
      <p:pic>
        <p:nvPicPr>
          <p:cNvPr id="23" name="Picture 22" descr="A person with a goatee and beard&#10;&#10;Description automatically generated with low confidence">
            <a:extLst>
              <a:ext uri="{FF2B5EF4-FFF2-40B4-BE49-F238E27FC236}">
                <a16:creationId xmlns:a16="http://schemas.microsoft.com/office/drawing/2014/main" id="{973E9541-A0B4-8C2A-7958-458EEB8FB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6982" y="4027528"/>
            <a:ext cx="1683618" cy="1771610"/>
          </a:xfrm>
          <a:prstGeom prst="rect">
            <a:avLst/>
          </a:prstGeom>
        </p:spPr>
      </p:pic>
      <p:sp>
        <p:nvSpPr>
          <p:cNvPr id="24" name="Rectangle: Rounded Corners 23">
            <a:extLst>
              <a:ext uri="{FF2B5EF4-FFF2-40B4-BE49-F238E27FC236}">
                <a16:creationId xmlns:a16="http://schemas.microsoft.com/office/drawing/2014/main" id="{3261AB7F-FDCE-A930-00FF-B5124F7F6AD2}"/>
              </a:ext>
            </a:extLst>
          </p:cNvPr>
          <p:cNvSpPr/>
          <p:nvPr/>
        </p:nvSpPr>
        <p:spPr>
          <a:xfrm>
            <a:off x="6691288" y="5798122"/>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NimbusRomNo9L-Regu"/>
              </a:rPr>
              <a:t>Xavier </a:t>
            </a:r>
            <a:r>
              <a:rPr lang="en-US" dirty="0" err="1">
                <a:solidFill>
                  <a:prstClr val="black"/>
                </a:solidFill>
                <a:latin typeface="NimbusRomNo9L-Regu"/>
              </a:rPr>
              <a:t>Hinaut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A person wearing glasses and orange shirt&#10;&#10;Description automatically generated with low confidence">
            <a:extLst>
              <a:ext uri="{FF2B5EF4-FFF2-40B4-BE49-F238E27FC236}">
                <a16:creationId xmlns:a16="http://schemas.microsoft.com/office/drawing/2014/main" id="{DAF3E642-F92B-6DD7-8E10-61E919AA6E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8301" y="4027527"/>
            <a:ext cx="1683618" cy="1780765"/>
          </a:xfrm>
          <a:prstGeom prst="rect">
            <a:avLst/>
          </a:prstGeom>
        </p:spPr>
      </p:pic>
      <p:sp>
        <p:nvSpPr>
          <p:cNvPr id="31" name="Rectangle: Rounded Corners 30">
            <a:extLst>
              <a:ext uri="{FF2B5EF4-FFF2-40B4-BE49-F238E27FC236}">
                <a16:creationId xmlns:a16="http://schemas.microsoft.com/office/drawing/2014/main" id="{5544504B-C226-5C46-4CB3-7C7A523EC612}"/>
              </a:ext>
            </a:extLst>
          </p:cNvPr>
          <p:cNvSpPr/>
          <p:nvPr/>
        </p:nvSpPr>
        <p:spPr>
          <a:xfrm>
            <a:off x="8637769" y="5826658"/>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Frederic Alexandre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lide Number Placeholder 21">
            <a:extLst>
              <a:ext uri="{FF2B5EF4-FFF2-40B4-BE49-F238E27FC236}">
                <a16:creationId xmlns:a16="http://schemas.microsoft.com/office/drawing/2014/main" id="{B323F53C-1D5B-6FB4-394A-B48AD44D1573}"/>
              </a:ext>
            </a:extLst>
          </p:cNvPr>
          <p:cNvSpPr>
            <a:spLocks noGrp="1"/>
          </p:cNvSpPr>
          <p:nvPr>
            <p:ph type="sldNum" sz="quarter" idx="12"/>
          </p:nvPr>
        </p:nvSpPr>
        <p:spPr/>
        <p:txBody>
          <a:bodyPr/>
          <a:lstStyle/>
          <a:p>
            <a:fld id="{5BE9A157-85A7-42EF-8098-7F5FC6C09ADD}" type="slidenum">
              <a:rPr lang="en-US" smtClean="0"/>
              <a:t>74</a:t>
            </a:fld>
            <a:endParaRPr lang="en-US"/>
          </a:p>
        </p:txBody>
      </p:sp>
      <p:sp>
        <p:nvSpPr>
          <p:cNvPr id="25" name="Footer Placeholder 4">
            <a:extLst>
              <a:ext uri="{FF2B5EF4-FFF2-40B4-BE49-F238E27FC236}">
                <a16:creationId xmlns:a16="http://schemas.microsoft.com/office/drawing/2014/main" id="{4C5A27AB-FA64-DF30-20E7-3EB32C5FEB7C}"/>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pic>
        <p:nvPicPr>
          <p:cNvPr id="29" name="Picture 28" descr="A person in a black shirt&#10;&#10;Description automatically generated">
            <a:extLst>
              <a:ext uri="{FF2B5EF4-FFF2-40B4-BE49-F238E27FC236}">
                <a16:creationId xmlns:a16="http://schemas.microsoft.com/office/drawing/2014/main" id="{37E26ABB-2F2F-5787-68B3-F1DA794354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0799" y="1496486"/>
            <a:ext cx="1673942" cy="1757168"/>
          </a:xfrm>
          <a:prstGeom prst="rect">
            <a:avLst/>
          </a:prstGeom>
        </p:spPr>
      </p:pic>
      <p:sp>
        <p:nvSpPr>
          <p:cNvPr id="32" name="Rectangle: Rounded Corners 31">
            <a:extLst>
              <a:ext uri="{FF2B5EF4-FFF2-40B4-BE49-F238E27FC236}">
                <a16:creationId xmlns:a16="http://schemas.microsoft.com/office/drawing/2014/main" id="{72181FB3-D174-64DA-8455-FA873B94F8CF}"/>
              </a:ext>
            </a:extLst>
          </p:cNvPr>
          <p:cNvSpPr/>
          <p:nvPr/>
        </p:nvSpPr>
        <p:spPr>
          <a:xfrm>
            <a:off x="5830736" y="3279108"/>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NimbusRomNo9L-Regu"/>
              </a:rPr>
              <a:t>Maneesh Singh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CA549849-CBBA-B4EA-808E-0A87473612FC}"/>
              </a:ext>
            </a:extLst>
          </p:cNvPr>
          <p:cNvSpPr/>
          <p:nvPr/>
        </p:nvSpPr>
        <p:spPr>
          <a:xfrm>
            <a:off x="2869357" y="5826658"/>
            <a:ext cx="2155006"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NimbusRomNo9L-Regu"/>
              </a:rPr>
              <a:t>Bapi</a:t>
            </a:r>
            <a:r>
              <a:rPr lang="en-US" dirty="0">
                <a:solidFill>
                  <a:prstClr val="black"/>
                </a:solidFill>
                <a:latin typeface="NimbusRomNo9L-Regu"/>
              </a:rPr>
              <a:t> Raju </a:t>
            </a:r>
            <a:r>
              <a:rPr lang="en-US" dirty="0" err="1">
                <a:solidFill>
                  <a:prstClr val="black"/>
                </a:solidFill>
                <a:latin typeface="NimbusRomNo9L-Regu"/>
              </a:rPr>
              <a:t>Surampudi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779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95437"/>
            <a:ext cx="11161800" cy="688335"/>
          </a:xfrm>
          <a:prstGeom prst="rect">
            <a:avLst/>
          </a:prstGeom>
          <a:noFill/>
          <a:ln>
            <a:noFill/>
          </a:ln>
        </p:spPr>
        <p:txBody>
          <a:bodyPr spcFirstLastPara="1" wrap="square" lIns="91425" tIns="45700" rIns="91425" bIns="45700" anchor="ctr" anchorCtr="0">
            <a:noAutofit/>
          </a:bodyPr>
          <a:lstStyle/>
          <a:p>
            <a:pPr>
              <a:buClr>
                <a:srgbClr val="000000"/>
              </a:buClr>
              <a:buSzPts val="2800"/>
              <a:buFont typeface="Arial"/>
              <a:buNone/>
            </a:pPr>
            <a:r>
              <a:rPr lang="en-US" sz="2800" b="1" dirty="0">
                <a:solidFill>
                  <a:srgbClr val="0097A7"/>
                </a:solidFill>
                <a:latin typeface="Helvetica Neue"/>
                <a:ea typeface="Helvetica Neue"/>
                <a:cs typeface="Helvetica Neue"/>
                <a:sym typeface="Helvetica Neue"/>
              </a:rPr>
              <a:t>Designing a functional MRI experiment: watching movies</a:t>
            </a:r>
          </a:p>
        </p:txBody>
      </p:sp>
      <p:pic>
        <p:nvPicPr>
          <p:cNvPr id="3" name="new_video">
            <a:hlinkClick r:id="" action="ppaction://media"/>
            <a:extLst>
              <a:ext uri="{FF2B5EF4-FFF2-40B4-BE49-F238E27FC236}">
                <a16:creationId xmlns:a16="http://schemas.microsoft.com/office/drawing/2014/main" id="{906D0920-5553-4621-940D-3C6C3B3F72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6237" y="875462"/>
            <a:ext cx="9376331" cy="4957831"/>
          </a:xfrm>
          <a:prstGeom prst="rect">
            <a:avLst/>
          </a:prstGeom>
        </p:spPr>
      </p:pic>
      <p:sp>
        <p:nvSpPr>
          <p:cNvPr id="2" name="Footer Placeholder 4">
            <a:extLst>
              <a:ext uri="{FF2B5EF4-FFF2-40B4-BE49-F238E27FC236}">
                <a16:creationId xmlns:a16="http://schemas.microsoft.com/office/drawing/2014/main" id="{BE752E71-6350-26D9-2040-47F3BE1263C1}"/>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
        <p:nvSpPr>
          <p:cNvPr id="4" name="Google Shape;676;p35">
            <a:extLst>
              <a:ext uri="{FF2B5EF4-FFF2-40B4-BE49-F238E27FC236}">
                <a16:creationId xmlns:a16="http://schemas.microsoft.com/office/drawing/2014/main" id="{32591B5B-20A3-9577-D57E-2EFD69476A34}"/>
              </a:ext>
            </a:extLst>
          </p:cNvPr>
          <p:cNvSpPr txBox="1"/>
          <p:nvPr/>
        </p:nvSpPr>
        <p:spPr>
          <a:xfrm>
            <a:off x="0" y="6135833"/>
            <a:ext cx="2383277" cy="589865"/>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r>
              <a:rPr lang="en" sz="1000" dirty="0">
                <a:solidFill>
                  <a:schemeClr val="dk1"/>
                </a:solidFill>
                <a:latin typeface="Montserrat"/>
                <a:ea typeface="Montserrat"/>
                <a:cs typeface="Montserrat"/>
                <a:sym typeface="Montserrat"/>
              </a:rPr>
              <a:t> Source: Video from Gallant Lab</a:t>
            </a:r>
            <a:endParaRPr sz="1000"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38187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155175" y="64297"/>
            <a:ext cx="11751479" cy="947773"/>
          </a:xfrm>
          <a:prstGeom prst="rect">
            <a:avLst/>
          </a:prstGeom>
          <a:noFill/>
          <a:ln>
            <a:noFill/>
          </a:ln>
        </p:spPr>
        <p:txBody>
          <a:bodyPr spcFirstLastPara="1" wrap="square" lIns="91425" tIns="45700" rIns="91425" bIns="45700" anchor="ctr" anchorCtr="0">
            <a:noAutofit/>
          </a:bodyPr>
          <a:lstStyle/>
          <a:p>
            <a:pPr>
              <a:buClr>
                <a:srgbClr val="000000"/>
              </a:buClr>
              <a:buSzPts val="2800"/>
              <a:buFont typeface="Arial"/>
              <a:buNone/>
            </a:pPr>
            <a:r>
              <a:rPr lang="en-US" sz="2800" b="1" dirty="0">
                <a:solidFill>
                  <a:srgbClr val="0097A7"/>
                </a:solidFill>
                <a:latin typeface="Helvetica Neue"/>
                <a:ea typeface="Helvetica Neue"/>
                <a:cs typeface="Helvetica Neue"/>
                <a:sym typeface="Helvetica Neue"/>
              </a:rPr>
              <a:t>What are we talking about when we talk about “mapping stimulus to the human brain”</a:t>
            </a:r>
          </a:p>
        </p:txBody>
      </p:sp>
      <p:sp>
        <p:nvSpPr>
          <p:cNvPr id="5" name="Google Shape;337;p44">
            <a:extLst>
              <a:ext uri="{FF2B5EF4-FFF2-40B4-BE49-F238E27FC236}">
                <a16:creationId xmlns:a16="http://schemas.microsoft.com/office/drawing/2014/main" id="{8A18800A-02E6-D900-F1E8-F0C0D2350240}"/>
              </a:ext>
            </a:extLst>
          </p:cNvPr>
          <p:cNvSpPr txBox="1"/>
          <p:nvPr/>
        </p:nvSpPr>
        <p:spPr>
          <a:xfrm>
            <a:off x="155176" y="1328009"/>
            <a:ext cx="3472774" cy="523180"/>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How do we </a:t>
            </a:r>
            <a:r>
              <a:rPr lang="en-US" b="1" dirty="0"/>
              <a:t>perceive</a:t>
            </a:r>
            <a:r>
              <a:rPr lang="en-US" dirty="0"/>
              <a:t> the words?</a:t>
            </a:r>
            <a:endParaRPr sz="1733" dirty="0">
              <a:latin typeface="Calibri"/>
              <a:ea typeface="Calibri"/>
              <a:cs typeface="Calibri"/>
              <a:sym typeface="Calibri"/>
            </a:endParaRPr>
          </a:p>
        </p:txBody>
      </p:sp>
      <p:pic>
        <p:nvPicPr>
          <p:cNvPr id="6" name="Picture 5" descr="A pair of red and blue spots&#10;&#10;Description automatically generated with medium confidence">
            <a:extLst>
              <a:ext uri="{FF2B5EF4-FFF2-40B4-BE49-F238E27FC236}">
                <a16:creationId xmlns:a16="http://schemas.microsoft.com/office/drawing/2014/main" id="{FD0DBE6F-13A0-A233-A7FD-A0F8B1595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043" y="2312387"/>
            <a:ext cx="4793009" cy="2593686"/>
          </a:xfrm>
          <a:prstGeom prst="rect">
            <a:avLst/>
          </a:prstGeom>
        </p:spPr>
      </p:pic>
      <p:sp>
        <p:nvSpPr>
          <p:cNvPr id="9" name="Google Shape;337;p44">
            <a:extLst>
              <a:ext uri="{FF2B5EF4-FFF2-40B4-BE49-F238E27FC236}">
                <a16:creationId xmlns:a16="http://schemas.microsoft.com/office/drawing/2014/main" id="{206C3032-43A5-8A4B-FB36-715793747AB3}"/>
              </a:ext>
            </a:extLst>
          </p:cNvPr>
          <p:cNvSpPr txBox="1"/>
          <p:nvPr/>
        </p:nvSpPr>
        <p:spPr>
          <a:xfrm>
            <a:off x="167257" y="3209141"/>
            <a:ext cx="3472774"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Where in the brain is </a:t>
            </a:r>
            <a:r>
              <a:rPr lang="en-US" b="1" dirty="0"/>
              <a:t>word meaning</a:t>
            </a:r>
            <a:r>
              <a:rPr lang="en-US" dirty="0"/>
              <a:t> represented? </a:t>
            </a:r>
            <a:endParaRPr sz="1733" dirty="0">
              <a:latin typeface="Calibri"/>
              <a:ea typeface="Calibri"/>
              <a:cs typeface="Calibri"/>
              <a:sym typeface="Calibri"/>
            </a:endParaRPr>
          </a:p>
        </p:txBody>
      </p:sp>
      <p:sp>
        <p:nvSpPr>
          <p:cNvPr id="11" name="Google Shape;337;p44">
            <a:extLst>
              <a:ext uri="{FF2B5EF4-FFF2-40B4-BE49-F238E27FC236}">
                <a16:creationId xmlns:a16="http://schemas.microsoft.com/office/drawing/2014/main" id="{3157B0AB-F272-554A-405B-532FD61B5B7A}"/>
              </a:ext>
            </a:extLst>
          </p:cNvPr>
          <p:cNvSpPr txBox="1"/>
          <p:nvPr/>
        </p:nvSpPr>
        <p:spPr>
          <a:xfrm>
            <a:off x="155176" y="5367272"/>
            <a:ext cx="3472774" cy="1077178"/>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How does the brain combine multiple words across </a:t>
            </a:r>
            <a:r>
              <a:rPr lang="en-US" b="1" dirty="0"/>
              <a:t>different timescales</a:t>
            </a:r>
            <a:r>
              <a:rPr lang="en-US" dirty="0"/>
              <a:t> ? </a:t>
            </a:r>
            <a:endParaRPr sz="1733" dirty="0">
              <a:latin typeface="Calibri"/>
              <a:ea typeface="Calibri"/>
              <a:cs typeface="Calibri"/>
              <a:sym typeface="Calibri"/>
            </a:endParaRPr>
          </a:p>
        </p:txBody>
      </p:sp>
      <p:sp>
        <p:nvSpPr>
          <p:cNvPr id="12" name="Google Shape;337;p44">
            <a:extLst>
              <a:ext uri="{FF2B5EF4-FFF2-40B4-BE49-F238E27FC236}">
                <a16:creationId xmlns:a16="http://schemas.microsoft.com/office/drawing/2014/main" id="{53E9CACA-9CFF-0774-EF0C-2021F14F46A8}"/>
              </a:ext>
            </a:extLst>
          </p:cNvPr>
          <p:cNvSpPr txBox="1"/>
          <p:nvPr/>
        </p:nvSpPr>
        <p:spPr>
          <a:xfrm>
            <a:off x="8719226" y="1189509"/>
            <a:ext cx="3317598"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Do </a:t>
            </a:r>
            <a:r>
              <a:rPr lang="en-US" b="1" dirty="0"/>
              <a:t>concept</a:t>
            </a:r>
            <a:r>
              <a:rPr lang="en-US" dirty="0"/>
              <a:t> representations differ across </a:t>
            </a:r>
            <a:r>
              <a:rPr lang="en-US" b="1" dirty="0"/>
              <a:t>modalities</a:t>
            </a:r>
            <a:r>
              <a:rPr lang="en-US" dirty="0"/>
              <a:t>?</a:t>
            </a:r>
            <a:endParaRPr sz="1733" dirty="0">
              <a:latin typeface="Calibri"/>
              <a:ea typeface="Calibri"/>
              <a:cs typeface="Calibri"/>
              <a:sym typeface="Calibri"/>
            </a:endParaRPr>
          </a:p>
        </p:txBody>
      </p:sp>
      <p:sp>
        <p:nvSpPr>
          <p:cNvPr id="13" name="Google Shape;337;p44">
            <a:extLst>
              <a:ext uri="{FF2B5EF4-FFF2-40B4-BE49-F238E27FC236}">
                <a16:creationId xmlns:a16="http://schemas.microsoft.com/office/drawing/2014/main" id="{F5D1A463-E0A3-A9F0-70A1-54195B2FB917}"/>
              </a:ext>
            </a:extLst>
          </p:cNvPr>
          <p:cNvSpPr txBox="1"/>
          <p:nvPr/>
        </p:nvSpPr>
        <p:spPr>
          <a:xfrm>
            <a:off x="8719226" y="5268401"/>
            <a:ext cx="3317598" cy="1077178"/>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What is the </a:t>
            </a:r>
            <a:r>
              <a:rPr lang="en-US" b="1" dirty="0"/>
              <a:t>shared and unique information</a:t>
            </a:r>
            <a:r>
              <a:rPr lang="en-US" dirty="0"/>
              <a:t> explained by each modality?</a:t>
            </a:r>
            <a:endParaRPr sz="1733" dirty="0">
              <a:latin typeface="Calibri"/>
              <a:ea typeface="Calibri"/>
              <a:cs typeface="Calibri"/>
              <a:sym typeface="Calibri"/>
            </a:endParaRPr>
          </a:p>
        </p:txBody>
      </p:sp>
      <p:sp>
        <p:nvSpPr>
          <p:cNvPr id="14" name="Google Shape;337;p44">
            <a:extLst>
              <a:ext uri="{FF2B5EF4-FFF2-40B4-BE49-F238E27FC236}">
                <a16:creationId xmlns:a16="http://schemas.microsoft.com/office/drawing/2014/main" id="{6C8F8C86-4414-4F3B-48ED-E8B9335E777B}"/>
              </a:ext>
            </a:extLst>
          </p:cNvPr>
          <p:cNvSpPr txBox="1"/>
          <p:nvPr/>
        </p:nvSpPr>
        <p:spPr>
          <a:xfrm>
            <a:off x="8635597" y="3209140"/>
            <a:ext cx="3484855"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Do </a:t>
            </a:r>
            <a:r>
              <a:rPr lang="en-US" b="1" dirty="0"/>
              <a:t>representations differ </a:t>
            </a:r>
            <a:r>
              <a:rPr lang="en-US" dirty="0"/>
              <a:t>when you </a:t>
            </a:r>
            <a:r>
              <a:rPr lang="en-US" b="1" dirty="0"/>
              <a:t>read or listen to a book</a:t>
            </a:r>
            <a:r>
              <a:rPr lang="en-US" dirty="0"/>
              <a:t>? </a:t>
            </a:r>
            <a:endParaRPr sz="1733" dirty="0">
              <a:latin typeface="Calibri"/>
              <a:ea typeface="Calibri"/>
              <a:cs typeface="Calibri"/>
              <a:sym typeface="Calibri"/>
            </a:endParaRPr>
          </a:p>
        </p:txBody>
      </p:sp>
      <p:sp>
        <p:nvSpPr>
          <p:cNvPr id="8" name="TextBox 7">
            <a:extLst>
              <a:ext uri="{FF2B5EF4-FFF2-40B4-BE49-F238E27FC236}">
                <a16:creationId xmlns:a16="http://schemas.microsoft.com/office/drawing/2014/main" id="{6434BA16-46BF-D7CD-BF82-21BCF22D2D36}"/>
              </a:ext>
            </a:extLst>
          </p:cNvPr>
          <p:cNvSpPr txBox="1"/>
          <p:nvPr/>
        </p:nvSpPr>
        <p:spPr>
          <a:xfrm>
            <a:off x="-53942" y="6424371"/>
            <a:ext cx="3915171" cy="369332"/>
          </a:xfrm>
          <a:prstGeom prst="rect">
            <a:avLst/>
          </a:prstGeom>
          <a:noFill/>
        </p:spPr>
        <p:txBody>
          <a:bodyPr wrap="square">
            <a:spAutoFit/>
          </a:bodyPr>
          <a:lstStyle/>
          <a:p>
            <a:r>
              <a:rPr lang="en-US" dirty="0"/>
              <a:t>(words —&gt; sentences —&gt; paragraphs)</a:t>
            </a:r>
          </a:p>
        </p:txBody>
      </p:sp>
      <p:sp>
        <p:nvSpPr>
          <p:cNvPr id="10" name="Google Shape;337;p44">
            <a:extLst>
              <a:ext uri="{FF2B5EF4-FFF2-40B4-BE49-F238E27FC236}">
                <a16:creationId xmlns:a16="http://schemas.microsoft.com/office/drawing/2014/main" id="{4033E99E-CE84-462E-9718-F31806995C14}"/>
              </a:ext>
            </a:extLst>
          </p:cNvPr>
          <p:cNvSpPr txBox="1"/>
          <p:nvPr/>
        </p:nvSpPr>
        <p:spPr>
          <a:xfrm>
            <a:off x="4234841" y="1189508"/>
            <a:ext cx="3877494"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Do </a:t>
            </a:r>
            <a:r>
              <a:rPr lang="en-US" b="1" dirty="0"/>
              <a:t>representations differ </a:t>
            </a:r>
            <a:r>
              <a:rPr lang="en-US" dirty="0"/>
              <a:t>when you read a book in </a:t>
            </a:r>
            <a:r>
              <a:rPr lang="en-US" b="1" dirty="0"/>
              <a:t>different languages</a:t>
            </a:r>
            <a:r>
              <a:rPr lang="en-US" dirty="0"/>
              <a:t>? </a:t>
            </a:r>
            <a:endParaRPr sz="1733" dirty="0">
              <a:latin typeface="Calibri"/>
              <a:ea typeface="Calibri"/>
              <a:cs typeface="Calibri"/>
              <a:sym typeface="Calibri"/>
            </a:endParaRPr>
          </a:p>
        </p:txBody>
      </p:sp>
      <p:sp>
        <p:nvSpPr>
          <p:cNvPr id="15" name="Google Shape;337;p44">
            <a:extLst>
              <a:ext uri="{FF2B5EF4-FFF2-40B4-BE49-F238E27FC236}">
                <a16:creationId xmlns:a16="http://schemas.microsoft.com/office/drawing/2014/main" id="{DE6F2CBD-8AEF-1955-23F7-94D4378F01B8}"/>
              </a:ext>
            </a:extLst>
          </p:cNvPr>
          <p:cNvSpPr txBox="1"/>
          <p:nvPr/>
        </p:nvSpPr>
        <p:spPr>
          <a:xfrm>
            <a:off x="4234841" y="5505771"/>
            <a:ext cx="3877494" cy="800179"/>
          </a:xfrm>
          <a:prstGeom prst="rect">
            <a:avLst/>
          </a:prstGeom>
          <a:solidFill>
            <a:schemeClr val="bg2">
              <a:lumMod val="90000"/>
            </a:schemeClr>
          </a:solidFill>
          <a:ln>
            <a:noFill/>
          </a:ln>
        </p:spPr>
        <p:txBody>
          <a:bodyPr spcFirstLastPara="1" wrap="square" lIns="121900" tIns="121900" rIns="121900" bIns="121900" anchor="t" anchorCtr="0">
            <a:spAutoFit/>
          </a:bodyPr>
          <a:lstStyle/>
          <a:p>
            <a:r>
              <a:rPr lang="en-US" dirty="0"/>
              <a:t>Do </a:t>
            </a:r>
            <a:r>
              <a:rPr lang="en-US" b="1" dirty="0"/>
              <a:t>representations differ </a:t>
            </a:r>
            <a:r>
              <a:rPr lang="en-US" dirty="0"/>
              <a:t>when we learn </a:t>
            </a:r>
            <a:r>
              <a:rPr lang="en-US" b="1" dirty="0"/>
              <a:t>new languages</a:t>
            </a:r>
            <a:r>
              <a:rPr lang="en-US" dirty="0"/>
              <a:t>? </a:t>
            </a:r>
            <a:endParaRPr sz="1733" dirty="0">
              <a:latin typeface="Calibri"/>
              <a:ea typeface="Calibri"/>
              <a:cs typeface="Calibri"/>
              <a:sym typeface="Calibri"/>
            </a:endParaRPr>
          </a:p>
        </p:txBody>
      </p:sp>
      <p:sp>
        <p:nvSpPr>
          <p:cNvPr id="16" name="Footer Placeholder 4">
            <a:extLst>
              <a:ext uri="{FF2B5EF4-FFF2-40B4-BE49-F238E27FC236}">
                <a16:creationId xmlns:a16="http://schemas.microsoft.com/office/drawing/2014/main" id="{5194EB09-0A04-38D7-389C-17BF330CA614}"/>
              </a:ext>
            </a:extLst>
          </p:cNvPr>
          <p:cNvSpPr txBox="1">
            <a:spLocks/>
          </p:cNvSpPr>
          <p:nvPr/>
        </p:nvSpPr>
        <p:spPr>
          <a:xfrm>
            <a:off x="3790544" y="6543136"/>
            <a:ext cx="46887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dirty="0">
                <a:solidFill>
                  <a:srgbClr val="00B050"/>
                </a:solidFill>
              </a:rPr>
              <a:t>CODS COMAD 2024: DL for Brain Encoding and Decoding</a:t>
            </a:r>
            <a:endParaRPr lang="en-US" sz="1400" dirty="0">
              <a:solidFill>
                <a:srgbClr val="00B050"/>
              </a:solidFill>
            </a:endParaRPr>
          </a:p>
        </p:txBody>
      </p:sp>
    </p:spTree>
    <p:extLst>
      <p:ext uri="{BB962C8B-B14F-4D97-AF65-F5344CB8AC3E}">
        <p14:creationId xmlns:p14="http://schemas.microsoft.com/office/powerpoint/2010/main" val="303627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14" grpId="0" animBg="1"/>
      <p:bldP spid="8" grpId="0"/>
      <p:bldP spid="10"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3748</TotalTime>
  <Words>8335</Words>
  <Application>Microsoft Office PowerPoint</Application>
  <PresentationFormat>Widescreen</PresentationFormat>
  <Paragraphs>901</Paragraphs>
  <Slides>74</Slides>
  <Notes>64</Notes>
  <HiddenSlides>2</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Aptos</vt:lpstr>
      <vt:lpstr>Aptos (Body)</vt:lpstr>
      <vt:lpstr>Aptos Display</vt:lpstr>
      <vt:lpstr>Arial</vt:lpstr>
      <vt:lpstr>Calibri</vt:lpstr>
      <vt:lpstr>Cambria Math</vt:lpstr>
      <vt:lpstr>Helvetica Neue</vt:lpstr>
      <vt:lpstr>Montserrat</vt:lpstr>
      <vt:lpstr>NimbusRomNo9L-Regu</vt:lpstr>
      <vt:lpstr>Open Sans</vt:lpstr>
      <vt:lpstr>Roboto</vt:lpstr>
      <vt:lpstr>Office Theme</vt:lpstr>
      <vt:lpstr>Language Models and Brain Alignment: Brain Encoding and Decoding</vt:lpstr>
      <vt:lpstr>Agenda</vt:lpstr>
      <vt:lpstr>Agenda</vt:lpstr>
      <vt:lpstr>Mechanistic understanding of language processing in the brain:  four big questions</vt:lpstr>
      <vt:lpstr>PowerPoint Presentation</vt:lpstr>
      <vt:lpstr>Typical studies of language processing with controlled experiments</vt:lpstr>
      <vt:lpstr>Language organization in the brain</vt:lpstr>
      <vt:lpstr>PowerPoint Presentation</vt:lpstr>
      <vt:lpstr>PowerPoint Presentation</vt:lpstr>
      <vt:lpstr>Deep learning models enable data-driven encoding models for naturalistic stimuli</vt:lpstr>
      <vt:lpstr>Increasingly available open source ecological stimuli datasets</vt:lpstr>
      <vt:lpstr>PowerPoint Presentation</vt:lpstr>
      <vt:lpstr>Agenda</vt:lpstr>
      <vt:lpstr>Deep neural networks and brain alignment: brain encoding and decoding</vt:lpstr>
      <vt:lpstr>General encoding pipeline to evaluate brain-LM alignment</vt:lpstr>
      <vt:lpstr>PowerPoint Presentation</vt:lpstr>
      <vt:lpstr>Part 1: LLMs + extracting representations</vt:lpstr>
      <vt:lpstr>LLMs, estimating alignment, evaluation </vt:lpstr>
      <vt:lpstr>Estimating brain-LM alignment + evaluation</vt:lpstr>
      <vt:lpstr>Agenda</vt:lpstr>
      <vt:lpstr>Pretrained language models and brain alignment</vt:lpstr>
      <vt:lpstr>Language: work utilizing DL progress</vt:lpstr>
      <vt:lpstr>Language: work utilizing DL progress</vt:lpstr>
      <vt:lpstr>Language: work utilizing DL progress</vt:lpstr>
      <vt:lpstr>Audio: work utilizing DL progress</vt:lpstr>
      <vt:lpstr>Audio: work utilizing DL progress</vt:lpstr>
      <vt:lpstr>Audio: work utilizing DL progress</vt:lpstr>
      <vt:lpstr>Neural Architecture of Speech</vt:lpstr>
      <vt:lpstr>Aspects of NLP models and Brain datasets</vt:lpstr>
      <vt:lpstr>Text- vs. Speech-based language models : brain alignment</vt:lpstr>
      <vt:lpstr>English- vs. Chinese: Bilingual language processing</vt:lpstr>
      <vt:lpstr>PowerPoint Presentation</vt:lpstr>
      <vt:lpstr>Agenda</vt:lpstr>
      <vt:lpstr>Challenges in using DL for cognitive science</vt:lpstr>
      <vt:lpstr>Challenges in using DL for cognitive science</vt:lpstr>
      <vt:lpstr>Challenges in using DL for cognitive science</vt:lpstr>
      <vt:lpstr>Challenges in using DL for cognitive science</vt:lpstr>
      <vt:lpstr>Agenda</vt:lpstr>
      <vt:lpstr>Training DL models using brain recordings</vt:lpstr>
      <vt:lpstr>Inducing Brain Relevant Bias</vt:lpstr>
      <vt:lpstr>Training Speech models using brain recordings</vt:lpstr>
      <vt:lpstr>PowerPoint Presentation</vt:lpstr>
      <vt:lpstr>Agenda</vt:lpstr>
      <vt:lpstr>Can task-specific language models better predict fMRI brain activity?</vt:lpstr>
      <vt:lpstr>Tasks affect processing: NLP</vt:lpstr>
      <vt:lpstr>PowerPoint Presentation</vt:lpstr>
      <vt:lpstr>PowerPoint Presentation</vt:lpstr>
      <vt:lpstr>PowerPoint Presentation</vt:lpstr>
      <vt:lpstr>Region level alignments</vt:lpstr>
      <vt:lpstr>Agenda</vt:lpstr>
      <vt:lpstr>Disentangling contributions of different info sources to brain predictions</vt:lpstr>
      <vt:lpstr>Disentangling contributions of different info sources to brain predictions</vt:lpstr>
      <vt:lpstr>Disentangling contributions of different info sources to brain predictions</vt:lpstr>
      <vt:lpstr>Disentangling contributions of different info sources to brain predictions</vt:lpstr>
      <vt:lpstr>Joint processing of linguistic properties in brains and language models</vt:lpstr>
      <vt:lpstr>PowerPoint Presentation</vt:lpstr>
      <vt:lpstr>Speech language models lack important brain relevant semantics</vt:lpstr>
      <vt:lpstr>PowerPoint Presentation</vt:lpstr>
      <vt:lpstr>PowerPoint Presentation</vt:lpstr>
      <vt:lpstr>Agenda</vt:lpstr>
      <vt:lpstr>What is Brain Decoding?</vt:lpstr>
      <vt:lpstr>Linguistic Decoding</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Oota Reddy</dc:creator>
  <cp:lastModifiedBy>Subba Oota</cp:lastModifiedBy>
  <cp:revision>467</cp:revision>
  <dcterms:created xsi:type="dcterms:W3CDTF">2024-08-20T10:12:37Z</dcterms:created>
  <dcterms:modified xsi:type="dcterms:W3CDTF">2024-12-17T18:29:45Z</dcterms:modified>
</cp:coreProperties>
</file>