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Lst>
  <p:sldSz cy="6858000" cx="12192000"/>
  <p:notesSz cx="6858000" cy="9144000"/>
  <p:embeddedFontLst>
    <p:embeddedFont>
      <p:font typeface="Roboto"/>
      <p:regular r:id="rId217"/>
      <p:bold r:id="rId218"/>
      <p:italic r:id="rId219"/>
      <p:boldItalic r:id="rId220"/>
    </p:embeddedFont>
    <p:embeddedFont>
      <p:font typeface="Montserrat"/>
      <p:regular r:id="rId221"/>
      <p:bold r:id="rId222"/>
      <p:italic r:id="rId223"/>
      <p:boldItalic r:id="rId224"/>
    </p:embeddedFont>
    <p:embeddedFont>
      <p:font typeface="Lato"/>
      <p:regular r:id="rId225"/>
      <p:bold r:id="rId226"/>
      <p:italic r:id="rId227"/>
      <p:boldItalic r:id="rId228"/>
    </p:embeddedFont>
    <p:embeddedFont>
      <p:font typeface="Helvetica Neue"/>
      <p:regular r:id="rId229"/>
      <p:bold r:id="rId230"/>
      <p:italic r:id="rId231"/>
      <p:boldItalic r:id="rId232"/>
    </p:embeddedFont>
    <p:embeddedFont>
      <p:font typeface="Open Sans"/>
      <p:regular r:id="rId233"/>
      <p:bold r:id="rId234"/>
      <p:italic r:id="rId235"/>
      <p:boldItalic r:id="rId2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37" roundtripDataSignature="AMtx7mhihV5n2OAXWNqlT4JHXjkgufs4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CA3CC1F-0E36-42D3-8A65-A63B99E2748A}">
  <a:tblStyle styleId="{ECA3CC1F-0E36-42D3-8A65-A63B99E2748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3.xml"/><Relationship Id="rId4" Type="http://schemas.openxmlformats.org/officeDocument/2006/relationships/slideMaster" Target="slideMasters/slideMaster1.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2.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07" Type="http://schemas.openxmlformats.org/officeDocument/2006/relationships/slide" Target="slides/slide101.xml"/><Relationship Id="rId228" Type="http://schemas.openxmlformats.org/officeDocument/2006/relationships/font" Target="fonts/Lato-boldItalic.fntdata"/><Relationship Id="rId106" Type="http://schemas.openxmlformats.org/officeDocument/2006/relationships/slide" Target="slides/slide100.xml"/><Relationship Id="rId227" Type="http://schemas.openxmlformats.org/officeDocument/2006/relationships/font" Target="fonts/Lato-italic.fntdata"/><Relationship Id="rId105" Type="http://schemas.openxmlformats.org/officeDocument/2006/relationships/slide" Target="slides/slide99.xml"/><Relationship Id="rId226" Type="http://schemas.openxmlformats.org/officeDocument/2006/relationships/font" Target="fonts/Lato-bold.fntdata"/><Relationship Id="rId104" Type="http://schemas.openxmlformats.org/officeDocument/2006/relationships/slide" Target="slides/slide98.xml"/><Relationship Id="rId225" Type="http://schemas.openxmlformats.org/officeDocument/2006/relationships/font" Target="fonts/Lato-regular.fntdata"/><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font" Target="fonts/HelveticaNeue-regular.fntdata"/><Relationship Id="rId220" Type="http://schemas.openxmlformats.org/officeDocument/2006/relationships/font" Target="fonts/Roboto-boldItalic.fntdata"/><Relationship Id="rId103" Type="http://schemas.openxmlformats.org/officeDocument/2006/relationships/slide" Target="slides/slide97.xml"/><Relationship Id="rId224" Type="http://schemas.openxmlformats.org/officeDocument/2006/relationships/font" Target="fonts/Montserrat-boldItalic.fntdata"/><Relationship Id="rId102" Type="http://schemas.openxmlformats.org/officeDocument/2006/relationships/slide" Target="slides/slide96.xml"/><Relationship Id="rId223" Type="http://schemas.openxmlformats.org/officeDocument/2006/relationships/font" Target="fonts/Montserrat-italic.fntdata"/><Relationship Id="rId101" Type="http://schemas.openxmlformats.org/officeDocument/2006/relationships/slide" Target="slides/slide95.xml"/><Relationship Id="rId222" Type="http://schemas.openxmlformats.org/officeDocument/2006/relationships/font" Target="fonts/Montserrat-bold.fntdata"/><Relationship Id="rId100" Type="http://schemas.openxmlformats.org/officeDocument/2006/relationships/slide" Target="slides/slide94.xml"/><Relationship Id="rId221" Type="http://schemas.openxmlformats.org/officeDocument/2006/relationships/font" Target="fonts/Montserrat-regular.fntdata"/><Relationship Id="rId217" Type="http://schemas.openxmlformats.org/officeDocument/2006/relationships/font" Target="fonts/Roboto-regular.fntdata"/><Relationship Id="rId216" Type="http://schemas.openxmlformats.org/officeDocument/2006/relationships/slide" Target="slides/slide210.xml"/><Relationship Id="rId215" Type="http://schemas.openxmlformats.org/officeDocument/2006/relationships/slide" Target="slides/slide209.xml"/><Relationship Id="rId214" Type="http://schemas.openxmlformats.org/officeDocument/2006/relationships/slide" Target="slides/slide208.xml"/><Relationship Id="rId219" Type="http://schemas.openxmlformats.org/officeDocument/2006/relationships/font" Target="fonts/Roboto-italic.fntdata"/><Relationship Id="rId218" Type="http://schemas.openxmlformats.org/officeDocument/2006/relationships/font" Target="fonts/Roboto-bold.fntdata"/><Relationship Id="rId213" Type="http://schemas.openxmlformats.org/officeDocument/2006/relationships/slide" Target="slides/slide207.xml"/><Relationship Id="rId212" Type="http://schemas.openxmlformats.org/officeDocument/2006/relationships/slide" Target="slides/slide206.xml"/><Relationship Id="rId211" Type="http://schemas.openxmlformats.org/officeDocument/2006/relationships/slide" Target="slides/slide205.xml"/><Relationship Id="rId210" Type="http://schemas.openxmlformats.org/officeDocument/2006/relationships/slide" Target="slides/slide204.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1" Type="http://schemas.openxmlformats.org/officeDocument/2006/relationships/slide" Target="slides/slide115.xml"/><Relationship Id="rId120" Type="http://schemas.openxmlformats.org/officeDocument/2006/relationships/slide" Target="slides/slide114.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237" Type="http://customschemas.google.com/relationships/presentationmetadata" Target="metadata"/><Relationship Id="rId115" Type="http://schemas.openxmlformats.org/officeDocument/2006/relationships/slide" Target="slides/slide109.xml"/><Relationship Id="rId236" Type="http://schemas.openxmlformats.org/officeDocument/2006/relationships/font" Target="fonts/OpenSans-boldItalic.fntdata"/><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font" Target="fonts/HelveticaNeue-italic.fntdata"/><Relationship Id="rId230" Type="http://schemas.openxmlformats.org/officeDocument/2006/relationships/font" Target="fonts/HelveticaNeue-bold.fntdata"/><Relationship Id="rId114" Type="http://schemas.openxmlformats.org/officeDocument/2006/relationships/slide" Target="slides/slide108.xml"/><Relationship Id="rId235" Type="http://schemas.openxmlformats.org/officeDocument/2006/relationships/font" Target="fonts/OpenSans-italic.fntdata"/><Relationship Id="rId113" Type="http://schemas.openxmlformats.org/officeDocument/2006/relationships/slide" Target="slides/slide107.xml"/><Relationship Id="rId234" Type="http://schemas.openxmlformats.org/officeDocument/2006/relationships/font" Target="fonts/OpenSans-bold.fntdata"/><Relationship Id="rId112" Type="http://schemas.openxmlformats.org/officeDocument/2006/relationships/slide" Target="slides/slide106.xml"/><Relationship Id="rId233" Type="http://schemas.openxmlformats.org/officeDocument/2006/relationships/font" Target="fonts/OpenSans-regular.fntdata"/><Relationship Id="rId111" Type="http://schemas.openxmlformats.org/officeDocument/2006/relationships/slide" Target="slides/slide105.xml"/><Relationship Id="rId232" Type="http://schemas.openxmlformats.org/officeDocument/2006/relationships/font" Target="fonts/HelveticaNeue-boldItalic.fntdata"/><Relationship Id="rId206" Type="http://schemas.openxmlformats.org/officeDocument/2006/relationships/slide" Target="slides/slide200.xml"/><Relationship Id="rId205" Type="http://schemas.openxmlformats.org/officeDocument/2006/relationships/slide" Target="slides/slide199.xml"/><Relationship Id="rId204" Type="http://schemas.openxmlformats.org/officeDocument/2006/relationships/slide" Target="slides/slide198.xml"/><Relationship Id="rId203" Type="http://schemas.openxmlformats.org/officeDocument/2006/relationships/slide" Target="slides/slide197.xml"/><Relationship Id="rId209" Type="http://schemas.openxmlformats.org/officeDocument/2006/relationships/slide" Target="slides/slide203.xml"/><Relationship Id="rId208" Type="http://schemas.openxmlformats.org/officeDocument/2006/relationships/slide" Target="slides/slide202.xml"/><Relationship Id="rId207" Type="http://schemas.openxmlformats.org/officeDocument/2006/relationships/slide" Target="slides/slide201.xml"/><Relationship Id="rId202" Type="http://schemas.openxmlformats.org/officeDocument/2006/relationships/slide" Target="slides/slide196.xml"/><Relationship Id="rId201" Type="http://schemas.openxmlformats.org/officeDocument/2006/relationships/slide" Target="slides/slide195.xml"/><Relationship Id="rId200" Type="http://schemas.openxmlformats.org/officeDocument/2006/relationships/slide" Target="slides/slide1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I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42" name="Google Shape;14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9" name="Google Shape;1289;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0" name="Google Shape;1290;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4" name="Google Shape;1324;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5" name="Google Shape;1325;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9" name="Google Shape;1339;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0" name="Google Shape;1340;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3" name="Google Shape;1353;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4" name="Google Shape;1354;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3" name="Google Shape;1363;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4" name="Google Shape;1364;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1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3" name="Google Shape;1373;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p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1" name="Google Shape;1391;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1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0" name="Google Shape;1400;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4" name="Google Shape;1414;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5" name="Google Shape;1415;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3" name="Google Shape;1433;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4" name="Google Shape;1434;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9" name="Google Shape;1449;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0" name="Google Shape;1450;p1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p1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6" name="Google Shape;1466;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5" name="Google Shape;1475;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6" name="Google Shape;1476;p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5" name="Google Shape;1485;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6" name="Google Shape;1486;p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5" name="Google Shape;1495;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6" name="Google Shape;1496;p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5" name="Google Shape;1505;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6" name="Google Shape;1506;p1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5" name="Google Shape;1515;p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6" name="Google Shape;1516;p1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5" name="Google Shape;1525;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6" name="Google Shape;1526;p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p1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5" name="Google Shape;1535;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p1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8" name="Google Shape;1548;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p1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4" name="Google Shape;1574;p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7" name="Shape 1617"/>
        <p:cNvGrpSpPr/>
        <p:nvPr/>
      </p:nvGrpSpPr>
      <p:grpSpPr>
        <a:xfrm>
          <a:off x="0" y="0"/>
          <a:ext cx="0" cy="0"/>
          <a:chOff x="0" y="0"/>
          <a:chExt cx="0" cy="0"/>
        </a:xfrm>
      </p:grpSpPr>
      <p:sp>
        <p:nvSpPr>
          <p:cNvPr id="1618" name="Google Shape;1618;p1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9" name="Google Shape;1619;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p1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0" name="Google Shape;1630;p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p1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6" name="Google Shape;1666;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0" name="Shape 1680"/>
        <p:cNvGrpSpPr/>
        <p:nvPr/>
      </p:nvGrpSpPr>
      <p:grpSpPr>
        <a:xfrm>
          <a:off x="0" y="0"/>
          <a:ext cx="0" cy="0"/>
          <a:chOff x="0" y="0"/>
          <a:chExt cx="0" cy="0"/>
        </a:xfrm>
      </p:grpSpPr>
      <p:sp>
        <p:nvSpPr>
          <p:cNvPr id="1681" name="Google Shape;1681;p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2" name="Google Shape;1682;p1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3" name="Google Shape;1683;p1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I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2" name="Google Shape;1692;p1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3" name="Google Shape;1693;p1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p1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2" name="Google Shape;1702;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p1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1" name="Google Shape;1711;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p1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9" name="Google Shape;1719;p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5" name="Shape 1725"/>
        <p:cNvGrpSpPr/>
        <p:nvPr/>
      </p:nvGrpSpPr>
      <p:grpSpPr>
        <a:xfrm>
          <a:off x="0" y="0"/>
          <a:ext cx="0" cy="0"/>
          <a:chOff x="0" y="0"/>
          <a:chExt cx="0" cy="0"/>
        </a:xfrm>
      </p:grpSpPr>
      <p:sp>
        <p:nvSpPr>
          <p:cNvPr id="1726" name="Google Shape;1726;p12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727" name="Google Shape;1727;p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6" name="Shape 1736"/>
        <p:cNvGrpSpPr/>
        <p:nvPr/>
      </p:nvGrpSpPr>
      <p:grpSpPr>
        <a:xfrm>
          <a:off x="0" y="0"/>
          <a:ext cx="0" cy="0"/>
          <a:chOff x="0" y="0"/>
          <a:chExt cx="0" cy="0"/>
        </a:xfrm>
      </p:grpSpPr>
      <p:sp>
        <p:nvSpPr>
          <p:cNvPr id="1737" name="Google Shape;1737;p13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738" name="Google Shape;1738;p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p13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745" name="Google Shape;1745;p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0" name="Shape 1750"/>
        <p:cNvGrpSpPr/>
        <p:nvPr/>
      </p:nvGrpSpPr>
      <p:grpSpPr>
        <a:xfrm>
          <a:off x="0" y="0"/>
          <a:ext cx="0" cy="0"/>
          <a:chOff x="0" y="0"/>
          <a:chExt cx="0" cy="0"/>
        </a:xfrm>
      </p:grpSpPr>
      <p:sp>
        <p:nvSpPr>
          <p:cNvPr id="1751" name="Google Shape;1751;p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2" name="Google Shape;1752;p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0" name="Shape 1770"/>
        <p:cNvGrpSpPr/>
        <p:nvPr/>
      </p:nvGrpSpPr>
      <p:grpSpPr>
        <a:xfrm>
          <a:off x="0" y="0"/>
          <a:ext cx="0" cy="0"/>
          <a:chOff x="0" y="0"/>
          <a:chExt cx="0" cy="0"/>
        </a:xfrm>
      </p:grpSpPr>
      <p:sp>
        <p:nvSpPr>
          <p:cNvPr id="1771" name="Google Shape;1771;p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2" name="Google Shape;1772;p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p13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824" name="Google Shape;1824;p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p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1" name="Google Shape;1831;p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6" name="Shape 1846"/>
        <p:cNvGrpSpPr/>
        <p:nvPr/>
      </p:nvGrpSpPr>
      <p:grpSpPr>
        <a:xfrm>
          <a:off x="0" y="0"/>
          <a:ext cx="0" cy="0"/>
          <a:chOff x="0" y="0"/>
          <a:chExt cx="0" cy="0"/>
        </a:xfrm>
      </p:grpSpPr>
      <p:sp>
        <p:nvSpPr>
          <p:cNvPr id="1847" name="Google Shape;1847;p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8" name="Google Shape;1848;p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5" name="Shape 1865"/>
        <p:cNvGrpSpPr/>
        <p:nvPr/>
      </p:nvGrpSpPr>
      <p:grpSpPr>
        <a:xfrm>
          <a:off x="0" y="0"/>
          <a:ext cx="0" cy="0"/>
          <a:chOff x="0" y="0"/>
          <a:chExt cx="0" cy="0"/>
        </a:xfrm>
      </p:grpSpPr>
      <p:sp>
        <p:nvSpPr>
          <p:cNvPr id="1866" name="Google Shape;1866;p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7" name="Google Shape;1867;p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p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8" name="Google Shape;1878;p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p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3" name="Google Shape;1893;p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0" name="Shape 1920"/>
        <p:cNvGrpSpPr/>
        <p:nvPr/>
      </p:nvGrpSpPr>
      <p:grpSpPr>
        <a:xfrm>
          <a:off x="0" y="0"/>
          <a:ext cx="0" cy="0"/>
          <a:chOff x="0" y="0"/>
          <a:chExt cx="0" cy="0"/>
        </a:xfrm>
      </p:grpSpPr>
      <p:sp>
        <p:nvSpPr>
          <p:cNvPr id="1921" name="Google Shape;1921;p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2" name="Google Shape;1922;p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p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2" name="Google Shape;1962;p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p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9" name="Google Shape;1979;p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9" name="Shape 1989"/>
        <p:cNvGrpSpPr/>
        <p:nvPr/>
      </p:nvGrpSpPr>
      <p:grpSpPr>
        <a:xfrm>
          <a:off x="0" y="0"/>
          <a:ext cx="0" cy="0"/>
          <a:chOff x="0" y="0"/>
          <a:chExt cx="0" cy="0"/>
        </a:xfrm>
      </p:grpSpPr>
      <p:sp>
        <p:nvSpPr>
          <p:cNvPr id="1990" name="Google Shape;1990;p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1" name="Google Shape;1991;p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5" name="Shape 2015"/>
        <p:cNvGrpSpPr/>
        <p:nvPr/>
      </p:nvGrpSpPr>
      <p:grpSpPr>
        <a:xfrm>
          <a:off x="0" y="0"/>
          <a:ext cx="0" cy="0"/>
          <a:chOff x="0" y="0"/>
          <a:chExt cx="0" cy="0"/>
        </a:xfrm>
      </p:grpSpPr>
      <p:sp>
        <p:nvSpPr>
          <p:cNvPr id="2016" name="Google Shape;2016;p1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7" name="Google Shape;2017;p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3" name="Shape 2073"/>
        <p:cNvGrpSpPr/>
        <p:nvPr/>
      </p:nvGrpSpPr>
      <p:grpSpPr>
        <a:xfrm>
          <a:off x="0" y="0"/>
          <a:ext cx="0" cy="0"/>
          <a:chOff x="0" y="0"/>
          <a:chExt cx="0" cy="0"/>
        </a:xfrm>
      </p:grpSpPr>
      <p:sp>
        <p:nvSpPr>
          <p:cNvPr id="2074" name="Google Shape;2074;p1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5" name="Google Shape;2075;p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9" name="Shape 2089"/>
        <p:cNvGrpSpPr/>
        <p:nvPr/>
      </p:nvGrpSpPr>
      <p:grpSpPr>
        <a:xfrm>
          <a:off x="0" y="0"/>
          <a:ext cx="0" cy="0"/>
          <a:chOff x="0" y="0"/>
          <a:chExt cx="0" cy="0"/>
        </a:xfrm>
      </p:grpSpPr>
      <p:sp>
        <p:nvSpPr>
          <p:cNvPr id="2090" name="Google Shape;2090;p14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091" name="Google Shape;2091;p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4" name="Shape 2114"/>
        <p:cNvGrpSpPr/>
        <p:nvPr/>
      </p:nvGrpSpPr>
      <p:grpSpPr>
        <a:xfrm>
          <a:off x="0" y="0"/>
          <a:ext cx="0" cy="0"/>
          <a:chOff x="0" y="0"/>
          <a:chExt cx="0" cy="0"/>
        </a:xfrm>
      </p:grpSpPr>
      <p:sp>
        <p:nvSpPr>
          <p:cNvPr id="2115" name="Google Shape;2115;p14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116" name="Google Shape;2116;p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7" name="Shape 2127"/>
        <p:cNvGrpSpPr/>
        <p:nvPr/>
      </p:nvGrpSpPr>
      <p:grpSpPr>
        <a:xfrm>
          <a:off x="0" y="0"/>
          <a:ext cx="0" cy="0"/>
          <a:chOff x="0" y="0"/>
          <a:chExt cx="0" cy="0"/>
        </a:xfrm>
      </p:grpSpPr>
      <p:sp>
        <p:nvSpPr>
          <p:cNvPr id="2128" name="Google Shape;2128;p14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129" name="Google Shape;2129;p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4" name="Shape 2134"/>
        <p:cNvGrpSpPr/>
        <p:nvPr/>
      </p:nvGrpSpPr>
      <p:grpSpPr>
        <a:xfrm>
          <a:off x="0" y="0"/>
          <a:ext cx="0" cy="0"/>
          <a:chOff x="0" y="0"/>
          <a:chExt cx="0" cy="0"/>
        </a:xfrm>
      </p:grpSpPr>
      <p:sp>
        <p:nvSpPr>
          <p:cNvPr id="2135" name="Google Shape;2135;p14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136" name="Google Shape;2136;p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p15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148" name="Google Shape;2148;p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p15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155" name="Google Shape;2155;p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0" name="Shape 2160"/>
        <p:cNvGrpSpPr/>
        <p:nvPr/>
      </p:nvGrpSpPr>
      <p:grpSpPr>
        <a:xfrm>
          <a:off x="0" y="0"/>
          <a:ext cx="0" cy="0"/>
          <a:chOff x="0" y="0"/>
          <a:chExt cx="0" cy="0"/>
        </a:xfrm>
      </p:grpSpPr>
      <p:sp>
        <p:nvSpPr>
          <p:cNvPr id="2161" name="Google Shape;2161;p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2" name="Google Shape;2162;p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2" name="Shape 2172"/>
        <p:cNvGrpSpPr/>
        <p:nvPr/>
      </p:nvGrpSpPr>
      <p:grpSpPr>
        <a:xfrm>
          <a:off x="0" y="0"/>
          <a:ext cx="0" cy="0"/>
          <a:chOff x="0" y="0"/>
          <a:chExt cx="0" cy="0"/>
        </a:xfrm>
      </p:grpSpPr>
      <p:sp>
        <p:nvSpPr>
          <p:cNvPr id="2173" name="Google Shape;2173;p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4" name="Google Shape;2174;p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3" name="Shape 2183"/>
        <p:cNvGrpSpPr/>
        <p:nvPr/>
      </p:nvGrpSpPr>
      <p:grpSpPr>
        <a:xfrm>
          <a:off x="0" y="0"/>
          <a:ext cx="0" cy="0"/>
          <a:chOff x="0" y="0"/>
          <a:chExt cx="0" cy="0"/>
        </a:xfrm>
      </p:grpSpPr>
      <p:sp>
        <p:nvSpPr>
          <p:cNvPr id="2184" name="Google Shape;2184;p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5" name="Google Shape;2185;p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5" name="Shape 2195"/>
        <p:cNvGrpSpPr/>
        <p:nvPr/>
      </p:nvGrpSpPr>
      <p:grpSpPr>
        <a:xfrm>
          <a:off x="0" y="0"/>
          <a:ext cx="0" cy="0"/>
          <a:chOff x="0" y="0"/>
          <a:chExt cx="0" cy="0"/>
        </a:xfrm>
      </p:grpSpPr>
      <p:sp>
        <p:nvSpPr>
          <p:cNvPr id="2196" name="Google Shape;2196;p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7" name="Google Shape;2197;p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p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4" name="Google Shape;2214;p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p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9" name="Google Shape;2229;p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7" name="Shape 2237"/>
        <p:cNvGrpSpPr/>
        <p:nvPr/>
      </p:nvGrpSpPr>
      <p:grpSpPr>
        <a:xfrm>
          <a:off x="0" y="0"/>
          <a:ext cx="0" cy="0"/>
          <a:chOff x="0" y="0"/>
          <a:chExt cx="0" cy="0"/>
        </a:xfrm>
      </p:grpSpPr>
      <p:sp>
        <p:nvSpPr>
          <p:cNvPr id="2238" name="Google Shape;2238;p1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239" name="Google Shape;2239;p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4" name="Shape 2244"/>
        <p:cNvGrpSpPr/>
        <p:nvPr/>
      </p:nvGrpSpPr>
      <p:grpSpPr>
        <a:xfrm>
          <a:off x="0" y="0"/>
          <a:ext cx="0" cy="0"/>
          <a:chOff x="0" y="0"/>
          <a:chExt cx="0" cy="0"/>
        </a:xfrm>
      </p:grpSpPr>
      <p:sp>
        <p:nvSpPr>
          <p:cNvPr id="2245" name="Google Shape;2245;p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6" name="Google Shape;2246;p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3" name="Shape 2263"/>
        <p:cNvGrpSpPr/>
        <p:nvPr/>
      </p:nvGrpSpPr>
      <p:grpSpPr>
        <a:xfrm>
          <a:off x="0" y="0"/>
          <a:ext cx="0" cy="0"/>
          <a:chOff x="0" y="0"/>
          <a:chExt cx="0" cy="0"/>
        </a:xfrm>
      </p:grpSpPr>
      <p:sp>
        <p:nvSpPr>
          <p:cNvPr id="2264" name="Google Shape;2264;p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5" name="Google Shape;2265;p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5" name="Shape 2275"/>
        <p:cNvGrpSpPr/>
        <p:nvPr/>
      </p:nvGrpSpPr>
      <p:grpSpPr>
        <a:xfrm>
          <a:off x="0" y="0"/>
          <a:ext cx="0" cy="0"/>
          <a:chOff x="0" y="0"/>
          <a:chExt cx="0" cy="0"/>
        </a:xfrm>
      </p:grpSpPr>
      <p:sp>
        <p:nvSpPr>
          <p:cNvPr id="2276" name="Google Shape;2276;p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7" name="Google Shape;2277;p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6" name="Shape 2286"/>
        <p:cNvGrpSpPr/>
        <p:nvPr/>
      </p:nvGrpSpPr>
      <p:grpSpPr>
        <a:xfrm>
          <a:off x="0" y="0"/>
          <a:ext cx="0" cy="0"/>
          <a:chOff x="0" y="0"/>
          <a:chExt cx="0" cy="0"/>
        </a:xfrm>
      </p:grpSpPr>
      <p:sp>
        <p:nvSpPr>
          <p:cNvPr id="2287" name="Google Shape;2287;p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8" name="Google Shape;2288;p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8" name="Shape 2298"/>
        <p:cNvGrpSpPr/>
        <p:nvPr/>
      </p:nvGrpSpPr>
      <p:grpSpPr>
        <a:xfrm>
          <a:off x="0" y="0"/>
          <a:ext cx="0" cy="0"/>
          <a:chOff x="0" y="0"/>
          <a:chExt cx="0" cy="0"/>
        </a:xfrm>
      </p:grpSpPr>
      <p:sp>
        <p:nvSpPr>
          <p:cNvPr id="2299" name="Google Shape;2299;p16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300" name="Google Shape;2300;p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5" name="Shape 2305"/>
        <p:cNvGrpSpPr/>
        <p:nvPr/>
      </p:nvGrpSpPr>
      <p:grpSpPr>
        <a:xfrm>
          <a:off x="0" y="0"/>
          <a:ext cx="0" cy="0"/>
          <a:chOff x="0" y="0"/>
          <a:chExt cx="0" cy="0"/>
        </a:xfrm>
      </p:grpSpPr>
      <p:sp>
        <p:nvSpPr>
          <p:cNvPr id="2306" name="Google Shape;2306;p1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7" name="Google Shape;2307;p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7" name="Shape 2317"/>
        <p:cNvGrpSpPr/>
        <p:nvPr/>
      </p:nvGrpSpPr>
      <p:grpSpPr>
        <a:xfrm>
          <a:off x="0" y="0"/>
          <a:ext cx="0" cy="0"/>
          <a:chOff x="0" y="0"/>
          <a:chExt cx="0" cy="0"/>
        </a:xfrm>
      </p:grpSpPr>
      <p:sp>
        <p:nvSpPr>
          <p:cNvPr id="2318" name="Google Shape;2318;p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9" name="Google Shape;2319;p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9" name="Shape 2329"/>
        <p:cNvGrpSpPr/>
        <p:nvPr/>
      </p:nvGrpSpPr>
      <p:grpSpPr>
        <a:xfrm>
          <a:off x="0" y="0"/>
          <a:ext cx="0" cy="0"/>
          <a:chOff x="0" y="0"/>
          <a:chExt cx="0" cy="0"/>
        </a:xfrm>
      </p:grpSpPr>
      <p:sp>
        <p:nvSpPr>
          <p:cNvPr id="2330" name="Google Shape;2330;p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1" name="Google Shape;2331;p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9" name="Shape 2339"/>
        <p:cNvGrpSpPr/>
        <p:nvPr/>
      </p:nvGrpSpPr>
      <p:grpSpPr>
        <a:xfrm>
          <a:off x="0" y="0"/>
          <a:ext cx="0" cy="0"/>
          <a:chOff x="0" y="0"/>
          <a:chExt cx="0" cy="0"/>
        </a:xfrm>
      </p:grpSpPr>
      <p:sp>
        <p:nvSpPr>
          <p:cNvPr id="2340" name="Google Shape;2340;p1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341" name="Google Shape;2341;p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6" name="Shape 2346"/>
        <p:cNvGrpSpPr/>
        <p:nvPr/>
      </p:nvGrpSpPr>
      <p:grpSpPr>
        <a:xfrm>
          <a:off x="0" y="0"/>
          <a:ext cx="0" cy="0"/>
          <a:chOff x="0" y="0"/>
          <a:chExt cx="0" cy="0"/>
        </a:xfrm>
      </p:grpSpPr>
      <p:sp>
        <p:nvSpPr>
          <p:cNvPr id="2347" name="Google Shape;2347;p16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348" name="Google Shape;2348;p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7" name="Shape 2357"/>
        <p:cNvGrpSpPr/>
        <p:nvPr/>
      </p:nvGrpSpPr>
      <p:grpSpPr>
        <a:xfrm>
          <a:off x="0" y="0"/>
          <a:ext cx="0" cy="0"/>
          <a:chOff x="0" y="0"/>
          <a:chExt cx="0" cy="0"/>
        </a:xfrm>
      </p:grpSpPr>
      <p:sp>
        <p:nvSpPr>
          <p:cNvPr id="2358" name="Google Shape;2358;p16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359" name="Google Shape;2359;p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4" name="Shape 2364"/>
        <p:cNvGrpSpPr/>
        <p:nvPr/>
      </p:nvGrpSpPr>
      <p:grpSpPr>
        <a:xfrm>
          <a:off x="0" y="0"/>
          <a:ext cx="0" cy="0"/>
          <a:chOff x="0" y="0"/>
          <a:chExt cx="0" cy="0"/>
        </a:xfrm>
      </p:grpSpPr>
      <p:sp>
        <p:nvSpPr>
          <p:cNvPr id="2365" name="Google Shape;2365;p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6" name="Google Shape;2366;p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7" name="Shape 2377"/>
        <p:cNvGrpSpPr/>
        <p:nvPr/>
      </p:nvGrpSpPr>
      <p:grpSpPr>
        <a:xfrm>
          <a:off x="0" y="0"/>
          <a:ext cx="0" cy="0"/>
          <a:chOff x="0" y="0"/>
          <a:chExt cx="0" cy="0"/>
        </a:xfrm>
      </p:grpSpPr>
      <p:sp>
        <p:nvSpPr>
          <p:cNvPr id="2378" name="Google Shape;2378;p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9" name="Google Shape;2379;p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4" name="Shape 2384"/>
        <p:cNvGrpSpPr/>
        <p:nvPr/>
      </p:nvGrpSpPr>
      <p:grpSpPr>
        <a:xfrm>
          <a:off x="0" y="0"/>
          <a:ext cx="0" cy="0"/>
          <a:chOff x="0" y="0"/>
          <a:chExt cx="0" cy="0"/>
        </a:xfrm>
      </p:grpSpPr>
      <p:sp>
        <p:nvSpPr>
          <p:cNvPr id="2385" name="Google Shape;2385;p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6" name="Google Shape;2386;p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5" name="Shape 2415"/>
        <p:cNvGrpSpPr/>
        <p:nvPr/>
      </p:nvGrpSpPr>
      <p:grpSpPr>
        <a:xfrm>
          <a:off x="0" y="0"/>
          <a:ext cx="0" cy="0"/>
          <a:chOff x="0" y="0"/>
          <a:chExt cx="0" cy="0"/>
        </a:xfrm>
      </p:grpSpPr>
      <p:sp>
        <p:nvSpPr>
          <p:cNvPr id="2416" name="Google Shape;2416;p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7" name="Google Shape;2417;p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2" name="Shape 2422"/>
        <p:cNvGrpSpPr/>
        <p:nvPr/>
      </p:nvGrpSpPr>
      <p:grpSpPr>
        <a:xfrm>
          <a:off x="0" y="0"/>
          <a:ext cx="0" cy="0"/>
          <a:chOff x="0" y="0"/>
          <a:chExt cx="0" cy="0"/>
        </a:xfrm>
      </p:grpSpPr>
      <p:sp>
        <p:nvSpPr>
          <p:cNvPr id="2423" name="Google Shape;2423;p1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4" name="Google Shape;2424;p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9" name="Shape 2429"/>
        <p:cNvGrpSpPr/>
        <p:nvPr/>
      </p:nvGrpSpPr>
      <p:grpSpPr>
        <a:xfrm>
          <a:off x="0" y="0"/>
          <a:ext cx="0" cy="0"/>
          <a:chOff x="0" y="0"/>
          <a:chExt cx="0" cy="0"/>
        </a:xfrm>
      </p:grpSpPr>
      <p:sp>
        <p:nvSpPr>
          <p:cNvPr id="2430" name="Google Shape;2430;p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1" name="Google Shape;2431;p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2" name="Shape 2472"/>
        <p:cNvGrpSpPr/>
        <p:nvPr/>
      </p:nvGrpSpPr>
      <p:grpSpPr>
        <a:xfrm>
          <a:off x="0" y="0"/>
          <a:ext cx="0" cy="0"/>
          <a:chOff x="0" y="0"/>
          <a:chExt cx="0" cy="0"/>
        </a:xfrm>
      </p:grpSpPr>
      <p:sp>
        <p:nvSpPr>
          <p:cNvPr id="2473" name="Google Shape;2473;p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4" name="Google Shape;2474;p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3" name="Shape 2483"/>
        <p:cNvGrpSpPr/>
        <p:nvPr/>
      </p:nvGrpSpPr>
      <p:grpSpPr>
        <a:xfrm>
          <a:off x="0" y="0"/>
          <a:ext cx="0" cy="0"/>
          <a:chOff x="0" y="0"/>
          <a:chExt cx="0" cy="0"/>
        </a:xfrm>
      </p:grpSpPr>
      <p:sp>
        <p:nvSpPr>
          <p:cNvPr id="2484" name="Google Shape;2484;p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5" name="Google Shape;2485;p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8" name="Shape 2498"/>
        <p:cNvGrpSpPr/>
        <p:nvPr/>
      </p:nvGrpSpPr>
      <p:grpSpPr>
        <a:xfrm>
          <a:off x="0" y="0"/>
          <a:ext cx="0" cy="0"/>
          <a:chOff x="0" y="0"/>
          <a:chExt cx="0" cy="0"/>
        </a:xfrm>
      </p:grpSpPr>
      <p:sp>
        <p:nvSpPr>
          <p:cNvPr id="2499" name="Google Shape;2499;p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0" name="Google Shape;2500;p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0" name="Shape 2510"/>
        <p:cNvGrpSpPr/>
        <p:nvPr/>
      </p:nvGrpSpPr>
      <p:grpSpPr>
        <a:xfrm>
          <a:off x="0" y="0"/>
          <a:ext cx="0" cy="0"/>
          <a:chOff x="0" y="0"/>
          <a:chExt cx="0" cy="0"/>
        </a:xfrm>
      </p:grpSpPr>
      <p:sp>
        <p:nvSpPr>
          <p:cNvPr id="2511" name="Google Shape;2511;p1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2" name="Google Shape;2512;p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7" name="Shape 2517"/>
        <p:cNvGrpSpPr/>
        <p:nvPr/>
      </p:nvGrpSpPr>
      <p:grpSpPr>
        <a:xfrm>
          <a:off x="0" y="0"/>
          <a:ext cx="0" cy="0"/>
          <a:chOff x="0" y="0"/>
          <a:chExt cx="0" cy="0"/>
        </a:xfrm>
      </p:grpSpPr>
      <p:sp>
        <p:nvSpPr>
          <p:cNvPr id="2518" name="Google Shape;2518;p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9" name="Google Shape;2519;p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9" name="Shape 2529"/>
        <p:cNvGrpSpPr/>
        <p:nvPr/>
      </p:nvGrpSpPr>
      <p:grpSpPr>
        <a:xfrm>
          <a:off x="0" y="0"/>
          <a:ext cx="0" cy="0"/>
          <a:chOff x="0" y="0"/>
          <a:chExt cx="0" cy="0"/>
        </a:xfrm>
      </p:grpSpPr>
      <p:sp>
        <p:nvSpPr>
          <p:cNvPr id="2530" name="Google Shape;2530;p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1" name="Google Shape;2531;p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0" name="Shape 2560"/>
        <p:cNvGrpSpPr/>
        <p:nvPr/>
      </p:nvGrpSpPr>
      <p:grpSpPr>
        <a:xfrm>
          <a:off x="0" y="0"/>
          <a:ext cx="0" cy="0"/>
          <a:chOff x="0" y="0"/>
          <a:chExt cx="0" cy="0"/>
        </a:xfrm>
      </p:grpSpPr>
      <p:sp>
        <p:nvSpPr>
          <p:cNvPr id="2561" name="Google Shape;2561;p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2" name="Google Shape;2562;p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4" name="Shape 2574"/>
        <p:cNvGrpSpPr/>
        <p:nvPr/>
      </p:nvGrpSpPr>
      <p:grpSpPr>
        <a:xfrm>
          <a:off x="0" y="0"/>
          <a:ext cx="0" cy="0"/>
          <a:chOff x="0" y="0"/>
          <a:chExt cx="0" cy="0"/>
        </a:xfrm>
      </p:grpSpPr>
      <p:sp>
        <p:nvSpPr>
          <p:cNvPr id="2575" name="Google Shape;2575;p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6" name="Google Shape;2576;p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6" name="Shape 2586"/>
        <p:cNvGrpSpPr/>
        <p:nvPr/>
      </p:nvGrpSpPr>
      <p:grpSpPr>
        <a:xfrm>
          <a:off x="0" y="0"/>
          <a:ext cx="0" cy="0"/>
          <a:chOff x="0" y="0"/>
          <a:chExt cx="0" cy="0"/>
        </a:xfrm>
      </p:grpSpPr>
      <p:sp>
        <p:nvSpPr>
          <p:cNvPr id="2587" name="Google Shape;2587;p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8" name="Google Shape;2588;p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9" name="Shape 2599"/>
        <p:cNvGrpSpPr/>
        <p:nvPr/>
      </p:nvGrpSpPr>
      <p:grpSpPr>
        <a:xfrm>
          <a:off x="0" y="0"/>
          <a:ext cx="0" cy="0"/>
          <a:chOff x="0" y="0"/>
          <a:chExt cx="0" cy="0"/>
        </a:xfrm>
      </p:grpSpPr>
      <p:sp>
        <p:nvSpPr>
          <p:cNvPr id="2600" name="Google Shape;2600;p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1" name="Google Shape;2601;p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9" name="Shape 2609"/>
        <p:cNvGrpSpPr/>
        <p:nvPr/>
      </p:nvGrpSpPr>
      <p:grpSpPr>
        <a:xfrm>
          <a:off x="0" y="0"/>
          <a:ext cx="0" cy="0"/>
          <a:chOff x="0" y="0"/>
          <a:chExt cx="0" cy="0"/>
        </a:xfrm>
      </p:grpSpPr>
      <p:sp>
        <p:nvSpPr>
          <p:cNvPr id="2610" name="Google Shape;2610;p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1" name="Google Shape;2611;p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9" name="Shape 2639"/>
        <p:cNvGrpSpPr/>
        <p:nvPr/>
      </p:nvGrpSpPr>
      <p:grpSpPr>
        <a:xfrm>
          <a:off x="0" y="0"/>
          <a:ext cx="0" cy="0"/>
          <a:chOff x="0" y="0"/>
          <a:chExt cx="0" cy="0"/>
        </a:xfrm>
      </p:grpSpPr>
      <p:sp>
        <p:nvSpPr>
          <p:cNvPr id="2640" name="Google Shape;2640;p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1" name="Google Shape;2641;p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6" name="Shape 2646"/>
        <p:cNvGrpSpPr/>
        <p:nvPr/>
      </p:nvGrpSpPr>
      <p:grpSpPr>
        <a:xfrm>
          <a:off x="0" y="0"/>
          <a:ext cx="0" cy="0"/>
          <a:chOff x="0" y="0"/>
          <a:chExt cx="0" cy="0"/>
        </a:xfrm>
      </p:grpSpPr>
      <p:sp>
        <p:nvSpPr>
          <p:cNvPr id="2647" name="Google Shape;2647;p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8" name="Google Shape;2648;p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7" name="Shape 2677"/>
        <p:cNvGrpSpPr/>
        <p:nvPr/>
      </p:nvGrpSpPr>
      <p:grpSpPr>
        <a:xfrm>
          <a:off x="0" y="0"/>
          <a:ext cx="0" cy="0"/>
          <a:chOff x="0" y="0"/>
          <a:chExt cx="0" cy="0"/>
        </a:xfrm>
      </p:grpSpPr>
      <p:sp>
        <p:nvSpPr>
          <p:cNvPr id="2678" name="Google Shape;2678;p1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9" name="Google Shape;2679;p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9" name="Shape 2699"/>
        <p:cNvGrpSpPr/>
        <p:nvPr/>
      </p:nvGrpSpPr>
      <p:grpSpPr>
        <a:xfrm>
          <a:off x="0" y="0"/>
          <a:ext cx="0" cy="0"/>
          <a:chOff x="0" y="0"/>
          <a:chExt cx="0" cy="0"/>
        </a:xfrm>
      </p:grpSpPr>
      <p:sp>
        <p:nvSpPr>
          <p:cNvPr id="2700" name="Google Shape;2700;p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1" name="Google Shape;2701;p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3" name="Shape 2713"/>
        <p:cNvGrpSpPr/>
        <p:nvPr/>
      </p:nvGrpSpPr>
      <p:grpSpPr>
        <a:xfrm>
          <a:off x="0" y="0"/>
          <a:ext cx="0" cy="0"/>
          <a:chOff x="0" y="0"/>
          <a:chExt cx="0" cy="0"/>
        </a:xfrm>
      </p:grpSpPr>
      <p:sp>
        <p:nvSpPr>
          <p:cNvPr id="2714" name="Google Shape;2714;p1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5" name="Google Shape;2715;p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4" name="Shape 2724"/>
        <p:cNvGrpSpPr/>
        <p:nvPr/>
      </p:nvGrpSpPr>
      <p:grpSpPr>
        <a:xfrm>
          <a:off x="0" y="0"/>
          <a:ext cx="0" cy="0"/>
          <a:chOff x="0" y="0"/>
          <a:chExt cx="0" cy="0"/>
        </a:xfrm>
      </p:grpSpPr>
      <p:sp>
        <p:nvSpPr>
          <p:cNvPr id="2725" name="Google Shape;2725;p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6" name="Google Shape;2726;p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5" name="Shape 2735"/>
        <p:cNvGrpSpPr/>
        <p:nvPr/>
      </p:nvGrpSpPr>
      <p:grpSpPr>
        <a:xfrm>
          <a:off x="0" y="0"/>
          <a:ext cx="0" cy="0"/>
          <a:chOff x="0" y="0"/>
          <a:chExt cx="0" cy="0"/>
        </a:xfrm>
      </p:grpSpPr>
      <p:sp>
        <p:nvSpPr>
          <p:cNvPr id="2736" name="Google Shape;2736;p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7" name="Google Shape;2737;p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6" name="Shape 2746"/>
        <p:cNvGrpSpPr/>
        <p:nvPr/>
      </p:nvGrpSpPr>
      <p:grpSpPr>
        <a:xfrm>
          <a:off x="0" y="0"/>
          <a:ext cx="0" cy="0"/>
          <a:chOff x="0" y="0"/>
          <a:chExt cx="0" cy="0"/>
        </a:xfrm>
      </p:grpSpPr>
      <p:sp>
        <p:nvSpPr>
          <p:cNvPr id="2747" name="Google Shape;2747;p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8" name="Google Shape;2748;p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2" name="Shape 2862"/>
        <p:cNvGrpSpPr/>
        <p:nvPr/>
      </p:nvGrpSpPr>
      <p:grpSpPr>
        <a:xfrm>
          <a:off x="0" y="0"/>
          <a:ext cx="0" cy="0"/>
          <a:chOff x="0" y="0"/>
          <a:chExt cx="0" cy="0"/>
        </a:xfrm>
      </p:grpSpPr>
      <p:sp>
        <p:nvSpPr>
          <p:cNvPr id="2863" name="Google Shape;2863;p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4" name="Google Shape;2864;p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7" name="Shape 2897"/>
        <p:cNvGrpSpPr/>
        <p:nvPr/>
      </p:nvGrpSpPr>
      <p:grpSpPr>
        <a:xfrm>
          <a:off x="0" y="0"/>
          <a:ext cx="0" cy="0"/>
          <a:chOff x="0" y="0"/>
          <a:chExt cx="0" cy="0"/>
        </a:xfrm>
      </p:grpSpPr>
      <p:sp>
        <p:nvSpPr>
          <p:cNvPr id="2898" name="Google Shape;2898;p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9" name="Google Shape;2899;p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6" name="Shape 2906"/>
        <p:cNvGrpSpPr/>
        <p:nvPr/>
      </p:nvGrpSpPr>
      <p:grpSpPr>
        <a:xfrm>
          <a:off x="0" y="0"/>
          <a:ext cx="0" cy="0"/>
          <a:chOff x="0" y="0"/>
          <a:chExt cx="0" cy="0"/>
        </a:xfrm>
      </p:grpSpPr>
      <p:sp>
        <p:nvSpPr>
          <p:cNvPr id="2907" name="Google Shape;2907;p1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8" name="Google Shape;2908;p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1" name="Shape 2921"/>
        <p:cNvGrpSpPr/>
        <p:nvPr/>
      </p:nvGrpSpPr>
      <p:grpSpPr>
        <a:xfrm>
          <a:off x="0" y="0"/>
          <a:ext cx="0" cy="0"/>
          <a:chOff x="0" y="0"/>
          <a:chExt cx="0" cy="0"/>
        </a:xfrm>
      </p:grpSpPr>
      <p:sp>
        <p:nvSpPr>
          <p:cNvPr id="2922" name="Google Shape;2922;p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3" name="Google Shape;2923;p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8" name="Shape 2928"/>
        <p:cNvGrpSpPr/>
        <p:nvPr/>
      </p:nvGrpSpPr>
      <p:grpSpPr>
        <a:xfrm>
          <a:off x="0" y="0"/>
          <a:ext cx="0" cy="0"/>
          <a:chOff x="0" y="0"/>
          <a:chExt cx="0" cy="0"/>
        </a:xfrm>
      </p:grpSpPr>
      <p:sp>
        <p:nvSpPr>
          <p:cNvPr id="2929" name="Google Shape;2929;p19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930" name="Google Shape;2930;p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8" name="Shape 2938"/>
        <p:cNvGrpSpPr/>
        <p:nvPr/>
      </p:nvGrpSpPr>
      <p:grpSpPr>
        <a:xfrm>
          <a:off x="0" y="0"/>
          <a:ext cx="0" cy="0"/>
          <a:chOff x="0" y="0"/>
          <a:chExt cx="0" cy="0"/>
        </a:xfrm>
      </p:grpSpPr>
      <p:sp>
        <p:nvSpPr>
          <p:cNvPr id="2939" name="Google Shape;2939;p2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0" name="Google Shape;2940;p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7" name="Shape 2947"/>
        <p:cNvGrpSpPr/>
        <p:nvPr/>
      </p:nvGrpSpPr>
      <p:grpSpPr>
        <a:xfrm>
          <a:off x="0" y="0"/>
          <a:ext cx="0" cy="0"/>
          <a:chOff x="0" y="0"/>
          <a:chExt cx="0" cy="0"/>
        </a:xfrm>
      </p:grpSpPr>
      <p:sp>
        <p:nvSpPr>
          <p:cNvPr id="2948" name="Google Shape;2948;p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9" name="Google Shape;2949;p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4" name="Shape 2954"/>
        <p:cNvGrpSpPr/>
        <p:nvPr/>
      </p:nvGrpSpPr>
      <p:grpSpPr>
        <a:xfrm>
          <a:off x="0" y="0"/>
          <a:ext cx="0" cy="0"/>
          <a:chOff x="0" y="0"/>
          <a:chExt cx="0" cy="0"/>
        </a:xfrm>
      </p:grpSpPr>
      <p:sp>
        <p:nvSpPr>
          <p:cNvPr id="2955" name="Google Shape;2955;p2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6" name="Google Shape;2956;p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1" name="Shape 2961"/>
        <p:cNvGrpSpPr/>
        <p:nvPr/>
      </p:nvGrpSpPr>
      <p:grpSpPr>
        <a:xfrm>
          <a:off x="0" y="0"/>
          <a:ext cx="0" cy="0"/>
          <a:chOff x="0" y="0"/>
          <a:chExt cx="0" cy="0"/>
        </a:xfrm>
      </p:grpSpPr>
      <p:sp>
        <p:nvSpPr>
          <p:cNvPr id="2962" name="Google Shape;2962;p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3" name="Google Shape;2963;p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8" name="Shape 2968"/>
        <p:cNvGrpSpPr/>
        <p:nvPr/>
      </p:nvGrpSpPr>
      <p:grpSpPr>
        <a:xfrm>
          <a:off x="0" y="0"/>
          <a:ext cx="0" cy="0"/>
          <a:chOff x="0" y="0"/>
          <a:chExt cx="0" cy="0"/>
        </a:xfrm>
      </p:grpSpPr>
      <p:sp>
        <p:nvSpPr>
          <p:cNvPr id="2969" name="Google Shape;2969;p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0" name="Google Shape;2970;p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5" name="Shape 2975"/>
        <p:cNvGrpSpPr/>
        <p:nvPr/>
      </p:nvGrpSpPr>
      <p:grpSpPr>
        <a:xfrm>
          <a:off x="0" y="0"/>
          <a:ext cx="0" cy="0"/>
          <a:chOff x="0" y="0"/>
          <a:chExt cx="0" cy="0"/>
        </a:xfrm>
      </p:grpSpPr>
      <p:sp>
        <p:nvSpPr>
          <p:cNvPr id="2976" name="Google Shape;2976;p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7" name="Google Shape;2977;p2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8" name="Google Shape;2978;p2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4" name="Shape 2984"/>
        <p:cNvGrpSpPr/>
        <p:nvPr/>
      </p:nvGrpSpPr>
      <p:grpSpPr>
        <a:xfrm>
          <a:off x="0" y="0"/>
          <a:ext cx="0" cy="0"/>
          <a:chOff x="0" y="0"/>
          <a:chExt cx="0" cy="0"/>
        </a:xfrm>
      </p:grpSpPr>
      <p:sp>
        <p:nvSpPr>
          <p:cNvPr id="2985" name="Google Shape;2985;p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6" name="Google Shape;2986;p2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7" name="Google Shape;2987;p2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2" name="Shape 3002"/>
        <p:cNvGrpSpPr/>
        <p:nvPr/>
      </p:nvGrpSpPr>
      <p:grpSpPr>
        <a:xfrm>
          <a:off x="0" y="0"/>
          <a:ext cx="0" cy="0"/>
          <a:chOff x="0" y="0"/>
          <a:chExt cx="0" cy="0"/>
        </a:xfrm>
      </p:grpSpPr>
      <p:sp>
        <p:nvSpPr>
          <p:cNvPr id="3003" name="Google Shape;3003;p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4" name="Google Shape;3004;p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9" name="Shape 3009"/>
        <p:cNvGrpSpPr/>
        <p:nvPr/>
      </p:nvGrpSpPr>
      <p:grpSpPr>
        <a:xfrm>
          <a:off x="0" y="0"/>
          <a:ext cx="0" cy="0"/>
          <a:chOff x="0" y="0"/>
          <a:chExt cx="0" cy="0"/>
        </a:xfrm>
      </p:grpSpPr>
      <p:sp>
        <p:nvSpPr>
          <p:cNvPr id="3010" name="Google Shape;3010;p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1" name="Google Shape;3011;p2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2" name="Google Shape;3012;p2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0" name="Shape 3020"/>
        <p:cNvGrpSpPr/>
        <p:nvPr/>
      </p:nvGrpSpPr>
      <p:grpSpPr>
        <a:xfrm>
          <a:off x="0" y="0"/>
          <a:ext cx="0" cy="0"/>
          <a:chOff x="0" y="0"/>
          <a:chExt cx="0" cy="0"/>
        </a:xfrm>
      </p:grpSpPr>
      <p:sp>
        <p:nvSpPr>
          <p:cNvPr id="3021" name="Google Shape;3021;p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2" name="Google Shape;3022;p2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3" name="Google Shape;3023;p2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I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4" name="Shape 3034"/>
        <p:cNvGrpSpPr/>
        <p:nvPr/>
      </p:nvGrpSpPr>
      <p:grpSpPr>
        <a:xfrm>
          <a:off x="0" y="0"/>
          <a:ext cx="0" cy="0"/>
          <a:chOff x="0" y="0"/>
          <a:chExt cx="0" cy="0"/>
        </a:xfrm>
      </p:grpSpPr>
      <p:sp>
        <p:nvSpPr>
          <p:cNvPr id="3035" name="Google Shape;3035;p2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6" name="Google Shape;3036;p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l">
              <a:spcBef>
                <a:spcPts val="0"/>
              </a:spcBef>
              <a:spcAft>
                <a:spcPts val="0"/>
              </a:spcAft>
              <a:buNone/>
            </a:pPr>
            <a:r>
              <a:rPr b="0" lang="en-IN">
                <a:solidFill>
                  <a:srgbClr val="222222"/>
                </a:solidFill>
                <a:latin typeface="Arial"/>
                <a:ea typeface="Arial"/>
                <a:cs typeface="Arial"/>
                <a:sym typeface="Arial"/>
              </a:rPr>
              <a:t>Scenes</a:t>
            </a:r>
            <a:endParaRPr>
              <a:solidFill>
                <a:srgbClr val="222222"/>
              </a:solidFill>
              <a:latin typeface="Arial"/>
              <a:ea typeface="Arial"/>
              <a:cs typeface="Arial"/>
              <a:sym typeface="Arial"/>
            </a:endParaRPr>
          </a:p>
          <a:p>
            <a:pPr indent="0" lvl="2" marL="914400" rtl="0" algn="l">
              <a:spcBef>
                <a:spcPts val="0"/>
              </a:spcBef>
              <a:spcAft>
                <a:spcPts val="0"/>
              </a:spcAft>
              <a:buNone/>
            </a:pPr>
            <a:r>
              <a:rPr b="0" i="0" lang="en-IN">
                <a:solidFill>
                  <a:srgbClr val="222222"/>
                </a:solidFill>
                <a:latin typeface="Arial"/>
                <a:ea typeface="Arial"/>
                <a:cs typeface="Arial"/>
                <a:sym typeface="Arial"/>
              </a:rPr>
              <a:t>1,000 hand-curated indoor (e.g., restaurant) and outdoor (e.g., mountains) scene images covering 250 categories which are also included in the SUN scene categorization dataset</a:t>
            </a:r>
            <a:endParaRPr/>
          </a:p>
          <a:p>
            <a:pPr indent="0" lvl="2" marL="914400" rtl="0" algn="l">
              <a:spcBef>
                <a:spcPts val="0"/>
              </a:spcBef>
              <a:spcAft>
                <a:spcPts val="0"/>
              </a:spcAft>
              <a:buNone/>
            </a:pPr>
            <a:r>
              <a:rPr lang="en-IN">
                <a:solidFill>
                  <a:srgbClr val="222222"/>
                </a:solidFill>
                <a:latin typeface="Arial"/>
                <a:ea typeface="Arial"/>
                <a:cs typeface="Arial"/>
                <a:sym typeface="Arial"/>
              </a:rPr>
              <a:t>M</a:t>
            </a:r>
            <a:r>
              <a:rPr b="0" i="0" lang="en-IN">
                <a:solidFill>
                  <a:srgbClr val="222222"/>
                </a:solidFill>
                <a:latin typeface="Arial"/>
                <a:ea typeface="Arial"/>
                <a:cs typeface="Arial"/>
                <a:sym typeface="Arial"/>
              </a:rPr>
              <a:t>ore scenic images, with less of a focus on any particular object, action, or person. </a:t>
            </a:r>
            <a:endParaRPr/>
          </a:p>
          <a:p>
            <a:pPr indent="0" lvl="1" marL="457200" rtl="0" algn="l">
              <a:spcBef>
                <a:spcPts val="0"/>
              </a:spcBef>
              <a:spcAft>
                <a:spcPts val="0"/>
              </a:spcAft>
              <a:buNone/>
            </a:pPr>
            <a:r>
              <a:rPr b="0" lang="en-IN">
                <a:solidFill>
                  <a:srgbClr val="222222"/>
                </a:solidFill>
                <a:latin typeface="Arial"/>
                <a:ea typeface="Arial"/>
                <a:cs typeface="Arial"/>
                <a:sym typeface="Arial"/>
              </a:rPr>
              <a:t>COCO</a:t>
            </a:r>
            <a:endParaRPr>
              <a:solidFill>
                <a:srgbClr val="222222"/>
              </a:solidFill>
              <a:latin typeface="Arial"/>
              <a:ea typeface="Arial"/>
              <a:cs typeface="Arial"/>
              <a:sym typeface="Arial"/>
            </a:endParaRPr>
          </a:p>
          <a:p>
            <a:pPr indent="0" lvl="2" marL="914400" rtl="0" algn="l">
              <a:spcBef>
                <a:spcPts val="0"/>
              </a:spcBef>
              <a:spcAft>
                <a:spcPts val="0"/>
              </a:spcAft>
              <a:buNone/>
            </a:pPr>
            <a:r>
              <a:rPr b="0" i="0" lang="en-IN">
                <a:solidFill>
                  <a:srgbClr val="222222"/>
                </a:solidFill>
                <a:latin typeface="Arial"/>
                <a:ea typeface="Arial"/>
                <a:cs typeface="Arial"/>
                <a:sym typeface="Arial"/>
              </a:rPr>
              <a:t>2,000 images of multiple objects from the COCO object detection dataset</a:t>
            </a:r>
            <a:endParaRPr/>
          </a:p>
          <a:p>
            <a:pPr indent="0" lvl="2" marL="914400" rtl="0" algn="l">
              <a:spcBef>
                <a:spcPts val="0"/>
              </a:spcBef>
              <a:spcAft>
                <a:spcPts val="0"/>
              </a:spcAft>
              <a:buNone/>
            </a:pPr>
            <a:r>
              <a:rPr b="0" i="0" lang="en-IN">
                <a:solidFill>
                  <a:srgbClr val="222222"/>
                </a:solidFill>
                <a:latin typeface="Arial"/>
                <a:ea typeface="Arial"/>
                <a:cs typeface="Arial"/>
                <a:sym typeface="Arial"/>
              </a:rPr>
              <a:t>Objects embedded in a realistic context and are frequently shown as interacting with other objects–both inanimate and animate. </a:t>
            </a:r>
            <a:endParaRPr/>
          </a:p>
          <a:p>
            <a:pPr indent="0" lvl="1" marL="457200" rtl="0" algn="l">
              <a:spcBef>
                <a:spcPts val="0"/>
              </a:spcBef>
              <a:spcAft>
                <a:spcPts val="0"/>
              </a:spcAft>
              <a:buNone/>
            </a:pPr>
            <a:r>
              <a:rPr b="0" lang="en-IN">
                <a:solidFill>
                  <a:srgbClr val="222222"/>
                </a:solidFill>
                <a:latin typeface="Arial"/>
                <a:ea typeface="Arial"/>
                <a:cs typeface="Arial"/>
                <a:sym typeface="Arial"/>
              </a:rPr>
              <a:t>ImageNet</a:t>
            </a:r>
            <a:endParaRPr>
              <a:solidFill>
                <a:srgbClr val="222222"/>
              </a:solidFill>
              <a:latin typeface="Arial"/>
              <a:ea typeface="Arial"/>
              <a:cs typeface="Arial"/>
              <a:sym typeface="Arial"/>
            </a:endParaRPr>
          </a:p>
          <a:p>
            <a:pPr indent="0" lvl="2" marL="914400" rtl="0" algn="l">
              <a:spcBef>
                <a:spcPts val="0"/>
              </a:spcBef>
              <a:spcAft>
                <a:spcPts val="0"/>
              </a:spcAft>
              <a:buNone/>
            </a:pPr>
            <a:r>
              <a:rPr b="0" i="0" lang="en-IN">
                <a:solidFill>
                  <a:srgbClr val="222222"/>
                </a:solidFill>
                <a:latin typeface="Arial"/>
                <a:ea typeface="Arial"/>
                <a:cs typeface="Arial"/>
                <a:sym typeface="Arial"/>
              </a:rPr>
              <a:t>1,916 images of mostly singular objects from the ImageNet object categorization dataset</a:t>
            </a:r>
            <a:endParaRPr/>
          </a:p>
          <a:p>
            <a:pPr indent="0" lvl="2" marL="914400" rtl="0" algn="l">
              <a:spcBef>
                <a:spcPts val="0"/>
              </a:spcBef>
              <a:spcAft>
                <a:spcPts val="0"/>
              </a:spcAft>
              <a:buNone/>
            </a:pPr>
            <a:r>
              <a:rPr b="0" i="0" lang="en-IN">
                <a:solidFill>
                  <a:srgbClr val="222222"/>
                </a:solidFill>
                <a:latin typeface="Arial"/>
                <a:ea typeface="Arial"/>
                <a:cs typeface="Arial"/>
                <a:sym typeface="Arial"/>
              </a:rPr>
              <a:t>Images that depict a single object as the focus of the picture. The object is often centered and clearly distinguishable from the image background.</a:t>
            </a:r>
            <a:endParaRPr/>
          </a:p>
          <a:p>
            <a:pPr indent="0" lvl="0" marL="0" rtl="0" algn="l">
              <a:spcBef>
                <a:spcPts val="0"/>
              </a:spcBef>
              <a:spcAft>
                <a:spcPts val="0"/>
              </a:spcAft>
              <a:buNone/>
            </a:pPr>
            <a:r>
              <a:t/>
            </a:r>
            <a:endParaRPr/>
          </a:p>
        </p:txBody>
      </p:sp>
      <p:sp>
        <p:nvSpPr>
          <p:cNvPr id="386" name="Google Shape;38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a:solidFill>
                  <a:srgbClr val="4D5156"/>
                </a:solidFill>
                <a:latin typeface="arial"/>
                <a:ea typeface="arial"/>
                <a:cs typeface="arial"/>
                <a:sym typeface="arial"/>
              </a:rPr>
              <a:t>representational dissimilarity </a:t>
            </a:r>
            <a:r>
              <a:rPr b="1" i="0" lang="en-IN">
                <a:solidFill>
                  <a:srgbClr val="5F6368"/>
                </a:solidFill>
                <a:latin typeface="arial"/>
                <a:ea typeface="arial"/>
                <a:cs typeface="arial"/>
                <a:sym typeface="arial"/>
              </a:rPr>
              <a:t>matrices</a:t>
            </a:r>
            <a:r>
              <a:rPr b="0" i="0" lang="en-IN">
                <a:solidFill>
                  <a:srgbClr val="4D5156"/>
                </a:solidFill>
                <a:latin typeface="arial"/>
                <a:ea typeface="arial"/>
                <a:cs typeface="arial"/>
                <a:sym typeface="arial"/>
              </a:rPr>
              <a:t> (</a:t>
            </a:r>
            <a:r>
              <a:rPr b="1" i="0" lang="en-IN">
                <a:solidFill>
                  <a:srgbClr val="5F6368"/>
                </a:solidFill>
                <a:latin typeface="arial"/>
                <a:ea typeface="arial"/>
                <a:cs typeface="arial"/>
                <a:sym typeface="arial"/>
              </a:rPr>
              <a:t>RDMs</a:t>
            </a:r>
            <a:r>
              <a:rPr b="0" i="0" lang="en-IN">
                <a:solidFill>
                  <a:srgbClr val="4D5156"/>
                </a:solidFill>
                <a:latin typeface="arial"/>
                <a:ea typeface="arial"/>
                <a:cs typeface="arial"/>
                <a:sym typeface="arial"/>
              </a:rPr>
              <a:t>).</a:t>
            </a:r>
            <a:endParaRPr/>
          </a:p>
        </p:txBody>
      </p:sp>
      <p:sp>
        <p:nvSpPr>
          <p:cNvPr id="397" name="Google Shape;39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IN"/>
              <a:t>Dependency-based Word2Vec: The dependency-based Word2Vec introduced in [22] is a Word2Vec model in which the context of the words is computed based on the dependency relations. </a:t>
            </a:r>
            <a:endParaRPr/>
          </a:p>
          <a:p>
            <a:pPr indent="-171450" lvl="0" marL="171450" rtl="0" algn="l">
              <a:spcBef>
                <a:spcPts val="0"/>
              </a:spcBef>
              <a:spcAft>
                <a:spcPts val="0"/>
              </a:spcAft>
              <a:buClr>
                <a:schemeClr val="dk1"/>
              </a:buClr>
              <a:buSzPts val="1200"/>
              <a:buFont typeface="Arial"/>
              <a:buChar char="•"/>
            </a:pPr>
            <a:r>
              <a:rPr lang="en-IN"/>
              <a:t>fastText: fastText is a modification of Word2Vec that takes morphological information into account</a:t>
            </a:r>
            <a:endParaRPr/>
          </a:p>
          <a:p>
            <a:pPr indent="-171450" lvl="0" marL="171450" rtl="0" algn="l">
              <a:spcBef>
                <a:spcPts val="0"/>
              </a:spcBef>
              <a:spcAft>
                <a:spcPts val="0"/>
              </a:spcAft>
              <a:buClr>
                <a:schemeClr val="dk1"/>
              </a:buClr>
              <a:buSzPts val="1200"/>
              <a:buFont typeface="Arial"/>
              <a:buChar char="•"/>
            </a:pPr>
            <a:r>
              <a:rPr lang="en-IN"/>
              <a:t>GloVe is a count-based method that performs a dimensionality reduction on the cooccurrence matrix</a:t>
            </a:r>
            <a:endParaRPr/>
          </a:p>
          <a:p>
            <a:pPr indent="-171450" lvl="0" marL="171450" rtl="0" algn="l">
              <a:spcBef>
                <a:spcPts val="0"/>
              </a:spcBef>
              <a:spcAft>
                <a:spcPts val="0"/>
              </a:spcAft>
              <a:buClr>
                <a:schemeClr val="dk1"/>
              </a:buClr>
              <a:buSzPts val="1200"/>
              <a:buFont typeface="Arial"/>
              <a:buChar char="•"/>
            </a:pPr>
            <a:r>
              <a:rPr lang="en-IN"/>
              <a:t>RWSGwn: RWSGwn embeddings are computed on WordNet with random walks and dimensionality reduction techniques</a:t>
            </a:r>
            <a:endParaRPr/>
          </a:p>
          <a:p>
            <a:pPr indent="-171450" lvl="0" marL="171450" rtl="0" algn="l">
              <a:spcBef>
                <a:spcPts val="0"/>
              </a:spcBef>
              <a:spcAft>
                <a:spcPts val="0"/>
              </a:spcAft>
              <a:buClr>
                <a:schemeClr val="dk1"/>
              </a:buClr>
              <a:buSzPts val="1200"/>
              <a:buFont typeface="Arial"/>
              <a:buChar char="•"/>
            </a:pPr>
            <a:r>
              <a:rPr lang="en-IN"/>
              <a:t>ConceptNet: ConceptNet is a knowledge graph that connects words and phrases of natural language with labeled edges, representing the general knowledge involved in understanding language. The ConceptNet embeddings are computed on a ConceptNet graph using the PPMI (</a:t>
            </a:r>
            <a:r>
              <a:rPr b="0" i="0" lang="en-IN">
                <a:solidFill>
                  <a:srgbClr val="4D5156"/>
                </a:solidFill>
                <a:latin typeface="arial"/>
                <a:ea typeface="arial"/>
                <a:cs typeface="arial"/>
                <a:sym typeface="arial"/>
              </a:rPr>
              <a:t>Positive Pointwise Mutual Information) </a:t>
            </a:r>
            <a:r>
              <a:rPr lang="en-IN"/>
              <a:t>method.</a:t>
            </a:r>
            <a:endParaRPr/>
          </a:p>
          <a:p>
            <a:pPr indent="-95250" lvl="0" marL="171450" rtl="0" algn="l">
              <a:spcBef>
                <a:spcPts val="0"/>
              </a:spcBef>
              <a:spcAft>
                <a:spcPts val="0"/>
              </a:spcAft>
              <a:buClr>
                <a:schemeClr val="dk1"/>
              </a:buClr>
              <a:buSzPts val="1200"/>
              <a:buFont typeface="Arial"/>
              <a:buNone/>
            </a:pPr>
            <a:r>
              <a:t/>
            </a:r>
            <a:endParaRPr/>
          </a:p>
        </p:txBody>
      </p:sp>
      <p:sp>
        <p:nvSpPr>
          <p:cNvPr id="639" name="Google Shape;63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1" name="Google Shape;77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2" name="Google Shape;81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6" name="Google Shape;84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7" name="Google Shape;85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6" name="Google Shape;87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5" name="Google Shape;885;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4" name="Google Shape;89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4" name="Google Shape;904;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2" name="Google Shape;922;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1" name="Google Shape;93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0" name="Google Shape;940;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7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958" name="Google Shape;958;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8" name="Google Shape;968;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7" name="Google Shape;977;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6" name="Google Shape;986;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 name="Google Shape;994;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5" name="Google Shape;995;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 name="Google Shape;1012;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3" name="Google Shape;1013;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4" name="Google Shape;1034;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9" name="Google Shape;1049;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7" name="Google Shape;1057;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4" name="Google Shape;1074;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5" name="Google Shape;1075;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6" name="Google Shape;1086;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7" name="Google Shape;1087;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1" name="Google Shape;1121;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2" name="Google Shape;1122;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a:solidFill>
                  <a:srgbClr val="000000"/>
                </a:solidFill>
                <a:latin typeface="Arial"/>
                <a:ea typeface="Arial"/>
                <a:cs typeface="Arial"/>
                <a:sym typeface="Arial"/>
              </a:rPr>
              <a:t>FMRI scans use the same basic principles of atomic physics as MRI scans, but MRI scans image anatomical structure whereas FMRI image metabolic function.  Thus, the images generated by MRI scans are like three dimensional pictures of anatomic structure.  The images generated by FMRI scans are images of metabolic activity within these anatomic structures.</a:t>
            </a:r>
            <a:endParaRPr/>
          </a:p>
        </p:txBody>
      </p:sp>
      <p:sp>
        <p:nvSpPr>
          <p:cNvPr id="220" name="Google Shape;22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9" name="Google Shape;1159;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3" name="Google Shape;1173;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2" name="Google Shape;1182;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5" name="Google Shape;1195;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3" name="Google Shape;1203;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4" name="Google Shape;1204;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3" name="Google Shape;1213;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4" name="Google Shape;1224;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5" name="Google Shape;1225;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7" name="Google Shape;1237;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9" name="Google Shape;1259;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8" name="Google Shape;1268;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1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1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3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3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3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84" name="Shape 84"/>
        <p:cNvGrpSpPr/>
        <p:nvPr/>
      </p:nvGrpSpPr>
      <p:grpSpPr>
        <a:xfrm>
          <a:off x="0" y="0"/>
          <a:ext cx="0" cy="0"/>
          <a:chOff x="0" y="0"/>
          <a:chExt cx="0" cy="0"/>
        </a:xfrm>
      </p:grpSpPr>
      <p:sp>
        <p:nvSpPr>
          <p:cNvPr id="85" name="Google Shape;85;p232"/>
          <p:cNvSpPr txBox="1"/>
          <p:nvPr>
            <p:ph type="title"/>
          </p:nvPr>
        </p:nvSpPr>
        <p:spPr>
          <a:xfrm>
            <a:off x="0" y="1"/>
            <a:ext cx="12192000" cy="952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6" name="Google Shape;86;p232"/>
          <p:cNvSpPr txBox="1"/>
          <p:nvPr>
            <p:ph idx="1" type="body"/>
          </p:nvPr>
        </p:nvSpPr>
        <p:spPr>
          <a:xfrm>
            <a:off x="147639" y="1104900"/>
            <a:ext cx="11892000" cy="51912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1067"/>
              </a:spcBef>
              <a:spcAft>
                <a:spcPts val="0"/>
              </a:spcAft>
              <a:buClr>
                <a:schemeClr val="dk1"/>
              </a:buClr>
              <a:buSzPts val="1400"/>
              <a:buChar char="•"/>
              <a:defRPr/>
            </a:lvl1pPr>
            <a:lvl2pPr indent="-317500" lvl="1" marL="914400" algn="l">
              <a:lnSpc>
                <a:spcPct val="90000"/>
              </a:lnSpc>
              <a:spcBef>
                <a:spcPts val="533"/>
              </a:spcBef>
              <a:spcAft>
                <a:spcPts val="0"/>
              </a:spcAft>
              <a:buClr>
                <a:schemeClr val="dk1"/>
              </a:buClr>
              <a:buSzPts val="1400"/>
              <a:buChar char="•"/>
              <a:defRPr/>
            </a:lvl2pPr>
            <a:lvl3pPr indent="-317500" lvl="2" marL="1371600" algn="l">
              <a:lnSpc>
                <a:spcPct val="90000"/>
              </a:lnSpc>
              <a:spcBef>
                <a:spcPts val="533"/>
              </a:spcBef>
              <a:spcAft>
                <a:spcPts val="0"/>
              </a:spcAft>
              <a:buClr>
                <a:schemeClr val="dk1"/>
              </a:buClr>
              <a:buSzPts val="14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87" name="Google Shape;87;p232"/>
          <p:cNvSpPr txBox="1"/>
          <p:nvPr>
            <p:ph idx="12" type="sldNum"/>
          </p:nvPr>
        </p:nvSpPr>
        <p:spPr>
          <a:xfrm>
            <a:off x="8610600" y="6532575"/>
            <a:ext cx="3429200" cy="365200"/>
          </a:xfrm>
          <a:prstGeom prst="rect">
            <a:avLst/>
          </a:prstGeom>
          <a:noFill/>
          <a:ln>
            <a:noFill/>
          </a:ln>
        </p:spPr>
        <p:txBody>
          <a:bodyPr anchorCtr="0" anchor="t" bIns="34275" lIns="68575" spcFirstLastPara="1" rIns="68575" wrap="square" tIns="34275">
            <a:noAutofit/>
          </a:bodyPr>
          <a:lstStyle>
            <a:lvl1pPr indent="0" lvl="0" marL="0" marR="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1pPr>
            <a:lvl2pPr indent="0" lvl="1" marL="0" marR="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2pPr>
            <a:lvl3pPr indent="0" lvl="2" marL="0" marR="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3pPr>
            <a:lvl4pPr indent="0" lvl="3" marL="0" marR="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4pPr>
            <a:lvl5pPr indent="0" lvl="4" marL="0" marR="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5pPr>
            <a:lvl6pPr indent="0" lvl="5" marL="0" marR="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6pPr>
            <a:lvl7pPr indent="0" lvl="6" marL="0" marR="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7pPr>
            <a:lvl8pPr indent="0" lvl="7" marL="0" marR="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8pPr>
            <a:lvl9pPr indent="0" lvl="8" marL="0" marR="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
        <p:nvSpPr>
          <p:cNvPr id="88" name="Google Shape;88;p232"/>
          <p:cNvSpPr txBox="1"/>
          <p:nvPr/>
        </p:nvSpPr>
        <p:spPr>
          <a:xfrm>
            <a:off x="3706500" y="6199100"/>
            <a:ext cx="4630800" cy="615513"/>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89" name="Google Shape;89;p232"/>
          <p:cNvSpPr txBox="1"/>
          <p:nvPr/>
        </p:nvSpPr>
        <p:spPr>
          <a:xfrm>
            <a:off x="-32" y="6492800"/>
            <a:ext cx="12192000" cy="365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B050"/>
              </a:buClr>
              <a:buSzPts val="1600"/>
              <a:buFont typeface="Calibri"/>
              <a:buNone/>
            </a:pPr>
            <a:r>
              <a:rPr lang="en-IN" sz="1600">
                <a:solidFill>
                  <a:srgbClr val="00B050"/>
                </a:solidFill>
                <a:latin typeface="Calibri"/>
                <a:ea typeface="Calibri"/>
                <a:cs typeface="Calibri"/>
                <a:sym typeface="Calibri"/>
              </a:rPr>
              <a:t>CogSci 2022: DL for Brain Encoding and Decoding</a:t>
            </a:r>
            <a:endParaRPr sz="1600">
              <a:solidFill>
                <a:srgbClr val="00B05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3" name="Shape 93"/>
        <p:cNvGrpSpPr/>
        <p:nvPr/>
      </p:nvGrpSpPr>
      <p:grpSpPr>
        <a:xfrm>
          <a:off x="0" y="0"/>
          <a:ext cx="0" cy="0"/>
          <a:chOff x="0" y="0"/>
          <a:chExt cx="0" cy="0"/>
        </a:xfrm>
      </p:grpSpPr>
      <p:sp>
        <p:nvSpPr>
          <p:cNvPr id="94" name="Google Shape;94;p214"/>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214"/>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214"/>
          <p:cNvSpPr txBox="1"/>
          <p:nvPr>
            <p:ph idx="10" type="dt"/>
          </p:nvPr>
        </p:nvSpPr>
        <p:spPr>
          <a:xfrm>
            <a:off x="147638" y="6532575"/>
            <a:ext cx="382905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600" u="none" cap="none" strike="noStrike">
                <a:solidFill>
                  <a:srgbClr val="F4B08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214"/>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600" u="none" cap="none" strike="noStrike">
                <a:solidFill>
                  <a:srgbClr val="00B05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214"/>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800" u="none" cap="none" strike="noStrike">
                <a:solidFill>
                  <a:schemeClr val="dk1"/>
                </a:solidFill>
                <a:latin typeface="Calibri"/>
                <a:ea typeface="Calibri"/>
                <a:cs typeface="Calibri"/>
                <a:sym typeface="Calibri"/>
              </a:defRPr>
            </a:lvl1pPr>
            <a:lvl2pPr indent="0" lvl="1" marL="0" marR="0" rtl="0" algn="r">
              <a:spcBef>
                <a:spcPts val="0"/>
              </a:spcBef>
              <a:buNone/>
              <a:defRPr b="0" i="0" sz="1800" u="none" cap="none" strike="noStrike">
                <a:solidFill>
                  <a:schemeClr val="dk1"/>
                </a:solidFill>
                <a:latin typeface="Calibri"/>
                <a:ea typeface="Calibri"/>
                <a:cs typeface="Calibri"/>
                <a:sym typeface="Calibri"/>
              </a:defRPr>
            </a:lvl2pPr>
            <a:lvl3pPr indent="0" lvl="2" marL="0" marR="0" rtl="0" algn="r">
              <a:spcBef>
                <a:spcPts val="0"/>
              </a:spcBef>
              <a:buNone/>
              <a:defRPr b="0" i="0" sz="1800" u="none" cap="none" strike="noStrike">
                <a:solidFill>
                  <a:schemeClr val="dk1"/>
                </a:solidFill>
                <a:latin typeface="Calibri"/>
                <a:ea typeface="Calibri"/>
                <a:cs typeface="Calibri"/>
                <a:sym typeface="Calibri"/>
              </a:defRPr>
            </a:lvl3pPr>
            <a:lvl4pPr indent="0" lvl="3" marL="0" marR="0" rtl="0" algn="r">
              <a:spcBef>
                <a:spcPts val="0"/>
              </a:spcBef>
              <a:buNone/>
              <a:defRPr b="0" i="0" sz="1800" u="none" cap="none" strike="noStrike">
                <a:solidFill>
                  <a:schemeClr val="dk1"/>
                </a:solidFill>
                <a:latin typeface="Calibri"/>
                <a:ea typeface="Calibri"/>
                <a:cs typeface="Calibri"/>
                <a:sym typeface="Calibri"/>
              </a:defRPr>
            </a:lvl4pPr>
            <a:lvl5pPr indent="0" lvl="4" marL="0" marR="0" rtl="0" algn="r">
              <a:spcBef>
                <a:spcPts val="0"/>
              </a:spcBef>
              <a:buNone/>
              <a:defRPr b="0" i="0" sz="1800" u="none" cap="none" strike="noStrike">
                <a:solidFill>
                  <a:schemeClr val="dk1"/>
                </a:solidFill>
                <a:latin typeface="Calibri"/>
                <a:ea typeface="Calibri"/>
                <a:cs typeface="Calibri"/>
                <a:sym typeface="Calibri"/>
              </a:defRPr>
            </a:lvl5pPr>
            <a:lvl6pPr indent="0" lvl="5" marL="0" marR="0" rtl="0" algn="r">
              <a:spcBef>
                <a:spcPts val="0"/>
              </a:spcBef>
              <a:buNone/>
              <a:defRPr b="0" i="0" sz="1800" u="none" cap="none" strike="noStrike">
                <a:solidFill>
                  <a:schemeClr val="dk1"/>
                </a:solidFill>
                <a:latin typeface="Calibri"/>
                <a:ea typeface="Calibri"/>
                <a:cs typeface="Calibri"/>
                <a:sym typeface="Calibri"/>
              </a:defRPr>
            </a:lvl6pPr>
            <a:lvl7pPr indent="0" lvl="6" marL="0" marR="0" rtl="0" algn="r">
              <a:spcBef>
                <a:spcPts val="0"/>
              </a:spcBef>
              <a:buNone/>
              <a:defRPr b="0" i="0" sz="1800" u="none" cap="none" strike="noStrike">
                <a:solidFill>
                  <a:schemeClr val="dk1"/>
                </a:solidFill>
                <a:latin typeface="Calibri"/>
                <a:ea typeface="Calibri"/>
                <a:cs typeface="Calibri"/>
                <a:sym typeface="Calibri"/>
              </a:defRPr>
            </a:lvl7pPr>
            <a:lvl8pPr indent="0" lvl="7" marL="0" marR="0" rtl="0" algn="r">
              <a:spcBef>
                <a:spcPts val="0"/>
              </a:spcBef>
              <a:buNone/>
              <a:defRPr b="0" i="0" sz="1800" u="none" cap="none" strike="noStrike">
                <a:solidFill>
                  <a:schemeClr val="dk1"/>
                </a:solidFill>
                <a:latin typeface="Calibri"/>
                <a:ea typeface="Calibri"/>
                <a:cs typeface="Calibri"/>
                <a:sym typeface="Calibri"/>
              </a:defRPr>
            </a:lvl8pPr>
            <a:lvl9pPr indent="0" lvl="8" marL="0" marR="0" rtl="0" algn="r">
              <a:spcBef>
                <a:spcPts val="0"/>
              </a:spcBef>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
        <p:nvSpPr>
          <p:cNvPr id="99" name="Google Shape;99;p214"/>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00" name="Shape 100"/>
        <p:cNvGrpSpPr/>
        <p:nvPr/>
      </p:nvGrpSpPr>
      <p:grpSpPr>
        <a:xfrm>
          <a:off x="0" y="0"/>
          <a:ext cx="0" cy="0"/>
          <a:chOff x="0" y="0"/>
          <a:chExt cx="0" cy="0"/>
        </a:xfrm>
      </p:grpSpPr>
      <p:sp>
        <p:nvSpPr>
          <p:cNvPr id="101" name="Google Shape;101;p215"/>
          <p:cNvSpPr txBox="1"/>
          <p:nvPr>
            <p:ph idx="1" type="body"/>
          </p:nvPr>
        </p:nvSpPr>
        <p:spPr>
          <a:xfrm>
            <a:off x="147638" y="1128713"/>
            <a:ext cx="5805487" cy="516731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215"/>
          <p:cNvSpPr txBox="1"/>
          <p:nvPr>
            <p:ph idx="10" type="dt"/>
          </p:nvPr>
        </p:nvSpPr>
        <p:spPr>
          <a:xfrm>
            <a:off x="147638" y="6532575"/>
            <a:ext cx="382905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600" u="none" cap="none" strike="noStrike">
                <a:solidFill>
                  <a:srgbClr val="F4B08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3" name="Google Shape;103;p215"/>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600" u="none" cap="none" strike="noStrike">
                <a:solidFill>
                  <a:srgbClr val="00B05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215"/>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800" u="none" cap="none" strike="noStrike">
                <a:solidFill>
                  <a:schemeClr val="dk1"/>
                </a:solidFill>
                <a:latin typeface="Calibri"/>
                <a:ea typeface="Calibri"/>
                <a:cs typeface="Calibri"/>
                <a:sym typeface="Calibri"/>
              </a:defRPr>
            </a:lvl1pPr>
            <a:lvl2pPr indent="0" lvl="1" marL="0" marR="0" rtl="0" algn="r">
              <a:spcBef>
                <a:spcPts val="0"/>
              </a:spcBef>
              <a:buNone/>
              <a:defRPr b="0" i="0" sz="1800" u="none" cap="none" strike="noStrike">
                <a:solidFill>
                  <a:schemeClr val="dk1"/>
                </a:solidFill>
                <a:latin typeface="Calibri"/>
                <a:ea typeface="Calibri"/>
                <a:cs typeface="Calibri"/>
                <a:sym typeface="Calibri"/>
              </a:defRPr>
            </a:lvl2pPr>
            <a:lvl3pPr indent="0" lvl="2" marL="0" marR="0" rtl="0" algn="r">
              <a:spcBef>
                <a:spcPts val="0"/>
              </a:spcBef>
              <a:buNone/>
              <a:defRPr b="0" i="0" sz="1800" u="none" cap="none" strike="noStrike">
                <a:solidFill>
                  <a:schemeClr val="dk1"/>
                </a:solidFill>
                <a:latin typeface="Calibri"/>
                <a:ea typeface="Calibri"/>
                <a:cs typeface="Calibri"/>
                <a:sym typeface="Calibri"/>
              </a:defRPr>
            </a:lvl3pPr>
            <a:lvl4pPr indent="0" lvl="3" marL="0" marR="0" rtl="0" algn="r">
              <a:spcBef>
                <a:spcPts val="0"/>
              </a:spcBef>
              <a:buNone/>
              <a:defRPr b="0" i="0" sz="1800" u="none" cap="none" strike="noStrike">
                <a:solidFill>
                  <a:schemeClr val="dk1"/>
                </a:solidFill>
                <a:latin typeface="Calibri"/>
                <a:ea typeface="Calibri"/>
                <a:cs typeface="Calibri"/>
                <a:sym typeface="Calibri"/>
              </a:defRPr>
            </a:lvl4pPr>
            <a:lvl5pPr indent="0" lvl="4" marL="0" marR="0" rtl="0" algn="r">
              <a:spcBef>
                <a:spcPts val="0"/>
              </a:spcBef>
              <a:buNone/>
              <a:defRPr b="0" i="0" sz="1800" u="none" cap="none" strike="noStrike">
                <a:solidFill>
                  <a:schemeClr val="dk1"/>
                </a:solidFill>
                <a:latin typeface="Calibri"/>
                <a:ea typeface="Calibri"/>
                <a:cs typeface="Calibri"/>
                <a:sym typeface="Calibri"/>
              </a:defRPr>
            </a:lvl5pPr>
            <a:lvl6pPr indent="0" lvl="5" marL="0" marR="0" rtl="0" algn="r">
              <a:spcBef>
                <a:spcPts val="0"/>
              </a:spcBef>
              <a:buNone/>
              <a:defRPr b="0" i="0" sz="1800" u="none" cap="none" strike="noStrike">
                <a:solidFill>
                  <a:schemeClr val="dk1"/>
                </a:solidFill>
                <a:latin typeface="Calibri"/>
                <a:ea typeface="Calibri"/>
                <a:cs typeface="Calibri"/>
                <a:sym typeface="Calibri"/>
              </a:defRPr>
            </a:lvl6pPr>
            <a:lvl7pPr indent="0" lvl="6" marL="0" marR="0" rtl="0" algn="r">
              <a:spcBef>
                <a:spcPts val="0"/>
              </a:spcBef>
              <a:buNone/>
              <a:defRPr b="0" i="0" sz="1800" u="none" cap="none" strike="noStrike">
                <a:solidFill>
                  <a:schemeClr val="dk1"/>
                </a:solidFill>
                <a:latin typeface="Calibri"/>
                <a:ea typeface="Calibri"/>
                <a:cs typeface="Calibri"/>
                <a:sym typeface="Calibri"/>
              </a:defRPr>
            </a:lvl7pPr>
            <a:lvl8pPr indent="0" lvl="7" marL="0" marR="0" rtl="0" algn="r">
              <a:spcBef>
                <a:spcPts val="0"/>
              </a:spcBef>
              <a:buNone/>
              <a:defRPr b="0" i="0" sz="1800" u="none" cap="none" strike="noStrike">
                <a:solidFill>
                  <a:schemeClr val="dk1"/>
                </a:solidFill>
                <a:latin typeface="Calibri"/>
                <a:ea typeface="Calibri"/>
                <a:cs typeface="Calibri"/>
                <a:sym typeface="Calibri"/>
              </a:defRPr>
            </a:lvl8pPr>
            <a:lvl9pPr indent="0" lvl="8" marL="0" marR="0" rtl="0" algn="r">
              <a:spcBef>
                <a:spcPts val="0"/>
              </a:spcBef>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
        <p:nvSpPr>
          <p:cNvPr id="105" name="Google Shape;105;p215"/>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215"/>
          <p:cNvSpPr txBox="1"/>
          <p:nvPr>
            <p:ph idx="3" type="body"/>
          </p:nvPr>
        </p:nvSpPr>
        <p:spPr>
          <a:xfrm>
            <a:off x="6234113" y="1128713"/>
            <a:ext cx="5805487" cy="516731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215"/>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8" name="Shape 108"/>
        <p:cNvGrpSpPr/>
        <p:nvPr/>
      </p:nvGrpSpPr>
      <p:grpSpPr>
        <a:xfrm>
          <a:off x="0" y="0"/>
          <a:ext cx="0" cy="0"/>
          <a:chOff x="0" y="0"/>
          <a:chExt cx="0" cy="0"/>
        </a:xfrm>
      </p:grpSpPr>
      <p:sp>
        <p:nvSpPr>
          <p:cNvPr id="109" name="Google Shape;109;p2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2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111" name="Shape 111"/>
        <p:cNvGrpSpPr/>
        <p:nvPr/>
      </p:nvGrpSpPr>
      <p:grpSpPr>
        <a:xfrm>
          <a:off x="0" y="0"/>
          <a:ext cx="0" cy="0"/>
          <a:chOff x="0" y="0"/>
          <a:chExt cx="0" cy="0"/>
        </a:xfrm>
      </p:grpSpPr>
      <p:sp>
        <p:nvSpPr>
          <p:cNvPr id="112" name="Google Shape;112;p2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2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21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5" name="Google Shape;115;p217"/>
          <p:cNvSpPr txBox="1"/>
          <p:nvPr>
            <p:ph idx="11" type="ftr"/>
          </p:nvPr>
        </p:nvSpPr>
        <p:spPr>
          <a:xfrm>
            <a:off x="4038599" y="6356350"/>
            <a:ext cx="4448175"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6" name="Google Shape;116;p21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 name="Shape 117"/>
        <p:cNvGrpSpPr/>
        <p:nvPr/>
      </p:nvGrpSpPr>
      <p:grpSpPr>
        <a:xfrm>
          <a:off x="0" y="0"/>
          <a:ext cx="0" cy="0"/>
          <a:chOff x="0" y="0"/>
          <a:chExt cx="0" cy="0"/>
        </a:xfrm>
      </p:grpSpPr>
      <p:sp>
        <p:nvSpPr>
          <p:cNvPr id="118" name="Google Shape;118;p21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9" name="Google Shape;119;p218"/>
          <p:cNvSpPr txBox="1"/>
          <p:nvPr>
            <p:ph idx="11" type="ftr"/>
          </p:nvPr>
        </p:nvSpPr>
        <p:spPr>
          <a:xfrm>
            <a:off x="4038599" y="6356350"/>
            <a:ext cx="4181475"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0" name="Google Shape;120;p21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121" name="Shape 121"/>
        <p:cNvGrpSpPr/>
        <p:nvPr/>
      </p:nvGrpSpPr>
      <p:grpSpPr>
        <a:xfrm>
          <a:off x="0" y="0"/>
          <a:ext cx="0" cy="0"/>
          <a:chOff x="0" y="0"/>
          <a:chExt cx="0" cy="0"/>
        </a:xfrm>
      </p:grpSpPr>
      <p:sp>
        <p:nvSpPr>
          <p:cNvPr id="122" name="Google Shape;122;p219"/>
          <p:cNvSpPr txBox="1"/>
          <p:nvPr>
            <p:ph type="title"/>
          </p:nvPr>
        </p:nvSpPr>
        <p:spPr>
          <a:xfrm>
            <a:off x="0" y="1"/>
            <a:ext cx="12192000" cy="952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 name="Google Shape;123;p219"/>
          <p:cNvSpPr txBox="1"/>
          <p:nvPr>
            <p:ph idx="1" type="body"/>
          </p:nvPr>
        </p:nvSpPr>
        <p:spPr>
          <a:xfrm>
            <a:off x="147639" y="1104900"/>
            <a:ext cx="11892000" cy="51912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1067"/>
              </a:spcBef>
              <a:spcAft>
                <a:spcPts val="0"/>
              </a:spcAft>
              <a:buClr>
                <a:schemeClr val="dk1"/>
              </a:buClr>
              <a:buSzPts val="1400"/>
              <a:buChar char="•"/>
              <a:defRPr/>
            </a:lvl1pPr>
            <a:lvl2pPr indent="-317500" lvl="1" marL="914400" algn="l">
              <a:lnSpc>
                <a:spcPct val="90000"/>
              </a:lnSpc>
              <a:spcBef>
                <a:spcPts val="533"/>
              </a:spcBef>
              <a:spcAft>
                <a:spcPts val="0"/>
              </a:spcAft>
              <a:buClr>
                <a:schemeClr val="dk1"/>
              </a:buClr>
              <a:buSzPts val="1400"/>
              <a:buChar char="•"/>
              <a:defRPr/>
            </a:lvl2pPr>
            <a:lvl3pPr indent="-317500" lvl="2" marL="1371600" algn="l">
              <a:lnSpc>
                <a:spcPct val="90000"/>
              </a:lnSpc>
              <a:spcBef>
                <a:spcPts val="533"/>
              </a:spcBef>
              <a:spcAft>
                <a:spcPts val="0"/>
              </a:spcAft>
              <a:buClr>
                <a:schemeClr val="dk1"/>
              </a:buClr>
              <a:buSzPts val="14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124" name="Google Shape;124;p219"/>
          <p:cNvSpPr txBox="1"/>
          <p:nvPr>
            <p:ph idx="10" type="dt"/>
          </p:nvPr>
        </p:nvSpPr>
        <p:spPr>
          <a:xfrm>
            <a:off x="147637" y="6532575"/>
            <a:ext cx="3829200" cy="3652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rgbClr val="F4B081"/>
              </a:buClr>
              <a:buSzPts val="1100"/>
              <a:buFont typeface="Calibri"/>
              <a:buNone/>
              <a:defRPr b="0" i="0" sz="1600" u="none" cap="none" strike="noStrike">
                <a:solidFill>
                  <a:srgbClr val="F4B081"/>
                </a:solidFill>
                <a:latin typeface="Calibri"/>
                <a:ea typeface="Calibri"/>
                <a:cs typeface="Calibri"/>
                <a:sym typeface="Calibri"/>
              </a:defRPr>
            </a:lvl1pPr>
            <a:lvl2pPr lvl="1"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9pPr>
          </a:lstStyle>
          <a:p/>
        </p:txBody>
      </p:sp>
      <p:sp>
        <p:nvSpPr>
          <p:cNvPr id="125" name="Google Shape;125;p219"/>
          <p:cNvSpPr txBox="1"/>
          <p:nvPr>
            <p:ph idx="11" type="ftr"/>
          </p:nvPr>
        </p:nvSpPr>
        <p:spPr>
          <a:xfrm>
            <a:off x="4095751" y="6532575"/>
            <a:ext cx="4334000" cy="3652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rgbClr val="00B050"/>
              </a:buClr>
              <a:buSzPts val="1100"/>
              <a:buFont typeface="Calibri"/>
              <a:buNone/>
              <a:defRPr b="0" i="0" sz="1600" u="none" cap="none" strike="noStrike">
                <a:solidFill>
                  <a:srgbClr val="00B050"/>
                </a:solidFill>
                <a:latin typeface="Calibri"/>
                <a:ea typeface="Calibri"/>
                <a:cs typeface="Calibri"/>
                <a:sym typeface="Calibri"/>
              </a:defRPr>
            </a:lvl1pPr>
            <a:lvl2pPr lvl="1"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100"/>
              <a:buFont typeface="Calibri"/>
              <a:buNone/>
              <a:defRPr b="0" i="0" sz="1867" u="none" cap="none" strike="noStrike">
                <a:solidFill>
                  <a:schemeClr val="dk1"/>
                </a:solidFill>
                <a:latin typeface="Calibri"/>
                <a:ea typeface="Calibri"/>
                <a:cs typeface="Calibri"/>
                <a:sym typeface="Calibri"/>
              </a:defRPr>
            </a:lvl9pPr>
          </a:lstStyle>
          <a:p/>
        </p:txBody>
      </p:sp>
      <p:sp>
        <p:nvSpPr>
          <p:cNvPr id="126" name="Google Shape;126;p219"/>
          <p:cNvSpPr txBox="1"/>
          <p:nvPr>
            <p:ph idx="12" type="sldNum"/>
          </p:nvPr>
        </p:nvSpPr>
        <p:spPr>
          <a:xfrm>
            <a:off x="8610600" y="6532575"/>
            <a:ext cx="3429200" cy="3652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1pPr>
            <a:lvl2pPr indent="0" lvl="1"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2pPr>
            <a:lvl3pPr indent="0" lvl="2"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3pPr>
            <a:lvl4pPr indent="0" lvl="3"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4pPr>
            <a:lvl5pPr indent="0" lvl="4"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5pPr>
            <a:lvl6pPr indent="0" lvl="5"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6pPr>
            <a:lvl7pPr indent="0" lvl="6"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7pPr>
            <a:lvl8pPr indent="0" lvl="7"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8pPr>
            <a:lvl9pPr indent="0" lvl="8"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
        <p:nvSpPr>
          <p:cNvPr id="127" name="Google Shape;127;p219"/>
          <p:cNvSpPr txBox="1"/>
          <p:nvPr>
            <p:ph idx="2" type="body"/>
          </p:nvPr>
        </p:nvSpPr>
        <p:spPr>
          <a:xfrm>
            <a:off x="147639" y="6296025"/>
            <a:ext cx="11892000" cy="2368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1067"/>
              </a:spcBef>
              <a:spcAft>
                <a:spcPts val="0"/>
              </a:spcAft>
              <a:buClr>
                <a:schemeClr val="dk1"/>
              </a:buClr>
              <a:buSzPts val="2100"/>
              <a:buChar char="•"/>
              <a:defRPr/>
            </a:lvl1pPr>
            <a:lvl2pPr indent="-317500" lvl="1" marL="914400" algn="l">
              <a:lnSpc>
                <a:spcPct val="90000"/>
              </a:lnSpc>
              <a:spcBef>
                <a:spcPts val="533"/>
              </a:spcBef>
              <a:spcAft>
                <a:spcPts val="0"/>
              </a:spcAft>
              <a:buClr>
                <a:schemeClr val="dk1"/>
              </a:buClr>
              <a:buSzPts val="1400"/>
              <a:buChar char="•"/>
              <a:defRPr/>
            </a:lvl2pPr>
            <a:lvl3pPr indent="-317500" lvl="2" marL="1371600" algn="l">
              <a:lnSpc>
                <a:spcPct val="90000"/>
              </a:lnSpc>
              <a:spcBef>
                <a:spcPts val="533"/>
              </a:spcBef>
              <a:spcAft>
                <a:spcPts val="0"/>
              </a:spcAft>
              <a:buClr>
                <a:schemeClr val="dk1"/>
              </a:buClr>
              <a:buSzPts val="14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2_Title and Content">
    <p:spTree>
      <p:nvGrpSpPr>
        <p:cNvPr id="128" name="Shape 128"/>
        <p:cNvGrpSpPr/>
        <p:nvPr/>
      </p:nvGrpSpPr>
      <p:grpSpPr>
        <a:xfrm>
          <a:off x="0" y="0"/>
          <a:ext cx="0" cy="0"/>
          <a:chOff x="0" y="0"/>
          <a:chExt cx="0" cy="0"/>
        </a:xfrm>
      </p:grpSpPr>
      <p:sp>
        <p:nvSpPr>
          <p:cNvPr id="129" name="Google Shape;129;p220"/>
          <p:cNvSpPr txBox="1"/>
          <p:nvPr>
            <p:ph type="title"/>
          </p:nvPr>
        </p:nvSpPr>
        <p:spPr>
          <a:xfrm>
            <a:off x="0" y="1"/>
            <a:ext cx="12192000" cy="952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0" name="Google Shape;130;p220"/>
          <p:cNvSpPr txBox="1"/>
          <p:nvPr>
            <p:ph idx="1" type="body"/>
          </p:nvPr>
        </p:nvSpPr>
        <p:spPr>
          <a:xfrm>
            <a:off x="147639" y="1104900"/>
            <a:ext cx="11892000" cy="51912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1067"/>
              </a:spcBef>
              <a:spcAft>
                <a:spcPts val="0"/>
              </a:spcAft>
              <a:buClr>
                <a:schemeClr val="dk1"/>
              </a:buClr>
              <a:buSzPts val="1400"/>
              <a:buChar char="•"/>
              <a:defRPr/>
            </a:lvl1pPr>
            <a:lvl2pPr indent="-317500" lvl="1" marL="914400" algn="l">
              <a:lnSpc>
                <a:spcPct val="90000"/>
              </a:lnSpc>
              <a:spcBef>
                <a:spcPts val="533"/>
              </a:spcBef>
              <a:spcAft>
                <a:spcPts val="0"/>
              </a:spcAft>
              <a:buClr>
                <a:schemeClr val="dk1"/>
              </a:buClr>
              <a:buSzPts val="1400"/>
              <a:buChar char="•"/>
              <a:defRPr/>
            </a:lvl2pPr>
            <a:lvl3pPr indent="-317500" lvl="2" marL="1371600" algn="l">
              <a:lnSpc>
                <a:spcPct val="90000"/>
              </a:lnSpc>
              <a:spcBef>
                <a:spcPts val="533"/>
              </a:spcBef>
              <a:spcAft>
                <a:spcPts val="0"/>
              </a:spcAft>
              <a:buClr>
                <a:schemeClr val="dk1"/>
              </a:buClr>
              <a:buSzPts val="14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131" name="Google Shape;131;p220"/>
          <p:cNvSpPr txBox="1"/>
          <p:nvPr>
            <p:ph idx="12" type="sldNum"/>
          </p:nvPr>
        </p:nvSpPr>
        <p:spPr>
          <a:xfrm>
            <a:off x="8610600" y="6532575"/>
            <a:ext cx="3429200" cy="3652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1pPr>
            <a:lvl2pPr indent="0" lvl="1"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2pPr>
            <a:lvl3pPr indent="0" lvl="2"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3pPr>
            <a:lvl4pPr indent="0" lvl="3"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4pPr>
            <a:lvl5pPr indent="0" lvl="4"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5pPr>
            <a:lvl6pPr indent="0" lvl="5"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6pPr>
            <a:lvl7pPr indent="0" lvl="6"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7pPr>
            <a:lvl8pPr indent="0" lvl="7"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8pPr>
            <a:lvl9pPr indent="0" lvl="8" marL="0" marR="0" rtl="0" algn="r">
              <a:spcBef>
                <a:spcPts val="0"/>
              </a:spcBef>
              <a:buClr>
                <a:schemeClr val="dk1"/>
              </a:buClr>
              <a:buSzPts val="1867"/>
              <a:buFont typeface="Calibri"/>
              <a:buNone/>
              <a:defRPr b="0" i="0" sz="1867"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
        <p:nvSpPr>
          <p:cNvPr id="132" name="Google Shape;132;p220"/>
          <p:cNvSpPr txBox="1"/>
          <p:nvPr/>
        </p:nvSpPr>
        <p:spPr>
          <a:xfrm>
            <a:off x="3706500" y="6199100"/>
            <a:ext cx="4630800" cy="615513"/>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33" name="Google Shape;133;p220"/>
          <p:cNvSpPr txBox="1"/>
          <p:nvPr/>
        </p:nvSpPr>
        <p:spPr>
          <a:xfrm>
            <a:off x="-32" y="6492800"/>
            <a:ext cx="12192000" cy="365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B050"/>
              </a:buClr>
              <a:buSzPts val="1600"/>
              <a:buFont typeface="Calibri"/>
              <a:buNone/>
            </a:pPr>
            <a:r>
              <a:rPr lang="en-IN" sz="1600">
                <a:solidFill>
                  <a:srgbClr val="00B050"/>
                </a:solidFill>
                <a:latin typeface="Calibri"/>
                <a:ea typeface="Calibri"/>
                <a:cs typeface="Calibri"/>
                <a:sym typeface="Calibri"/>
              </a:rPr>
              <a:t>IJCAI 2023: DL for Brain Encoding and Decoding</a:t>
            </a:r>
            <a:endParaRPr sz="1600">
              <a:solidFill>
                <a:srgbClr val="00B05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4" name="Shape 134"/>
        <p:cNvGrpSpPr/>
        <p:nvPr/>
      </p:nvGrpSpPr>
      <p:grpSpPr>
        <a:xfrm>
          <a:off x="0" y="0"/>
          <a:ext cx="0" cy="0"/>
          <a:chOff x="0" y="0"/>
          <a:chExt cx="0" cy="0"/>
        </a:xfrm>
      </p:grpSpPr>
      <p:sp>
        <p:nvSpPr>
          <p:cNvPr id="135" name="Google Shape;135;p221"/>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6" name="Google Shape;136;p221"/>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137" name="Google Shape;137;p221"/>
          <p:cNvSpPr txBox="1"/>
          <p:nvPr>
            <p:ph idx="11" type="ftr"/>
          </p:nvPr>
        </p:nvSpPr>
        <p:spPr>
          <a:xfrm>
            <a:off x="3914774" y="6176479"/>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8" name="Google Shape;138;p22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IN"/>
              <a:t>‹#›</a:t>
            </a:fld>
            <a:endParaRPr/>
          </a:p>
        </p:txBody>
      </p:sp>
      <p:sp>
        <p:nvSpPr>
          <p:cNvPr id="139" name="Google Shape;139;p221"/>
          <p:cNvSpPr txBox="1"/>
          <p:nvPr/>
        </p:nvSpPr>
        <p:spPr>
          <a:xfrm>
            <a:off x="4095751" y="6532575"/>
            <a:ext cx="4333872"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IN" sz="1600">
                <a:solidFill>
                  <a:srgbClr val="00B050"/>
                </a:solidFill>
                <a:latin typeface="Calibri"/>
                <a:ea typeface="Calibri"/>
                <a:cs typeface="Calibri"/>
                <a:sym typeface="Calibri"/>
              </a:rPr>
              <a:t>IJCAI 2023: DL for Brain Encoding and Decoding</a:t>
            </a:r>
            <a:endParaRPr sz="1600">
              <a:solidFill>
                <a:srgbClr val="00B05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2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2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2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2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2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2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2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2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2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29"/>
          <p:cNvSpPr/>
          <p:nvPr>
            <p:ph idx="2" type="pic"/>
          </p:nvPr>
        </p:nvSpPr>
        <p:spPr>
          <a:xfrm>
            <a:off x="5183188" y="987425"/>
            <a:ext cx="6172200" cy="4873625"/>
          </a:xfrm>
          <a:prstGeom prst="rect">
            <a:avLst/>
          </a:prstGeom>
          <a:noFill/>
          <a:ln>
            <a:noFill/>
          </a:ln>
        </p:spPr>
      </p:sp>
      <p:sp>
        <p:nvSpPr>
          <p:cNvPr id="68" name="Google Shape;68;p22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theme" Target="../theme/theme2.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2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 name="Google Shape;92;p2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4.jpg"/><Relationship Id="rId5" Type="http://schemas.openxmlformats.org/officeDocument/2006/relationships/image" Target="../media/image24.jpg"/><Relationship Id="rId6"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0.xml"/><Relationship Id="rId3" Type="http://schemas.openxmlformats.org/officeDocument/2006/relationships/image" Target="../media/image115.png"/><Relationship Id="rId4" Type="http://schemas.openxmlformats.org/officeDocument/2006/relationships/image" Target="../media/image120.png"/><Relationship Id="rId9" Type="http://schemas.openxmlformats.org/officeDocument/2006/relationships/image" Target="../media/image157.jpg"/><Relationship Id="rId5" Type="http://schemas.openxmlformats.org/officeDocument/2006/relationships/image" Target="../media/image122.png"/><Relationship Id="rId6" Type="http://schemas.openxmlformats.org/officeDocument/2006/relationships/image" Target="../media/image124.png"/><Relationship Id="rId7" Type="http://schemas.openxmlformats.org/officeDocument/2006/relationships/image" Target="../media/image125.jpg"/><Relationship Id="rId8" Type="http://schemas.openxmlformats.org/officeDocument/2006/relationships/image" Target="../media/image12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1.xml"/><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1.png"/><Relationship Id="rId6" Type="http://schemas.openxmlformats.org/officeDocument/2006/relationships/image" Target="../media/image13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2.xml"/><Relationship Id="rId3" Type="http://schemas.openxmlformats.org/officeDocument/2006/relationships/image" Target="../media/image149.png"/><Relationship Id="rId4" Type="http://schemas.openxmlformats.org/officeDocument/2006/relationships/image" Target="../media/image12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5.xml"/><Relationship Id="rId3" Type="http://schemas.openxmlformats.org/officeDocument/2006/relationships/image" Target="../media/image136.png"/><Relationship Id="rId4" Type="http://schemas.openxmlformats.org/officeDocument/2006/relationships/image" Target="../media/image155.png"/><Relationship Id="rId5" Type="http://schemas.openxmlformats.org/officeDocument/2006/relationships/image" Target="../media/image133.png"/><Relationship Id="rId6" Type="http://schemas.openxmlformats.org/officeDocument/2006/relationships/image" Target="../media/image142.png"/><Relationship Id="rId7" Type="http://schemas.openxmlformats.org/officeDocument/2006/relationships/image" Target="../media/image14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6.xml"/><Relationship Id="rId3" Type="http://schemas.openxmlformats.org/officeDocument/2006/relationships/image" Target="../media/image13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7.xml"/><Relationship Id="rId3" Type="http://schemas.openxmlformats.org/officeDocument/2006/relationships/image" Target="../media/image140.png"/><Relationship Id="rId4" Type="http://schemas.openxmlformats.org/officeDocument/2006/relationships/image" Target="../media/image134.png"/><Relationship Id="rId5" Type="http://schemas.openxmlformats.org/officeDocument/2006/relationships/image" Target="../media/image14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9.xml"/><Relationship Id="rId3" Type="http://schemas.openxmlformats.org/officeDocument/2006/relationships/image" Target="../media/image137.png"/><Relationship Id="rId4" Type="http://schemas.openxmlformats.org/officeDocument/2006/relationships/image" Target="../media/image1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s://www.biorxiv.org/content/biorxiv/early/2021/12/21/2021.04.02.438248.full.pdf" TargetMode="External"/><Relationship Id="rId4" Type="http://schemas.openxmlformats.org/officeDocument/2006/relationships/hyperlink" Target="https://www.biorxiv.org/content/biorxiv/early/2021/12/21/2021.04.02.438248.full.pdf" TargetMode="External"/><Relationship Id="rId5" Type="http://schemas.openxmlformats.org/officeDocument/2006/relationships/hyperlink" Target="https://www.biorxiv.org/content/biorxiv/early/2021/12/21/2021.04.02.438248.full.pdf" TargetMode="External"/><Relationship Id="rId6" Type="http://schemas.openxmlformats.org/officeDocument/2006/relationships/image" Target="../media/image14.png"/><Relationship Id="rId7"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0.xml"/><Relationship Id="rId3" Type="http://schemas.openxmlformats.org/officeDocument/2006/relationships/image" Target="../media/image144.png"/><Relationship Id="rId4" Type="http://schemas.openxmlformats.org/officeDocument/2006/relationships/image" Target="../media/image13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3.xml"/><Relationship Id="rId3" Type="http://schemas.openxmlformats.org/officeDocument/2006/relationships/image" Target="../media/image15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4.xml"/><Relationship Id="rId3" Type="http://schemas.openxmlformats.org/officeDocument/2006/relationships/image" Target="../media/image24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5.xml"/><Relationship Id="rId3" Type="http://schemas.openxmlformats.org/officeDocument/2006/relationships/image" Target="../media/image16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8.xml"/><Relationship Id="rId3" Type="http://schemas.openxmlformats.org/officeDocument/2006/relationships/image" Target="../media/image162.png"/><Relationship Id="rId4" Type="http://schemas.openxmlformats.org/officeDocument/2006/relationships/image" Target="../media/image147.png"/><Relationship Id="rId5" Type="http://schemas.openxmlformats.org/officeDocument/2006/relationships/image" Target="../media/image14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9.xml"/><Relationship Id="rId3" Type="http://schemas.openxmlformats.org/officeDocument/2006/relationships/image" Target="../media/image161.png"/><Relationship Id="rId4" Type="http://schemas.openxmlformats.org/officeDocument/2006/relationships/image" Target="../media/image167.png"/><Relationship Id="rId5" Type="http://schemas.openxmlformats.org/officeDocument/2006/relationships/image" Target="../media/image1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hyperlink" Target="https://www.biorxiv.org/content/biorxiv/early/2021/12/21/2021.04.02.438248.full.pdf" TargetMode="External"/><Relationship Id="rId4" Type="http://schemas.openxmlformats.org/officeDocument/2006/relationships/hyperlink" Target="https://www.biorxiv.org/content/biorxiv/early/2021/12/21/2021.04.02.438248.full.pdf" TargetMode="External"/><Relationship Id="rId5" Type="http://schemas.openxmlformats.org/officeDocument/2006/relationships/hyperlink" Target="https://www.biorxiv.org/content/biorxiv/early/2021/12/21/2021.04.02.438248.full.pdf" TargetMode="External"/><Relationship Id="rId6" Type="http://schemas.openxmlformats.org/officeDocument/2006/relationships/image" Target="../media/image9.png"/><Relationship Id="rId7"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0.xml"/><Relationship Id="rId3" Type="http://schemas.openxmlformats.org/officeDocument/2006/relationships/image" Target="../media/image151.png"/><Relationship Id="rId4" Type="http://schemas.openxmlformats.org/officeDocument/2006/relationships/image" Target="../media/image150.png"/><Relationship Id="rId5" Type="http://schemas.openxmlformats.org/officeDocument/2006/relationships/image" Target="../media/image152.png"/><Relationship Id="rId6" Type="http://schemas.openxmlformats.org/officeDocument/2006/relationships/image" Target="../media/image174.png"/><Relationship Id="rId7" Type="http://schemas.openxmlformats.org/officeDocument/2006/relationships/image" Target="../media/image15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1.xml"/><Relationship Id="rId3" Type="http://schemas.openxmlformats.org/officeDocument/2006/relationships/image" Target="../media/image15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2.xml"/><Relationship Id="rId3" Type="http://schemas.openxmlformats.org/officeDocument/2006/relationships/image" Target="../media/image158.png"/><Relationship Id="rId4" Type="http://schemas.openxmlformats.org/officeDocument/2006/relationships/image" Target="../media/image163.png"/><Relationship Id="rId5" Type="http://schemas.openxmlformats.org/officeDocument/2006/relationships/image" Target="../media/image159.png"/><Relationship Id="rId6" Type="http://schemas.openxmlformats.org/officeDocument/2006/relationships/image" Target="../media/image16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3.xml"/><Relationship Id="rId3" Type="http://schemas.openxmlformats.org/officeDocument/2006/relationships/image" Target="../media/image179.png"/><Relationship Id="rId4" Type="http://schemas.openxmlformats.org/officeDocument/2006/relationships/image" Target="../media/image17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1" Type="http://schemas.openxmlformats.org/officeDocument/2006/relationships/hyperlink" Target="https://ieeexplore.ieee.org/abstract/document/9223750/" TargetMode="External"/><Relationship Id="rId10" Type="http://schemas.openxmlformats.org/officeDocument/2006/relationships/hyperlink" Target="https://arxiv.org/abs/2101.12608" TargetMode="External"/><Relationship Id="rId13" Type="http://schemas.openxmlformats.org/officeDocument/2006/relationships/hyperlink" Target="about:blank" TargetMode="External"/><Relationship Id="rId12" Type="http://schemas.openxmlformats.org/officeDocument/2006/relationships/hyperlink" Target="https://arxiv.org/abs/2204.09564" TargetMode="External"/><Relationship Id="rId1" Type="http://schemas.openxmlformats.org/officeDocument/2006/relationships/slideLayout" Target="../slideLayouts/slideLayout16.xml"/><Relationship Id="rId2" Type="http://schemas.openxmlformats.org/officeDocument/2006/relationships/notesSlide" Target="../notesSlides/notesSlide127.xml"/><Relationship Id="rId3" Type="http://schemas.openxmlformats.org/officeDocument/2006/relationships/hyperlink" Target="https://www.nature.com/articles/s41467-018-03068-4" TargetMode="External"/><Relationship Id="rId4" Type="http://schemas.openxmlformats.org/officeDocument/2006/relationships/hyperlink" Target="https://www.nature.com/articles/s41467-018-03068-4" TargetMode="External"/><Relationship Id="rId9" Type="http://schemas.openxmlformats.org/officeDocument/2006/relationships/hyperlink" Target="https://arxiv.org/abs/2009.04765" TargetMode="External"/><Relationship Id="rId15" Type="http://schemas.openxmlformats.org/officeDocument/2006/relationships/hyperlink" Target="https://proceedings.neurips.cc/paper/2019/hash/7d2be41b1bde6ff8fe45150c37488ebb-Abstract.html" TargetMode="External"/><Relationship Id="rId14" Type="http://schemas.openxmlformats.org/officeDocument/2006/relationships/hyperlink" Target="https://journals.plos.org/ploscompbiol/article?id=10.1371/journal.pcbi.1006633" TargetMode="External"/><Relationship Id="rId16" Type="http://schemas.openxmlformats.org/officeDocument/2006/relationships/hyperlink" Target="https://www.frontiersin.org/articles/10.3389/fncom.2019.00021/full?ref=https://githubhelp.com" TargetMode="External"/><Relationship Id="rId5" Type="http://schemas.openxmlformats.org/officeDocument/2006/relationships/hyperlink" Target="https://www.nature.com/articles/s41467-018-03068-4" TargetMode="External"/><Relationship Id="rId6" Type="http://schemas.openxmlformats.org/officeDocument/2006/relationships/hyperlink" Target="about:blank" TargetMode="External"/><Relationship Id="rId7" Type="http://schemas.openxmlformats.org/officeDocument/2006/relationships/hyperlink" Target="about:blank" TargetMode="External"/><Relationship Id="rId8" Type="http://schemas.openxmlformats.org/officeDocument/2006/relationships/hyperlink" Target="about:blank"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8.xml"/><Relationship Id="rId3" Type="http://schemas.openxmlformats.org/officeDocument/2006/relationships/hyperlink" Target="https://www.sciencedirect.com/science/article/pii/S0960982211009377" TargetMode="External"/><Relationship Id="rId4" Type="http://schemas.openxmlformats.org/officeDocument/2006/relationships/hyperlink" Target="https://www.sciencedirect.com/science/article/pii/S0960982211009377" TargetMode="External"/><Relationship Id="rId5" Type="http://schemas.openxmlformats.org/officeDocument/2006/relationships/hyperlink" Target="https://www.sciencedirect.com/science/article/pii/S0960982211009377" TargetMode="External"/><Relationship Id="rId6" Type="http://schemas.openxmlformats.org/officeDocument/2006/relationships/hyperlink" Target="about:blank" TargetMode="External"/><Relationship Id="rId7" Type="http://schemas.openxmlformats.org/officeDocument/2006/relationships/hyperlink" Target="about:blank" TargetMode="External"/><Relationship Id="rId8" Type="http://schemas.openxmlformats.org/officeDocument/2006/relationships/hyperlink" Target="about:blank"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9.xml"/><Relationship Id="rId3" Type="http://schemas.openxmlformats.org/officeDocument/2006/relationships/image" Target="../media/image1.jpg"/><Relationship Id="rId4" Type="http://schemas.openxmlformats.org/officeDocument/2006/relationships/image" Target="../media/image4.jpg"/><Relationship Id="rId5" Type="http://schemas.openxmlformats.org/officeDocument/2006/relationships/image" Target="../media/image24.jpg"/><Relationship Id="rId6"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2.xml"/><Relationship Id="rId3" Type="http://schemas.openxmlformats.org/officeDocument/2006/relationships/image" Target="../media/image165.png"/><Relationship Id="rId4" Type="http://schemas.openxmlformats.org/officeDocument/2006/relationships/image" Target="../media/image169.jpg"/><Relationship Id="rId5" Type="http://schemas.openxmlformats.org/officeDocument/2006/relationships/image" Target="../media/image168.png"/><Relationship Id="rId6" Type="http://schemas.openxmlformats.org/officeDocument/2006/relationships/image" Target="../media/image17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3.xml"/><Relationship Id="rId3" Type="http://schemas.openxmlformats.org/officeDocument/2006/relationships/image" Target="../media/image182.png"/><Relationship Id="rId4" Type="http://schemas.openxmlformats.org/officeDocument/2006/relationships/image" Target="../media/image181.png"/><Relationship Id="rId5" Type="http://schemas.openxmlformats.org/officeDocument/2006/relationships/image" Target="../media/image175.png"/><Relationship Id="rId6" Type="http://schemas.openxmlformats.org/officeDocument/2006/relationships/image" Target="../media/image170.png"/><Relationship Id="rId7" Type="http://schemas.openxmlformats.org/officeDocument/2006/relationships/image" Target="../media/image17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5.xml"/><Relationship Id="rId3" Type="http://schemas.openxmlformats.org/officeDocument/2006/relationships/hyperlink" Target="https://www.science.org/doi/pdf/10.1126/science.1152876?casa_token=mb6_AS1D9QcAAAAA:cOwmrnT6H_zDTqiz_jQ1tLfLQGfKVZ3ieyhHEaldzx8JamQ-JBk9q637zkErMfY645-k6KXNv7vtWQ" TargetMode="External"/><Relationship Id="rId4" Type="http://schemas.openxmlformats.org/officeDocument/2006/relationships/image" Target="../media/image168.png"/><Relationship Id="rId5" Type="http://schemas.openxmlformats.org/officeDocument/2006/relationships/image" Target="../media/image19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6.xml"/><Relationship Id="rId3" Type="http://schemas.openxmlformats.org/officeDocument/2006/relationships/image" Target="../media/image194.png"/><Relationship Id="rId4" Type="http://schemas.openxmlformats.org/officeDocument/2006/relationships/image" Target="../media/image180.png"/><Relationship Id="rId5" Type="http://schemas.openxmlformats.org/officeDocument/2006/relationships/image" Target="../media/image191.png"/><Relationship Id="rId6" Type="http://schemas.openxmlformats.org/officeDocument/2006/relationships/hyperlink" Target="https://www.science.org/doi/pdf/10.1126/science.1152876?casa_token=mb6_AS1D9QcAAAAA:cOwmrnT6H_zDTqiz_jQ1tLfLQGfKVZ3ieyhHEaldzx8JamQ-JBk9q637zkErMfY645-k6KXNv7vtWQ"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7.xml"/><Relationship Id="rId3" Type="http://schemas.openxmlformats.org/officeDocument/2006/relationships/hyperlink" Target="https://www.ncbi.nlm.nih.gov/pmc/articles/PMC3556484/" TargetMode="External"/><Relationship Id="rId4" Type="http://schemas.openxmlformats.org/officeDocument/2006/relationships/hyperlink" Target="https://www.ncbi.nlm.nih.gov/pmc/articles/PMC3556484/" TargetMode="External"/><Relationship Id="rId5" Type="http://schemas.openxmlformats.org/officeDocument/2006/relationships/hyperlink" Target="https://www.ncbi.nlm.nih.gov/pmc/articles/PMC3556484/" TargetMode="External"/><Relationship Id="rId6" Type="http://schemas.openxmlformats.org/officeDocument/2006/relationships/image" Target="../media/image189.png"/><Relationship Id="rId7" Type="http://schemas.openxmlformats.org/officeDocument/2006/relationships/image" Target="../media/image19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8.xml"/><Relationship Id="rId3" Type="http://schemas.openxmlformats.org/officeDocument/2006/relationships/hyperlink" Target="https://journals.plos.org/ploscompbiol/article?id=10.1371/journal.pcbi.1003412" TargetMode="External"/><Relationship Id="rId4" Type="http://schemas.openxmlformats.org/officeDocument/2006/relationships/image" Target="../media/image186.png"/><Relationship Id="rId5" Type="http://schemas.openxmlformats.org/officeDocument/2006/relationships/image" Target="../media/image206.png"/><Relationship Id="rId6" Type="http://schemas.openxmlformats.org/officeDocument/2006/relationships/image" Target="../media/image20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9.xml"/><Relationship Id="rId3" Type="http://schemas.openxmlformats.org/officeDocument/2006/relationships/image" Target="../media/image182.png"/><Relationship Id="rId4" Type="http://schemas.openxmlformats.org/officeDocument/2006/relationships/image" Target="../media/image185.png"/><Relationship Id="rId5" Type="http://schemas.openxmlformats.org/officeDocument/2006/relationships/image" Target="../media/image197.png"/><Relationship Id="rId6" Type="http://schemas.openxmlformats.org/officeDocument/2006/relationships/image" Target="../media/image172.png"/><Relationship Id="rId7" Type="http://schemas.openxmlformats.org/officeDocument/2006/relationships/image" Target="../media/image204.png"/><Relationship Id="rId8" Type="http://schemas.openxmlformats.org/officeDocument/2006/relationships/image" Target="../media/image19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0.xml"/><Relationship Id="rId3" Type="http://schemas.openxmlformats.org/officeDocument/2006/relationships/image" Target="../media/image205.png"/><Relationship Id="rId4" Type="http://schemas.openxmlformats.org/officeDocument/2006/relationships/image" Target="../media/image172.png"/><Relationship Id="rId5" Type="http://schemas.openxmlformats.org/officeDocument/2006/relationships/image" Target="../media/image195.png"/><Relationship Id="rId6" Type="http://schemas.openxmlformats.org/officeDocument/2006/relationships/image" Target="../media/image18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1.xml"/><Relationship Id="rId3" Type="http://schemas.openxmlformats.org/officeDocument/2006/relationships/image" Target="../media/image172.png"/><Relationship Id="rId4" Type="http://schemas.openxmlformats.org/officeDocument/2006/relationships/hyperlink" Target="https://www.biorxiv.org/content/10.1101/2021.04.02.438248v2.abstract" TargetMode="External"/><Relationship Id="rId5" Type="http://schemas.openxmlformats.org/officeDocument/2006/relationships/image" Target="../media/image20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2.xml"/><Relationship Id="rId3" Type="http://schemas.openxmlformats.org/officeDocument/2006/relationships/image" Target="../media/image17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3.xml"/><Relationship Id="rId3" Type="http://schemas.openxmlformats.org/officeDocument/2006/relationships/image" Target="../media/image172.png"/><Relationship Id="rId4" Type="http://schemas.openxmlformats.org/officeDocument/2006/relationships/image" Target="../media/image199.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4.xml"/><Relationship Id="rId3" Type="http://schemas.openxmlformats.org/officeDocument/2006/relationships/image" Target="../media/image17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5.xml"/><Relationship Id="rId3" Type="http://schemas.openxmlformats.org/officeDocument/2006/relationships/hyperlink" Target="https://proceedings.neurips.cc/paper/2020/hash/9e9a30b74c49d07d8150c8c83b1ccf07-Abstract.html" TargetMode="External"/><Relationship Id="rId4" Type="http://schemas.openxmlformats.org/officeDocument/2006/relationships/image" Target="../media/image19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6.xml"/><Relationship Id="rId3" Type="http://schemas.openxmlformats.org/officeDocument/2006/relationships/image" Target="../media/image172.png"/><Relationship Id="rId4" Type="http://schemas.openxmlformats.org/officeDocument/2006/relationships/image" Target="../media/image19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7.xml"/><Relationship Id="rId3" Type="http://schemas.openxmlformats.org/officeDocument/2006/relationships/hyperlink" Target="https://arxiv.org/abs/2206.01685" TargetMode="External"/><Relationship Id="rId4" Type="http://schemas.openxmlformats.org/officeDocument/2006/relationships/image" Target="../media/image203.png"/><Relationship Id="rId5" Type="http://schemas.openxmlformats.org/officeDocument/2006/relationships/image" Target="../media/image201.png"/><Relationship Id="rId6" Type="http://schemas.openxmlformats.org/officeDocument/2006/relationships/hyperlink" Target="https://proceedings.neurips.cc/paper/2020/file/38a8e18d75e95ca619af8df0da1417f2-Paper.pdf"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9.xml"/><Relationship Id="rId3" Type="http://schemas.openxmlformats.org/officeDocument/2006/relationships/hyperlink" Target="https://www.frontiersin.org/articles/10.3389/fninf.2015.00023/full" TargetMode="External"/><Relationship Id="rId4" Type="http://schemas.openxmlformats.org/officeDocument/2006/relationships/image" Target="../media/image208.png"/><Relationship Id="rId5" Type="http://schemas.openxmlformats.org/officeDocument/2006/relationships/image" Target="../media/image207.jpg"/><Relationship Id="rId6" Type="http://schemas.openxmlformats.org/officeDocument/2006/relationships/hyperlink" Target="https://www.frontiersin.org/articles/10.3389/fnins.2013.00267/full?source=post_page-----58aae90351e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2.xml"/><Relationship Id="rId3" Type="http://schemas.openxmlformats.org/officeDocument/2006/relationships/image" Target="../media/image202.png"/><Relationship Id="rId4" Type="http://schemas.openxmlformats.org/officeDocument/2006/relationships/hyperlink" Target="https://aclanthology.org/D14-1030.pdf" TargetMode="External"/><Relationship Id="rId5" Type="http://schemas.openxmlformats.org/officeDocument/2006/relationships/image" Target="../media/image220.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3.xml"/><Relationship Id="rId3" Type="http://schemas.openxmlformats.org/officeDocument/2006/relationships/image" Target="../media/image211.png"/><Relationship Id="rId4" Type="http://schemas.openxmlformats.org/officeDocument/2006/relationships/hyperlink" Target="https://proceedings.neurips.cc/paper/2018/file/f471223d1a1614b58a7dc45c9d01df19-Paper.pdf" TargetMode="External"/><Relationship Id="rId5" Type="http://schemas.openxmlformats.org/officeDocument/2006/relationships/image" Target="../media/image21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4.xml"/><Relationship Id="rId3" Type="http://schemas.openxmlformats.org/officeDocument/2006/relationships/hyperlink" Target="https://proceedings.neurips.cc/paper/2019/file/749a8e6c231831ef7756db230b4359c8-Paper.pdf" TargetMode="External"/><Relationship Id="rId4" Type="http://schemas.openxmlformats.org/officeDocument/2006/relationships/image" Target="../media/image212.png"/><Relationship Id="rId5" Type="http://schemas.openxmlformats.org/officeDocument/2006/relationships/image" Target="../media/image225.png"/><Relationship Id="rId6" Type="http://schemas.openxmlformats.org/officeDocument/2006/relationships/image" Target="../media/image217.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5.xml"/><Relationship Id="rId3" Type="http://schemas.openxmlformats.org/officeDocument/2006/relationships/hyperlink" Target="https://www.nature.com/articles/s42003-022-03036-1" TargetMode="External"/><Relationship Id="rId4" Type="http://schemas.openxmlformats.org/officeDocument/2006/relationships/image" Target="../media/image230.png"/><Relationship Id="rId5" Type="http://schemas.openxmlformats.org/officeDocument/2006/relationships/image" Target="../media/image215.png"/><Relationship Id="rId6" Type="http://schemas.openxmlformats.org/officeDocument/2006/relationships/image" Target="../media/image22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6.xml"/><Relationship Id="rId3" Type="http://schemas.openxmlformats.org/officeDocument/2006/relationships/hyperlink" Target="https://www.pnas.org/doi/abs/10.1073/pnas.2105646118" TargetMode="External"/><Relationship Id="rId4" Type="http://schemas.openxmlformats.org/officeDocument/2006/relationships/image" Target="../media/image213.png"/><Relationship Id="rId5" Type="http://schemas.openxmlformats.org/officeDocument/2006/relationships/image" Target="../media/image210.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7.xml"/><Relationship Id="rId3" Type="http://schemas.openxmlformats.org/officeDocument/2006/relationships/hyperlink" Target="https://www.nature.com/articles/s41593-022-01026-4" TargetMode="External"/><Relationship Id="rId4" Type="http://schemas.openxmlformats.org/officeDocument/2006/relationships/image" Target="../media/image221.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9.xml"/><Relationship Id="rId3" Type="http://schemas.openxmlformats.org/officeDocument/2006/relationships/hyperlink" Target="https://www.pnas.org/doi/pdf/10.1073/pnas.1403112111" TargetMode="External"/><Relationship Id="rId4" Type="http://schemas.openxmlformats.org/officeDocument/2006/relationships/hyperlink" Target="https://www.pnas.org/doi/pdf/10.1073/pnas.1403112111" TargetMode="External"/><Relationship Id="rId5" Type="http://schemas.openxmlformats.org/officeDocument/2006/relationships/hyperlink" Target="https://www.pnas.org/doi/pdf/10.1073/pnas.1403112111" TargetMode="External"/><Relationship Id="rId6" Type="http://schemas.openxmlformats.org/officeDocument/2006/relationships/image" Target="../media/image224.png"/><Relationship Id="rId7" Type="http://schemas.openxmlformats.org/officeDocument/2006/relationships/image" Target="../media/image216.png"/><Relationship Id="rId8" Type="http://schemas.openxmlformats.org/officeDocument/2006/relationships/image" Target="../media/image2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0.xml"/><Relationship Id="rId3" Type="http://schemas.openxmlformats.org/officeDocument/2006/relationships/hyperlink" Target="https://www.nature.com/articles/srep27755" TargetMode="External"/><Relationship Id="rId4" Type="http://schemas.openxmlformats.org/officeDocument/2006/relationships/image" Target="../media/image248.png"/><Relationship Id="rId5" Type="http://schemas.openxmlformats.org/officeDocument/2006/relationships/image" Target="../media/image240.png"/><Relationship Id="rId6" Type="http://schemas.openxmlformats.org/officeDocument/2006/relationships/image" Target="../media/image232.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1.xml"/><Relationship Id="rId3" Type="http://schemas.openxmlformats.org/officeDocument/2006/relationships/hyperlink" Target="https://www.nature.com/articles/s41467-022-28091-4" TargetMode="External"/><Relationship Id="rId4" Type="http://schemas.openxmlformats.org/officeDocument/2006/relationships/image" Target="../media/image237.png"/><Relationship Id="rId5" Type="http://schemas.openxmlformats.org/officeDocument/2006/relationships/image" Target="../media/image24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2.xml"/><Relationship Id="rId3" Type="http://schemas.openxmlformats.org/officeDocument/2006/relationships/hyperlink" Target="https://www.pnas.org/doi/abs/10.1073/pnas.2014196118" TargetMode="External"/><Relationship Id="rId4" Type="http://schemas.openxmlformats.org/officeDocument/2006/relationships/image" Target="../media/image234.png"/><Relationship Id="rId5" Type="http://schemas.openxmlformats.org/officeDocument/2006/relationships/image" Target="../media/image245.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4.xml"/><Relationship Id="rId3" Type="http://schemas.openxmlformats.org/officeDocument/2006/relationships/hyperlink" Target="https://www.sciencedirect.com/science/article/pii/S0896627318302502" TargetMode="External"/><Relationship Id="rId4" Type="http://schemas.openxmlformats.org/officeDocument/2006/relationships/image" Target="../media/image228.png"/><Relationship Id="rId5" Type="http://schemas.openxmlformats.org/officeDocument/2006/relationships/image" Target="../media/image227.png"/><Relationship Id="rId6" Type="http://schemas.openxmlformats.org/officeDocument/2006/relationships/image" Target="../media/image236.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5.xml"/><Relationship Id="rId3" Type="http://schemas.openxmlformats.org/officeDocument/2006/relationships/hyperlink" Target="https://arxiv.org/pdf/2205.14252.pdf" TargetMode="External"/><Relationship Id="rId4" Type="http://schemas.openxmlformats.org/officeDocument/2006/relationships/image" Target="../media/image235.png"/><Relationship Id="rId5" Type="http://schemas.openxmlformats.org/officeDocument/2006/relationships/image" Target="../media/image228.png"/><Relationship Id="rId6" Type="http://schemas.openxmlformats.org/officeDocument/2006/relationships/image" Target="../media/image270.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6.xml"/><Relationship Id="rId3" Type="http://schemas.openxmlformats.org/officeDocument/2006/relationships/hyperlink" Target="https://arxiv.org/abs/2206.01685" TargetMode="External"/><Relationship Id="rId4" Type="http://schemas.openxmlformats.org/officeDocument/2006/relationships/image" Target="../media/image23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8.xml"/><Relationship Id="rId3" Type="http://schemas.openxmlformats.org/officeDocument/2006/relationships/image" Target="../media/image1.jpg"/><Relationship Id="rId4" Type="http://schemas.openxmlformats.org/officeDocument/2006/relationships/image" Target="../media/image4.jpg"/><Relationship Id="rId5" Type="http://schemas.openxmlformats.org/officeDocument/2006/relationships/image" Target="../media/image24.jpg"/><Relationship Id="rId6" Type="http://schemas.openxmlformats.org/officeDocument/2006/relationships/image" Target="../media/image12.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hyperlink" Target="https://www.sciencedirect.com/science/article/pii/S1053811916301021" TargetMode="External"/><Relationship Id="rId4" Type="http://schemas.openxmlformats.org/officeDocument/2006/relationships/hyperlink" Target="https://www.sciencedirect.com/science/article/pii/S1053811916301021" TargetMode="External"/><Relationship Id="rId5" Type="http://schemas.openxmlformats.org/officeDocument/2006/relationships/hyperlink" Target="https://www.sciencedirect.com/science/article/pii/S1053811916301021" TargetMode="External"/><Relationship Id="rId6" Type="http://schemas.openxmlformats.org/officeDocument/2006/relationships/image" Target="../media/image20.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2.xml"/><Relationship Id="rId3" Type="http://schemas.openxmlformats.org/officeDocument/2006/relationships/image" Target="../media/image172.png"/><Relationship Id="rId4" Type="http://schemas.openxmlformats.org/officeDocument/2006/relationships/image" Target="../media/image205.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5.xml"/><Relationship Id="rId3" Type="http://schemas.openxmlformats.org/officeDocument/2006/relationships/image" Target="../media/image239.png"/><Relationship Id="rId4" Type="http://schemas.openxmlformats.org/officeDocument/2006/relationships/image" Target="../media/image205.png"/><Relationship Id="rId5" Type="http://schemas.openxmlformats.org/officeDocument/2006/relationships/image" Target="../media/image172.png"/><Relationship Id="rId6" Type="http://schemas.openxmlformats.org/officeDocument/2006/relationships/image" Target="../media/image195.png"/><Relationship Id="rId7" Type="http://schemas.openxmlformats.org/officeDocument/2006/relationships/image" Target="../media/image197.png"/><Relationship Id="rId8" Type="http://schemas.openxmlformats.org/officeDocument/2006/relationships/hyperlink" Target="https://proceedings.neurips.cc/paper/2019/file/2b8501af7b64d1aaae7dd832805f0709-Paper.pdf"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6.xml"/><Relationship Id="rId3" Type="http://schemas.openxmlformats.org/officeDocument/2006/relationships/image" Target="../media/image241.png"/><Relationship Id="rId4" Type="http://schemas.openxmlformats.org/officeDocument/2006/relationships/hyperlink" Target="https://journals.plos.org/ploscompbiol/article?id=10.1371/journal.pcbi.1008558#:~:text=Neural%20information%20flow%20(NIF)%20provides,gradient%20descent%20from%20noninvasive%20data" TargetMode="External"/><Relationship Id="rId5" Type="http://schemas.openxmlformats.org/officeDocument/2006/relationships/image" Target="../media/image249.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7.xml"/><Relationship Id="rId3" Type="http://schemas.openxmlformats.org/officeDocument/2006/relationships/hyperlink" Target="https://www.biorxiv.org/content/10.1101/2022.03.16.484578v1.full" TargetMode="External"/><Relationship Id="rId4" Type="http://schemas.openxmlformats.org/officeDocument/2006/relationships/image" Target="../media/image303.png"/><Relationship Id="rId5" Type="http://schemas.openxmlformats.org/officeDocument/2006/relationships/image" Target="../media/image268.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8.xml"/><Relationship Id="rId3" Type="http://schemas.openxmlformats.org/officeDocument/2006/relationships/hyperlink" Target="https://www.nature.com/articles/s41467-023-38674-4" TargetMode="External"/><Relationship Id="rId4" Type="http://schemas.openxmlformats.org/officeDocument/2006/relationships/image" Target="../media/image271.png"/><Relationship Id="rId5" Type="http://schemas.openxmlformats.org/officeDocument/2006/relationships/image" Target="../media/image243.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hyperlink" Target="https://aclanthology.org/Q17-1002.pdf" TargetMode="External"/><Relationship Id="rId4" Type="http://schemas.openxmlformats.org/officeDocument/2006/relationships/hyperlink" Target="https://aclanthology.org/Q17-1002.pdf" TargetMode="External"/><Relationship Id="rId5" Type="http://schemas.openxmlformats.org/officeDocument/2006/relationships/hyperlink" Target="https://aclanthology.org/Q17-1002.pdf" TargetMode="External"/><Relationship Id="rId6" Type="http://schemas.openxmlformats.org/officeDocument/2006/relationships/image" Target="../media/image26.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0.xml"/><Relationship Id="rId3" Type="http://schemas.openxmlformats.org/officeDocument/2006/relationships/hyperlink" Target="https://www.nature.com/articles/nn.3381" TargetMode="External"/><Relationship Id="rId4" Type="http://schemas.openxmlformats.org/officeDocument/2006/relationships/image" Target="../media/image255.png"/><Relationship Id="rId5" Type="http://schemas.openxmlformats.org/officeDocument/2006/relationships/image" Target="../media/image251.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1.xml"/><Relationship Id="rId3" Type="http://schemas.openxmlformats.org/officeDocument/2006/relationships/image" Target="../media/image252.jpg"/><Relationship Id="rId4" Type="http://schemas.openxmlformats.org/officeDocument/2006/relationships/image" Target="../media/image194.png"/><Relationship Id="rId5" Type="http://schemas.openxmlformats.org/officeDocument/2006/relationships/image" Target="../media/image247.png"/><Relationship Id="rId6" Type="http://schemas.openxmlformats.org/officeDocument/2006/relationships/image" Target="../media/image264.png"/><Relationship Id="rId7" Type="http://schemas.openxmlformats.org/officeDocument/2006/relationships/hyperlink" Target="https://proceedings.neurips.cc/paper/2020/file/38a8e18d75e95ca619af8df0da1417f2-Paper.pdf"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2.xml"/><Relationship Id="rId3" Type="http://schemas.openxmlformats.org/officeDocument/2006/relationships/image" Target="../media/image207.jpg"/><Relationship Id="rId4" Type="http://schemas.openxmlformats.org/officeDocument/2006/relationships/hyperlink" Target="https://proceedings.neurips.cc/paper/2020/file/38a8e18d75e95ca619af8df0da1417f2-Paper.pdf" TargetMode="Externa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3.xml"/><Relationship Id="rId3" Type="http://schemas.openxmlformats.org/officeDocument/2006/relationships/hyperlink" Target="https://arxiv.org/pdf/2112.06310.pdf" TargetMode="External"/><Relationship Id="rId4" Type="http://schemas.openxmlformats.org/officeDocument/2006/relationships/image" Target="../media/image254.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4.xml"/><Relationship Id="rId3" Type="http://schemas.openxmlformats.org/officeDocument/2006/relationships/hyperlink" Target="https://proceedings.neurips.cc/paper/2019/hash/f490c742cd8318b8ee6dca10af2a163f-Abstract.html" TargetMode="External"/><Relationship Id="rId4" Type="http://schemas.openxmlformats.org/officeDocument/2006/relationships/image" Target="../media/image256.png"/><Relationship Id="rId5" Type="http://schemas.openxmlformats.org/officeDocument/2006/relationships/image" Target="../media/image263.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5.xml"/><Relationship Id="rId3" Type="http://schemas.openxmlformats.org/officeDocument/2006/relationships/hyperlink" Target="https://arxiv.org/pdf/2205.01404.pdf" TargetMode="External"/><Relationship Id="rId4" Type="http://schemas.openxmlformats.org/officeDocument/2006/relationships/hyperlink" Target="https://arxiv.org/pdf/2205.01404.pdf" TargetMode="External"/><Relationship Id="rId5" Type="http://schemas.openxmlformats.org/officeDocument/2006/relationships/hyperlink" Target="https://arxiv.org/pdf/2205.01404.pdf" TargetMode="External"/><Relationship Id="rId6" Type="http://schemas.openxmlformats.org/officeDocument/2006/relationships/image" Target="../media/image65.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6.xml"/><Relationship Id="rId3" Type="http://schemas.openxmlformats.org/officeDocument/2006/relationships/hyperlink" Target="https://arxiv.org/abs/2212.10898" TargetMode="External"/><Relationship Id="rId4" Type="http://schemas.openxmlformats.org/officeDocument/2006/relationships/image" Target="../media/image265.png"/><Relationship Id="rId9" Type="http://schemas.openxmlformats.org/officeDocument/2006/relationships/image" Target="../media/image273.png"/><Relationship Id="rId5" Type="http://schemas.openxmlformats.org/officeDocument/2006/relationships/image" Target="../media/image259.png"/><Relationship Id="rId6" Type="http://schemas.openxmlformats.org/officeDocument/2006/relationships/image" Target="../media/image258.png"/><Relationship Id="rId7" Type="http://schemas.openxmlformats.org/officeDocument/2006/relationships/image" Target="../media/image261.png"/><Relationship Id="rId8" Type="http://schemas.openxmlformats.org/officeDocument/2006/relationships/image" Target="../media/image260.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8.xml"/><Relationship Id="rId3" Type="http://schemas.openxmlformats.org/officeDocument/2006/relationships/image" Target="../media/image172.png"/><Relationship Id="rId4" Type="http://schemas.openxmlformats.org/officeDocument/2006/relationships/image" Target="../media/image266.png"/><Relationship Id="rId5" Type="http://schemas.openxmlformats.org/officeDocument/2006/relationships/image" Target="../media/image199.png"/><Relationship Id="rId6" Type="http://schemas.openxmlformats.org/officeDocument/2006/relationships/hyperlink" Target="https://www.ncbi.nlm.nih.gov/pmc/articles/PMC9912822/" TargetMode="Externa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9.xml"/><Relationship Id="rId3" Type="http://schemas.openxmlformats.org/officeDocument/2006/relationships/image" Target="../media/image172.png"/><Relationship Id="rId4" Type="http://schemas.openxmlformats.org/officeDocument/2006/relationships/image" Target="../media/image266.png"/><Relationship Id="rId5" Type="http://schemas.openxmlformats.org/officeDocument/2006/relationships/image" Target="../media/image165.png"/><Relationship Id="rId6" Type="http://schemas.openxmlformats.org/officeDocument/2006/relationships/hyperlink" Target="https://www.ncbi.nlm.nih.gov/pmc/articles/PMC9912822/"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hyperlink" Target="https://www.nature.com/articles/sdata2018291" TargetMode="External"/><Relationship Id="rId4" Type="http://schemas.openxmlformats.org/officeDocument/2006/relationships/hyperlink" Target="https://www.nature.com/articles/sdata2018291" TargetMode="External"/><Relationship Id="rId5" Type="http://schemas.openxmlformats.org/officeDocument/2006/relationships/hyperlink" Target="https://www.nature.com/articles/sdata2018291" TargetMode="External"/><Relationship Id="rId6" Type="http://schemas.openxmlformats.org/officeDocument/2006/relationships/image" Target="../media/image113.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0.xml"/><Relationship Id="rId3" Type="http://schemas.openxmlformats.org/officeDocument/2006/relationships/hyperlink" Target="https://proceedings.neurips.cc/paper/2020/hash/9e9a30b74c49d07d8150c8c83b1ccf07-Abstract.html" TargetMode="External"/><Relationship Id="rId4" Type="http://schemas.openxmlformats.org/officeDocument/2006/relationships/image" Target="../media/image284.png"/><Relationship Id="rId5" Type="http://schemas.openxmlformats.org/officeDocument/2006/relationships/image" Target="../media/image274.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1.xml"/><Relationship Id="rId3" Type="http://schemas.openxmlformats.org/officeDocument/2006/relationships/hyperlink" Target="https://proceedings.neurips.cc/paper/2021/file/51a472c08e21aef54ed749806e3e6490-Paper.pdf" TargetMode="External"/><Relationship Id="rId4" Type="http://schemas.openxmlformats.org/officeDocument/2006/relationships/image" Target="../media/image276.png"/><Relationship Id="rId5" Type="http://schemas.openxmlformats.org/officeDocument/2006/relationships/image" Target="../media/image297.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2.xml"/><Relationship Id="rId3" Type="http://schemas.openxmlformats.org/officeDocument/2006/relationships/hyperlink" Target="http://proceedings.mlr.press/v139/caucheteux21a/caucheteux21a.pdf" TargetMode="External"/><Relationship Id="rId4" Type="http://schemas.openxmlformats.org/officeDocument/2006/relationships/hyperlink" Target="http://proceedings.mlr.press/v139/caucheteux21a/caucheteux21a.pdf" TargetMode="External"/><Relationship Id="rId5" Type="http://schemas.openxmlformats.org/officeDocument/2006/relationships/hyperlink" Target="http://proceedings.mlr.press/v139/caucheteux21a/caucheteux21a.pdf" TargetMode="External"/><Relationship Id="rId6" Type="http://schemas.openxmlformats.org/officeDocument/2006/relationships/image" Target="../media/image272.png"/><Relationship Id="rId7" Type="http://schemas.openxmlformats.org/officeDocument/2006/relationships/image" Target="../media/image278.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3.xml"/><Relationship Id="rId3" Type="http://schemas.openxmlformats.org/officeDocument/2006/relationships/hyperlink" Target="https://www.biorxiv.org/content/10.1101/2022.06.08.495348v1.abstract" TargetMode="External"/><Relationship Id="rId4" Type="http://schemas.openxmlformats.org/officeDocument/2006/relationships/image" Target="../media/image275.png"/><Relationship Id="rId5" Type="http://schemas.openxmlformats.org/officeDocument/2006/relationships/image" Target="../media/image287.png"/></Relationships>
</file>

<file path=ppt/slides/_rels/slide194.xml.rels><?xml version="1.0" encoding="UTF-8" standalone="yes"?><Relationships xmlns="http://schemas.openxmlformats.org/package/2006/relationships"><Relationship Id="rId11" Type="http://schemas.openxmlformats.org/officeDocument/2006/relationships/image" Target="../media/image300.png"/><Relationship Id="rId10" Type="http://schemas.openxmlformats.org/officeDocument/2006/relationships/image" Target="../media/image286.png"/><Relationship Id="rId12" Type="http://schemas.openxmlformats.org/officeDocument/2006/relationships/image" Target="../media/image306.png"/><Relationship Id="rId1" Type="http://schemas.openxmlformats.org/officeDocument/2006/relationships/slideLayout" Target="../slideLayouts/slideLayout19.xml"/><Relationship Id="rId2" Type="http://schemas.openxmlformats.org/officeDocument/2006/relationships/notesSlide" Target="../notesSlides/notesSlide194.xml"/><Relationship Id="rId3" Type="http://schemas.openxmlformats.org/officeDocument/2006/relationships/hyperlink" Target="https://arxiv.org/pdf/2212.08094.pdf" TargetMode="External"/><Relationship Id="rId4" Type="http://schemas.openxmlformats.org/officeDocument/2006/relationships/image" Target="../media/image304.png"/><Relationship Id="rId9" Type="http://schemas.openxmlformats.org/officeDocument/2006/relationships/image" Target="../media/image291.png"/><Relationship Id="rId5" Type="http://schemas.openxmlformats.org/officeDocument/2006/relationships/image" Target="../media/image195.png"/><Relationship Id="rId6" Type="http://schemas.openxmlformats.org/officeDocument/2006/relationships/image" Target="../media/image280.png"/><Relationship Id="rId7" Type="http://schemas.openxmlformats.org/officeDocument/2006/relationships/image" Target="../media/image279.png"/><Relationship Id="rId8" Type="http://schemas.openxmlformats.org/officeDocument/2006/relationships/image" Target="../media/image288.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5.xml"/><Relationship Id="rId3" Type="http://schemas.openxmlformats.org/officeDocument/2006/relationships/image" Target="../media/image172.png"/><Relationship Id="rId4" Type="http://schemas.openxmlformats.org/officeDocument/2006/relationships/image" Target="../media/image181.png"/><Relationship Id="rId9" Type="http://schemas.openxmlformats.org/officeDocument/2006/relationships/image" Target="../media/image305.png"/><Relationship Id="rId5" Type="http://schemas.openxmlformats.org/officeDocument/2006/relationships/image" Target="../media/image175.png"/><Relationship Id="rId6" Type="http://schemas.openxmlformats.org/officeDocument/2006/relationships/image" Target="../media/image170.png"/><Relationship Id="rId7" Type="http://schemas.openxmlformats.org/officeDocument/2006/relationships/image" Target="../media/image294.png"/><Relationship Id="rId8" Type="http://schemas.openxmlformats.org/officeDocument/2006/relationships/image" Target="../media/image309.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6.xml"/><Relationship Id="rId3" Type="http://schemas.openxmlformats.org/officeDocument/2006/relationships/image" Target="../media/image310.png"/><Relationship Id="rId4" Type="http://schemas.openxmlformats.org/officeDocument/2006/relationships/hyperlink" Target="https://arxiv.org/pdf/2202.10376.pdf" TargetMode="External"/><Relationship Id="rId5" Type="http://schemas.openxmlformats.org/officeDocument/2006/relationships/image" Target="../media/image292.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7.xml"/><Relationship Id="rId3" Type="http://schemas.openxmlformats.org/officeDocument/2006/relationships/image" Target="../media/image307.png"/><Relationship Id="rId4" Type="http://schemas.openxmlformats.org/officeDocument/2006/relationships/hyperlink" Target="https://arxiv.org/pdf/2202.10376.pdf" TargetMode="External"/><Relationship Id="rId5" Type="http://schemas.openxmlformats.org/officeDocument/2006/relationships/image" Target="../media/image296.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9.xml"/><Relationship Id="rId3" Type="http://schemas.openxmlformats.org/officeDocument/2006/relationships/image" Target="../media/image1.jpg"/><Relationship Id="rId4" Type="http://schemas.openxmlformats.org/officeDocument/2006/relationships/image" Target="../media/image4.jpg"/><Relationship Id="rId5" Type="http://schemas.openxmlformats.org/officeDocument/2006/relationships/image" Target="../media/image24.jpg"/><Relationship Id="rId6"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5.xml"/><Relationship Id="rId3" Type="http://schemas.openxmlformats.org/officeDocument/2006/relationships/image" Target="../media/image295.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6.xml"/><Relationship Id="rId3" Type="http://schemas.openxmlformats.org/officeDocument/2006/relationships/image" Target="../media/image302.png"/><Relationship Id="rId4" Type="http://schemas.openxmlformats.org/officeDocument/2006/relationships/image" Target="../media/image298.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8.xml"/><Relationship Id="rId3" Type="http://schemas.openxmlformats.org/officeDocument/2006/relationships/image" Target="../media/image301.png"/><Relationship Id="rId4" Type="http://schemas.openxmlformats.org/officeDocument/2006/relationships/image" Target="../media/image308.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9.xml"/><Relationship Id="rId3" Type="http://schemas.openxmlformats.org/officeDocument/2006/relationships/image" Target="../media/image311.png"/><Relationship Id="rId4" Type="http://schemas.openxmlformats.org/officeDocument/2006/relationships/hyperlink" Target="https://tinyurl.com/DL4Brain" TargetMode="External"/><Relationship Id="rId9" Type="http://schemas.openxmlformats.org/officeDocument/2006/relationships/image" Target="../media/image12.jpg"/><Relationship Id="rId5" Type="http://schemas.openxmlformats.org/officeDocument/2006/relationships/image" Target="../media/image1.jpg"/><Relationship Id="rId6" Type="http://schemas.openxmlformats.org/officeDocument/2006/relationships/image" Target="../media/image4.jpg"/><Relationship Id="rId7" Type="http://schemas.openxmlformats.org/officeDocument/2006/relationships/image" Target="../media/image24.jpg"/><Relationship Id="rId8" Type="http://schemas.openxmlformats.org/officeDocument/2006/relationships/hyperlink" Target="https://tinyurl.com/DLBrainIJCNN2023"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hyperlink" Target="https://www.unicog.org/publications/ThirionDehaene_InverseRetinotopy_Neuroimage2006.pdf" TargetMode="External"/><Relationship Id="rId4" Type="http://schemas.openxmlformats.org/officeDocument/2006/relationships/hyperlink" Target="https://www.unicog.org/publications/ThirionDehaene_InverseRetinotopy_Neuroimage2006.pdf" TargetMode="External"/><Relationship Id="rId5" Type="http://schemas.openxmlformats.org/officeDocument/2006/relationships/hyperlink" Target="https://www.unicog.org/publications/ThirionDehaene_InverseRetinotopy_Neuroimage2006.pdf" TargetMode="External"/><Relationship Id="rId6" Type="http://schemas.openxmlformats.org/officeDocument/2006/relationships/image" Target="../media/image29.png"/></Relationships>
</file>

<file path=ppt/slides/_rels/slide210.xml.rels><?xml version="1.0" encoding="UTF-8" standalone="yes"?><Relationships xmlns="http://schemas.openxmlformats.org/package/2006/relationships"><Relationship Id="rId11" Type="http://schemas.openxmlformats.org/officeDocument/2006/relationships/hyperlink" Target="http://www.mtoneva.com/" TargetMode="External"/><Relationship Id="rId10" Type="http://schemas.openxmlformats.org/officeDocument/2006/relationships/hyperlink" Target="https://sites.google.com/view/bccl-iiith/home" TargetMode="External"/><Relationship Id="rId1" Type="http://schemas.openxmlformats.org/officeDocument/2006/relationships/slideLayout" Target="../slideLayouts/slideLayout13.xml"/><Relationship Id="rId2" Type="http://schemas.openxmlformats.org/officeDocument/2006/relationships/notesSlide" Target="../notesSlides/notesSlide210.xml"/><Relationship Id="rId3" Type="http://schemas.openxmlformats.org/officeDocument/2006/relationships/hyperlink" Target="mailto:subba-reddy.oota@inria.fr" TargetMode="External"/><Relationship Id="rId4" Type="http://schemas.openxmlformats.org/officeDocument/2006/relationships/hyperlink" Target="mailto:gmanish@microsoft.com" TargetMode="External"/><Relationship Id="rId9" Type="http://schemas.openxmlformats.org/officeDocument/2006/relationships/hyperlink" Target="https://sites.google.com/view/manishg/" TargetMode="External"/><Relationship Id="rId5" Type="http://schemas.openxmlformats.org/officeDocument/2006/relationships/hyperlink" Target="mailto:raju.bapi@iiit.ac.in" TargetMode="External"/><Relationship Id="rId6" Type="http://schemas.openxmlformats.org/officeDocument/2006/relationships/hyperlink" Target="mailto:mtoneva@mpi-sws.org" TargetMode="External"/><Relationship Id="rId7" Type="http://schemas.openxmlformats.org/officeDocument/2006/relationships/hyperlink" Target="https://www.linkedin.com/in/jashn-arora" TargetMode="External"/><Relationship Id="rId8" Type="http://schemas.openxmlformats.org/officeDocument/2006/relationships/hyperlink" Target="http://aka.ms/manishgupt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hyperlink" Target="https://www.nature.com/articles/ncomms15037?origin=ppub" TargetMode="External"/><Relationship Id="rId4" Type="http://schemas.openxmlformats.org/officeDocument/2006/relationships/hyperlink" Target="https://www.nature.com/articles/ncomms15037?origin=ppub" TargetMode="External"/><Relationship Id="rId5" Type="http://schemas.openxmlformats.org/officeDocument/2006/relationships/hyperlink" Target="https://www.nature.com/articles/ncomms15037?origin=ppub" TargetMode="External"/><Relationship Id="rId6"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hyperlink" Target="https://www.nature.com/articles/s41597-019-0052-3" TargetMode="External"/><Relationship Id="rId4" Type="http://schemas.openxmlformats.org/officeDocument/2006/relationships/hyperlink" Target="https://www.nature.com/articles/s41597-019-0052-3" TargetMode="External"/><Relationship Id="rId5" Type="http://schemas.openxmlformats.org/officeDocument/2006/relationships/hyperlink" Target="https://www.nature.com/articles/s41597-019-0052-3" TargetMode="External"/><Relationship Id="rId6" Type="http://schemas.openxmlformats.org/officeDocument/2006/relationships/image" Target="../media/image8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hyperlink" Target="https://arxiv.org/pdf/1905.05675.pdf" TargetMode="External"/><Relationship Id="rId4" Type="http://schemas.openxmlformats.org/officeDocument/2006/relationships/hyperlink" Target="https://arxiv.org/pdf/1905.05675.pdf" TargetMode="External"/><Relationship Id="rId5" Type="http://schemas.openxmlformats.org/officeDocument/2006/relationships/hyperlink" Target="https://arxiv.org/pdf/1905.05675.pdf" TargetMode="External"/><Relationship Id="rId6" Type="http://schemas.openxmlformats.org/officeDocument/2006/relationships/image" Target="../media/image31.png"/><Relationship Id="rId7"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s://www.nature.com/articles/s41467-020-19630-y" TargetMode="External"/><Relationship Id="rId4" Type="http://schemas.openxmlformats.org/officeDocument/2006/relationships/hyperlink" Target="https://www.nature.com/articles/s41467-020-19630-y" TargetMode="External"/><Relationship Id="rId5" Type="http://schemas.openxmlformats.org/officeDocument/2006/relationships/hyperlink" Target="https://www.nature.com/articles/s41467-020-19630-y" TargetMode="External"/><Relationship Id="rId6" Type="http://schemas.openxmlformats.org/officeDocument/2006/relationships/image" Target="../media/image30.png"/><Relationship Id="rId7"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hyperlink" Target="https://www.nature.com/articles/s41597-021-01033-3?" TargetMode="External"/><Relationship Id="rId4" Type="http://schemas.openxmlformats.org/officeDocument/2006/relationships/hyperlink" Target="https://www.nature.com/articles/s41597-021-01033-3?" TargetMode="External"/><Relationship Id="rId5" Type="http://schemas.openxmlformats.org/officeDocument/2006/relationships/hyperlink" Target="https://www.nature.com/articles/s41597-021-01033-3?" TargetMode="External"/><Relationship Id="rId6" Type="http://schemas.openxmlformats.org/officeDocument/2006/relationships/image" Target="../media/image214.png"/><Relationship Id="rId7"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hyperlink" Target="https://arxiv.org/pdf/1905.10037.pdf" TargetMode="External"/><Relationship Id="rId4" Type="http://schemas.openxmlformats.org/officeDocument/2006/relationships/hyperlink" Target="https://arxiv.org/pdf/1905.10037.pdf" TargetMode="External"/><Relationship Id="rId5" Type="http://schemas.openxmlformats.org/officeDocument/2006/relationships/hyperlink" Target="https://arxiv.org/pdf/1905.10037.pdf" TargetMode="External"/><Relationship Id="rId6"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hyperlink" Target="https://arxiv.org/ftp/arxiv/papers/2104/2104.13714.pdf" TargetMode="External"/><Relationship Id="rId4" Type="http://schemas.openxmlformats.org/officeDocument/2006/relationships/hyperlink" Target="https://arxiv.org/ftp/arxiv/papers/2104/2104.13714.pdf" TargetMode="External"/><Relationship Id="rId5" Type="http://schemas.openxmlformats.org/officeDocument/2006/relationships/hyperlink" Target="https://arxiv.org/ftp/arxiv/papers/2104/2104.13714.pdf" TargetMode="External"/><Relationship Id="rId6"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hyperlink" Target="https://www.ncbi.nlm.nih.gov/pmc/articles/PMC4465409/" TargetMode="Externa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hyperlink" Target="https://www.nature.com/articles/s41467-018-03068-4" TargetMode="External"/><Relationship Id="rId4" Type="http://schemas.openxmlformats.org/officeDocument/2006/relationships/hyperlink" Target="https://www.nature.com/articles/s41467-018-03068-4" TargetMode="External"/><Relationship Id="rId5" Type="http://schemas.openxmlformats.org/officeDocument/2006/relationships/hyperlink" Target="https://www.nature.com/articles/s41467-018-03068-4" TargetMode="External"/><Relationship Id="rId6" Type="http://schemas.openxmlformats.org/officeDocument/2006/relationships/image" Target="../media/image33.png"/><Relationship Id="rId7" Type="http://schemas.openxmlformats.org/officeDocument/2006/relationships/image" Target="../media/image293.png"/><Relationship Id="rId8"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hyperlink" Target="https://ojs.aaai.org/index.php/AAAI/article/view/17493" TargetMode="External"/><Relationship Id="rId4" Type="http://schemas.openxmlformats.org/officeDocument/2006/relationships/image" Target="../media/image32.png"/><Relationship Id="rId5" Type="http://schemas.openxmlformats.org/officeDocument/2006/relationships/image" Target="../media/image38.png"/><Relationship Id="rId6"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hyperlink" Target="https://journals.plos.org/plosone/article?id=10.1371/journal.pone.0112575" TargetMode="External"/><Relationship Id="rId4" Type="http://schemas.openxmlformats.org/officeDocument/2006/relationships/hyperlink" Target="https://journals.plos.org/plosone/article?id=10.1371/journal.pone.0112575" TargetMode="External"/><Relationship Id="rId5" Type="http://schemas.openxmlformats.org/officeDocument/2006/relationships/hyperlink" Target="https://journals.plos.org/plosone/article?id=10.1371/journal.pone.0112575" TargetMode="External"/><Relationship Id="rId6" Type="http://schemas.openxmlformats.org/officeDocument/2006/relationships/hyperlink" Target="http://www.ccbi.cmu.edu/reprints/Wang_Just_HBM-2017+%20supp-info_sentence%20decoding_reprint.pdf" TargetMode="External"/><Relationship Id="rId7" Type="http://schemas.openxmlformats.org/officeDocument/2006/relationships/hyperlink" Target="http://www.ccbi.cmu.edu/reprints/Wang_Just_HBM-2017+%20supp-info_sentence%20decoding_reprint.pdf" TargetMode="External"/><Relationship Id="rId8" Type="http://schemas.openxmlformats.org/officeDocument/2006/relationships/hyperlink" Target="http://www.ccbi.cmu.edu/reprints/Wang_Just_HBM-2017+%20supp-info_sentence%20decoding_reprint.pdf"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hyperlink" Target="https://journals.plos.org/plosone/article?id=10.1371/journal.pone.0112575" TargetMode="External"/><Relationship Id="rId4" Type="http://schemas.openxmlformats.org/officeDocument/2006/relationships/hyperlink" Target="https://journals.plos.org/plosone/article?id=10.1371/journal.pone.0112575" TargetMode="External"/><Relationship Id="rId5" Type="http://schemas.openxmlformats.org/officeDocument/2006/relationships/hyperlink" Target="https://journals.plos.org/plosone/article?id=10.1371/journal.pone.0112575" TargetMode="External"/><Relationship Id="rId6" Type="http://schemas.openxmlformats.org/officeDocument/2006/relationships/hyperlink" Target="http://www.ccbi.cmu.edu/reprints/Wang_Just_HBM-2017+%20supp-info_sentence%20decoding_reprint.pdf" TargetMode="External"/><Relationship Id="rId7" Type="http://schemas.openxmlformats.org/officeDocument/2006/relationships/hyperlink" Target="http://www.ccbi.cmu.edu/reprints/Wang_Just_HBM-2017+%20supp-info_sentence%20decoding_reprint.pdf" TargetMode="External"/><Relationship Id="rId8" Type="http://schemas.openxmlformats.org/officeDocument/2006/relationships/hyperlink" Target="http://www.ccbi.cmu.edu/reprints/Wang_Just_HBM-2017+%20supp-info_sentence%20decoding_reprint.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42.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11" Type="http://schemas.openxmlformats.org/officeDocument/2006/relationships/hyperlink" Target="https://arxiv.org/pdf/1906.11861.pdf" TargetMode="External"/><Relationship Id="rId10" Type="http://schemas.openxmlformats.org/officeDocument/2006/relationships/hyperlink" Target="https://arxiv.org/pdf/1906.11861.pdf" TargetMode="External"/><Relationship Id="rId13" Type="http://schemas.openxmlformats.org/officeDocument/2006/relationships/image" Target="../media/image37.png"/><Relationship Id="rId12" Type="http://schemas.openxmlformats.org/officeDocument/2006/relationships/image" Target="../media/image44.png"/><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hyperlink" Target="https://proceedings.neurips.cc/paper/2019/file/749a8e6c231831ef7756db230b4359c8-Paper.pdf" TargetMode="External"/><Relationship Id="rId4" Type="http://schemas.openxmlformats.org/officeDocument/2006/relationships/hyperlink" Target="https://proceedings.neurips.cc/paper/2019/file/749a8e6c231831ef7756db230b4359c8-Paper.pdf" TargetMode="External"/><Relationship Id="rId9" Type="http://schemas.openxmlformats.org/officeDocument/2006/relationships/hyperlink" Target="https://arxiv.org/pdf/1906.11861.pdf" TargetMode="External"/><Relationship Id="rId14" Type="http://schemas.openxmlformats.org/officeDocument/2006/relationships/image" Target="../media/image47.png"/><Relationship Id="rId5" Type="http://schemas.openxmlformats.org/officeDocument/2006/relationships/hyperlink" Target="https://proceedings.neurips.cc/paper/2019/file/749a8e6c231831ef7756db230b4359c8-Paper.pdf" TargetMode="External"/><Relationship Id="rId6" Type="http://schemas.openxmlformats.org/officeDocument/2006/relationships/hyperlink" Target="https://proceedings.neurips.cc/paper/2018/file/f471223d1a1614b58a7dc45c9d01df19-Paper.pdf" TargetMode="External"/><Relationship Id="rId7" Type="http://schemas.openxmlformats.org/officeDocument/2006/relationships/hyperlink" Target="https://proceedings.neurips.cc/paper/2018/file/f471223d1a1614b58a7dc45c9d01df19-Paper.pdf" TargetMode="External"/><Relationship Id="rId8" Type="http://schemas.openxmlformats.org/officeDocument/2006/relationships/hyperlink" Target="https://proceedings.neurips.cc/paper/2018/file/f471223d1a1614b58a7dc45c9d01df19-Paper.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0" Type="http://schemas.openxmlformats.org/officeDocument/2006/relationships/image" Target="../media/image46.png"/><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hyperlink" Target="https://proceedings.neurips.cc/paper/2019/file/749a8e6c231831ef7756db230b4359c8-Paper.pdf" TargetMode="External"/><Relationship Id="rId4" Type="http://schemas.openxmlformats.org/officeDocument/2006/relationships/hyperlink" Target="https://proceedings.neurips.cc/paper/2019/file/749a8e6c231831ef7756db230b4359c8-Paper.pdf" TargetMode="External"/><Relationship Id="rId9" Type="http://schemas.openxmlformats.org/officeDocument/2006/relationships/image" Target="../media/image40.png"/><Relationship Id="rId5" Type="http://schemas.openxmlformats.org/officeDocument/2006/relationships/hyperlink" Target="https://proceedings.neurips.cc/paper/2019/file/749a8e6c231831ef7756db230b4359c8-Paper.pdf" TargetMode="External"/><Relationship Id="rId6" Type="http://schemas.openxmlformats.org/officeDocument/2006/relationships/hyperlink" Target="http://www.nlpr.ia.ac.cn/cip/ZongPublications/2019/2019-SunJingyuan-AAAI.pdf" TargetMode="External"/><Relationship Id="rId7" Type="http://schemas.openxmlformats.org/officeDocument/2006/relationships/hyperlink" Target="http://www.nlpr.ia.ac.cn/cip/ZongPublications/2019/2019-SunJingyuan-AAAI.pdf" TargetMode="External"/><Relationship Id="rId8" Type="http://schemas.openxmlformats.org/officeDocument/2006/relationships/hyperlink" Target="http://www.nlpr.ia.ac.cn/cip/ZongPublications/2019/2019-SunJingyuan-AAAI.pdf" TargetMode="External"/></Relationships>
</file>

<file path=ppt/slides/_rels/slide51.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48.png"/><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hyperlink" Target="https://proceedings.neurips.cc/paper/2019/file/749a8e6c231831ef7756db230b4359c8-Paper.pdf" TargetMode="External"/><Relationship Id="rId4" Type="http://schemas.openxmlformats.org/officeDocument/2006/relationships/hyperlink" Target="https://proceedings.neurips.cc/paper/2019/file/749a8e6c231831ef7756db230b4359c8-Paper.pdf" TargetMode="External"/><Relationship Id="rId9" Type="http://schemas.openxmlformats.org/officeDocument/2006/relationships/image" Target="../media/image50.png"/><Relationship Id="rId5" Type="http://schemas.openxmlformats.org/officeDocument/2006/relationships/hyperlink" Target="https://proceedings.neurips.cc/paper/2019/file/749a8e6c231831ef7756db230b4359c8-Paper.pdf" TargetMode="External"/><Relationship Id="rId6" Type="http://schemas.openxmlformats.org/officeDocument/2006/relationships/hyperlink" Target="http://www.nlpr.ia.ac.cn/cip/ZongPublications/2020/TNNLS_wangshaonan.pdf" TargetMode="External"/><Relationship Id="rId7" Type="http://schemas.openxmlformats.org/officeDocument/2006/relationships/hyperlink" Target="http://www.nlpr.ia.ac.cn/cip/ZongPublications/2020/TNNLS_wangshaonan.pdf" TargetMode="External"/><Relationship Id="rId8" Type="http://schemas.openxmlformats.org/officeDocument/2006/relationships/hyperlink" Target="http://www.nlpr.ia.ac.cn/cip/ZongPublications/2020/TNNLS_wangshaonan.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hyperlink" Target="https://arxiv.org/pdf/1910.01244.pdf" TargetMode="External"/><Relationship Id="rId4" Type="http://schemas.openxmlformats.org/officeDocument/2006/relationships/hyperlink" Target="https://arxiv.org/pdf/1910.01244.pdf" TargetMode="External"/><Relationship Id="rId5" Type="http://schemas.openxmlformats.org/officeDocument/2006/relationships/hyperlink" Target="https://arxiv.org/pdf/1910.01244.pdf" TargetMode="External"/><Relationship Id="rId6" Type="http://schemas.openxmlformats.org/officeDocument/2006/relationships/image" Target="../media/image70.png"/><Relationship Id="rId7" Type="http://schemas.openxmlformats.org/officeDocument/2006/relationships/image" Target="../media/image55.png"/><Relationship Id="rId8"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hyperlink" Target="https://arxiv.org/pdf/2205.01404.pdf" TargetMode="External"/><Relationship Id="rId4" Type="http://schemas.openxmlformats.org/officeDocument/2006/relationships/hyperlink" Target="https://arxiv.org/pdf/2205.01404.pdf" TargetMode="External"/><Relationship Id="rId5" Type="http://schemas.openxmlformats.org/officeDocument/2006/relationships/hyperlink" Target="https://arxiv.org/pdf/2205.01404.pdf" TargetMode="External"/><Relationship Id="rId6" Type="http://schemas.openxmlformats.org/officeDocument/2006/relationships/image" Target="../media/image75.png"/><Relationship Id="rId7" Type="http://schemas.openxmlformats.org/officeDocument/2006/relationships/image" Target="../media/image53.png"/><Relationship Id="rId8"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hyperlink" Target="https://proceedings.neurips.cc/paper/2019/file/2b8501af7b64d1aaae7dd832805f0709-Paper.pdf" TargetMode="External"/><Relationship Id="rId4" Type="http://schemas.openxmlformats.org/officeDocument/2006/relationships/hyperlink" Target="https://proceedings.neurips.cc/paper/2019/file/2b8501af7b64d1aaae7dd832805f0709-Paper.pdf" TargetMode="External"/><Relationship Id="rId5" Type="http://schemas.openxmlformats.org/officeDocument/2006/relationships/hyperlink" Target="https://proceedings.neurips.cc/paper/2019/file/2b8501af7b64d1aaae7dd832805f0709-Paper.pdf" TargetMode="External"/><Relationship Id="rId6"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hyperlink" Target="http://proceedings.mlr.press/v139/caucheteux21a/caucheteux21a.pdf" TargetMode="External"/><Relationship Id="rId4" Type="http://schemas.openxmlformats.org/officeDocument/2006/relationships/hyperlink" Target="http://proceedings.mlr.press/v139/caucheteux21a/caucheteux21a.pdf" TargetMode="External"/><Relationship Id="rId9" Type="http://schemas.openxmlformats.org/officeDocument/2006/relationships/image" Target="../media/image58.png"/><Relationship Id="rId5" Type="http://schemas.openxmlformats.org/officeDocument/2006/relationships/hyperlink" Target="http://proceedings.mlr.press/v139/caucheteux21a/caucheteux21a.pdf" TargetMode="External"/><Relationship Id="rId6" Type="http://schemas.openxmlformats.org/officeDocument/2006/relationships/image" Target="../media/image52.png"/><Relationship Id="rId7" Type="http://schemas.openxmlformats.org/officeDocument/2006/relationships/image" Target="../media/image57.png"/><Relationship Id="rId8" Type="http://schemas.openxmlformats.org/officeDocument/2006/relationships/image" Target="../media/image56.png"/></Relationships>
</file>

<file path=ppt/slides/_rels/slide56.xml.rels><?xml version="1.0" encoding="UTF-8" standalone="yes"?><Relationships xmlns="http://schemas.openxmlformats.org/package/2006/relationships"><Relationship Id="rId11" Type="http://schemas.openxmlformats.org/officeDocument/2006/relationships/hyperlink" Target="https://www.nature.com/articles/s41467-020-19630-y" TargetMode="External"/><Relationship Id="rId10" Type="http://schemas.openxmlformats.org/officeDocument/2006/relationships/hyperlink" Target="https://www.nature.com/articles/s41467-020-19630-y" TargetMode="External"/><Relationship Id="rId12" Type="http://schemas.openxmlformats.org/officeDocument/2006/relationships/image" Target="../media/image59.png"/><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hyperlink" Target="https://www.jneurosci.org/content/jneuro/39/45/8969.full.pdf" TargetMode="External"/><Relationship Id="rId4" Type="http://schemas.openxmlformats.org/officeDocument/2006/relationships/hyperlink" Target="https://www.jneurosci.org/content/jneuro/39/45/8969.full.pdf" TargetMode="External"/><Relationship Id="rId9" Type="http://schemas.openxmlformats.org/officeDocument/2006/relationships/hyperlink" Target="https://www.nature.com/articles/s41467-020-19630-y" TargetMode="External"/><Relationship Id="rId5" Type="http://schemas.openxmlformats.org/officeDocument/2006/relationships/hyperlink" Target="https://www.jneurosci.org/content/jneuro/39/45/8969.full.pdf" TargetMode="External"/><Relationship Id="rId6" Type="http://schemas.openxmlformats.org/officeDocument/2006/relationships/hyperlink" Target="https://www2.bcs.rochester.edu/sites/raizada/papers/Anderson_et_al_sentence_decoding_CerebralCortex2016.pdf" TargetMode="External"/><Relationship Id="rId7" Type="http://schemas.openxmlformats.org/officeDocument/2006/relationships/hyperlink" Target="https://www2.bcs.rochester.edu/sites/raizada/papers/Anderson_et_al_sentence_decoding_CerebralCortex2016.pdf" TargetMode="External"/><Relationship Id="rId8" Type="http://schemas.openxmlformats.org/officeDocument/2006/relationships/hyperlink" Target="https://www2.bcs.rochester.edu/sites/raizada/papers/Anderson_et_al_sentence_decoding_CerebralCortex2016.pdf" TargetMode="External"/></Relationships>
</file>

<file path=ppt/slides/_rels/slide57.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67.png"/><Relationship Id="rId12" Type="http://schemas.openxmlformats.org/officeDocument/2006/relationships/image" Target="../media/image66.png"/><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hyperlink" Target="https://www.sciencedirect.com/science/article/pii/S1053811916301021" TargetMode="External"/><Relationship Id="rId4" Type="http://schemas.openxmlformats.org/officeDocument/2006/relationships/hyperlink" Target="https://www.sciencedirect.com/science/article/pii/S1053811916301021" TargetMode="External"/><Relationship Id="rId9" Type="http://schemas.openxmlformats.org/officeDocument/2006/relationships/image" Target="../media/image69.jpg"/><Relationship Id="rId5" Type="http://schemas.openxmlformats.org/officeDocument/2006/relationships/hyperlink" Target="https://www.sciencedirect.com/science/article/pii/S1053811916301021" TargetMode="External"/><Relationship Id="rId6" Type="http://schemas.openxmlformats.org/officeDocument/2006/relationships/hyperlink" Target="http://www.ccbi.cmu.edu/reprints/Wang_Just_HBM-2017+%20supp-info_sentence%20decoding_reprint.pdf" TargetMode="External"/><Relationship Id="rId7" Type="http://schemas.openxmlformats.org/officeDocument/2006/relationships/hyperlink" Target="http://www.ccbi.cmu.edu/reprints/Wang_Just_HBM-2017+%20supp-info_sentence%20decoding_reprint.pdf" TargetMode="External"/><Relationship Id="rId8" Type="http://schemas.openxmlformats.org/officeDocument/2006/relationships/hyperlink" Target="http://www.ccbi.cmu.edu/reprints/Wang_Just_HBM-2017+%20supp-info_sentence%20decoding_reprint.pd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61.png"/><Relationship Id="rId4" Type="http://schemas.openxmlformats.org/officeDocument/2006/relationships/hyperlink" Target="https://www.ncbi.nlm.nih.gov/pmc/articles/PMC3556484/" TargetMode="External"/><Relationship Id="rId5" Type="http://schemas.openxmlformats.org/officeDocument/2006/relationships/hyperlink" Target="https://www.ncbi.nlm.nih.gov/pmc/articles/PMC3556484/" TargetMode="External"/><Relationship Id="rId6" Type="http://schemas.openxmlformats.org/officeDocument/2006/relationships/hyperlink" Target="https://www.ncbi.nlm.nih.gov/pmc/articles/PMC3556484/" TargetMode="External"/><Relationship Id="rId7"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hyperlink" Target="https://www.hms.harvard.edu/bss/neuro/bornlab/nb204/papers/riesenhuber-poggio-hierarchical-nn1999.pdf" TargetMode="External"/><Relationship Id="rId4" Type="http://schemas.openxmlformats.org/officeDocument/2006/relationships/hyperlink" Target="https://www.hms.harvard.edu/bss/neuro/bornlab/nb204/papers/riesenhuber-poggio-hierarchical-nn1999.pdf" TargetMode="External"/><Relationship Id="rId9" Type="http://schemas.openxmlformats.org/officeDocument/2006/relationships/image" Target="../media/image87.png"/><Relationship Id="rId5" Type="http://schemas.openxmlformats.org/officeDocument/2006/relationships/hyperlink" Target="https://www.hms.harvard.edu/bss/neuro/bornlab/nb204/papers/riesenhuber-poggio-hierarchical-nn1999.pdf" TargetMode="External"/><Relationship Id="rId6" Type="http://schemas.openxmlformats.org/officeDocument/2006/relationships/hyperlink" Target="https://www.nature.com/articles/ncomms15037?origin=ppub" TargetMode="External"/><Relationship Id="rId7" Type="http://schemas.openxmlformats.org/officeDocument/2006/relationships/hyperlink" Target="https://www.nature.com/articles/ncomms15037?origin=ppub" TargetMode="External"/><Relationship Id="rId8" Type="http://schemas.openxmlformats.org/officeDocument/2006/relationships/hyperlink" Target="https://www.nature.com/articles/ncomms15037?origin=ppub"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10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hyperlink" Target="https://www.nature.com/articles/s41598-020-68853-y" TargetMode="External"/><Relationship Id="rId4" Type="http://schemas.openxmlformats.org/officeDocument/2006/relationships/hyperlink" Target="https://www.nature.com/articles/s41598-020-68853-y" TargetMode="External"/><Relationship Id="rId5" Type="http://schemas.openxmlformats.org/officeDocument/2006/relationships/hyperlink" Target="https://www.nature.com/articles/s41598-020-68853-y" TargetMode="External"/><Relationship Id="rId6" Type="http://schemas.openxmlformats.org/officeDocument/2006/relationships/image" Target="../media/image64.png"/><Relationship Id="rId7"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hyperlink" Target="https://proceedings.neurips.cc/paper/2019/file/7d2be41b1bde6ff8fe45150c37488ebb-Paper.pdf" TargetMode="External"/><Relationship Id="rId4" Type="http://schemas.openxmlformats.org/officeDocument/2006/relationships/hyperlink" Target="https://proceedings.neurips.cc/paper/2019/file/7d2be41b1bde6ff8fe45150c37488ebb-Paper.pdf" TargetMode="External"/><Relationship Id="rId5" Type="http://schemas.openxmlformats.org/officeDocument/2006/relationships/hyperlink" Target="https://proceedings.neurips.cc/paper/2019/file/7d2be41b1bde6ff8fe45150c37488ebb-Paper.pdf" TargetMode="External"/><Relationship Id="rId6" Type="http://schemas.openxmlformats.org/officeDocument/2006/relationships/image" Target="../media/image85.png"/><Relationship Id="rId7" Type="http://schemas.openxmlformats.org/officeDocument/2006/relationships/image" Target="../media/image7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hyperlink" Target="https://www.researchgate.net/profile/Vijay-Rowtula/publication/335517137_StepEncog_A_Convolutional_LSTM_Autoencoder_for_Near-Perfect_fMRI_Encoding/links/5d6a0f51299bf1808d59cab8/StepEncog-A-Convolutional-LSTM-Autoencoder-for-Near-Perfect-fMRI-Encoding.pdf" TargetMode="External"/><Relationship Id="rId4" Type="http://schemas.openxmlformats.org/officeDocument/2006/relationships/hyperlink" Target="https://www.researchgate.net/profile/Vijay-Rowtula/publication/335517137_StepEncog_A_Convolutional_LSTM_Autoencoder_for_Near-Perfect_fMRI_Encoding/links/5d6a0f51299bf1808d59cab8/StepEncog-A-Convolutional-LSTM-Autoencoder-for-Near-Perfect-fMRI-Encoding.pdf" TargetMode="External"/><Relationship Id="rId5" Type="http://schemas.openxmlformats.org/officeDocument/2006/relationships/hyperlink" Target="https://www.researchgate.net/profile/Vijay-Rowtula/publication/335517137_StepEncog_A_Convolutional_LSTM_Autoencoder_for_Near-Perfect_fMRI_Encoding/links/5d6a0f51299bf1808d59cab8/StepEncog-A-Convolutional-LSTM-Autoencoder-for-Near-Perfect-fMRI-Encoding.pdf" TargetMode="External"/><Relationship Id="rId6" Type="http://schemas.openxmlformats.org/officeDocument/2006/relationships/image" Target="../media/image7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hyperlink" Target="https://www.biorxiv.org/content/10.1101/2022.11.18.517004v3.full.pdf" TargetMode="External"/><Relationship Id="rId4" Type="http://schemas.openxmlformats.org/officeDocument/2006/relationships/hyperlink" Target="https://www.biorxiv.org/content/10.1101/2022.11.18.517004v3.full.pdf" TargetMode="External"/><Relationship Id="rId5" Type="http://schemas.openxmlformats.org/officeDocument/2006/relationships/hyperlink" Target="https://www.biorxiv.org/content/10.1101/2022.11.18.517004v3.full.pdf" TargetMode="External"/><Relationship Id="rId6" Type="http://schemas.openxmlformats.org/officeDocument/2006/relationships/image" Target="../media/image80.png"/><Relationship Id="rId7" Type="http://schemas.openxmlformats.org/officeDocument/2006/relationships/image" Target="../media/image6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hyperlink" Target="https://www.ncbi.nlm.nih.gov/pmc/articles/PMC4852309/" TargetMode="External"/><Relationship Id="rId4" Type="http://schemas.openxmlformats.org/officeDocument/2006/relationships/hyperlink" Target="https://www.ncbi.nlm.nih.gov/pmc/articles/PMC4852309/" TargetMode="External"/><Relationship Id="rId9" Type="http://schemas.openxmlformats.org/officeDocument/2006/relationships/image" Target="../media/image90.png"/><Relationship Id="rId5" Type="http://schemas.openxmlformats.org/officeDocument/2006/relationships/hyperlink" Target="https://www.ncbi.nlm.nih.gov/pmc/articles/PMC4852309/" TargetMode="External"/><Relationship Id="rId6" Type="http://schemas.openxmlformats.org/officeDocument/2006/relationships/hyperlink" Target="https://arxiv.org/pdf/1905.10037.pdf" TargetMode="External"/><Relationship Id="rId7" Type="http://schemas.openxmlformats.org/officeDocument/2006/relationships/hyperlink" Target="https://arxiv.org/pdf/1905.10037.pdf" TargetMode="External"/><Relationship Id="rId8" Type="http://schemas.openxmlformats.org/officeDocument/2006/relationships/hyperlink" Target="https://arxiv.org/pdf/1905.10037.pdf"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hyperlink" Target="https://www.biorxiv.org/content/10.1101/2021.04.02.438248v2.full.pdf" TargetMode="External"/><Relationship Id="rId5" Type="http://schemas.openxmlformats.org/officeDocument/2006/relationships/hyperlink" Target="https://www.biorxiv.org/content/10.1101/2021.04.02.438248v2.full.pdf" TargetMode="External"/><Relationship Id="rId6" Type="http://schemas.openxmlformats.org/officeDocument/2006/relationships/hyperlink" Target="https://www.biorxiv.org/content/10.1101/2021.04.02.438248v2.full.pdf" TargetMode="External"/><Relationship Id="rId7"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hyperlink" Target="http://nlpr-web.ia.ac.cn/cip/ZongPublications/2019/2019-Wangshaonan-informationscience.pdf" TargetMode="External"/><Relationship Id="rId4" Type="http://schemas.openxmlformats.org/officeDocument/2006/relationships/hyperlink" Target="http://nlpr-web.ia.ac.cn/cip/ZongPublications/2019/2019-Wangshaonan-informationscience.pdf" TargetMode="External"/><Relationship Id="rId5" Type="http://schemas.openxmlformats.org/officeDocument/2006/relationships/hyperlink" Target="http://nlpr-web.ia.ac.cn/cip/ZongPublications/2019/2019-Wangshaonan-informationscience.pdf"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hyperlink" Target="https://arxiv.org/pdf/2204.08261.pdf" TargetMode="External"/><Relationship Id="rId4" Type="http://schemas.openxmlformats.org/officeDocument/2006/relationships/hyperlink" Target="https://arxiv.org/pdf/2204.08261.pdf" TargetMode="External"/><Relationship Id="rId5" Type="http://schemas.openxmlformats.org/officeDocument/2006/relationships/hyperlink" Target="https://arxiv.org/pdf/2204.08261.pdf" TargetMode="External"/><Relationship Id="rId6" Type="http://schemas.openxmlformats.org/officeDocument/2006/relationships/image" Target="../media/image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8.xml"/><Relationship Id="rId3" Type="http://schemas.openxmlformats.org/officeDocument/2006/relationships/image" Target="../media/image1.jpg"/><Relationship Id="rId4" Type="http://schemas.openxmlformats.org/officeDocument/2006/relationships/image" Target="../media/image4.jpg"/><Relationship Id="rId5" Type="http://schemas.openxmlformats.org/officeDocument/2006/relationships/image" Target="../media/image24.jpg"/><Relationship Id="rId6" Type="http://schemas.openxmlformats.org/officeDocument/2006/relationships/image" Target="../media/image1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2.xml"/><Relationship Id="rId3" Type="http://schemas.openxmlformats.org/officeDocument/2006/relationships/image" Target="../media/image96.png"/><Relationship Id="rId4" Type="http://schemas.openxmlformats.org/officeDocument/2006/relationships/hyperlink" Target="https://purr.purdue.edu/members/5068" TargetMode="External"/><Relationship Id="rId5" Type="http://schemas.openxmlformats.org/officeDocument/2006/relationships/hyperlink" Target="https://purr.purdue.edu/members/5068" TargetMode="External"/><Relationship Id="rId6" Type="http://schemas.openxmlformats.org/officeDocument/2006/relationships/hyperlink" Target="https://purr.purdue.edu/members/5068" TargetMode="External"/><Relationship Id="rId7" Type="http://schemas.openxmlformats.org/officeDocument/2006/relationships/image" Target="../media/image8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3.xml"/><Relationship Id="rId3" Type="http://schemas.openxmlformats.org/officeDocument/2006/relationships/image" Target="../media/image101.png"/><Relationship Id="rId4" Type="http://schemas.openxmlformats.org/officeDocument/2006/relationships/image" Target="../media/image92.png"/><Relationship Id="rId5" Type="http://schemas.openxmlformats.org/officeDocument/2006/relationships/image" Target="../media/image88.png"/><Relationship Id="rId6" Type="http://schemas.openxmlformats.org/officeDocument/2006/relationships/image" Target="../media/image8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4.xml"/><Relationship Id="rId3" Type="http://schemas.openxmlformats.org/officeDocument/2006/relationships/image" Target="../media/image7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6.xml"/><Relationship Id="rId3" Type="http://schemas.openxmlformats.org/officeDocument/2006/relationships/image" Target="../media/image8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7.xml"/><Relationship Id="rId3" Type="http://schemas.openxmlformats.org/officeDocument/2006/relationships/image" Target="../media/image106.png"/></Relationships>
</file>

<file path=ppt/slides/_rels/slide88.xml.rels><?xml version="1.0" encoding="UTF-8" standalone="yes"?><Relationships xmlns="http://schemas.openxmlformats.org/package/2006/relationships"><Relationship Id="rId11" Type="http://schemas.openxmlformats.org/officeDocument/2006/relationships/image" Target="../media/image104.png"/><Relationship Id="rId10" Type="http://schemas.openxmlformats.org/officeDocument/2006/relationships/image" Target="../media/image93.png"/><Relationship Id="rId13" Type="http://schemas.openxmlformats.org/officeDocument/2006/relationships/image" Target="../media/image116.png"/><Relationship Id="rId12" Type="http://schemas.openxmlformats.org/officeDocument/2006/relationships/image" Target="../media/image94.png"/><Relationship Id="rId1" Type="http://schemas.openxmlformats.org/officeDocument/2006/relationships/slideLayout" Target="../slideLayouts/slideLayout16.xml"/><Relationship Id="rId2" Type="http://schemas.openxmlformats.org/officeDocument/2006/relationships/notesSlide" Target="../notesSlides/notesSlide88.xml"/><Relationship Id="rId3" Type="http://schemas.openxmlformats.org/officeDocument/2006/relationships/image" Target="../media/image97.png"/><Relationship Id="rId4" Type="http://schemas.openxmlformats.org/officeDocument/2006/relationships/image" Target="../media/image86.png"/><Relationship Id="rId9" Type="http://schemas.openxmlformats.org/officeDocument/2006/relationships/image" Target="../media/image98.png"/><Relationship Id="rId5" Type="http://schemas.openxmlformats.org/officeDocument/2006/relationships/image" Target="../media/image107.png"/><Relationship Id="rId6" Type="http://schemas.openxmlformats.org/officeDocument/2006/relationships/image" Target="../media/image89.png"/><Relationship Id="rId7" Type="http://schemas.openxmlformats.org/officeDocument/2006/relationships/image" Target="../media/image100.png"/><Relationship Id="rId8" Type="http://schemas.openxmlformats.org/officeDocument/2006/relationships/image" Target="../media/image9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9.xml"/><Relationship Id="rId3" Type="http://schemas.openxmlformats.org/officeDocument/2006/relationships/image" Target="../media/image107.png"/><Relationship Id="rId4" Type="http://schemas.openxmlformats.org/officeDocument/2006/relationships/image" Target="../media/image91.png"/><Relationship Id="rId5" Type="http://schemas.openxmlformats.org/officeDocument/2006/relationships/image" Target="../media/image98.png"/><Relationship Id="rId6" Type="http://schemas.openxmlformats.org/officeDocument/2006/relationships/image" Target="../media/image104.png"/><Relationship Id="rId7" Type="http://schemas.openxmlformats.org/officeDocument/2006/relationships/image" Target="../media/image9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hyperlink" Target="https://mediatum.ub.tum.de/doc/1308160/file.pdf" TargetMode="External"/><Relationship Id="rId4" Type="http://schemas.openxmlformats.org/officeDocument/2006/relationships/hyperlink" Target="https://mediatum.ub.tum.de/doc/1308160/file.pdf" TargetMode="External"/><Relationship Id="rId5" Type="http://schemas.openxmlformats.org/officeDocument/2006/relationships/hyperlink" Target="https://mediatum.ub.tum.de/doc/1308160/file.pdf" TargetMode="External"/><Relationship Id="rId6" Type="http://schemas.openxmlformats.org/officeDocument/2006/relationships/image" Target="../media/image2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0.xml"/><Relationship Id="rId3" Type="http://schemas.openxmlformats.org/officeDocument/2006/relationships/image" Target="../media/image110.png"/><Relationship Id="rId4" Type="http://schemas.openxmlformats.org/officeDocument/2006/relationships/image" Target="../media/image114.png"/><Relationship Id="rId5" Type="http://schemas.openxmlformats.org/officeDocument/2006/relationships/image" Target="../media/image11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1.xml"/><Relationship Id="rId3" Type="http://schemas.openxmlformats.org/officeDocument/2006/relationships/image" Target="../media/image11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2.xml"/><Relationship Id="rId3" Type="http://schemas.openxmlformats.org/officeDocument/2006/relationships/image" Target="../media/image14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5.xml"/><Relationship Id="rId3" Type="http://schemas.openxmlformats.org/officeDocument/2006/relationships/image" Target="../media/image131.png"/><Relationship Id="rId4" Type="http://schemas.openxmlformats.org/officeDocument/2006/relationships/image" Target="../media/image10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6.xml"/><Relationship Id="rId3" Type="http://schemas.openxmlformats.org/officeDocument/2006/relationships/image" Target="../media/image14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7.xml"/><Relationship Id="rId3" Type="http://schemas.openxmlformats.org/officeDocument/2006/relationships/image" Target="../media/image123.png"/><Relationship Id="rId4" Type="http://schemas.openxmlformats.org/officeDocument/2006/relationships/image" Target="../media/image119.png"/><Relationship Id="rId5" Type="http://schemas.openxmlformats.org/officeDocument/2006/relationships/image" Target="../media/image10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9.xml"/><Relationship Id="rId3" Type="http://schemas.openxmlformats.org/officeDocument/2006/relationships/image" Target="../media/image118.jpg"/><Relationship Id="rId4" Type="http://schemas.openxmlformats.org/officeDocument/2006/relationships/image" Target="../media/image13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
          <p:cNvSpPr txBox="1"/>
          <p:nvPr>
            <p:ph type="ctrTitle"/>
          </p:nvPr>
        </p:nvSpPr>
        <p:spPr>
          <a:xfrm>
            <a:off x="247040" y="495717"/>
            <a:ext cx="11650320" cy="1740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4800"/>
              <a:buFont typeface="Calibri"/>
              <a:buNone/>
            </a:pPr>
            <a:r>
              <a:rPr b="1" lang="en-IN" sz="4800">
                <a:solidFill>
                  <a:srgbClr val="FF0000"/>
                </a:solidFill>
                <a:latin typeface="Calibri"/>
                <a:ea typeface="Calibri"/>
                <a:cs typeface="Calibri"/>
                <a:sym typeface="Calibri"/>
              </a:rPr>
              <a:t>Deep Neural Networks and Brain Alignment: Brain Encoding and Decoding</a:t>
            </a:r>
            <a:endParaRPr sz="4800"/>
          </a:p>
        </p:txBody>
      </p:sp>
      <p:sp>
        <p:nvSpPr>
          <p:cNvPr id="145" name="Google Shape;145;p1"/>
          <p:cNvSpPr txBox="1"/>
          <p:nvPr>
            <p:ph idx="1" type="subTitle"/>
          </p:nvPr>
        </p:nvSpPr>
        <p:spPr>
          <a:xfrm>
            <a:off x="790600" y="2463800"/>
            <a:ext cx="10563200" cy="1998408"/>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90000"/>
              </a:lnSpc>
              <a:spcBef>
                <a:spcPts val="0"/>
              </a:spcBef>
              <a:spcAft>
                <a:spcPts val="0"/>
              </a:spcAft>
              <a:buClr>
                <a:srgbClr val="00B0F0"/>
              </a:buClr>
              <a:buSzPct val="100000"/>
              <a:buNone/>
            </a:pPr>
            <a:r>
              <a:rPr lang="en-IN" sz="2800">
                <a:solidFill>
                  <a:srgbClr val="00B0F0"/>
                </a:solidFill>
              </a:rPr>
              <a:t>Subba Reddy Oota</a:t>
            </a:r>
            <a:r>
              <a:rPr baseline="30000" lang="en-IN" sz="2800">
                <a:solidFill>
                  <a:srgbClr val="00B0F0"/>
                </a:solidFill>
              </a:rPr>
              <a:t>1</a:t>
            </a:r>
            <a:r>
              <a:rPr lang="en-IN" sz="2800">
                <a:solidFill>
                  <a:srgbClr val="00B0F0"/>
                </a:solidFill>
              </a:rPr>
              <a:t>, Manish Gupta</a:t>
            </a:r>
            <a:r>
              <a:rPr baseline="30000" lang="en-IN" sz="2800">
                <a:solidFill>
                  <a:srgbClr val="00B0F0"/>
                </a:solidFill>
              </a:rPr>
              <a:t>2,3</a:t>
            </a:r>
            <a:r>
              <a:rPr lang="en-IN" sz="2800">
                <a:solidFill>
                  <a:srgbClr val="00B0F0"/>
                </a:solidFill>
              </a:rPr>
              <a:t>, Raju S. Bapi</a:t>
            </a:r>
            <a:r>
              <a:rPr baseline="30000" lang="en-IN" sz="2800">
                <a:solidFill>
                  <a:srgbClr val="00B0F0"/>
                </a:solidFill>
              </a:rPr>
              <a:t>2</a:t>
            </a:r>
            <a:r>
              <a:rPr lang="en-IN" sz="2800">
                <a:solidFill>
                  <a:srgbClr val="00B0F0"/>
                </a:solidFill>
              </a:rPr>
              <a:t>, Mariya Toneva</a:t>
            </a:r>
            <a:r>
              <a:rPr baseline="30000" lang="en-IN" sz="2800">
                <a:solidFill>
                  <a:srgbClr val="00B0F0"/>
                </a:solidFill>
              </a:rPr>
              <a:t>4</a:t>
            </a:r>
            <a:endParaRPr/>
          </a:p>
          <a:p>
            <a:pPr indent="0" lvl="0" marL="0" rtl="0" algn="ctr">
              <a:lnSpc>
                <a:spcPct val="90000"/>
              </a:lnSpc>
              <a:spcBef>
                <a:spcPts val="1067"/>
              </a:spcBef>
              <a:spcAft>
                <a:spcPts val="0"/>
              </a:spcAft>
              <a:buClr>
                <a:schemeClr val="dk1"/>
              </a:buClr>
              <a:buSzPct val="100000"/>
              <a:buNone/>
            </a:pPr>
            <a:r>
              <a:t/>
            </a:r>
            <a:endParaRPr baseline="30000" sz="1300">
              <a:solidFill>
                <a:srgbClr val="00B050"/>
              </a:solidFill>
            </a:endParaRPr>
          </a:p>
          <a:p>
            <a:pPr indent="0" lvl="0" marL="0" rtl="0" algn="ctr">
              <a:lnSpc>
                <a:spcPct val="90000"/>
              </a:lnSpc>
              <a:spcBef>
                <a:spcPts val="1067"/>
              </a:spcBef>
              <a:spcAft>
                <a:spcPts val="0"/>
              </a:spcAft>
              <a:buClr>
                <a:srgbClr val="00B050"/>
              </a:buClr>
              <a:buSzPct val="100000"/>
              <a:buNone/>
            </a:pPr>
            <a:r>
              <a:rPr baseline="30000" lang="en-IN" sz="2267">
                <a:solidFill>
                  <a:srgbClr val="00B050"/>
                </a:solidFill>
              </a:rPr>
              <a:t>1</a:t>
            </a:r>
            <a:r>
              <a:rPr lang="en-IN" sz="2267">
                <a:solidFill>
                  <a:srgbClr val="00B050"/>
                </a:solidFill>
              </a:rPr>
              <a:t>Inria Bordeaux, France; </a:t>
            </a:r>
            <a:r>
              <a:rPr baseline="30000" lang="en-IN" sz="2267">
                <a:solidFill>
                  <a:srgbClr val="00B050"/>
                </a:solidFill>
              </a:rPr>
              <a:t>2</a:t>
            </a:r>
            <a:r>
              <a:rPr lang="en-IN" sz="2267">
                <a:solidFill>
                  <a:srgbClr val="00B050"/>
                </a:solidFill>
              </a:rPr>
              <a:t>IIIT Hyderabad, India; </a:t>
            </a:r>
            <a:r>
              <a:rPr baseline="30000" lang="en-IN" sz="2267">
                <a:solidFill>
                  <a:srgbClr val="00B050"/>
                </a:solidFill>
              </a:rPr>
              <a:t>3</a:t>
            </a:r>
            <a:r>
              <a:rPr lang="en-IN" sz="2267">
                <a:solidFill>
                  <a:srgbClr val="00B050"/>
                </a:solidFill>
              </a:rPr>
              <a:t>Microsoft, India; </a:t>
            </a:r>
            <a:r>
              <a:rPr baseline="30000" lang="en-IN" sz="2267">
                <a:solidFill>
                  <a:srgbClr val="00B050"/>
                </a:solidFill>
              </a:rPr>
              <a:t>4</a:t>
            </a:r>
            <a:r>
              <a:rPr lang="en-IN" sz="2267">
                <a:solidFill>
                  <a:srgbClr val="00B050"/>
                </a:solidFill>
              </a:rPr>
              <a:t>MPI for Software Systems, Germany</a:t>
            </a:r>
            <a:endParaRPr/>
          </a:p>
          <a:p>
            <a:pPr indent="0" lvl="0" marL="0" rtl="0" algn="ctr">
              <a:lnSpc>
                <a:spcPct val="90000"/>
              </a:lnSpc>
              <a:spcBef>
                <a:spcPts val="1067"/>
              </a:spcBef>
              <a:spcAft>
                <a:spcPts val="0"/>
              </a:spcAft>
              <a:buClr>
                <a:schemeClr val="dk1"/>
              </a:buClr>
              <a:buSzPct val="64285"/>
              <a:buNone/>
            </a:pPr>
            <a:r>
              <a:t/>
            </a:r>
            <a:endParaRPr sz="1400"/>
          </a:p>
          <a:p>
            <a:pPr indent="0" lvl="0" marL="0" rtl="0" algn="ctr">
              <a:lnSpc>
                <a:spcPct val="90000"/>
              </a:lnSpc>
              <a:spcBef>
                <a:spcPts val="1067"/>
              </a:spcBef>
              <a:spcAft>
                <a:spcPts val="0"/>
              </a:spcAft>
              <a:buClr>
                <a:schemeClr val="dk1"/>
              </a:buClr>
              <a:buSzPct val="64285"/>
              <a:buNone/>
            </a:pPr>
            <a:r>
              <a:rPr lang="en-IN"/>
              <a:t>subba-reddy.oota@inria.fr, gmanish@microsoft.com, raju.bapi@iiit.ac.in, mtoneva@mpi-sws.org</a:t>
            </a:r>
            <a:endParaRPr/>
          </a:p>
        </p:txBody>
      </p:sp>
      <p:pic>
        <p:nvPicPr>
          <p:cNvPr descr="A picture containing person, wall, indoor, person&#10;&#10;Description automatically generated" id="146" name="Google Shape;146;p1"/>
          <p:cNvPicPr preferRelativeResize="0"/>
          <p:nvPr/>
        </p:nvPicPr>
        <p:blipFill rotWithShape="1">
          <a:blip r:embed="rId3">
            <a:alphaModFix/>
          </a:blip>
          <a:srcRect b="0" l="0" r="0" t="0"/>
          <a:stretch/>
        </p:blipFill>
        <p:spPr>
          <a:xfrm>
            <a:off x="2743200" y="4562124"/>
            <a:ext cx="1233584" cy="1307732"/>
          </a:xfrm>
          <a:prstGeom prst="rect">
            <a:avLst/>
          </a:prstGeom>
          <a:noFill/>
          <a:ln>
            <a:noFill/>
          </a:ln>
        </p:spPr>
      </p:pic>
      <p:pic>
        <p:nvPicPr>
          <p:cNvPr descr="A picture containing person, person, wall, indoor&#10;&#10;Description automatically generated" id="147" name="Google Shape;147;p1"/>
          <p:cNvPicPr preferRelativeResize="0"/>
          <p:nvPr/>
        </p:nvPicPr>
        <p:blipFill rotWithShape="1">
          <a:blip r:embed="rId4">
            <a:alphaModFix/>
          </a:blip>
          <a:srcRect b="0" l="0" r="0" t="0"/>
          <a:stretch/>
        </p:blipFill>
        <p:spPr>
          <a:xfrm>
            <a:off x="4701682" y="4562125"/>
            <a:ext cx="1176100" cy="1307733"/>
          </a:xfrm>
          <a:prstGeom prst="rect">
            <a:avLst/>
          </a:prstGeom>
          <a:noFill/>
          <a:ln>
            <a:noFill/>
          </a:ln>
        </p:spPr>
      </p:pic>
      <p:pic>
        <p:nvPicPr>
          <p:cNvPr descr="A picture containing person, indoor, wearing, posing&#10;&#10;Description automatically generated" id="148" name="Google Shape;148;p1"/>
          <p:cNvPicPr preferRelativeResize="0"/>
          <p:nvPr/>
        </p:nvPicPr>
        <p:blipFill rotWithShape="1">
          <a:blip r:embed="rId5">
            <a:alphaModFix/>
          </a:blip>
          <a:srcRect b="0" l="0" r="0" t="0"/>
          <a:stretch/>
        </p:blipFill>
        <p:spPr>
          <a:xfrm>
            <a:off x="6602680" y="4562124"/>
            <a:ext cx="1233584" cy="1307733"/>
          </a:xfrm>
          <a:prstGeom prst="rect">
            <a:avLst/>
          </a:prstGeom>
          <a:noFill/>
          <a:ln>
            <a:noFill/>
          </a:ln>
        </p:spPr>
      </p:pic>
      <p:pic>
        <p:nvPicPr>
          <p:cNvPr descr="A person smiling for the camera&#10;&#10;Description automatically generated with medium confidence" id="149" name="Google Shape;149;p1"/>
          <p:cNvPicPr preferRelativeResize="0"/>
          <p:nvPr/>
        </p:nvPicPr>
        <p:blipFill rotWithShape="1">
          <a:blip r:embed="rId6">
            <a:alphaModFix/>
          </a:blip>
          <a:srcRect b="0" l="0" r="0" t="0"/>
          <a:stretch/>
        </p:blipFill>
        <p:spPr>
          <a:xfrm>
            <a:off x="8561163" y="4562124"/>
            <a:ext cx="1233585" cy="130773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0"/>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fMRI</a:t>
            </a:r>
            <a:endParaRPr/>
          </a:p>
        </p:txBody>
      </p:sp>
      <p:sp>
        <p:nvSpPr>
          <p:cNvPr id="234" name="Google Shape;234;p10"/>
          <p:cNvSpPr txBox="1"/>
          <p:nvPr>
            <p:ph idx="1" type="body"/>
          </p:nvPr>
        </p:nvSpPr>
        <p:spPr>
          <a:xfrm>
            <a:off x="3007519" y="1104900"/>
            <a:ext cx="8842590" cy="5191125"/>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IN"/>
              <a:t>No injections, surgery, the ingestion of substances, or exposure to ionizing radiation.</a:t>
            </a:r>
            <a:endParaRPr/>
          </a:p>
          <a:p>
            <a:pPr indent="-228600" lvl="0" marL="228600" rtl="0" algn="l">
              <a:lnSpc>
                <a:spcPct val="90000"/>
              </a:lnSpc>
              <a:spcBef>
                <a:spcPts val="1000"/>
              </a:spcBef>
              <a:spcAft>
                <a:spcPts val="0"/>
              </a:spcAft>
              <a:buClr>
                <a:schemeClr val="dk1"/>
              </a:buClr>
              <a:buSzPts val="2800"/>
              <a:buChar char="•"/>
            </a:pPr>
            <a:r>
              <a:rPr lang="en-IN"/>
              <a:t>The primary form of fMRI uses the blood-oxygen-level dependent (BOLD) contrast, discovered by Seiji Ogawa in 1990.</a:t>
            </a:r>
            <a:endParaRPr/>
          </a:p>
          <a:p>
            <a:pPr indent="-228600" lvl="1" marL="685800" rtl="0" algn="l">
              <a:lnSpc>
                <a:spcPct val="90000"/>
              </a:lnSpc>
              <a:spcBef>
                <a:spcPts val="500"/>
              </a:spcBef>
              <a:spcAft>
                <a:spcPts val="0"/>
              </a:spcAft>
              <a:buClr>
                <a:schemeClr val="dk1"/>
              </a:buClr>
              <a:buSzPts val="2400"/>
              <a:buChar char="•"/>
            </a:pPr>
            <a:r>
              <a:rPr lang="en-IN"/>
              <a:t>Measures brain activity by detecting changes associated with blood flow.</a:t>
            </a:r>
            <a:endParaRPr/>
          </a:p>
          <a:p>
            <a:pPr indent="-228600" lvl="1" marL="685800" rtl="0" algn="l">
              <a:lnSpc>
                <a:spcPct val="90000"/>
              </a:lnSpc>
              <a:spcBef>
                <a:spcPts val="500"/>
              </a:spcBef>
              <a:spcAft>
                <a:spcPts val="0"/>
              </a:spcAft>
              <a:buClr>
                <a:schemeClr val="dk1"/>
              </a:buClr>
              <a:buSzPts val="2400"/>
              <a:buChar char="•"/>
            </a:pPr>
            <a:r>
              <a:rPr lang="en-IN"/>
              <a:t>When an area of the brain is in use, blood flow to that region also increases.</a:t>
            </a:r>
            <a:endParaRPr/>
          </a:p>
          <a:p>
            <a:pPr indent="-228600" lvl="0" marL="228600" rtl="0" algn="l">
              <a:lnSpc>
                <a:spcPct val="90000"/>
              </a:lnSpc>
              <a:spcBef>
                <a:spcPts val="1000"/>
              </a:spcBef>
              <a:spcAft>
                <a:spcPts val="0"/>
              </a:spcAft>
              <a:buClr>
                <a:schemeClr val="dk1"/>
              </a:buClr>
              <a:buSzPts val="2800"/>
              <a:buChar char="•"/>
            </a:pPr>
            <a:r>
              <a:rPr lang="en-IN"/>
              <a:t>Hemodynamic response (HRF)</a:t>
            </a:r>
            <a:endParaRPr/>
          </a:p>
          <a:p>
            <a:pPr indent="-228600" lvl="1" marL="685800" rtl="0" algn="l">
              <a:lnSpc>
                <a:spcPct val="90000"/>
              </a:lnSpc>
              <a:spcBef>
                <a:spcPts val="500"/>
              </a:spcBef>
              <a:spcAft>
                <a:spcPts val="0"/>
              </a:spcAft>
              <a:buClr>
                <a:schemeClr val="dk1"/>
              </a:buClr>
              <a:buSzPts val="2400"/>
              <a:buChar char="•"/>
            </a:pPr>
            <a:r>
              <a:rPr lang="en-IN"/>
              <a:t>It takes a while for the vascular system to respond to the brain's need for glucose. </a:t>
            </a:r>
            <a:endParaRPr/>
          </a:p>
          <a:p>
            <a:pPr indent="-228600" lvl="1" marL="685800" rtl="0" algn="l">
              <a:lnSpc>
                <a:spcPct val="90000"/>
              </a:lnSpc>
              <a:spcBef>
                <a:spcPts val="500"/>
              </a:spcBef>
              <a:spcAft>
                <a:spcPts val="0"/>
              </a:spcAft>
              <a:buClr>
                <a:schemeClr val="dk1"/>
              </a:buClr>
              <a:buSzPts val="2400"/>
              <a:buChar char="•"/>
            </a:pPr>
            <a:r>
              <a:rPr lang="en-IN"/>
              <a:t>Blood flow lags the neuronal events triggering it by about 5 seconds.</a:t>
            </a:r>
            <a:endParaRPr/>
          </a:p>
        </p:txBody>
      </p:sp>
      <p:sp>
        <p:nvSpPr>
          <p:cNvPr id="235" name="Google Shape;235;p10"/>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236" name="Google Shape;236;p10"/>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237" name="Google Shape;237;p10"/>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pic>
        <p:nvPicPr>
          <p:cNvPr id="238" name="Google Shape;238;p10"/>
          <p:cNvPicPr preferRelativeResize="0"/>
          <p:nvPr/>
        </p:nvPicPr>
        <p:blipFill rotWithShape="1">
          <a:blip r:embed="rId3">
            <a:alphaModFix/>
          </a:blip>
          <a:srcRect b="0" l="0" r="0" t="0"/>
          <a:stretch/>
        </p:blipFill>
        <p:spPr>
          <a:xfrm>
            <a:off x="742950" y="3467317"/>
            <a:ext cx="1809014" cy="2165214"/>
          </a:xfrm>
          <a:prstGeom prst="rect">
            <a:avLst/>
          </a:prstGeom>
          <a:noFill/>
          <a:ln>
            <a:noFill/>
          </a:ln>
        </p:spPr>
      </p:pic>
      <p:sp>
        <p:nvSpPr>
          <p:cNvPr id="239" name="Google Shape;239;p10"/>
          <p:cNvSpPr txBox="1"/>
          <p:nvPr/>
        </p:nvSpPr>
        <p:spPr>
          <a:xfrm>
            <a:off x="147638" y="5793911"/>
            <a:ext cx="2784872"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1400">
                <a:solidFill>
                  <a:schemeClr val="dk1"/>
                </a:solidFill>
                <a:latin typeface="Calibri"/>
                <a:ea typeface="Calibri"/>
                <a:cs typeface="Calibri"/>
                <a:sym typeface="Calibri"/>
              </a:rPr>
              <a:t>An fMRI image with yellow areas showing increased activity compared with a control condition</a:t>
            </a:r>
            <a:endParaRPr/>
          </a:p>
        </p:txBody>
      </p:sp>
      <p:pic>
        <p:nvPicPr>
          <p:cNvPr id="240" name="Google Shape;240;p10"/>
          <p:cNvPicPr preferRelativeResize="0"/>
          <p:nvPr/>
        </p:nvPicPr>
        <p:blipFill rotWithShape="1">
          <a:blip r:embed="rId4">
            <a:alphaModFix/>
          </a:blip>
          <a:srcRect b="0" l="0" r="0" t="0"/>
          <a:stretch/>
        </p:blipFill>
        <p:spPr>
          <a:xfrm>
            <a:off x="341891" y="952501"/>
            <a:ext cx="2422739" cy="24119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100"/>
          <p:cNvSpPr txBox="1"/>
          <p:nvPr>
            <p:ph type="title"/>
          </p:nvPr>
        </p:nvSpPr>
        <p:spPr>
          <a:xfrm>
            <a:off x="121763" y="84542"/>
            <a:ext cx="10515600" cy="56832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Informative Voxel Selection</a:t>
            </a:r>
            <a:endParaRPr/>
          </a:p>
        </p:txBody>
      </p:sp>
      <p:pic>
        <p:nvPicPr>
          <p:cNvPr descr="Graphical user interface, diagram, text, application, chat or text message&#10;&#10;Description automatically generated" id="1293" name="Google Shape;1293;p100"/>
          <p:cNvPicPr preferRelativeResize="0"/>
          <p:nvPr/>
        </p:nvPicPr>
        <p:blipFill rotWithShape="1">
          <a:blip r:embed="rId3">
            <a:alphaModFix/>
          </a:blip>
          <a:srcRect b="0" l="0" r="0" t="0"/>
          <a:stretch/>
        </p:blipFill>
        <p:spPr>
          <a:xfrm>
            <a:off x="7683939" y="3225846"/>
            <a:ext cx="1377574" cy="1600040"/>
          </a:xfrm>
          <a:prstGeom prst="rect">
            <a:avLst/>
          </a:prstGeom>
          <a:noFill/>
          <a:ln>
            <a:noFill/>
          </a:ln>
        </p:spPr>
      </p:pic>
      <p:sp>
        <p:nvSpPr>
          <p:cNvPr id="1294" name="Google Shape;1294;p100"/>
          <p:cNvSpPr txBox="1"/>
          <p:nvPr/>
        </p:nvSpPr>
        <p:spPr>
          <a:xfrm>
            <a:off x="3879035" y="4533498"/>
            <a:ext cx="147981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IN" sz="1600" u="none" cap="none" strike="noStrike">
                <a:solidFill>
                  <a:srgbClr val="000000"/>
                </a:solidFill>
                <a:latin typeface="Calibri"/>
                <a:ea typeface="Calibri"/>
                <a:cs typeface="Calibri"/>
                <a:sym typeface="Calibri"/>
              </a:rPr>
              <a:t>Voxel + 26 neighbors</a:t>
            </a:r>
            <a:r>
              <a:rPr b="0" i="0" lang="en-IN" sz="1600" u="none" cap="none" strike="noStrike">
                <a:solidFill>
                  <a:srgbClr val="000000"/>
                </a:solidFill>
                <a:latin typeface="Calibri"/>
                <a:ea typeface="Calibri"/>
                <a:cs typeface="Calibri"/>
                <a:sym typeface="Calibri"/>
              </a:rPr>
              <a:t> in 3D</a:t>
            </a:r>
            <a:r>
              <a:rPr lang="en-IN" sz="1600">
                <a:solidFill>
                  <a:srgbClr val="000000"/>
                </a:solidFill>
                <a:latin typeface="Calibri"/>
                <a:ea typeface="Calibri"/>
                <a:cs typeface="Calibri"/>
                <a:sym typeface="Calibri"/>
              </a:rPr>
              <a:t> </a:t>
            </a:r>
            <a:endParaRPr b="0" i="0" sz="1600" u="none" cap="none" strike="noStrike">
              <a:solidFill>
                <a:srgbClr val="000000"/>
              </a:solidFill>
              <a:latin typeface="Calibri"/>
              <a:ea typeface="Calibri"/>
              <a:cs typeface="Calibri"/>
              <a:sym typeface="Calibri"/>
            </a:endParaRPr>
          </a:p>
        </p:txBody>
      </p:sp>
      <p:sp>
        <p:nvSpPr>
          <p:cNvPr id="1295" name="Google Shape;1295;p100"/>
          <p:cNvSpPr/>
          <p:nvPr/>
        </p:nvSpPr>
        <p:spPr>
          <a:xfrm>
            <a:off x="4128691" y="3589449"/>
            <a:ext cx="980501" cy="430312"/>
          </a:xfrm>
          <a:prstGeom prst="rightArrow">
            <a:avLst>
              <a:gd fmla="val 50000" name="adj1"/>
              <a:gd fmla="val 50000" name="adj2"/>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Input</a:t>
            </a:r>
            <a:endParaRPr/>
          </a:p>
        </p:txBody>
      </p:sp>
      <p:sp>
        <p:nvSpPr>
          <p:cNvPr id="1296" name="Google Shape;1296;p100"/>
          <p:cNvSpPr/>
          <p:nvPr/>
        </p:nvSpPr>
        <p:spPr>
          <a:xfrm>
            <a:off x="5190993" y="3560987"/>
            <a:ext cx="1276350" cy="542925"/>
          </a:xfrm>
          <a:prstGeom prst="rect">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1800"/>
              <a:buFont typeface="Calibri"/>
              <a:buNone/>
            </a:pPr>
            <a:r>
              <a:rPr b="0" i="0" lang="en-IN" sz="1800" u="none" cap="none" strike="noStrike">
                <a:solidFill>
                  <a:srgbClr val="C00000"/>
                </a:solidFill>
                <a:latin typeface="Calibri"/>
                <a:ea typeface="Calibri"/>
                <a:cs typeface="Calibri"/>
                <a:sym typeface="Calibri"/>
              </a:rPr>
              <a:t>Ridge Regression</a:t>
            </a:r>
            <a:endParaRPr/>
          </a:p>
        </p:txBody>
      </p:sp>
      <p:sp>
        <p:nvSpPr>
          <p:cNvPr id="1297" name="Google Shape;1297;p100"/>
          <p:cNvSpPr/>
          <p:nvPr/>
        </p:nvSpPr>
        <p:spPr>
          <a:xfrm>
            <a:off x="6549144" y="3589449"/>
            <a:ext cx="1067329" cy="430312"/>
          </a:xfrm>
          <a:prstGeom prst="rightArrow">
            <a:avLst>
              <a:gd fmla="val 50000" name="adj1"/>
              <a:gd fmla="val 50000" name="adj2"/>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Output</a:t>
            </a:r>
            <a:endParaRPr/>
          </a:p>
        </p:txBody>
      </p:sp>
      <p:sp>
        <p:nvSpPr>
          <p:cNvPr id="1298" name="Google Shape;1298;p100"/>
          <p:cNvSpPr txBox="1"/>
          <p:nvPr/>
        </p:nvSpPr>
        <p:spPr>
          <a:xfrm>
            <a:off x="10092705" y="1198900"/>
            <a:ext cx="165004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b="0" i="0" lang="en-IN" sz="2400" u="none" cap="none" strike="noStrike">
                <a:solidFill>
                  <a:srgbClr val="000000"/>
                </a:solidFill>
                <a:latin typeface="Calibri"/>
                <a:ea typeface="Calibri"/>
                <a:cs typeface="Calibri"/>
                <a:sym typeface="Calibri"/>
              </a:rPr>
              <a:t>Stimulus:</a:t>
            </a:r>
            <a:endParaRPr/>
          </a:p>
          <a:p>
            <a:pPr indent="0" lvl="0" marL="0" marR="0" rtl="0" algn="ctr">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Apartment</a:t>
            </a:r>
            <a:endParaRPr b="0" i="0" sz="2400" u="none" cap="none" strike="noStrike">
              <a:solidFill>
                <a:srgbClr val="000000"/>
              </a:solidFill>
              <a:latin typeface="Calibri"/>
              <a:ea typeface="Calibri"/>
              <a:cs typeface="Calibri"/>
              <a:sym typeface="Calibri"/>
            </a:endParaRPr>
          </a:p>
        </p:txBody>
      </p:sp>
      <p:pic>
        <p:nvPicPr>
          <p:cNvPr descr="A picture containing chart&#10;&#10;Description automatically generated" id="1299" name="Google Shape;1299;p100"/>
          <p:cNvPicPr preferRelativeResize="0"/>
          <p:nvPr/>
        </p:nvPicPr>
        <p:blipFill rotWithShape="1">
          <a:blip r:embed="rId4">
            <a:alphaModFix/>
          </a:blip>
          <a:srcRect b="0" l="0" r="0" t="0"/>
          <a:stretch/>
        </p:blipFill>
        <p:spPr>
          <a:xfrm>
            <a:off x="9593269" y="3197482"/>
            <a:ext cx="2533732" cy="1870010"/>
          </a:xfrm>
          <a:prstGeom prst="rect">
            <a:avLst/>
          </a:prstGeom>
          <a:noFill/>
          <a:ln>
            <a:noFill/>
          </a:ln>
        </p:spPr>
      </p:pic>
      <p:sp>
        <p:nvSpPr>
          <p:cNvPr id="1300" name="Google Shape;1300;p100"/>
          <p:cNvSpPr/>
          <p:nvPr/>
        </p:nvSpPr>
        <p:spPr>
          <a:xfrm rot="5400000">
            <a:off x="10375853" y="2345832"/>
            <a:ext cx="1083753" cy="676275"/>
          </a:xfrm>
          <a:prstGeom prst="rightArrow">
            <a:avLst>
              <a:gd fmla="val 50000" name="adj1"/>
              <a:gd fmla="val 50000" name="adj2"/>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Present</a:t>
            </a:r>
            <a:endParaRPr/>
          </a:p>
        </p:txBody>
      </p:sp>
      <p:sp>
        <p:nvSpPr>
          <p:cNvPr id="1301" name="Google Shape;1301;p100"/>
          <p:cNvSpPr txBox="1"/>
          <p:nvPr/>
        </p:nvSpPr>
        <p:spPr>
          <a:xfrm>
            <a:off x="10341817" y="5118273"/>
            <a:ext cx="115182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GloVE </a:t>
            </a:r>
            <a:endParaRPr b="0" i="0" sz="2400" u="none" cap="none" strike="noStrike">
              <a:solidFill>
                <a:srgbClr val="000000"/>
              </a:solidFill>
              <a:latin typeface="Calibri"/>
              <a:ea typeface="Calibri"/>
              <a:cs typeface="Calibri"/>
              <a:sym typeface="Calibri"/>
            </a:endParaRPr>
          </a:p>
        </p:txBody>
      </p:sp>
      <p:pic>
        <p:nvPicPr>
          <p:cNvPr descr="Text&#10;&#10;Description automatically generated with low confidence" id="1302" name="Google Shape;1302;p100"/>
          <p:cNvPicPr preferRelativeResize="0"/>
          <p:nvPr/>
        </p:nvPicPr>
        <p:blipFill rotWithShape="1">
          <a:blip r:embed="rId5">
            <a:alphaModFix/>
          </a:blip>
          <a:srcRect b="0" l="0" r="0" t="0"/>
          <a:stretch/>
        </p:blipFill>
        <p:spPr>
          <a:xfrm>
            <a:off x="9097477" y="2079801"/>
            <a:ext cx="442452" cy="2914505"/>
          </a:xfrm>
          <a:prstGeom prst="rect">
            <a:avLst/>
          </a:prstGeom>
          <a:noFill/>
          <a:ln>
            <a:noFill/>
          </a:ln>
        </p:spPr>
      </p:pic>
      <p:pic>
        <p:nvPicPr>
          <p:cNvPr descr="Text&#10;&#10;Description automatically generated with low confidence" id="1303" name="Google Shape;1303;p100"/>
          <p:cNvPicPr preferRelativeResize="0"/>
          <p:nvPr>
            <p:ph idx="1" type="body"/>
          </p:nvPr>
        </p:nvPicPr>
        <p:blipFill rotWithShape="1">
          <a:blip r:embed="rId6">
            <a:alphaModFix/>
          </a:blip>
          <a:srcRect b="0" l="0" r="0" t="0"/>
          <a:stretch/>
        </p:blipFill>
        <p:spPr>
          <a:xfrm flipH="1">
            <a:off x="1772738" y="3313969"/>
            <a:ext cx="1299084" cy="1185202"/>
          </a:xfrm>
          <a:prstGeom prst="rect">
            <a:avLst/>
          </a:prstGeom>
          <a:noFill/>
          <a:ln>
            <a:noFill/>
          </a:ln>
        </p:spPr>
      </p:pic>
      <p:sp>
        <p:nvSpPr>
          <p:cNvPr id="1304" name="Google Shape;1304;p100"/>
          <p:cNvSpPr/>
          <p:nvPr/>
        </p:nvSpPr>
        <p:spPr>
          <a:xfrm rot="5400000">
            <a:off x="1789659" y="2345832"/>
            <a:ext cx="1083753" cy="676275"/>
          </a:xfrm>
          <a:prstGeom prst="rightArrow">
            <a:avLst>
              <a:gd fmla="val 50000" name="adj1"/>
              <a:gd fmla="val 50000" name="adj2"/>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Present</a:t>
            </a:r>
            <a:endParaRPr/>
          </a:p>
        </p:txBody>
      </p:sp>
      <p:sp>
        <p:nvSpPr>
          <p:cNvPr id="1305" name="Google Shape;1305;p100"/>
          <p:cNvSpPr txBox="1"/>
          <p:nvPr/>
        </p:nvSpPr>
        <p:spPr>
          <a:xfrm>
            <a:off x="1803532" y="1181141"/>
            <a:ext cx="165004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b="0" i="0" lang="en-IN" sz="2400" u="none" cap="none" strike="noStrike">
                <a:solidFill>
                  <a:srgbClr val="000000"/>
                </a:solidFill>
                <a:latin typeface="Calibri"/>
                <a:ea typeface="Calibri"/>
                <a:cs typeface="Calibri"/>
                <a:sym typeface="Calibri"/>
              </a:rPr>
              <a:t>Stimulus:</a:t>
            </a:r>
            <a:endParaRPr/>
          </a:p>
          <a:p>
            <a:pPr indent="0" lvl="0" marL="0" marR="0" rtl="0" algn="ctr">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Apartment </a:t>
            </a:r>
            <a:endParaRPr b="0" i="0" sz="2400" u="none" cap="none" strike="noStrike">
              <a:solidFill>
                <a:srgbClr val="000000"/>
              </a:solidFill>
              <a:latin typeface="Calibri"/>
              <a:ea typeface="Calibri"/>
              <a:cs typeface="Calibri"/>
              <a:sym typeface="Calibri"/>
            </a:endParaRPr>
          </a:p>
        </p:txBody>
      </p:sp>
      <p:pic>
        <p:nvPicPr>
          <p:cNvPr descr="A tall building with many windows&#10;&#10;Description automatically generated with low confidence" id="1306" name="Google Shape;1306;p100"/>
          <p:cNvPicPr preferRelativeResize="0"/>
          <p:nvPr/>
        </p:nvPicPr>
        <p:blipFill rotWithShape="1">
          <a:blip r:embed="rId7">
            <a:alphaModFix/>
          </a:blip>
          <a:srcRect b="0" l="0" r="0" t="0"/>
          <a:stretch/>
        </p:blipFill>
        <p:spPr>
          <a:xfrm>
            <a:off x="76128" y="1035948"/>
            <a:ext cx="1727404" cy="1295553"/>
          </a:xfrm>
          <a:prstGeom prst="rect">
            <a:avLst/>
          </a:prstGeom>
          <a:noFill/>
          <a:ln>
            <a:noFill/>
          </a:ln>
        </p:spPr>
      </p:pic>
      <p:pic>
        <p:nvPicPr>
          <p:cNvPr descr="A picture containing text, plant, flower&#10;&#10;Description automatically generated" id="1307" name="Google Shape;1307;p100"/>
          <p:cNvPicPr preferRelativeResize="0"/>
          <p:nvPr/>
        </p:nvPicPr>
        <p:blipFill rotWithShape="1">
          <a:blip r:embed="rId8">
            <a:alphaModFix/>
          </a:blip>
          <a:srcRect b="0" l="0" r="0" t="0"/>
          <a:stretch/>
        </p:blipFill>
        <p:spPr>
          <a:xfrm>
            <a:off x="3030687" y="3143410"/>
            <a:ext cx="1067328" cy="1355761"/>
          </a:xfrm>
          <a:prstGeom prst="rect">
            <a:avLst/>
          </a:prstGeom>
          <a:noFill/>
          <a:ln>
            <a:noFill/>
          </a:ln>
        </p:spPr>
      </p:pic>
      <p:pic>
        <p:nvPicPr>
          <p:cNvPr descr="Chart, line chart&#10;&#10;Description automatically generated" id="1308" name="Google Shape;1308;p100"/>
          <p:cNvPicPr preferRelativeResize="0"/>
          <p:nvPr/>
        </p:nvPicPr>
        <p:blipFill rotWithShape="1">
          <a:blip r:embed="rId9">
            <a:alphaModFix/>
          </a:blip>
          <a:srcRect b="0" l="0" r="0" t="0"/>
          <a:stretch/>
        </p:blipFill>
        <p:spPr>
          <a:xfrm>
            <a:off x="4443850" y="1940762"/>
            <a:ext cx="3371164" cy="1285624"/>
          </a:xfrm>
          <a:prstGeom prst="rect">
            <a:avLst/>
          </a:prstGeom>
          <a:noFill/>
          <a:ln>
            <a:noFill/>
          </a:ln>
        </p:spPr>
      </p:pic>
      <p:sp>
        <p:nvSpPr>
          <p:cNvPr id="1309" name="Google Shape;1309;p100"/>
          <p:cNvSpPr txBox="1"/>
          <p:nvPr/>
        </p:nvSpPr>
        <p:spPr>
          <a:xfrm>
            <a:off x="4076274" y="1546014"/>
            <a:ext cx="414800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Pearson Correlation (R) = Corr(Y, W(X))</a:t>
            </a:r>
            <a:endParaRPr b="0" i="0" sz="2000" u="none" cap="none" strike="noStrike">
              <a:solidFill>
                <a:srgbClr val="000000"/>
              </a:solidFill>
              <a:latin typeface="Calibri"/>
              <a:ea typeface="Calibri"/>
              <a:cs typeface="Calibri"/>
              <a:sym typeface="Calibri"/>
            </a:endParaRPr>
          </a:p>
        </p:txBody>
      </p:sp>
      <p:cxnSp>
        <p:nvCxnSpPr>
          <p:cNvPr id="1310" name="Google Shape;1310;p100"/>
          <p:cNvCxnSpPr/>
          <p:nvPr/>
        </p:nvCxnSpPr>
        <p:spPr>
          <a:xfrm flipH="1" rot="10800000">
            <a:off x="4563131" y="1164996"/>
            <a:ext cx="546061" cy="488162"/>
          </a:xfrm>
          <a:prstGeom prst="straightConnector1">
            <a:avLst/>
          </a:prstGeom>
          <a:noFill/>
          <a:ln cap="flat" cmpd="sng" w="28575">
            <a:solidFill>
              <a:schemeClr val="dk1"/>
            </a:solidFill>
            <a:prstDash val="solid"/>
            <a:miter lim="800000"/>
            <a:headEnd len="sm" w="sm" type="none"/>
            <a:tailEnd len="med" w="med" type="triangle"/>
          </a:ln>
        </p:spPr>
      </p:cxnSp>
      <p:sp>
        <p:nvSpPr>
          <p:cNvPr id="1311" name="Google Shape;1311;p100"/>
          <p:cNvSpPr txBox="1"/>
          <p:nvPr/>
        </p:nvSpPr>
        <p:spPr>
          <a:xfrm>
            <a:off x="4805675" y="828267"/>
            <a:ext cx="262382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Correlation across feature dimensions</a:t>
            </a:r>
            <a:endParaRPr b="0" i="0" sz="2000" u="none" cap="none" strike="noStrike">
              <a:solidFill>
                <a:srgbClr val="000000"/>
              </a:solidFill>
              <a:latin typeface="Calibri"/>
              <a:ea typeface="Calibri"/>
              <a:cs typeface="Calibri"/>
              <a:sym typeface="Calibri"/>
            </a:endParaRPr>
          </a:p>
        </p:txBody>
      </p:sp>
      <p:sp>
        <p:nvSpPr>
          <p:cNvPr id="1312" name="Google Shape;1312;p100"/>
          <p:cNvSpPr txBox="1"/>
          <p:nvPr/>
        </p:nvSpPr>
        <p:spPr>
          <a:xfrm>
            <a:off x="269136" y="5124559"/>
            <a:ext cx="1151825"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V</a:t>
            </a:r>
            <a:r>
              <a:rPr baseline="-25000" lang="en-IN" sz="2400">
                <a:solidFill>
                  <a:srgbClr val="000000"/>
                </a:solidFill>
                <a:latin typeface="Calibri"/>
                <a:ea typeface="Calibri"/>
                <a:cs typeface="Calibri"/>
                <a:sym typeface="Calibri"/>
              </a:rPr>
              <a:t>1</a:t>
            </a:r>
            <a:r>
              <a:rPr lang="en-IN" sz="2400">
                <a:solidFill>
                  <a:srgbClr val="000000"/>
                </a:solidFill>
                <a:latin typeface="Calibri"/>
                <a:ea typeface="Calibri"/>
                <a:cs typeface="Calibri"/>
                <a:sym typeface="Calibri"/>
              </a:rPr>
              <a:t> – R</a:t>
            </a:r>
            <a:r>
              <a:rPr baseline="-25000" lang="en-IN" sz="2400">
                <a:solidFill>
                  <a:srgbClr val="000000"/>
                </a:solidFill>
                <a:latin typeface="Calibri"/>
                <a:ea typeface="Calibri"/>
                <a:cs typeface="Calibri"/>
                <a:sym typeface="Calibri"/>
              </a:rPr>
              <a:t>1</a:t>
            </a:r>
            <a:endParaRPr/>
          </a:p>
          <a:p>
            <a:pPr indent="0" lvl="0" marL="0" marR="0" rtl="0" algn="ctr">
              <a:lnSpc>
                <a:spcPct val="100000"/>
              </a:lnSpc>
              <a:spcBef>
                <a:spcPts val="0"/>
              </a:spcBef>
              <a:spcAft>
                <a:spcPts val="0"/>
              </a:spcAft>
              <a:buClr>
                <a:srgbClr val="000000"/>
              </a:buClr>
              <a:buSzPts val="2400"/>
              <a:buFont typeface="Calibri"/>
              <a:buNone/>
            </a:pPr>
            <a:r>
              <a:rPr b="0" i="0" lang="en-IN" sz="2400" u="none" cap="none" strike="noStrike">
                <a:solidFill>
                  <a:srgbClr val="000000"/>
                </a:solidFill>
                <a:latin typeface="Calibri"/>
                <a:ea typeface="Calibri"/>
                <a:cs typeface="Calibri"/>
                <a:sym typeface="Calibri"/>
              </a:rPr>
              <a:t>V</a:t>
            </a:r>
            <a:r>
              <a:rPr b="0" baseline="-25000" i="0" lang="en-IN" sz="2400" u="none" cap="none" strike="noStrike">
                <a:solidFill>
                  <a:srgbClr val="000000"/>
                </a:solidFill>
                <a:latin typeface="Calibri"/>
                <a:ea typeface="Calibri"/>
                <a:cs typeface="Calibri"/>
                <a:sym typeface="Calibri"/>
              </a:rPr>
              <a:t>2</a:t>
            </a:r>
            <a:r>
              <a:rPr b="0" i="0" lang="en-IN" sz="2400" u="none" cap="none" strike="noStrike">
                <a:solidFill>
                  <a:srgbClr val="000000"/>
                </a:solidFill>
                <a:latin typeface="Calibri"/>
                <a:ea typeface="Calibri"/>
                <a:cs typeface="Calibri"/>
                <a:sym typeface="Calibri"/>
              </a:rPr>
              <a:t> – R</a:t>
            </a:r>
            <a:r>
              <a:rPr b="0" baseline="-25000" i="0" lang="en-IN" sz="2400" u="none" cap="none" strike="noStrike">
                <a:solidFill>
                  <a:srgbClr val="000000"/>
                </a:solidFill>
                <a:latin typeface="Calibri"/>
                <a:ea typeface="Calibri"/>
                <a:cs typeface="Calibri"/>
                <a:sym typeface="Calibri"/>
              </a:rPr>
              <a:t>2</a:t>
            </a:r>
            <a:endParaRPr/>
          </a:p>
          <a:p>
            <a:pPr indent="0" lvl="0" marL="0" marR="0" rtl="0" algn="ctr">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a:t>
            </a:r>
            <a:endParaRPr/>
          </a:p>
          <a:p>
            <a:pPr indent="0" lvl="0" marL="0" marR="0" rtl="0" algn="ctr">
              <a:lnSpc>
                <a:spcPct val="100000"/>
              </a:lnSpc>
              <a:spcBef>
                <a:spcPts val="0"/>
              </a:spcBef>
              <a:spcAft>
                <a:spcPts val="0"/>
              </a:spcAft>
              <a:buClr>
                <a:srgbClr val="000000"/>
              </a:buClr>
              <a:buSzPts val="2400"/>
              <a:buFont typeface="Calibri"/>
              <a:buNone/>
            </a:pPr>
            <a:r>
              <a:rPr b="0" i="0" lang="en-IN" sz="2400" u="none" cap="none" strike="noStrike">
                <a:solidFill>
                  <a:srgbClr val="000000"/>
                </a:solidFill>
                <a:latin typeface="Calibri"/>
                <a:ea typeface="Calibri"/>
                <a:cs typeface="Calibri"/>
                <a:sym typeface="Calibri"/>
              </a:rPr>
              <a:t>V</a:t>
            </a:r>
            <a:r>
              <a:rPr b="0" baseline="-25000" i="0" lang="en-IN" sz="2400" u="none" cap="none" strike="noStrike">
                <a:solidFill>
                  <a:srgbClr val="000000"/>
                </a:solidFill>
                <a:latin typeface="Calibri"/>
                <a:ea typeface="Calibri"/>
                <a:cs typeface="Calibri"/>
                <a:sym typeface="Calibri"/>
              </a:rPr>
              <a:t>n</a:t>
            </a:r>
            <a:r>
              <a:rPr b="0" i="0" lang="en-IN" sz="2400" u="none" cap="none" strike="noStrike">
                <a:solidFill>
                  <a:srgbClr val="000000"/>
                </a:solidFill>
                <a:latin typeface="Calibri"/>
                <a:ea typeface="Calibri"/>
                <a:cs typeface="Calibri"/>
                <a:sym typeface="Calibri"/>
              </a:rPr>
              <a:t> – R</a:t>
            </a:r>
            <a:r>
              <a:rPr b="0" baseline="-25000" i="0" lang="en-IN" sz="2400" u="none" cap="none" strike="noStrike">
                <a:solidFill>
                  <a:srgbClr val="000000"/>
                </a:solidFill>
                <a:latin typeface="Calibri"/>
                <a:ea typeface="Calibri"/>
                <a:cs typeface="Calibri"/>
                <a:sym typeface="Calibri"/>
              </a:rPr>
              <a:t>3</a:t>
            </a:r>
            <a:endParaRPr/>
          </a:p>
        </p:txBody>
      </p:sp>
      <p:sp>
        <p:nvSpPr>
          <p:cNvPr id="1313" name="Google Shape;1313;p100"/>
          <p:cNvSpPr/>
          <p:nvPr/>
        </p:nvSpPr>
        <p:spPr>
          <a:xfrm>
            <a:off x="121763" y="5067492"/>
            <a:ext cx="1432179" cy="1705966"/>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314" name="Google Shape;1314;p100"/>
          <p:cNvCxnSpPr>
            <a:stCxn id="1313" idx="6"/>
          </p:cNvCxnSpPr>
          <p:nvPr/>
        </p:nvCxnSpPr>
        <p:spPr>
          <a:xfrm>
            <a:off x="1553942" y="5920475"/>
            <a:ext cx="1379700" cy="0"/>
          </a:xfrm>
          <a:prstGeom prst="straightConnector1">
            <a:avLst/>
          </a:prstGeom>
          <a:noFill/>
          <a:ln cap="flat" cmpd="sng" w="28575">
            <a:solidFill>
              <a:schemeClr val="dk1"/>
            </a:solidFill>
            <a:prstDash val="solid"/>
            <a:miter lim="800000"/>
            <a:headEnd len="sm" w="sm" type="none"/>
            <a:tailEnd len="med" w="med" type="triangle"/>
          </a:ln>
        </p:spPr>
      </p:cxnSp>
      <p:sp>
        <p:nvSpPr>
          <p:cNvPr id="1315" name="Google Shape;1315;p100"/>
          <p:cNvSpPr txBox="1"/>
          <p:nvPr/>
        </p:nvSpPr>
        <p:spPr>
          <a:xfrm>
            <a:off x="2933700" y="5630402"/>
            <a:ext cx="3410738"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Select 5000 voxels based on top-5000 correlation scores </a:t>
            </a:r>
            <a:endParaRPr b="0" i="0" sz="2000" u="none" cap="none" strike="noStrike">
              <a:solidFill>
                <a:srgbClr val="000000"/>
              </a:solidFill>
              <a:latin typeface="Calibri"/>
              <a:ea typeface="Calibri"/>
              <a:cs typeface="Calibri"/>
              <a:sym typeface="Calibri"/>
            </a:endParaRPr>
          </a:p>
        </p:txBody>
      </p:sp>
      <p:sp>
        <p:nvSpPr>
          <p:cNvPr id="1316" name="Google Shape;1316;p100"/>
          <p:cNvSpPr txBox="1"/>
          <p:nvPr/>
        </p:nvSpPr>
        <p:spPr>
          <a:xfrm>
            <a:off x="3058763" y="2848208"/>
            <a:ext cx="105459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lang="en-IN" sz="1600">
                <a:solidFill>
                  <a:srgbClr val="000000"/>
                </a:solidFill>
                <a:latin typeface="Calibri"/>
                <a:ea typeface="Calibri"/>
                <a:cs typeface="Calibri"/>
                <a:sym typeface="Calibri"/>
              </a:rPr>
              <a:t>3D Image</a:t>
            </a:r>
            <a:endParaRPr b="0" i="0" sz="1600" u="none" cap="none" strike="noStrike">
              <a:solidFill>
                <a:srgbClr val="000000"/>
              </a:solidFill>
              <a:latin typeface="Calibri"/>
              <a:ea typeface="Calibri"/>
              <a:cs typeface="Calibri"/>
              <a:sym typeface="Calibri"/>
            </a:endParaRPr>
          </a:p>
        </p:txBody>
      </p:sp>
      <p:sp>
        <p:nvSpPr>
          <p:cNvPr id="1317" name="Google Shape;1317;p100"/>
          <p:cNvSpPr txBox="1"/>
          <p:nvPr/>
        </p:nvSpPr>
        <p:spPr>
          <a:xfrm>
            <a:off x="4386379" y="3167145"/>
            <a:ext cx="39522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Times New Roman"/>
              <a:buNone/>
            </a:pPr>
            <a:r>
              <a:rPr b="0" i="0" lang="en-IN" sz="2400" u="none" cap="none" strike="noStrike">
                <a:solidFill>
                  <a:srgbClr val="000000"/>
                </a:solidFill>
                <a:latin typeface="Times New Roman"/>
                <a:ea typeface="Times New Roman"/>
                <a:cs typeface="Times New Roman"/>
                <a:sym typeface="Times New Roman"/>
              </a:rPr>
              <a:t>X</a:t>
            </a:r>
            <a:endParaRPr/>
          </a:p>
        </p:txBody>
      </p:sp>
      <p:sp>
        <p:nvSpPr>
          <p:cNvPr id="1318" name="Google Shape;1318;p100"/>
          <p:cNvSpPr txBox="1"/>
          <p:nvPr/>
        </p:nvSpPr>
        <p:spPr>
          <a:xfrm>
            <a:off x="6796626" y="3163962"/>
            <a:ext cx="39522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Times New Roman"/>
              <a:buNone/>
            </a:pPr>
            <a:r>
              <a:rPr lang="en-IN" sz="2400">
                <a:solidFill>
                  <a:srgbClr val="000000"/>
                </a:solidFill>
                <a:latin typeface="Times New Roman"/>
                <a:ea typeface="Times New Roman"/>
                <a:cs typeface="Times New Roman"/>
                <a:sym typeface="Times New Roman"/>
              </a:rPr>
              <a:t>Y</a:t>
            </a:r>
            <a:endParaRPr b="0" i="0" sz="2400" u="none" cap="none" strike="noStrike">
              <a:solidFill>
                <a:srgbClr val="000000"/>
              </a:solidFill>
              <a:latin typeface="Times New Roman"/>
              <a:ea typeface="Times New Roman"/>
              <a:cs typeface="Times New Roman"/>
              <a:sym typeface="Times New Roman"/>
            </a:endParaRPr>
          </a:p>
        </p:txBody>
      </p:sp>
      <p:sp>
        <p:nvSpPr>
          <p:cNvPr id="1319" name="Google Shape;1319;p100"/>
          <p:cNvSpPr txBox="1"/>
          <p:nvPr/>
        </p:nvSpPr>
        <p:spPr>
          <a:xfrm>
            <a:off x="5623652" y="3163962"/>
            <a:ext cx="39522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Times New Roman"/>
              <a:buNone/>
            </a:pPr>
            <a:r>
              <a:rPr lang="en-IN" sz="2400">
                <a:solidFill>
                  <a:srgbClr val="000000"/>
                </a:solidFill>
                <a:latin typeface="Times New Roman"/>
                <a:ea typeface="Times New Roman"/>
                <a:cs typeface="Times New Roman"/>
                <a:sym typeface="Times New Roman"/>
              </a:rPr>
              <a:t>W</a:t>
            </a:r>
            <a:endParaRPr b="0" i="0" sz="2400" u="none" cap="none" strike="noStrike">
              <a:solidFill>
                <a:srgbClr val="000000"/>
              </a:solidFill>
              <a:latin typeface="Times New Roman"/>
              <a:ea typeface="Times New Roman"/>
              <a:cs typeface="Times New Roman"/>
              <a:sym typeface="Times New Roman"/>
            </a:endParaRPr>
          </a:p>
        </p:txBody>
      </p:sp>
      <p:sp>
        <p:nvSpPr>
          <p:cNvPr id="1320" name="Google Shape;1320;p10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321" name="Google Shape;1321;p100"/>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sz="1600">
                <a:solidFill>
                  <a:srgbClr val="00B050"/>
                </a:solidFill>
              </a:rPr>
              <a:t>Cogsci-2022: DL for Brain Encoding and Decoding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01"/>
          <p:cNvSpPr txBox="1"/>
          <p:nvPr>
            <p:ph type="title"/>
          </p:nvPr>
        </p:nvSpPr>
        <p:spPr>
          <a:xfrm>
            <a:off x="503903" y="129152"/>
            <a:ext cx="10515600" cy="69215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Pairwise and Rankwise Results</a:t>
            </a:r>
            <a:endParaRPr/>
          </a:p>
        </p:txBody>
      </p:sp>
      <p:pic>
        <p:nvPicPr>
          <p:cNvPr descr="Chart, scatter chart&#10;&#10;Description automatically generated" id="1328" name="Google Shape;1328;p101"/>
          <p:cNvPicPr preferRelativeResize="0"/>
          <p:nvPr>
            <p:ph idx="1" type="body"/>
          </p:nvPr>
        </p:nvPicPr>
        <p:blipFill rotWithShape="1">
          <a:blip r:embed="rId3">
            <a:alphaModFix/>
          </a:blip>
          <a:srcRect b="0" l="0" r="0" t="0"/>
          <a:stretch/>
        </p:blipFill>
        <p:spPr>
          <a:xfrm>
            <a:off x="503904" y="904718"/>
            <a:ext cx="3232354" cy="4223306"/>
          </a:xfrm>
          <a:prstGeom prst="rect">
            <a:avLst/>
          </a:prstGeom>
          <a:noFill/>
          <a:ln>
            <a:noFill/>
          </a:ln>
        </p:spPr>
      </p:pic>
      <p:pic>
        <p:nvPicPr>
          <p:cNvPr descr="Chart, scatter chart&#10;&#10;Description automatically generated" id="1329" name="Google Shape;1329;p101"/>
          <p:cNvPicPr preferRelativeResize="0"/>
          <p:nvPr/>
        </p:nvPicPr>
        <p:blipFill rotWithShape="1">
          <a:blip r:embed="rId4">
            <a:alphaModFix/>
          </a:blip>
          <a:srcRect b="0" l="0" r="0" t="0"/>
          <a:stretch/>
        </p:blipFill>
        <p:spPr>
          <a:xfrm>
            <a:off x="3775587" y="904718"/>
            <a:ext cx="4424516" cy="4223305"/>
          </a:xfrm>
          <a:prstGeom prst="rect">
            <a:avLst/>
          </a:prstGeom>
          <a:noFill/>
          <a:ln>
            <a:noFill/>
          </a:ln>
        </p:spPr>
      </p:pic>
      <p:pic>
        <p:nvPicPr>
          <p:cNvPr id="1330" name="Google Shape;1330;p101"/>
          <p:cNvPicPr preferRelativeResize="0"/>
          <p:nvPr/>
        </p:nvPicPr>
        <p:blipFill rotWithShape="1">
          <a:blip r:embed="rId5">
            <a:alphaModFix/>
          </a:blip>
          <a:srcRect b="0" l="0" r="0" t="0"/>
          <a:stretch/>
        </p:blipFill>
        <p:spPr>
          <a:xfrm>
            <a:off x="1029459" y="5189387"/>
            <a:ext cx="9990044" cy="323179"/>
          </a:xfrm>
          <a:prstGeom prst="rect">
            <a:avLst/>
          </a:prstGeom>
          <a:noFill/>
          <a:ln>
            <a:noFill/>
          </a:ln>
        </p:spPr>
      </p:pic>
      <p:sp>
        <p:nvSpPr>
          <p:cNvPr id="1331" name="Google Shape;1331;p101"/>
          <p:cNvSpPr txBox="1"/>
          <p:nvPr/>
        </p:nvSpPr>
        <p:spPr>
          <a:xfrm>
            <a:off x="0" y="6462369"/>
            <a:ext cx="27241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Periera</a:t>
            </a:r>
            <a:r>
              <a:rPr b="0" i="0" lang="en-IN" sz="1800" u="none" cap="none" strike="noStrike">
                <a:solidFill>
                  <a:srgbClr val="000000"/>
                </a:solidFill>
                <a:latin typeface="Calibri"/>
                <a:ea typeface="Calibri"/>
                <a:cs typeface="Calibri"/>
                <a:sym typeface="Calibri"/>
              </a:rPr>
              <a:t> et al. 2018  </a:t>
            </a:r>
            <a:endParaRPr/>
          </a:p>
        </p:txBody>
      </p:sp>
      <p:pic>
        <p:nvPicPr>
          <p:cNvPr descr="Chart, scatter chart&#10;&#10;Description automatically generated" id="1332" name="Google Shape;1332;p101"/>
          <p:cNvPicPr preferRelativeResize="0"/>
          <p:nvPr/>
        </p:nvPicPr>
        <p:blipFill rotWithShape="1">
          <a:blip r:embed="rId6">
            <a:alphaModFix/>
          </a:blip>
          <a:srcRect b="0" l="0" r="0" t="0"/>
          <a:stretch/>
        </p:blipFill>
        <p:spPr>
          <a:xfrm>
            <a:off x="8239432" y="904718"/>
            <a:ext cx="2780072" cy="4223305"/>
          </a:xfrm>
          <a:prstGeom prst="rect">
            <a:avLst/>
          </a:prstGeom>
          <a:noFill/>
          <a:ln>
            <a:noFill/>
          </a:ln>
        </p:spPr>
      </p:pic>
      <p:sp>
        <p:nvSpPr>
          <p:cNvPr id="1333" name="Google Shape;1333;p10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334" name="Google Shape;1334;p101"/>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
        <p:nvSpPr>
          <p:cNvPr id="1335" name="Google Shape;1335;p101"/>
          <p:cNvSpPr txBox="1"/>
          <p:nvPr/>
        </p:nvSpPr>
        <p:spPr>
          <a:xfrm>
            <a:off x="18535" y="5573929"/>
            <a:ext cx="1201189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N" sz="2800">
                <a:solidFill>
                  <a:schemeClr val="dk1"/>
                </a:solidFill>
                <a:latin typeface="Calibri"/>
                <a:ea typeface="Calibri"/>
                <a:cs typeface="Calibri"/>
                <a:sym typeface="Calibri"/>
              </a:rPr>
              <a:t>Decoder built from Expt 1 could distinguish sentences at all levels of granularity</a:t>
            </a:r>
            <a:endParaRPr sz="2800">
              <a:solidFill>
                <a:schemeClr val="dk1"/>
              </a:solidFill>
              <a:latin typeface="Calibri"/>
              <a:ea typeface="Calibri"/>
              <a:cs typeface="Calibri"/>
              <a:sym typeface="Calibri"/>
            </a:endParaRPr>
          </a:p>
        </p:txBody>
      </p:sp>
      <p:sp>
        <p:nvSpPr>
          <p:cNvPr id="1336" name="Google Shape;1336;p101"/>
          <p:cNvSpPr txBox="1"/>
          <p:nvPr/>
        </p:nvSpPr>
        <p:spPr>
          <a:xfrm>
            <a:off x="2523316" y="5939149"/>
            <a:ext cx="608728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N" sz="2800">
                <a:solidFill>
                  <a:srgbClr val="FF0000"/>
                </a:solidFill>
                <a:latin typeface="Calibri"/>
                <a:ea typeface="Calibri"/>
                <a:cs typeface="Calibri"/>
                <a:sym typeface="Calibri"/>
              </a:rPr>
              <a:t>Universal Decoder!</a:t>
            </a:r>
            <a:endParaRPr sz="28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5"/>
                                        </p:tgtEl>
                                        <p:attrNameLst>
                                          <p:attrName>style.visibility</p:attrName>
                                        </p:attrNameLst>
                                      </p:cBhvr>
                                      <p:to>
                                        <p:strVal val="visible"/>
                                      </p:to>
                                    </p:set>
                                    <p:animEffect filter="fade" transition="in">
                                      <p:cBhvr>
                                        <p:cTn dur="1000"/>
                                        <p:tgtEl>
                                          <p:spTgt spid="1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36"/>
                                        </p:tgtEl>
                                        <p:attrNameLst>
                                          <p:attrName>style.visibility</p:attrName>
                                        </p:attrNameLst>
                                      </p:cBhvr>
                                      <p:to>
                                        <p:strVal val="visible"/>
                                      </p:to>
                                    </p:set>
                                    <p:anim calcmode="lin" valueType="num">
                                      <p:cBhvr additive="base">
                                        <p:cTn dur="500"/>
                                        <p:tgtEl>
                                          <p:spTgt spid="133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102"/>
          <p:cNvSpPr txBox="1"/>
          <p:nvPr>
            <p:ph type="title"/>
          </p:nvPr>
        </p:nvSpPr>
        <p:spPr>
          <a:xfrm>
            <a:off x="838200" y="365125"/>
            <a:ext cx="10515600" cy="7397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Distribution of Informative Voxels</a:t>
            </a:r>
            <a:endParaRPr/>
          </a:p>
        </p:txBody>
      </p:sp>
      <p:pic>
        <p:nvPicPr>
          <p:cNvPr descr="A picture containing footwear&#10;&#10;Description automatically generated" id="1343" name="Google Shape;1343;p102"/>
          <p:cNvPicPr preferRelativeResize="0"/>
          <p:nvPr/>
        </p:nvPicPr>
        <p:blipFill rotWithShape="1">
          <a:blip r:embed="rId3">
            <a:alphaModFix/>
          </a:blip>
          <a:srcRect b="0" l="0" r="0" t="0"/>
          <a:stretch/>
        </p:blipFill>
        <p:spPr>
          <a:xfrm>
            <a:off x="7561007" y="1410049"/>
            <a:ext cx="4404851" cy="3205315"/>
          </a:xfrm>
          <a:prstGeom prst="rect">
            <a:avLst/>
          </a:prstGeom>
          <a:noFill/>
          <a:ln>
            <a:noFill/>
          </a:ln>
        </p:spPr>
      </p:pic>
      <p:pic>
        <p:nvPicPr>
          <p:cNvPr descr="Chart, scatter chart&#10;&#10;Description automatically generated" id="1344" name="Google Shape;1344;p102"/>
          <p:cNvPicPr preferRelativeResize="0"/>
          <p:nvPr>
            <p:ph idx="1" type="body"/>
          </p:nvPr>
        </p:nvPicPr>
        <p:blipFill rotWithShape="1">
          <a:blip r:embed="rId4">
            <a:alphaModFix/>
          </a:blip>
          <a:srcRect b="0" l="0" r="0" t="0"/>
          <a:stretch/>
        </p:blipFill>
        <p:spPr>
          <a:xfrm>
            <a:off x="226142" y="1196952"/>
            <a:ext cx="6941573" cy="3746088"/>
          </a:xfrm>
          <a:prstGeom prst="rect">
            <a:avLst/>
          </a:prstGeom>
          <a:noFill/>
          <a:ln>
            <a:noFill/>
          </a:ln>
        </p:spPr>
      </p:pic>
      <p:sp>
        <p:nvSpPr>
          <p:cNvPr id="1345" name="Google Shape;1345;p102"/>
          <p:cNvSpPr txBox="1"/>
          <p:nvPr/>
        </p:nvSpPr>
        <p:spPr>
          <a:xfrm>
            <a:off x="0" y="6488668"/>
            <a:ext cx="27241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Periera</a:t>
            </a:r>
            <a:r>
              <a:rPr b="0" i="0" lang="en-IN" sz="1800" u="none" cap="none" strike="noStrike">
                <a:solidFill>
                  <a:srgbClr val="000000"/>
                </a:solidFill>
                <a:latin typeface="Calibri"/>
                <a:ea typeface="Calibri"/>
                <a:cs typeface="Calibri"/>
                <a:sym typeface="Calibri"/>
              </a:rPr>
              <a:t> et al. 2018  </a:t>
            </a:r>
            <a:endParaRPr/>
          </a:p>
        </p:txBody>
      </p:sp>
      <p:sp>
        <p:nvSpPr>
          <p:cNvPr id="1346" name="Google Shape;1346;p10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347" name="Google Shape;1347;p102"/>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
        <p:nvSpPr>
          <p:cNvPr id="1348" name="Google Shape;1348;p102"/>
          <p:cNvSpPr txBox="1"/>
          <p:nvPr/>
        </p:nvSpPr>
        <p:spPr>
          <a:xfrm>
            <a:off x="8203623" y="4975922"/>
            <a:ext cx="3061854"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N" sz="2800">
                <a:solidFill>
                  <a:schemeClr val="dk1"/>
                </a:solidFill>
                <a:latin typeface="Calibri"/>
                <a:ea typeface="Calibri"/>
                <a:cs typeface="Calibri"/>
                <a:sym typeface="Calibri"/>
              </a:rPr>
              <a:t>Brain activation patterns consistent across 16 Ss</a:t>
            </a:r>
            <a:endParaRPr/>
          </a:p>
        </p:txBody>
      </p:sp>
      <p:sp>
        <p:nvSpPr>
          <p:cNvPr id="1349" name="Google Shape;1349;p102"/>
          <p:cNvSpPr txBox="1"/>
          <p:nvPr/>
        </p:nvSpPr>
        <p:spPr>
          <a:xfrm>
            <a:off x="635074" y="4904100"/>
            <a:ext cx="6123708"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N" sz="2400">
                <a:solidFill>
                  <a:schemeClr val="dk1"/>
                </a:solidFill>
                <a:latin typeface="Calibri"/>
                <a:ea typeface="Calibri"/>
                <a:cs typeface="Calibri"/>
                <a:sym typeface="Calibri"/>
              </a:rPr>
              <a:t>5000 informative voxels are roughly evenly distributed among the four networks </a:t>
            </a:r>
            <a:endParaRPr sz="2400">
              <a:solidFill>
                <a:schemeClr val="dk1"/>
              </a:solidFill>
              <a:latin typeface="Calibri"/>
              <a:ea typeface="Calibri"/>
              <a:cs typeface="Calibri"/>
              <a:sym typeface="Calibri"/>
            </a:endParaRPr>
          </a:p>
        </p:txBody>
      </p:sp>
      <p:sp>
        <p:nvSpPr>
          <p:cNvPr id="1350" name="Google Shape;1350;p102"/>
          <p:cNvSpPr txBox="1"/>
          <p:nvPr/>
        </p:nvSpPr>
        <p:spPr>
          <a:xfrm>
            <a:off x="29984" y="5621650"/>
            <a:ext cx="733388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N" sz="2400">
                <a:solidFill>
                  <a:schemeClr val="dk1"/>
                </a:solidFill>
                <a:latin typeface="Calibri"/>
                <a:ea typeface="Calibri"/>
                <a:cs typeface="Calibri"/>
                <a:sym typeface="Calibri"/>
              </a:rPr>
              <a:t>Overall, LN contains a relatively higher proportion of informative voxels, compared to its size!</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50"/>
                                        </p:tgtEl>
                                        <p:attrNameLst>
                                          <p:attrName>style.visibility</p:attrName>
                                        </p:attrNameLst>
                                      </p:cBhvr>
                                      <p:to>
                                        <p:strVal val="visible"/>
                                      </p:to>
                                    </p:set>
                                    <p:anim calcmode="lin" valueType="num">
                                      <p:cBhvr additive="base">
                                        <p:cTn dur="500"/>
                                        <p:tgtEl>
                                          <p:spTgt spid="135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8"/>
                                        </p:tgtEl>
                                        <p:attrNameLst>
                                          <p:attrName>style.visibility</p:attrName>
                                        </p:attrNameLst>
                                      </p:cBhvr>
                                      <p:to>
                                        <p:strVal val="visible"/>
                                      </p:to>
                                    </p:set>
                                    <p:animEffect filter="fade" transition="in">
                                      <p:cBhvr>
                                        <p:cTn dur="500"/>
                                        <p:tgtEl>
                                          <p:spTgt spid="1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103"/>
          <p:cNvSpPr txBox="1"/>
          <p:nvPr>
            <p:ph type="title"/>
          </p:nvPr>
        </p:nvSpPr>
        <p:spPr>
          <a:xfrm>
            <a:off x="838200" y="365125"/>
            <a:ext cx="10515600" cy="8731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Insights</a:t>
            </a:r>
            <a:endParaRPr/>
          </a:p>
        </p:txBody>
      </p:sp>
      <p:sp>
        <p:nvSpPr>
          <p:cNvPr id="1357" name="Google Shape;1357;p103"/>
          <p:cNvSpPr txBox="1"/>
          <p:nvPr>
            <p:ph idx="1" type="body"/>
          </p:nvPr>
        </p:nvSpPr>
        <p:spPr>
          <a:xfrm>
            <a:off x="428625" y="1438275"/>
            <a:ext cx="11515725" cy="473868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Presented a viable approach for building a universal decoder, capable of extracting a representation of mental content from linguistic materials.</a:t>
            </a:r>
            <a:endParaRPr/>
          </a:p>
          <a:p>
            <a:pPr indent="-228600" lvl="0" marL="228600" rtl="0" algn="l">
              <a:lnSpc>
                <a:spcPct val="90000"/>
              </a:lnSpc>
              <a:spcBef>
                <a:spcPts val="1000"/>
              </a:spcBef>
              <a:spcAft>
                <a:spcPts val="0"/>
              </a:spcAft>
              <a:buClr>
                <a:schemeClr val="dk1"/>
              </a:buClr>
              <a:buSzPts val="2800"/>
              <a:buChar char="•"/>
            </a:pPr>
            <a:r>
              <a:rPr lang="en-IN"/>
              <a:t>The semantic resolution of brain-based decoding of mental content will continue to improve rapidly</a:t>
            </a:r>
            <a:endParaRPr/>
          </a:p>
          <a:p>
            <a:pPr indent="-228600" lvl="1" marL="685800" rtl="0" algn="l">
              <a:lnSpc>
                <a:spcPct val="90000"/>
              </a:lnSpc>
              <a:spcBef>
                <a:spcPts val="500"/>
              </a:spcBef>
              <a:spcAft>
                <a:spcPts val="0"/>
              </a:spcAft>
              <a:buClr>
                <a:schemeClr val="dk1"/>
              </a:buClr>
              <a:buSzPts val="2400"/>
              <a:buChar char="•"/>
            </a:pPr>
            <a:r>
              <a:rPr lang="en-IN"/>
              <a:t>given the progress in the development of distributed semantic representations</a:t>
            </a:r>
            <a:endParaRPr/>
          </a:p>
        </p:txBody>
      </p:sp>
      <p:sp>
        <p:nvSpPr>
          <p:cNvPr id="1358" name="Google Shape;1358;p10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359" name="Google Shape;1359;p103"/>
          <p:cNvSpPr txBox="1"/>
          <p:nvPr/>
        </p:nvSpPr>
        <p:spPr>
          <a:xfrm>
            <a:off x="0" y="6488668"/>
            <a:ext cx="27241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Periera</a:t>
            </a:r>
            <a:r>
              <a:rPr b="0" i="0" lang="en-IN" sz="1800" u="none" cap="none" strike="noStrike">
                <a:solidFill>
                  <a:srgbClr val="000000"/>
                </a:solidFill>
                <a:latin typeface="Calibri"/>
                <a:ea typeface="Calibri"/>
                <a:cs typeface="Calibri"/>
                <a:sym typeface="Calibri"/>
              </a:rPr>
              <a:t> et al. 2018  </a:t>
            </a:r>
            <a:endParaRPr/>
          </a:p>
        </p:txBody>
      </p:sp>
      <p:sp>
        <p:nvSpPr>
          <p:cNvPr id="1360" name="Google Shape;1360;p103"/>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7">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104"/>
          <p:cNvSpPr txBox="1"/>
          <p:nvPr>
            <p:ph type="title"/>
          </p:nvPr>
        </p:nvSpPr>
        <p:spPr>
          <a:xfrm>
            <a:off x="342900" y="88901"/>
            <a:ext cx="10515600" cy="673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Linguistic Brain Decoding</a:t>
            </a:r>
            <a:endParaRPr/>
          </a:p>
        </p:txBody>
      </p:sp>
      <p:sp>
        <p:nvSpPr>
          <p:cNvPr id="1367" name="Google Shape;1367;p104"/>
          <p:cNvSpPr txBox="1"/>
          <p:nvPr>
            <p:ph idx="1" type="body"/>
          </p:nvPr>
        </p:nvSpPr>
        <p:spPr>
          <a:xfrm>
            <a:off x="342900" y="1219200"/>
            <a:ext cx="11658600" cy="5410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Toward Word-level Universal Brain Decoder</a:t>
            </a:r>
            <a:endParaRPr/>
          </a:p>
          <a:p>
            <a:pPr indent="-228600" lvl="0" marL="228600" rtl="0" algn="l">
              <a:lnSpc>
                <a:spcPct val="90000"/>
              </a:lnSpc>
              <a:spcBef>
                <a:spcPts val="1000"/>
              </a:spcBef>
              <a:spcAft>
                <a:spcPts val="0"/>
              </a:spcAft>
              <a:buClr>
                <a:srgbClr val="FF0000"/>
              </a:buClr>
              <a:buSzPts val="2800"/>
              <a:buChar char="•"/>
            </a:pPr>
            <a:r>
              <a:rPr lang="en-IN" sz="2800">
                <a:solidFill>
                  <a:srgbClr val="FF0000"/>
                </a:solidFill>
              </a:rPr>
              <a:t>Linking artificial and human neural representations of language</a:t>
            </a:r>
            <a:endParaRPr/>
          </a:p>
          <a:p>
            <a:pPr indent="-228600" lvl="0" marL="228600" rtl="0" algn="l">
              <a:lnSpc>
                <a:spcPct val="90000"/>
              </a:lnSpc>
              <a:spcBef>
                <a:spcPts val="1000"/>
              </a:spcBef>
              <a:spcAft>
                <a:spcPts val="0"/>
              </a:spcAft>
              <a:buClr>
                <a:schemeClr val="dk1"/>
              </a:buClr>
              <a:buSzPts val="2800"/>
              <a:buChar char="•"/>
            </a:pPr>
            <a:r>
              <a:rPr lang="en-IN" sz="2800"/>
              <a:t>Multi-view and Cross-view Decoding</a:t>
            </a:r>
            <a:endParaRPr/>
          </a:p>
        </p:txBody>
      </p:sp>
      <p:sp>
        <p:nvSpPr>
          <p:cNvPr id="1368" name="Google Shape;1368;p104"/>
          <p:cNvSpPr txBox="1"/>
          <p:nvPr/>
        </p:nvSpPr>
        <p:spPr>
          <a:xfrm>
            <a:off x="-466725" y="6444734"/>
            <a:ext cx="11125200" cy="36933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IN" sz="1800" u="none" cap="none" strike="noStrike">
                <a:solidFill>
                  <a:schemeClr val="dk1"/>
                </a:solidFill>
                <a:latin typeface="Calibri"/>
                <a:ea typeface="Calibri"/>
                <a:cs typeface="Calibri"/>
                <a:sym typeface="Calibri"/>
              </a:rPr>
              <a:t>Periera et al. 2018, </a:t>
            </a:r>
            <a:r>
              <a:rPr b="0" i="0" lang="en-IN" sz="1800" u="none" cap="none" strike="noStrike">
                <a:solidFill>
                  <a:srgbClr val="FF0000"/>
                </a:solidFill>
                <a:latin typeface="Calibri"/>
                <a:ea typeface="Calibri"/>
                <a:cs typeface="Calibri"/>
                <a:sym typeface="Calibri"/>
              </a:rPr>
              <a:t>Gauthier et al. 2019</a:t>
            </a:r>
            <a:r>
              <a:rPr b="0" i="0" lang="en-IN" sz="1800" u="none" cap="none" strike="noStrike">
                <a:solidFill>
                  <a:schemeClr val="dk1"/>
                </a:solidFill>
                <a:latin typeface="Calibri"/>
                <a:ea typeface="Calibri"/>
                <a:cs typeface="Calibri"/>
                <a:sym typeface="Calibri"/>
              </a:rPr>
              <a:t>, Huth et al. 2023, Oota et al. 2022</a:t>
            </a:r>
            <a:endParaRPr/>
          </a:p>
        </p:txBody>
      </p:sp>
      <p:sp>
        <p:nvSpPr>
          <p:cNvPr id="1369" name="Google Shape;1369;p10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370" name="Google Shape;1370;p104"/>
          <p:cNvSpPr txBox="1"/>
          <p:nvPr>
            <p:ph idx="11" type="ftr"/>
          </p:nvPr>
        </p:nvSpPr>
        <p:spPr>
          <a:xfrm>
            <a:off x="3981450" y="6065322"/>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105"/>
          <p:cNvSpPr txBox="1"/>
          <p:nvPr>
            <p:ph type="title"/>
          </p:nvPr>
        </p:nvSpPr>
        <p:spPr>
          <a:xfrm>
            <a:off x="285750" y="127001"/>
            <a:ext cx="11801475" cy="73025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sz="4000"/>
              <a:t>Linking artificial and human neural representations of language</a:t>
            </a:r>
            <a:endParaRPr/>
          </a:p>
        </p:txBody>
      </p:sp>
      <p:pic>
        <p:nvPicPr>
          <p:cNvPr descr="Diagram&#10;&#10;Description automatically generated" id="1376" name="Google Shape;1376;p105"/>
          <p:cNvPicPr preferRelativeResize="0"/>
          <p:nvPr>
            <p:ph idx="1" type="body"/>
          </p:nvPr>
        </p:nvPicPr>
        <p:blipFill rotWithShape="1">
          <a:blip r:embed="rId3">
            <a:alphaModFix/>
          </a:blip>
          <a:srcRect b="0" l="0" r="0" t="0"/>
          <a:stretch/>
        </p:blipFill>
        <p:spPr>
          <a:xfrm>
            <a:off x="465115" y="1268574"/>
            <a:ext cx="2328094" cy="1533833"/>
          </a:xfrm>
          <a:prstGeom prst="rect">
            <a:avLst/>
          </a:prstGeom>
          <a:noFill/>
          <a:ln>
            <a:noFill/>
          </a:ln>
        </p:spPr>
      </p:pic>
      <p:pic>
        <p:nvPicPr>
          <p:cNvPr descr="Diagram&#10;&#10;Description automatically generated" id="1377" name="Google Shape;1377;p105"/>
          <p:cNvPicPr preferRelativeResize="0"/>
          <p:nvPr/>
        </p:nvPicPr>
        <p:blipFill rotWithShape="1">
          <a:blip r:embed="rId4">
            <a:alphaModFix/>
          </a:blip>
          <a:srcRect b="0" l="0" r="0" t="0"/>
          <a:stretch/>
        </p:blipFill>
        <p:spPr>
          <a:xfrm>
            <a:off x="465113" y="2802407"/>
            <a:ext cx="2328095" cy="3248639"/>
          </a:xfrm>
          <a:prstGeom prst="rect">
            <a:avLst/>
          </a:prstGeom>
          <a:noFill/>
          <a:ln>
            <a:noFill/>
          </a:ln>
        </p:spPr>
      </p:pic>
      <p:pic>
        <p:nvPicPr>
          <p:cNvPr descr="Diagram&#10;&#10;Description automatically generated" id="1378" name="Google Shape;1378;p105"/>
          <p:cNvPicPr preferRelativeResize="0"/>
          <p:nvPr/>
        </p:nvPicPr>
        <p:blipFill rotWithShape="1">
          <a:blip r:embed="rId5">
            <a:alphaModFix/>
          </a:blip>
          <a:srcRect b="0" l="0" r="0" t="0"/>
          <a:stretch/>
        </p:blipFill>
        <p:spPr>
          <a:xfrm>
            <a:off x="5317949" y="1268574"/>
            <a:ext cx="2715855" cy="1533833"/>
          </a:xfrm>
          <a:prstGeom prst="rect">
            <a:avLst/>
          </a:prstGeom>
          <a:noFill/>
          <a:ln>
            <a:noFill/>
          </a:ln>
        </p:spPr>
      </p:pic>
      <p:pic>
        <p:nvPicPr>
          <p:cNvPr descr="Diagram&#10;&#10;Description automatically generated" id="1379" name="Google Shape;1379;p105"/>
          <p:cNvPicPr preferRelativeResize="0"/>
          <p:nvPr/>
        </p:nvPicPr>
        <p:blipFill rotWithShape="1">
          <a:blip r:embed="rId6">
            <a:alphaModFix/>
          </a:blip>
          <a:srcRect b="0" l="0" r="0" t="0"/>
          <a:stretch/>
        </p:blipFill>
        <p:spPr>
          <a:xfrm>
            <a:off x="5317949" y="2788580"/>
            <a:ext cx="2715856" cy="3248639"/>
          </a:xfrm>
          <a:prstGeom prst="rect">
            <a:avLst/>
          </a:prstGeom>
          <a:noFill/>
          <a:ln>
            <a:noFill/>
          </a:ln>
        </p:spPr>
      </p:pic>
      <p:pic>
        <p:nvPicPr>
          <p:cNvPr descr="Diagram&#10;&#10;Description automatically generated" id="1380" name="Google Shape;1380;p105"/>
          <p:cNvPicPr preferRelativeResize="0"/>
          <p:nvPr/>
        </p:nvPicPr>
        <p:blipFill rotWithShape="1">
          <a:blip r:embed="rId7">
            <a:alphaModFix/>
          </a:blip>
          <a:srcRect b="0" l="0" r="0" t="0"/>
          <a:stretch/>
        </p:blipFill>
        <p:spPr>
          <a:xfrm>
            <a:off x="3200173" y="1268574"/>
            <a:ext cx="1838631" cy="4768645"/>
          </a:xfrm>
          <a:prstGeom prst="rect">
            <a:avLst/>
          </a:prstGeom>
          <a:noFill/>
          <a:ln>
            <a:noFill/>
          </a:ln>
        </p:spPr>
      </p:pic>
      <p:sp>
        <p:nvSpPr>
          <p:cNvPr id="1381" name="Google Shape;1381;p105"/>
          <p:cNvSpPr/>
          <p:nvPr/>
        </p:nvSpPr>
        <p:spPr>
          <a:xfrm>
            <a:off x="3483309" y="3079092"/>
            <a:ext cx="1276350" cy="542925"/>
          </a:xfrm>
          <a:prstGeom prst="rect">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1800"/>
              <a:buFont typeface="Calibri"/>
              <a:buNone/>
            </a:pPr>
            <a:r>
              <a:rPr b="0" i="0" lang="en-IN" sz="1800" u="none" cap="none" strike="noStrike">
                <a:solidFill>
                  <a:srgbClr val="C00000"/>
                </a:solidFill>
                <a:latin typeface="Calibri"/>
                <a:ea typeface="Calibri"/>
                <a:cs typeface="Calibri"/>
                <a:sym typeface="Calibri"/>
              </a:rPr>
              <a:t>Ridge Regression</a:t>
            </a:r>
            <a:endParaRPr/>
          </a:p>
        </p:txBody>
      </p:sp>
      <p:sp>
        <p:nvSpPr>
          <p:cNvPr id="1382" name="Google Shape;1382;p105"/>
          <p:cNvSpPr txBox="1"/>
          <p:nvPr/>
        </p:nvSpPr>
        <p:spPr>
          <a:xfrm>
            <a:off x="0" y="6454987"/>
            <a:ext cx="29337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Gauthier</a:t>
            </a:r>
            <a:r>
              <a:rPr b="0" i="0" lang="en-IN" sz="1800" u="none" cap="none" strike="noStrike">
                <a:solidFill>
                  <a:srgbClr val="000000"/>
                </a:solidFill>
                <a:latin typeface="Calibri"/>
                <a:ea typeface="Calibri"/>
                <a:cs typeface="Calibri"/>
                <a:sym typeface="Calibri"/>
              </a:rPr>
              <a:t> et al. 2019  </a:t>
            </a:r>
            <a:endParaRPr/>
          </a:p>
        </p:txBody>
      </p:sp>
      <p:sp>
        <p:nvSpPr>
          <p:cNvPr id="1383" name="Google Shape;1383;p105"/>
          <p:cNvSpPr/>
          <p:nvPr/>
        </p:nvSpPr>
        <p:spPr>
          <a:xfrm>
            <a:off x="5038804" y="4922641"/>
            <a:ext cx="2715855" cy="1019789"/>
          </a:xfrm>
          <a:prstGeom prst="ellipse">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4" name="Google Shape;1384;p105"/>
          <p:cNvSpPr txBox="1"/>
          <p:nvPr/>
        </p:nvSpPr>
        <p:spPr>
          <a:xfrm>
            <a:off x="8358721" y="1104842"/>
            <a:ext cx="3667693" cy="178510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200"/>
              <a:buFont typeface="Arial"/>
              <a:buChar char="•"/>
            </a:pPr>
            <a:r>
              <a:rPr lang="en-IN" sz="2200">
                <a:solidFill>
                  <a:schemeClr val="dk1"/>
                </a:solidFill>
                <a:latin typeface="Calibri"/>
                <a:ea typeface="Calibri"/>
                <a:cs typeface="Calibri"/>
                <a:sym typeface="Calibri"/>
              </a:rPr>
              <a:t>Evaluate the link between human brain activity and neural network models as the models are optimized for different tasks.</a:t>
            </a:r>
            <a:endParaRPr/>
          </a:p>
        </p:txBody>
      </p:sp>
      <p:sp>
        <p:nvSpPr>
          <p:cNvPr id="1385" name="Google Shape;1385;p10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386" name="Google Shape;1386;p105"/>
          <p:cNvSpPr txBox="1"/>
          <p:nvPr>
            <p:ph idx="11" type="ftr"/>
          </p:nvPr>
        </p:nvSpPr>
        <p:spPr>
          <a:xfrm>
            <a:off x="4046009" y="6488668"/>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
        <p:nvSpPr>
          <p:cNvPr id="1387" name="Google Shape;1387;p105"/>
          <p:cNvSpPr txBox="1"/>
          <p:nvPr/>
        </p:nvSpPr>
        <p:spPr>
          <a:xfrm>
            <a:off x="8358721" y="2983649"/>
            <a:ext cx="3532775" cy="76944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200"/>
              <a:buFont typeface="Arial"/>
              <a:buChar char="•"/>
            </a:pPr>
            <a:r>
              <a:rPr lang="en-IN" sz="2200">
                <a:solidFill>
                  <a:schemeClr val="dk1"/>
                </a:solidFill>
                <a:latin typeface="Calibri"/>
                <a:ea typeface="Calibri"/>
                <a:cs typeface="Calibri"/>
                <a:sym typeface="Calibri"/>
              </a:rPr>
              <a:t>To investigate why these mappings are successful?</a:t>
            </a:r>
            <a:endParaRPr/>
          </a:p>
        </p:txBody>
      </p:sp>
      <p:sp>
        <p:nvSpPr>
          <p:cNvPr id="1388" name="Google Shape;1388;p105"/>
          <p:cNvSpPr txBox="1"/>
          <p:nvPr/>
        </p:nvSpPr>
        <p:spPr>
          <a:xfrm>
            <a:off x="8426179" y="4030089"/>
            <a:ext cx="3532775" cy="178510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200"/>
              <a:buFont typeface="Arial"/>
              <a:buChar char="•"/>
            </a:pPr>
            <a:r>
              <a:rPr lang="en-IN" sz="2200">
                <a:solidFill>
                  <a:schemeClr val="dk1"/>
                </a:solidFill>
                <a:latin typeface="Calibri"/>
                <a:ea typeface="Calibri"/>
                <a:cs typeface="Calibri"/>
                <a:sym typeface="Calibri"/>
              </a:rPr>
              <a:t>Uncovering the parallel representational contents shared between human brains and neural networks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4"/>
                                        </p:tgtEl>
                                        <p:attrNameLst>
                                          <p:attrName>style.visibility</p:attrName>
                                        </p:attrNameLst>
                                      </p:cBhvr>
                                      <p:to>
                                        <p:strVal val="visible"/>
                                      </p:to>
                                    </p:set>
                                    <p:animEffect filter="fade" transition="in">
                                      <p:cBhvr>
                                        <p:cTn dur="500"/>
                                        <p:tgtEl>
                                          <p:spTgt spid="1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7"/>
                                        </p:tgtEl>
                                        <p:attrNameLst>
                                          <p:attrName>style.visibility</p:attrName>
                                        </p:attrNameLst>
                                      </p:cBhvr>
                                      <p:to>
                                        <p:strVal val="visible"/>
                                      </p:to>
                                    </p:set>
                                    <p:animEffect filter="fade" transition="in">
                                      <p:cBhvr>
                                        <p:cTn dur="500"/>
                                        <p:tgtEl>
                                          <p:spTgt spid="1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8"/>
                                        </p:tgtEl>
                                        <p:attrNameLst>
                                          <p:attrName>style.visibility</p:attrName>
                                        </p:attrNameLst>
                                      </p:cBhvr>
                                      <p:to>
                                        <p:strVal val="visible"/>
                                      </p:to>
                                    </p:set>
                                    <p:animEffect filter="fade" transition="in">
                                      <p:cBhvr>
                                        <p:cTn dur="500"/>
                                        <p:tgtEl>
                                          <p:spTgt spid="13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2" name="Shape 1392"/>
        <p:cNvGrpSpPr/>
        <p:nvPr/>
      </p:nvGrpSpPr>
      <p:grpSpPr>
        <a:xfrm>
          <a:off x="0" y="0"/>
          <a:ext cx="0" cy="0"/>
          <a:chOff x="0" y="0"/>
          <a:chExt cx="0" cy="0"/>
        </a:xfrm>
      </p:grpSpPr>
      <p:pic>
        <p:nvPicPr>
          <p:cNvPr descr="Diagram&#10;&#10;Description automatically generated" id="1393" name="Google Shape;1393;p106"/>
          <p:cNvPicPr preferRelativeResize="0"/>
          <p:nvPr>
            <p:ph idx="1" type="body"/>
          </p:nvPr>
        </p:nvPicPr>
        <p:blipFill rotWithShape="1">
          <a:blip r:embed="rId3">
            <a:alphaModFix/>
          </a:blip>
          <a:srcRect b="0" l="0" r="0" t="0"/>
          <a:stretch/>
        </p:blipFill>
        <p:spPr>
          <a:xfrm>
            <a:off x="838200" y="1959515"/>
            <a:ext cx="3232355" cy="4083558"/>
          </a:xfrm>
          <a:prstGeom prst="rect">
            <a:avLst/>
          </a:prstGeom>
          <a:noFill/>
          <a:ln>
            <a:noFill/>
          </a:ln>
        </p:spPr>
      </p:pic>
      <p:sp>
        <p:nvSpPr>
          <p:cNvPr id="1394" name="Google Shape;1394;p106"/>
          <p:cNvSpPr txBox="1"/>
          <p:nvPr/>
        </p:nvSpPr>
        <p:spPr>
          <a:xfrm>
            <a:off x="0" y="6488668"/>
            <a:ext cx="19431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Devlin et al. 2019</a:t>
            </a:r>
            <a:endParaRPr/>
          </a:p>
        </p:txBody>
      </p:sp>
      <p:sp>
        <p:nvSpPr>
          <p:cNvPr id="1395" name="Google Shape;1395;p106"/>
          <p:cNvSpPr txBox="1"/>
          <p:nvPr/>
        </p:nvSpPr>
        <p:spPr>
          <a:xfrm>
            <a:off x="838200" y="184150"/>
            <a:ext cx="10515600" cy="630777"/>
          </a:xfrm>
          <a:prstGeom prst="rect">
            <a:avLst/>
          </a:prstGeom>
          <a:noFill/>
          <a:ln>
            <a:noFill/>
          </a:ln>
        </p:spPr>
        <p:txBody>
          <a:bodyPr anchorCtr="0" anchor="ctr" bIns="45700" lIns="91425" spcFirstLastPara="1" rIns="91425" wrap="square" tIns="45700">
            <a:normAutofit fontScale="97500" lnSpcReduction="10000"/>
          </a:bodyPr>
          <a:lstStyle/>
          <a:p>
            <a:pPr indent="0" lvl="0" marL="0" marR="0" rtl="0" algn="l">
              <a:lnSpc>
                <a:spcPct val="90000"/>
              </a:lnSpc>
              <a:spcBef>
                <a:spcPts val="0"/>
              </a:spcBef>
              <a:spcAft>
                <a:spcPts val="0"/>
              </a:spcAft>
              <a:buClr>
                <a:schemeClr val="dk1"/>
              </a:buClr>
              <a:buSzPct val="100000"/>
              <a:buFont typeface="Calibri"/>
              <a:buNone/>
            </a:pPr>
            <a:r>
              <a:rPr lang="en-IN" sz="4100">
                <a:solidFill>
                  <a:schemeClr val="dk1"/>
                </a:solidFill>
                <a:latin typeface="Calibri"/>
                <a:ea typeface="Calibri"/>
                <a:cs typeface="Calibri"/>
                <a:sym typeface="Calibri"/>
              </a:rPr>
              <a:t>Pretrained</a:t>
            </a:r>
            <a:r>
              <a:rPr lang="en-IN" sz="4000">
                <a:solidFill>
                  <a:schemeClr val="dk1"/>
                </a:solidFill>
                <a:latin typeface="Calibri"/>
                <a:ea typeface="Calibri"/>
                <a:cs typeface="Calibri"/>
                <a:sym typeface="Calibri"/>
              </a:rPr>
              <a:t> vs. Task-specific language models</a:t>
            </a:r>
            <a:endParaRPr/>
          </a:p>
        </p:txBody>
      </p:sp>
      <p:sp>
        <p:nvSpPr>
          <p:cNvPr id="1396" name="Google Shape;1396;p10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397" name="Google Shape;1397;p106"/>
          <p:cNvSpPr txBox="1"/>
          <p:nvPr>
            <p:ph idx="11" type="ftr"/>
          </p:nvPr>
        </p:nvSpPr>
        <p:spPr>
          <a:xfrm>
            <a:off x="4070959" y="6503250"/>
            <a:ext cx="4331600" cy="33596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sz="1600">
                <a:solidFill>
                  <a:srgbClr val="00B050"/>
                </a:solidFill>
              </a:rPr>
              <a:t>Cogsci-2022: DL for Brain Encoding and Decoding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pic>
        <p:nvPicPr>
          <p:cNvPr descr="Diagram&#10;&#10;Description automatically generated" id="1402" name="Google Shape;1402;p107"/>
          <p:cNvPicPr preferRelativeResize="0"/>
          <p:nvPr>
            <p:ph idx="1" type="body"/>
          </p:nvPr>
        </p:nvPicPr>
        <p:blipFill rotWithShape="1">
          <a:blip r:embed="rId3">
            <a:alphaModFix/>
          </a:blip>
          <a:srcRect b="0" l="0" r="0" t="0"/>
          <a:stretch/>
        </p:blipFill>
        <p:spPr>
          <a:xfrm>
            <a:off x="4086225" y="1997615"/>
            <a:ext cx="3619500" cy="4083558"/>
          </a:xfrm>
          <a:prstGeom prst="rect">
            <a:avLst/>
          </a:prstGeom>
          <a:noFill/>
          <a:ln>
            <a:noFill/>
          </a:ln>
        </p:spPr>
      </p:pic>
      <p:pic>
        <p:nvPicPr>
          <p:cNvPr descr="Diagram&#10;&#10;Description automatically generated" id="1403" name="Google Shape;1403;p107"/>
          <p:cNvPicPr preferRelativeResize="0"/>
          <p:nvPr/>
        </p:nvPicPr>
        <p:blipFill rotWithShape="1">
          <a:blip r:embed="rId4">
            <a:alphaModFix/>
          </a:blip>
          <a:srcRect b="0" l="0" r="0" t="0"/>
          <a:stretch/>
        </p:blipFill>
        <p:spPr>
          <a:xfrm>
            <a:off x="838200" y="1959515"/>
            <a:ext cx="3232355" cy="4083558"/>
          </a:xfrm>
          <a:prstGeom prst="rect">
            <a:avLst/>
          </a:prstGeom>
          <a:noFill/>
          <a:ln>
            <a:noFill/>
          </a:ln>
        </p:spPr>
      </p:pic>
      <p:sp>
        <p:nvSpPr>
          <p:cNvPr id="1404" name="Google Shape;1404;p107"/>
          <p:cNvSpPr txBox="1"/>
          <p:nvPr/>
        </p:nvSpPr>
        <p:spPr>
          <a:xfrm>
            <a:off x="8048625" y="1512677"/>
            <a:ext cx="4076699" cy="16312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000"/>
              <a:buFont typeface="Calibri"/>
              <a:buNone/>
            </a:pPr>
            <a:r>
              <a:rPr b="0" i="0" lang="en-IN" sz="2000" u="none" cap="none" strike="noStrike">
                <a:solidFill>
                  <a:srgbClr val="0070C0"/>
                </a:solidFill>
                <a:latin typeface="Calibri"/>
                <a:ea typeface="Calibri"/>
                <a:cs typeface="Calibri"/>
                <a:sym typeface="Calibri"/>
              </a:rPr>
              <a:t>Natural</a:t>
            </a:r>
            <a:r>
              <a:rPr b="0" i="0" lang="en-IN" sz="2000" u="none" cap="none" strike="noStrike">
                <a:solidFill>
                  <a:srgbClr val="0070C0"/>
                </a:solidFill>
                <a:latin typeface="Calibri"/>
                <a:ea typeface="Calibri"/>
                <a:cs typeface="Calibri"/>
                <a:sym typeface="Calibri"/>
              </a:rPr>
              <a:t> Language Understaning </a:t>
            </a:r>
            <a:r>
              <a:rPr b="0" i="0" lang="en-IN" sz="2000" u="none" cap="none" strike="noStrike">
                <a:solidFill>
                  <a:srgbClr val="0070C0"/>
                </a:solidFill>
                <a:latin typeface="Calibri"/>
                <a:ea typeface="Calibri"/>
                <a:cs typeface="Calibri"/>
                <a:sym typeface="Calibri"/>
              </a:rPr>
              <a:t>Tasks</a:t>
            </a:r>
            <a:endParaRPr/>
          </a:p>
          <a:p>
            <a:pPr indent="-342900" lvl="0" marL="342900" marR="0" rtl="0" algn="l">
              <a:lnSpc>
                <a:spcPct val="100000"/>
              </a:lnSpc>
              <a:spcBef>
                <a:spcPts val="0"/>
              </a:spcBef>
              <a:spcAft>
                <a:spcPts val="0"/>
              </a:spcAft>
              <a:buClr>
                <a:srgbClr val="C00000"/>
              </a:buClr>
              <a:buSzPts val="2000"/>
              <a:buFont typeface="Arial"/>
              <a:buChar char="•"/>
            </a:pPr>
            <a:r>
              <a:rPr b="0" i="0" lang="en-IN" sz="2000" u="none" cap="none" strike="noStrike">
                <a:solidFill>
                  <a:srgbClr val="C00000"/>
                </a:solidFill>
                <a:latin typeface="Calibri"/>
                <a:ea typeface="Calibri"/>
                <a:cs typeface="Calibri"/>
                <a:sym typeface="Calibri"/>
              </a:rPr>
              <a:t>Paraphrase</a:t>
            </a:r>
            <a:endParaRPr/>
          </a:p>
          <a:p>
            <a:pPr indent="-342900" lvl="0" marL="342900" marR="0" rtl="0" algn="l">
              <a:lnSpc>
                <a:spcPct val="100000"/>
              </a:lnSpc>
              <a:spcBef>
                <a:spcPts val="0"/>
              </a:spcBef>
              <a:spcAft>
                <a:spcPts val="0"/>
              </a:spcAft>
              <a:buClr>
                <a:srgbClr val="C00000"/>
              </a:buClr>
              <a:buSzPts val="2000"/>
              <a:buFont typeface="Arial"/>
              <a:buChar char="•"/>
            </a:pPr>
            <a:r>
              <a:rPr b="0" i="0" lang="en-IN" sz="2000" u="none" cap="none" strike="noStrike">
                <a:solidFill>
                  <a:srgbClr val="C00000"/>
                </a:solidFill>
                <a:latin typeface="Calibri"/>
                <a:ea typeface="Calibri"/>
                <a:cs typeface="Calibri"/>
                <a:sym typeface="Calibri"/>
              </a:rPr>
              <a:t>Question Answering</a:t>
            </a:r>
            <a:endParaRPr/>
          </a:p>
          <a:p>
            <a:pPr indent="-342900" lvl="0" marL="342900" marR="0" rtl="0" algn="l">
              <a:lnSpc>
                <a:spcPct val="100000"/>
              </a:lnSpc>
              <a:spcBef>
                <a:spcPts val="0"/>
              </a:spcBef>
              <a:spcAft>
                <a:spcPts val="0"/>
              </a:spcAft>
              <a:buClr>
                <a:srgbClr val="C00000"/>
              </a:buClr>
              <a:buSzPts val="2000"/>
              <a:buFont typeface="Arial"/>
              <a:buChar char="•"/>
            </a:pPr>
            <a:r>
              <a:rPr b="0" i="0" lang="en-IN" sz="2000" u="none" cap="none" strike="noStrike">
                <a:solidFill>
                  <a:srgbClr val="C00000"/>
                </a:solidFill>
                <a:latin typeface="Calibri"/>
                <a:ea typeface="Calibri"/>
                <a:cs typeface="Calibri"/>
                <a:sym typeface="Calibri"/>
              </a:rPr>
              <a:t>Sentiment Analysis</a:t>
            </a:r>
            <a:endParaRPr/>
          </a:p>
          <a:p>
            <a:pPr indent="-342900" lvl="0" marL="342900" marR="0" rtl="0" algn="l">
              <a:lnSpc>
                <a:spcPct val="100000"/>
              </a:lnSpc>
              <a:spcBef>
                <a:spcPts val="0"/>
              </a:spcBef>
              <a:spcAft>
                <a:spcPts val="0"/>
              </a:spcAft>
              <a:buClr>
                <a:srgbClr val="C00000"/>
              </a:buClr>
              <a:buSzPts val="2000"/>
              <a:buFont typeface="Arial"/>
              <a:buChar char="•"/>
            </a:pPr>
            <a:r>
              <a:rPr b="0" i="0" lang="en-IN" sz="2000" u="none" cap="none" strike="noStrike">
                <a:solidFill>
                  <a:srgbClr val="C00000"/>
                </a:solidFill>
                <a:latin typeface="Calibri"/>
                <a:ea typeface="Calibri"/>
                <a:cs typeface="Calibri"/>
                <a:sym typeface="Calibri"/>
              </a:rPr>
              <a:t>Natural Language Inference</a:t>
            </a:r>
            <a:endParaRPr/>
          </a:p>
        </p:txBody>
      </p:sp>
      <p:sp>
        <p:nvSpPr>
          <p:cNvPr id="1405" name="Google Shape;1405;p107"/>
          <p:cNvSpPr txBox="1"/>
          <p:nvPr/>
        </p:nvSpPr>
        <p:spPr>
          <a:xfrm>
            <a:off x="0" y="6516148"/>
            <a:ext cx="36195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Devlin et al. 2019, Bowon et al. 2020</a:t>
            </a:r>
            <a:endParaRPr/>
          </a:p>
        </p:txBody>
      </p:sp>
      <p:sp>
        <p:nvSpPr>
          <p:cNvPr id="1406" name="Google Shape;1406;p107"/>
          <p:cNvSpPr txBox="1"/>
          <p:nvPr/>
        </p:nvSpPr>
        <p:spPr>
          <a:xfrm>
            <a:off x="838200" y="184150"/>
            <a:ext cx="10515600" cy="630777"/>
          </a:xfrm>
          <a:prstGeom prst="rect">
            <a:avLst/>
          </a:prstGeom>
          <a:noFill/>
          <a:ln>
            <a:noFill/>
          </a:ln>
        </p:spPr>
        <p:txBody>
          <a:bodyPr anchorCtr="0" anchor="ctr" bIns="45700" lIns="91425" spcFirstLastPara="1" rIns="91425" wrap="square" tIns="45700">
            <a:normAutofit fontScale="97500" lnSpcReduction="10000"/>
          </a:bodyPr>
          <a:lstStyle/>
          <a:p>
            <a:pPr indent="0" lvl="0" marL="0" marR="0" rtl="0" algn="l">
              <a:lnSpc>
                <a:spcPct val="90000"/>
              </a:lnSpc>
              <a:spcBef>
                <a:spcPts val="0"/>
              </a:spcBef>
              <a:spcAft>
                <a:spcPts val="0"/>
              </a:spcAft>
              <a:buClr>
                <a:schemeClr val="dk1"/>
              </a:buClr>
              <a:buSzPct val="100000"/>
              <a:buFont typeface="Calibri"/>
              <a:buNone/>
            </a:pPr>
            <a:r>
              <a:rPr lang="en-IN" sz="4100">
                <a:solidFill>
                  <a:schemeClr val="dk1"/>
                </a:solidFill>
                <a:latin typeface="Calibri"/>
                <a:ea typeface="Calibri"/>
                <a:cs typeface="Calibri"/>
                <a:sym typeface="Calibri"/>
              </a:rPr>
              <a:t>Pretrained</a:t>
            </a:r>
            <a:r>
              <a:rPr lang="en-IN" sz="4000">
                <a:solidFill>
                  <a:schemeClr val="dk1"/>
                </a:solidFill>
                <a:latin typeface="Calibri"/>
                <a:ea typeface="Calibri"/>
                <a:cs typeface="Calibri"/>
                <a:sym typeface="Calibri"/>
              </a:rPr>
              <a:t> vs. Task-specific language models</a:t>
            </a:r>
            <a:endParaRPr/>
          </a:p>
        </p:txBody>
      </p:sp>
      <p:pic>
        <p:nvPicPr>
          <p:cNvPr descr="Text&#10;&#10;Description automatically generated" id="1407" name="Google Shape;1407;p107"/>
          <p:cNvPicPr preferRelativeResize="0"/>
          <p:nvPr/>
        </p:nvPicPr>
        <p:blipFill rotWithShape="1">
          <a:blip r:embed="rId5">
            <a:alphaModFix/>
          </a:blip>
          <a:srcRect b="0" l="0" r="0" t="0"/>
          <a:stretch/>
        </p:blipFill>
        <p:spPr>
          <a:xfrm>
            <a:off x="8048625" y="3432068"/>
            <a:ext cx="3892175" cy="2402395"/>
          </a:xfrm>
          <a:prstGeom prst="rect">
            <a:avLst/>
          </a:prstGeom>
          <a:noFill/>
          <a:ln>
            <a:noFill/>
          </a:ln>
        </p:spPr>
      </p:pic>
      <p:sp>
        <p:nvSpPr>
          <p:cNvPr id="1408" name="Google Shape;1408;p107"/>
          <p:cNvSpPr txBox="1"/>
          <p:nvPr/>
        </p:nvSpPr>
        <p:spPr>
          <a:xfrm>
            <a:off x="8232545" y="5782476"/>
            <a:ext cx="352433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2000">
                <a:solidFill>
                  <a:schemeClr val="dk1"/>
                </a:solidFill>
                <a:latin typeface="Calibri"/>
                <a:ea typeface="Calibri"/>
                <a:cs typeface="Calibri"/>
                <a:sym typeface="Calibri"/>
              </a:rPr>
              <a:t>Squad-2.0: Question Answering</a:t>
            </a:r>
            <a:endParaRPr/>
          </a:p>
        </p:txBody>
      </p:sp>
      <p:sp>
        <p:nvSpPr>
          <p:cNvPr id="1409" name="Google Shape;1409;p107"/>
          <p:cNvSpPr/>
          <p:nvPr/>
        </p:nvSpPr>
        <p:spPr>
          <a:xfrm>
            <a:off x="8401049" y="2128260"/>
            <a:ext cx="2295525" cy="419100"/>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0" name="Google Shape;1410;p10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411" name="Google Shape;1411;p107"/>
          <p:cNvSpPr txBox="1"/>
          <p:nvPr>
            <p:ph idx="11" type="ftr"/>
          </p:nvPr>
        </p:nvSpPr>
        <p:spPr>
          <a:xfrm>
            <a:off x="4046009" y="6488668"/>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108"/>
          <p:cNvSpPr txBox="1"/>
          <p:nvPr>
            <p:ph type="title"/>
          </p:nvPr>
        </p:nvSpPr>
        <p:spPr>
          <a:xfrm>
            <a:off x="838200" y="365125"/>
            <a:ext cx="10515600" cy="7397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Custom Tasks</a:t>
            </a:r>
            <a:endParaRPr/>
          </a:p>
        </p:txBody>
      </p:sp>
      <p:sp>
        <p:nvSpPr>
          <p:cNvPr id="1418" name="Google Shape;1418;p108"/>
          <p:cNvSpPr txBox="1"/>
          <p:nvPr>
            <p:ph idx="1" type="body"/>
          </p:nvPr>
        </p:nvSpPr>
        <p:spPr>
          <a:xfrm>
            <a:off x="561975" y="1333500"/>
            <a:ext cx="11315700" cy="515937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Scrambled language modeling:</a:t>
            </a:r>
            <a:endParaRPr/>
          </a:p>
          <a:p>
            <a:pPr indent="-228600" lvl="1" marL="685800" rtl="0" algn="l">
              <a:lnSpc>
                <a:spcPct val="90000"/>
              </a:lnSpc>
              <a:spcBef>
                <a:spcPts val="500"/>
              </a:spcBef>
              <a:spcAft>
                <a:spcPts val="0"/>
              </a:spcAft>
              <a:buClr>
                <a:schemeClr val="dk1"/>
              </a:buClr>
              <a:buSzPts val="2400"/>
              <a:buChar char="•"/>
            </a:pPr>
            <a:r>
              <a:rPr lang="en-IN"/>
              <a:t>LM-scrambled: deals with sentence inputs where words are shuffled within sentences</a:t>
            </a:r>
            <a:endParaRPr/>
          </a:p>
          <a:p>
            <a:pPr indent="-228600" lvl="1" marL="685800" rtl="0" algn="l">
              <a:lnSpc>
                <a:spcPct val="90000"/>
              </a:lnSpc>
              <a:spcBef>
                <a:spcPts val="500"/>
              </a:spcBef>
              <a:spcAft>
                <a:spcPts val="0"/>
              </a:spcAft>
              <a:buClr>
                <a:schemeClr val="dk1"/>
              </a:buClr>
              <a:buSzPts val="2400"/>
              <a:buChar char="•"/>
            </a:pPr>
            <a:r>
              <a:rPr lang="en-IN"/>
              <a:t>LM-scrambled-para, uses inputs where words are shuffled within their containing paragraphs in the corpus.</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0" lvl="1" marL="457200" rtl="0" algn="l">
              <a:lnSpc>
                <a:spcPct val="90000"/>
              </a:lnSpc>
              <a:spcBef>
                <a:spcPts val="500"/>
              </a:spcBef>
              <a:spcAft>
                <a:spcPts val="0"/>
              </a:spcAft>
              <a:buClr>
                <a:schemeClr val="dk1"/>
              </a:buClr>
              <a:buSzPts val="2400"/>
              <a:buNone/>
            </a:pPr>
            <a:r>
              <a:rPr lang="en-IN"/>
              <a:t>          </a:t>
            </a:r>
            <a:endParaRPr/>
          </a:p>
        </p:txBody>
      </p:sp>
      <p:graphicFrame>
        <p:nvGraphicFramePr>
          <p:cNvPr id="1419" name="Google Shape;1419;p108"/>
          <p:cNvGraphicFramePr/>
          <p:nvPr/>
        </p:nvGraphicFramePr>
        <p:xfrm>
          <a:off x="561975" y="4205127"/>
          <a:ext cx="3000000" cy="3000000"/>
        </p:xfrm>
        <a:graphic>
          <a:graphicData uri="http://schemas.openxmlformats.org/drawingml/2006/table">
            <a:tbl>
              <a:tblPr bandRow="1" firstRow="1">
                <a:noFill/>
                <a:tableStyleId>{ECA3CC1F-0E36-42D3-8A65-A63B99E2748A}</a:tableStyleId>
              </a:tblPr>
              <a:tblGrid>
                <a:gridCol w="4876800"/>
              </a:tblGrid>
              <a:tr h="852500">
                <a:tc>
                  <a:txBody>
                    <a:bodyPr/>
                    <a:lstStyle/>
                    <a:p>
                      <a:pPr indent="0" lvl="0" marL="0" marR="0" rtl="0" algn="l">
                        <a:spcBef>
                          <a:spcPts val="0"/>
                        </a:spcBef>
                        <a:spcAft>
                          <a:spcPts val="0"/>
                        </a:spcAft>
                        <a:buNone/>
                      </a:pPr>
                      <a:r>
                        <a:rPr lang="en-IN" sz="1800"/>
                        <a:t>Fingers are used for grasping, writing, grooming and other activities.</a:t>
                      </a:r>
                      <a:endParaRPr/>
                    </a:p>
                  </a:txBody>
                  <a:tcPr marT="45725" marB="45725" marR="91450" marL="91450"/>
                </a:tc>
              </a:tr>
              <a:tr h="852500">
                <a:tc>
                  <a:txBody>
                    <a:bodyPr/>
                    <a:lstStyle/>
                    <a:p>
                      <a:pPr indent="0" lvl="0" marL="0" marR="0" rtl="0" algn="l">
                        <a:spcBef>
                          <a:spcPts val="0"/>
                        </a:spcBef>
                        <a:spcAft>
                          <a:spcPts val="0"/>
                        </a:spcAft>
                        <a:buNone/>
                      </a:pPr>
                      <a:r>
                        <a:rPr lang="en-IN" sz="1800">
                          <a:solidFill>
                            <a:srgbClr val="FF0000"/>
                          </a:solidFill>
                        </a:rPr>
                        <a:t>grasping</a:t>
                      </a:r>
                      <a:r>
                        <a:rPr lang="en-IN" sz="1800"/>
                        <a:t> are used for </a:t>
                      </a:r>
                      <a:r>
                        <a:rPr lang="en-IN" sz="1800">
                          <a:solidFill>
                            <a:srgbClr val="FF0000"/>
                          </a:solidFill>
                        </a:rPr>
                        <a:t>Fingers</a:t>
                      </a:r>
                      <a:r>
                        <a:rPr lang="en-IN" sz="1800"/>
                        <a:t>, </a:t>
                      </a:r>
                      <a:r>
                        <a:rPr lang="en-IN" sz="1800">
                          <a:solidFill>
                            <a:srgbClr val="FF0000"/>
                          </a:solidFill>
                        </a:rPr>
                        <a:t>grooming</a:t>
                      </a:r>
                      <a:r>
                        <a:rPr lang="en-IN" sz="1800"/>
                        <a:t>, </a:t>
                      </a:r>
                      <a:r>
                        <a:rPr lang="en-IN" sz="1800">
                          <a:solidFill>
                            <a:srgbClr val="FF0000"/>
                          </a:solidFill>
                        </a:rPr>
                        <a:t>writing</a:t>
                      </a:r>
                      <a:r>
                        <a:rPr lang="en-IN" sz="1800"/>
                        <a:t> and other activities.</a:t>
                      </a:r>
                      <a:endParaRPr/>
                    </a:p>
                  </a:txBody>
                  <a:tcPr marT="45725" marB="45725" marR="91450" marL="91450"/>
                </a:tc>
              </a:tr>
            </a:tbl>
          </a:graphicData>
        </a:graphic>
      </p:graphicFrame>
      <p:graphicFrame>
        <p:nvGraphicFramePr>
          <p:cNvPr id="1420" name="Google Shape;1420;p108"/>
          <p:cNvGraphicFramePr/>
          <p:nvPr/>
        </p:nvGraphicFramePr>
        <p:xfrm>
          <a:off x="6600825" y="3886835"/>
          <a:ext cx="3000000" cy="3000000"/>
        </p:xfrm>
        <a:graphic>
          <a:graphicData uri="http://schemas.openxmlformats.org/drawingml/2006/table">
            <a:tbl>
              <a:tblPr bandRow="1" firstRow="1">
                <a:noFill/>
                <a:tableStyleId>{ECA3CC1F-0E36-42D3-8A65-A63B99E2748A}</a:tableStyleId>
              </a:tblPr>
              <a:tblGrid>
                <a:gridCol w="4876800"/>
              </a:tblGrid>
              <a:tr h="852500">
                <a:tc>
                  <a:txBody>
                    <a:bodyPr/>
                    <a:lstStyle/>
                    <a:p>
                      <a:pPr indent="0" lvl="0" marL="0" marR="0" rtl="0" algn="l">
                        <a:spcBef>
                          <a:spcPts val="0"/>
                        </a:spcBef>
                        <a:spcAft>
                          <a:spcPts val="0"/>
                        </a:spcAft>
                        <a:buNone/>
                      </a:pPr>
                      <a:r>
                        <a:rPr lang="en-IN" sz="1800"/>
                        <a:t>This is Los Angeles. And it's the height of summer. In a small bungalow off of La Cienega, Clara serves homemade chili and chips in red plastic bowls -- wine in blue plastic.</a:t>
                      </a:r>
                      <a:endParaRPr/>
                    </a:p>
                  </a:txBody>
                  <a:tcPr marT="45725" marB="45725" marR="91450" marL="91450"/>
                </a:tc>
              </a:tr>
              <a:tr h="852500">
                <a:tc>
                  <a:txBody>
                    <a:bodyPr/>
                    <a:lstStyle/>
                    <a:p>
                      <a:pPr indent="0" lvl="0" marL="0" marR="0" rtl="0" algn="l">
                        <a:spcBef>
                          <a:spcPts val="0"/>
                        </a:spcBef>
                        <a:spcAft>
                          <a:spcPts val="0"/>
                        </a:spcAft>
                        <a:buNone/>
                      </a:pPr>
                      <a:r>
                        <a:rPr lang="en-IN" sz="1800">
                          <a:solidFill>
                            <a:schemeClr val="dk1"/>
                          </a:solidFill>
                        </a:rPr>
                        <a:t>This is Los Angeles. And</a:t>
                      </a:r>
                      <a:r>
                        <a:rPr lang="en-IN" sz="1800">
                          <a:solidFill>
                            <a:srgbClr val="FF0000"/>
                          </a:solidFill>
                        </a:rPr>
                        <a:t> the height it's of </a:t>
                      </a:r>
                      <a:r>
                        <a:rPr lang="en-IN" sz="1800">
                          <a:solidFill>
                            <a:schemeClr val="dk1"/>
                          </a:solidFill>
                        </a:rPr>
                        <a:t>summer.</a:t>
                      </a:r>
                      <a:r>
                        <a:rPr lang="en-IN" sz="1800">
                          <a:solidFill>
                            <a:srgbClr val="FF0000"/>
                          </a:solidFill>
                        </a:rPr>
                        <a:t> </a:t>
                      </a:r>
                      <a:r>
                        <a:rPr lang="en-IN" sz="1800">
                          <a:solidFill>
                            <a:schemeClr val="dk1"/>
                          </a:solidFill>
                        </a:rPr>
                        <a:t>In a </a:t>
                      </a:r>
                      <a:r>
                        <a:rPr lang="en-IN" sz="1800">
                          <a:solidFill>
                            <a:srgbClr val="FF0000"/>
                          </a:solidFill>
                        </a:rPr>
                        <a:t>bungalow off small </a:t>
                      </a:r>
                      <a:r>
                        <a:rPr lang="en-IN" sz="1800">
                          <a:solidFill>
                            <a:schemeClr val="dk1"/>
                          </a:solidFill>
                        </a:rPr>
                        <a:t>of La Cienega, Clara serves homemade chili and chips in red plastic bowls -- wine in blue plastic. </a:t>
                      </a:r>
                      <a:endParaRPr/>
                    </a:p>
                  </a:txBody>
                  <a:tcPr marT="45725" marB="45725" marR="91450" marL="91450"/>
                </a:tc>
              </a:tr>
            </a:tbl>
          </a:graphicData>
        </a:graphic>
      </p:graphicFrame>
      <p:sp>
        <p:nvSpPr>
          <p:cNvPr id="1421" name="Google Shape;1421;p108"/>
          <p:cNvSpPr/>
          <p:nvPr/>
        </p:nvSpPr>
        <p:spPr>
          <a:xfrm>
            <a:off x="561975" y="5110318"/>
            <a:ext cx="952500" cy="297182"/>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2" name="Google Shape;1422;p108"/>
          <p:cNvSpPr/>
          <p:nvPr/>
        </p:nvSpPr>
        <p:spPr>
          <a:xfrm>
            <a:off x="2524125" y="5095077"/>
            <a:ext cx="952500" cy="297182"/>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3" name="Google Shape;1423;p108"/>
          <p:cNvSpPr/>
          <p:nvPr/>
        </p:nvSpPr>
        <p:spPr>
          <a:xfrm>
            <a:off x="3371850" y="5110318"/>
            <a:ext cx="952500" cy="297182"/>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4" name="Google Shape;1424;p108"/>
          <p:cNvSpPr/>
          <p:nvPr/>
        </p:nvSpPr>
        <p:spPr>
          <a:xfrm>
            <a:off x="4324350" y="5093490"/>
            <a:ext cx="952500" cy="297182"/>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5" name="Google Shape;1425;p108"/>
          <p:cNvSpPr/>
          <p:nvPr/>
        </p:nvSpPr>
        <p:spPr>
          <a:xfrm>
            <a:off x="9772650" y="5068252"/>
            <a:ext cx="857250" cy="314009"/>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6" name="Google Shape;1426;p108"/>
          <p:cNvSpPr/>
          <p:nvPr/>
        </p:nvSpPr>
        <p:spPr>
          <a:xfrm>
            <a:off x="7000874" y="5391150"/>
            <a:ext cx="1057275" cy="276862"/>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7" name="Google Shape;1427;p108"/>
          <p:cNvSpPr/>
          <p:nvPr/>
        </p:nvSpPr>
        <p:spPr>
          <a:xfrm>
            <a:off x="8029573" y="5382261"/>
            <a:ext cx="857250" cy="314009"/>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8" name="Google Shape;1428;p108"/>
          <p:cNvSpPr txBox="1"/>
          <p:nvPr/>
        </p:nvSpPr>
        <p:spPr>
          <a:xfrm>
            <a:off x="0" y="6454987"/>
            <a:ext cx="29337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Gauthier</a:t>
            </a:r>
            <a:r>
              <a:rPr b="0" i="0" lang="en-IN" sz="1800" u="none" cap="none" strike="noStrike">
                <a:solidFill>
                  <a:srgbClr val="000000"/>
                </a:solidFill>
                <a:latin typeface="Calibri"/>
                <a:ea typeface="Calibri"/>
                <a:cs typeface="Calibri"/>
                <a:sym typeface="Calibri"/>
              </a:rPr>
              <a:t> et al. 2019  </a:t>
            </a:r>
            <a:endParaRPr/>
          </a:p>
        </p:txBody>
      </p:sp>
      <p:sp>
        <p:nvSpPr>
          <p:cNvPr id="1429" name="Google Shape;1429;p108"/>
          <p:cNvSpPr txBox="1"/>
          <p:nvPr>
            <p:ph idx="12" type="sldNum"/>
          </p:nvPr>
        </p:nvSpPr>
        <p:spPr>
          <a:xfrm>
            <a:off x="9134475" y="6427628"/>
            <a:ext cx="27432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430" name="Google Shape;1430;p108"/>
          <p:cNvSpPr txBox="1"/>
          <p:nvPr>
            <p:ph idx="11" type="ftr"/>
          </p:nvPr>
        </p:nvSpPr>
        <p:spPr>
          <a:xfrm>
            <a:off x="4029075" y="6492875"/>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109"/>
          <p:cNvSpPr txBox="1"/>
          <p:nvPr>
            <p:ph type="title"/>
          </p:nvPr>
        </p:nvSpPr>
        <p:spPr>
          <a:xfrm>
            <a:off x="838200" y="365125"/>
            <a:ext cx="10515600" cy="68262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Brain decoding performance</a:t>
            </a:r>
            <a:endParaRPr/>
          </a:p>
        </p:txBody>
      </p:sp>
      <p:pic>
        <p:nvPicPr>
          <p:cNvPr descr="Chart, bar chart&#10;&#10;Description automatically generated" id="1437" name="Google Shape;1437;p109"/>
          <p:cNvPicPr preferRelativeResize="0"/>
          <p:nvPr>
            <p:ph idx="1" type="body"/>
          </p:nvPr>
        </p:nvPicPr>
        <p:blipFill rotWithShape="1">
          <a:blip r:embed="rId3">
            <a:alphaModFix/>
          </a:blip>
          <a:srcRect b="0" l="0" r="0" t="0"/>
          <a:stretch/>
        </p:blipFill>
        <p:spPr>
          <a:xfrm>
            <a:off x="400726" y="2035277"/>
            <a:ext cx="5075842" cy="3352800"/>
          </a:xfrm>
          <a:prstGeom prst="rect">
            <a:avLst/>
          </a:prstGeom>
          <a:noFill/>
          <a:ln>
            <a:noFill/>
          </a:ln>
        </p:spPr>
      </p:pic>
      <p:sp>
        <p:nvSpPr>
          <p:cNvPr id="1438" name="Google Shape;1438;p109"/>
          <p:cNvSpPr/>
          <p:nvPr/>
        </p:nvSpPr>
        <p:spPr>
          <a:xfrm>
            <a:off x="0" y="3724275"/>
            <a:ext cx="2324100" cy="1470229"/>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bar chart&#10;&#10;Description automatically generated" id="1439" name="Google Shape;1439;p109"/>
          <p:cNvPicPr preferRelativeResize="0"/>
          <p:nvPr/>
        </p:nvPicPr>
        <p:blipFill rotWithShape="1">
          <a:blip r:embed="rId4">
            <a:alphaModFix/>
          </a:blip>
          <a:srcRect b="0" l="0" r="0" t="0"/>
          <a:stretch/>
        </p:blipFill>
        <p:spPr>
          <a:xfrm>
            <a:off x="6634929" y="2035276"/>
            <a:ext cx="4899845" cy="3159227"/>
          </a:xfrm>
          <a:prstGeom prst="rect">
            <a:avLst/>
          </a:prstGeom>
          <a:noFill/>
          <a:ln>
            <a:noFill/>
          </a:ln>
        </p:spPr>
      </p:pic>
      <p:sp>
        <p:nvSpPr>
          <p:cNvPr id="1440" name="Google Shape;1440;p109"/>
          <p:cNvSpPr/>
          <p:nvPr/>
        </p:nvSpPr>
        <p:spPr>
          <a:xfrm>
            <a:off x="6296025" y="3614889"/>
            <a:ext cx="2324100" cy="1470229"/>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441" name="Google Shape;1441;p109"/>
          <p:cNvCxnSpPr>
            <a:stCxn id="1438" idx="5"/>
          </p:cNvCxnSpPr>
          <p:nvPr/>
        </p:nvCxnSpPr>
        <p:spPr>
          <a:xfrm>
            <a:off x="1983743" y="4979194"/>
            <a:ext cx="2331000" cy="566400"/>
          </a:xfrm>
          <a:prstGeom prst="straightConnector1">
            <a:avLst/>
          </a:prstGeom>
          <a:noFill/>
          <a:ln cap="flat" cmpd="sng" w="28575">
            <a:solidFill>
              <a:schemeClr val="accent1"/>
            </a:solidFill>
            <a:prstDash val="solid"/>
            <a:miter lim="800000"/>
            <a:headEnd len="sm" w="sm" type="none"/>
            <a:tailEnd len="med" w="med" type="triangle"/>
          </a:ln>
        </p:spPr>
      </p:cxnSp>
      <p:cxnSp>
        <p:nvCxnSpPr>
          <p:cNvPr id="1442" name="Google Shape;1442;p109"/>
          <p:cNvCxnSpPr>
            <a:stCxn id="1440" idx="4"/>
          </p:cNvCxnSpPr>
          <p:nvPr/>
        </p:nvCxnSpPr>
        <p:spPr>
          <a:xfrm flipH="1">
            <a:off x="4281375" y="5085118"/>
            <a:ext cx="3176700" cy="460500"/>
          </a:xfrm>
          <a:prstGeom prst="straightConnector1">
            <a:avLst/>
          </a:prstGeom>
          <a:noFill/>
          <a:ln cap="flat" cmpd="sng" w="28575">
            <a:solidFill>
              <a:schemeClr val="accent1"/>
            </a:solidFill>
            <a:prstDash val="solid"/>
            <a:miter lim="800000"/>
            <a:headEnd len="sm" w="sm" type="none"/>
            <a:tailEnd len="med" w="med" type="triangle"/>
          </a:ln>
        </p:spPr>
      </p:cxnSp>
      <p:sp>
        <p:nvSpPr>
          <p:cNvPr id="1443" name="Google Shape;1443;p109"/>
          <p:cNvSpPr txBox="1"/>
          <p:nvPr/>
        </p:nvSpPr>
        <p:spPr>
          <a:xfrm>
            <a:off x="2792982" y="5427252"/>
            <a:ext cx="466509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Scrambled language models have shown better performance!!</a:t>
            </a:r>
            <a:endParaRPr/>
          </a:p>
        </p:txBody>
      </p:sp>
      <p:sp>
        <p:nvSpPr>
          <p:cNvPr id="1444" name="Google Shape;1444;p109"/>
          <p:cNvSpPr txBox="1"/>
          <p:nvPr/>
        </p:nvSpPr>
        <p:spPr>
          <a:xfrm>
            <a:off x="0" y="6454987"/>
            <a:ext cx="29337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Gauthier</a:t>
            </a:r>
            <a:r>
              <a:rPr b="0" i="0" lang="en-IN" sz="1800" u="none" cap="none" strike="noStrike">
                <a:solidFill>
                  <a:srgbClr val="000000"/>
                </a:solidFill>
                <a:latin typeface="Calibri"/>
                <a:ea typeface="Calibri"/>
                <a:cs typeface="Calibri"/>
                <a:sym typeface="Calibri"/>
              </a:rPr>
              <a:t> et al. 2019  </a:t>
            </a:r>
            <a:endParaRPr/>
          </a:p>
        </p:txBody>
      </p:sp>
      <p:sp>
        <p:nvSpPr>
          <p:cNvPr id="1445" name="Google Shape;1445;p10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446" name="Google Shape;1446;p109"/>
          <p:cNvSpPr txBox="1"/>
          <p:nvPr>
            <p:ph idx="11" type="ftr"/>
          </p:nvPr>
        </p:nvSpPr>
        <p:spPr>
          <a:xfrm>
            <a:off x="4046009" y="6488668"/>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1"/>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Computational Cognitive Science Research goals</a:t>
            </a:r>
            <a:endParaRPr/>
          </a:p>
        </p:txBody>
      </p:sp>
      <p:sp>
        <p:nvSpPr>
          <p:cNvPr id="246" name="Google Shape;246;p11"/>
          <p:cNvSpPr txBox="1"/>
          <p:nvPr>
            <p:ph idx="1" type="body"/>
          </p:nvPr>
        </p:nvSpPr>
        <p:spPr>
          <a:xfrm>
            <a:off x="147638" y="1104900"/>
            <a:ext cx="7467600" cy="5191125"/>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en-IN"/>
              <a:t>Predictive Accuracy</a:t>
            </a:r>
            <a:endParaRPr/>
          </a:p>
          <a:p>
            <a:pPr indent="-228600" lvl="1" marL="685800" rtl="0" algn="l">
              <a:lnSpc>
                <a:spcPct val="90000"/>
              </a:lnSpc>
              <a:spcBef>
                <a:spcPts val="500"/>
              </a:spcBef>
              <a:spcAft>
                <a:spcPts val="0"/>
              </a:spcAft>
              <a:buClr>
                <a:schemeClr val="dk1"/>
              </a:buClr>
              <a:buSzPct val="100000"/>
              <a:buChar char="•"/>
            </a:pPr>
            <a:r>
              <a:rPr lang="en-IN"/>
              <a:t>Compare feature sets: Which feature set provides the most faithful reflection of the neural representational space?</a:t>
            </a:r>
            <a:endParaRPr/>
          </a:p>
          <a:p>
            <a:pPr indent="-228600" lvl="1" marL="685800" rtl="0" algn="l">
              <a:lnSpc>
                <a:spcPct val="90000"/>
              </a:lnSpc>
              <a:spcBef>
                <a:spcPts val="500"/>
              </a:spcBef>
              <a:spcAft>
                <a:spcPts val="0"/>
              </a:spcAft>
              <a:buClr>
                <a:schemeClr val="dk1"/>
              </a:buClr>
              <a:buSzPct val="100000"/>
              <a:buChar char="•"/>
            </a:pPr>
            <a:r>
              <a:rPr lang="en-IN"/>
              <a:t>Test feature decodability: “Does neural data Y contain information about features X?”</a:t>
            </a:r>
            <a:endParaRPr/>
          </a:p>
          <a:p>
            <a:pPr indent="-228600" lvl="1" marL="685800" rtl="0" algn="l">
              <a:lnSpc>
                <a:spcPct val="90000"/>
              </a:lnSpc>
              <a:spcBef>
                <a:spcPts val="500"/>
              </a:spcBef>
              <a:spcAft>
                <a:spcPts val="0"/>
              </a:spcAft>
              <a:buClr>
                <a:schemeClr val="dk1"/>
              </a:buClr>
              <a:buSzPct val="100000"/>
              <a:buChar char="•"/>
            </a:pPr>
            <a:r>
              <a:rPr lang="en-IN"/>
              <a:t>Build accurate models of brain data: Aim is to enable simulations of neuroscience experiments. </a:t>
            </a:r>
            <a:endParaRPr/>
          </a:p>
          <a:p>
            <a:pPr indent="-228600" lvl="0" marL="228600" rtl="0" algn="l">
              <a:lnSpc>
                <a:spcPct val="90000"/>
              </a:lnSpc>
              <a:spcBef>
                <a:spcPts val="1000"/>
              </a:spcBef>
              <a:spcAft>
                <a:spcPts val="0"/>
              </a:spcAft>
              <a:buClr>
                <a:schemeClr val="dk1"/>
              </a:buClr>
              <a:buSzPct val="100000"/>
              <a:buChar char="•"/>
            </a:pPr>
            <a:r>
              <a:rPr lang="en-IN"/>
              <a:t>Interpretability</a:t>
            </a:r>
            <a:endParaRPr/>
          </a:p>
          <a:p>
            <a:pPr indent="-228600" lvl="1" marL="685800" rtl="0" algn="l">
              <a:lnSpc>
                <a:spcPct val="90000"/>
              </a:lnSpc>
              <a:spcBef>
                <a:spcPts val="500"/>
              </a:spcBef>
              <a:spcAft>
                <a:spcPts val="0"/>
              </a:spcAft>
              <a:buClr>
                <a:schemeClr val="dk1"/>
              </a:buClr>
              <a:buSzPct val="100000"/>
              <a:buChar char="•"/>
            </a:pPr>
            <a:r>
              <a:rPr lang="en-IN"/>
              <a:t>Examine individual features: Which features contribute the most to neural activity? </a:t>
            </a:r>
            <a:endParaRPr/>
          </a:p>
          <a:p>
            <a:pPr indent="-228600" lvl="1" marL="685800" rtl="0" algn="l">
              <a:lnSpc>
                <a:spcPct val="90000"/>
              </a:lnSpc>
              <a:spcBef>
                <a:spcPts val="500"/>
              </a:spcBef>
              <a:spcAft>
                <a:spcPts val="0"/>
              </a:spcAft>
              <a:buClr>
                <a:schemeClr val="dk1"/>
              </a:buClr>
              <a:buSzPct val="100000"/>
              <a:buChar char="•"/>
            </a:pPr>
            <a:r>
              <a:rPr lang="en-IN"/>
              <a:t>Test correspondences between representational spaces</a:t>
            </a:r>
            <a:endParaRPr/>
          </a:p>
          <a:p>
            <a:pPr indent="-228600" lvl="2" marL="1143000" rtl="0" algn="l">
              <a:lnSpc>
                <a:spcPct val="90000"/>
              </a:lnSpc>
              <a:spcBef>
                <a:spcPts val="500"/>
              </a:spcBef>
              <a:spcAft>
                <a:spcPts val="0"/>
              </a:spcAft>
              <a:buClr>
                <a:schemeClr val="dk1"/>
              </a:buClr>
              <a:buSzPct val="100000"/>
              <a:buChar char="•"/>
            </a:pPr>
            <a:r>
              <a:rPr lang="en-IN"/>
              <a:t>“CNNs vs ventral visual stream” or “Two text representations”</a:t>
            </a:r>
            <a:endParaRPr/>
          </a:p>
          <a:p>
            <a:pPr indent="-228600" lvl="1" marL="685800" rtl="0" algn="l">
              <a:lnSpc>
                <a:spcPct val="90000"/>
              </a:lnSpc>
              <a:spcBef>
                <a:spcPts val="500"/>
              </a:spcBef>
              <a:spcAft>
                <a:spcPts val="0"/>
              </a:spcAft>
              <a:buClr>
                <a:schemeClr val="dk1"/>
              </a:buClr>
              <a:buSzPct val="100000"/>
              <a:buChar char="•"/>
            </a:pPr>
            <a:r>
              <a:rPr lang="en-IN"/>
              <a:t>Interpret feature sets</a:t>
            </a:r>
            <a:endParaRPr/>
          </a:p>
          <a:p>
            <a:pPr indent="-228600" lvl="2" marL="1143000" rtl="0" algn="l">
              <a:lnSpc>
                <a:spcPct val="90000"/>
              </a:lnSpc>
              <a:spcBef>
                <a:spcPts val="500"/>
              </a:spcBef>
              <a:spcAft>
                <a:spcPts val="0"/>
              </a:spcAft>
              <a:buClr>
                <a:schemeClr val="dk1"/>
              </a:buClr>
              <a:buSzPct val="100000"/>
              <a:buChar char="•"/>
            </a:pPr>
            <a:r>
              <a:rPr lang="en-IN"/>
              <a:t>Do features X, generated by a known process, accurately describe the space of neural responses Y?</a:t>
            </a:r>
            <a:endParaRPr/>
          </a:p>
          <a:p>
            <a:pPr indent="-228600" lvl="2" marL="1143000" rtl="0" algn="l">
              <a:lnSpc>
                <a:spcPct val="90000"/>
              </a:lnSpc>
              <a:spcBef>
                <a:spcPts val="500"/>
              </a:spcBef>
              <a:spcAft>
                <a:spcPts val="0"/>
              </a:spcAft>
              <a:buClr>
                <a:schemeClr val="dk1"/>
              </a:buClr>
              <a:buSzPct val="100000"/>
              <a:buChar char="•"/>
            </a:pPr>
            <a:r>
              <a:rPr lang="en-IN"/>
              <a:t>Do voxels respond to a single feature or exhibit mixed selectivity? </a:t>
            </a:r>
            <a:endParaRPr/>
          </a:p>
          <a:p>
            <a:pPr indent="-228600" lvl="1" marL="685800" rtl="0" algn="l">
              <a:lnSpc>
                <a:spcPct val="90000"/>
              </a:lnSpc>
              <a:spcBef>
                <a:spcPts val="500"/>
              </a:spcBef>
              <a:spcAft>
                <a:spcPts val="0"/>
              </a:spcAft>
              <a:buClr>
                <a:schemeClr val="dk1"/>
              </a:buClr>
              <a:buSzPct val="100000"/>
              <a:buChar char="•"/>
            </a:pPr>
            <a:r>
              <a:rPr lang="en-IN"/>
              <a:t>How does the mapping relate to other models or theories of brain function?</a:t>
            </a:r>
            <a:endParaRPr/>
          </a:p>
        </p:txBody>
      </p:sp>
      <p:sp>
        <p:nvSpPr>
          <p:cNvPr id="247" name="Google Shape;247;p11"/>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248" name="Google Shape;248;p11"/>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249" name="Google Shape;249;p11"/>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22222"/>
              </a:buClr>
              <a:buSzPts val="1000"/>
              <a:buNone/>
            </a:pPr>
            <a:r>
              <a:rPr b="0" i="0" lang="en-IN" sz="1000" u="sng">
                <a:solidFill>
                  <a:srgbClr val="222222"/>
                </a:solidFill>
                <a:latin typeface="Arial"/>
                <a:ea typeface="Arial"/>
                <a:cs typeface="Arial"/>
                <a:sym typeface="Arial"/>
                <a:hlinkClick r:id="rId3">
                  <a:extLst>
                    <a:ext uri="{A12FA001-AC4F-418D-AE19-62706E023703}">
                      <ahyp:hlinkClr val="tx"/>
                    </a:ext>
                  </a:extLst>
                </a:hlinkClick>
              </a:rPr>
              <a:t>Ivanova, Anna A., Martin Schrimpf, Stefano Anzellotti, Noga Zaslavsky, Evelina Fedorenko, and Leyla Isik. "Is it that simple? Linear mapping models in cognitive neuroscience." </a:t>
            </a:r>
            <a:r>
              <a:rPr b="0" i="1" lang="en-IN" sz="1000" u="sng">
                <a:solidFill>
                  <a:srgbClr val="222222"/>
                </a:solidFill>
                <a:latin typeface="Arial"/>
                <a:ea typeface="Arial"/>
                <a:cs typeface="Arial"/>
                <a:sym typeface="Arial"/>
                <a:hlinkClick r:id="rId4">
                  <a:extLst>
                    <a:ext uri="{A12FA001-AC4F-418D-AE19-62706E023703}">
                      <ahyp:hlinkClr val="tx"/>
                    </a:ext>
                  </a:extLst>
                </a:hlinkClick>
              </a:rPr>
              <a:t>bioRxiv</a:t>
            </a:r>
            <a:r>
              <a:rPr b="0" i="0" lang="en-IN" sz="1000" u="sng">
                <a:solidFill>
                  <a:srgbClr val="222222"/>
                </a:solidFill>
                <a:latin typeface="Arial"/>
                <a:ea typeface="Arial"/>
                <a:cs typeface="Arial"/>
                <a:sym typeface="Arial"/>
                <a:hlinkClick r:id="rId5">
                  <a:extLst>
                    <a:ext uri="{A12FA001-AC4F-418D-AE19-62706E023703}">
                      <ahyp:hlinkClr val="tx"/>
                    </a:ext>
                  </a:extLst>
                </a:hlinkClick>
              </a:rPr>
              <a:t> (2021).</a:t>
            </a:r>
            <a:endParaRPr b="0" i="0" sz="1000">
              <a:solidFill>
                <a:srgbClr val="222222"/>
              </a:solidFill>
              <a:latin typeface="Arial"/>
              <a:ea typeface="Arial"/>
              <a:cs typeface="Arial"/>
              <a:sym typeface="Arial"/>
            </a:endParaRPr>
          </a:p>
        </p:txBody>
      </p:sp>
      <p:pic>
        <p:nvPicPr>
          <p:cNvPr id="250" name="Google Shape;250;p11"/>
          <p:cNvPicPr preferRelativeResize="0"/>
          <p:nvPr/>
        </p:nvPicPr>
        <p:blipFill rotWithShape="1">
          <a:blip r:embed="rId6">
            <a:alphaModFix/>
          </a:blip>
          <a:srcRect b="0" l="37049" r="36280" t="0"/>
          <a:stretch/>
        </p:blipFill>
        <p:spPr>
          <a:xfrm>
            <a:off x="9102773" y="5564943"/>
            <a:ext cx="1365697" cy="327018"/>
          </a:xfrm>
          <a:prstGeom prst="rect">
            <a:avLst/>
          </a:prstGeom>
          <a:noFill/>
          <a:ln>
            <a:noFill/>
          </a:ln>
        </p:spPr>
      </p:pic>
      <p:pic>
        <p:nvPicPr>
          <p:cNvPr id="251" name="Google Shape;251;p11"/>
          <p:cNvPicPr preferRelativeResize="0"/>
          <p:nvPr/>
        </p:nvPicPr>
        <p:blipFill rotWithShape="1">
          <a:blip r:embed="rId6">
            <a:alphaModFix/>
          </a:blip>
          <a:srcRect b="0" l="0" r="66865" t="0"/>
          <a:stretch/>
        </p:blipFill>
        <p:spPr>
          <a:xfrm>
            <a:off x="9078869" y="5214829"/>
            <a:ext cx="1696707" cy="327018"/>
          </a:xfrm>
          <a:prstGeom prst="rect">
            <a:avLst/>
          </a:prstGeom>
          <a:noFill/>
          <a:ln>
            <a:noFill/>
          </a:ln>
        </p:spPr>
      </p:pic>
      <p:grpSp>
        <p:nvGrpSpPr>
          <p:cNvPr id="252" name="Google Shape;252;p11"/>
          <p:cNvGrpSpPr/>
          <p:nvPr/>
        </p:nvGrpSpPr>
        <p:grpSpPr>
          <a:xfrm>
            <a:off x="8646048" y="1193692"/>
            <a:ext cx="2647222" cy="1855456"/>
            <a:chOff x="8646048" y="1193692"/>
            <a:chExt cx="2647222" cy="1855456"/>
          </a:xfrm>
        </p:grpSpPr>
        <p:pic>
          <p:nvPicPr>
            <p:cNvPr id="253" name="Google Shape;253;p11"/>
            <p:cNvPicPr preferRelativeResize="0"/>
            <p:nvPr/>
          </p:nvPicPr>
          <p:blipFill rotWithShape="1">
            <a:blip r:embed="rId7">
              <a:alphaModFix/>
            </a:blip>
            <a:srcRect b="36807" l="0" r="0" t="50041"/>
            <a:stretch/>
          </p:blipFill>
          <p:spPr>
            <a:xfrm>
              <a:off x="8646048" y="1193692"/>
              <a:ext cx="2647222" cy="645160"/>
            </a:xfrm>
            <a:prstGeom prst="rect">
              <a:avLst/>
            </a:prstGeom>
            <a:noFill/>
            <a:ln>
              <a:noFill/>
            </a:ln>
          </p:spPr>
        </p:pic>
        <p:pic>
          <p:nvPicPr>
            <p:cNvPr id="254" name="Google Shape;254;p11"/>
            <p:cNvPicPr preferRelativeResize="0"/>
            <p:nvPr/>
          </p:nvPicPr>
          <p:blipFill rotWithShape="1">
            <a:blip r:embed="rId7">
              <a:alphaModFix/>
            </a:blip>
            <a:srcRect b="0" l="0" r="0" t="74585"/>
            <a:stretch/>
          </p:blipFill>
          <p:spPr>
            <a:xfrm>
              <a:off x="8646048" y="1802424"/>
              <a:ext cx="2647222" cy="1246724"/>
            </a:xfrm>
            <a:prstGeom prst="rect">
              <a:avLst/>
            </a:prstGeom>
            <a:noFill/>
            <a:ln>
              <a:noFill/>
            </a:ln>
          </p:spPr>
        </p:pic>
      </p:grpSp>
      <p:grpSp>
        <p:nvGrpSpPr>
          <p:cNvPr id="255" name="Google Shape;255;p11"/>
          <p:cNvGrpSpPr/>
          <p:nvPr/>
        </p:nvGrpSpPr>
        <p:grpSpPr>
          <a:xfrm>
            <a:off x="8646048" y="3205917"/>
            <a:ext cx="2649921" cy="1859254"/>
            <a:chOff x="8646048" y="3205917"/>
            <a:chExt cx="2649921" cy="1859254"/>
          </a:xfrm>
        </p:grpSpPr>
        <p:pic>
          <p:nvPicPr>
            <p:cNvPr id="256" name="Google Shape;256;p11"/>
            <p:cNvPicPr preferRelativeResize="0"/>
            <p:nvPr/>
          </p:nvPicPr>
          <p:blipFill rotWithShape="1">
            <a:blip r:embed="rId7">
              <a:alphaModFix/>
            </a:blip>
            <a:srcRect b="25044" l="0" r="0" t="62790"/>
            <a:stretch/>
          </p:blipFill>
          <p:spPr>
            <a:xfrm>
              <a:off x="8646048" y="4465731"/>
              <a:ext cx="2647222" cy="599440"/>
            </a:xfrm>
            <a:prstGeom prst="rect">
              <a:avLst/>
            </a:prstGeom>
            <a:noFill/>
            <a:ln>
              <a:noFill/>
            </a:ln>
          </p:spPr>
        </p:pic>
        <p:pic>
          <p:nvPicPr>
            <p:cNvPr id="257" name="Google Shape;257;p11"/>
            <p:cNvPicPr preferRelativeResize="0"/>
            <p:nvPr/>
          </p:nvPicPr>
          <p:blipFill rotWithShape="1">
            <a:blip r:embed="rId7">
              <a:alphaModFix/>
            </a:blip>
            <a:srcRect b="48989" l="0" r="0" t="38328"/>
            <a:stretch/>
          </p:blipFill>
          <p:spPr>
            <a:xfrm>
              <a:off x="8648747" y="3872323"/>
              <a:ext cx="2647222" cy="622106"/>
            </a:xfrm>
            <a:prstGeom prst="rect">
              <a:avLst/>
            </a:prstGeom>
            <a:noFill/>
            <a:ln>
              <a:noFill/>
            </a:ln>
          </p:spPr>
        </p:pic>
        <p:pic>
          <p:nvPicPr>
            <p:cNvPr id="258" name="Google Shape;258;p11"/>
            <p:cNvPicPr preferRelativeResize="0"/>
            <p:nvPr/>
          </p:nvPicPr>
          <p:blipFill rotWithShape="1">
            <a:blip r:embed="rId7">
              <a:alphaModFix/>
            </a:blip>
            <a:srcRect b="86866" l="0" r="0" t="0"/>
            <a:stretch/>
          </p:blipFill>
          <p:spPr>
            <a:xfrm>
              <a:off x="8646048" y="3205917"/>
              <a:ext cx="2647222" cy="64428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110"/>
          <p:cNvSpPr txBox="1"/>
          <p:nvPr>
            <p:ph type="title"/>
          </p:nvPr>
        </p:nvSpPr>
        <p:spPr>
          <a:xfrm>
            <a:off x="85725" y="66675"/>
            <a:ext cx="12020550" cy="10572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Brain decoding performance trajectories over fine-tuning time</a:t>
            </a:r>
            <a:endParaRPr/>
          </a:p>
        </p:txBody>
      </p:sp>
      <p:pic>
        <p:nvPicPr>
          <p:cNvPr descr="Chart&#10;&#10;Description automatically generated" id="1453" name="Google Shape;1453;p110"/>
          <p:cNvPicPr preferRelativeResize="0"/>
          <p:nvPr>
            <p:ph idx="1" type="body"/>
          </p:nvPr>
        </p:nvPicPr>
        <p:blipFill rotWithShape="1">
          <a:blip r:embed="rId3">
            <a:alphaModFix/>
          </a:blip>
          <a:srcRect b="0" l="0" r="0" t="0"/>
          <a:stretch/>
        </p:blipFill>
        <p:spPr>
          <a:xfrm>
            <a:off x="403123" y="1946787"/>
            <a:ext cx="5692877" cy="3510116"/>
          </a:xfrm>
          <a:prstGeom prst="rect">
            <a:avLst/>
          </a:prstGeom>
          <a:noFill/>
          <a:ln>
            <a:noFill/>
          </a:ln>
        </p:spPr>
      </p:pic>
      <p:pic>
        <p:nvPicPr>
          <p:cNvPr descr="Chart&#10;&#10;Description automatically generated" id="1454" name="Google Shape;1454;p110"/>
          <p:cNvPicPr preferRelativeResize="0"/>
          <p:nvPr/>
        </p:nvPicPr>
        <p:blipFill rotWithShape="1">
          <a:blip r:embed="rId4">
            <a:alphaModFix/>
          </a:blip>
          <a:srcRect b="0" l="0" r="0" t="0"/>
          <a:stretch/>
        </p:blipFill>
        <p:spPr>
          <a:xfrm>
            <a:off x="6263149" y="1946787"/>
            <a:ext cx="5692877" cy="3510116"/>
          </a:xfrm>
          <a:prstGeom prst="rect">
            <a:avLst/>
          </a:prstGeom>
          <a:noFill/>
          <a:ln>
            <a:noFill/>
          </a:ln>
        </p:spPr>
      </p:pic>
      <p:sp>
        <p:nvSpPr>
          <p:cNvPr id="1455" name="Google Shape;1455;p110"/>
          <p:cNvSpPr/>
          <p:nvPr/>
        </p:nvSpPr>
        <p:spPr>
          <a:xfrm>
            <a:off x="1962150" y="5105399"/>
            <a:ext cx="1419225" cy="351503"/>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6" name="Google Shape;1456;p110"/>
          <p:cNvSpPr/>
          <p:nvPr/>
        </p:nvSpPr>
        <p:spPr>
          <a:xfrm>
            <a:off x="7625223" y="5105399"/>
            <a:ext cx="1419225" cy="351503"/>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7" name="Google Shape;1457;p110"/>
          <p:cNvSpPr/>
          <p:nvPr/>
        </p:nvSpPr>
        <p:spPr>
          <a:xfrm>
            <a:off x="1352549" y="4160580"/>
            <a:ext cx="2847975" cy="70669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8" name="Google Shape;1458;p110"/>
          <p:cNvSpPr/>
          <p:nvPr/>
        </p:nvSpPr>
        <p:spPr>
          <a:xfrm>
            <a:off x="7045426" y="4319739"/>
            <a:ext cx="2847975" cy="70669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9" name="Google Shape;1459;p110"/>
          <p:cNvSpPr/>
          <p:nvPr/>
        </p:nvSpPr>
        <p:spPr>
          <a:xfrm>
            <a:off x="4200524" y="3082720"/>
            <a:ext cx="1895476" cy="56197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0" name="Google Shape;1460;p110"/>
          <p:cNvSpPr/>
          <p:nvPr/>
        </p:nvSpPr>
        <p:spPr>
          <a:xfrm>
            <a:off x="9893401" y="3082720"/>
            <a:ext cx="1895476" cy="56197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1" name="Google Shape;1461;p110"/>
          <p:cNvSpPr txBox="1"/>
          <p:nvPr/>
        </p:nvSpPr>
        <p:spPr>
          <a:xfrm>
            <a:off x="0" y="6454987"/>
            <a:ext cx="29337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Gauthier</a:t>
            </a:r>
            <a:r>
              <a:rPr b="0" i="0" lang="en-IN" sz="1800" u="none" cap="none" strike="noStrike">
                <a:solidFill>
                  <a:srgbClr val="000000"/>
                </a:solidFill>
                <a:latin typeface="Calibri"/>
                <a:ea typeface="Calibri"/>
                <a:cs typeface="Calibri"/>
                <a:sym typeface="Calibri"/>
              </a:rPr>
              <a:t> et al. 2019  </a:t>
            </a:r>
            <a:endParaRPr/>
          </a:p>
        </p:txBody>
      </p:sp>
      <p:sp>
        <p:nvSpPr>
          <p:cNvPr id="1462" name="Google Shape;1462;p11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463" name="Google Shape;1463;p110"/>
          <p:cNvSpPr txBox="1"/>
          <p:nvPr>
            <p:ph idx="11" type="ftr"/>
          </p:nvPr>
        </p:nvSpPr>
        <p:spPr>
          <a:xfrm>
            <a:off x="4046009" y="6488668"/>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111"/>
          <p:cNvSpPr txBox="1"/>
          <p:nvPr>
            <p:ph type="title"/>
          </p:nvPr>
        </p:nvSpPr>
        <p:spPr>
          <a:xfrm>
            <a:off x="838200" y="365125"/>
            <a:ext cx="10515600" cy="6254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Summary</a:t>
            </a:r>
            <a:endParaRPr/>
          </a:p>
        </p:txBody>
      </p:sp>
      <p:sp>
        <p:nvSpPr>
          <p:cNvPr id="1469" name="Google Shape;1469;p111"/>
          <p:cNvSpPr txBox="1"/>
          <p:nvPr>
            <p:ph idx="1" type="body"/>
          </p:nvPr>
        </p:nvSpPr>
        <p:spPr>
          <a:xfrm>
            <a:off x="342900" y="1257300"/>
            <a:ext cx="11639550" cy="543877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Set of scrambled language modeling tasks which best match the structure of brain activations among the models tested.</a:t>
            </a:r>
            <a:endParaRPr/>
          </a:p>
          <a:p>
            <a:pPr indent="-228600" lvl="1" marL="685800" rtl="0" algn="l">
              <a:lnSpc>
                <a:spcPct val="90000"/>
              </a:lnSpc>
              <a:spcBef>
                <a:spcPts val="500"/>
              </a:spcBef>
              <a:spcAft>
                <a:spcPts val="0"/>
              </a:spcAft>
              <a:buClr>
                <a:schemeClr val="dk1"/>
              </a:buClr>
              <a:buSzPts val="2400"/>
              <a:buChar char="•"/>
            </a:pPr>
            <a:r>
              <a:rPr lang="en-IN"/>
              <a:t>models optimized for LM- scrambled and LM-scrambled-para — the models which improve in brain decoding performance</a:t>
            </a:r>
            <a:endParaRPr/>
          </a:p>
        </p:txBody>
      </p:sp>
      <p:sp>
        <p:nvSpPr>
          <p:cNvPr id="1470" name="Google Shape;1470;p11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471" name="Google Shape;1471;p111"/>
          <p:cNvSpPr txBox="1"/>
          <p:nvPr>
            <p:ph idx="11" type="ftr"/>
          </p:nvPr>
        </p:nvSpPr>
        <p:spPr>
          <a:xfrm>
            <a:off x="4057650" y="6452024"/>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
        <p:nvSpPr>
          <p:cNvPr id="1472" name="Google Shape;1472;p111"/>
          <p:cNvSpPr txBox="1"/>
          <p:nvPr/>
        </p:nvSpPr>
        <p:spPr>
          <a:xfrm>
            <a:off x="0" y="6454987"/>
            <a:ext cx="29337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Gauthier</a:t>
            </a:r>
            <a:r>
              <a:rPr b="0" i="0" lang="en-IN" sz="1800" u="none" cap="none" strike="noStrike">
                <a:solidFill>
                  <a:srgbClr val="000000"/>
                </a:solidFill>
                <a:latin typeface="Calibri"/>
                <a:ea typeface="Calibri"/>
                <a:cs typeface="Calibri"/>
                <a:sym typeface="Calibri"/>
              </a:rPr>
              <a:t> et al. 2019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112"/>
          <p:cNvSpPr txBox="1"/>
          <p:nvPr>
            <p:ph type="title"/>
          </p:nvPr>
        </p:nvSpPr>
        <p:spPr>
          <a:xfrm>
            <a:off x="342900" y="88901"/>
            <a:ext cx="10515600" cy="673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Linguistic Brain Decoding</a:t>
            </a:r>
            <a:endParaRPr/>
          </a:p>
        </p:txBody>
      </p:sp>
      <p:sp>
        <p:nvSpPr>
          <p:cNvPr id="1479" name="Google Shape;1479;p112"/>
          <p:cNvSpPr txBox="1"/>
          <p:nvPr>
            <p:ph idx="1" type="body"/>
          </p:nvPr>
        </p:nvSpPr>
        <p:spPr>
          <a:xfrm>
            <a:off x="342900" y="1219200"/>
            <a:ext cx="11658600" cy="41563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Toward Word-level Universal Brain Decoder</a:t>
            </a:r>
            <a:endParaRPr/>
          </a:p>
          <a:p>
            <a:pPr indent="-228600" lvl="0" marL="228600" rtl="0" algn="l">
              <a:lnSpc>
                <a:spcPct val="90000"/>
              </a:lnSpc>
              <a:spcBef>
                <a:spcPts val="1000"/>
              </a:spcBef>
              <a:spcAft>
                <a:spcPts val="0"/>
              </a:spcAft>
              <a:buClr>
                <a:srgbClr val="FF0000"/>
              </a:buClr>
              <a:buSzPts val="2800"/>
              <a:buChar char="•"/>
            </a:pPr>
            <a:r>
              <a:rPr lang="en-IN" sz="2800">
                <a:solidFill>
                  <a:srgbClr val="FF0000"/>
                </a:solidFill>
              </a:rPr>
              <a:t>Linking artificial and human neural representations of language (contd)</a:t>
            </a:r>
            <a:endParaRPr/>
          </a:p>
          <a:p>
            <a:pPr indent="-228600" lvl="0" marL="228600" rtl="0" algn="l">
              <a:lnSpc>
                <a:spcPct val="90000"/>
              </a:lnSpc>
              <a:spcBef>
                <a:spcPts val="1000"/>
              </a:spcBef>
              <a:spcAft>
                <a:spcPts val="0"/>
              </a:spcAft>
              <a:buClr>
                <a:schemeClr val="dk1"/>
              </a:buClr>
              <a:buSzPts val="2800"/>
              <a:buChar char="•"/>
            </a:pPr>
            <a:r>
              <a:rPr lang="en-IN" sz="2800"/>
              <a:t>Multi-view and Cross-view Decoding</a:t>
            </a:r>
            <a:endParaRPr/>
          </a:p>
        </p:txBody>
      </p:sp>
      <p:sp>
        <p:nvSpPr>
          <p:cNvPr id="1480" name="Google Shape;1480;p112"/>
          <p:cNvSpPr txBox="1"/>
          <p:nvPr/>
        </p:nvSpPr>
        <p:spPr>
          <a:xfrm>
            <a:off x="-466725" y="6444734"/>
            <a:ext cx="11125200" cy="36933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IN" sz="1800" u="none" cap="none" strike="noStrike">
                <a:solidFill>
                  <a:schemeClr val="dk1"/>
                </a:solidFill>
                <a:latin typeface="Calibri"/>
                <a:ea typeface="Calibri"/>
                <a:cs typeface="Calibri"/>
                <a:sym typeface="Calibri"/>
              </a:rPr>
              <a:t>Periera et al. 2018, Gauthier et al. 2019, </a:t>
            </a:r>
            <a:r>
              <a:rPr b="0" i="0" lang="en-IN" sz="1800" u="none" cap="none" strike="noStrike">
                <a:solidFill>
                  <a:srgbClr val="FF0000"/>
                </a:solidFill>
                <a:latin typeface="Calibri"/>
                <a:ea typeface="Calibri"/>
                <a:cs typeface="Calibri"/>
                <a:sym typeface="Calibri"/>
              </a:rPr>
              <a:t>Huth et al. 2023</a:t>
            </a:r>
            <a:r>
              <a:rPr b="0" i="0" lang="en-IN" sz="1800" u="none" cap="none" strike="noStrike">
                <a:solidFill>
                  <a:schemeClr val="dk1"/>
                </a:solidFill>
                <a:latin typeface="Calibri"/>
                <a:ea typeface="Calibri"/>
                <a:cs typeface="Calibri"/>
                <a:sym typeface="Calibri"/>
              </a:rPr>
              <a:t>, Oota et al. 2022</a:t>
            </a:r>
            <a:endParaRPr/>
          </a:p>
        </p:txBody>
      </p:sp>
      <p:sp>
        <p:nvSpPr>
          <p:cNvPr id="1481" name="Google Shape;1481;p11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482" name="Google Shape;1482;p112"/>
          <p:cNvSpPr txBox="1"/>
          <p:nvPr>
            <p:ph idx="11" type="ftr"/>
          </p:nvPr>
        </p:nvSpPr>
        <p:spPr>
          <a:xfrm>
            <a:off x="3981450" y="6065322"/>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sp>
        <p:nvSpPr>
          <p:cNvPr id="1488" name="Google Shape;1488;p113"/>
          <p:cNvSpPr txBox="1"/>
          <p:nvPr>
            <p:ph idx="11" type="ftr"/>
          </p:nvPr>
        </p:nvSpPr>
        <p:spPr>
          <a:xfrm>
            <a:off x="4038599" y="6356350"/>
            <a:ext cx="4181475"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a:p>
        </p:txBody>
      </p:sp>
      <p:sp>
        <p:nvSpPr>
          <p:cNvPr id="1489" name="Google Shape;1489;p11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pic>
        <p:nvPicPr>
          <p:cNvPr id="1490" name="Google Shape;1490;p113"/>
          <p:cNvPicPr preferRelativeResize="0"/>
          <p:nvPr/>
        </p:nvPicPr>
        <p:blipFill rotWithShape="1">
          <a:blip r:embed="rId3">
            <a:alphaModFix/>
          </a:blip>
          <a:srcRect b="0" l="0" r="0" t="0"/>
          <a:stretch/>
        </p:blipFill>
        <p:spPr>
          <a:xfrm>
            <a:off x="789139" y="1358290"/>
            <a:ext cx="10948988" cy="3876675"/>
          </a:xfrm>
          <a:prstGeom prst="rect">
            <a:avLst/>
          </a:prstGeom>
          <a:noFill/>
          <a:ln>
            <a:noFill/>
          </a:ln>
        </p:spPr>
      </p:pic>
      <p:sp>
        <p:nvSpPr>
          <p:cNvPr id="1491" name="Google Shape;1491;p113"/>
          <p:cNvSpPr txBox="1"/>
          <p:nvPr/>
        </p:nvSpPr>
        <p:spPr>
          <a:xfrm>
            <a:off x="654842" y="474432"/>
            <a:ext cx="10948988"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4400">
                <a:solidFill>
                  <a:schemeClr val="dk1"/>
                </a:solidFill>
                <a:latin typeface="Calibri"/>
                <a:ea typeface="Calibri"/>
                <a:cs typeface="Calibri"/>
                <a:sym typeface="Calibri"/>
              </a:rPr>
              <a:t>Continuous Language Decoder</a:t>
            </a:r>
            <a:endParaRPr sz="4400">
              <a:solidFill>
                <a:schemeClr val="dk1"/>
              </a:solidFill>
              <a:latin typeface="Calibri"/>
              <a:ea typeface="Calibri"/>
              <a:cs typeface="Calibri"/>
              <a:sym typeface="Calibri"/>
            </a:endParaRPr>
          </a:p>
        </p:txBody>
      </p:sp>
      <p:sp>
        <p:nvSpPr>
          <p:cNvPr id="1492" name="Google Shape;1492;p113"/>
          <p:cNvSpPr txBox="1"/>
          <p:nvPr/>
        </p:nvSpPr>
        <p:spPr>
          <a:xfrm>
            <a:off x="-178626" y="6356350"/>
            <a:ext cx="11325225" cy="36933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IN" sz="1800" u="none" cap="none" strike="noStrike">
                <a:solidFill>
                  <a:schemeClr val="dk1"/>
                </a:solidFill>
                <a:latin typeface="Calibri"/>
                <a:ea typeface="Calibri"/>
                <a:cs typeface="Calibri"/>
                <a:sym typeface="Calibri"/>
              </a:rPr>
              <a:t>Tang, LaBel, Jain &amp; Huth (2023)</a:t>
            </a:r>
            <a:endParaRPr b="0" i="0" sz="1800" u="none" cap="none" strike="noStrike">
              <a:solidFill>
                <a:srgbClr val="FF0000"/>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114"/>
          <p:cNvSpPr txBox="1"/>
          <p:nvPr>
            <p:ph idx="11" type="ftr"/>
          </p:nvPr>
        </p:nvSpPr>
        <p:spPr>
          <a:xfrm>
            <a:off x="4038599" y="6356350"/>
            <a:ext cx="4181475"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a:p>
        </p:txBody>
      </p:sp>
      <p:sp>
        <p:nvSpPr>
          <p:cNvPr id="1499" name="Google Shape;1499;p11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500" name="Google Shape;1500;p114"/>
          <p:cNvSpPr txBox="1"/>
          <p:nvPr/>
        </p:nvSpPr>
        <p:spPr>
          <a:xfrm>
            <a:off x="654842" y="474432"/>
            <a:ext cx="10948988"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4400">
                <a:solidFill>
                  <a:schemeClr val="dk1"/>
                </a:solidFill>
                <a:latin typeface="Calibri"/>
                <a:ea typeface="Calibri"/>
                <a:cs typeface="Calibri"/>
                <a:sym typeface="Calibri"/>
              </a:rPr>
              <a:t>Continuous Language Decoder</a:t>
            </a:r>
            <a:endParaRPr sz="4400">
              <a:solidFill>
                <a:schemeClr val="dk1"/>
              </a:solidFill>
              <a:latin typeface="Calibri"/>
              <a:ea typeface="Calibri"/>
              <a:cs typeface="Calibri"/>
              <a:sym typeface="Calibri"/>
            </a:endParaRPr>
          </a:p>
        </p:txBody>
      </p:sp>
      <p:sp>
        <p:nvSpPr>
          <p:cNvPr id="1501" name="Google Shape;1501;p114"/>
          <p:cNvSpPr txBox="1"/>
          <p:nvPr/>
        </p:nvSpPr>
        <p:spPr>
          <a:xfrm>
            <a:off x="-178626" y="6356350"/>
            <a:ext cx="11325225" cy="36933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IN" sz="1800" u="none" cap="none" strike="noStrike">
                <a:solidFill>
                  <a:schemeClr val="dk1"/>
                </a:solidFill>
                <a:latin typeface="Calibri"/>
                <a:ea typeface="Calibri"/>
                <a:cs typeface="Calibri"/>
                <a:sym typeface="Calibri"/>
              </a:rPr>
              <a:t>Tang, LaBel, Jain &amp; Huth (2023)</a:t>
            </a:r>
            <a:endParaRPr b="0" i="0" sz="1800" u="none" cap="none" strike="noStrike">
              <a:solidFill>
                <a:srgbClr val="FF0000"/>
              </a:solidFill>
              <a:latin typeface="Calibri"/>
              <a:ea typeface="Calibri"/>
              <a:cs typeface="Calibri"/>
              <a:sym typeface="Calibri"/>
            </a:endParaRPr>
          </a:p>
        </p:txBody>
      </p:sp>
      <p:pic>
        <p:nvPicPr>
          <p:cNvPr id="1502" name="Google Shape;1502;p114"/>
          <p:cNvPicPr preferRelativeResize="0"/>
          <p:nvPr/>
        </p:nvPicPr>
        <p:blipFill rotWithShape="1">
          <a:blip r:embed="rId3">
            <a:alphaModFix/>
          </a:blip>
          <a:srcRect b="0" l="0" r="0" t="0"/>
          <a:stretch/>
        </p:blipFill>
        <p:spPr>
          <a:xfrm>
            <a:off x="755904" y="1680210"/>
            <a:ext cx="10680192" cy="349758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p115"/>
          <p:cNvSpPr txBox="1"/>
          <p:nvPr>
            <p:ph idx="11" type="ftr"/>
          </p:nvPr>
        </p:nvSpPr>
        <p:spPr>
          <a:xfrm>
            <a:off x="4038599" y="6356350"/>
            <a:ext cx="4181475"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a:p>
        </p:txBody>
      </p:sp>
      <p:sp>
        <p:nvSpPr>
          <p:cNvPr id="1509" name="Google Shape;1509;p11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510" name="Google Shape;1510;p115"/>
          <p:cNvSpPr txBox="1"/>
          <p:nvPr/>
        </p:nvSpPr>
        <p:spPr>
          <a:xfrm>
            <a:off x="654842" y="474432"/>
            <a:ext cx="10948988"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4400">
                <a:solidFill>
                  <a:schemeClr val="dk1"/>
                </a:solidFill>
                <a:latin typeface="Calibri"/>
                <a:ea typeface="Calibri"/>
                <a:cs typeface="Calibri"/>
                <a:sym typeface="Calibri"/>
              </a:rPr>
              <a:t>Continuous Language Decoder</a:t>
            </a:r>
            <a:endParaRPr sz="4400">
              <a:solidFill>
                <a:schemeClr val="dk1"/>
              </a:solidFill>
              <a:latin typeface="Calibri"/>
              <a:ea typeface="Calibri"/>
              <a:cs typeface="Calibri"/>
              <a:sym typeface="Calibri"/>
            </a:endParaRPr>
          </a:p>
        </p:txBody>
      </p:sp>
      <p:sp>
        <p:nvSpPr>
          <p:cNvPr id="1511" name="Google Shape;1511;p115"/>
          <p:cNvSpPr txBox="1"/>
          <p:nvPr/>
        </p:nvSpPr>
        <p:spPr>
          <a:xfrm>
            <a:off x="-178626" y="6356350"/>
            <a:ext cx="11325225" cy="36933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IN" sz="1800" u="none" cap="none" strike="noStrike">
                <a:solidFill>
                  <a:schemeClr val="dk1"/>
                </a:solidFill>
                <a:latin typeface="Calibri"/>
                <a:ea typeface="Calibri"/>
                <a:cs typeface="Calibri"/>
                <a:sym typeface="Calibri"/>
              </a:rPr>
              <a:t>Tang, LaBel, Jain &amp; Huth (2023)</a:t>
            </a:r>
            <a:endParaRPr b="0" i="0" sz="1800" u="none" cap="none" strike="noStrike">
              <a:solidFill>
                <a:srgbClr val="FF0000"/>
              </a:solidFill>
              <a:latin typeface="Calibri"/>
              <a:ea typeface="Calibri"/>
              <a:cs typeface="Calibri"/>
              <a:sym typeface="Calibri"/>
            </a:endParaRPr>
          </a:p>
        </p:txBody>
      </p:sp>
      <p:pic>
        <p:nvPicPr>
          <p:cNvPr id="1512" name="Google Shape;1512;p115"/>
          <p:cNvPicPr preferRelativeResize="0"/>
          <p:nvPr/>
        </p:nvPicPr>
        <p:blipFill rotWithShape="1">
          <a:blip r:embed="rId3">
            <a:alphaModFix/>
          </a:blip>
          <a:srcRect b="0" l="0" r="0" t="0"/>
          <a:stretch/>
        </p:blipFill>
        <p:spPr>
          <a:xfrm>
            <a:off x="3761422" y="1204833"/>
            <a:ext cx="4653915" cy="514731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116"/>
          <p:cNvSpPr txBox="1"/>
          <p:nvPr>
            <p:ph type="title"/>
          </p:nvPr>
        </p:nvSpPr>
        <p:spPr>
          <a:xfrm>
            <a:off x="838200" y="365125"/>
            <a:ext cx="10515600" cy="6254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Summary</a:t>
            </a:r>
            <a:endParaRPr/>
          </a:p>
        </p:txBody>
      </p:sp>
      <p:sp>
        <p:nvSpPr>
          <p:cNvPr id="1519" name="Google Shape;1519;p116"/>
          <p:cNvSpPr txBox="1"/>
          <p:nvPr>
            <p:ph idx="1" type="body"/>
          </p:nvPr>
        </p:nvSpPr>
        <p:spPr>
          <a:xfrm>
            <a:off x="342900" y="1257300"/>
            <a:ext cx="11639550" cy="543877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Continuous language representations of semantic meaning can be decoded (reconstructed) from </a:t>
            </a:r>
            <a:r>
              <a:rPr lang="en-IN">
                <a:solidFill>
                  <a:srgbClr val="00B050"/>
                </a:solidFill>
              </a:rPr>
              <a:t>non-invasive brain recordings (fMRI)</a:t>
            </a:r>
            <a:r>
              <a:rPr lang="en-IN"/>
              <a:t>, </a:t>
            </a:r>
            <a:endParaRPr/>
          </a:p>
          <a:p>
            <a:pPr indent="-228600" lvl="0" marL="228600" rtl="0" algn="l">
              <a:lnSpc>
                <a:spcPct val="90000"/>
              </a:lnSpc>
              <a:spcBef>
                <a:spcPts val="1000"/>
              </a:spcBef>
              <a:spcAft>
                <a:spcPts val="0"/>
              </a:spcAft>
              <a:buClr>
                <a:schemeClr val="dk1"/>
              </a:buClr>
              <a:buSzPts val="2800"/>
              <a:buChar char="•"/>
            </a:pPr>
            <a:r>
              <a:rPr lang="en-IN"/>
              <a:t>Given novel brain recordings, decoder generates intelligible word sequences that recover the meaning of perceived speech, imagined speech, and even silent videos, demonstrating that a single language decoder can be applied to a range of semantic tasks.</a:t>
            </a:r>
            <a:endParaRPr/>
          </a:p>
          <a:p>
            <a:pPr indent="-228600" lvl="0" marL="228600" rtl="0" algn="l">
              <a:lnSpc>
                <a:spcPct val="90000"/>
              </a:lnSpc>
              <a:spcBef>
                <a:spcPts val="1000"/>
              </a:spcBef>
              <a:spcAft>
                <a:spcPts val="0"/>
              </a:spcAft>
              <a:buClr>
                <a:srgbClr val="FF0000"/>
              </a:buClr>
              <a:buSzPts val="2800"/>
              <a:buChar char="•"/>
            </a:pPr>
            <a:r>
              <a:rPr lang="en-IN">
                <a:solidFill>
                  <a:srgbClr val="FF0000"/>
                </a:solidFill>
              </a:rPr>
              <a:t>Exciting possibility enabling future multipurpose brain-computer interfaces!</a:t>
            </a:r>
            <a:endParaRPr/>
          </a:p>
        </p:txBody>
      </p:sp>
      <p:sp>
        <p:nvSpPr>
          <p:cNvPr id="1520" name="Google Shape;1520;p11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521" name="Google Shape;1521;p116"/>
          <p:cNvSpPr txBox="1"/>
          <p:nvPr>
            <p:ph idx="11" type="ftr"/>
          </p:nvPr>
        </p:nvSpPr>
        <p:spPr>
          <a:xfrm>
            <a:off x="4057650" y="6452024"/>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
        <p:nvSpPr>
          <p:cNvPr id="1522" name="Google Shape;1522;p116"/>
          <p:cNvSpPr txBox="1"/>
          <p:nvPr/>
        </p:nvSpPr>
        <p:spPr>
          <a:xfrm>
            <a:off x="0" y="6454987"/>
            <a:ext cx="3582444" cy="36933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IN" sz="1800" u="none" cap="none" strike="noStrike">
                <a:solidFill>
                  <a:schemeClr val="dk1"/>
                </a:solidFill>
                <a:latin typeface="Calibri"/>
                <a:ea typeface="Calibri"/>
                <a:cs typeface="Calibri"/>
                <a:sym typeface="Calibri"/>
              </a:rPr>
              <a:t>Tang, LaBel, Jain &amp; Huth (2023)</a:t>
            </a:r>
            <a:endParaRPr b="0" i="0" sz="1800" u="none" cap="none" strike="noStrike">
              <a:solidFill>
                <a:srgbClr val="FF0000"/>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117"/>
          <p:cNvSpPr txBox="1"/>
          <p:nvPr>
            <p:ph type="title"/>
          </p:nvPr>
        </p:nvSpPr>
        <p:spPr>
          <a:xfrm>
            <a:off x="342900" y="88901"/>
            <a:ext cx="10515600" cy="673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Linguistic Brain Decoding</a:t>
            </a:r>
            <a:endParaRPr/>
          </a:p>
        </p:txBody>
      </p:sp>
      <p:sp>
        <p:nvSpPr>
          <p:cNvPr id="1529" name="Google Shape;1529;p117"/>
          <p:cNvSpPr txBox="1"/>
          <p:nvPr>
            <p:ph idx="1" type="body"/>
          </p:nvPr>
        </p:nvSpPr>
        <p:spPr>
          <a:xfrm>
            <a:off x="342900" y="1219200"/>
            <a:ext cx="11658600" cy="5410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Toward Word-level Universal Brain Decoder</a:t>
            </a:r>
            <a:endParaRPr/>
          </a:p>
          <a:p>
            <a:pPr indent="-228600" lvl="0" marL="228600" rtl="0" algn="l">
              <a:lnSpc>
                <a:spcPct val="90000"/>
              </a:lnSpc>
              <a:spcBef>
                <a:spcPts val="1000"/>
              </a:spcBef>
              <a:spcAft>
                <a:spcPts val="0"/>
              </a:spcAft>
              <a:buClr>
                <a:schemeClr val="dk1"/>
              </a:buClr>
              <a:buSzPts val="2800"/>
              <a:buChar char="•"/>
            </a:pPr>
            <a:r>
              <a:rPr lang="en-IN" sz="2800"/>
              <a:t>Linking artificial and human neural representations of language</a:t>
            </a:r>
            <a:endParaRPr/>
          </a:p>
          <a:p>
            <a:pPr indent="-228600" lvl="0" marL="228600" rtl="0" algn="l">
              <a:lnSpc>
                <a:spcPct val="90000"/>
              </a:lnSpc>
              <a:spcBef>
                <a:spcPts val="1000"/>
              </a:spcBef>
              <a:spcAft>
                <a:spcPts val="0"/>
              </a:spcAft>
              <a:buClr>
                <a:srgbClr val="FF0000"/>
              </a:buClr>
              <a:buSzPts val="2800"/>
              <a:buChar char="•"/>
            </a:pPr>
            <a:r>
              <a:rPr lang="en-IN" sz="2800">
                <a:solidFill>
                  <a:srgbClr val="FF0000"/>
                </a:solidFill>
              </a:rPr>
              <a:t>Multi-view and Cross-view Decoding</a:t>
            </a:r>
            <a:endParaRPr/>
          </a:p>
        </p:txBody>
      </p:sp>
      <p:sp>
        <p:nvSpPr>
          <p:cNvPr id="1530" name="Google Shape;1530;p117"/>
          <p:cNvSpPr txBox="1"/>
          <p:nvPr/>
        </p:nvSpPr>
        <p:spPr>
          <a:xfrm>
            <a:off x="-466725" y="6444734"/>
            <a:ext cx="11325225" cy="36933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IN" sz="1800" u="none" cap="none" strike="noStrike">
                <a:solidFill>
                  <a:schemeClr val="dk1"/>
                </a:solidFill>
                <a:latin typeface="Calibri"/>
                <a:ea typeface="Calibri"/>
                <a:cs typeface="Calibri"/>
                <a:sym typeface="Calibri"/>
              </a:rPr>
              <a:t>Periera et al. 2018, Gauthier et al. 2019, Huth et al. 2023, </a:t>
            </a:r>
            <a:r>
              <a:rPr b="0" i="0" lang="en-IN" sz="1800" u="none" cap="none" strike="noStrike">
                <a:solidFill>
                  <a:srgbClr val="FF0000"/>
                </a:solidFill>
                <a:latin typeface="Calibri"/>
                <a:ea typeface="Calibri"/>
                <a:cs typeface="Calibri"/>
                <a:sym typeface="Calibri"/>
              </a:rPr>
              <a:t>Oota et al. 2022</a:t>
            </a:r>
            <a:endParaRPr/>
          </a:p>
        </p:txBody>
      </p:sp>
      <p:sp>
        <p:nvSpPr>
          <p:cNvPr id="1531" name="Google Shape;1531;p11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532" name="Google Shape;1532;p117"/>
          <p:cNvSpPr txBox="1"/>
          <p:nvPr>
            <p:ph idx="11" type="ftr"/>
          </p:nvPr>
        </p:nvSpPr>
        <p:spPr>
          <a:xfrm>
            <a:off x="3981450" y="6065322"/>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6" name="Shape 1536"/>
        <p:cNvGrpSpPr/>
        <p:nvPr/>
      </p:nvGrpSpPr>
      <p:grpSpPr>
        <a:xfrm>
          <a:off x="0" y="0"/>
          <a:ext cx="0" cy="0"/>
          <a:chOff x="0" y="0"/>
          <a:chExt cx="0" cy="0"/>
        </a:xfrm>
      </p:grpSpPr>
      <p:sp>
        <p:nvSpPr>
          <p:cNvPr id="1537" name="Google Shape;1537;p118"/>
          <p:cNvSpPr txBox="1"/>
          <p:nvPr>
            <p:ph type="title"/>
          </p:nvPr>
        </p:nvSpPr>
        <p:spPr>
          <a:xfrm>
            <a:off x="838200" y="107951"/>
            <a:ext cx="10515600" cy="787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Multi-view and Cross-ViewBrain Decoding</a:t>
            </a:r>
            <a:endParaRPr/>
          </a:p>
        </p:txBody>
      </p:sp>
      <p:sp>
        <p:nvSpPr>
          <p:cNvPr id="1538" name="Google Shape;1538;p118"/>
          <p:cNvSpPr txBox="1"/>
          <p:nvPr>
            <p:ph idx="1" type="body"/>
          </p:nvPr>
        </p:nvSpPr>
        <p:spPr>
          <a:xfrm>
            <a:off x="495299" y="1181100"/>
            <a:ext cx="7370507" cy="54483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000"/>
              <a:buChar char="•"/>
            </a:pPr>
            <a:r>
              <a:rPr lang="en-IN" sz="2000"/>
              <a:t>Human  brains have  the  unique  capability  of  language acquisition:</a:t>
            </a:r>
            <a:endParaRPr/>
          </a:p>
          <a:p>
            <a:pPr indent="-228600" lvl="1" marL="685800" rtl="0" algn="l">
              <a:lnSpc>
                <a:spcPct val="90000"/>
              </a:lnSpc>
              <a:spcBef>
                <a:spcPts val="500"/>
              </a:spcBef>
              <a:spcAft>
                <a:spcPts val="0"/>
              </a:spcAft>
              <a:buClr>
                <a:schemeClr val="dk1"/>
              </a:buClr>
              <a:buSzPts val="2000"/>
              <a:buChar char="•"/>
            </a:pPr>
            <a:r>
              <a:rPr lang="en-IN" sz="2000"/>
              <a:t>the process of learning the language </a:t>
            </a:r>
            <a:endParaRPr/>
          </a:p>
          <a:p>
            <a:pPr indent="-228600" lvl="1" marL="685800" rtl="0" algn="l">
              <a:lnSpc>
                <a:spcPct val="90000"/>
              </a:lnSpc>
              <a:spcBef>
                <a:spcPts val="500"/>
              </a:spcBef>
              <a:spcAft>
                <a:spcPts val="0"/>
              </a:spcAft>
              <a:buClr>
                <a:schemeClr val="dk1"/>
              </a:buClr>
              <a:buSzPts val="2000"/>
              <a:buChar char="•"/>
            </a:pPr>
            <a:r>
              <a:rPr lang="en-IN" sz="2000"/>
              <a:t>understand  the  meaning  of  concepts from  multiple  modalities  such  as  images,  text, speech, and videos.</a:t>
            </a:r>
            <a:endParaRPr/>
          </a:p>
          <a:p>
            <a:pPr indent="-228600" lvl="0" marL="228600" rtl="0" algn="l">
              <a:lnSpc>
                <a:spcPct val="90000"/>
              </a:lnSpc>
              <a:spcBef>
                <a:spcPts val="1000"/>
              </a:spcBef>
              <a:spcAft>
                <a:spcPts val="0"/>
              </a:spcAft>
              <a:buClr>
                <a:schemeClr val="dk1"/>
              </a:buClr>
              <a:buSzPts val="2000"/>
              <a:buChar char="•"/>
            </a:pPr>
            <a:r>
              <a:rPr lang="en-IN" sz="2000"/>
              <a:t>Prior works </a:t>
            </a:r>
            <a:r>
              <a:rPr b="0" i="0" lang="en-IN" sz="2000"/>
              <a:t>focus on single-view brain decoding using traditional feature engineering.</a:t>
            </a:r>
            <a:endParaRPr sz="2000"/>
          </a:p>
          <a:p>
            <a:pPr indent="-228600" lvl="0" marL="228600" rtl="0" algn="l">
              <a:lnSpc>
                <a:spcPct val="90000"/>
              </a:lnSpc>
              <a:spcBef>
                <a:spcPts val="1000"/>
              </a:spcBef>
              <a:spcAft>
                <a:spcPts val="0"/>
              </a:spcAft>
              <a:buClr>
                <a:schemeClr val="dk1"/>
              </a:buClr>
              <a:buSzPts val="2000"/>
              <a:buChar char="•"/>
            </a:pPr>
            <a:r>
              <a:rPr lang="en-IN" sz="2000"/>
              <a:t>However, how the brain captures the meaning of linguistic stimuli across multiple views is still a critical open question in neuroscience.</a:t>
            </a:r>
            <a:endParaRPr/>
          </a:p>
          <a:p>
            <a:pPr indent="-228600" lvl="0" marL="228600" rtl="0" algn="l">
              <a:lnSpc>
                <a:spcPct val="90000"/>
              </a:lnSpc>
              <a:spcBef>
                <a:spcPts val="1000"/>
              </a:spcBef>
              <a:spcAft>
                <a:spcPts val="0"/>
              </a:spcAft>
              <a:buClr>
                <a:schemeClr val="dk1"/>
              </a:buClr>
              <a:buSzPts val="2000"/>
              <a:buChar char="•"/>
            </a:pPr>
            <a:r>
              <a:rPr lang="en-IN" sz="2000"/>
              <a:t>Consider three different views of the concept bird: </a:t>
            </a:r>
            <a:endParaRPr/>
          </a:p>
          <a:p>
            <a:pPr indent="-228600" lvl="1" marL="685800" rtl="0" algn="l">
              <a:lnSpc>
                <a:spcPct val="90000"/>
              </a:lnSpc>
              <a:spcBef>
                <a:spcPts val="500"/>
              </a:spcBef>
              <a:spcAft>
                <a:spcPts val="0"/>
              </a:spcAft>
              <a:buClr>
                <a:schemeClr val="dk1"/>
              </a:buClr>
              <a:buSzPts val="2000"/>
              <a:buChar char="•"/>
            </a:pPr>
            <a:r>
              <a:rPr lang="en-IN" sz="2000"/>
              <a:t>(1) sentence using the target word,</a:t>
            </a:r>
            <a:endParaRPr/>
          </a:p>
          <a:p>
            <a:pPr indent="-228600" lvl="1" marL="685800" rtl="0" algn="l">
              <a:lnSpc>
                <a:spcPct val="90000"/>
              </a:lnSpc>
              <a:spcBef>
                <a:spcPts val="500"/>
              </a:spcBef>
              <a:spcAft>
                <a:spcPts val="0"/>
              </a:spcAft>
              <a:buClr>
                <a:schemeClr val="dk1"/>
              </a:buClr>
              <a:buSzPts val="2000"/>
              <a:buChar char="•"/>
            </a:pPr>
            <a:r>
              <a:rPr lang="en-IN" sz="2000"/>
              <a:t>(2) picture presented with the target word label, and </a:t>
            </a:r>
            <a:endParaRPr/>
          </a:p>
          <a:p>
            <a:pPr indent="-228600" lvl="1" marL="685800" rtl="0" algn="l">
              <a:lnSpc>
                <a:spcPct val="90000"/>
              </a:lnSpc>
              <a:spcBef>
                <a:spcPts val="500"/>
              </a:spcBef>
              <a:spcAft>
                <a:spcPts val="0"/>
              </a:spcAft>
              <a:buClr>
                <a:schemeClr val="dk1"/>
              </a:buClr>
              <a:buSzPts val="2000"/>
              <a:buChar char="•"/>
            </a:pPr>
            <a:r>
              <a:rPr lang="en-IN" sz="2000"/>
              <a:t>(3) word cloud containing the target word along with other semantically related words.</a:t>
            </a:r>
            <a:endParaRPr/>
          </a:p>
          <a:p>
            <a:pPr indent="-228600" lvl="0" marL="228600" rtl="0" algn="l">
              <a:lnSpc>
                <a:spcPct val="90000"/>
              </a:lnSpc>
              <a:spcBef>
                <a:spcPts val="1000"/>
              </a:spcBef>
              <a:spcAft>
                <a:spcPts val="0"/>
              </a:spcAft>
              <a:buClr>
                <a:schemeClr val="dk1"/>
              </a:buClr>
              <a:buSzPts val="2000"/>
              <a:buChar char="•"/>
            </a:pPr>
            <a:r>
              <a:rPr lang="en-IN" sz="2000"/>
              <a:t>Earlier works have explored which of these three different  views  provides  richer  information  to  understand the concept.</a:t>
            </a:r>
            <a:endParaRPr/>
          </a:p>
          <a:p>
            <a:pPr indent="0" lvl="0" marL="0" rtl="0" algn="l">
              <a:lnSpc>
                <a:spcPct val="90000"/>
              </a:lnSpc>
              <a:spcBef>
                <a:spcPts val="1000"/>
              </a:spcBef>
              <a:spcAft>
                <a:spcPts val="0"/>
              </a:spcAft>
              <a:buClr>
                <a:schemeClr val="dk1"/>
              </a:buClr>
              <a:buSzPts val="2000"/>
              <a:buNone/>
            </a:pPr>
            <a:r>
              <a:t/>
            </a:r>
            <a:endParaRPr sz="2000"/>
          </a:p>
        </p:txBody>
      </p:sp>
      <p:pic>
        <p:nvPicPr>
          <p:cNvPr descr="A picture containing text&#10;&#10;Description automatically generated" id="1539" name="Google Shape;1539;p118"/>
          <p:cNvPicPr preferRelativeResize="0"/>
          <p:nvPr/>
        </p:nvPicPr>
        <p:blipFill rotWithShape="1">
          <a:blip r:embed="rId3">
            <a:alphaModFix/>
          </a:blip>
          <a:srcRect b="0" l="0" r="0" t="0"/>
          <a:stretch/>
        </p:blipFill>
        <p:spPr>
          <a:xfrm>
            <a:off x="8023430" y="1469225"/>
            <a:ext cx="3920919" cy="1578775"/>
          </a:xfrm>
          <a:prstGeom prst="rect">
            <a:avLst/>
          </a:prstGeom>
          <a:noFill/>
          <a:ln>
            <a:noFill/>
          </a:ln>
        </p:spPr>
      </p:pic>
      <p:pic>
        <p:nvPicPr>
          <p:cNvPr descr="A picture containing text&#10;&#10;Description automatically generated" id="1540" name="Google Shape;1540;p118"/>
          <p:cNvPicPr preferRelativeResize="0"/>
          <p:nvPr/>
        </p:nvPicPr>
        <p:blipFill rotWithShape="1">
          <a:blip r:embed="rId4">
            <a:alphaModFix/>
          </a:blip>
          <a:srcRect b="0" l="0" r="0" t="0"/>
          <a:stretch/>
        </p:blipFill>
        <p:spPr>
          <a:xfrm>
            <a:off x="8023430" y="3048000"/>
            <a:ext cx="3920919" cy="1111045"/>
          </a:xfrm>
          <a:prstGeom prst="rect">
            <a:avLst/>
          </a:prstGeom>
          <a:noFill/>
          <a:ln>
            <a:noFill/>
          </a:ln>
        </p:spPr>
      </p:pic>
      <p:pic>
        <p:nvPicPr>
          <p:cNvPr descr="A picture containing text&#10;&#10;Description automatically generated" id="1541" name="Google Shape;1541;p118"/>
          <p:cNvPicPr preferRelativeResize="0"/>
          <p:nvPr/>
        </p:nvPicPr>
        <p:blipFill rotWithShape="1">
          <a:blip r:embed="rId5">
            <a:alphaModFix/>
          </a:blip>
          <a:srcRect b="0" l="0" r="0" t="0"/>
          <a:stretch/>
        </p:blipFill>
        <p:spPr>
          <a:xfrm>
            <a:off x="8023430" y="4257368"/>
            <a:ext cx="3920919" cy="2083906"/>
          </a:xfrm>
          <a:prstGeom prst="rect">
            <a:avLst/>
          </a:prstGeom>
          <a:noFill/>
          <a:ln>
            <a:noFill/>
          </a:ln>
        </p:spPr>
      </p:pic>
      <p:sp>
        <p:nvSpPr>
          <p:cNvPr id="1542" name="Google Shape;1542;p118"/>
          <p:cNvSpPr/>
          <p:nvPr/>
        </p:nvSpPr>
        <p:spPr>
          <a:xfrm>
            <a:off x="9334500" y="1362075"/>
            <a:ext cx="666750" cy="409575"/>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3" name="Google Shape;1543;p118"/>
          <p:cNvSpPr txBox="1"/>
          <p:nvPr/>
        </p:nvSpPr>
        <p:spPr>
          <a:xfrm>
            <a:off x="0" y="6444734"/>
            <a:ext cx="29337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Oota</a:t>
            </a:r>
            <a:r>
              <a:rPr b="0" i="0" lang="en-IN" sz="1800" u="none" cap="none" strike="noStrike">
                <a:solidFill>
                  <a:srgbClr val="000000"/>
                </a:solidFill>
                <a:latin typeface="Calibri"/>
                <a:ea typeface="Calibri"/>
                <a:cs typeface="Calibri"/>
                <a:sym typeface="Calibri"/>
              </a:rPr>
              <a:t> et al. 2022  </a:t>
            </a:r>
            <a:endParaRPr/>
          </a:p>
        </p:txBody>
      </p:sp>
      <p:sp>
        <p:nvSpPr>
          <p:cNvPr id="1544" name="Google Shape;1544;p11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545" name="Google Shape;1545;p118"/>
          <p:cNvSpPr txBox="1"/>
          <p:nvPr>
            <p:ph idx="11" type="ftr"/>
          </p:nvPr>
        </p:nvSpPr>
        <p:spPr>
          <a:xfrm>
            <a:off x="4057650" y="6452024"/>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119"/>
          <p:cNvSpPr txBox="1"/>
          <p:nvPr>
            <p:ph type="title"/>
          </p:nvPr>
        </p:nvSpPr>
        <p:spPr>
          <a:xfrm>
            <a:off x="838200" y="90078"/>
            <a:ext cx="10515600" cy="8731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Multi-view decoding</a:t>
            </a:r>
            <a:endParaRPr/>
          </a:p>
        </p:txBody>
      </p:sp>
      <p:pic>
        <p:nvPicPr>
          <p:cNvPr descr="Diagram&#10;&#10;Description automatically generated" id="1551" name="Google Shape;1551;p119"/>
          <p:cNvPicPr preferRelativeResize="0"/>
          <p:nvPr>
            <p:ph idx="1" type="body"/>
          </p:nvPr>
        </p:nvPicPr>
        <p:blipFill rotWithShape="1">
          <a:blip r:embed="rId3">
            <a:alphaModFix/>
          </a:blip>
          <a:srcRect b="0" l="0" r="0" t="0"/>
          <a:stretch/>
        </p:blipFill>
        <p:spPr>
          <a:xfrm>
            <a:off x="1874889" y="1346098"/>
            <a:ext cx="9459861" cy="1582994"/>
          </a:xfrm>
          <a:prstGeom prst="rect">
            <a:avLst/>
          </a:prstGeom>
          <a:noFill/>
          <a:ln>
            <a:noFill/>
          </a:ln>
        </p:spPr>
      </p:pic>
      <p:sp>
        <p:nvSpPr>
          <p:cNvPr id="1552" name="Google Shape;1552;p119"/>
          <p:cNvSpPr txBox="1"/>
          <p:nvPr/>
        </p:nvSpPr>
        <p:spPr>
          <a:xfrm>
            <a:off x="0" y="1978637"/>
            <a:ext cx="143827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Wordcloud View</a:t>
            </a:r>
            <a:endParaRPr b="0" i="0" sz="2000" u="none" cap="none" strike="noStrike">
              <a:solidFill>
                <a:srgbClr val="000000"/>
              </a:solidFill>
              <a:latin typeface="Calibri"/>
              <a:ea typeface="Calibri"/>
              <a:cs typeface="Calibri"/>
              <a:sym typeface="Calibri"/>
            </a:endParaRPr>
          </a:p>
        </p:txBody>
      </p:sp>
      <p:sp>
        <p:nvSpPr>
          <p:cNvPr id="1553" name="Google Shape;1553;p119"/>
          <p:cNvSpPr/>
          <p:nvPr/>
        </p:nvSpPr>
        <p:spPr>
          <a:xfrm>
            <a:off x="1438275" y="2137595"/>
            <a:ext cx="389757" cy="329658"/>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4" name="Google Shape;1554;p119"/>
          <p:cNvSpPr/>
          <p:nvPr/>
        </p:nvSpPr>
        <p:spPr>
          <a:xfrm>
            <a:off x="646932" y="1415589"/>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Train</a:t>
            </a:r>
            <a:endParaRPr/>
          </a:p>
        </p:txBody>
      </p:sp>
      <p:sp>
        <p:nvSpPr>
          <p:cNvPr id="1555" name="Google Shape;1555;p119"/>
          <p:cNvSpPr txBox="1"/>
          <p:nvPr/>
        </p:nvSpPr>
        <p:spPr>
          <a:xfrm>
            <a:off x="7122200" y="535439"/>
            <a:ext cx="1785344"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Sentence View</a:t>
            </a:r>
            <a:endParaRPr b="0" i="0" sz="2000" u="none" cap="none" strike="noStrike">
              <a:solidFill>
                <a:srgbClr val="000000"/>
              </a:solidFill>
              <a:latin typeface="Calibri"/>
              <a:ea typeface="Calibri"/>
              <a:cs typeface="Calibri"/>
              <a:sym typeface="Calibri"/>
            </a:endParaRPr>
          </a:p>
        </p:txBody>
      </p:sp>
      <p:sp>
        <p:nvSpPr>
          <p:cNvPr id="1556" name="Google Shape;1556;p119"/>
          <p:cNvSpPr txBox="1"/>
          <p:nvPr/>
        </p:nvSpPr>
        <p:spPr>
          <a:xfrm>
            <a:off x="7083962" y="863175"/>
            <a:ext cx="1861821"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Picture View</a:t>
            </a:r>
            <a:endParaRPr b="0" i="0" sz="2000" u="none" cap="none" strike="noStrike">
              <a:solidFill>
                <a:srgbClr val="000000"/>
              </a:solidFill>
              <a:latin typeface="Calibri"/>
              <a:ea typeface="Calibri"/>
              <a:cs typeface="Calibri"/>
              <a:sym typeface="Calibri"/>
            </a:endParaRPr>
          </a:p>
        </p:txBody>
      </p:sp>
      <p:sp>
        <p:nvSpPr>
          <p:cNvPr id="1557" name="Google Shape;1557;p119"/>
          <p:cNvSpPr txBox="1"/>
          <p:nvPr/>
        </p:nvSpPr>
        <p:spPr>
          <a:xfrm>
            <a:off x="7032517" y="1185291"/>
            <a:ext cx="1964712"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Wordcloud View</a:t>
            </a:r>
            <a:endParaRPr b="0" i="0" sz="2000" u="none" cap="none" strike="noStrike">
              <a:solidFill>
                <a:srgbClr val="000000"/>
              </a:solidFill>
              <a:latin typeface="Calibri"/>
              <a:ea typeface="Calibri"/>
              <a:cs typeface="Calibri"/>
              <a:sym typeface="Calibri"/>
            </a:endParaRPr>
          </a:p>
        </p:txBody>
      </p:sp>
      <p:sp>
        <p:nvSpPr>
          <p:cNvPr id="1558" name="Google Shape;1558;p119"/>
          <p:cNvSpPr/>
          <p:nvPr/>
        </p:nvSpPr>
        <p:spPr>
          <a:xfrm>
            <a:off x="6353175" y="1531392"/>
            <a:ext cx="679342" cy="552194"/>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9" name="Google Shape;1559;p119"/>
          <p:cNvSpPr txBox="1"/>
          <p:nvPr/>
        </p:nvSpPr>
        <p:spPr>
          <a:xfrm>
            <a:off x="0" y="6454987"/>
            <a:ext cx="29337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Oota</a:t>
            </a:r>
            <a:r>
              <a:rPr b="0" i="0" lang="en-IN" sz="1800" u="none" cap="none" strike="noStrike">
                <a:solidFill>
                  <a:srgbClr val="000000"/>
                </a:solidFill>
                <a:latin typeface="Calibri"/>
                <a:ea typeface="Calibri"/>
                <a:cs typeface="Calibri"/>
                <a:sym typeface="Calibri"/>
              </a:rPr>
              <a:t> et al. 2022  </a:t>
            </a:r>
            <a:endParaRPr/>
          </a:p>
        </p:txBody>
      </p:sp>
      <p:pic>
        <p:nvPicPr>
          <p:cNvPr descr="Diagram&#10;&#10;Description automatically generated" id="1560" name="Google Shape;1560;p119"/>
          <p:cNvPicPr preferRelativeResize="0"/>
          <p:nvPr/>
        </p:nvPicPr>
        <p:blipFill rotWithShape="1">
          <a:blip r:embed="rId4">
            <a:alphaModFix/>
          </a:blip>
          <a:srcRect b="0" l="0" r="0" t="0"/>
          <a:stretch/>
        </p:blipFill>
        <p:spPr>
          <a:xfrm>
            <a:off x="1866132" y="2929092"/>
            <a:ext cx="9554343" cy="1582994"/>
          </a:xfrm>
          <a:prstGeom prst="rect">
            <a:avLst/>
          </a:prstGeom>
          <a:noFill/>
          <a:ln>
            <a:noFill/>
          </a:ln>
        </p:spPr>
      </p:pic>
      <p:sp>
        <p:nvSpPr>
          <p:cNvPr id="1561" name="Google Shape;1561;p119"/>
          <p:cNvSpPr txBox="1"/>
          <p:nvPr/>
        </p:nvSpPr>
        <p:spPr>
          <a:xfrm>
            <a:off x="46857" y="3561631"/>
            <a:ext cx="143827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Picture View</a:t>
            </a:r>
            <a:endParaRPr b="0" i="0" sz="2000" u="none" cap="none" strike="noStrike">
              <a:solidFill>
                <a:srgbClr val="000000"/>
              </a:solidFill>
              <a:latin typeface="Calibri"/>
              <a:ea typeface="Calibri"/>
              <a:cs typeface="Calibri"/>
              <a:sym typeface="Calibri"/>
            </a:endParaRPr>
          </a:p>
        </p:txBody>
      </p:sp>
      <p:sp>
        <p:nvSpPr>
          <p:cNvPr id="1562" name="Google Shape;1562;p119"/>
          <p:cNvSpPr/>
          <p:nvPr/>
        </p:nvSpPr>
        <p:spPr>
          <a:xfrm>
            <a:off x="1485132" y="3720589"/>
            <a:ext cx="389757" cy="329658"/>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3" name="Google Shape;1563;p119"/>
          <p:cNvSpPr/>
          <p:nvPr/>
        </p:nvSpPr>
        <p:spPr>
          <a:xfrm>
            <a:off x="646932" y="3002219"/>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Train</a:t>
            </a:r>
            <a:endParaRPr/>
          </a:p>
        </p:txBody>
      </p:sp>
      <p:sp>
        <p:nvSpPr>
          <p:cNvPr id="1564" name="Google Shape;1564;p119"/>
          <p:cNvSpPr/>
          <p:nvPr/>
        </p:nvSpPr>
        <p:spPr>
          <a:xfrm>
            <a:off x="6353175" y="3229174"/>
            <a:ext cx="730787" cy="38998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agram&#10;&#10;Description automatically generated" id="1565" name="Google Shape;1565;p119"/>
          <p:cNvPicPr preferRelativeResize="0"/>
          <p:nvPr/>
        </p:nvPicPr>
        <p:blipFill rotWithShape="1">
          <a:blip r:embed="rId5">
            <a:alphaModFix/>
          </a:blip>
          <a:srcRect b="0" l="0" r="0" t="0"/>
          <a:stretch/>
        </p:blipFill>
        <p:spPr>
          <a:xfrm>
            <a:off x="1800225" y="4557586"/>
            <a:ext cx="9620250" cy="1721565"/>
          </a:xfrm>
          <a:prstGeom prst="rect">
            <a:avLst/>
          </a:prstGeom>
          <a:noFill/>
          <a:ln>
            <a:noFill/>
          </a:ln>
        </p:spPr>
      </p:pic>
      <p:sp>
        <p:nvSpPr>
          <p:cNvPr id="1566" name="Google Shape;1566;p119"/>
          <p:cNvSpPr txBox="1"/>
          <p:nvPr/>
        </p:nvSpPr>
        <p:spPr>
          <a:xfrm>
            <a:off x="46857" y="5253173"/>
            <a:ext cx="143827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Sentence View</a:t>
            </a:r>
            <a:endParaRPr b="0" i="0" sz="2000" u="none" cap="none" strike="noStrike">
              <a:solidFill>
                <a:srgbClr val="000000"/>
              </a:solidFill>
              <a:latin typeface="Calibri"/>
              <a:ea typeface="Calibri"/>
              <a:cs typeface="Calibri"/>
              <a:sym typeface="Calibri"/>
            </a:endParaRPr>
          </a:p>
        </p:txBody>
      </p:sp>
      <p:sp>
        <p:nvSpPr>
          <p:cNvPr id="1567" name="Google Shape;1567;p119"/>
          <p:cNvSpPr/>
          <p:nvPr/>
        </p:nvSpPr>
        <p:spPr>
          <a:xfrm>
            <a:off x="1485132" y="5412131"/>
            <a:ext cx="389757" cy="329658"/>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8" name="Google Shape;1568;p119"/>
          <p:cNvSpPr/>
          <p:nvPr/>
        </p:nvSpPr>
        <p:spPr>
          <a:xfrm>
            <a:off x="646932" y="4693761"/>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Train</a:t>
            </a:r>
            <a:endParaRPr/>
          </a:p>
        </p:txBody>
      </p:sp>
      <p:sp>
        <p:nvSpPr>
          <p:cNvPr id="1569" name="Google Shape;1569;p119"/>
          <p:cNvSpPr/>
          <p:nvPr/>
        </p:nvSpPr>
        <p:spPr>
          <a:xfrm>
            <a:off x="6353174" y="4863193"/>
            <a:ext cx="730787" cy="38998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0" name="Google Shape;1570;p11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571" name="Google Shape;1571;p119"/>
          <p:cNvSpPr txBox="1"/>
          <p:nvPr>
            <p:ph idx="11" type="ftr"/>
          </p:nvPr>
        </p:nvSpPr>
        <p:spPr>
          <a:xfrm>
            <a:off x="4057650" y="6452024"/>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2"/>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Computational Cognitive Science Research goals</a:t>
            </a:r>
            <a:endParaRPr/>
          </a:p>
        </p:txBody>
      </p:sp>
      <p:sp>
        <p:nvSpPr>
          <p:cNvPr id="264" name="Google Shape;264;p12"/>
          <p:cNvSpPr txBox="1"/>
          <p:nvPr>
            <p:ph idx="1" type="body"/>
          </p:nvPr>
        </p:nvSpPr>
        <p:spPr>
          <a:xfrm>
            <a:off x="147638" y="1104900"/>
            <a:ext cx="7467600"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Biological plausibility</a:t>
            </a:r>
            <a:endParaRPr/>
          </a:p>
          <a:p>
            <a:pPr indent="-228600" lvl="1" marL="685800" rtl="0" algn="l">
              <a:lnSpc>
                <a:spcPct val="90000"/>
              </a:lnSpc>
              <a:spcBef>
                <a:spcPts val="500"/>
              </a:spcBef>
              <a:spcAft>
                <a:spcPts val="0"/>
              </a:spcAft>
              <a:buClr>
                <a:schemeClr val="dk1"/>
              </a:buClr>
              <a:buSzPts val="2400"/>
              <a:buChar char="•"/>
            </a:pPr>
            <a:r>
              <a:rPr lang="en-IN"/>
              <a:t>Simulate linear readout</a:t>
            </a:r>
            <a:endParaRPr/>
          </a:p>
          <a:p>
            <a:pPr indent="-228600" lvl="2" marL="1143000" rtl="0" algn="l">
              <a:lnSpc>
                <a:spcPct val="90000"/>
              </a:lnSpc>
              <a:spcBef>
                <a:spcPts val="500"/>
              </a:spcBef>
              <a:spcAft>
                <a:spcPts val="0"/>
              </a:spcAft>
              <a:buClr>
                <a:schemeClr val="dk1"/>
              </a:buClr>
              <a:buSzPts val="2000"/>
              <a:buChar char="•"/>
            </a:pPr>
            <a:r>
              <a:rPr lang="en-IN"/>
              <a:t>If the features can be extracted with a linear mapping model, it means that they require few additional computations in order to be used downstream.</a:t>
            </a:r>
            <a:endParaRPr/>
          </a:p>
          <a:p>
            <a:pPr indent="-228600" lvl="1" marL="685800" rtl="0" algn="l">
              <a:lnSpc>
                <a:spcPct val="90000"/>
              </a:lnSpc>
              <a:spcBef>
                <a:spcPts val="500"/>
              </a:spcBef>
              <a:spcAft>
                <a:spcPts val="0"/>
              </a:spcAft>
              <a:buClr>
                <a:schemeClr val="dk1"/>
              </a:buClr>
              <a:buSzPts val="2400"/>
              <a:buChar char="•"/>
            </a:pPr>
            <a:r>
              <a:rPr lang="en-IN"/>
              <a:t>Incorporate measurement-related considerations</a:t>
            </a:r>
            <a:endParaRPr/>
          </a:p>
          <a:p>
            <a:pPr indent="-228600" lvl="2" marL="1143000" rtl="0" algn="l">
              <a:lnSpc>
                <a:spcPct val="90000"/>
              </a:lnSpc>
              <a:spcBef>
                <a:spcPts val="500"/>
              </a:spcBef>
              <a:spcAft>
                <a:spcPts val="0"/>
              </a:spcAft>
              <a:buClr>
                <a:schemeClr val="dk1"/>
              </a:buClr>
              <a:buSzPts val="2000"/>
              <a:buChar char="•"/>
            </a:pPr>
            <a:r>
              <a:rPr lang="en-IN"/>
              <a:t>Rather than assuming a fixed HRF across voxels and/or conditions, what are better ways?</a:t>
            </a:r>
            <a:endParaRPr/>
          </a:p>
        </p:txBody>
      </p:sp>
      <p:sp>
        <p:nvSpPr>
          <p:cNvPr id="265" name="Google Shape;265;p12"/>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266" name="Google Shape;266;p12"/>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267" name="Google Shape;267;p12"/>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22222"/>
              </a:buClr>
              <a:buSzPts val="1000"/>
              <a:buNone/>
            </a:pPr>
            <a:r>
              <a:rPr b="0" i="0" lang="en-IN" sz="1000" u="sng">
                <a:solidFill>
                  <a:srgbClr val="222222"/>
                </a:solidFill>
                <a:latin typeface="Arial"/>
                <a:ea typeface="Arial"/>
                <a:cs typeface="Arial"/>
                <a:sym typeface="Arial"/>
                <a:hlinkClick r:id="rId3">
                  <a:extLst>
                    <a:ext uri="{A12FA001-AC4F-418D-AE19-62706E023703}">
                      <ahyp:hlinkClr val="tx"/>
                    </a:ext>
                  </a:extLst>
                </a:hlinkClick>
              </a:rPr>
              <a:t>Ivanova, Anna A., Martin Schrimpf, Stefano Anzellotti, Noga Zaslavsky, Evelina Fedorenko, and Leyla Isik. "Is it that simple? Linear mapping models in cognitive neuroscience." </a:t>
            </a:r>
            <a:r>
              <a:rPr b="0" i="1" lang="en-IN" sz="1000" u="sng">
                <a:solidFill>
                  <a:srgbClr val="222222"/>
                </a:solidFill>
                <a:latin typeface="Arial"/>
                <a:ea typeface="Arial"/>
                <a:cs typeface="Arial"/>
                <a:sym typeface="Arial"/>
                <a:hlinkClick r:id="rId4">
                  <a:extLst>
                    <a:ext uri="{A12FA001-AC4F-418D-AE19-62706E023703}">
                      <ahyp:hlinkClr val="tx"/>
                    </a:ext>
                  </a:extLst>
                </a:hlinkClick>
              </a:rPr>
              <a:t>bioRxiv</a:t>
            </a:r>
            <a:r>
              <a:rPr b="0" i="0" lang="en-IN" sz="1000" u="sng">
                <a:solidFill>
                  <a:srgbClr val="222222"/>
                </a:solidFill>
                <a:latin typeface="Arial"/>
                <a:ea typeface="Arial"/>
                <a:cs typeface="Arial"/>
                <a:sym typeface="Arial"/>
                <a:hlinkClick r:id="rId5">
                  <a:extLst>
                    <a:ext uri="{A12FA001-AC4F-418D-AE19-62706E023703}">
                      <ahyp:hlinkClr val="tx"/>
                    </a:ext>
                  </a:extLst>
                </a:hlinkClick>
              </a:rPr>
              <a:t> (2021).</a:t>
            </a:r>
            <a:endParaRPr b="0" i="0" sz="1000">
              <a:solidFill>
                <a:srgbClr val="222222"/>
              </a:solidFill>
              <a:latin typeface="Arial"/>
              <a:ea typeface="Arial"/>
              <a:cs typeface="Arial"/>
              <a:sym typeface="Arial"/>
            </a:endParaRPr>
          </a:p>
        </p:txBody>
      </p:sp>
      <p:pic>
        <p:nvPicPr>
          <p:cNvPr id="268" name="Google Shape;268;p12"/>
          <p:cNvPicPr preferRelativeResize="0"/>
          <p:nvPr/>
        </p:nvPicPr>
        <p:blipFill rotWithShape="1">
          <a:blip r:embed="rId6">
            <a:alphaModFix/>
          </a:blip>
          <a:srcRect b="61934" l="0" r="0" t="13550"/>
          <a:stretch/>
        </p:blipFill>
        <p:spPr>
          <a:xfrm>
            <a:off x="9147775" y="4126718"/>
            <a:ext cx="2024530" cy="919698"/>
          </a:xfrm>
          <a:prstGeom prst="rect">
            <a:avLst/>
          </a:prstGeom>
          <a:noFill/>
          <a:ln>
            <a:noFill/>
          </a:ln>
        </p:spPr>
      </p:pic>
      <p:pic>
        <p:nvPicPr>
          <p:cNvPr id="269" name="Google Shape;269;p12"/>
          <p:cNvPicPr preferRelativeResize="0"/>
          <p:nvPr/>
        </p:nvPicPr>
        <p:blipFill rotWithShape="1">
          <a:blip r:embed="rId7">
            <a:alphaModFix/>
          </a:blip>
          <a:srcRect b="0" l="66358" r="0" t="0"/>
          <a:stretch/>
        </p:blipFill>
        <p:spPr>
          <a:xfrm>
            <a:off x="9191009" y="5926383"/>
            <a:ext cx="1722648" cy="327018"/>
          </a:xfrm>
          <a:prstGeom prst="rect">
            <a:avLst/>
          </a:prstGeom>
          <a:noFill/>
          <a:ln>
            <a:noFill/>
          </a:ln>
        </p:spPr>
      </p:pic>
      <p:pic>
        <p:nvPicPr>
          <p:cNvPr id="270" name="Google Shape;270;p12"/>
          <p:cNvPicPr preferRelativeResize="0"/>
          <p:nvPr/>
        </p:nvPicPr>
        <p:blipFill rotWithShape="1">
          <a:blip r:embed="rId7">
            <a:alphaModFix/>
          </a:blip>
          <a:srcRect b="0" l="37049" r="36280" t="0"/>
          <a:stretch/>
        </p:blipFill>
        <p:spPr>
          <a:xfrm>
            <a:off x="9196985" y="5564943"/>
            <a:ext cx="1365697" cy="327018"/>
          </a:xfrm>
          <a:prstGeom prst="rect">
            <a:avLst/>
          </a:prstGeom>
          <a:noFill/>
          <a:ln>
            <a:noFill/>
          </a:ln>
        </p:spPr>
      </p:pic>
      <p:pic>
        <p:nvPicPr>
          <p:cNvPr id="271" name="Google Shape;271;p12"/>
          <p:cNvPicPr preferRelativeResize="0"/>
          <p:nvPr/>
        </p:nvPicPr>
        <p:blipFill rotWithShape="1">
          <a:blip r:embed="rId7">
            <a:alphaModFix/>
          </a:blip>
          <a:srcRect b="0" l="0" r="66865" t="0"/>
          <a:stretch/>
        </p:blipFill>
        <p:spPr>
          <a:xfrm>
            <a:off x="9173081" y="5214829"/>
            <a:ext cx="1696707" cy="327018"/>
          </a:xfrm>
          <a:prstGeom prst="rect">
            <a:avLst/>
          </a:prstGeom>
          <a:noFill/>
          <a:ln>
            <a:noFill/>
          </a:ln>
        </p:spPr>
      </p:pic>
      <p:grpSp>
        <p:nvGrpSpPr>
          <p:cNvPr id="272" name="Google Shape;272;p12"/>
          <p:cNvGrpSpPr/>
          <p:nvPr/>
        </p:nvGrpSpPr>
        <p:grpSpPr>
          <a:xfrm>
            <a:off x="9139060" y="1101260"/>
            <a:ext cx="2024530" cy="1419006"/>
            <a:chOff x="8646048" y="1193692"/>
            <a:chExt cx="2647222" cy="1855456"/>
          </a:xfrm>
        </p:grpSpPr>
        <p:pic>
          <p:nvPicPr>
            <p:cNvPr id="273" name="Google Shape;273;p12"/>
            <p:cNvPicPr preferRelativeResize="0"/>
            <p:nvPr/>
          </p:nvPicPr>
          <p:blipFill rotWithShape="1">
            <a:blip r:embed="rId6">
              <a:alphaModFix/>
            </a:blip>
            <a:srcRect b="36807" l="0" r="0" t="50041"/>
            <a:stretch/>
          </p:blipFill>
          <p:spPr>
            <a:xfrm>
              <a:off x="8646048" y="1193692"/>
              <a:ext cx="2647222" cy="645160"/>
            </a:xfrm>
            <a:prstGeom prst="rect">
              <a:avLst/>
            </a:prstGeom>
            <a:noFill/>
            <a:ln>
              <a:noFill/>
            </a:ln>
          </p:spPr>
        </p:pic>
        <p:pic>
          <p:nvPicPr>
            <p:cNvPr id="274" name="Google Shape;274;p12"/>
            <p:cNvPicPr preferRelativeResize="0"/>
            <p:nvPr/>
          </p:nvPicPr>
          <p:blipFill rotWithShape="1">
            <a:blip r:embed="rId6">
              <a:alphaModFix/>
            </a:blip>
            <a:srcRect b="0" l="0" r="0" t="74585"/>
            <a:stretch/>
          </p:blipFill>
          <p:spPr>
            <a:xfrm>
              <a:off x="8646048" y="1802424"/>
              <a:ext cx="2647222" cy="1246724"/>
            </a:xfrm>
            <a:prstGeom prst="rect">
              <a:avLst/>
            </a:prstGeom>
            <a:noFill/>
            <a:ln>
              <a:noFill/>
            </a:ln>
          </p:spPr>
        </p:pic>
      </p:grpSp>
      <p:grpSp>
        <p:nvGrpSpPr>
          <p:cNvPr id="275" name="Google Shape;275;p12"/>
          <p:cNvGrpSpPr/>
          <p:nvPr/>
        </p:nvGrpSpPr>
        <p:grpSpPr>
          <a:xfrm>
            <a:off x="9136994" y="2563488"/>
            <a:ext cx="2026596" cy="1421912"/>
            <a:chOff x="8646048" y="3205917"/>
            <a:chExt cx="2649921" cy="1859254"/>
          </a:xfrm>
        </p:grpSpPr>
        <p:pic>
          <p:nvPicPr>
            <p:cNvPr id="276" name="Google Shape;276;p12"/>
            <p:cNvPicPr preferRelativeResize="0"/>
            <p:nvPr/>
          </p:nvPicPr>
          <p:blipFill rotWithShape="1">
            <a:blip r:embed="rId6">
              <a:alphaModFix/>
            </a:blip>
            <a:srcRect b="25044" l="0" r="0" t="62790"/>
            <a:stretch/>
          </p:blipFill>
          <p:spPr>
            <a:xfrm>
              <a:off x="8646048" y="4465731"/>
              <a:ext cx="2647222" cy="599440"/>
            </a:xfrm>
            <a:prstGeom prst="rect">
              <a:avLst/>
            </a:prstGeom>
            <a:noFill/>
            <a:ln>
              <a:noFill/>
            </a:ln>
          </p:spPr>
        </p:pic>
        <p:pic>
          <p:nvPicPr>
            <p:cNvPr id="277" name="Google Shape;277;p12"/>
            <p:cNvPicPr preferRelativeResize="0"/>
            <p:nvPr/>
          </p:nvPicPr>
          <p:blipFill rotWithShape="1">
            <a:blip r:embed="rId6">
              <a:alphaModFix/>
            </a:blip>
            <a:srcRect b="48989" l="0" r="0" t="38328"/>
            <a:stretch/>
          </p:blipFill>
          <p:spPr>
            <a:xfrm>
              <a:off x="8648747" y="3872323"/>
              <a:ext cx="2647222" cy="622106"/>
            </a:xfrm>
            <a:prstGeom prst="rect">
              <a:avLst/>
            </a:prstGeom>
            <a:noFill/>
            <a:ln>
              <a:noFill/>
            </a:ln>
          </p:spPr>
        </p:pic>
        <p:pic>
          <p:nvPicPr>
            <p:cNvPr id="278" name="Google Shape;278;p12"/>
            <p:cNvPicPr preferRelativeResize="0"/>
            <p:nvPr/>
          </p:nvPicPr>
          <p:blipFill rotWithShape="1">
            <a:blip r:embed="rId6">
              <a:alphaModFix/>
            </a:blip>
            <a:srcRect b="86866" l="0" r="0" t="0"/>
            <a:stretch/>
          </p:blipFill>
          <p:spPr>
            <a:xfrm>
              <a:off x="8646048" y="3205917"/>
              <a:ext cx="2647222" cy="644280"/>
            </a:xfrm>
            <a:prstGeom prst="rect">
              <a:avLst/>
            </a:prstGeom>
            <a:noFill/>
            <a:ln>
              <a:noFill/>
            </a:ln>
          </p:spPr>
        </p:pic>
      </p:gr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pic>
        <p:nvPicPr>
          <p:cNvPr id="1576" name="Google Shape;1576;p120"/>
          <p:cNvPicPr preferRelativeResize="0"/>
          <p:nvPr/>
        </p:nvPicPr>
        <p:blipFill rotWithShape="1">
          <a:blip r:embed="rId3">
            <a:alphaModFix/>
          </a:blip>
          <a:srcRect b="0" l="0" r="0" t="0"/>
          <a:stretch/>
        </p:blipFill>
        <p:spPr>
          <a:xfrm>
            <a:off x="4238626" y="2409826"/>
            <a:ext cx="3857624" cy="2362200"/>
          </a:xfrm>
          <a:prstGeom prst="rect">
            <a:avLst/>
          </a:prstGeom>
          <a:noFill/>
          <a:ln>
            <a:noFill/>
          </a:ln>
        </p:spPr>
      </p:pic>
      <p:sp>
        <p:nvSpPr>
          <p:cNvPr id="1577" name="Google Shape;1577;p120"/>
          <p:cNvSpPr txBox="1"/>
          <p:nvPr>
            <p:ph type="title"/>
          </p:nvPr>
        </p:nvSpPr>
        <p:spPr>
          <a:xfrm>
            <a:off x="352425" y="98425"/>
            <a:ext cx="10515600" cy="5873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Multi-view decoding results</a:t>
            </a:r>
            <a:endParaRPr/>
          </a:p>
        </p:txBody>
      </p:sp>
      <p:pic>
        <p:nvPicPr>
          <p:cNvPr id="1578" name="Google Shape;1578;p120"/>
          <p:cNvPicPr preferRelativeResize="0"/>
          <p:nvPr>
            <p:ph idx="1" type="body"/>
          </p:nvPr>
        </p:nvPicPr>
        <p:blipFill rotWithShape="1">
          <a:blip r:embed="rId4">
            <a:alphaModFix/>
          </a:blip>
          <a:srcRect b="0" l="0" r="0" t="0"/>
          <a:stretch/>
        </p:blipFill>
        <p:spPr>
          <a:xfrm>
            <a:off x="352426" y="2409825"/>
            <a:ext cx="1943100" cy="2629569"/>
          </a:xfrm>
          <a:prstGeom prst="rect">
            <a:avLst/>
          </a:prstGeom>
          <a:noFill/>
          <a:ln>
            <a:noFill/>
          </a:ln>
        </p:spPr>
      </p:pic>
      <p:pic>
        <p:nvPicPr>
          <p:cNvPr id="1579" name="Google Shape;1579;p120"/>
          <p:cNvPicPr preferRelativeResize="0"/>
          <p:nvPr/>
        </p:nvPicPr>
        <p:blipFill rotWithShape="1">
          <a:blip r:embed="rId5">
            <a:alphaModFix/>
          </a:blip>
          <a:srcRect b="0" l="0" r="0" t="0"/>
          <a:stretch/>
        </p:blipFill>
        <p:spPr>
          <a:xfrm>
            <a:off x="352425" y="4886325"/>
            <a:ext cx="11630025" cy="229269"/>
          </a:xfrm>
          <a:prstGeom prst="rect">
            <a:avLst/>
          </a:prstGeom>
          <a:noFill/>
          <a:ln>
            <a:noFill/>
          </a:ln>
        </p:spPr>
      </p:pic>
      <p:sp>
        <p:nvSpPr>
          <p:cNvPr id="1580" name="Google Shape;1580;p120"/>
          <p:cNvSpPr txBox="1"/>
          <p:nvPr/>
        </p:nvSpPr>
        <p:spPr>
          <a:xfrm>
            <a:off x="1689918" y="1008981"/>
            <a:ext cx="143827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Picture View</a:t>
            </a:r>
            <a:endParaRPr b="0" i="0" sz="2000" u="none" cap="none" strike="noStrike">
              <a:solidFill>
                <a:srgbClr val="000000"/>
              </a:solidFill>
              <a:latin typeface="Calibri"/>
              <a:ea typeface="Calibri"/>
              <a:cs typeface="Calibri"/>
              <a:sym typeface="Calibri"/>
            </a:endParaRPr>
          </a:p>
        </p:txBody>
      </p:sp>
      <p:sp>
        <p:nvSpPr>
          <p:cNvPr id="1581" name="Google Shape;1581;p120"/>
          <p:cNvSpPr/>
          <p:nvPr/>
        </p:nvSpPr>
        <p:spPr>
          <a:xfrm>
            <a:off x="628650" y="1113374"/>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Train</a:t>
            </a:r>
            <a:endParaRPr/>
          </a:p>
        </p:txBody>
      </p:sp>
      <p:sp>
        <p:nvSpPr>
          <p:cNvPr id="1582" name="Google Shape;1582;p120"/>
          <p:cNvSpPr/>
          <p:nvPr/>
        </p:nvSpPr>
        <p:spPr>
          <a:xfrm>
            <a:off x="847726" y="4638675"/>
            <a:ext cx="476250" cy="247650"/>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583" name="Google Shape;1583;p120"/>
          <p:cNvCxnSpPr/>
          <p:nvPr/>
        </p:nvCxnSpPr>
        <p:spPr>
          <a:xfrm>
            <a:off x="1152525" y="4924759"/>
            <a:ext cx="171451" cy="437816"/>
          </a:xfrm>
          <a:prstGeom prst="straightConnector1">
            <a:avLst/>
          </a:prstGeom>
          <a:noFill/>
          <a:ln cap="flat" cmpd="sng" w="28575">
            <a:solidFill>
              <a:schemeClr val="accent1"/>
            </a:solidFill>
            <a:prstDash val="solid"/>
            <a:miter lim="800000"/>
            <a:headEnd len="sm" w="sm" type="none"/>
            <a:tailEnd len="med" w="med" type="triangle"/>
          </a:ln>
        </p:spPr>
      </p:cxnSp>
      <p:sp>
        <p:nvSpPr>
          <p:cNvPr id="1584" name="Google Shape;1584;p120"/>
          <p:cNvSpPr txBox="1"/>
          <p:nvPr/>
        </p:nvSpPr>
        <p:spPr>
          <a:xfrm>
            <a:off x="95251" y="5362575"/>
            <a:ext cx="178593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BERT Representaions</a:t>
            </a:r>
            <a:endParaRPr b="0" i="0" sz="2000" u="none" cap="none" strike="noStrike">
              <a:solidFill>
                <a:srgbClr val="000000"/>
              </a:solidFill>
              <a:latin typeface="Calibri"/>
              <a:ea typeface="Calibri"/>
              <a:cs typeface="Calibri"/>
              <a:sym typeface="Calibri"/>
            </a:endParaRPr>
          </a:p>
        </p:txBody>
      </p:sp>
      <p:sp>
        <p:nvSpPr>
          <p:cNvPr id="1585" name="Google Shape;1585;p120"/>
          <p:cNvSpPr/>
          <p:nvPr/>
        </p:nvSpPr>
        <p:spPr>
          <a:xfrm>
            <a:off x="1476375" y="4629150"/>
            <a:ext cx="809626" cy="20955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586" name="Google Shape;1586;p120"/>
          <p:cNvCxnSpPr/>
          <p:nvPr/>
        </p:nvCxnSpPr>
        <p:spPr>
          <a:xfrm>
            <a:off x="1957387" y="4838700"/>
            <a:ext cx="233363" cy="523875"/>
          </a:xfrm>
          <a:prstGeom prst="straightConnector1">
            <a:avLst/>
          </a:prstGeom>
          <a:noFill/>
          <a:ln cap="flat" cmpd="sng" w="28575">
            <a:solidFill>
              <a:srgbClr val="FF0000"/>
            </a:solidFill>
            <a:prstDash val="solid"/>
            <a:miter lim="800000"/>
            <a:headEnd len="sm" w="sm" type="none"/>
            <a:tailEnd len="med" w="med" type="triangle"/>
          </a:ln>
        </p:spPr>
      </p:cxnSp>
      <p:sp>
        <p:nvSpPr>
          <p:cNvPr id="1587" name="Google Shape;1587;p120"/>
          <p:cNvSpPr txBox="1"/>
          <p:nvPr/>
        </p:nvSpPr>
        <p:spPr>
          <a:xfrm>
            <a:off x="1792313" y="5331813"/>
            <a:ext cx="202406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Shuffled the Target Concepts</a:t>
            </a:r>
            <a:endParaRPr b="0" i="0" sz="2000" u="none" cap="none" strike="noStrike">
              <a:solidFill>
                <a:srgbClr val="000000"/>
              </a:solidFill>
              <a:latin typeface="Calibri"/>
              <a:ea typeface="Calibri"/>
              <a:cs typeface="Calibri"/>
              <a:sym typeface="Calibri"/>
            </a:endParaRPr>
          </a:p>
        </p:txBody>
      </p:sp>
      <p:pic>
        <p:nvPicPr>
          <p:cNvPr id="1588" name="Google Shape;1588;p120"/>
          <p:cNvPicPr preferRelativeResize="0"/>
          <p:nvPr/>
        </p:nvPicPr>
        <p:blipFill rotWithShape="1">
          <a:blip r:embed="rId6">
            <a:alphaModFix/>
          </a:blip>
          <a:srcRect b="0" l="0" r="0" t="0"/>
          <a:stretch/>
        </p:blipFill>
        <p:spPr>
          <a:xfrm>
            <a:off x="2276476" y="2409825"/>
            <a:ext cx="1943100" cy="2629569"/>
          </a:xfrm>
          <a:prstGeom prst="rect">
            <a:avLst/>
          </a:prstGeom>
          <a:noFill/>
          <a:ln>
            <a:noFill/>
          </a:ln>
        </p:spPr>
      </p:pic>
      <p:sp>
        <p:nvSpPr>
          <p:cNvPr id="1589" name="Google Shape;1589;p120"/>
          <p:cNvSpPr/>
          <p:nvPr/>
        </p:nvSpPr>
        <p:spPr>
          <a:xfrm>
            <a:off x="247650" y="2924175"/>
            <a:ext cx="381000" cy="1400175"/>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0" name="Google Shape;1590;p120"/>
          <p:cNvSpPr/>
          <p:nvPr/>
        </p:nvSpPr>
        <p:spPr>
          <a:xfrm>
            <a:off x="2209802" y="2905125"/>
            <a:ext cx="381000" cy="1400175"/>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sp>
        <p:nvSpPr>
          <p:cNvPr id="1591" name="Google Shape;1591;p120"/>
          <p:cNvSpPr/>
          <p:nvPr/>
        </p:nvSpPr>
        <p:spPr>
          <a:xfrm>
            <a:off x="1658578" y="1264638"/>
            <a:ext cx="267469" cy="187751"/>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2" name="Google Shape;1592;p120"/>
          <p:cNvSpPr/>
          <p:nvPr/>
        </p:nvSpPr>
        <p:spPr>
          <a:xfrm>
            <a:off x="4219576" y="4848225"/>
            <a:ext cx="1028699" cy="372144"/>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3" name="Google Shape;1593;p120"/>
          <p:cNvSpPr/>
          <p:nvPr/>
        </p:nvSpPr>
        <p:spPr>
          <a:xfrm>
            <a:off x="5581650" y="4829175"/>
            <a:ext cx="1028699" cy="372144"/>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4" name="Google Shape;1594;p120"/>
          <p:cNvSpPr/>
          <p:nvPr/>
        </p:nvSpPr>
        <p:spPr>
          <a:xfrm>
            <a:off x="6905626" y="4820319"/>
            <a:ext cx="1028699" cy="372144"/>
          </a:xfrm>
          <a:prstGeom prst="ellipse">
            <a:avLst/>
          </a:prstGeom>
          <a:noFill/>
          <a:ln cap="flat" cmpd="sng" w="28575">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5" name="Google Shape;1595;p120"/>
          <p:cNvSpPr/>
          <p:nvPr/>
        </p:nvSpPr>
        <p:spPr>
          <a:xfrm>
            <a:off x="5581650" y="5591844"/>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Test</a:t>
            </a:r>
            <a:endParaRPr/>
          </a:p>
        </p:txBody>
      </p:sp>
      <p:sp>
        <p:nvSpPr>
          <p:cNvPr id="1596" name="Google Shape;1596;p120"/>
          <p:cNvSpPr/>
          <p:nvPr/>
        </p:nvSpPr>
        <p:spPr>
          <a:xfrm rot="-5400000">
            <a:off x="5962264" y="5288418"/>
            <a:ext cx="267469" cy="187751"/>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7" name="Google Shape;1597;p120"/>
          <p:cNvSpPr txBox="1"/>
          <p:nvPr/>
        </p:nvSpPr>
        <p:spPr>
          <a:xfrm>
            <a:off x="6186488" y="1008981"/>
            <a:ext cx="143827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Sentence View</a:t>
            </a:r>
            <a:endParaRPr b="0" i="0" sz="2000" u="none" cap="none" strike="noStrike">
              <a:solidFill>
                <a:srgbClr val="000000"/>
              </a:solidFill>
              <a:latin typeface="Calibri"/>
              <a:ea typeface="Calibri"/>
              <a:cs typeface="Calibri"/>
              <a:sym typeface="Calibri"/>
            </a:endParaRPr>
          </a:p>
        </p:txBody>
      </p:sp>
      <p:sp>
        <p:nvSpPr>
          <p:cNvPr id="1598" name="Google Shape;1598;p120"/>
          <p:cNvSpPr/>
          <p:nvPr/>
        </p:nvSpPr>
        <p:spPr>
          <a:xfrm>
            <a:off x="5034732" y="1113374"/>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Train</a:t>
            </a:r>
            <a:endParaRPr/>
          </a:p>
        </p:txBody>
      </p:sp>
      <p:sp>
        <p:nvSpPr>
          <p:cNvPr id="1599" name="Google Shape;1599;p120"/>
          <p:cNvSpPr/>
          <p:nvPr/>
        </p:nvSpPr>
        <p:spPr>
          <a:xfrm>
            <a:off x="6064660" y="1264638"/>
            <a:ext cx="267469" cy="187751"/>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0" name="Google Shape;1600;p120"/>
          <p:cNvSpPr/>
          <p:nvPr/>
        </p:nvSpPr>
        <p:spPr>
          <a:xfrm>
            <a:off x="4133852" y="2890838"/>
            <a:ext cx="381000" cy="1400175"/>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1" name="Google Shape;1601;p120"/>
          <p:cNvSpPr/>
          <p:nvPr/>
        </p:nvSpPr>
        <p:spPr>
          <a:xfrm>
            <a:off x="6105524" y="2793192"/>
            <a:ext cx="381000" cy="1400175"/>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pic>
        <p:nvPicPr>
          <p:cNvPr id="1602" name="Google Shape;1602;p120"/>
          <p:cNvPicPr preferRelativeResize="0"/>
          <p:nvPr/>
        </p:nvPicPr>
        <p:blipFill rotWithShape="1">
          <a:blip r:embed="rId7">
            <a:alphaModFix/>
          </a:blip>
          <a:srcRect b="0" l="0" r="0" t="0"/>
          <a:stretch/>
        </p:blipFill>
        <p:spPr>
          <a:xfrm>
            <a:off x="8096250" y="2409825"/>
            <a:ext cx="3886200" cy="2629569"/>
          </a:xfrm>
          <a:prstGeom prst="rect">
            <a:avLst/>
          </a:prstGeom>
          <a:noFill/>
          <a:ln>
            <a:noFill/>
          </a:ln>
        </p:spPr>
      </p:pic>
      <p:sp>
        <p:nvSpPr>
          <p:cNvPr id="1603" name="Google Shape;1603;p120"/>
          <p:cNvSpPr txBox="1"/>
          <p:nvPr/>
        </p:nvSpPr>
        <p:spPr>
          <a:xfrm>
            <a:off x="10148887" y="1008981"/>
            <a:ext cx="143827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WordCloud View</a:t>
            </a:r>
            <a:endParaRPr b="0" i="0" sz="2000" u="none" cap="none" strike="noStrike">
              <a:solidFill>
                <a:srgbClr val="000000"/>
              </a:solidFill>
              <a:latin typeface="Calibri"/>
              <a:ea typeface="Calibri"/>
              <a:cs typeface="Calibri"/>
              <a:sym typeface="Calibri"/>
            </a:endParaRPr>
          </a:p>
        </p:txBody>
      </p:sp>
      <p:sp>
        <p:nvSpPr>
          <p:cNvPr id="1604" name="Google Shape;1604;p120"/>
          <p:cNvSpPr/>
          <p:nvPr/>
        </p:nvSpPr>
        <p:spPr>
          <a:xfrm>
            <a:off x="8973319" y="1113374"/>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Train</a:t>
            </a:r>
            <a:endParaRPr/>
          </a:p>
        </p:txBody>
      </p:sp>
      <p:sp>
        <p:nvSpPr>
          <p:cNvPr id="1605" name="Google Shape;1605;p120"/>
          <p:cNvSpPr/>
          <p:nvPr/>
        </p:nvSpPr>
        <p:spPr>
          <a:xfrm>
            <a:off x="10003247" y="1264638"/>
            <a:ext cx="267469" cy="187751"/>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6" name="Google Shape;1606;p120"/>
          <p:cNvSpPr/>
          <p:nvPr/>
        </p:nvSpPr>
        <p:spPr>
          <a:xfrm>
            <a:off x="8010526" y="2881313"/>
            <a:ext cx="381000" cy="1400175"/>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7" name="Google Shape;1607;p120"/>
          <p:cNvSpPr/>
          <p:nvPr/>
        </p:nvSpPr>
        <p:spPr>
          <a:xfrm>
            <a:off x="9946481" y="2762250"/>
            <a:ext cx="381000" cy="1400175"/>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cxnSp>
        <p:nvCxnSpPr>
          <p:cNvPr id="1608" name="Google Shape;1608;p120"/>
          <p:cNvCxnSpPr/>
          <p:nvPr/>
        </p:nvCxnSpPr>
        <p:spPr>
          <a:xfrm flipH="1" rot="10800000">
            <a:off x="988219" y="2057427"/>
            <a:ext cx="2021681" cy="514350"/>
          </a:xfrm>
          <a:prstGeom prst="straightConnector1">
            <a:avLst/>
          </a:prstGeom>
          <a:noFill/>
          <a:ln cap="flat" cmpd="sng" w="28575">
            <a:solidFill>
              <a:schemeClr val="accent1"/>
            </a:solidFill>
            <a:prstDash val="solid"/>
            <a:miter lim="800000"/>
            <a:headEnd len="sm" w="sm" type="none"/>
            <a:tailEnd len="med" w="med" type="triangle"/>
          </a:ln>
        </p:spPr>
      </p:cxnSp>
      <p:cxnSp>
        <p:nvCxnSpPr>
          <p:cNvPr id="1609" name="Google Shape;1609;p120"/>
          <p:cNvCxnSpPr/>
          <p:nvPr/>
        </p:nvCxnSpPr>
        <p:spPr>
          <a:xfrm rot="10800000">
            <a:off x="2931319" y="2069265"/>
            <a:ext cx="1802606" cy="545682"/>
          </a:xfrm>
          <a:prstGeom prst="straightConnector1">
            <a:avLst/>
          </a:prstGeom>
          <a:noFill/>
          <a:ln cap="flat" cmpd="sng" w="28575">
            <a:solidFill>
              <a:schemeClr val="accent1"/>
            </a:solidFill>
            <a:prstDash val="solid"/>
            <a:miter lim="800000"/>
            <a:headEnd len="sm" w="sm" type="none"/>
            <a:tailEnd len="med" w="med" type="triangle"/>
          </a:ln>
        </p:spPr>
      </p:cxnSp>
      <p:sp>
        <p:nvSpPr>
          <p:cNvPr id="1610" name="Google Shape;1610;p120"/>
          <p:cNvSpPr/>
          <p:nvPr/>
        </p:nvSpPr>
        <p:spPr>
          <a:xfrm>
            <a:off x="2821781" y="1512053"/>
            <a:ext cx="2021681" cy="592637"/>
          </a:xfrm>
          <a:prstGeom prst="ellipse">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Pictures Best Accuracy</a:t>
            </a:r>
            <a:endParaRPr/>
          </a:p>
        </p:txBody>
      </p:sp>
      <p:cxnSp>
        <p:nvCxnSpPr>
          <p:cNvPr id="1611" name="Google Shape;1611;p120"/>
          <p:cNvCxnSpPr/>
          <p:nvPr/>
        </p:nvCxnSpPr>
        <p:spPr>
          <a:xfrm flipH="1" rot="10800000">
            <a:off x="5034732" y="2057427"/>
            <a:ext cx="1947093" cy="704823"/>
          </a:xfrm>
          <a:prstGeom prst="straightConnector1">
            <a:avLst/>
          </a:prstGeom>
          <a:noFill/>
          <a:ln cap="flat" cmpd="sng" w="28575">
            <a:solidFill>
              <a:schemeClr val="accent1"/>
            </a:solidFill>
            <a:prstDash val="solid"/>
            <a:miter lim="800000"/>
            <a:headEnd len="sm" w="sm" type="none"/>
            <a:tailEnd len="med" w="med" type="triangle"/>
          </a:ln>
        </p:spPr>
      </p:cxnSp>
      <p:cxnSp>
        <p:nvCxnSpPr>
          <p:cNvPr id="1612" name="Google Shape;1612;p120"/>
          <p:cNvCxnSpPr/>
          <p:nvPr/>
        </p:nvCxnSpPr>
        <p:spPr>
          <a:xfrm rot="10800000">
            <a:off x="6886574" y="2069265"/>
            <a:ext cx="2005782" cy="545682"/>
          </a:xfrm>
          <a:prstGeom prst="straightConnector1">
            <a:avLst/>
          </a:prstGeom>
          <a:noFill/>
          <a:ln cap="flat" cmpd="sng" w="28575">
            <a:solidFill>
              <a:schemeClr val="accent1"/>
            </a:solidFill>
            <a:prstDash val="solid"/>
            <a:miter lim="800000"/>
            <a:headEnd len="sm" w="sm" type="none"/>
            <a:tailEnd len="med" w="med" type="triangle"/>
          </a:ln>
        </p:spPr>
      </p:cxnSp>
      <p:sp>
        <p:nvSpPr>
          <p:cNvPr id="1613" name="Google Shape;1613;p120"/>
          <p:cNvSpPr/>
          <p:nvPr/>
        </p:nvSpPr>
        <p:spPr>
          <a:xfrm>
            <a:off x="7085409" y="1678480"/>
            <a:ext cx="2175272" cy="571117"/>
          </a:xfrm>
          <a:prstGeom prst="ellipse">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Sentences Best Accuracy</a:t>
            </a:r>
            <a:endParaRPr/>
          </a:p>
        </p:txBody>
      </p:sp>
      <p:sp>
        <p:nvSpPr>
          <p:cNvPr id="1614" name="Google Shape;1614;p120"/>
          <p:cNvSpPr txBox="1"/>
          <p:nvPr/>
        </p:nvSpPr>
        <p:spPr>
          <a:xfrm>
            <a:off x="0" y="6478836"/>
            <a:ext cx="29337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Oota</a:t>
            </a:r>
            <a:r>
              <a:rPr b="0" i="0" lang="en-IN" sz="1800" u="none" cap="none" strike="noStrike">
                <a:solidFill>
                  <a:srgbClr val="000000"/>
                </a:solidFill>
                <a:latin typeface="Calibri"/>
                <a:ea typeface="Calibri"/>
                <a:cs typeface="Calibri"/>
                <a:sym typeface="Calibri"/>
              </a:rPr>
              <a:t> et al. 2022  </a:t>
            </a:r>
            <a:endParaRPr/>
          </a:p>
        </p:txBody>
      </p:sp>
      <p:sp>
        <p:nvSpPr>
          <p:cNvPr id="1615" name="Google Shape;1615;p12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616" name="Google Shape;1616;p120"/>
          <p:cNvSpPr txBox="1"/>
          <p:nvPr>
            <p:ph idx="11" type="ftr"/>
          </p:nvPr>
        </p:nvSpPr>
        <p:spPr>
          <a:xfrm>
            <a:off x="4057650" y="6452024"/>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sp>
        <p:nvSpPr>
          <p:cNvPr id="1621" name="Google Shape;1621;p121"/>
          <p:cNvSpPr txBox="1"/>
          <p:nvPr>
            <p:ph type="title"/>
          </p:nvPr>
        </p:nvSpPr>
        <p:spPr>
          <a:xfrm>
            <a:off x="838200" y="365126"/>
            <a:ext cx="10515600" cy="863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Distribution of Informative Voxels</a:t>
            </a:r>
            <a:endParaRPr/>
          </a:p>
        </p:txBody>
      </p:sp>
      <p:pic>
        <p:nvPicPr>
          <p:cNvPr descr="Chart&#10;&#10;Description automatically generated" id="1622" name="Google Shape;1622;p121"/>
          <p:cNvPicPr preferRelativeResize="0"/>
          <p:nvPr>
            <p:ph idx="1" type="body"/>
          </p:nvPr>
        </p:nvPicPr>
        <p:blipFill rotWithShape="1">
          <a:blip r:embed="rId3">
            <a:alphaModFix/>
          </a:blip>
          <a:srcRect b="0" l="0" r="0" t="0"/>
          <a:stretch/>
        </p:blipFill>
        <p:spPr>
          <a:xfrm>
            <a:off x="838200" y="1611223"/>
            <a:ext cx="10832690" cy="4061990"/>
          </a:xfrm>
          <a:prstGeom prst="rect">
            <a:avLst/>
          </a:prstGeom>
          <a:noFill/>
          <a:ln>
            <a:noFill/>
          </a:ln>
        </p:spPr>
      </p:pic>
      <p:sp>
        <p:nvSpPr>
          <p:cNvPr id="1623" name="Google Shape;1623;p121"/>
          <p:cNvSpPr txBox="1"/>
          <p:nvPr/>
        </p:nvSpPr>
        <p:spPr>
          <a:xfrm>
            <a:off x="0" y="6488668"/>
            <a:ext cx="29337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Oota</a:t>
            </a:r>
            <a:r>
              <a:rPr b="0" i="0" lang="en-IN" sz="1800" u="none" cap="none" strike="noStrike">
                <a:solidFill>
                  <a:srgbClr val="000000"/>
                </a:solidFill>
                <a:latin typeface="Calibri"/>
                <a:ea typeface="Calibri"/>
                <a:cs typeface="Calibri"/>
                <a:sym typeface="Calibri"/>
              </a:rPr>
              <a:t> et al. 2022  </a:t>
            </a:r>
            <a:endParaRPr/>
          </a:p>
        </p:txBody>
      </p:sp>
      <p:sp>
        <p:nvSpPr>
          <p:cNvPr id="1624" name="Google Shape;1624;p121"/>
          <p:cNvSpPr/>
          <p:nvPr/>
        </p:nvSpPr>
        <p:spPr>
          <a:xfrm>
            <a:off x="1609725" y="5010150"/>
            <a:ext cx="885825" cy="381000"/>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5" name="Google Shape;1625;p121"/>
          <p:cNvSpPr/>
          <p:nvPr/>
        </p:nvSpPr>
        <p:spPr>
          <a:xfrm>
            <a:off x="8439150" y="4981575"/>
            <a:ext cx="762000" cy="447675"/>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6" name="Google Shape;1626;p12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627" name="Google Shape;1627;p121"/>
          <p:cNvSpPr txBox="1"/>
          <p:nvPr>
            <p:ph idx="11" type="ftr"/>
          </p:nvPr>
        </p:nvSpPr>
        <p:spPr>
          <a:xfrm>
            <a:off x="4057650" y="6452024"/>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a:t>
            </a:r>
            <a:r>
              <a:rPr lang="en-IN" sz="1600">
                <a:solidFill>
                  <a:srgbClr val="00B050"/>
                </a:solidFill>
              </a:rPr>
              <a:t>: DL for Brain Encoding and Decoding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sp>
        <p:nvSpPr>
          <p:cNvPr id="1632" name="Google Shape;1632;p122"/>
          <p:cNvSpPr txBox="1"/>
          <p:nvPr>
            <p:ph type="title"/>
          </p:nvPr>
        </p:nvSpPr>
        <p:spPr>
          <a:xfrm>
            <a:off x="495300" y="39394"/>
            <a:ext cx="10515600" cy="7302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Cross-view Decoding</a:t>
            </a:r>
            <a:endParaRPr/>
          </a:p>
        </p:txBody>
      </p:sp>
      <p:pic>
        <p:nvPicPr>
          <p:cNvPr descr="A picture containing diagram&#10;&#10;Description automatically generated" id="1633" name="Google Shape;1633;p122"/>
          <p:cNvPicPr preferRelativeResize="0"/>
          <p:nvPr>
            <p:ph idx="1" type="body"/>
          </p:nvPr>
        </p:nvPicPr>
        <p:blipFill rotWithShape="1">
          <a:blip r:embed="rId3">
            <a:alphaModFix/>
          </a:blip>
          <a:srcRect b="0" l="0" r="0" t="0"/>
          <a:stretch/>
        </p:blipFill>
        <p:spPr>
          <a:xfrm>
            <a:off x="191729" y="1968909"/>
            <a:ext cx="2932471" cy="2920181"/>
          </a:xfrm>
          <a:prstGeom prst="rect">
            <a:avLst/>
          </a:prstGeom>
          <a:noFill/>
          <a:ln>
            <a:noFill/>
          </a:ln>
        </p:spPr>
      </p:pic>
      <p:sp>
        <p:nvSpPr>
          <p:cNvPr id="1634" name="Google Shape;1634;p122"/>
          <p:cNvSpPr txBox="1"/>
          <p:nvPr/>
        </p:nvSpPr>
        <p:spPr>
          <a:xfrm>
            <a:off x="1556568" y="1095376"/>
            <a:ext cx="143827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Picture View</a:t>
            </a:r>
            <a:endParaRPr b="0" i="0" sz="2000" u="none" cap="none" strike="noStrike">
              <a:solidFill>
                <a:srgbClr val="000000"/>
              </a:solidFill>
              <a:latin typeface="Calibri"/>
              <a:ea typeface="Calibri"/>
              <a:cs typeface="Calibri"/>
              <a:sym typeface="Calibri"/>
            </a:endParaRPr>
          </a:p>
        </p:txBody>
      </p:sp>
      <p:sp>
        <p:nvSpPr>
          <p:cNvPr id="1635" name="Google Shape;1635;p122"/>
          <p:cNvSpPr/>
          <p:nvPr/>
        </p:nvSpPr>
        <p:spPr>
          <a:xfrm>
            <a:off x="495300" y="1199769"/>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Train</a:t>
            </a:r>
            <a:endParaRPr/>
          </a:p>
        </p:txBody>
      </p:sp>
      <p:sp>
        <p:nvSpPr>
          <p:cNvPr id="1636" name="Google Shape;1636;p122"/>
          <p:cNvSpPr/>
          <p:nvPr/>
        </p:nvSpPr>
        <p:spPr>
          <a:xfrm>
            <a:off x="1525228" y="1351033"/>
            <a:ext cx="267469" cy="187751"/>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7" name="Google Shape;1637;p122"/>
          <p:cNvSpPr txBox="1"/>
          <p:nvPr/>
        </p:nvSpPr>
        <p:spPr>
          <a:xfrm>
            <a:off x="1556568" y="5319215"/>
            <a:ext cx="143827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Caption</a:t>
            </a:r>
            <a:endParaRPr b="0" i="0" sz="2000" u="none" cap="none" strike="noStrike">
              <a:solidFill>
                <a:srgbClr val="000000"/>
              </a:solidFill>
              <a:latin typeface="Calibri"/>
              <a:ea typeface="Calibri"/>
              <a:cs typeface="Calibri"/>
              <a:sym typeface="Calibri"/>
            </a:endParaRPr>
          </a:p>
        </p:txBody>
      </p:sp>
      <p:sp>
        <p:nvSpPr>
          <p:cNvPr id="1638" name="Google Shape;1638;p122"/>
          <p:cNvSpPr/>
          <p:nvPr/>
        </p:nvSpPr>
        <p:spPr>
          <a:xfrm>
            <a:off x="495300" y="5257417"/>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Test</a:t>
            </a:r>
            <a:endParaRPr/>
          </a:p>
        </p:txBody>
      </p:sp>
      <p:sp>
        <p:nvSpPr>
          <p:cNvPr id="1639" name="Google Shape;1639;p122"/>
          <p:cNvSpPr/>
          <p:nvPr/>
        </p:nvSpPr>
        <p:spPr>
          <a:xfrm>
            <a:off x="1525228" y="5408681"/>
            <a:ext cx="267469" cy="187751"/>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diagram&#10;&#10;Description automatically generated" id="1640" name="Google Shape;1640;p122"/>
          <p:cNvPicPr preferRelativeResize="0"/>
          <p:nvPr/>
        </p:nvPicPr>
        <p:blipFill rotWithShape="1">
          <a:blip r:embed="rId4">
            <a:alphaModFix/>
          </a:blip>
          <a:srcRect b="0" l="0" r="0" t="0"/>
          <a:stretch/>
        </p:blipFill>
        <p:spPr>
          <a:xfrm>
            <a:off x="3124200" y="1968909"/>
            <a:ext cx="2857500" cy="2920181"/>
          </a:xfrm>
          <a:prstGeom prst="rect">
            <a:avLst/>
          </a:prstGeom>
          <a:noFill/>
          <a:ln>
            <a:noFill/>
          </a:ln>
        </p:spPr>
      </p:pic>
      <p:sp>
        <p:nvSpPr>
          <p:cNvPr id="1641" name="Google Shape;1641;p122"/>
          <p:cNvSpPr txBox="1"/>
          <p:nvPr/>
        </p:nvSpPr>
        <p:spPr>
          <a:xfrm>
            <a:off x="4486275" y="1095376"/>
            <a:ext cx="143827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Picture View</a:t>
            </a:r>
            <a:endParaRPr b="0" i="0" sz="2000" u="none" cap="none" strike="noStrike">
              <a:solidFill>
                <a:srgbClr val="000000"/>
              </a:solidFill>
              <a:latin typeface="Calibri"/>
              <a:ea typeface="Calibri"/>
              <a:cs typeface="Calibri"/>
              <a:sym typeface="Calibri"/>
            </a:endParaRPr>
          </a:p>
        </p:txBody>
      </p:sp>
      <p:sp>
        <p:nvSpPr>
          <p:cNvPr id="1642" name="Google Shape;1642;p122"/>
          <p:cNvSpPr/>
          <p:nvPr/>
        </p:nvSpPr>
        <p:spPr>
          <a:xfrm>
            <a:off x="3425007" y="1199769"/>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Train</a:t>
            </a:r>
            <a:endParaRPr/>
          </a:p>
        </p:txBody>
      </p:sp>
      <p:sp>
        <p:nvSpPr>
          <p:cNvPr id="1643" name="Google Shape;1643;p122"/>
          <p:cNvSpPr/>
          <p:nvPr/>
        </p:nvSpPr>
        <p:spPr>
          <a:xfrm>
            <a:off x="4454935" y="1351033"/>
            <a:ext cx="267469" cy="187751"/>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4" name="Google Shape;1644;p122"/>
          <p:cNvSpPr txBox="1"/>
          <p:nvPr/>
        </p:nvSpPr>
        <p:spPr>
          <a:xfrm>
            <a:off x="4486275" y="5319215"/>
            <a:ext cx="179223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Visual words</a:t>
            </a:r>
            <a:endParaRPr b="0" i="0" sz="2000" u="none" cap="none" strike="noStrike">
              <a:solidFill>
                <a:srgbClr val="000000"/>
              </a:solidFill>
              <a:latin typeface="Calibri"/>
              <a:ea typeface="Calibri"/>
              <a:cs typeface="Calibri"/>
              <a:sym typeface="Calibri"/>
            </a:endParaRPr>
          </a:p>
        </p:txBody>
      </p:sp>
      <p:sp>
        <p:nvSpPr>
          <p:cNvPr id="1645" name="Google Shape;1645;p122"/>
          <p:cNvSpPr/>
          <p:nvPr/>
        </p:nvSpPr>
        <p:spPr>
          <a:xfrm>
            <a:off x="3367857" y="5280732"/>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Test</a:t>
            </a:r>
            <a:endParaRPr/>
          </a:p>
        </p:txBody>
      </p:sp>
      <p:sp>
        <p:nvSpPr>
          <p:cNvPr id="1646" name="Google Shape;1646;p122"/>
          <p:cNvSpPr/>
          <p:nvPr/>
        </p:nvSpPr>
        <p:spPr>
          <a:xfrm>
            <a:off x="4397785" y="5431996"/>
            <a:ext cx="267469" cy="187751"/>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diagram&#10;&#10;Description automatically generated" id="1647" name="Google Shape;1647;p122"/>
          <p:cNvPicPr preferRelativeResize="0"/>
          <p:nvPr/>
        </p:nvPicPr>
        <p:blipFill rotWithShape="1">
          <a:blip r:embed="rId5">
            <a:alphaModFix/>
          </a:blip>
          <a:srcRect b="0" l="0" r="0" t="0"/>
          <a:stretch/>
        </p:blipFill>
        <p:spPr>
          <a:xfrm>
            <a:off x="5981700" y="1968909"/>
            <a:ext cx="3086100" cy="2920181"/>
          </a:xfrm>
          <a:prstGeom prst="rect">
            <a:avLst/>
          </a:prstGeom>
          <a:noFill/>
          <a:ln>
            <a:noFill/>
          </a:ln>
        </p:spPr>
      </p:pic>
      <p:sp>
        <p:nvSpPr>
          <p:cNvPr id="1648" name="Google Shape;1648;p122"/>
          <p:cNvSpPr txBox="1"/>
          <p:nvPr/>
        </p:nvSpPr>
        <p:spPr>
          <a:xfrm>
            <a:off x="7629525" y="1095376"/>
            <a:ext cx="143827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Wordcloud View</a:t>
            </a:r>
            <a:endParaRPr b="0" i="0" sz="2000" u="none" cap="none" strike="noStrike">
              <a:solidFill>
                <a:srgbClr val="000000"/>
              </a:solidFill>
              <a:latin typeface="Calibri"/>
              <a:ea typeface="Calibri"/>
              <a:cs typeface="Calibri"/>
              <a:sym typeface="Calibri"/>
            </a:endParaRPr>
          </a:p>
        </p:txBody>
      </p:sp>
      <p:sp>
        <p:nvSpPr>
          <p:cNvPr id="1649" name="Google Shape;1649;p122"/>
          <p:cNvSpPr/>
          <p:nvPr/>
        </p:nvSpPr>
        <p:spPr>
          <a:xfrm>
            <a:off x="6434907" y="1199769"/>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Train</a:t>
            </a:r>
            <a:endParaRPr/>
          </a:p>
        </p:txBody>
      </p:sp>
      <p:sp>
        <p:nvSpPr>
          <p:cNvPr id="1650" name="Google Shape;1650;p122"/>
          <p:cNvSpPr/>
          <p:nvPr/>
        </p:nvSpPr>
        <p:spPr>
          <a:xfrm>
            <a:off x="7464835" y="1351033"/>
            <a:ext cx="267469" cy="187751"/>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1" name="Google Shape;1651;p122"/>
          <p:cNvSpPr txBox="1"/>
          <p:nvPr/>
        </p:nvSpPr>
        <p:spPr>
          <a:xfrm>
            <a:off x="7464835" y="5309660"/>
            <a:ext cx="143827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Sentence</a:t>
            </a:r>
            <a:endParaRPr b="0" i="0" sz="2000" u="none" cap="none" strike="noStrike">
              <a:solidFill>
                <a:srgbClr val="000000"/>
              </a:solidFill>
              <a:latin typeface="Calibri"/>
              <a:ea typeface="Calibri"/>
              <a:cs typeface="Calibri"/>
              <a:sym typeface="Calibri"/>
            </a:endParaRPr>
          </a:p>
        </p:txBody>
      </p:sp>
      <p:sp>
        <p:nvSpPr>
          <p:cNvPr id="1652" name="Google Shape;1652;p122"/>
          <p:cNvSpPr/>
          <p:nvPr/>
        </p:nvSpPr>
        <p:spPr>
          <a:xfrm>
            <a:off x="6346417" y="5280732"/>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Test</a:t>
            </a:r>
            <a:endParaRPr/>
          </a:p>
        </p:txBody>
      </p:sp>
      <p:sp>
        <p:nvSpPr>
          <p:cNvPr id="1653" name="Google Shape;1653;p122"/>
          <p:cNvSpPr/>
          <p:nvPr/>
        </p:nvSpPr>
        <p:spPr>
          <a:xfrm>
            <a:off x="7376345" y="5431996"/>
            <a:ext cx="267469" cy="187751"/>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diagram&#10;&#10;Description automatically generated" id="1654" name="Google Shape;1654;p122"/>
          <p:cNvPicPr preferRelativeResize="0"/>
          <p:nvPr/>
        </p:nvPicPr>
        <p:blipFill rotWithShape="1">
          <a:blip r:embed="rId6">
            <a:alphaModFix/>
          </a:blip>
          <a:srcRect b="0" l="0" r="0" t="0"/>
          <a:stretch/>
        </p:blipFill>
        <p:spPr>
          <a:xfrm>
            <a:off x="9067800" y="1968909"/>
            <a:ext cx="2932470" cy="2920181"/>
          </a:xfrm>
          <a:prstGeom prst="rect">
            <a:avLst/>
          </a:prstGeom>
          <a:noFill/>
          <a:ln>
            <a:noFill/>
          </a:ln>
        </p:spPr>
      </p:pic>
      <p:sp>
        <p:nvSpPr>
          <p:cNvPr id="1655" name="Google Shape;1655;p122"/>
          <p:cNvSpPr txBox="1"/>
          <p:nvPr/>
        </p:nvSpPr>
        <p:spPr>
          <a:xfrm>
            <a:off x="10463671" y="1095376"/>
            <a:ext cx="143827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Sentence View</a:t>
            </a:r>
            <a:endParaRPr b="0" i="0" sz="2000" u="none" cap="none" strike="noStrike">
              <a:solidFill>
                <a:srgbClr val="000000"/>
              </a:solidFill>
              <a:latin typeface="Calibri"/>
              <a:ea typeface="Calibri"/>
              <a:cs typeface="Calibri"/>
              <a:sym typeface="Calibri"/>
            </a:endParaRPr>
          </a:p>
        </p:txBody>
      </p:sp>
      <p:sp>
        <p:nvSpPr>
          <p:cNvPr id="1656" name="Google Shape;1656;p122"/>
          <p:cNvSpPr/>
          <p:nvPr/>
        </p:nvSpPr>
        <p:spPr>
          <a:xfrm>
            <a:off x="9269053" y="1199769"/>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Train</a:t>
            </a:r>
            <a:endParaRPr/>
          </a:p>
        </p:txBody>
      </p:sp>
      <p:sp>
        <p:nvSpPr>
          <p:cNvPr id="1657" name="Google Shape;1657;p122"/>
          <p:cNvSpPr/>
          <p:nvPr/>
        </p:nvSpPr>
        <p:spPr>
          <a:xfrm>
            <a:off x="10298981" y="1351033"/>
            <a:ext cx="267469" cy="187751"/>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8" name="Google Shape;1658;p122"/>
          <p:cNvSpPr txBox="1"/>
          <p:nvPr/>
        </p:nvSpPr>
        <p:spPr>
          <a:xfrm>
            <a:off x="10443395" y="5306912"/>
            <a:ext cx="143827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Keywords</a:t>
            </a:r>
            <a:endParaRPr b="0" i="0" sz="2000" u="none" cap="none" strike="noStrike">
              <a:solidFill>
                <a:srgbClr val="000000"/>
              </a:solidFill>
              <a:latin typeface="Calibri"/>
              <a:ea typeface="Calibri"/>
              <a:cs typeface="Calibri"/>
              <a:sym typeface="Calibri"/>
            </a:endParaRPr>
          </a:p>
        </p:txBody>
      </p:sp>
      <p:sp>
        <p:nvSpPr>
          <p:cNvPr id="1659" name="Google Shape;1659;p122"/>
          <p:cNvSpPr/>
          <p:nvPr/>
        </p:nvSpPr>
        <p:spPr>
          <a:xfrm>
            <a:off x="9324977" y="5277984"/>
            <a:ext cx="962025" cy="499100"/>
          </a:xfrm>
          <a:prstGeom prst="ellipse">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Test</a:t>
            </a:r>
            <a:endParaRPr/>
          </a:p>
        </p:txBody>
      </p:sp>
      <p:sp>
        <p:nvSpPr>
          <p:cNvPr id="1660" name="Google Shape;1660;p122"/>
          <p:cNvSpPr/>
          <p:nvPr/>
        </p:nvSpPr>
        <p:spPr>
          <a:xfrm>
            <a:off x="10354905" y="5429248"/>
            <a:ext cx="267469" cy="187751"/>
          </a:xfrm>
          <a:prstGeom prst="rightArrow">
            <a:avLst>
              <a:gd fmla="val 50000" name="adj1"/>
              <a:gd fmla="val 50000" name="adj2"/>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1" name="Google Shape;1661;p122"/>
          <p:cNvSpPr txBox="1"/>
          <p:nvPr/>
        </p:nvSpPr>
        <p:spPr>
          <a:xfrm>
            <a:off x="0" y="6488668"/>
            <a:ext cx="29337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Oota</a:t>
            </a:r>
            <a:r>
              <a:rPr b="0" i="0" lang="en-IN" sz="1800" u="none" cap="none" strike="noStrike">
                <a:solidFill>
                  <a:srgbClr val="000000"/>
                </a:solidFill>
                <a:latin typeface="Calibri"/>
                <a:ea typeface="Calibri"/>
                <a:cs typeface="Calibri"/>
                <a:sym typeface="Calibri"/>
              </a:rPr>
              <a:t> et al. 2022  </a:t>
            </a:r>
            <a:endParaRPr/>
          </a:p>
        </p:txBody>
      </p:sp>
      <p:sp>
        <p:nvSpPr>
          <p:cNvPr id="1662" name="Google Shape;1662;p12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663" name="Google Shape;1663;p122"/>
          <p:cNvSpPr txBox="1"/>
          <p:nvPr>
            <p:ph idx="11" type="ftr"/>
          </p:nvPr>
        </p:nvSpPr>
        <p:spPr>
          <a:xfrm>
            <a:off x="4057650" y="6452024"/>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a:t>
            </a:r>
            <a:r>
              <a:rPr lang="en-IN" sz="1600">
                <a:solidFill>
                  <a:srgbClr val="00B050"/>
                </a:solidFill>
              </a:rPr>
              <a:t>: DL for Brain Encoding and Decoding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sp>
        <p:nvSpPr>
          <p:cNvPr id="1668" name="Google Shape;1668;p123"/>
          <p:cNvSpPr txBox="1"/>
          <p:nvPr>
            <p:ph type="title"/>
          </p:nvPr>
        </p:nvSpPr>
        <p:spPr>
          <a:xfrm>
            <a:off x="838200" y="365126"/>
            <a:ext cx="10515600" cy="64759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Cross-view Decoding results</a:t>
            </a:r>
            <a:endParaRPr/>
          </a:p>
        </p:txBody>
      </p:sp>
      <p:pic>
        <p:nvPicPr>
          <p:cNvPr descr="Chart, bar chart&#10;&#10;Description automatically generated" id="1669" name="Google Shape;1669;p123"/>
          <p:cNvPicPr preferRelativeResize="0"/>
          <p:nvPr>
            <p:ph idx="1" type="body"/>
          </p:nvPr>
        </p:nvPicPr>
        <p:blipFill rotWithShape="1">
          <a:blip r:embed="rId3">
            <a:alphaModFix/>
          </a:blip>
          <a:srcRect b="0" l="0" r="0" t="0"/>
          <a:stretch/>
        </p:blipFill>
        <p:spPr>
          <a:xfrm>
            <a:off x="678427" y="1533611"/>
            <a:ext cx="5309418" cy="3982286"/>
          </a:xfrm>
          <a:prstGeom prst="rect">
            <a:avLst/>
          </a:prstGeom>
          <a:noFill/>
          <a:ln>
            <a:noFill/>
          </a:ln>
        </p:spPr>
      </p:pic>
      <p:pic>
        <p:nvPicPr>
          <p:cNvPr descr="Chart, bar chart&#10;&#10;Description automatically generated" id="1670" name="Google Shape;1670;p123"/>
          <p:cNvPicPr preferRelativeResize="0"/>
          <p:nvPr/>
        </p:nvPicPr>
        <p:blipFill rotWithShape="1">
          <a:blip r:embed="rId4">
            <a:alphaModFix/>
          </a:blip>
          <a:srcRect b="0" l="0" r="0" t="0"/>
          <a:stretch/>
        </p:blipFill>
        <p:spPr>
          <a:xfrm>
            <a:off x="6528620" y="1533611"/>
            <a:ext cx="5309418" cy="3913460"/>
          </a:xfrm>
          <a:prstGeom prst="rect">
            <a:avLst/>
          </a:prstGeom>
          <a:noFill/>
          <a:ln>
            <a:noFill/>
          </a:ln>
        </p:spPr>
      </p:pic>
      <p:sp>
        <p:nvSpPr>
          <p:cNvPr id="1671" name="Google Shape;1671;p123"/>
          <p:cNvSpPr/>
          <p:nvPr/>
        </p:nvSpPr>
        <p:spPr>
          <a:xfrm>
            <a:off x="2190751" y="4980178"/>
            <a:ext cx="619124" cy="286084"/>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672" name="Google Shape;1672;p123"/>
          <p:cNvCxnSpPr/>
          <p:nvPr/>
        </p:nvCxnSpPr>
        <p:spPr>
          <a:xfrm>
            <a:off x="2533650" y="5275787"/>
            <a:ext cx="171451" cy="437816"/>
          </a:xfrm>
          <a:prstGeom prst="straightConnector1">
            <a:avLst/>
          </a:prstGeom>
          <a:noFill/>
          <a:ln cap="flat" cmpd="sng" w="28575">
            <a:solidFill>
              <a:schemeClr val="accent1"/>
            </a:solidFill>
            <a:prstDash val="solid"/>
            <a:miter lim="800000"/>
            <a:headEnd len="sm" w="sm" type="none"/>
            <a:tailEnd len="med" w="med" type="triangle"/>
          </a:ln>
        </p:spPr>
      </p:cxnSp>
      <p:sp>
        <p:nvSpPr>
          <p:cNvPr id="1673" name="Google Shape;1673;p123"/>
          <p:cNvSpPr txBox="1"/>
          <p:nvPr/>
        </p:nvSpPr>
        <p:spPr>
          <a:xfrm>
            <a:off x="2144125" y="5447071"/>
            <a:ext cx="178593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BERT Representaions</a:t>
            </a:r>
            <a:endParaRPr b="0" i="0" sz="2000" u="none" cap="none" strike="noStrike">
              <a:solidFill>
                <a:srgbClr val="000000"/>
              </a:solidFill>
              <a:latin typeface="Calibri"/>
              <a:ea typeface="Calibri"/>
              <a:cs typeface="Calibri"/>
              <a:sym typeface="Calibri"/>
            </a:endParaRPr>
          </a:p>
        </p:txBody>
      </p:sp>
      <p:sp>
        <p:nvSpPr>
          <p:cNvPr id="1674" name="Google Shape;1674;p123"/>
          <p:cNvSpPr/>
          <p:nvPr/>
        </p:nvSpPr>
        <p:spPr>
          <a:xfrm>
            <a:off x="3930062" y="4959730"/>
            <a:ext cx="1746838" cy="317033"/>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675" name="Google Shape;1675;p123"/>
          <p:cNvCxnSpPr>
            <a:stCxn id="1674" idx="4"/>
          </p:cNvCxnSpPr>
          <p:nvPr/>
        </p:nvCxnSpPr>
        <p:spPr>
          <a:xfrm>
            <a:off x="4803481" y="5276763"/>
            <a:ext cx="206700" cy="409500"/>
          </a:xfrm>
          <a:prstGeom prst="straightConnector1">
            <a:avLst/>
          </a:prstGeom>
          <a:noFill/>
          <a:ln cap="flat" cmpd="sng" w="28575">
            <a:solidFill>
              <a:srgbClr val="FF0000"/>
            </a:solidFill>
            <a:prstDash val="solid"/>
            <a:miter lim="800000"/>
            <a:headEnd len="sm" w="sm" type="none"/>
            <a:tailEnd len="med" w="med" type="triangle"/>
          </a:ln>
        </p:spPr>
      </p:cxnSp>
      <p:sp>
        <p:nvSpPr>
          <p:cNvPr id="1676" name="Google Shape;1676;p123"/>
          <p:cNvSpPr txBox="1"/>
          <p:nvPr/>
        </p:nvSpPr>
        <p:spPr>
          <a:xfrm>
            <a:off x="4793956" y="5447071"/>
            <a:ext cx="243102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Shuffled the Target Concepts</a:t>
            </a:r>
            <a:endParaRPr b="0" i="0" sz="2000" u="none" cap="none" strike="noStrike">
              <a:solidFill>
                <a:srgbClr val="000000"/>
              </a:solidFill>
              <a:latin typeface="Calibri"/>
              <a:ea typeface="Calibri"/>
              <a:cs typeface="Calibri"/>
              <a:sym typeface="Calibri"/>
            </a:endParaRPr>
          </a:p>
        </p:txBody>
      </p:sp>
      <p:sp>
        <p:nvSpPr>
          <p:cNvPr id="1677" name="Google Shape;1677;p123"/>
          <p:cNvSpPr txBox="1"/>
          <p:nvPr/>
        </p:nvSpPr>
        <p:spPr>
          <a:xfrm>
            <a:off x="0" y="6488668"/>
            <a:ext cx="29337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Oota</a:t>
            </a:r>
            <a:r>
              <a:rPr b="0" i="0" lang="en-IN" sz="1800" u="none" cap="none" strike="noStrike">
                <a:solidFill>
                  <a:srgbClr val="000000"/>
                </a:solidFill>
                <a:latin typeface="Calibri"/>
                <a:ea typeface="Calibri"/>
                <a:cs typeface="Calibri"/>
                <a:sym typeface="Calibri"/>
              </a:rPr>
              <a:t> et al. 2022  </a:t>
            </a:r>
            <a:endParaRPr/>
          </a:p>
        </p:txBody>
      </p:sp>
      <p:sp>
        <p:nvSpPr>
          <p:cNvPr id="1678" name="Google Shape;1678;p12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679" name="Google Shape;1679;p123"/>
          <p:cNvSpPr txBox="1"/>
          <p:nvPr>
            <p:ph idx="11" type="ftr"/>
          </p:nvPr>
        </p:nvSpPr>
        <p:spPr>
          <a:xfrm>
            <a:off x="4057650" y="6452024"/>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a:t>
            </a:r>
            <a:r>
              <a:rPr lang="en-IN" sz="1600">
                <a:solidFill>
                  <a:srgbClr val="00B050"/>
                </a:solidFill>
              </a:rPr>
              <a:t>: DL for Brain Encoding and Decoding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4" name="Shape 1684"/>
        <p:cNvGrpSpPr/>
        <p:nvPr/>
      </p:nvGrpSpPr>
      <p:grpSpPr>
        <a:xfrm>
          <a:off x="0" y="0"/>
          <a:ext cx="0" cy="0"/>
          <a:chOff x="0" y="0"/>
          <a:chExt cx="0" cy="0"/>
        </a:xfrm>
      </p:grpSpPr>
      <p:sp>
        <p:nvSpPr>
          <p:cNvPr id="1685" name="Google Shape;1685;p124"/>
          <p:cNvSpPr txBox="1"/>
          <p:nvPr>
            <p:ph type="title"/>
          </p:nvPr>
        </p:nvSpPr>
        <p:spPr>
          <a:xfrm>
            <a:off x="838200" y="365125"/>
            <a:ext cx="10515600" cy="6254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Summary</a:t>
            </a:r>
            <a:endParaRPr/>
          </a:p>
        </p:txBody>
      </p:sp>
      <p:sp>
        <p:nvSpPr>
          <p:cNvPr id="1686" name="Google Shape;1686;p124"/>
          <p:cNvSpPr txBox="1"/>
          <p:nvPr>
            <p:ph idx="1" type="body"/>
          </p:nvPr>
        </p:nvSpPr>
        <p:spPr>
          <a:xfrm>
            <a:off x="342900" y="1257300"/>
            <a:ext cx="11639550" cy="543877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Cross-view and Multi-view decoding tasks establish that the information contained in the brain response is rich and capable of driving multiple downstream tasks.</a:t>
            </a:r>
            <a:endParaRPr/>
          </a:p>
        </p:txBody>
      </p:sp>
      <p:sp>
        <p:nvSpPr>
          <p:cNvPr id="1687" name="Google Shape;1687;p12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IN"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688" name="Google Shape;1688;p124"/>
          <p:cNvSpPr txBox="1"/>
          <p:nvPr>
            <p:ph idx="11" type="ftr"/>
          </p:nvPr>
        </p:nvSpPr>
        <p:spPr>
          <a:xfrm>
            <a:off x="4057650" y="6452024"/>
            <a:ext cx="4381500" cy="3651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1600"/>
              <a:buFont typeface="Calibri"/>
              <a:buNone/>
            </a:pPr>
            <a:r>
              <a:rPr b="0" i="0" lang="en-IN" sz="1600" u="none" cap="none" strike="noStrike">
                <a:solidFill>
                  <a:srgbClr val="00B050"/>
                </a:solidFill>
                <a:latin typeface="Calibri"/>
                <a:ea typeface="Calibri"/>
                <a:cs typeface="Calibri"/>
                <a:sym typeface="Calibri"/>
              </a:rPr>
              <a:t>IJCAI 2023: DL for Brain Encoding and Decoding</a:t>
            </a:r>
            <a:endParaRPr/>
          </a:p>
        </p:txBody>
      </p:sp>
      <p:sp>
        <p:nvSpPr>
          <p:cNvPr id="1689" name="Google Shape;1689;p124"/>
          <p:cNvSpPr txBox="1"/>
          <p:nvPr/>
        </p:nvSpPr>
        <p:spPr>
          <a:xfrm>
            <a:off x="0" y="6454987"/>
            <a:ext cx="29337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Oota et al. 2022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p125"/>
          <p:cNvSpPr txBox="1"/>
          <p:nvPr>
            <p:ph type="title"/>
          </p:nvPr>
        </p:nvSpPr>
        <p:spPr>
          <a:xfrm>
            <a:off x="342900" y="88901"/>
            <a:ext cx="10515600" cy="673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Linguistic Brain Decoding</a:t>
            </a:r>
            <a:endParaRPr/>
          </a:p>
        </p:txBody>
      </p:sp>
      <p:sp>
        <p:nvSpPr>
          <p:cNvPr id="1696" name="Google Shape;1696;p125"/>
          <p:cNvSpPr txBox="1"/>
          <p:nvPr>
            <p:ph idx="1" type="body"/>
          </p:nvPr>
        </p:nvSpPr>
        <p:spPr>
          <a:xfrm>
            <a:off x="342900" y="1219200"/>
            <a:ext cx="11658600" cy="5410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Toward Word-level Universal Brain Decoder</a:t>
            </a:r>
            <a:endParaRPr/>
          </a:p>
          <a:p>
            <a:pPr indent="-228600" lvl="0" marL="228600" rtl="0" algn="l">
              <a:lnSpc>
                <a:spcPct val="90000"/>
              </a:lnSpc>
              <a:spcBef>
                <a:spcPts val="1000"/>
              </a:spcBef>
              <a:spcAft>
                <a:spcPts val="0"/>
              </a:spcAft>
              <a:buClr>
                <a:schemeClr val="dk1"/>
              </a:buClr>
              <a:buSzPts val="2800"/>
              <a:buChar char="•"/>
            </a:pPr>
            <a:r>
              <a:rPr lang="en-IN" sz="2800"/>
              <a:t>Linking artificial and human neural representations of language</a:t>
            </a:r>
            <a:endParaRPr/>
          </a:p>
          <a:p>
            <a:pPr indent="-228600" lvl="0" marL="228600" rtl="0" algn="l">
              <a:lnSpc>
                <a:spcPct val="90000"/>
              </a:lnSpc>
              <a:spcBef>
                <a:spcPts val="1000"/>
              </a:spcBef>
              <a:spcAft>
                <a:spcPts val="0"/>
              </a:spcAft>
              <a:buClr>
                <a:schemeClr val="dk1"/>
              </a:buClr>
              <a:buSzPts val="2800"/>
              <a:buChar char="•"/>
            </a:pPr>
            <a:r>
              <a:rPr lang="en-IN" sz="2800"/>
              <a:t>Multi-view and Cross-view Decoding</a:t>
            </a:r>
            <a:endParaRPr/>
          </a:p>
        </p:txBody>
      </p:sp>
      <p:sp>
        <p:nvSpPr>
          <p:cNvPr id="1697" name="Google Shape;1697;p125"/>
          <p:cNvSpPr txBox="1"/>
          <p:nvPr/>
        </p:nvSpPr>
        <p:spPr>
          <a:xfrm>
            <a:off x="-466725" y="6444734"/>
            <a:ext cx="11325225" cy="36933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IN" sz="1800" u="none" cap="none" strike="noStrike">
                <a:solidFill>
                  <a:schemeClr val="dk1"/>
                </a:solidFill>
                <a:latin typeface="Calibri"/>
                <a:ea typeface="Calibri"/>
                <a:cs typeface="Calibri"/>
                <a:sym typeface="Calibri"/>
              </a:rPr>
              <a:t>Periera et al. 2018, Gauthier et al. 2019, Huth et al. 2023, </a:t>
            </a:r>
            <a:r>
              <a:rPr b="0" i="0" lang="en-IN" sz="1800" u="none" cap="none" strike="noStrike">
                <a:solidFill>
                  <a:srgbClr val="FF0000"/>
                </a:solidFill>
                <a:latin typeface="Calibri"/>
                <a:ea typeface="Calibri"/>
                <a:cs typeface="Calibri"/>
                <a:sym typeface="Calibri"/>
              </a:rPr>
              <a:t>Oota et al. 2022</a:t>
            </a:r>
            <a:endParaRPr/>
          </a:p>
        </p:txBody>
      </p:sp>
      <p:sp>
        <p:nvSpPr>
          <p:cNvPr id="1698" name="Google Shape;1698;p12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699" name="Google Shape;1699;p125"/>
          <p:cNvSpPr txBox="1"/>
          <p:nvPr>
            <p:ph idx="11" type="ftr"/>
          </p:nvPr>
        </p:nvSpPr>
        <p:spPr>
          <a:xfrm>
            <a:off x="3981450" y="6065322"/>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sp>
        <p:nvSpPr>
          <p:cNvPr id="1704" name="Google Shape;1704;p126"/>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1705" name="Google Shape;1705;p126"/>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Introduction to Brain encoding and decoding [30 min]</a:t>
            </a:r>
            <a:endParaRPr/>
          </a:p>
          <a:p>
            <a:pPr indent="-228600" lvl="0" marL="228600" rtl="0" algn="l">
              <a:lnSpc>
                <a:spcPct val="90000"/>
              </a:lnSpc>
              <a:spcBef>
                <a:spcPts val="1000"/>
              </a:spcBef>
              <a:spcAft>
                <a:spcPts val="0"/>
              </a:spcAft>
              <a:buClr>
                <a:schemeClr val="dk1"/>
              </a:buClr>
              <a:buSzPts val="2800"/>
              <a:buChar char="•"/>
            </a:pPr>
            <a:r>
              <a:rPr lang="en-IN"/>
              <a:t>Stimulus Representations [1 hour]</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Deep Learning for Brain Decoding [1 hour 30 min]</a:t>
            </a:r>
            <a:endParaRPr/>
          </a:p>
          <a:p>
            <a:pPr indent="-228600" lvl="0" marL="228600" rtl="0" algn="l">
              <a:lnSpc>
                <a:spcPct val="90000"/>
              </a:lnSpc>
              <a:spcBef>
                <a:spcPts val="1000"/>
              </a:spcBef>
              <a:spcAft>
                <a:spcPts val="0"/>
              </a:spcAft>
              <a:buClr>
                <a:srgbClr val="FF0000"/>
              </a:buClr>
              <a:buSzPts val="2800"/>
              <a:buChar char="•"/>
            </a:pPr>
            <a:r>
              <a:rPr b="1" lang="en-IN">
                <a:solidFill>
                  <a:srgbClr val="FF0000"/>
                </a:solidFill>
              </a:rPr>
              <a:t>Lunch break [1 hour 30 min]</a:t>
            </a:r>
            <a:endParaRPr/>
          </a:p>
          <a:p>
            <a:pPr indent="-228600" lvl="0" marL="228600" rtl="0" algn="l">
              <a:lnSpc>
                <a:spcPct val="90000"/>
              </a:lnSpc>
              <a:spcBef>
                <a:spcPts val="1000"/>
              </a:spcBef>
              <a:spcAft>
                <a:spcPts val="0"/>
              </a:spcAft>
              <a:buClr>
                <a:schemeClr val="dk1"/>
              </a:buClr>
              <a:buSzPts val="2800"/>
              <a:buChar char="•"/>
            </a:pPr>
            <a:r>
              <a:rPr lang="en-IN"/>
              <a:t>Deep Learning for Brain Encoding [1 hour 30 min]</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Advanced Methods [1 hour 15 min]</a:t>
            </a:r>
            <a:endParaRPr/>
          </a:p>
          <a:p>
            <a:pPr indent="-228600" lvl="0" marL="228600" rtl="0" algn="l">
              <a:lnSpc>
                <a:spcPct val="90000"/>
              </a:lnSpc>
              <a:spcBef>
                <a:spcPts val="1000"/>
              </a:spcBef>
              <a:spcAft>
                <a:spcPts val="0"/>
              </a:spcAft>
              <a:buClr>
                <a:schemeClr val="dk1"/>
              </a:buClr>
              <a:buSzPts val="2800"/>
              <a:buChar char="•"/>
            </a:pPr>
            <a:r>
              <a:rPr lang="en-IN"/>
              <a:t>Summary and Future Trends [15 min]</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706" name="Google Shape;1706;p126"/>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050"/>
              </a:buClr>
              <a:buSzPts val="1600"/>
              <a:buFont typeface="Calibri"/>
              <a:buNone/>
            </a:pPr>
            <a:r>
              <a:rPr b="0" i="0" lang="en-IN" sz="1600" u="none" cap="none" strike="noStrike">
                <a:solidFill>
                  <a:srgbClr val="00B050"/>
                </a:solidFill>
                <a:latin typeface="Calibri"/>
                <a:ea typeface="Calibri"/>
                <a:cs typeface="Calibri"/>
                <a:sym typeface="Calibri"/>
              </a:rPr>
              <a:t>IJCAI 2023: DL for Brain Encoding and Decoding</a:t>
            </a:r>
            <a:endParaRPr b="0" i="0" sz="1600" u="none" cap="none" strike="noStrike">
              <a:solidFill>
                <a:srgbClr val="00B050"/>
              </a:solidFill>
              <a:latin typeface="Calibri"/>
              <a:ea typeface="Calibri"/>
              <a:cs typeface="Calibri"/>
              <a:sym typeface="Calibri"/>
            </a:endParaRPr>
          </a:p>
        </p:txBody>
      </p:sp>
      <p:sp>
        <p:nvSpPr>
          <p:cNvPr id="1707" name="Google Shape;1707;p126"/>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
        <p:nvSpPr>
          <p:cNvPr id="1708" name="Google Shape;1708;p126"/>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sp>
        <p:nvSpPr>
          <p:cNvPr id="1713" name="Google Shape;1713;p127"/>
          <p:cNvSpPr txBox="1"/>
          <p:nvPr>
            <p:ph type="title"/>
          </p:nvPr>
        </p:nvSpPr>
        <p:spPr>
          <a:xfrm>
            <a:off x="838200" y="222885"/>
            <a:ext cx="10515600" cy="8159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References</a:t>
            </a:r>
            <a:endParaRPr/>
          </a:p>
        </p:txBody>
      </p:sp>
      <p:sp>
        <p:nvSpPr>
          <p:cNvPr id="1714" name="Google Shape;1714;p127"/>
          <p:cNvSpPr txBox="1"/>
          <p:nvPr>
            <p:ph idx="1" type="body"/>
          </p:nvPr>
        </p:nvSpPr>
        <p:spPr>
          <a:xfrm>
            <a:off x="325120" y="1168400"/>
            <a:ext cx="11744960" cy="518795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22222"/>
              </a:buClr>
              <a:buSzPts val="1600"/>
              <a:buChar char="•"/>
            </a:pPr>
            <a:r>
              <a:rPr b="0" i="0" lang="en-IN" sz="1600" u="sng">
                <a:solidFill>
                  <a:srgbClr val="222222"/>
                </a:solidFill>
                <a:latin typeface="Arial"/>
                <a:ea typeface="Arial"/>
                <a:cs typeface="Arial"/>
                <a:sym typeface="Arial"/>
                <a:hlinkClick r:id="rId3">
                  <a:extLst>
                    <a:ext uri="{A12FA001-AC4F-418D-AE19-62706E023703}">
                      <ahyp:hlinkClr val="tx"/>
                    </a:ext>
                  </a:extLst>
                </a:hlinkClick>
              </a:rPr>
              <a:t>Pereira, Francisco, et al. "Toward a universal decoder of linguistic meaning from brain activation." </a:t>
            </a:r>
            <a:r>
              <a:rPr b="0" i="1" lang="en-IN" sz="1600" u="sng">
                <a:solidFill>
                  <a:srgbClr val="222222"/>
                </a:solidFill>
                <a:latin typeface="Arial"/>
                <a:ea typeface="Arial"/>
                <a:cs typeface="Arial"/>
                <a:sym typeface="Arial"/>
                <a:hlinkClick r:id="rId4">
                  <a:extLst>
                    <a:ext uri="{A12FA001-AC4F-418D-AE19-62706E023703}">
                      <ahyp:hlinkClr val="tx"/>
                    </a:ext>
                  </a:extLst>
                </a:hlinkClick>
              </a:rPr>
              <a:t>Nature communications</a:t>
            </a:r>
            <a:r>
              <a:rPr b="0" i="0" lang="en-IN" sz="1600" u="sng">
                <a:solidFill>
                  <a:srgbClr val="222222"/>
                </a:solidFill>
                <a:latin typeface="Arial"/>
                <a:ea typeface="Arial"/>
                <a:cs typeface="Arial"/>
                <a:sym typeface="Arial"/>
                <a:hlinkClick r:id="rId5">
                  <a:extLst>
                    <a:ext uri="{A12FA001-AC4F-418D-AE19-62706E023703}">
                      <ahyp:hlinkClr val="tx"/>
                    </a:ext>
                  </a:extLst>
                </a:hlinkClick>
              </a:rPr>
              <a:t> 9.1 (2018).</a:t>
            </a:r>
            <a:endParaRPr b="0" i="0" sz="1600">
              <a:solidFill>
                <a:srgbClr val="222222"/>
              </a:solidFill>
              <a:latin typeface="Arial"/>
              <a:ea typeface="Arial"/>
              <a:cs typeface="Arial"/>
              <a:sym typeface="Arial"/>
            </a:endParaRPr>
          </a:p>
          <a:p>
            <a:pPr indent="-228600" lvl="0" marL="228600" rtl="0" algn="l">
              <a:lnSpc>
                <a:spcPct val="90000"/>
              </a:lnSpc>
              <a:spcBef>
                <a:spcPts val="1000"/>
              </a:spcBef>
              <a:spcAft>
                <a:spcPts val="0"/>
              </a:spcAft>
              <a:buClr>
                <a:srgbClr val="222222"/>
              </a:buClr>
              <a:buSzPts val="1600"/>
              <a:buChar char="•"/>
            </a:pPr>
            <a:r>
              <a:rPr b="0" i="0" lang="en-IN" sz="1600" u="sng">
                <a:solidFill>
                  <a:srgbClr val="222222"/>
                </a:solidFill>
                <a:latin typeface="Arial"/>
                <a:ea typeface="Arial"/>
                <a:cs typeface="Arial"/>
                <a:sym typeface="Arial"/>
                <a:hlinkClick r:id="rId6">
                  <a:extLst>
                    <a:ext uri="{A12FA001-AC4F-418D-AE19-62706E023703}">
                      <ahyp:hlinkClr val="tx"/>
                    </a:ext>
                  </a:extLst>
                </a:hlinkClick>
              </a:rPr>
              <a:t>Sun, Jingyuan, et al. "Towards sentence-level brain decoding with distributed representations." </a:t>
            </a:r>
            <a:r>
              <a:rPr b="0" i="1" lang="en-IN" sz="1600" u="sng">
                <a:solidFill>
                  <a:srgbClr val="222222"/>
                </a:solidFill>
                <a:latin typeface="Arial"/>
                <a:ea typeface="Arial"/>
                <a:cs typeface="Arial"/>
                <a:sym typeface="Arial"/>
                <a:hlinkClick r:id="rId7">
                  <a:extLst>
                    <a:ext uri="{A12FA001-AC4F-418D-AE19-62706E023703}">
                      <ahyp:hlinkClr val="tx"/>
                    </a:ext>
                  </a:extLst>
                </a:hlinkClick>
              </a:rPr>
              <a:t>Proceedings of the AAAI Conference on Artificial Intelligence</a:t>
            </a:r>
            <a:r>
              <a:rPr b="0" i="0" lang="en-IN" sz="1600" u="sng">
                <a:solidFill>
                  <a:srgbClr val="222222"/>
                </a:solidFill>
                <a:latin typeface="Arial"/>
                <a:ea typeface="Arial"/>
                <a:cs typeface="Arial"/>
                <a:sym typeface="Arial"/>
                <a:hlinkClick r:id="rId8">
                  <a:extLst>
                    <a:ext uri="{A12FA001-AC4F-418D-AE19-62706E023703}">
                      <ahyp:hlinkClr val="tx"/>
                    </a:ext>
                  </a:extLst>
                </a:hlinkClick>
              </a:rPr>
              <a:t>. Vol. 33. No. 01. 2019.</a:t>
            </a:r>
            <a:endParaRPr b="0" i="0" sz="1600">
              <a:solidFill>
                <a:srgbClr val="222222"/>
              </a:solidFill>
              <a:latin typeface="Arial"/>
              <a:ea typeface="Arial"/>
              <a:cs typeface="Arial"/>
              <a:sym typeface="Arial"/>
            </a:endParaRPr>
          </a:p>
          <a:p>
            <a:pPr indent="-228600" lvl="0" marL="228600" rtl="0" algn="l">
              <a:lnSpc>
                <a:spcPct val="90000"/>
              </a:lnSpc>
              <a:spcBef>
                <a:spcPts val="1000"/>
              </a:spcBef>
              <a:spcAft>
                <a:spcPts val="0"/>
              </a:spcAft>
              <a:buClr>
                <a:srgbClr val="222222"/>
              </a:buClr>
              <a:buSzPts val="1600"/>
              <a:buChar char="•"/>
            </a:pPr>
            <a:r>
              <a:rPr lang="en-IN" sz="1600" u="sng">
                <a:solidFill>
                  <a:srgbClr val="222222"/>
                </a:solidFill>
                <a:latin typeface="Arial"/>
                <a:ea typeface="Arial"/>
                <a:cs typeface="Arial"/>
                <a:sym typeface="Arial"/>
                <a:hlinkClick r:id="rId9">
                  <a:extLst>
                    <a:ext uri="{A12FA001-AC4F-418D-AE19-62706E023703}">
                      <ahyp:hlinkClr val="tx"/>
                    </a:ext>
                  </a:extLst>
                </a:hlinkClick>
              </a:rPr>
              <a:t>Affolter, Nicolas, et al. "Brain2word: decoding brain activity for language generation." arXiv preprint arXiv:2009.04765 (2020).</a:t>
            </a:r>
            <a:endParaRPr sz="1600">
              <a:solidFill>
                <a:srgbClr val="222222"/>
              </a:solidFill>
              <a:latin typeface="Arial"/>
              <a:ea typeface="Arial"/>
              <a:cs typeface="Arial"/>
              <a:sym typeface="Arial"/>
            </a:endParaRPr>
          </a:p>
          <a:p>
            <a:pPr indent="-228600" lvl="0" marL="228600" rtl="0" algn="l">
              <a:lnSpc>
                <a:spcPct val="90000"/>
              </a:lnSpc>
              <a:spcBef>
                <a:spcPts val="1000"/>
              </a:spcBef>
              <a:spcAft>
                <a:spcPts val="0"/>
              </a:spcAft>
              <a:buClr>
                <a:srgbClr val="222222"/>
              </a:buClr>
              <a:buSzPts val="1600"/>
              <a:buChar char="•"/>
            </a:pPr>
            <a:r>
              <a:rPr lang="en-IN" sz="1600" u="sng">
                <a:solidFill>
                  <a:srgbClr val="222222"/>
                </a:solidFill>
                <a:latin typeface="Arial"/>
                <a:ea typeface="Arial"/>
                <a:cs typeface="Arial"/>
                <a:sym typeface="Arial"/>
                <a:hlinkClick r:id="rId10">
                  <a:extLst>
                    <a:ext uri="{A12FA001-AC4F-418D-AE19-62706E023703}">
                      <ahyp:hlinkClr val="tx"/>
                    </a:ext>
                  </a:extLst>
                </a:hlinkClick>
              </a:rPr>
              <a:t>Abdou, Mostafa, et al. "Does injecting linguistic structure into language models lead to better alignment with brain recordings?." arXiv preprint arXiv:2101.12608 (2021).</a:t>
            </a:r>
            <a:endParaRPr sz="1600">
              <a:solidFill>
                <a:srgbClr val="222222"/>
              </a:solidFill>
              <a:latin typeface="Arial"/>
              <a:ea typeface="Arial"/>
              <a:cs typeface="Arial"/>
              <a:sym typeface="Arial"/>
            </a:endParaRPr>
          </a:p>
          <a:p>
            <a:pPr indent="-228600" lvl="0" marL="228600" rtl="0" algn="l">
              <a:lnSpc>
                <a:spcPct val="90000"/>
              </a:lnSpc>
              <a:spcBef>
                <a:spcPts val="1000"/>
              </a:spcBef>
              <a:spcAft>
                <a:spcPts val="0"/>
              </a:spcAft>
              <a:buClr>
                <a:srgbClr val="222222"/>
              </a:buClr>
              <a:buSzPts val="1600"/>
              <a:buChar char="•"/>
            </a:pPr>
            <a:r>
              <a:rPr lang="en-IN" sz="1600" u="sng">
                <a:solidFill>
                  <a:srgbClr val="222222"/>
                </a:solidFill>
                <a:latin typeface="Arial"/>
                <a:ea typeface="Arial"/>
                <a:cs typeface="Arial"/>
                <a:sym typeface="Arial"/>
                <a:hlinkClick r:id="rId11">
                  <a:extLst>
                    <a:ext uri="{A12FA001-AC4F-418D-AE19-62706E023703}">
                      <ahyp:hlinkClr val="tx"/>
                    </a:ext>
                  </a:extLst>
                </a:hlinkClick>
              </a:rPr>
              <a:t>Sun, Jingyuan, et al. "Neural encoding and decoding with distributed sentence representations." IEEE Transactions on Neural Networks and Learning Systems 32.2 (2020): 589-603.</a:t>
            </a:r>
            <a:endParaRPr sz="1600">
              <a:solidFill>
                <a:srgbClr val="222222"/>
              </a:solidFill>
              <a:latin typeface="Arial"/>
              <a:ea typeface="Arial"/>
              <a:cs typeface="Arial"/>
              <a:sym typeface="Arial"/>
            </a:endParaRPr>
          </a:p>
          <a:p>
            <a:pPr indent="-228600" lvl="0" marL="228600" rtl="0" algn="l">
              <a:lnSpc>
                <a:spcPct val="90000"/>
              </a:lnSpc>
              <a:spcBef>
                <a:spcPts val="1000"/>
              </a:spcBef>
              <a:spcAft>
                <a:spcPts val="0"/>
              </a:spcAft>
              <a:buClr>
                <a:srgbClr val="222222"/>
              </a:buClr>
              <a:buSzPts val="1600"/>
              <a:buChar char="•"/>
            </a:pPr>
            <a:r>
              <a:rPr lang="en-IN" sz="1600" u="sng">
                <a:solidFill>
                  <a:srgbClr val="222222"/>
                </a:solidFill>
                <a:latin typeface="Arial"/>
                <a:ea typeface="Arial"/>
                <a:cs typeface="Arial"/>
                <a:sym typeface="Arial"/>
                <a:hlinkClick r:id="rId12">
                  <a:extLst>
                    <a:ext uri="{A12FA001-AC4F-418D-AE19-62706E023703}">
                      <ahyp:hlinkClr val="tx"/>
                    </a:ext>
                  </a:extLst>
                </a:hlinkClick>
              </a:rPr>
              <a:t>Oota, Subba Reddy, et al. "Cross-view Brain Decoding." arXiv preprint arXiv:2204.09564 (2022).</a:t>
            </a:r>
            <a:endParaRPr sz="1600">
              <a:solidFill>
                <a:srgbClr val="222222"/>
              </a:solidFill>
              <a:latin typeface="Arial"/>
              <a:ea typeface="Arial"/>
              <a:cs typeface="Arial"/>
              <a:sym typeface="Arial"/>
            </a:endParaRPr>
          </a:p>
          <a:p>
            <a:pPr indent="-228600" lvl="0" marL="228600" rtl="0" algn="l">
              <a:lnSpc>
                <a:spcPct val="90000"/>
              </a:lnSpc>
              <a:spcBef>
                <a:spcPts val="1000"/>
              </a:spcBef>
              <a:spcAft>
                <a:spcPts val="0"/>
              </a:spcAft>
              <a:buClr>
                <a:srgbClr val="222222"/>
              </a:buClr>
              <a:buSzPts val="1600"/>
              <a:buChar char="•"/>
            </a:pPr>
            <a:r>
              <a:rPr lang="en-IN" sz="1600" u="sng">
                <a:solidFill>
                  <a:srgbClr val="222222"/>
                </a:solidFill>
                <a:latin typeface="Arial"/>
                <a:ea typeface="Arial"/>
                <a:cs typeface="Arial"/>
                <a:sym typeface="Arial"/>
                <a:hlinkClick r:id="rId13">
                  <a:extLst>
                    <a:ext uri="{A12FA001-AC4F-418D-AE19-62706E023703}">
                      <ahyp:hlinkClr val="tx"/>
                    </a:ext>
                  </a:extLst>
                </a:hlinkClick>
              </a:rPr>
              <a:t>Gauthier, Jon, and Roger Levy. "Linking artificial and human neural representations of language." EMNLP/IJCNLP (1). 2019.</a:t>
            </a:r>
            <a:endParaRPr sz="1600">
              <a:solidFill>
                <a:srgbClr val="222222"/>
              </a:solidFill>
              <a:latin typeface="Arial"/>
              <a:ea typeface="Arial"/>
              <a:cs typeface="Arial"/>
              <a:sym typeface="Arial"/>
            </a:endParaRPr>
          </a:p>
          <a:p>
            <a:pPr indent="-228600" lvl="0" marL="228600" rtl="0" algn="l">
              <a:lnSpc>
                <a:spcPct val="90000"/>
              </a:lnSpc>
              <a:spcBef>
                <a:spcPts val="1000"/>
              </a:spcBef>
              <a:spcAft>
                <a:spcPts val="0"/>
              </a:spcAft>
              <a:buClr>
                <a:srgbClr val="222222"/>
              </a:buClr>
              <a:buSzPts val="1600"/>
              <a:buChar char="•"/>
            </a:pPr>
            <a:r>
              <a:rPr lang="en-IN" sz="1600" u="sng">
                <a:solidFill>
                  <a:srgbClr val="222222"/>
                </a:solidFill>
                <a:latin typeface="Arial"/>
                <a:ea typeface="Arial"/>
                <a:cs typeface="Arial"/>
                <a:sym typeface="Arial"/>
                <a:hlinkClick r:id="rId14">
                  <a:extLst>
                    <a:ext uri="{A12FA001-AC4F-418D-AE19-62706E023703}">
                      <ahyp:hlinkClr val="tx"/>
                    </a:ext>
                  </a:extLst>
                </a:hlinkClick>
              </a:rPr>
              <a:t>Shen, Guohua, et al. "Deep image reconstruction from human brain activity." PLoS computational biology 15.1 (2019): e1006633.</a:t>
            </a:r>
            <a:endParaRPr sz="1600">
              <a:solidFill>
                <a:srgbClr val="222222"/>
              </a:solidFill>
              <a:latin typeface="Arial"/>
              <a:ea typeface="Arial"/>
              <a:cs typeface="Arial"/>
              <a:sym typeface="Arial"/>
            </a:endParaRPr>
          </a:p>
          <a:p>
            <a:pPr indent="-228600" lvl="0" marL="228600" rtl="0" algn="l">
              <a:lnSpc>
                <a:spcPct val="90000"/>
              </a:lnSpc>
              <a:spcBef>
                <a:spcPts val="1000"/>
              </a:spcBef>
              <a:spcAft>
                <a:spcPts val="0"/>
              </a:spcAft>
              <a:buClr>
                <a:srgbClr val="222222"/>
              </a:buClr>
              <a:buSzPts val="1600"/>
              <a:buChar char="•"/>
            </a:pPr>
            <a:r>
              <a:rPr lang="en-IN" sz="1600" u="sng">
                <a:solidFill>
                  <a:srgbClr val="222222"/>
                </a:solidFill>
                <a:latin typeface="Arial"/>
                <a:ea typeface="Arial"/>
                <a:cs typeface="Arial"/>
                <a:sym typeface="Arial"/>
                <a:hlinkClick r:id="rId15">
                  <a:extLst>
                    <a:ext uri="{A12FA001-AC4F-418D-AE19-62706E023703}">
                      <ahyp:hlinkClr val="tx"/>
                    </a:ext>
                  </a:extLst>
                </a:hlinkClick>
              </a:rPr>
              <a:t>Beliy, Roman, et al. "From voxels to pixels and back: Self-supervision in natural-image reconstruction from fMRI." Advances in Neural Information Processing Systems 32 (2019).</a:t>
            </a:r>
            <a:endParaRPr sz="1600">
              <a:solidFill>
                <a:srgbClr val="222222"/>
              </a:solidFill>
              <a:latin typeface="Arial"/>
              <a:ea typeface="Arial"/>
              <a:cs typeface="Arial"/>
              <a:sym typeface="Arial"/>
            </a:endParaRPr>
          </a:p>
          <a:p>
            <a:pPr indent="-228600" lvl="0" marL="228600" rtl="0" algn="l">
              <a:lnSpc>
                <a:spcPct val="90000"/>
              </a:lnSpc>
              <a:spcBef>
                <a:spcPts val="1000"/>
              </a:spcBef>
              <a:spcAft>
                <a:spcPts val="0"/>
              </a:spcAft>
              <a:buClr>
                <a:srgbClr val="222222"/>
              </a:buClr>
              <a:buSzPts val="1600"/>
              <a:buChar char="•"/>
            </a:pPr>
            <a:r>
              <a:rPr lang="en-IN" sz="1600" u="sng">
                <a:solidFill>
                  <a:srgbClr val="222222"/>
                </a:solidFill>
                <a:latin typeface="Arial"/>
                <a:ea typeface="Arial"/>
                <a:cs typeface="Arial"/>
                <a:sym typeface="Arial"/>
                <a:hlinkClick r:id="rId16">
                  <a:extLst>
                    <a:ext uri="{A12FA001-AC4F-418D-AE19-62706E023703}">
                      <ahyp:hlinkClr val="tx"/>
                    </a:ext>
                  </a:extLst>
                </a:hlinkClick>
              </a:rPr>
              <a:t>Shen, Guohua, et al. "End-to-end deep image reconstruction from human brain activity." Frontiers in Computational Neuroscience (2019): 21.</a:t>
            </a:r>
            <a:endParaRPr sz="1600">
              <a:solidFill>
                <a:srgbClr val="222222"/>
              </a:solidFill>
              <a:latin typeface="Arial"/>
              <a:ea typeface="Arial"/>
              <a:cs typeface="Arial"/>
              <a:sym typeface="Arial"/>
            </a:endParaRPr>
          </a:p>
        </p:txBody>
      </p:sp>
      <p:sp>
        <p:nvSpPr>
          <p:cNvPr id="1715" name="Google Shape;1715;p12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716" name="Google Shape;1716;p127"/>
          <p:cNvSpPr txBox="1"/>
          <p:nvPr>
            <p:ph idx="11" type="ftr"/>
          </p:nvPr>
        </p:nvSpPr>
        <p:spPr>
          <a:xfrm>
            <a:off x="4038599" y="6356350"/>
            <a:ext cx="4467225"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a:t>
            </a:r>
            <a:r>
              <a:rPr lang="en-IN" sz="1600">
                <a:solidFill>
                  <a:srgbClr val="00B050"/>
                </a:solidFill>
              </a:rPr>
              <a:t>: DL for Brain Encoding and Decoding</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p128"/>
          <p:cNvSpPr txBox="1"/>
          <p:nvPr>
            <p:ph type="title"/>
          </p:nvPr>
        </p:nvSpPr>
        <p:spPr>
          <a:xfrm>
            <a:off x="838200" y="365125"/>
            <a:ext cx="10515600" cy="67119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References</a:t>
            </a:r>
            <a:endParaRPr/>
          </a:p>
        </p:txBody>
      </p:sp>
      <p:sp>
        <p:nvSpPr>
          <p:cNvPr id="1722" name="Google Shape;1722;p128"/>
          <p:cNvSpPr txBox="1"/>
          <p:nvPr>
            <p:ph idx="1" type="body"/>
          </p:nvPr>
        </p:nvSpPr>
        <p:spPr>
          <a:xfrm>
            <a:off x="447040" y="1412240"/>
            <a:ext cx="11369040" cy="476472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22222"/>
              </a:buClr>
              <a:buSzPts val="1600"/>
              <a:buChar char="•"/>
            </a:pPr>
            <a:r>
              <a:rPr b="0" i="0" lang="en-IN" sz="1600" u="sng">
                <a:solidFill>
                  <a:srgbClr val="222222"/>
                </a:solidFill>
                <a:latin typeface="Arial"/>
                <a:ea typeface="Arial"/>
                <a:cs typeface="Arial"/>
                <a:sym typeface="Arial"/>
                <a:hlinkClick r:id="rId3">
                  <a:extLst>
                    <a:ext uri="{A12FA001-AC4F-418D-AE19-62706E023703}">
                      <ahyp:hlinkClr val="tx"/>
                    </a:ext>
                  </a:extLst>
                </a:hlinkClick>
              </a:rPr>
              <a:t>Nishimoto, Shinji, et al. "Reconstructing visual experiences from brain activity evoked by natural movies." </a:t>
            </a:r>
            <a:r>
              <a:rPr b="0" i="1" lang="en-IN" sz="1600" u="sng">
                <a:solidFill>
                  <a:srgbClr val="222222"/>
                </a:solidFill>
                <a:latin typeface="Arial"/>
                <a:ea typeface="Arial"/>
                <a:cs typeface="Arial"/>
                <a:sym typeface="Arial"/>
                <a:hlinkClick r:id="rId4">
                  <a:extLst>
                    <a:ext uri="{A12FA001-AC4F-418D-AE19-62706E023703}">
                      <ahyp:hlinkClr val="tx"/>
                    </a:ext>
                  </a:extLst>
                </a:hlinkClick>
              </a:rPr>
              <a:t>Current biology</a:t>
            </a:r>
            <a:r>
              <a:rPr b="0" i="0" lang="en-IN" sz="1600" u="sng">
                <a:solidFill>
                  <a:srgbClr val="222222"/>
                </a:solidFill>
                <a:latin typeface="Arial"/>
                <a:ea typeface="Arial"/>
                <a:cs typeface="Arial"/>
                <a:sym typeface="Arial"/>
                <a:hlinkClick r:id="rId5">
                  <a:extLst>
                    <a:ext uri="{A12FA001-AC4F-418D-AE19-62706E023703}">
                      <ahyp:hlinkClr val="tx"/>
                    </a:ext>
                  </a:extLst>
                </a:hlinkClick>
              </a:rPr>
              <a:t> 21.19 (2011): 1641-1646.</a:t>
            </a:r>
            <a:endParaRPr b="0" i="0" sz="1600">
              <a:solidFill>
                <a:srgbClr val="222222"/>
              </a:solidFill>
              <a:latin typeface="Arial"/>
              <a:ea typeface="Arial"/>
              <a:cs typeface="Arial"/>
              <a:sym typeface="Arial"/>
            </a:endParaRPr>
          </a:p>
          <a:p>
            <a:pPr indent="-228600" lvl="0" marL="228600" rtl="0" algn="l">
              <a:lnSpc>
                <a:spcPct val="90000"/>
              </a:lnSpc>
              <a:spcBef>
                <a:spcPts val="1000"/>
              </a:spcBef>
              <a:spcAft>
                <a:spcPts val="0"/>
              </a:spcAft>
              <a:buClr>
                <a:schemeClr val="dk1"/>
              </a:buClr>
              <a:buSzPts val="1600"/>
              <a:buChar char="•"/>
            </a:pPr>
            <a:r>
              <a:rPr lang="en-IN" sz="1600" u="sng">
                <a:solidFill>
                  <a:schemeClr val="hlink"/>
                </a:solidFill>
                <a:hlinkClick r:id="rId6"/>
              </a:rPr>
              <a:t>Anumanchipalli, Gopala K., Josh Chartier, and Edward F. Chang. "Speech synthesis from neural decoding of spoken sentences." Nature 568.7753 (2019): 493-498.</a:t>
            </a:r>
            <a:endParaRPr sz="1600"/>
          </a:p>
          <a:p>
            <a:pPr indent="-228600" lvl="0" marL="228600" rtl="0" algn="l">
              <a:lnSpc>
                <a:spcPct val="90000"/>
              </a:lnSpc>
              <a:spcBef>
                <a:spcPts val="1000"/>
              </a:spcBef>
              <a:spcAft>
                <a:spcPts val="0"/>
              </a:spcAft>
              <a:buClr>
                <a:schemeClr val="dk1"/>
              </a:buClr>
              <a:buSzPts val="1600"/>
              <a:buChar char="•"/>
            </a:pPr>
            <a:r>
              <a:rPr lang="en-IN" sz="1600" u="sng">
                <a:solidFill>
                  <a:schemeClr val="hlink"/>
                </a:solidFill>
                <a:hlinkClick r:id="rId7"/>
              </a:rPr>
              <a:t>Schrimpf, Martin, et al. "The neural architecture of language: Integrative modeling converges on predictive processing." Proceedings of the National Academy of Sciences 118.45 (2021): e2105646118.</a:t>
            </a:r>
            <a:endParaRPr sz="1600"/>
          </a:p>
          <a:p>
            <a:pPr indent="-228600" lvl="0" marL="228600" rtl="0" algn="l">
              <a:lnSpc>
                <a:spcPct val="90000"/>
              </a:lnSpc>
              <a:spcBef>
                <a:spcPts val="1000"/>
              </a:spcBef>
              <a:spcAft>
                <a:spcPts val="0"/>
              </a:spcAft>
              <a:buClr>
                <a:schemeClr val="dk1"/>
              </a:buClr>
              <a:buSzPts val="1600"/>
              <a:buChar char="•"/>
            </a:pPr>
            <a:r>
              <a:rPr lang="en-IN" sz="1600" u="sng">
                <a:solidFill>
                  <a:schemeClr val="hlink"/>
                </a:solidFill>
                <a:hlinkClick r:id="rId8"/>
              </a:rPr>
              <a:t>Wehbe, Leila, et al. "Simultaneously uncovering the patterns of brain regions involved in different story reading subprocesses." PloS one 9.11 (2014): e112575.</a:t>
            </a:r>
            <a:endParaRPr sz="1600"/>
          </a:p>
        </p:txBody>
      </p:sp>
      <p:sp>
        <p:nvSpPr>
          <p:cNvPr id="1723" name="Google Shape;1723;p12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724" name="Google Shape;1724;p128"/>
          <p:cNvSpPr txBox="1"/>
          <p:nvPr>
            <p:ph idx="11" type="ftr"/>
          </p:nvPr>
        </p:nvSpPr>
        <p:spPr>
          <a:xfrm>
            <a:off x="4038599" y="6356350"/>
            <a:ext cx="4467225"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a:t>
            </a:r>
            <a:r>
              <a:rPr lang="en-IN" sz="1600">
                <a:solidFill>
                  <a:srgbClr val="00B050"/>
                </a:solidFill>
              </a:rPr>
              <a:t>: DL for Brain Encoding and Decoding</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8" name="Shape 1728"/>
        <p:cNvGrpSpPr/>
        <p:nvPr/>
      </p:nvGrpSpPr>
      <p:grpSpPr>
        <a:xfrm>
          <a:off x="0" y="0"/>
          <a:ext cx="0" cy="0"/>
          <a:chOff x="0" y="0"/>
          <a:chExt cx="0" cy="0"/>
        </a:xfrm>
      </p:grpSpPr>
      <p:sp>
        <p:nvSpPr>
          <p:cNvPr id="1729" name="Google Shape;1729;p129"/>
          <p:cNvSpPr txBox="1"/>
          <p:nvPr>
            <p:ph type="ctrTitle"/>
          </p:nvPr>
        </p:nvSpPr>
        <p:spPr>
          <a:xfrm>
            <a:off x="1500200" y="495717"/>
            <a:ext cx="9144000" cy="17400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alibri"/>
              <a:buNone/>
            </a:pPr>
            <a:r>
              <a:rPr b="1" lang="en-IN" sz="6400">
                <a:solidFill>
                  <a:srgbClr val="FF0000"/>
                </a:solidFill>
                <a:latin typeface="Calibri"/>
                <a:ea typeface="Calibri"/>
                <a:cs typeface="Calibri"/>
                <a:sym typeface="Calibri"/>
              </a:rPr>
              <a:t>Deep Learning for Brain Encoding and Decoding</a:t>
            </a:r>
            <a:endParaRPr sz="4000"/>
          </a:p>
        </p:txBody>
      </p:sp>
      <p:sp>
        <p:nvSpPr>
          <p:cNvPr id="1730" name="Google Shape;1730;p129"/>
          <p:cNvSpPr txBox="1"/>
          <p:nvPr>
            <p:ph idx="1" type="subTitle"/>
          </p:nvPr>
        </p:nvSpPr>
        <p:spPr>
          <a:xfrm>
            <a:off x="790600" y="2463800"/>
            <a:ext cx="10563200" cy="19984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90000"/>
              </a:lnSpc>
              <a:spcBef>
                <a:spcPts val="0"/>
              </a:spcBef>
              <a:spcAft>
                <a:spcPts val="0"/>
              </a:spcAft>
              <a:buClr>
                <a:srgbClr val="00B0F0"/>
              </a:buClr>
              <a:buSzPct val="100000"/>
              <a:buNone/>
            </a:pPr>
            <a:r>
              <a:rPr lang="en-IN" sz="2800">
                <a:solidFill>
                  <a:srgbClr val="00B0F0"/>
                </a:solidFill>
              </a:rPr>
              <a:t>Subba Reddy Oota</a:t>
            </a:r>
            <a:r>
              <a:rPr baseline="30000" lang="en-IN" sz="2800">
                <a:solidFill>
                  <a:srgbClr val="00B0F0"/>
                </a:solidFill>
              </a:rPr>
              <a:t>1</a:t>
            </a:r>
            <a:r>
              <a:rPr lang="en-IN" sz="2800">
                <a:solidFill>
                  <a:srgbClr val="00B0F0"/>
                </a:solidFill>
              </a:rPr>
              <a:t>, Manish Gupta</a:t>
            </a:r>
            <a:r>
              <a:rPr baseline="30000" lang="en-IN" sz="2800">
                <a:solidFill>
                  <a:srgbClr val="00B0F0"/>
                </a:solidFill>
              </a:rPr>
              <a:t>2,3</a:t>
            </a:r>
            <a:r>
              <a:rPr lang="en-IN" sz="2800">
                <a:solidFill>
                  <a:srgbClr val="00B0F0"/>
                </a:solidFill>
              </a:rPr>
              <a:t>, Raju S. Bapi</a:t>
            </a:r>
            <a:r>
              <a:rPr baseline="30000" lang="en-IN" sz="2800">
                <a:solidFill>
                  <a:srgbClr val="00B0F0"/>
                </a:solidFill>
              </a:rPr>
              <a:t>2</a:t>
            </a:r>
            <a:r>
              <a:rPr lang="en-IN" sz="2800">
                <a:solidFill>
                  <a:srgbClr val="00B0F0"/>
                </a:solidFill>
              </a:rPr>
              <a:t>, Mariya Toneva</a:t>
            </a:r>
            <a:r>
              <a:rPr baseline="30000" lang="en-IN" sz="2800">
                <a:solidFill>
                  <a:srgbClr val="00B0F0"/>
                </a:solidFill>
              </a:rPr>
              <a:t>4</a:t>
            </a:r>
            <a:endParaRPr/>
          </a:p>
          <a:p>
            <a:pPr indent="0" lvl="0" marL="0" rtl="0" algn="ctr">
              <a:lnSpc>
                <a:spcPct val="90000"/>
              </a:lnSpc>
              <a:spcBef>
                <a:spcPts val="1067"/>
              </a:spcBef>
              <a:spcAft>
                <a:spcPts val="0"/>
              </a:spcAft>
              <a:buClr>
                <a:schemeClr val="dk1"/>
              </a:buClr>
              <a:buSzPct val="100000"/>
              <a:buNone/>
            </a:pPr>
            <a:r>
              <a:t/>
            </a:r>
            <a:endParaRPr baseline="30000" sz="1333">
              <a:solidFill>
                <a:srgbClr val="00B050"/>
              </a:solidFill>
            </a:endParaRPr>
          </a:p>
          <a:p>
            <a:pPr indent="0" lvl="0" marL="0" rtl="0" algn="ctr">
              <a:lnSpc>
                <a:spcPct val="90000"/>
              </a:lnSpc>
              <a:spcBef>
                <a:spcPts val="1067"/>
              </a:spcBef>
              <a:spcAft>
                <a:spcPts val="0"/>
              </a:spcAft>
              <a:buClr>
                <a:srgbClr val="00B050"/>
              </a:buClr>
              <a:buSzPct val="100000"/>
              <a:buNone/>
            </a:pPr>
            <a:r>
              <a:rPr baseline="30000" lang="en-IN" sz="2267">
                <a:solidFill>
                  <a:srgbClr val="00B050"/>
                </a:solidFill>
              </a:rPr>
              <a:t>1</a:t>
            </a:r>
            <a:r>
              <a:rPr lang="en-IN" sz="2267">
                <a:solidFill>
                  <a:srgbClr val="00B050"/>
                </a:solidFill>
              </a:rPr>
              <a:t>Inria Bordeaux, France; </a:t>
            </a:r>
            <a:r>
              <a:rPr baseline="30000" lang="en-IN" sz="2267">
                <a:solidFill>
                  <a:srgbClr val="00B050"/>
                </a:solidFill>
              </a:rPr>
              <a:t>2</a:t>
            </a:r>
            <a:r>
              <a:rPr lang="en-IN" sz="2267">
                <a:solidFill>
                  <a:srgbClr val="00B050"/>
                </a:solidFill>
              </a:rPr>
              <a:t>IIIT Hyderabad, India; </a:t>
            </a:r>
            <a:r>
              <a:rPr baseline="30000" lang="en-IN" sz="2267">
                <a:solidFill>
                  <a:srgbClr val="00B050"/>
                </a:solidFill>
              </a:rPr>
              <a:t>3</a:t>
            </a:r>
            <a:r>
              <a:rPr lang="en-IN" sz="2267">
                <a:solidFill>
                  <a:srgbClr val="00B050"/>
                </a:solidFill>
              </a:rPr>
              <a:t>Microsoft, India; </a:t>
            </a:r>
            <a:r>
              <a:rPr baseline="30000" lang="en-IN" sz="2267">
                <a:solidFill>
                  <a:srgbClr val="00B050"/>
                </a:solidFill>
              </a:rPr>
              <a:t>4</a:t>
            </a:r>
            <a:r>
              <a:rPr lang="en-IN" sz="2267">
                <a:solidFill>
                  <a:srgbClr val="00B050"/>
                </a:solidFill>
              </a:rPr>
              <a:t>MPI for Software Systems, Germany</a:t>
            </a:r>
            <a:endParaRPr/>
          </a:p>
          <a:p>
            <a:pPr indent="0" lvl="0" marL="0" rtl="0" algn="ctr">
              <a:lnSpc>
                <a:spcPct val="90000"/>
              </a:lnSpc>
              <a:spcBef>
                <a:spcPts val="1067"/>
              </a:spcBef>
              <a:spcAft>
                <a:spcPts val="0"/>
              </a:spcAft>
              <a:buClr>
                <a:schemeClr val="dk1"/>
              </a:buClr>
              <a:buSzPct val="63636"/>
              <a:buNone/>
            </a:pPr>
            <a:r>
              <a:t/>
            </a:r>
            <a:endParaRPr sz="1467"/>
          </a:p>
          <a:p>
            <a:pPr indent="0" lvl="0" marL="0" rtl="0" algn="ctr">
              <a:lnSpc>
                <a:spcPct val="90000"/>
              </a:lnSpc>
              <a:spcBef>
                <a:spcPts val="1067"/>
              </a:spcBef>
              <a:spcAft>
                <a:spcPts val="0"/>
              </a:spcAft>
              <a:buClr>
                <a:schemeClr val="dk1"/>
              </a:buClr>
              <a:buSzPct val="66666"/>
              <a:buNone/>
            </a:pPr>
            <a:r>
              <a:rPr lang="en-IN"/>
              <a:t>subba-reddy.oota@inria.fr, gmanish@microsoft.com, raju.bapi@iiit.ac.in, mtoneva@mpi-sws.org</a:t>
            </a:r>
            <a:endParaRPr/>
          </a:p>
        </p:txBody>
      </p:sp>
      <p:sp>
        <p:nvSpPr>
          <p:cNvPr id="1731" name="Google Shape;1731;p1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I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descr="A picture containing person, wall, indoor, person&#10;&#10;Description automatically generated" id="1732" name="Google Shape;1732;p129"/>
          <p:cNvPicPr preferRelativeResize="0"/>
          <p:nvPr/>
        </p:nvPicPr>
        <p:blipFill rotWithShape="1">
          <a:blip r:embed="rId3">
            <a:alphaModFix/>
          </a:blip>
          <a:srcRect b="0" l="0" r="0" t="0"/>
          <a:stretch/>
        </p:blipFill>
        <p:spPr>
          <a:xfrm>
            <a:off x="2540000" y="4562127"/>
            <a:ext cx="1233584" cy="1307732"/>
          </a:xfrm>
          <a:prstGeom prst="rect">
            <a:avLst/>
          </a:prstGeom>
          <a:noFill/>
          <a:ln>
            <a:noFill/>
          </a:ln>
        </p:spPr>
      </p:pic>
      <p:pic>
        <p:nvPicPr>
          <p:cNvPr descr="A picture containing person, person, wall, indoor&#10;&#10;Description automatically generated" id="1733" name="Google Shape;1733;p129"/>
          <p:cNvPicPr preferRelativeResize="0"/>
          <p:nvPr/>
        </p:nvPicPr>
        <p:blipFill rotWithShape="1">
          <a:blip r:embed="rId4">
            <a:alphaModFix/>
          </a:blip>
          <a:srcRect b="0" l="0" r="0" t="0"/>
          <a:stretch/>
        </p:blipFill>
        <p:spPr>
          <a:xfrm>
            <a:off x="4262121" y="4562126"/>
            <a:ext cx="1176100" cy="1307733"/>
          </a:xfrm>
          <a:prstGeom prst="rect">
            <a:avLst/>
          </a:prstGeom>
          <a:noFill/>
          <a:ln>
            <a:noFill/>
          </a:ln>
        </p:spPr>
      </p:pic>
      <p:pic>
        <p:nvPicPr>
          <p:cNvPr descr="A picture containing person, indoor, wearing, posing&#10;&#10;Description automatically generated" id="1734" name="Google Shape;1734;p129"/>
          <p:cNvPicPr preferRelativeResize="0"/>
          <p:nvPr/>
        </p:nvPicPr>
        <p:blipFill rotWithShape="1">
          <a:blip r:embed="rId5">
            <a:alphaModFix/>
          </a:blip>
          <a:srcRect b="0" l="0" r="0" t="0"/>
          <a:stretch/>
        </p:blipFill>
        <p:spPr>
          <a:xfrm>
            <a:off x="5996976" y="4562124"/>
            <a:ext cx="1233585" cy="1307733"/>
          </a:xfrm>
          <a:prstGeom prst="rect">
            <a:avLst/>
          </a:prstGeom>
          <a:noFill/>
          <a:ln>
            <a:noFill/>
          </a:ln>
        </p:spPr>
      </p:pic>
      <p:pic>
        <p:nvPicPr>
          <p:cNvPr descr="A person smiling for the camera&#10;&#10;Description automatically generated with medium confidence" id="1735" name="Google Shape;1735;p129"/>
          <p:cNvPicPr preferRelativeResize="0"/>
          <p:nvPr/>
        </p:nvPicPr>
        <p:blipFill rotWithShape="1">
          <a:blip r:embed="rId6">
            <a:alphaModFix/>
          </a:blip>
          <a:srcRect b="0" l="0" r="0" t="0"/>
          <a:stretch/>
        </p:blipFill>
        <p:spPr>
          <a:xfrm>
            <a:off x="7695910" y="4562124"/>
            <a:ext cx="1233585" cy="13077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3"/>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284" name="Google Shape;284;p13"/>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IN"/>
              <a:t>Introduction to Brain encoding and decoding [30 min]</a:t>
            </a:r>
            <a:endParaRPr/>
          </a:p>
          <a:p>
            <a:pPr indent="-228600" lvl="1" marL="685800" rtl="0" algn="l">
              <a:lnSpc>
                <a:spcPct val="90000"/>
              </a:lnSpc>
              <a:spcBef>
                <a:spcPts val="500"/>
              </a:spcBef>
              <a:spcAft>
                <a:spcPts val="0"/>
              </a:spcAft>
              <a:buClr>
                <a:schemeClr val="dk1"/>
              </a:buClr>
              <a:buSzPct val="100000"/>
              <a:buChar char="•"/>
            </a:pPr>
            <a:r>
              <a:rPr lang="en-IN"/>
              <a:t>Introduction to Brain Encoding/Decoding and applications</a:t>
            </a:r>
            <a:endParaRPr/>
          </a:p>
          <a:p>
            <a:pPr indent="-228600" lvl="1" marL="685800" rtl="0" algn="l">
              <a:lnSpc>
                <a:spcPct val="90000"/>
              </a:lnSpc>
              <a:spcBef>
                <a:spcPts val="500"/>
              </a:spcBef>
              <a:spcAft>
                <a:spcPts val="0"/>
              </a:spcAft>
              <a:buClr>
                <a:srgbClr val="FF0000"/>
              </a:buClr>
              <a:buSzPct val="100000"/>
              <a:buChar char="•"/>
            </a:pPr>
            <a:r>
              <a:rPr b="1" lang="en-IN">
                <a:solidFill>
                  <a:srgbClr val="FF0000"/>
                </a:solidFill>
              </a:rPr>
              <a:t>Introduction to popular datasets</a:t>
            </a:r>
            <a:endParaRPr/>
          </a:p>
          <a:p>
            <a:pPr indent="-228600" lvl="2" marL="1143000" rtl="0" algn="l">
              <a:lnSpc>
                <a:spcPct val="90000"/>
              </a:lnSpc>
              <a:spcBef>
                <a:spcPts val="500"/>
              </a:spcBef>
              <a:spcAft>
                <a:spcPts val="0"/>
              </a:spcAft>
              <a:buClr>
                <a:srgbClr val="FF0000"/>
              </a:buClr>
              <a:buSzPct val="100000"/>
              <a:buChar char="•"/>
            </a:pPr>
            <a:r>
              <a:rPr b="1" lang="en-IN">
                <a:solidFill>
                  <a:srgbClr val="FF0000"/>
                </a:solidFill>
              </a:rPr>
              <a:t>Text, Visual, Audio, Multi-modal</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Stimulus Representations [1 hour]</a:t>
            </a:r>
            <a:endParaRPr>
              <a:solidFill>
                <a:srgbClr val="AEABAB"/>
              </a:solidFill>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Decoding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Lunch break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Encoding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Advanced Methods [1 hour 15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Summary and Future Trends [15 min]</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285" name="Google Shape;285;p13"/>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286" name="Google Shape;286;p13"/>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287" name="Google Shape;287;p13"/>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sp>
        <p:nvSpPr>
          <p:cNvPr id="1740" name="Google Shape;1740;p130"/>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Calibri"/>
              <a:buNone/>
            </a:pPr>
            <a:r>
              <a:rPr lang="en-IN"/>
              <a:t>Agenda</a:t>
            </a:r>
            <a:endParaRPr/>
          </a:p>
        </p:txBody>
      </p:sp>
      <p:sp>
        <p:nvSpPr>
          <p:cNvPr id="1741" name="Google Shape;1741;p130"/>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228594" lvl="0" marL="237060" rtl="0" algn="l">
              <a:lnSpc>
                <a:spcPct val="90000"/>
              </a:lnSpc>
              <a:spcBef>
                <a:spcPts val="0"/>
              </a:spcBef>
              <a:spcAft>
                <a:spcPts val="0"/>
              </a:spcAft>
              <a:buSzPts val="2100"/>
              <a:buChar char="•"/>
            </a:pPr>
            <a:r>
              <a:rPr lang="en-IN"/>
              <a:t>Introduction to Brain encoding and decoding [30 min]</a:t>
            </a:r>
            <a:endParaRPr/>
          </a:p>
          <a:p>
            <a:pPr indent="-228594" lvl="0" marL="237060" rtl="0" algn="l">
              <a:lnSpc>
                <a:spcPct val="90000"/>
              </a:lnSpc>
              <a:spcBef>
                <a:spcPts val="1067"/>
              </a:spcBef>
              <a:spcAft>
                <a:spcPts val="0"/>
              </a:spcAft>
              <a:buSzPts val="2100"/>
              <a:buChar char="•"/>
            </a:pPr>
            <a:r>
              <a:rPr lang="en-IN"/>
              <a:t>Stimulus Representations [1 hour 30 min]</a:t>
            </a:r>
            <a:endParaRPr/>
          </a:p>
          <a:p>
            <a:pPr indent="-228594" lvl="0" marL="237060" rtl="0" algn="l">
              <a:lnSpc>
                <a:spcPct val="90000"/>
              </a:lnSpc>
              <a:spcBef>
                <a:spcPts val="1067"/>
              </a:spcBef>
              <a:spcAft>
                <a:spcPts val="0"/>
              </a:spcAft>
              <a:buSzPts val="2100"/>
              <a:buChar char="•"/>
            </a:pPr>
            <a:r>
              <a:rPr lang="en-IN"/>
              <a:t>Coffee break [30 min]</a:t>
            </a:r>
            <a:endParaRPr/>
          </a:p>
          <a:p>
            <a:pPr indent="-237060" lvl="0" marL="237060" rtl="0" algn="l">
              <a:lnSpc>
                <a:spcPct val="90000"/>
              </a:lnSpc>
              <a:spcBef>
                <a:spcPts val="1067"/>
              </a:spcBef>
              <a:spcAft>
                <a:spcPts val="0"/>
              </a:spcAft>
              <a:buSzPts val="2100"/>
              <a:buChar char="•"/>
            </a:pPr>
            <a:r>
              <a:rPr lang="en-IN"/>
              <a:t>Deep Learning for Brain Decoding [1 hour 30 min]</a:t>
            </a:r>
            <a:endParaRPr/>
          </a:p>
          <a:p>
            <a:pPr indent="-228594" lvl="0" marL="237060" rtl="0" algn="l">
              <a:lnSpc>
                <a:spcPct val="90000"/>
              </a:lnSpc>
              <a:spcBef>
                <a:spcPts val="1067"/>
              </a:spcBef>
              <a:spcAft>
                <a:spcPts val="0"/>
              </a:spcAft>
              <a:buSzPts val="2100"/>
              <a:buChar char="•"/>
            </a:pPr>
            <a:r>
              <a:rPr lang="en-IN"/>
              <a:t>Lunch break [1 hour 15 min]</a:t>
            </a:r>
            <a:endParaRPr/>
          </a:p>
          <a:p>
            <a:pPr indent="-237060" lvl="0" marL="237060" rtl="0" algn="l">
              <a:lnSpc>
                <a:spcPct val="90000"/>
              </a:lnSpc>
              <a:spcBef>
                <a:spcPts val="1067"/>
              </a:spcBef>
              <a:spcAft>
                <a:spcPts val="0"/>
              </a:spcAft>
              <a:buClr>
                <a:srgbClr val="FF0000"/>
              </a:buClr>
              <a:buSzPts val="2100"/>
              <a:buChar char="•"/>
            </a:pPr>
            <a:r>
              <a:rPr b="1" lang="en-IN">
                <a:solidFill>
                  <a:srgbClr val="FF0000"/>
                </a:solidFill>
              </a:rPr>
              <a:t>Deep Learning for Brain Encoding [1 hour 30 min]</a:t>
            </a:r>
            <a:endParaRPr b="1">
              <a:solidFill>
                <a:srgbClr val="FF0000"/>
              </a:solidFill>
            </a:endParaRPr>
          </a:p>
          <a:p>
            <a:pPr indent="-228594" lvl="0" marL="237060" rtl="0" algn="l">
              <a:lnSpc>
                <a:spcPct val="90000"/>
              </a:lnSpc>
              <a:spcBef>
                <a:spcPts val="1067"/>
              </a:spcBef>
              <a:spcAft>
                <a:spcPts val="0"/>
              </a:spcAft>
              <a:buSzPts val="2100"/>
              <a:buChar char="•"/>
            </a:pPr>
            <a:r>
              <a:rPr lang="en-IN"/>
              <a:t>Coffee break [30 min]</a:t>
            </a:r>
            <a:endParaRPr/>
          </a:p>
          <a:p>
            <a:pPr indent="-228594" lvl="0" marL="237060" rtl="0" algn="l">
              <a:lnSpc>
                <a:spcPct val="90000"/>
              </a:lnSpc>
              <a:spcBef>
                <a:spcPts val="1067"/>
              </a:spcBef>
              <a:spcAft>
                <a:spcPts val="0"/>
              </a:spcAft>
              <a:buSzPts val="2100"/>
              <a:buChar char="•"/>
            </a:pPr>
            <a:r>
              <a:rPr lang="en-IN"/>
              <a:t>Advanced Methods [1 hour 15 min]</a:t>
            </a:r>
            <a:endParaRPr/>
          </a:p>
          <a:p>
            <a:pPr indent="-228594" lvl="0" marL="237060" rtl="0" algn="l">
              <a:lnSpc>
                <a:spcPct val="90000"/>
              </a:lnSpc>
              <a:spcBef>
                <a:spcPts val="1067"/>
              </a:spcBef>
              <a:spcAft>
                <a:spcPts val="0"/>
              </a:spcAft>
              <a:buSzPts val="2100"/>
              <a:buChar char="•"/>
            </a:pPr>
            <a:r>
              <a:rPr lang="en-IN"/>
              <a:t>Summary and Future Trends [15 min]</a:t>
            </a:r>
            <a:endParaRPr/>
          </a:p>
          <a:p>
            <a:pPr indent="-50798" lvl="0" marL="237060" rtl="0" algn="l">
              <a:lnSpc>
                <a:spcPct val="90000"/>
              </a:lnSpc>
              <a:spcBef>
                <a:spcPts val="1067"/>
              </a:spcBef>
              <a:spcAft>
                <a:spcPts val="0"/>
              </a:spcAft>
              <a:buSzPts val="2100"/>
              <a:buNone/>
            </a:pPr>
            <a:r>
              <a:t/>
            </a:r>
            <a:endParaRPr/>
          </a:p>
        </p:txBody>
      </p:sp>
      <p:sp>
        <p:nvSpPr>
          <p:cNvPr id="1742" name="Google Shape;1742;p130"/>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800"/>
              <a:buFont typeface="Calibri"/>
              <a:buNone/>
            </a:pPr>
            <a:fld id="{00000000-1234-1234-1234-123412341234}" type="slidenum">
              <a:rPr lang="en-IN"/>
              <a:t>‹#›</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p131"/>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Calibri"/>
              <a:buNone/>
            </a:pPr>
            <a:r>
              <a:rPr lang="en-IN"/>
              <a:t>Agenda</a:t>
            </a:r>
            <a:endParaRPr/>
          </a:p>
        </p:txBody>
      </p:sp>
      <p:sp>
        <p:nvSpPr>
          <p:cNvPr id="1748" name="Google Shape;1748;p131"/>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lnSpcReduction="10000"/>
          </a:bodyPr>
          <a:lstStyle/>
          <a:p>
            <a:pPr indent="-228594" lvl="0" marL="237060" rtl="0" algn="l">
              <a:lnSpc>
                <a:spcPct val="90000"/>
              </a:lnSpc>
              <a:spcBef>
                <a:spcPts val="0"/>
              </a:spcBef>
              <a:spcAft>
                <a:spcPts val="0"/>
              </a:spcAft>
              <a:buSzPts val="2100"/>
              <a:buChar char="•"/>
            </a:pPr>
            <a:r>
              <a:rPr lang="en-IN"/>
              <a:t>Introduction to Brain encoding and decoding [30 min]</a:t>
            </a:r>
            <a:endParaRPr/>
          </a:p>
          <a:p>
            <a:pPr indent="-228594" lvl="0" marL="237060" rtl="0" algn="l">
              <a:lnSpc>
                <a:spcPct val="90000"/>
              </a:lnSpc>
              <a:spcBef>
                <a:spcPts val="1067"/>
              </a:spcBef>
              <a:spcAft>
                <a:spcPts val="0"/>
              </a:spcAft>
              <a:buSzPts val="2100"/>
              <a:buChar char="•"/>
            </a:pPr>
            <a:r>
              <a:rPr lang="en-IN"/>
              <a:t>Stimulus Representations [1 hour 30 min]</a:t>
            </a:r>
            <a:endParaRPr/>
          </a:p>
          <a:p>
            <a:pPr indent="-228594" lvl="0" marL="237060" rtl="0" algn="l">
              <a:lnSpc>
                <a:spcPct val="90000"/>
              </a:lnSpc>
              <a:spcBef>
                <a:spcPts val="1067"/>
              </a:spcBef>
              <a:spcAft>
                <a:spcPts val="0"/>
              </a:spcAft>
              <a:buSzPts val="2100"/>
              <a:buChar char="•"/>
            </a:pPr>
            <a:r>
              <a:rPr lang="en-IN"/>
              <a:t>Coffee break [30 min]</a:t>
            </a:r>
            <a:endParaRPr/>
          </a:p>
          <a:p>
            <a:pPr indent="-237060" lvl="0" marL="237060" rtl="0" algn="l">
              <a:lnSpc>
                <a:spcPct val="90000"/>
              </a:lnSpc>
              <a:spcBef>
                <a:spcPts val="1067"/>
              </a:spcBef>
              <a:spcAft>
                <a:spcPts val="0"/>
              </a:spcAft>
              <a:buSzPts val="2100"/>
              <a:buChar char="•"/>
            </a:pPr>
            <a:r>
              <a:rPr lang="en-IN"/>
              <a:t>Deep Learning for Brain Decoding [1 hour 30 min]</a:t>
            </a:r>
            <a:endParaRPr/>
          </a:p>
          <a:p>
            <a:pPr indent="-228594" lvl="0" marL="237060" rtl="0" algn="l">
              <a:lnSpc>
                <a:spcPct val="90000"/>
              </a:lnSpc>
              <a:spcBef>
                <a:spcPts val="1067"/>
              </a:spcBef>
              <a:spcAft>
                <a:spcPts val="0"/>
              </a:spcAft>
              <a:buSzPts val="2100"/>
              <a:buChar char="•"/>
            </a:pPr>
            <a:r>
              <a:rPr lang="en-IN"/>
              <a:t>Lunch break [1 hour 15 min]</a:t>
            </a:r>
            <a:endParaRPr/>
          </a:p>
          <a:p>
            <a:pPr indent="-237060" lvl="0" marL="237060" rtl="0" algn="l">
              <a:lnSpc>
                <a:spcPct val="90000"/>
              </a:lnSpc>
              <a:spcBef>
                <a:spcPts val="1067"/>
              </a:spcBef>
              <a:spcAft>
                <a:spcPts val="0"/>
              </a:spcAft>
              <a:buClr>
                <a:srgbClr val="FF0000"/>
              </a:buClr>
              <a:buSzPts val="2100"/>
              <a:buChar char="•"/>
            </a:pPr>
            <a:r>
              <a:rPr b="1" lang="en-IN">
                <a:solidFill>
                  <a:srgbClr val="FF0000"/>
                </a:solidFill>
              </a:rPr>
              <a:t>Deep Learning for Brain Encoding [1 hour 30 min]</a:t>
            </a:r>
            <a:endParaRPr b="1">
              <a:solidFill>
                <a:srgbClr val="FF0000"/>
              </a:solidFill>
            </a:endParaRPr>
          </a:p>
          <a:p>
            <a:pPr indent="-237061" lvl="1" marL="694249" rtl="0" algn="l">
              <a:lnSpc>
                <a:spcPct val="90000"/>
              </a:lnSpc>
              <a:spcBef>
                <a:spcPts val="533"/>
              </a:spcBef>
              <a:spcAft>
                <a:spcPts val="0"/>
              </a:spcAft>
              <a:buClr>
                <a:srgbClr val="FF0000"/>
              </a:buClr>
              <a:buSzPts val="1400"/>
              <a:buChar char="•"/>
            </a:pPr>
            <a:r>
              <a:rPr b="1" lang="en-IN">
                <a:solidFill>
                  <a:srgbClr val="FF0000"/>
                </a:solidFill>
              </a:rPr>
              <a:t>Classic findings &amp; common approaches</a:t>
            </a:r>
            <a:endParaRPr b="1">
              <a:solidFill>
                <a:srgbClr val="FF0000"/>
              </a:solidFill>
            </a:endParaRPr>
          </a:p>
          <a:p>
            <a:pPr indent="-237061" lvl="1" marL="694249" rtl="0" algn="l">
              <a:lnSpc>
                <a:spcPct val="90000"/>
              </a:lnSpc>
              <a:spcBef>
                <a:spcPts val="533"/>
              </a:spcBef>
              <a:spcAft>
                <a:spcPts val="0"/>
              </a:spcAft>
              <a:buSzPts val="1400"/>
              <a:buChar char="•"/>
            </a:pPr>
            <a:r>
              <a:rPr lang="en-IN"/>
              <a:t>More recent findings utilizing deep learning</a:t>
            </a:r>
            <a:endParaRPr b="1">
              <a:solidFill>
                <a:srgbClr val="FF0000"/>
              </a:solidFill>
            </a:endParaRPr>
          </a:p>
          <a:p>
            <a:pPr indent="-228594" lvl="0" marL="237060" rtl="0" algn="l">
              <a:lnSpc>
                <a:spcPct val="90000"/>
              </a:lnSpc>
              <a:spcBef>
                <a:spcPts val="1067"/>
              </a:spcBef>
              <a:spcAft>
                <a:spcPts val="0"/>
              </a:spcAft>
              <a:buSzPts val="2100"/>
              <a:buChar char="•"/>
            </a:pPr>
            <a:r>
              <a:rPr lang="en-IN"/>
              <a:t>Coffee break [30 min]</a:t>
            </a:r>
            <a:endParaRPr/>
          </a:p>
          <a:p>
            <a:pPr indent="-228594" lvl="0" marL="237060" rtl="0" algn="l">
              <a:lnSpc>
                <a:spcPct val="90000"/>
              </a:lnSpc>
              <a:spcBef>
                <a:spcPts val="1067"/>
              </a:spcBef>
              <a:spcAft>
                <a:spcPts val="0"/>
              </a:spcAft>
              <a:buSzPts val="2100"/>
              <a:buChar char="•"/>
            </a:pPr>
            <a:r>
              <a:rPr lang="en-IN"/>
              <a:t>Advanced Methods [1 hour 15 min]</a:t>
            </a:r>
            <a:endParaRPr/>
          </a:p>
          <a:p>
            <a:pPr indent="-228594" lvl="0" marL="237060" rtl="0" algn="l">
              <a:lnSpc>
                <a:spcPct val="90000"/>
              </a:lnSpc>
              <a:spcBef>
                <a:spcPts val="1067"/>
              </a:spcBef>
              <a:spcAft>
                <a:spcPts val="0"/>
              </a:spcAft>
              <a:buSzPts val="2100"/>
              <a:buChar char="•"/>
            </a:pPr>
            <a:r>
              <a:rPr lang="en-IN"/>
              <a:t>Summary and Future Trends [15 min]</a:t>
            </a:r>
            <a:endParaRPr/>
          </a:p>
          <a:p>
            <a:pPr indent="-50798" lvl="0" marL="237060" rtl="0" algn="l">
              <a:lnSpc>
                <a:spcPct val="90000"/>
              </a:lnSpc>
              <a:spcBef>
                <a:spcPts val="1067"/>
              </a:spcBef>
              <a:spcAft>
                <a:spcPts val="0"/>
              </a:spcAft>
              <a:buSzPts val="2100"/>
              <a:buNone/>
            </a:pPr>
            <a:r>
              <a:t/>
            </a:r>
            <a:endParaRPr/>
          </a:p>
        </p:txBody>
      </p:sp>
      <p:sp>
        <p:nvSpPr>
          <p:cNvPr id="1749" name="Google Shape;1749;p131"/>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800"/>
              <a:buFont typeface="Calibri"/>
              <a:buNone/>
            </a:pPr>
            <a:fld id="{00000000-1234-1234-1234-123412341234}" type="slidenum">
              <a:rPr lang="en-IN"/>
              <a:t>‹#›</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3" name="Shape 1753"/>
        <p:cNvGrpSpPr/>
        <p:nvPr/>
      </p:nvGrpSpPr>
      <p:grpSpPr>
        <a:xfrm>
          <a:off x="0" y="0"/>
          <a:ext cx="0" cy="0"/>
          <a:chOff x="0" y="0"/>
          <a:chExt cx="0" cy="0"/>
        </a:xfrm>
      </p:grpSpPr>
      <p:sp>
        <p:nvSpPr>
          <p:cNvPr id="1754" name="Google Shape;1754;p132"/>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5353"/>
              <a:buFont typeface="Calibri"/>
              <a:buNone/>
            </a:pPr>
            <a:r>
              <a:rPr lang="en-IN"/>
              <a:t>Mechanistic understanding of information processing in the brain: 4 big questions</a:t>
            </a:r>
            <a:endParaRPr/>
          </a:p>
        </p:txBody>
      </p:sp>
      <p:sp>
        <p:nvSpPr>
          <p:cNvPr id="1755" name="Google Shape;1755;p132"/>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1756" name="Google Shape;1756;p132"/>
          <p:cNvSpPr txBox="1"/>
          <p:nvPr/>
        </p:nvSpPr>
        <p:spPr>
          <a:xfrm>
            <a:off x="7858917" y="3577011"/>
            <a:ext cx="2308400" cy="95567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1333"/>
              </a:spcAft>
              <a:buNone/>
            </a:pPr>
            <a:r>
              <a:rPr lang="en-IN" sz="3067">
                <a:solidFill>
                  <a:schemeClr val="dk1"/>
                </a:solidFill>
                <a:latin typeface="Calibri"/>
                <a:ea typeface="Calibri"/>
                <a:cs typeface="Calibri"/>
                <a:sym typeface="Calibri"/>
              </a:rPr>
              <a:t> How</a:t>
            </a:r>
            <a:endParaRPr sz="3067">
              <a:solidFill>
                <a:schemeClr val="dk1"/>
              </a:solidFill>
              <a:latin typeface="Calibri"/>
              <a:ea typeface="Calibri"/>
              <a:cs typeface="Calibri"/>
              <a:sym typeface="Calibri"/>
            </a:endParaRPr>
          </a:p>
        </p:txBody>
      </p:sp>
      <p:grpSp>
        <p:nvGrpSpPr>
          <p:cNvPr id="1757" name="Google Shape;1757;p132"/>
          <p:cNvGrpSpPr/>
          <p:nvPr/>
        </p:nvGrpSpPr>
        <p:grpSpPr>
          <a:xfrm>
            <a:off x="2173651" y="3557407"/>
            <a:ext cx="3258452" cy="1951664"/>
            <a:chOff x="1630238" y="1189075"/>
            <a:chExt cx="2443839" cy="1463748"/>
          </a:xfrm>
        </p:grpSpPr>
        <p:pic>
          <p:nvPicPr>
            <p:cNvPr id="1758" name="Google Shape;1758;p132"/>
            <p:cNvPicPr preferRelativeResize="0"/>
            <p:nvPr/>
          </p:nvPicPr>
          <p:blipFill rotWithShape="1">
            <a:blip r:embed="rId3">
              <a:alphaModFix/>
            </a:blip>
            <a:srcRect b="65931" l="18139" r="16350" t="3304"/>
            <a:stretch/>
          </p:blipFill>
          <p:spPr>
            <a:xfrm>
              <a:off x="1630238" y="1688975"/>
              <a:ext cx="2443839" cy="963848"/>
            </a:xfrm>
            <a:prstGeom prst="rect">
              <a:avLst/>
            </a:prstGeom>
            <a:noFill/>
            <a:ln>
              <a:noFill/>
            </a:ln>
          </p:spPr>
        </p:pic>
        <p:sp>
          <p:nvSpPr>
            <p:cNvPr id="1759" name="Google Shape;1759;p132"/>
            <p:cNvSpPr txBox="1"/>
            <p:nvPr/>
          </p:nvSpPr>
          <p:spPr>
            <a:xfrm>
              <a:off x="2388438" y="1189075"/>
              <a:ext cx="1308000" cy="538628"/>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3067">
                  <a:solidFill>
                    <a:schemeClr val="dk1"/>
                  </a:solidFill>
                  <a:latin typeface="Calibri"/>
                  <a:ea typeface="Calibri"/>
                  <a:cs typeface="Calibri"/>
                  <a:sym typeface="Calibri"/>
                </a:rPr>
                <a:t>Where</a:t>
              </a:r>
              <a:endParaRPr sz="3067">
                <a:solidFill>
                  <a:schemeClr val="dk1"/>
                </a:solidFill>
                <a:latin typeface="Calibri"/>
                <a:ea typeface="Calibri"/>
                <a:cs typeface="Calibri"/>
                <a:sym typeface="Calibri"/>
              </a:endParaRPr>
            </a:p>
          </p:txBody>
        </p:sp>
      </p:grpSp>
      <p:grpSp>
        <p:nvGrpSpPr>
          <p:cNvPr id="1760" name="Google Shape;1760;p132"/>
          <p:cNvGrpSpPr/>
          <p:nvPr/>
        </p:nvGrpSpPr>
        <p:grpSpPr>
          <a:xfrm>
            <a:off x="6488169" y="1382234"/>
            <a:ext cx="3382663" cy="2277999"/>
            <a:chOff x="4866126" y="1189075"/>
            <a:chExt cx="2536997" cy="1708499"/>
          </a:xfrm>
        </p:grpSpPr>
        <p:pic>
          <p:nvPicPr>
            <p:cNvPr id="1761" name="Google Shape;1761;p132"/>
            <p:cNvPicPr preferRelativeResize="0"/>
            <p:nvPr/>
          </p:nvPicPr>
          <p:blipFill rotWithShape="1">
            <a:blip r:embed="rId4">
              <a:alphaModFix/>
            </a:blip>
            <a:srcRect b="50615" l="64973" r="0" t="13637"/>
            <a:stretch/>
          </p:blipFill>
          <p:spPr>
            <a:xfrm>
              <a:off x="4866126" y="1693244"/>
              <a:ext cx="1365103" cy="883110"/>
            </a:xfrm>
            <a:prstGeom prst="rect">
              <a:avLst/>
            </a:prstGeom>
            <a:noFill/>
            <a:ln>
              <a:noFill/>
            </a:ln>
          </p:spPr>
        </p:pic>
        <p:pic>
          <p:nvPicPr>
            <p:cNvPr id="1762" name="Google Shape;1762;p132"/>
            <p:cNvPicPr preferRelativeResize="0"/>
            <p:nvPr/>
          </p:nvPicPr>
          <p:blipFill rotWithShape="1">
            <a:blip r:embed="rId4">
              <a:alphaModFix/>
            </a:blip>
            <a:srcRect b="0" l="64973" r="0" t="51078"/>
            <a:stretch/>
          </p:blipFill>
          <p:spPr>
            <a:xfrm>
              <a:off x="6038020" y="1688975"/>
              <a:ext cx="1365103" cy="1208599"/>
            </a:xfrm>
            <a:prstGeom prst="rect">
              <a:avLst/>
            </a:prstGeom>
            <a:noFill/>
            <a:ln>
              <a:noFill/>
            </a:ln>
          </p:spPr>
        </p:pic>
        <p:sp>
          <p:nvSpPr>
            <p:cNvPr id="1763" name="Google Shape;1763;p132"/>
            <p:cNvSpPr txBox="1"/>
            <p:nvPr/>
          </p:nvSpPr>
          <p:spPr>
            <a:xfrm>
              <a:off x="5725364" y="1189075"/>
              <a:ext cx="1200300" cy="538627"/>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3067">
                  <a:solidFill>
                    <a:schemeClr val="dk1"/>
                  </a:solidFill>
                  <a:latin typeface="Calibri"/>
                  <a:ea typeface="Calibri"/>
                  <a:cs typeface="Calibri"/>
                  <a:sym typeface="Calibri"/>
                </a:rPr>
                <a:t>When</a:t>
              </a:r>
              <a:endParaRPr sz="3067">
                <a:solidFill>
                  <a:schemeClr val="dk1"/>
                </a:solidFill>
                <a:latin typeface="Calibri"/>
                <a:ea typeface="Calibri"/>
                <a:cs typeface="Calibri"/>
                <a:sym typeface="Calibri"/>
              </a:endParaRPr>
            </a:p>
          </p:txBody>
        </p:sp>
      </p:grpSp>
      <p:grpSp>
        <p:nvGrpSpPr>
          <p:cNvPr id="1764" name="Google Shape;1764;p132"/>
          <p:cNvGrpSpPr/>
          <p:nvPr/>
        </p:nvGrpSpPr>
        <p:grpSpPr>
          <a:xfrm>
            <a:off x="2820401" y="1419584"/>
            <a:ext cx="2335015" cy="1872648"/>
            <a:chOff x="2114050" y="2998863"/>
            <a:chExt cx="1751261" cy="1404486"/>
          </a:xfrm>
        </p:grpSpPr>
        <p:pic>
          <p:nvPicPr>
            <p:cNvPr id="1765" name="Google Shape;1765;p132"/>
            <p:cNvPicPr preferRelativeResize="0"/>
            <p:nvPr/>
          </p:nvPicPr>
          <p:blipFill rotWithShape="1">
            <a:blip r:embed="rId5">
              <a:alphaModFix/>
            </a:blip>
            <a:srcRect b="0" l="0" r="0" t="0"/>
            <a:stretch/>
          </p:blipFill>
          <p:spPr>
            <a:xfrm>
              <a:off x="2114050" y="3537675"/>
              <a:ext cx="1365000" cy="865674"/>
            </a:xfrm>
            <a:prstGeom prst="rect">
              <a:avLst/>
            </a:prstGeom>
            <a:noFill/>
            <a:ln>
              <a:noFill/>
            </a:ln>
          </p:spPr>
        </p:pic>
        <p:sp>
          <p:nvSpPr>
            <p:cNvPr id="1766" name="Google Shape;1766;p132"/>
            <p:cNvSpPr txBox="1"/>
            <p:nvPr/>
          </p:nvSpPr>
          <p:spPr>
            <a:xfrm>
              <a:off x="2500311" y="2998863"/>
              <a:ext cx="1365000" cy="538628"/>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3067">
                  <a:solidFill>
                    <a:schemeClr val="dk1"/>
                  </a:solidFill>
                  <a:latin typeface="Calibri"/>
                  <a:ea typeface="Calibri"/>
                  <a:cs typeface="Calibri"/>
                  <a:sym typeface="Calibri"/>
                </a:rPr>
                <a:t>What</a:t>
              </a:r>
              <a:endParaRPr sz="3067">
                <a:solidFill>
                  <a:schemeClr val="dk1"/>
                </a:solidFill>
                <a:latin typeface="Calibri"/>
                <a:ea typeface="Calibri"/>
                <a:cs typeface="Calibri"/>
                <a:sym typeface="Calibri"/>
              </a:endParaRPr>
            </a:p>
          </p:txBody>
        </p:sp>
      </p:grpSp>
      <p:grpSp>
        <p:nvGrpSpPr>
          <p:cNvPr id="1767" name="Google Shape;1767;p132"/>
          <p:cNvGrpSpPr/>
          <p:nvPr/>
        </p:nvGrpSpPr>
        <p:grpSpPr>
          <a:xfrm>
            <a:off x="6968934" y="4201601"/>
            <a:ext cx="3258433" cy="1528700"/>
            <a:chOff x="5226700" y="3456000"/>
            <a:chExt cx="2443825" cy="1146525"/>
          </a:xfrm>
        </p:grpSpPr>
        <p:pic>
          <p:nvPicPr>
            <p:cNvPr id="1768" name="Google Shape;1768;p132"/>
            <p:cNvPicPr preferRelativeResize="0"/>
            <p:nvPr/>
          </p:nvPicPr>
          <p:blipFill rotWithShape="1">
            <a:blip r:embed="rId6">
              <a:alphaModFix/>
            </a:blip>
            <a:srcRect b="0" l="0" r="0" t="0"/>
            <a:stretch/>
          </p:blipFill>
          <p:spPr>
            <a:xfrm>
              <a:off x="5226700" y="3526345"/>
              <a:ext cx="2443825" cy="1076180"/>
            </a:xfrm>
            <a:prstGeom prst="rect">
              <a:avLst/>
            </a:prstGeom>
            <a:noFill/>
            <a:ln>
              <a:noFill/>
            </a:ln>
          </p:spPr>
        </p:pic>
        <p:sp>
          <p:nvSpPr>
            <p:cNvPr id="1769" name="Google Shape;1769;p132"/>
            <p:cNvSpPr/>
            <p:nvPr/>
          </p:nvSpPr>
          <p:spPr>
            <a:xfrm>
              <a:off x="5706350" y="3456000"/>
              <a:ext cx="517800" cy="146400"/>
            </a:xfrm>
            <a:prstGeom prst="roundRect">
              <a:avLst>
                <a:gd fmla="val 16667" name="adj"/>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3" name="Shape 1773"/>
        <p:cNvGrpSpPr/>
        <p:nvPr/>
      </p:nvGrpSpPr>
      <p:grpSpPr>
        <a:xfrm>
          <a:off x="0" y="0"/>
          <a:ext cx="0" cy="0"/>
          <a:chOff x="0" y="0"/>
          <a:chExt cx="0" cy="0"/>
        </a:xfrm>
      </p:grpSpPr>
      <p:grpSp>
        <p:nvGrpSpPr>
          <p:cNvPr id="1774" name="Google Shape;1774;p133"/>
          <p:cNvGrpSpPr/>
          <p:nvPr/>
        </p:nvGrpSpPr>
        <p:grpSpPr>
          <a:xfrm>
            <a:off x="9114799" y="4397902"/>
            <a:ext cx="2924901" cy="1220000"/>
            <a:chOff x="6759899" y="3298425"/>
            <a:chExt cx="2193676" cy="915000"/>
          </a:xfrm>
        </p:grpSpPr>
        <p:pic>
          <p:nvPicPr>
            <p:cNvPr id="1775" name="Google Shape;1775;p133"/>
            <p:cNvPicPr preferRelativeResize="0"/>
            <p:nvPr/>
          </p:nvPicPr>
          <p:blipFill rotWithShape="1">
            <a:blip r:embed="rId3">
              <a:alphaModFix/>
            </a:blip>
            <a:srcRect b="0" l="0" r="0" t="0"/>
            <a:stretch/>
          </p:blipFill>
          <p:spPr>
            <a:xfrm>
              <a:off x="6759899" y="3493525"/>
              <a:ext cx="720300" cy="719900"/>
            </a:xfrm>
            <a:prstGeom prst="rect">
              <a:avLst/>
            </a:prstGeom>
            <a:noFill/>
            <a:ln>
              <a:noFill/>
            </a:ln>
          </p:spPr>
        </p:pic>
        <p:sp>
          <p:nvSpPr>
            <p:cNvPr id="1776" name="Google Shape;1776;p133"/>
            <p:cNvSpPr txBox="1"/>
            <p:nvPr/>
          </p:nvSpPr>
          <p:spPr>
            <a:xfrm>
              <a:off x="7253175" y="3298425"/>
              <a:ext cx="17004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stimulus properties</a:t>
              </a:r>
              <a:endParaRPr b="1" sz="2400">
                <a:solidFill>
                  <a:schemeClr val="dk1"/>
                </a:solidFill>
                <a:latin typeface="Calibri"/>
                <a:ea typeface="Calibri"/>
                <a:cs typeface="Calibri"/>
                <a:sym typeface="Calibri"/>
              </a:endParaRPr>
            </a:p>
          </p:txBody>
        </p:sp>
      </p:grpSp>
      <p:sp>
        <p:nvSpPr>
          <p:cNvPr id="1777" name="Google Shape;1777;p133"/>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Encoding models have a causal interpretation</a:t>
            </a:r>
            <a:endParaRPr/>
          </a:p>
        </p:txBody>
      </p:sp>
      <p:sp>
        <p:nvSpPr>
          <p:cNvPr id="1778" name="Google Shape;1778;p133"/>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grpSp>
        <p:nvGrpSpPr>
          <p:cNvPr id="1779" name="Google Shape;1779;p133"/>
          <p:cNvGrpSpPr/>
          <p:nvPr/>
        </p:nvGrpSpPr>
        <p:grpSpPr>
          <a:xfrm>
            <a:off x="6558884" y="3277546"/>
            <a:ext cx="3518400" cy="1179601"/>
            <a:chOff x="5312650" y="3001734"/>
            <a:chExt cx="2638800" cy="884701"/>
          </a:xfrm>
        </p:grpSpPr>
        <p:grpSp>
          <p:nvGrpSpPr>
            <p:cNvPr id="1780" name="Google Shape;1780;p133"/>
            <p:cNvGrpSpPr/>
            <p:nvPr/>
          </p:nvGrpSpPr>
          <p:grpSpPr>
            <a:xfrm>
              <a:off x="6420550" y="3001734"/>
              <a:ext cx="1530900" cy="884701"/>
              <a:chOff x="6080325" y="3807771"/>
              <a:chExt cx="1530900" cy="884701"/>
            </a:xfrm>
          </p:grpSpPr>
          <p:sp>
            <p:nvSpPr>
              <p:cNvPr id="1781" name="Google Shape;1781;p133"/>
              <p:cNvSpPr txBox="1"/>
              <p:nvPr/>
            </p:nvSpPr>
            <p:spPr>
              <a:xfrm>
                <a:off x="6080325" y="3953838"/>
                <a:ext cx="15309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Montserrat"/>
                    <a:ea typeface="Montserrat"/>
                    <a:cs typeface="Montserrat"/>
                    <a:sym typeface="Montserrat"/>
                  </a:rPr>
                  <a:t>corr(                  )</a:t>
                </a:r>
                <a:endParaRPr sz="2400">
                  <a:solidFill>
                    <a:schemeClr val="dk1"/>
                  </a:solidFill>
                  <a:latin typeface="Montserrat"/>
                  <a:ea typeface="Montserrat"/>
                  <a:cs typeface="Montserrat"/>
                  <a:sym typeface="Montserrat"/>
                </a:endParaRPr>
              </a:p>
            </p:txBody>
          </p:sp>
          <p:grpSp>
            <p:nvGrpSpPr>
              <p:cNvPr id="1782" name="Google Shape;1782;p133"/>
              <p:cNvGrpSpPr/>
              <p:nvPr/>
            </p:nvGrpSpPr>
            <p:grpSpPr>
              <a:xfrm>
                <a:off x="6542508" y="3807771"/>
                <a:ext cx="1068600" cy="880912"/>
                <a:chOff x="6491250" y="4010447"/>
                <a:chExt cx="1068600" cy="880912"/>
              </a:xfrm>
            </p:grpSpPr>
            <p:sp>
              <p:nvSpPr>
                <p:cNvPr id="1783" name="Google Shape;1783;p133"/>
                <p:cNvSpPr txBox="1"/>
                <p:nvPr/>
              </p:nvSpPr>
              <p:spPr>
                <a:xfrm>
                  <a:off x="6491250" y="4152725"/>
                  <a:ext cx="10686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Montserrat"/>
                      <a:ea typeface="Montserrat"/>
                      <a:cs typeface="Montserrat"/>
                      <a:sym typeface="Montserrat"/>
                    </a:rPr>
                    <a:t>Y</a:t>
                  </a:r>
                  <a:r>
                    <a:rPr baseline="-25000" lang="en-IN" sz="2400">
                      <a:solidFill>
                        <a:schemeClr val="dk1"/>
                      </a:solidFill>
                      <a:latin typeface="Montserrat"/>
                      <a:ea typeface="Montserrat"/>
                      <a:cs typeface="Montserrat"/>
                      <a:sym typeface="Montserrat"/>
                    </a:rPr>
                    <a:t>test</a:t>
                  </a:r>
                  <a:r>
                    <a:rPr lang="en-IN" sz="2400">
                      <a:solidFill>
                        <a:schemeClr val="dk1"/>
                      </a:solidFill>
                      <a:latin typeface="Montserrat"/>
                      <a:ea typeface="Montserrat"/>
                      <a:cs typeface="Montserrat"/>
                      <a:sym typeface="Montserrat"/>
                    </a:rPr>
                    <a:t>, Y</a:t>
                  </a:r>
                  <a:r>
                    <a:rPr baseline="-25000" lang="en-IN" sz="2400">
                      <a:solidFill>
                        <a:schemeClr val="dk1"/>
                      </a:solidFill>
                      <a:latin typeface="Montserrat"/>
                      <a:ea typeface="Montserrat"/>
                      <a:cs typeface="Montserrat"/>
                      <a:sym typeface="Montserrat"/>
                    </a:rPr>
                    <a:t>test</a:t>
                  </a:r>
                  <a:endParaRPr sz="2400">
                    <a:solidFill>
                      <a:schemeClr val="dk1"/>
                    </a:solidFill>
                    <a:latin typeface="Montserrat"/>
                    <a:ea typeface="Montserrat"/>
                    <a:cs typeface="Montserrat"/>
                    <a:sym typeface="Montserrat"/>
                  </a:endParaRPr>
                </a:p>
              </p:txBody>
            </p:sp>
            <p:sp>
              <p:nvSpPr>
                <p:cNvPr id="1784" name="Google Shape;1784;p133"/>
                <p:cNvSpPr txBox="1"/>
                <p:nvPr/>
              </p:nvSpPr>
              <p:spPr>
                <a:xfrm>
                  <a:off x="6894376" y="4010447"/>
                  <a:ext cx="4215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Montserrat"/>
                      <a:ea typeface="Montserrat"/>
                      <a:cs typeface="Montserrat"/>
                      <a:sym typeface="Montserrat"/>
                    </a:rPr>
                    <a:t>^</a:t>
                  </a:r>
                  <a:endParaRPr sz="2400">
                    <a:solidFill>
                      <a:schemeClr val="dk1"/>
                    </a:solidFill>
                    <a:latin typeface="Montserrat"/>
                    <a:ea typeface="Montserrat"/>
                    <a:cs typeface="Montserrat"/>
                    <a:sym typeface="Montserrat"/>
                  </a:endParaRPr>
                </a:p>
              </p:txBody>
            </p:sp>
          </p:grpSp>
        </p:grpSp>
        <p:sp>
          <p:nvSpPr>
            <p:cNvPr id="1785" name="Google Shape;1785;p133"/>
            <p:cNvSpPr txBox="1"/>
            <p:nvPr/>
          </p:nvSpPr>
          <p:spPr>
            <a:xfrm>
              <a:off x="5312650" y="3147471"/>
              <a:ext cx="10137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Evaluate:</a:t>
              </a:r>
              <a:endParaRPr sz="2400">
                <a:solidFill>
                  <a:schemeClr val="dk1"/>
                </a:solidFill>
                <a:latin typeface="Calibri"/>
                <a:ea typeface="Calibri"/>
                <a:cs typeface="Calibri"/>
                <a:sym typeface="Calibri"/>
              </a:endParaRPr>
            </a:p>
          </p:txBody>
        </p:sp>
      </p:grpSp>
      <p:grpSp>
        <p:nvGrpSpPr>
          <p:cNvPr id="1786" name="Google Shape;1786;p133"/>
          <p:cNvGrpSpPr/>
          <p:nvPr/>
        </p:nvGrpSpPr>
        <p:grpSpPr>
          <a:xfrm>
            <a:off x="437561" y="1464300"/>
            <a:ext cx="5438340" cy="2771200"/>
            <a:chOff x="328170" y="1098225"/>
            <a:chExt cx="4078755" cy="2078400"/>
          </a:xfrm>
        </p:grpSpPr>
        <p:pic>
          <p:nvPicPr>
            <p:cNvPr id="1787" name="Google Shape;1787;p133"/>
            <p:cNvPicPr preferRelativeResize="0"/>
            <p:nvPr/>
          </p:nvPicPr>
          <p:blipFill rotWithShape="1">
            <a:blip r:embed="rId4">
              <a:alphaModFix/>
            </a:blip>
            <a:srcRect b="19152" l="0" r="0" t="15987"/>
            <a:stretch/>
          </p:blipFill>
          <p:spPr>
            <a:xfrm>
              <a:off x="328170" y="2255214"/>
              <a:ext cx="584100" cy="372074"/>
            </a:xfrm>
            <a:prstGeom prst="rect">
              <a:avLst/>
            </a:prstGeom>
            <a:noFill/>
            <a:ln>
              <a:noFill/>
            </a:ln>
          </p:spPr>
        </p:pic>
        <p:sp>
          <p:nvSpPr>
            <p:cNvPr id="1788" name="Google Shape;1788;p133"/>
            <p:cNvSpPr/>
            <p:nvPr/>
          </p:nvSpPr>
          <p:spPr>
            <a:xfrm>
              <a:off x="328175" y="1098225"/>
              <a:ext cx="2358900" cy="2078400"/>
            </a:xfrm>
            <a:prstGeom prst="roundRect">
              <a:avLst>
                <a:gd fmla="val 10743" name="adj"/>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id="1789" name="Google Shape;1789;p133"/>
            <p:cNvPicPr preferRelativeResize="0"/>
            <p:nvPr/>
          </p:nvPicPr>
          <p:blipFill rotWithShape="1">
            <a:blip r:embed="rId5">
              <a:alphaModFix/>
            </a:blip>
            <a:srcRect b="0" l="0" r="5597" t="0"/>
            <a:stretch/>
          </p:blipFill>
          <p:spPr>
            <a:xfrm>
              <a:off x="1138125" y="1282275"/>
              <a:ext cx="1187050" cy="804450"/>
            </a:xfrm>
            <a:prstGeom prst="rect">
              <a:avLst/>
            </a:prstGeom>
            <a:noFill/>
            <a:ln>
              <a:noFill/>
            </a:ln>
          </p:spPr>
        </p:pic>
        <p:sp>
          <p:nvSpPr>
            <p:cNvPr id="1790" name="Google Shape;1790;p133"/>
            <p:cNvSpPr txBox="1"/>
            <p:nvPr/>
          </p:nvSpPr>
          <p:spPr>
            <a:xfrm>
              <a:off x="852275" y="2179025"/>
              <a:ext cx="1834800" cy="923299"/>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i="1" lang="en-IN" sz="1600">
                  <a:solidFill>
                    <a:schemeClr val="dk1"/>
                  </a:solidFill>
                  <a:latin typeface="Calibri"/>
                  <a:ea typeface="Calibri"/>
                  <a:cs typeface="Calibri"/>
                  <a:sym typeface="Calibri"/>
                </a:rPr>
                <a:t>“The problem is when the capsule moves from an elliptical orbit to a parabolic orbit.”</a:t>
              </a:r>
              <a:endParaRPr i="1" sz="1600">
                <a:solidFill>
                  <a:schemeClr val="dk1"/>
                </a:solidFill>
                <a:latin typeface="Calibri"/>
                <a:ea typeface="Calibri"/>
                <a:cs typeface="Calibri"/>
                <a:sym typeface="Calibri"/>
              </a:endParaRPr>
            </a:p>
          </p:txBody>
        </p:sp>
        <p:pic>
          <p:nvPicPr>
            <p:cNvPr id="1791" name="Google Shape;1791;p133"/>
            <p:cNvPicPr preferRelativeResize="0"/>
            <p:nvPr/>
          </p:nvPicPr>
          <p:blipFill rotWithShape="1">
            <a:blip r:embed="rId6">
              <a:alphaModFix/>
            </a:blip>
            <a:srcRect b="0" l="0" r="0" t="0"/>
            <a:stretch/>
          </p:blipFill>
          <p:spPr>
            <a:xfrm>
              <a:off x="456118" y="1199894"/>
              <a:ext cx="421499" cy="421499"/>
            </a:xfrm>
            <a:prstGeom prst="rect">
              <a:avLst/>
            </a:prstGeom>
            <a:noFill/>
            <a:ln>
              <a:noFill/>
            </a:ln>
          </p:spPr>
        </p:pic>
        <p:cxnSp>
          <p:nvCxnSpPr>
            <p:cNvPr id="1792" name="Google Shape;1792;p133"/>
            <p:cNvCxnSpPr/>
            <p:nvPr/>
          </p:nvCxnSpPr>
          <p:spPr>
            <a:xfrm>
              <a:off x="2863393" y="2096150"/>
              <a:ext cx="597300" cy="0"/>
            </a:xfrm>
            <a:prstGeom prst="straightConnector1">
              <a:avLst/>
            </a:prstGeom>
            <a:noFill/>
            <a:ln cap="flat" cmpd="sng" w="38100">
              <a:solidFill>
                <a:schemeClr val="dk2"/>
              </a:solidFill>
              <a:prstDash val="solid"/>
              <a:round/>
              <a:headEnd len="sm" w="sm" type="none"/>
              <a:tailEnd len="med" w="med" type="triangle"/>
            </a:ln>
          </p:spPr>
        </p:cxnSp>
        <p:grpSp>
          <p:nvGrpSpPr>
            <p:cNvPr id="1793" name="Google Shape;1793;p133"/>
            <p:cNvGrpSpPr/>
            <p:nvPr/>
          </p:nvGrpSpPr>
          <p:grpSpPr>
            <a:xfrm>
              <a:off x="3528625" y="1778475"/>
              <a:ext cx="878300" cy="719900"/>
              <a:chOff x="3782725" y="2312050"/>
              <a:chExt cx="878300" cy="719900"/>
            </a:xfrm>
          </p:grpSpPr>
          <p:pic>
            <p:nvPicPr>
              <p:cNvPr id="1794" name="Google Shape;1794;p133"/>
              <p:cNvPicPr preferRelativeResize="0"/>
              <p:nvPr/>
            </p:nvPicPr>
            <p:blipFill rotWithShape="1">
              <a:blip r:embed="rId7">
                <a:alphaModFix/>
              </a:blip>
              <a:srcRect b="9352" l="62543" r="27798" t="67863"/>
              <a:stretch/>
            </p:blipFill>
            <p:spPr>
              <a:xfrm>
                <a:off x="3782725" y="2312050"/>
                <a:ext cx="878300" cy="719900"/>
              </a:xfrm>
              <a:prstGeom prst="rect">
                <a:avLst/>
              </a:prstGeom>
              <a:noFill/>
              <a:ln>
                <a:noFill/>
              </a:ln>
            </p:spPr>
          </p:pic>
          <p:sp>
            <p:nvSpPr>
              <p:cNvPr id="1795" name="Google Shape;1795;p133"/>
              <p:cNvSpPr/>
              <p:nvPr/>
            </p:nvSpPr>
            <p:spPr>
              <a:xfrm rot="1214296">
                <a:off x="4071676" y="2506752"/>
                <a:ext cx="63309" cy="76406"/>
              </a:xfrm>
              <a:prstGeom prst="ellipse">
                <a:avLst/>
              </a:prstGeom>
              <a:solidFill>
                <a:srgbClr val="666666"/>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796" name="Google Shape;1796;p133"/>
              <p:cNvSpPr/>
              <p:nvPr/>
            </p:nvSpPr>
            <p:spPr>
              <a:xfrm>
                <a:off x="4255325" y="2739023"/>
                <a:ext cx="60300" cy="60300"/>
              </a:xfrm>
              <a:prstGeom prst="rect">
                <a:avLst/>
              </a:prstGeom>
              <a:solidFill>
                <a:srgbClr val="00FF00"/>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sp>
        <p:nvSpPr>
          <p:cNvPr id="1797" name="Google Shape;1797;p133"/>
          <p:cNvSpPr txBox="1"/>
          <p:nvPr/>
        </p:nvSpPr>
        <p:spPr>
          <a:xfrm>
            <a:off x="4325867" y="1278434"/>
            <a:ext cx="5134000" cy="984845"/>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Reveal which brain areas are affected by stimulus properties  </a:t>
            </a:r>
            <a:r>
              <a:rPr lang="en-IN" sz="1467">
                <a:solidFill>
                  <a:schemeClr val="dk1"/>
                </a:solidFill>
                <a:latin typeface="Calibri"/>
                <a:ea typeface="Calibri"/>
                <a:cs typeface="Calibri"/>
                <a:sym typeface="Calibri"/>
              </a:rPr>
              <a:t>[Weichwald et al. 2015]</a:t>
            </a:r>
            <a:endParaRPr sz="1467">
              <a:solidFill>
                <a:schemeClr val="dk1"/>
              </a:solidFill>
              <a:latin typeface="Calibri"/>
              <a:ea typeface="Calibri"/>
              <a:cs typeface="Calibri"/>
              <a:sym typeface="Calibri"/>
            </a:endParaRPr>
          </a:p>
        </p:txBody>
      </p:sp>
      <p:grpSp>
        <p:nvGrpSpPr>
          <p:cNvPr id="1798" name="Google Shape;1798;p133"/>
          <p:cNvGrpSpPr/>
          <p:nvPr/>
        </p:nvGrpSpPr>
        <p:grpSpPr>
          <a:xfrm>
            <a:off x="6852048" y="1693901"/>
            <a:ext cx="4554537" cy="1816512"/>
            <a:chOff x="5596235" y="1270425"/>
            <a:chExt cx="3415903" cy="1362384"/>
          </a:xfrm>
        </p:grpSpPr>
        <p:grpSp>
          <p:nvGrpSpPr>
            <p:cNvPr id="1799" name="Google Shape;1799;p133"/>
            <p:cNvGrpSpPr/>
            <p:nvPr/>
          </p:nvGrpSpPr>
          <p:grpSpPr>
            <a:xfrm>
              <a:off x="5596235" y="1270425"/>
              <a:ext cx="3415903" cy="1362384"/>
              <a:chOff x="5532522" y="1814000"/>
              <a:chExt cx="3415903" cy="1362384"/>
            </a:xfrm>
          </p:grpSpPr>
          <p:grpSp>
            <p:nvGrpSpPr>
              <p:cNvPr id="1800" name="Google Shape;1800;p133"/>
              <p:cNvGrpSpPr/>
              <p:nvPr/>
            </p:nvGrpSpPr>
            <p:grpSpPr>
              <a:xfrm>
                <a:off x="6438250" y="2259200"/>
                <a:ext cx="2245150" cy="719900"/>
                <a:chOff x="3312975" y="3483813"/>
                <a:chExt cx="2245150" cy="719900"/>
              </a:xfrm>
            </p:grpSpPr>
            <p:pic>
              <p:nvPicPr>
                <p:cNvPr id="1801" name="Google Shape;1801;p133"/>
                <p:cNvPicPr preferRelativeResize="0"/>
                <p:nvPr/>
              </p:nvPicPr>
              <p:blipFill rotWithShape="1">
                <a:blip r:embed="rId7">
                  <a:alphaModFix/>
                </a:blip>
                <a:srcRect b="9353" l="46230" r="37199" t="73121"/>
                <a:stretch/>
              </p:blipFill>
              <p:spPr>
                <a:xfrm>
                  <a:off x="3312975" y="3665034"/>
                  <a:ext cx="1357225" cy="498726"/>
                </a:xfrm>
                <a:prstGeom prst="rect">
                  <a:avLst/>
                </a:prstGeom>
                <a:noFill/>
                <a:ln>
                  <a:noFill/>
                </a:ln>
              </p:spPr>
            </p:pic>
            <p:grpSp>
              <p:nvGrpSpPr>
                <p:cNvPr id="1802" name="Google Shape;1802;p133"/>
                <p:cNvGrpSpPr/>
                <p:nvPr/>
              </p:nvGrpSpPr>
              <p:grpSpPr>
                <a:xfrm>
                  <a:off x="4679825" y="3483813"/>
                  <a:ext cx="878300" cy="719900"/>
                  <a:chOff x="2664900" y="3124413"/>
                  <a:chExt cx="878300" cy="719900"/>
                </a:xfrm>
              </p:grpSpPr>
              <p:pic>
                <p:nvPicPr>
                  <p:cNvPr id="1803" name="Google Shape;1803;p133"/>
                  <p:cNvPicPr preferRelativeResize="0"/>
                  <p:nvPr/>
                </p:nvPicPr>
                <p:blipFill rotWithShape="1">
                  <a:blip r:embed="rId7">
                    <a:alphaModFix/>
                  </a:blip>
                  <a:srcRect b="9352" l="62543" r="27798" t="67863"/>
                  <a:stretch/>
                </p:blipFill>
                <p:spPr>
                  <a:xfrm>
                    <a:off x="2664900" y="3124413"/>
                    <a:ext cx="878300" cy="719900"/>
                  </a:xfrm>
                  <a:prstGeom prst="rect">
                    <a:avLst/>
                  </a:prstGeom>
                  <a:noFill/>
                  <a:ln>
                    <a:noFill/>
                  </a:ln>
                </p:spPr>
              </p:pic>
              <p:sp>
                <p:nvSpPr>
                  <p:cNvPr id="1804" name="Google Shape;1804;p133"/>
                  <p:cNvSpPr/>
                  <p:nvPr/>
                </p:nvSpPr>
                <p:spPr>
                  <a:xfrm rot="1214296">
                    <a:off x="2956701" y="3314241"/>
                    <a:ext cx="63309" cy="76406"/>
                  </a:xfrm>
                  <a:prstGeom prst="ellipse">
                    <a:avLst/>
                  </a:prstGeom>
                  <a:solidFill>
                    <a:srgbClr val="666666"/>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805" name="Google Shape;1805;p133"/>
                  <p:cNvSpPr/>
                  <p:nvPr/>
                </p:nvSpPr>
                <p:spPr>
                  <a:xfrm>
                    <a:off x="3140350" y="3546513"/>
                    <a:ext cx="60300" cy="60300"/>
                  </a:xfrm>
                  <a:prstGeom prst="rect">
                    <a:avLst/>
                  </a:prstGeom>
                  <a:solidFill>
                    <a:srgbClr val="00FF00"/>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sp>
            <p:nvSpPr>
              <p:cNvPr id="1806" name="Google Shape;1806;p133"/>
              <p:cNvSpPr txBox="1"/>
              <p:nvPr/>
            </p:nvSpPr>
            <p:spPr>
              <a:xfrm>
                <a:off x="8070025" y="1814000"/>
                <a:ext cx="8784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Montserrat"/>
                    <a:ea typeface="Montserrat"/>
                    <a:cs typeface="Montserrat"/>
                    <a:sym typeface="Montserrat"/>
                  </a:rPr>
                  <a:t>y</a:t>
                </a:r>
                <a:r>
                  <a:rPr baseline="-25000" lang="en-IN" sz="2400">
                    <a:solidFill>
                      <a:schemeClr val="dk1"/>
                    </a:solidFill>
                    <a:latin typeface="Montserrat"/>
                    <a:ea typeface="Montserrat"/>
                    <a:cs typeface="Montserrat"/>
                    <a:sym typeface="Montserrat"/>
                  </a:rPr>
                  <a:t>train</a:t>
                </a:r>
                <a:endParaRPr baseline="-25000" sz="2400">
                  <a:solidFill>
                    <a:schemeClr val="dk1"/>
                  </a:solidFill>
                  <a:latin typeface="Montserrat"/>
                  <a:ea typeface="Montserrat"/>
                  <a:cs typeface="Montserrat"/>
                  <a:sym typeface="Montserrat"/>
                </a:endParaRPr>
              </a:p>
            </p:txBody>
          </p:sp>
          <p:sp>
            <p:nvSpPr>
              <p:cNvPr id="1807" name="Google Shape;1807;p133"/>
              <p:cNvSpPr txBox="1"/>
              <p:nvPr/>
            </p:nvSpPr>
            <p:spPr>
              <a:xfrm>
                <a:off x="5532522" y="2437750"/>
                <a:ext cx="6684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Train:</a:t>
                </a:r>
                <a:endParaRPr sz="2400">
                  <a:solidFill>
                    <a:schemeClr val="dk1"/>
                  </a:solidFill>
                  <a:latin typeface="Calibri"/>
                  <a:ea typeface="Calibri"/>
                  <a:cs typeface="Calibri"/>
                  <a:sym typeface="Calibri"/>
                </a:endParaRPr>
              </a:p>
            </p:txBody>
          </p:sp>
        </p:grpSp>
        <p:sp>
          <p:nvSpPr>
            <p:cNvPr id="1808" name="Google Shape;1808;p133"/>
            <p:cNvSpPr/>
            <p:nvPr/>
          </p:nvSpPr>
          <p:spPr>
            <a:xfrm>
              <a:off x="6837225" y="1910775"/>
              <a:ext cx="720300" cy="3339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809" name="Google Shape;1809;p133"/>
            <p:cNvSpPr txBox="1"/>
            <p:nvPr/>
          </p:nvSpPr>
          <p:spPr>
            <a:xfrm>
              <a:off x="6765825" y="1877625"/>
              <a:ext cx="9267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Montserrat"/>
                  <a:ea typeface="Montserrat"/>
                  <a:cs typeface="Montserrat"/>
                  <a:sym typeface="Montserrat"/>
                </a:rPr>
                <a:t>&lt;0,1,...0&gt;</a:t>
              </a:r>
              <a:endParaRPr sz="2400">
                <a:solidFill>
                  <a:schemeClr val="dk1"/>
                </a:solidFill>
                <a:latin typeface="Montserrat"/>
                <a:ea typeface="Montserrat"/>
                <a:cs typeface="Montserrat"/>
                <a:sym typeface="Montserrat"/>
              </a:endParaRPr>
            </a:p>
          </p:txBody>
        </p:sp>
      </p:grpSp>
      <p:grpSp>
        <p:nvGrpSpPr>
          <p:cNvPr id="1810" name="Google Shape;1810;p133"/>
          <p:cNvGrpSpPr/>
          <p:nvPr/>
        </p:nvGrpSpPr>
        <p:grpSpPr>
          <a:xfrm>
            <a:off x="6472420" y="5663432"/>
            <a:ext cx="4640557" cy="1358620"/>
            <a:chOff x="5311515" y="4247575"/>
            <a:chExt cx="3480418" cy="1018965"/>
          </a:xfrm>
        </p:grpSpPr>
        <p:sp>
          <p:nvSpPr>
            <p:cNvPr id="1811" name="Google Shape;1811;p133"/>
            <p:cNvSpPr txBox="1"/>
            <p:nvPr/>
          </p:nvSpPr>
          <p:spPr>
            <a:xfrm>
              <a:off x="6779233" y="4250908"/>
              <a:ext cx="2012700" cy="1015632"/>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latent brain-relevant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IN" sz="2400">
                  <a:solidFill>
                    <a:schemeClr val="dk1"/>
                  </a:solidFill>
                  <a:latin typeface="Calibri"/>
                  <a:ea typeface="Calibri"/>
                  <a:cs typeface="Calibri"/>
                  <a:sym typeface="Calibri"/>
                </a:rPr>
                <a:t>stimulus properties</a:t>
              </a:r>
              <a:endParaRPr sz="2400">
                <a:solidFill>
                  <a:schemeClr val="dk1"/>
                </a:solidFill>
                <a:latin typeface="Calibri"/>
                <a:ea typeface="Calibri"/>
                <a:cs typeface="Calibri"/>
                <a:sym typeface="Calibri"/>
              </a:endParaRPr>
            </a:p>
          </p:txBody>
        </p:sp>
        <p:sp>
          <p:nvSpPr>
            <p:cNvPr id="1812" name="Google Shape;1812;p133"/>
            <p:cNvSpPr txBox="1"/>
            <p:nvPr/>
          </p:nvSpPr>
          <p:spPr>
            <a:xfrm>
              <a:off x="5311515" y="4247575"/>
              <a:ext cx="19248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  hypothesis    for</a:t>
              </a:r>
              <a:endParaRPr sz="2400">
                <a:solidFill>
                  <a:schemeClr val="dk1"/>
                </a:solidFill>
                <a:latin typeface="Calibri"/>
                <a:ea typeface="Calibri"/>
                <a:cs typeface="Calibri"/>
                <a:sym typeface="Calibri"/>
              </a:endParaRPr>
            </a:p>
          </p:txBody>
        </p:sp>
      </p:grpSp>
      <p:sp>
        <p:nvSpPr>
          <p:cNvPr id="1813" name="Google Shape;1813;p133"/>
          <p:cNvSpPr txBox="1"/>
          <p:nvPr/>
        </p:nvSpPr>
        <p:spPr>
          <a:xfrm>
            <a:off x="9597300" y="4871167"/>
            <a:ext cx="2442400" cy="98484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stim. representation</a:t>
            </a:r>
            <a:endParaRPr b="1" sz="2400">
              <a:solidFill>
                <a:schemeClr val="dk1"/>
              </a:solidFill>
              <a:latin typeface="Calibri"/>
              <a:ea typeface="Calibri"/>
              <a:cs typeface="Calibri"/>
              <a:sym typeface="Calibri"/>
            </a:endParaRPr>
          </a:p>
        </p:txBody>
      </p:sp>
      <p:grpSp>
        <p:nvGrpSpPr>
          <p:cNvPr id="1814" name="Google Shape;1814;p133"/>
          <p:cNvGrpSpPr/>
          <p:nvPr/>
        </p:nvGrpSpPr>
        <p:grpSpPr>
          <a:xfrm>
            <a:off x="2225234" y="4060501"/>
            <a:ext cx="4717733" cy="2587779"/>
            <a:chOff x="1668925" y="3045375"/>
            <a:chExt cx="3538300" cy="1940834"/>
          </a:xfrm>
        </p:grpSpPr>
        <p:sp>
          <p:nvSpPr>
            <p:cNvPr id="1815" name="Google Shape;1815;p133"/>
            <p:cNvSpPr txBox="1"/>
            <p:nvPr/>
          </p:nvSpPr>
          <p:spPr>
            <a:xfrm>
              <a:off x="2848325" y="4247575"/>
              <a:ext cx="23589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stimulus representation     </a:t>
              </a:r>
              <a:endParaRPr sz="2400">
                <a:solidFill>
                  <a:schemeClr val="dk1"/>
                </a:solidFill>
                <a:latin typeface="Calibri"/>
                <a:ea typeface="Calibri"/>
                <a:cs typeface="Calibri"/>
                <a:sym typeface="Calibri"/>
              </a:endParaRPr>
            </a:p>
          </p:txBody>
        </p:sp>
        <p:grpSp>
          <p:nvGrpSpPr>
            <p:cNvPr id="1816" name="Google Shape;1816;p133"/>
            <p:cNvGrpSpPr/>
            <p:nvPr/>
          </p:nvGrpSpPr>
          <p:grpSpPr>
            <a:xfrm>
              <a:off x="1668925" y="3045375"/>
              <a:ext cx="3290850" cy="1184010"/>
              <a:chOff x="1668925" y="3045375"/>
              <a:chExt cx="3290850" cy="1184010"/>
            </a:xfrm>
          </p:grpSpPr>
          <p:grpSp>
            <p:nvGrpSpPr>
              <p:cNvPr id="1817" name="Google Shape;1817;p133"/>
              <p:cNvGrpSpPr/>
              <p:nvPr/>
            </p:nvGrpSpPr>
            <p:grpSpPr>
              <a:xfrm>
                <a:off x="1668925" y="3045375"/>
                <a:ext cx="3250250" cy="1184010"/>
                <a:chOff x="2126125" y="3045375"/>
                <a:chExt cx="3250250" cy="1184010"/>
              </a:xfrm>
            </p:grpSpPr>
            <p:sp>
              <p:nvSpPr>
                <p:cNvPr id="1818" name="Google Shape;1818;p133"/>
                <p:cNvSpPr/>
                <p:nvPr/>
              </p:nvSpPr>
              <p:spPr>
                <a:xfrm>
                  <a:off x="2126125" y="3045375"/>
                  <a:ext cx="1610608" cy="923453"/>
                </a:xfrm>
                <a:custGeom>
                  <a:rect b="b" l="l" r="r" t="t"/>
                  <a:pathLst>
                    <a:path extrusionOk="0" h="45118" w="63466">
                      <a:moveTo>
                        <a:pt x="63466" y="45118"/>
                      </a:moveTo>
                      <a:cubicBezTo>
                        <a:pt x="53792" y="43428"/>
                        <a:pt x="15644" y="42499"/>
                        <a:pt x="5421" y="34979"/>
                      </a:cubicBezTo>
                      <a:cubicBezTo>
                        <a:pt x="-4802" y="27459"/>
                        <a:pt x="2675" y="5830"/>
                        <a:pt x="2126" y="0"/>
                      </a:cubicBezTo>
                    </a:path>
                  </a:pathLst>
                </a:custGeom>
                <a:noFill/>
                <a:ln cap="flat" cmpd="sng" w="2857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819" name="Google Shape;1819;p133"/>
                <p:cNvSpPr txBox="1"/>
                <p:nvPr/>
              </p:nvSpPr>
              <p:spPr>
                <a:xfrm>
                  <a:off x="3765675" y="3767750"/>
                  <a:ext cx="16107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&lt;0, 1, … 0&gt;</a:t>
                  </a:r>
                  <a:endParaRPr sz="2400">
                    <a:solidFill>
                      <a:schemeClr val="dk1"/>
                    </a:solidFill>
                    <a:latin typeface="Calibri"/>
                    <a:ea typeface="Calibri"/>
                    <a:cs typeface="Calibri"/>
                    <a:sym typeface="Calibri"/>
                  </a:endParaRPr>
                </a:p>
              </p:txBody>
            </p:sp>
          </p:grpSp>
          <p:sp>
            <p:nvSpPr>
              <p:cNvPr id="1820" name="Google Shape;1820;p133"/>
              <p:cNvSpPr txBox="1"/>
              <p:nvPr/>
            </p:nvSpPr>
            <p:spPr>
              <a:xfrm>
                <a:off x="2829175" y="3416225"/>
                <a:ext cx="21306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   Part of Speech: Noun</a:t>
                </a:r>
                <a:endParaRPr sz="2400">
                  <a:solidFill>
                    <a:schemeClr val="dk1"/>
                  </a:solidFill>
                  <a:latin typeface="Calibri"/>
                  <a:ea typeface="Calibri"/>
                  <a:cs typeface="Calibri"/>
                  <a:sym typeface="Calibri"/>
                </a:endParaRPr>
              </a:p>
            </p:txBody>
          </p:sp>
        </p:grpSp>
      </p:grpSp>
      <p:sp>
        <p:nvSpPr>
          <p:cNvPr id="1821" name="Google Shape;1821;p133"/>
          <p:cNvSpPr/>
          <p:nvPr/>
        </p:nvSpPr>
        <p:spPr>
          <a:xfrm>
            <a:off x="9237667" y="4764567"/>
            <a:ext cx="715200" cy="728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3"/>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18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sp>
        <p:nvSpPr>
          <p:cNvPr id="1826" name="Google Shape;1826;p134"/>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Calibri"/>
              <a:buNone/>
            </a:pPr>
            <a:r>
              <a:rPr lang="en-IN"/>
              <a:t>Classic findings using encoding models</a:t>
            </a:r>
            <a:endParaRPr/>
          </a:p>
        </p:txBody>
      </p:sp>
      <p:sp>
        <p:nvSpPr>
          <p:cNvPr id="1827" name="Google Shape;1827;p134"/>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228594" lvl="0" marL="237060" rtl="0" algn="l">
              <a:lnSpc>
                <a:spcPct val="90000"/>
              </a:lnSpc>
              <a:spcBef>
                <a:spcPts val="1067"/>
              </a:spcBef>
              <a:spcAft>
                <a:spcPts val="0"/>
              </a:spcAft>
              <a:buSzPts val="2100"/>
              <a:buFont typeface="Calibri"/>
              <a:buChar char="•"/>
            </a:pPr>
            <a:r>
              <a:rPr lang="en-IN"/>
              <a:t>Using representations of stimuli not from deep learning</a:t>
            </a:r>
            <a:endParaRPr/>
          </a:p>
          <a:p>
            <a:pPr indent="-228594" lvl="0" marL="237060" rtl="0" algn="l">
              <a:lnSpc>
                <a:spcPct val="90000"/>
              </a:lnSpc>
              <a:spcBef>
                <a:spcPts val="1067"/>
              </a:spcBef>
              <a:spcAft>
                <a:spcPts val="0"/>
              </a:spcAft>
              <a:buSzPts val="2100"/>
              <a:buFont typeface="Calibri"/>
              <a:buChar char="•"/>
            </a:pPr>
            <a:r>
              <a:rPr lang="en-IN"/>
              <a:t>Language: </a:t>
            </a:r>
            <a:endParaRPr/>
          </a:p>
          <a:p>
            <a:pPr indent="-296326" lvl="1" marL="694249" rtl="0" algn="l">
              <a:lnSpc>
                <a:spcPct val="90000"/>
              </a:lnSpc>
              <a:spcBef>
                <a:spcPts val="1067"/>
              </a:spcBef>
              <a:spcAft>
                <a:spcPts val="0"/>
              </a:spcAft>
              <a:buSzPts val="2100"/>
              <a:buChar char="•"/>
            </a:pPr>
            <a:r>
              <a:rPr lang="en-IN"/>
              <a:t>Mitchell et al. 2008, Science</a:t>
            </a:r>
            <a:endParaRPr/>
          </a:p>
          <a:p>
            <a:pPr indent="-228594" lvl="0" marL="237060" rtl="0" algn="l">
              <a:lnSpc>
                <a:spcPct val="90000"/>
              </a:lnSpc>
              <a:spcBef>
                <a:spcPts val="1067"/>
              </a:spcBef>
              <a:spcAft>
                <a:spcPts val="0"/>
              </a:spcAft>
              <a:buSzPts val="2100"/>
              <a:buFont typeface="Calibri"/>
              <a:buChar char="•"/>
            </a:pPr>
            <a:r>
              <a:rPr lang="en-IN"/>
              <a:t>Vision: </a:t>
            </a:r>
            <a:endParaRPr/>
          </a:p>
          <a:p>
            <a:pPr indent="-296326" lvl="1" marL="694249" rtl="0" algn="l">
              <a:lnSpc>
                <a:spcPct val="90000"/>
              </a:lnSpc>
              <a:spcBef>
                <a:spcPts val="1067"/>
              </a:spcBef>
              <a:spcAft>
                <a:spcPts val="0"/>
              </a:spcAft>
              <a:buSzPts val="2100"/>
              <a:buChar char="•"/>
            </a:pPr>
            <a:r>
              <a:rPr lang="en-IN"/>
              <a:t>Kay et al. 2008, Nature</a:t>
            </a:r>
            <a:endParaRPr/>
          </a:p>
          <a:p>
            <a:pPr indent="-237060" lvl="0" marL="237060" rtl="0" algn="l">
              <a:lnSpc>
                <a:spcPct val="90000"/>
              </a:lnSpc>
              <a:spcBef>
                <a:spcPts val="1067"/>
              </a:spcBef>
              <a:spcAft>
                <a:spcPts val="0"/>
              </a:spcAft>
              <a:buSzPts val="2100"/>
              <a:buFont typeface="Calibri"/>
              <a:buChar char="•"/>
            </a:pPr>
            <a:r>
              <a:rPr lang="en-IN"/>
              <a:t>Audio:</a:t>
            </a:r>
            <a:endParaRPr/>
          </a:p>
          <a:p>
            <a:pPr indent="-296326" lvl="1" marL="694249" rtl="0" algn="l">
              <a:lnSpc>
                <a:spcPct val="90000"/>
              </a:lnSpc>
              <a:spcBef>
                <a:spcPts val="1067"/>
              </a:spcBef>
              <a:spcAft>
                <a:spcPts val="0"/>
              </a:spcAft>
              <a:buSzPts val="2100"/>
              <a:buChar char="•"/>
            </a:pPr>
            <a:r>
              <a:rPr lang="en-IN"/>
              <a:t>Santoro et al. 2014, PLoS Comp Bio</a:t>
            </a:r>
            <a:endParaRPr/>
          </a:p>
          <a:p>
            <a:pPr indent="0" lvl="0" marL="237060" rtl="0" algn="l">
              <a:lnSpc>
                <a:spcPct val="90000"/>
              </a:lnSpc>
              <a:spcBef>
                <a:spcPts val="1067"/>
              </a:spcBef>
              <a:spcAft>
                <a:spcPts val="0"/>
              </a:spcAft>
              <a:buSzPts val="1400"/>
              <a:buNone/>
            </a:pPr>
            <a:r>
              <a:t/>
            </a:r>
            <a:endParaRPr/>
          </a:p>
          <a:p>
            <a:pPr indent="-50798" lvl="0" marL="237060" rtl="0" algn="l">
              <a:lnSpc>
                <a:spcPct val="90000"/>
              </a:lnSpc>
              <a:spcBef>
                <a:spcPts val="1067"/>
              </a:spcBef>
              <a:spcAft>
                <a:spcPts val="0"/>
              </a:spcAft>
              <a:buSzPts val="2100"/>
              <a:buNone/>
            </a:pPr>
            <a:r>
              <a:t/>
            </a:r>
            <a:endParaRPr/>
          </a:p>
        </p:txBody>
      </p:sp>
      <p:sp>
        <p:nvSpPr>
          <p:cNvPr id="1828" name="Google Shape;1828;p134"/>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7">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2" name="Shape 1832"/>
        <p:cNvGrpSpPr/>
        <p:nvPr/>
      </p:nvGrpSpPr>
      <p:grpSpPr>
        <a:xfrm>
          <a:off x="0" y="0"/>
          <a:ext cx="0" cy="0"/>
          <a:chOff x="0" y="0"/>
          <a:chExt cx="0" cy="0"/>
        </a:xfrm>
      </p:grpSpPr>
      <p:sp>
        <p:nvSpPr>
          <p:cNvPr id="1833" name="Google Shape;1833;p135"/>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Classic encoding model finding: Language</a:t>
            </a:r>
            <a:endParaRPr/>
          </a:p>
        </p:txBody>
      </p:sp>
      <p:sp>
        <p:nvSpPr>
          <p:cNvPr id="1834" name="Google Shape;1834;p135"/>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1835" name="Google Shape;1835;p135"/>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237060" lvl="0" marL="237060" rtl="0" algn="l">
              <a:lnSpc>
                <a:spcPct val="90000"/>
              </a:lnSpc>
              <a:spcBef>
                <a:spcPts val="0"/>
              </a:spcBef>
              <a:spcAft>
                <a:spcPts val="0"/>
              </a:spcAft>
              <a:buSzPts val="1700"/>
              <a:buChar char="•"/>
            </a:pPr>
            <a:r>
              <a:rPr lang="en-IN" sz="2267"/>
              <a:t>Stimuli: concrete nouns + line drawings</a:t>
            </a:r>
            <a:endParaRPr sz="2267"/>
          </a:p>
          <a:p>
            <a:pPr indent="-237060" lvl="0" marL="237060" rtl="0" algn="l">
              <a:lnSpc>
                <a:spcPct val="90000"/>
              </a:lnSpc>
              <a:spcBef>
                <a:spcPts val="1333"/>
              </a:spcBef>
              <a:spcAft>
                <a:spcPts val="0"/>
              </a:spcAft>
              <a:buSzPts val="1700"/>
              <a:buChar char="•"/>
            </a:pPr>
            <a:r>
              <a:rPr lang="en-IN" sz="2267"/>
              <a:t>Stimulus representation: corpus co-occurrence counts with 25 sensory-motor verbs (e.g. see, hear, taste, smell)</a:t>
            </a:r>
            <a:endParaRPr sz="2267"/>
          </a:p>
          <a:p>
            <a:pPr indent="0" lvl="0" marL="0" rtl="0" algn="l">
              <a:lnSpc>
                <a:spcPct val="90000"/>
              </a:lnSpc>
              <a:spcBef>
                <a:spcPts val="1333"/>
              </a:spcBef>
              <a:spcAft>
                <a:spcPts val="0"/>
              </a:spcAft>
              <a:buSzPts val="1400"/>
              <a:buNone/>
            </a:pPr>
            <a:r>
              <a:t/>
            </a:r>
            <a:endParaRPr sz="2267"/>
          </a:p>
          <a:p>
            <a:pPr indent="0" lvl="0" marL="1151438" rtl="0" algn="l">
              <a:lnSpc>
                <a:spcPct val="90000"/>
              </a:lnSpc>
              <a:spcBef>
                <a:spcPts val="1067"/>
              </a:spcBef>
              <a:spcAft>
                <a:spcPts val="0"/>
              </a:spcAft>
              <a:buSzPts val="1400"/>
              <a:buNone/>
            </a:pPr>
            <a:r>
              <a:t/>
            </a:r>
            <a:endParaRPr sz="2267"/>
          </a:p>
          <a:p>
            <a:pPr indent="0" lvl="0" marL="0" rtl="0" algn="l">
              <a:lnSpc>
                <a:spcPct val="90000"/>
              </a:lnSpc>
              <a:spcBef>
                <a:spcPts val="0"/>
              </a:spcBef>
              <a:spcAft>
                <a:spcPts val="0"/>
              </a:spcAft>
              <a:buSzPts val="1400"/>
              <a:buNone/>
            </a:pPr>
            <a:r>
              <a:t/>
            </a:r>
            <a:endParaRPr/>
          </a:p>
        </p:txBody>
      </p:sp>
      <p:sp>
        <p:nvSpPr>
          <p:cNvPr id="1836" name="Google Shape;1836;p135"/>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Mitchell, Tom M., Svetlana V. Shinkareva, Andrew Carlson, Kai-Min Chang, Vicente L. Malave, Robert A. Mason, and Marcel Adam Just. "Predicting human brain activity associated with the meanings of nouns." science 320, no. 5880 (2008): 1191-1195.</a:t>
            </a:r>
            <a:endParaRPr/>
          </a:p>
        </p:txBody>
      </p:sp>
      <p:grpSp>
        <p:nvGrpSpPr>
          <p:cNvPr id="1837" name="Google Shape;1837;p135"/>
          <p:cNvGrpSpPr/>
          <p:nvPr/>
        </p:nvGrpSpPr>
        <p:grpSpPr>
          <a:xfrm>
            <a:off x="804719" y="2724645"/>
            <a:ext cx="10992357" cy="3178496"/>
            <a:chOff x="603539" y="2043483"/>
            <a:chExt cx="8244268" cy="2383872"/>
          </a:xfrm>
        </p:grpSpPr>
        <p:sp>
          <p:nvSpPr>
            <p:cNvPr id="1838" name="Google Shape;1838;p135"/>
            <p:cNvSpPr txBox="1"/>
            <p:nvPr/>
          </p:nvSpPr>
          <p:spPr>
            <a:xfrm>
              <a:off x="603548" y="4088879"/>
              <a:ext cx="3335700" cy="338476"/>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333">
                  <a:solidFill>
                    <a:schemeClr val="dk1"/>
                  </a:solidFill>
                  <a:latin typeface="Calibri"/>
                  <a:ea typeface="Calibri"/>
                  <a:cs typeface="Calibri"/>
                  <a:sym typeface="Calibri"/>
                </a:rPr>
                <a:t>[Barsalou, 1999; Barsalou, 2008; Pecher et al., 2005]</a:t>
              </a:r>
              <a:endParaRPr sz="2400">
                <a:solidFill>
                  <a:schemeClr val="dk1"/>
                </a:solidFill>
                <a:latin typeface="Calibri"/>
                <a:ea typeface="Calibri"/>
                <a:cs typeface="Calibri"/>
                <a:sym typeface="Calibri"/>
              </a:endParaRPr>
            </a:p>
          </p:txBody>
        </p:sp>
        <p:grpSp>
          <p:nvGrpSpPr>
            <p:cNvPr id="1839" name="Google Shape;1839;p135"/>
            <p:cNvGrpSpPr/>
            <p:nvPr/>
          </p:nvGrpSpPr>
          <p:grpSpPr>
            <a:xfrm>
              <a:off x="603539" y="2043483"/>
              <a:ext cx="8244268" cy="2182106"/>
              <a:chOff x="1010450" y="1391000"/>
              <a:chExt cx="8569925" cy="2422678"/>
            </a:xfrm>
          </p:grpSpPr>
          <p:pic>
            <p:nvPicPr>
              <p:cNvPr id="1840" name="Google Shape;1840;p135"/>
              <p:cNvPicPr preferRelativeResize="0"/>
              <p:nvPr/>
            </p:nvPicPr>
            <p:blipFill rotWithShape="1">
              <a:blip r:embed="rId4">
                <a:alphaModFix/>
              </a:blip>
              <a:srcRect b="0" l="0" r="0" t="0"/>
              <a:stretch/>
            </p:blipFill>
            <p:spPr>
              <a:xfrm>
                <a:off x="1010450" y="1438675"/>
                <a:ext cx="2824700" cy="1791400"/>
              </a:xfrm>
              <a:prstGeom prst="rect">
                <a:avLst/>
              </a:prstGeom>
              <a:noFill/>
              <a:ln>
                <a:noFill/>
              </a:ln>
            </p:spPr>
          </p:pic>
          <p:sp>
            <p:nvSpPr>
              <p:cNvPr id="1841" name="Google Shape;1841;p135"/>
              <p:cNvSpPr txBox="1"/>
              <p:nvPr/>
            </p:nvSpPr>
            <p:spPr>
              <a:xfrm>
                <a:off x="1104500" y="3230075"/>
                <a:ext cx="3259200" cy="546592"/>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333">
                    <a:solidFill>
                      <a:schemeClr val="dk1"/>
                    </a:solidFill>
                    <a:latin typeface="Calibri"/>
                    <a:ea typeface="Calibri"/>
                    <a:cs typeface="Calibri"/>
                    <a:sym typeface="Calibri"/>
                  </a:rPr>
                  <a:t>figure from Kemmerer, 2014; adapted from Thompson-Schill et al. 2006</a:t>
                </a:r>
                <a:endParaRPr sz="1333">
                  <a:solidFill>
                    <a:schemeClr val="dk1"/>
                  </a:solidFill>
                  <a:latin typeface="Calibri"/>
                  <a:ea typeface="Calibri"/>
                  <a:cs typeface="Calibri"/>
                  <a:sym typeface="Calibri"/>
                </a:endParaRPr>
              </a:p>
            </p:txBody>
          </p:sp>
          <p:sp>
            <p:nvSpPr>
              <p:cNvPr id="1842" name="Google Shape;1842;p135"/>
              <p:cNvSpPr txBox="1"/>
              <p:nvPr/>
            </p:nvSpPr>
            <p:spPr>
              <a:xfrm>
                <a:off x="4423676" y="1391000"/>
                <a:ext cx="5156699" cy="2422678"/>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133">
                    <a:solidFill>
                      <a:schemeClr val="dk1"/>
                    </a:solidFill>
                    <a:latin typeface="Calibri"/>
                    <a:ea typeface="Calibri"/>
                    <a:cs typeface="Calibri"/>
                    <a:sym typeface="Calibri"/>
                  </a:rPr>
                  <a:t>Empirical evidence for distributed organization for attributes related to:</a:t>
                </a:r>
                <a:endParaRPr sz="2133">
                  <a:solidFill>
                    <a:schemeClr val="dk1"/>
                  </a:solidFill>
                  <a:latin typeface="Calibri"/>
                  <a:ea typeface="Calibri"/>
                  <a:cs typeface="Calibri"/>
                  <a:sym typeface="Calibri"/>
                </a:endParaRPr>
              </a:p>
              <a:p>
                <a:pPr indent="-414855" lvl="0" marL="609585" marR="0" rtl="0" algn="l">
                  <a:lnSpc>
                    <a:spcPct val="115000"/>
                  </a:lnSpc>
                  <a:spcBef>
                    <a:spcPts val="1333"/>
                  </a:spcBef>
                  <a:spcAft>
                    <a:spcPts val="0"/>
                  </a:spcAft>
                  <a:buClr>
                    <a:schemeClr val="dk1"/>
                  </a:buClr>
                  <a:buSzPts val="1300"/>
                  <a:buFont typeface="Calibri"/>
                  <a:buChar char="●"/>
                </a:pPr>
                <a:r>
                  <a:rPr lang="en-IN" sz="1733">
                    <a:solidFill>
                      <a:schemeClr val="dk1"/>
                    </a:solidFill>
                    <a:latin typeface="Calibri"/>
                    <a:ea typeface="Calibri"/>
                    <a:cs typeface="Calibri"/>
                    <a:sym typeface="Calibri"/>
                  </a:rPr>
                  <a:t>audition [Kiefer et al., 2008]</a:t>
                </a:r>
                <a:endParaRPr sz="1733">
                  <a:solidFill>
                    <a:schemeClr val="dk1"/>
                  </a:solidFill>
                  <a:latin typeface="Calibri"/>
                  <a:ea typeface="Calibri"/>
                  <a:cs typeface="Calibri"/>
                  <a:sym typeface="Calibri"/>
                </a:endParaRPr>
              </a:p>
              <a:p>
                <a:pPr indent="-414855" lvl="0" marL="609585" marR="0" rtl="0" algn="l">
                  <a:lnSpc>
                    <a:spcPct val="115000"/>
                  </a:lnSpc>
                  <a:spcBef>
                    <a:spcPts val="0"/>
                  </a:spcBef>
                  <a:spcAft>
                    <a:spcPts val="0"/>
                  </a:spcAft>
                  <a:buClr>
                    <a:schemeClr val="dk1"/>
                  </a:buClr>
                  <a:buSzPts val="1300"/>
                  <a:buFont typeface="Calibri"/>
                  <a:buChar char="●"/>
                </a:pPr>
                <a:r>
                  <a:rPr lang="en-IN" sz="1733">
                    <a:solidFill>
                      <a:schemeClr val="dk1"/>
                    </a:solidFill>
                    <a:latin typeface="Calibri"/>
                    <a:ea typeface="Calibri"/>
                    <a:cs typeface="Calibri"/>
                    <a:sym typeface="Calibri"/>
                  </a:rPr>
                  <a:t>color [Simmons et al., 2007]</a:t>
                </a:r>
                <a:endParaRPr sz="1733">
                  <a:solidFill>
                    <a:schemeClr val="dk1"/>
                  </a:solidFill>
                  <a:latin typeface="Calibri"/>
                  <a:ea typeface="Calibri"/>
                  <a:cs typeface="Calibri"/>
                  <a:sym typeface="Calibri"/>
                </a:endParaRPr>
              </a:p>
              <a:p>
                <a:pPr indent="-414855" lvl="0" marL="609585" marR="0" rtl="0" algn="l">
                  <a:lnSpc>
                    <a:spcPct val="115000"/>
                  </a:lnSpc>
                  <a:spcBef>
                    <a:spcPts val="0"/>
                  </a:spcBef>
                  <a:spcAft>
                    <a:spcPts val="0"/>
                  </a:spcAft>
                  <a:buClr>
                    <a:schemeClr val="dk1"/>
                  </a:buClr>
                  <a:buSzPts val="1300"/>
                  <a:buFont typeface="Calibri"/>
                  <a:buChar char="●"/>
                </a:pPr>
                <a:r>
                  <a:rPr lang="en-IN" sz="1733">
                    <a:solidFill>
                      <a:schemeClr val="dk1"/>
                    </a:solidFill>
                    <a:latin typeface="Calibri"/>
                    <a:ea typeface="Calibri"/>
                    <a:cs typeface="Calibri"/>
                    <a:sym typeface="Calibri"/>
                  </a:rPr>
                  <a:t>shape [Chao et al., 1999]</a:t>
                </a:r>
                <a:endParaRPr sz="1733">
                  <a:solidFill>
                    <a:schemeClr val="dk1"/>
                  </a:solidFill>
                  <a:latin typeface="Calibri"/>
                  <a:ea typeface="Calibri"/>
                  <a:cs typeface="Calibri"/>
                  <a:sym typeface="Calibri"/>
                </a:endParaRPr>
              </a:p>
              <a:p>
                <a:pPr indent="-414855" lvl="0" marL="609585" marR="0" rtl="0" algn="l">
                  <a:lnSpc>
                    <a:spcPct val="115000"/>
                  </a:lnSpc>
                  <a:spcBef>
                    <a:spcPts val="0"/>
                  </a:spcBef>
                  <a:spcAft>
                    <a:spcPts val="0"/>
                  </a:spcAft>
                  <a:buClr>
                    <a:schemeClr val="dk1"/>
                  </a:buClr>
                  <a:buSzPts val="1300"/>
                  <a:buFont typeface="Calibri"/>
                  <a:buChar char="●"/>
                </a:pPr>
                <a:r>
                  <a:rPr lang="en-IN" sz="1733">
                    <a:solidFill>
                      <a:schemeClr val="dk1"/>
                    </a:solidFill>
                    <a:latin typeface="Calibri"/>
                    <a:ea typeface="Calibri"/>
                    <a:cs typeface="Calibri"/>
                    <a:sym typeface="Calibri"/>
                  </a:rPr>
                  <a:t>motion [Damasio et al., 1996]</a:t>
                </a:r>
                <a:endParaRPr sz="1733">
                  <a:solidFill>
                    <a:schemeClr val="dk1"/>
                  </a:solidFill>
                  <a:latin typeface="Calibri"/>
                  <a:ea typeface="Calibri"/>
                  <a:cs typeface="Calibri"/>
                  <a:sym typeface="Calibri"/>
                </a:endParaRPr>
              </a:p>
              <a:p>
                <a:pPr indent="-414855" lvl="0" marL="609585" marR="0" rtl="0" algn="l">
                  <a:lnSpc>
                    <a:spcPct val="115000"/>
                  </a:lnSpc>
                  <a:spcBef>
                    <a:spcPts val="0"/>
                  </a:spcBef>
                  <a:spcAft>
                    <a:spcPts val="0"/>
                  </a:spcAft>
                  <a:buClr>
                    <a:schemeClr val="dk1"/>
                  </a:buClr>
                  <a:buSzPts val="1300"/>
                  <a:buFont typeface="Calibri"/>
                  <a:buChar char="●"/>
                </a:pPr>
                <a:r>
                  <a:rPr lang="en-IN" sz="1733">
                    <a:solidFill>
                      <a:schemeClr val="dk1"/>
                    </a:solidFill>
                    <a:latin typeface="Calibri"/>
                    <a:ea typeface="Calibri"/>
                    <a:cs typeface="Calibri"/>
                    <a:sym typeface="Calibri"/>
                  </a:rPr>
                  <a:t>olfaction and taste [Goldberg, Perfetti, et al., 2006a; Goldberg, Perfetti, et al., 2006b]</a:t>
                </a:r>
                <a:endParaRPr sz="1733">
                  <a:solidFill>
                    <a:schemeClr val="dk1"/>
                  </a:solidFill>
                  <a:latin typeface="Calibri"/>
                  <a:ea typeface="Calibri"/>
                  <a:cs typeface="Calibri"/>
                  <a:sym typeface="Calibri"/>
                </a:endParaRPr>
              </a:p>
            </p:txBody>
          </p:sp>
        </p:grpSp>
      </p:grpSp>
      <p:grpSp>
        <p:nvGrpSpPr>
          <p:cNvPr id="1843" name="Google Shape;1843;p135"/>
          <p:cNvGrpSpPr/>
          <p:nvPr/>
        </p:nvGrpSpPr>
        <p:grpSpPr>
          <a:xfrm>
            <a:off x="5477868" y="1023101"/>
            <a:ext cx="829848" cy="724711"/>
            <a:chOff x="587153" y="930031"/>
            <a:chExt cx="729900" cy="637500"/>
          </a:xfrm>
        </p:grpSpPr>
        <p:sp>
          <p:nvSpPr>
            <p:cNvPr id="1844" name="Google Shape;1844;p135"/>
            <p:cNvSpPr/>
            <p:nvPr/>
          </p:nvSpPr>
          <p:spPr>
            <a:xfrm>
              <a:off x="587153" y="930031"/>
              <a:ext cx="729900" cy="637500"/>
            </a:xfrm>
            <a:prstGeom prst="rect">
              <a:avLst/>
            </a:prstGeom>
            <a:solidFill>
              <a:srgbClr val="000000"/>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ctr">
                <a:spcBef>
                  <a:spcPts val="0"/>
                </a:spcBef>
                <a:spcAft>
                  <a:spcPts val="0"/>
                </a:spcAft>
                <a:buNone/>
              </a:pPr>
              <a:r>
                <a:rPr lang="en-IN" sz="2400">
                  <a:solidFill>
                    <a:schemeClr val="lt1"/>
                  </a:solidFill>
                  <a:latin typeface="Calibri"/>
                  <a:ea typeface="Calibri"/>
                  <a:cs typeface="Calibri"/>
                  <a:sym typeface="Calibri"/>
                </a:rPr>
                <a:t>bear</a:t>
              </a:r>
              <a:endParaRPr sz="2400">
                <a:solidFill>
                  <a:schemeClr val="lt1"/>
                </a:solidFill>
                <a:latin typeface="Calibri"/>
                <a:ea typeface="Calibri"/>
                <a:cs typeface="Calibri"/>
                <a:sym typeface="Calibri"/>
              </a:endParaRPr>
            </a:p>
          </p:txBody>
        </p:sp>
        <p:pic>
          <p:nvPicPr>
            <p:cNvPr id="1845" name="Google Shape;1845;p135"/>
            <p:cNvPicPr preferRelativeResize="0"/>
            <p:nvPr/>
          </p:nvPicPr>
          <p:blipFill rotWithShape="1">
            <a:blip r:embed="rId5">
              <a:alphaModFix/>
            </a:blip>
            <a:srcRect b="49621" l="28314" r="57982" t="38656"/>
            <a:stretch/>
          </p:blipFill>
          <p:spPr>
            <a:xfrm>
              <a:off x="756720" y="1018451"/>
              <a:ext cx="464460" cy="245441"/>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9" name="Shape 1849"/>
        <p:cNvGrpSpPr/>
        <p:nvPr/>
      </p:nvGrpSpPr>
      <p:grpSpPr>
        <a:xfrm>
          <a:off x="0" y="0"/>
          <a:ext cx="0" cy="0"/>
          <a:chOff x="0" y="0"/>
          <a:chExt cx="0" cy="0"/>
        </a:xfrm>
      </p:grpSpPr>
      <p:sp>
        <p:nvSpPr>
          <p:cNvPr id="1850" name="Google Shape;1850;p136"/>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Classic encoding model finding: Language</a:t>
            </a:r>
            <a:endParaRPr/>
          </a:p>
        </p:txBody>
      </p:sp>
      <p:sp>
        <p:nvSpPr>
          <p:cNvPr id="1851" name="Google Shape;1851;p136"/>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1852" name="Google Shape;1852;p136"/>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237060" lvl="0" marL="237060" rtl="0" algn="l">
              <a:lnSpc>
                <a:spcPct val="90000"/>
              </a:lnSpc>
              <a:spcBef>
                <a:spcPts val="0"/>
              </a:spcBef>
              <a:spcAft>
                <a:spcPts val="0"/>
              </a:spcAft>
              <a:buSzPts val="1700"/>
              <a:buChar char="•"/>
            </a:pPr>
            <a:r>
              <a:rPr lang="en-IN" sz="2267"/>
              <a:t>Stimuli: concrete nouns + line drawings</a:t>
            </a:r>
            <a:endParaRPr sz="2267"/>
          </a:p>
          <a:p>
            <a:pPr indent="-237060" lvl="0" marL="237060" rtl="0" algn="l">
              <a:lnSpc>
                <a:spcPct val="90000"/>
              </a:lnSpc>
              <a:spcBef>
                <a:spcPts val="1333"/>
              </a:spcBef>
              <a:spcAft>
                <a:spcPts val="0"/>
              </a:spcAft>
              <a:buSzPts val="1700"/>
              <a:buChar char="•"/>
            </a:pPr>
            <a:r>
              <a:rPr lang="en-IN" sz="2267"/>
              <a:t>Stimulus representation: corpus co-occurrence counts with 25 sensory-motor verbs (e.g. see, hear, taste, smell)</a:t>
            </a:r>
            <a:endParaRPr sz="2267"/>
          </a:p>
          <a:p>
            <a:pPr indent="-237060" lvl="0" marL="237060" rtl="0" algn="l">
              <a:lnSpc>
                <a:spcPct val="90000"/>
              </a:lnSpc>
              <a:spcBef>
                <a:spcPts val="1333"/>
              </a:spcBef>
              <a:spcAft>
                <a:spcPts val="0"/>
              </a:spcAft>
              <a:buSzPts val="1700"/>
              <a:buChar char="•"/>
            </a:pPr>
            <a:r>
              <a:rPr lang="en-IN" sz="2267"/>
              <a:t>Brain recording: fMRI</a:t>
            </a:r>
            <a:endParaRPr sz="2267"/>
          </a:p>
          <a:p>
            <a:pPr indent="0" lvl="0" marL="1151438" rtl="0" algn="l">
              <a:lnSpc>
                <a:spcPct val="90000"/>
              </a:lnSpc>
              <a:spcBef>
                <a:spcPts val="1067"/>
              </a:spcBef>
              <a:spcAft>
                <a:spcPts val="0"/>
              </a:spcAft>
              <a:buSzPts val="1400"/>
              <a:buNone/>
            </a:pPr>
            <a:r>
              <a:t/>
            </a:r>
            <a:endParaRPr sz="2267"/>
          </a:p>
          <a:p>
            <a:pPr indent="0" lvl="0" marL="0" rtl="0" algn="l">
              <a:lnSpc>
                <a:spcPct val="90000"/>
              </a:lnSpc>
              <a:spcBef>
                <a:spcPts val="0"/>
              </a:spcBef>
              <a:spcAft>
                <a:spcPts val="0"/>
              </a:spcAft>
              <a:buSzPts val="1400"/>
              <a:buNone/>
            </a:pPr>
            <a:r>
              <a:t/>
            </a:r>
            <a:endParaRPr/>
          </a:p>
        </p:txBody>
      </p:sp>
      <p:grpSp>
        <p:nvGrpSpPr>
          <p:cNvPr id="1853" name="Google Shape;1853;p136"/>
          <p:cNvGrpSpPr/>
          <p:nvPr/>
        </p:nvGrpSpPr>
        <p:grpSpPr>
          <a:xfrm>
            <a:off x="5477868" y="1023101"/>
            <a:ext cx="829848" cy="724711"/>
            <a:chOff x="587153" y="930031"/>
            <a:chExt cx="729900" cy="637500"/>
          </a:xfrm>
        </p:grpSpPr>
        <p:sp>
          <p:nvSpPr>
            <p:cNvPr id="1854" name="Google Shape;1854;p136"/>
            <p:cNvSpPr/>
            <p:nvPr/>
          </p:nvSpPr>
          <p:spPr>
            <a:xfrm>
              <a:off x="587153" y="930031"/>
              <a:ext cx="729900" cy="637500"/>
            </a:xfrm>
            <a:prstGeom prst="rect">
              <a:avLst/>
            </a:prstGeom>
            <a:solidFill>
              <a:srgbClr val="000000"/>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ctr">
                <a:spcBef>
                  <a:spcPts val="0"/>
                </a:spcBef>
                <a:spcAft>
                  <a:spcPts val="0"/>
                </a:spcAft>
                <a:buNone/>
              </a:pPr>
              <a:r>
                <a:rPr lang="en-IN" sz="2400">
                  <a:solidFill>
                    <a:schemeClr val="lt1"/>
                  </a:solidFill>
                  <a:latin typeface="Calibri"/>
                  <a:ea typeface="Calibri"/>
                  <a:cs typeface="Calibri"/>
                  <a:sym typeface="Calibri"/>
                </a:rPr>
                <a:t>bear</a:t>
              </a:r>
              <a:endParaRPr sz="2400">
                <a:solidFill>
                  <a:schemeClr val="lt1"/>
                </a:solidFill>
                <a:latin typeface="Calibri"/>
                <a:ea typeface="Calibri"/>
                <a:cs typeface="Calibri"/>
                <a:sym typeface="Calibri"/>
              </a:endParaRPr>
            </a:p>
          </p:txBody>
        </p:sp>
        <p:pic>
          <p:nvPicPr>
            <p:cNvPr id="1855" name="Google Shape;1855;p136"/>
            <p:cNvPicPr preferRelativeResize="0"/>
            <p:nvPr/>
          </p:nvPicPr>
          <p:blipFill rotWithShape="1">
            <a:blip r:embed="rId3">
              <a:alphaModFix/>
            </a:blip>
            <a:srcRect b="49621" l="28314" r="57982" t="38656"/>
            <a:stretch/>
          </p:blipFill>
          <p:spPr>
            <a:xfrm>
              <a:off x="756720" y="1018451"/>
              <a:ext cx="464460" cy="245441"/>
            </a:xfrm>
            <a:prstGeom prst="rect">
              <a:avLst/>
            </a:prstGeom>
            <a:noFill/>
            <a:ln>
              <a:noFill/>
            </a:ln>
          </p:spPr>
        </p:pic>
      </p:grpSp>
      <p:grpSp>
        <p:nvGrpSpPr>
          <p:cNvPr id="1856" name="Google Shape;1856;p136"/>
          <p:cNvGrpSpPr/>
          <p:nvPr/>
        </p:nvGrpSpPr>
        <p:grpSpPr>
          <a:xfrm>
            <a:off x="453117" y="3124205"/>
            <a:ext cx="4442839" cy="2840227"/>
            <a:chOff x="339838" y="2343154"/>
            <a:chExt cx="3332129" cy="2130170"/>
          </a:xfrm>
        </p:grpSpPr>
        <p:grpSp>
          <p:nvGrpSpPr>
            <p:cNvPr id="1857" name="Google Shape;1857;p136"/>
            <p:cNvGrpSpPr/>
            <p:nvPr/>
          </p:nvGrpSpPr>
          <p:grpSpPr>
            <a:xfrm>
              <a:off x="339838" y="2343154"/>
              <a:ext cx="3332129" cy="1494500"/>
              <a:chOff x="2397738" y="1738129"/>
              <a:chExt cx="3332129" cy="1494500"/>
            </a:xfrm>
          </p:grpSpPr>
          <p:pic>
            <p:nvPicPr>
              <p:cNvPr id="1858" name="Google Shape;1858;p136"/>
              <p:cNvPicPr preferRelativeResize="0"/>
              <p:nvPr/>
            </p:nvPicPr>
            <p:blipFill rotWithShape="1">
              <a:blip r:embed="rId4">
                <a:alphaModFix/>
              </a:blip>
              <a:srcRect b="18608" l="9646" r="62184" t="33612"/>
              <a:stretch/>
            </p:blipFill>
            <p:spPr>
              <a:xfrm>
                <a:off x="2597195" y="1738129"/>
                <a:ext cx="3132672" cy="1494500"/>
              </a:xfrm>
              <a:prstGeom prst="rect">
                <a:avLst/>
              </a:prstGeom>
              <a:noFill/>
              <a:ln>
                <a:noFill/>
              </a:ln>
            </p:spPr>
          </p:pic>
          <p:sp>
            <p:nvSpPr>
              <p:cNvPr id="1859" name="Google Shape;1859;p136"/>
              <p:cNvSpPr txBox="1"/>
              <p:nvPr/>
            </p:nvSpPr>
            <p:spPr>
              <a:xfrm>
                <a:off x="2397738" y="2210463"/>
                <a:ext cx="724800" cy="228300"/>
              </a:xfrm>
              <a:prstGeom prst="rect">
                <a:avLst/>
              </a:prstGeom>
              <a:solidFill>
                <a:srgbClr val="FFFFFF"/>
              </a:solid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1860" name="Google Shape;1860;p136"/>
            <p:cNvSpPr txBox="1"/>
            <p:nvPr/>
          </p:nvSpPr>
          <p:spPr>
            <a:xfrm>
              <a:off x="598400" y="3888675"/>
              <a:ext cx="2945700" cy="584649"/>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733">
                  <a:solidFill>
                    <a:schemeClr val="dk1"/>
                  </a:solidFill>
                  <a:latin typeface="Calibri"/>
                  <a:ea typeface="Calibri"/>
                  <a:cs typeface="Calibri"/>
                  <a:sym typeface="Calibri"/>
                </a:rPr>
                <a:t>Accurately predicts fMRI recordings for a novel word</a:t>
              </a:r>
              <a:endParaRPr sz="1733">
                <a:solidFill>
                  <a:schemeClr val="dk1"/>
                </a:solidFill>
                <a:latin typeface="Calibri"/>
                <a:ea typeface="Calibri"/>
                <a:cs typeface="Calibri"/>
                <a:sym typeface="Calibri"/>
              </a:endParaRPr>
            </a:p>
          </p:txBody>
        </p:sp>
      </p:grpSp>
      <p:grpSp>
        <p:nvGrpSpPr>
          <p:cNvPr id="1861" name="Google Shape;1861;p136"/>
          <p:cNvGrpSpPr/>
          <p:nvPr/>
        </p:nvGrpSpPr>
        <p:grpSpPr>
          <a:xfrm>
            <a:off x="5189634" y="2921001"/>
            <a:ext cx="6375233" cy="2926933"/>
            <a:chOff x="3892225" y="2190750"/>
            <a:chExt cx="4781425" cy="2195200"/>
          </a:xfrm>
        </p:grpSpPr>
        <p:pic>
          <p:nvPicPr>
            <p:cNvPr id="1862" name="Google Shape;1862;p136"/>
            <p:cNvPicPr preferRelativeResize="0"/>
            <p:nvPr/>
          </p:nvPicPr>
          <p:blipFill rotWithShape="1">
            <a:blip r:embed="rId5">
              <a:alphaModFix/>
            </a:blip>
            <a:srcRect b="0" l="0" r="0" t="0"/>
            <a:stretch/>
          </p:blipFill>
          <p:spPr>
            <a:xfrm>
              <a:off x="3892225" y="2190750"/>
              <a:ext cx="2878875" cy="2195200"/>
            </a:xfrm>
            <a:prstGeom prst="rect">
              <a:avLst/>
            </a:prstGeom>
            <a:noFill/>
            <a:ln>
              <a:noFill/>
            </a:ln>
          </p:spPr>
        </p:pic>
        <p:sp>
          <p:nvSpPr>
            <p:cNvPr id="1863" name="Google Shape;1863;p136"/>
            <p:cNvSpPr txBox="1"/>
            <p:nvPr/>
          </p:nvSpPr>
          <p:spPr>
            <a:xfrm>
              <a:off x="6848150" y="2333725"/>
              <a:ext cx="1825500" cy="1584683"/>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733">
                  <a:solidFill>
                    <a:schemeClr val="dk1"/>
                  </a:solidFill>
                  <a:latin typeface="Calibri"/>
                  <a:ea typeface="Calibri"/>
                  <a:cs typeface="Calibri"/>
                  <a:sym typeface="Calibri"/>
                </a:rPr>
                <a:t>Correspondences</a:t>
              </a:r>
              <a:endParaRPr sz="1733">
                <a:solidFill>
                  <a:schemeClr val="dk1"/>
                </a:solidFill>
                <a:latin typeface="Calibri"/>
                <a:ea typeface="Calibri"/>
                <a:cs typeface="Calibri"/>
                <a:sym typeface="Calibri"/>
              </a:endParaRPr>
            </a:p>
            <a:p>
              <a:pPr indent="0" lvl="0" marL="0" marR="0" rtl="0" algn="l">
                <a:spcBef>
                  <a:spcPts val="0"/>
                </a:spcBef>
                <a:spcAft>
                  <a:spcPts val="0"/>
                </a:spcAft>
                <a:buNone/>
              </a:pPr>
              <a:r>
                <a:rPr lang="en-IN" sz="1733">
                  <a:solidFill>
                    <a:schemeClr val="dk1"/>
                  </a:solidFill>
                  <a:latin typeface="Calibri"/>
                  <a:ea typeface="Calibri"/>
                  <a:cs typeface="Calibri"/>
                  <a:sym typeface="Calibri"/>
                </a:rPr>
                <a:t>between a semantic property (“push”) and the function of the cortical regions where the fMRI recordings are well predicted</a:t>
              </a:r>
              <a:endParaRPr sz="1733">
                <a:solidFill>
                  <a:schemeClr val="dk1"/>
                </a:solidFill>
                <a:latin typeface="Calibri"/>
                <a:ea typeface="Calibri"/>
                <a:cs typeface="Calibri"/>
                <a:sym typeface="Calibri"/>
              </a:endParaRPr>
            </a:p>
          </p:txBody>
        </p:sp>
      </p:grpSp>
      <p:sp>
        <p:nvSpPr>
          <p:cNvPr id="1864" name="Google Shape;1864;p136"/>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6"/>
              </a:rPr>
              <a:t>Mitchell, Tom M., Svetlana V. Shinkareva, Andrew Carlson, Kai-Min Chang, Vicente L. Malave, Robert A. Mason, and Marcel Adam Just. "Predicting human brain activity associated with the meanings of nouns." science 320, no. 5880 (2008): 1191-1195.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8" name="Shape 1868"/>
        <p:cNvGrpSpPr/>
        <p:nvPr/>
      </p:nvGrpSpPr>
      <p:grpSpPr>
        <a:xfrm>
          <a:off x="0" y="0"/>
          <a:ext cx="0" cy="0"/>
          <a:chOff x="0" y="0"/>
          <a:chExt cx="0" cy="0"/>
        </a:xfrm>
      </p:grpSpPr>
      <p:sp>
        <p:nvSpPr>
          <p:cNvPr id="1869" name="Google Shape;1869;p137"/>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Classic encoding model finding: Vision</a:t>
            </a:r>
            <a:endParaRPr/>
          </a:p>
        </p:txBody>
      </p:sp>
      <p:sp>
        <p:nvSpPr>
          <p:cNvPr id="1870" name="Google Shape;1870;p137"/>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1871" name="Google Shape;1871;p137"/>
          <p:cNvSpPr txBox="1"/>
          <p:nvPr>
            <p:ph idx="4294967295" type="body"/>
          </p:nvPr>
        </p:nvSpPr>
        <p:spPr>
          <a:xfrm>
            <a:off x="342595" y="6153919"/>
            <a:ext cx="89192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Kay, Kendrick N., Thomas Naselaris, Ryan J. Prenger, and Jack L. Gallant. "Identifying natural images from human brain activity." </a:t>
            </a:r>
            <a:r>
              <a:rPr b="0" i="1" lang="en-IN" u="sng">
                <a:solidFill>
                  <a:srgbClr val="222222"/>
                </a:solidFill>
                <a:latin typeface="Arial"/>
                <a:ea typeface="Arial"/>
                <a:cs typeface="Arial"/>
                <a:sym typeface="Arial"/>
                <a:hlinkClick r:id="rId4">
                  <a:extLst>
                    <a:ext uri="{A12FA001-AC4F-418D-AE19-62706E023703}">
                      <ahyp:hlinkClr val="tx"/>
                    </a:ext>
                  </a:extLst>
                </a:hlinkClick>
              </a:rPr>
              <a:t>Nature</a:t>
            </a:r>
            <a:r>
              <a:rPr b="0" i="0" lang="en-IN" u="sng">
                <a:solidFill>
                  <a:srgbClr val="222222"/>
                </a:solidFill>
                <a:latin typeface="Arial"/>
                <a:ea typeface="Arial"/>
                <a:cs typeface="Arial"/>
                <a:sym typeface="Arial"/>
                <a:hlinkClick r:id="rId5">
                  <a:extLst>
                    <a:ext uri="{A12FA001-AC4F-418D-AE19-62706E023703}">
                      <ahyp:hlinkClr val="tx"/>
                    </a:ext>
                  </a:extLst>
                </a:hlinkClick>
              </a:rPr>
              <a:t> 452, no. 7185 (2008): 352-355.</a:t>
            </a:r>
            <a:endParaRPr b="0" i="0">
              <a:solidFill>
                <a:srgbClr val="222222"/>
              </a:solidFill>
              <a:latin typeface="Arial"/>
              <a:ea typeface="Arial"/>
              <a:cs typeface="Arial"/>
              <a:sym typeface="Arial"/>
            </a:endParaRPr>
          </a:p>
        </p:txBody>
      </p:sp>
      <p:sp>
        <p:nvSpPr>
          <p:cNvPr id="1872" name="Google Shape;1872;p137"/>
          <p:cNvSpPr txBox="1"/>
          <p:nvPr/>
        </p:nvSpPr>
        <p:spPr>
          <a:xfrm>
            <a:off x="265967" y="1138733"/>
            <a:ext cx="114760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natural images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mixtures of Gabor wavelets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viewing</a:t>
            </a:r>
            <a:endParaRPr sz="2400">
              <a:solidFill>
                <a:schemeClr val="dk1"/>
              </a:solidFill>
              <a:latin typeface="Calibri"/>
              <a:ea typeface="Calibri"/>
              <a:cs typeface="Calibri"/>
              <a:sym typeface="Calibri"/>
            </a:endParaRPr>
          </a:p>
        </p:txBody>
      </p:sp>
      <p:pic>
        <p:nvPicPr>
          <p:cNvPr id="1873" name="Google Shape;1873;p137"/>
          <p:cNvPicPr preferRelativeResize="0"/>
          <p:nvPr/>
        </p:nvPicPr>
        <p:blipFill rotWithShape="1">
          <a:blip r:embed="rId6">
            <a:alphaModFix/>
          </a:blip>
          <a:srcRect b="0" l="0" r="0" t="0"/>
          <a:stretch/>
        </p:blipFill>
        <p:spPr>
          <a:xfrm>
            <a:off x="475534" y="2855467"/>
            <a:ext cx="4930333" cy="2953767"/>
          </a:xfrm>
          <a:prstGeom prst="rect">
            <a:avLst/>
          </a:prstGeom>
          <a:noFill/>
          <a:ln>
            <a:noFill/>
          </a:ln>
        </p:spPr>
      </p:pic>
      <p:pic>
        <p:nvPicPr>
          <p:cNvPr id="1874" name="Google Shape;1874;p137"/>
          <p:cNvPicPr preferRelativeResize="0"/>
          <p:nvPr/>
        </p:nvPicPr>
        <p:blipFill rotWithShape="1">
          <a:blip r:embed="rId7">
            <a:alphaModFix/>
          </a:blip>
          <a:srcRect b="0" l="0" r="0" t="0"/>
          <a:stretch/>
        </p:blipFill>
        <p:spPr>
          <a:xfrm>
            <a:off x="5935100" y="3351500"/>
            <a:ext cx="5614897" cy="2498667"/>
          </a:xfrm>
          <a:prstGeom prst="rect">
            <a:avLst/>
          </a:prstGeom>
          <a:noFill/>
          <a:ln>
            <a:noFill/>
          </a:ln>
        </p:spPr>
      </p:pic>
      <p:sp>
        <p:nvSpPr>
          <p:cNvPr id="1875" name="Google Shape;1875;p137"/>
          <p:cNvSpPr txBox="1"/>
          <p:nvPr/>
        </p:nvSpPr>
        <p:spPr>
          <a:xfrm>
            <a:off x="7307133" y="1275052"/>
            <a:ext cx="4026000" cy="1579559"/>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733">
                <a:solidFill>
                  <a:schemeClr val="dk1"/>
                </a:solidFill>
                <a:latin typeface="Calibri"/>
                <a:ea typeface="Calibri"/>
                <a:cs typeface="Calibri"/>
                <a:sym typeface="Calibri"/>
              </a:rPr>
              <a:t>Encoding models estimated quantitative receptive fields for V1-V3 voxels </a:t>
            </a:r>
            <a:endParaRPr sz="1733">
              <a:solidFill>
                <a:schemeClr val="dk1"/>
              </a:solidFill>
              <a:latin typeface="Calibri"/>
              <a:ea typeface="Calibri"/>
              <a:cs typeface="Calibri"/>
              <a:sym typeface="Calibri"/>
            </a:endParaRPr>
          </a:p>
          <a:p>
            <a:pPr indent="0" lvl="0" marL="0" marR="0" rtl="0" algn="l">
              <a:spcBef>
                <a:spcPts val="0"/>
              </a:spcBef>
              <a:spcAft>
                <a:spcPts val="0"/>
              </a:spcAft>
              <a:buNone/>
            </a:pPr>
            <a:r>
              <a:t/>
            </a:r>
            <a:endParaRPr sz="1733">
              <a:solidFill>
                <a:schemeClr val="dk1"/>
              </a:solidFill>
              <a:latin typeface="Calibri"/>
              <a:ea typeface="Calibri"/>
              <a:cs typeface="Calibri"/>
              <a:sym typeface="Calibri"/>
            </a:endParaRPr>
          </a:p>
          <a:p>
            <a:pPr indent="0" lvl="0" marL="0" marR="0" rtl="0" algn="l">
              <a:spcBef>
                <a:spcPts val="0"/>
              </a:spcBef>
              <a:spcAft>
                <a:spcPts val="0"/>
              </a:spcAft>
              <a:buNone/>
            </a:pPr>
            <a:r>
              <a:rPr lang="en-IN" sz="1733">
                <a:solidFill>
                  <a:schemeClr val="dk1"/>
                </a:solidFill>
                <a:latin typeface="Calibri"/>
                <a:ea typeface="Calibri"/>
                <a:cs typeface="Calibri"/>
                <a:sym typeface="Calibri"/>
              </a:rPr>
              <a:t>Identified which of a set of candidate natural image was viewed by a participant</a:t>
            </a:r>
            <a:endParaRPr sz="1733">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sp>
        <p:nvSpPr>
          <p:cNvPr id="1880" name="Google Shape;1880;p138"/>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100"/>
              <a:buFont typeface="Calibri"/>
              <a:buNone/>
            </a:pPr>
            <a:r>
              <a:rPr lang="en-IN"/>
              <a:t>Classic encoding model finding: Audio</a:t>
            </a:r>
            <a:endParaRPr/>
          </a:p>
        </p:txBody>
      </p:sp>
      <p:sp>
        <p:nvSpPr>
          <p:cNvPr id="1881" name="Google Shape;1881;p138"/>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1882" name="Google Shape;1882;p138"/>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Santoro, Roberta, Michelle Moerel, Federico De Martino, Rainer Goebel, Kamil Ugurbil, Essa Yacoub, and Elia Formisano. "Encoding of natural sounds at multiple spectral and temporal resolutions in the human auditory cortex." PLoS computational biology 10, no. 1 (2014): e1003412.</a:t>
            </a:r>
            <a:endParaRPr/>
          </a:p>
        </p:txBody>
      </p:sp>
      <p:pic>
        <p:nvPicPr>
          <p:cNvPr id="1883" name="Google Shape;1883;p138"/>
          <p:cNvPicPr preferRelativeResize="0"/>
          <p:nvPr/>
        </p:nvPicPr>
        <p:blipFill rotWithShape="1">
          <a:blip r:embed="rId4">
            <a:alphaModFix/>
          </a:blip>
          <a:srcRect b="0" l="0" r="0" t="0"/>
          <a:stretch/>
        </p:blipFill>
        <p:spPr>
          <a:xfrm>
            <a:off x="7495568" y="723833"/>
            <a:ext cx="4523025" cy="5111832"/>
          </a:xfrm>
          <a:prstGeom prst="rect">
            <a:avLst/>
          </a:prstGeom>
          <a:noFill/>
          <a:ln>
            <a:noFill/>
          </a:ln>
        </p:spPr>
      </p:pic>
      <p:sp>
        <p:nvSpPr>
          <p:cNvPr id="1884" name="Google Shape;1884;p138"/>
          <p:cNvSpPr txBox="1"/>
          <p:nvPr/>
        </p:nvSpPr>
        <p:spPr>
          <a:xfrm>
            <a:off x="265967" y="1138733"/>
            <a:ext cx="72296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natural sounds (speech, music, nature, tools)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spectro-temporal filters that are selective for modulations along space and/or time</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listening</a:t>
            </a:r>
            <a:endParaRPr sz="2400">
              <a:solidFill>
                <a:schemeClr val="dk1"/>
              </a:solidFill>
              <a:latin typeface="Calibri"/>
              <a:ea typeface="Calibri"/>
              <a:cs typeface="Calibri"/>
              <a:sym typeface="Calibri"/>
            </a:endParaRPr>
          </a:p>
        </p:txBody>
      </p:sp>
      <p:grpSp>
        <p:nvGrpSpPr>
          <p:cNvPr id="1885" name="Google Shape;1885;p138"/>
          <p:cNvGrpSpPr/>
          <p:nvPr/>
        </p:nvGrpSpPr>
        <p:grpSpPr>
          <a:xfrm>
            <a:off x="221067" y="3003151"/>
            <a:ext cx="4310599" cy="2755935"/>
            <a:chOff x="165800" y="2252363"/>
            <a:chExt cx="3232949" cy="2066951"/>
          </a:xfrm>
        </p:grpSpPr>
        <p:pic>
          <p:nvPicPr>
            <p:cNvPr id="1886" name="Google Shape;1886;p138"/>
            <p:cNvPicPr preferRelativeResize="0"/>
            <p:nvPr/>
          </p:nvPicPr>
          <p:blipFill rotWithShape="1">
            <a:blip r:embed="rId5">
              <a:alphaModFix/>
            </a:blip>
            <a:srcRect b="0" l="0" r="33337" t="0"/>
            <a:stretch/>
          </p:blipFill>
          <p:spPr>
            <a:xfrm>
              <a:off x="826850" y="2601263"/>
              <a:ext cx="2571899" cy="1718051"/>
            </a:xfrm>
            <a:prstGeom prst="rect">
              <a:avLst/>
            </a:prstGeom>
            <a:noFill/>
            <a:ln>
              <a:noFill/>
            </a:ln>
          </p:spPr>
        </p:pic>
        <p:sp>
          <p:nvSpPr>
            <p:cNvPr id="1887" name="Google Shape;1887;p138"/>
            <p:cNvSpPr txBox="1"/>
            <p:nvPr/>
          </p:nvSpPr>
          <p:spPr>
            <a:xfrm>
              <a:off x="1089928" y="2252363"/>
              <a:ext cx="6666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spatial</a:t>
              </a:r>
              <a:endParaRPr sz="2400">
                <a:solidFill>
                  <a:schemeClr val="dk1"/>
                </a:solidFill>
                <a:latin typeface="Calibri"/>
                <a:ea typeface="Calibri"/>
                <a:cs typeface="Calibri"/>
                <a:sym typeface="Calibri"/>
              </a:endParaRPr>
            </a:p>
          </p:txBody>
        </p:sp>
        <p:sp>
          <p:nvSpPr>
            <p:cNvPr id="1888" name="Google Shape;1888;p138"/>
            <p:cNvSpPr txBox="1"/>
            <p:nvPr/>
          </p:nvSpPr>
          <p:spPr>
            <a:xfrm>
              <a:off x="2358002" y="2252363"/>
              <a:ext cx="9486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temporal</a:t>
              </a:r>
              <a:endParaRPr sz="2400">
                <a:solidFill>
                  <a:schemeClr val="dk1"/>
                </a:solidFill>
                <a:latin typeface="Calibri"/>
                <a:ea typeface="Calibri"/>
                <a:cs typeface="Calibri"/>
                <a:sym typeface="Calibri"/>
              </a:endParaRPr>
            </a:p>
          </p:txBody>
        </p:sp>
        <p:pic>
          <p:nvPicPr>
            <p:cNvPr id="1889" name="Google Shape;1889;p138"/>
            <p:cNvPicPr preferRelativeResize="0"/>
            <p:nvPr/>
          </p:nvPicPr>
          <p:blipFill rotWithShape="1">
            <a:blip r:embed="rId6">
              <a:alphaModFix/>
            </a:blip>
            <a:srcRect b="65958" l="52994" r="0" t="-955"/>
            <a:stretch/>
          </p:blipFill>
          <p:spPr>
            <a:xfrm>
              <a:off x="165800" y="2403764"/>
              <a:ext cx="593250" cy="531050"/>
            </a:xfrm>
            <a:prstGeom prst="rect">
              <a:avLst/>
            </a:prstGeom>
            <a:noFill/>
            <a:ln>
              <a:noFill/>
            </a:ln>
          </p:spPr>
        </p:pic>
      </p:grpSp>
      <p:sp>
        <p:nvSpPr>
          <p:cNvPr id="1890" name="Google Shape;1890;p138"/>
          <p:cNvSpPr txBox="1"/>
          <p:nvPr/>
        </p:nvSpPr>
        <p:spPr>
          <a:xfrm>
            <a:off x="4705417" y="3429001"/>
            <a:ext cx="2616400" cy="2112910"/>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733">
                <a:solidFill>
                  <a:schemeClr val="dk1"/>
                </a:solidFill>
                <a:latin typeface="Calibri"/>
                <a:ea typeface="Calibri"/>
                <a:cs typeface="Calibri"/>
                <a:sym typeface="Calibri"/>
              </a:rPr>
              <a:t>posterior/dorsal auditory: coarse spectral info &amp; high temporal precision</a:t>
            </a:r>
            <a:endParaRPr sz="1733">
              <a:solidFill>
                <a:schemeClr val="dk1"/>
              </a:solidFill>
              <a:latin typeface="Calibri"/>
              <a:ea typeface="Calibri"/>
              <a:cs typeface="Calibri"/>
              <a:sym typeface="Calibri"/>
            </a:endParaRPr>
          </a:p>
          <a:p>
            <a:pPr indent="0" lvl="0" marL="0" marR="0" rtl="0" algn="l">
              <a:spcBef>
                <a:spcPts val="0"/>
              </a:spcBef>
              <a:spcAft>
                <a:spcPts val="0"/>
              </a:spcAft>
              <a:buNone/>
            </a:pPr>
            <a:r>
              <a:t/>
            </a:r>
            <a:endParaRPr sz="1733">
              <a:solidFill>
                <a:schemeClr val="dk1"/>
              </a:solidFill>
              <a:latin typeface="Calibri"/>
              <a:ea typeface="Calibri"/>
              <a:cs typeface="Calibri"/>
              <a:sym typeface="Calibri"/>
            </a:endParaRPr>
          </a:p>
          <a:p>
            <a:pPr indent="0" lvl="0" marL="0" marR="0" rtl="0" algn="l">
              <a:spcBef>
                <a:spcPts val="0"/>
              </a:spcBef>
              <a:spcAft>
                <a:spcPts val="0"/>
              </a:spcAft>
              <a:buNone/>
            </a:pPr>
            <a:r>
              <a:rPr lang="en-IN" sz="1733">
                <a:solidFill>
                  <a:schemeClr val="dk1"/>
                </a:solidFill>
                <a:latin typeface="Calibri"/>
                <a:ea typeface="Calibri"/>
                <a:cs typeface="Calibri"/>
                <a:sym typeface="Calibri"/>
              </a:rPr>
              <a:t>anterior/ventral auditory: fine-grained spectral &amp; low temporal precision</a:t>
            </a:r>
            <a:endParaRPr sz="1733">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4" name="Shape 1894"/>
        <p:cNvGrpSpPr/>
        <p:nvPr/>
      </p:nvGrpSpPr>
      <p:grpSpPr>
        <a:xfrm>
          <a:off x="0" y="0"/>
          <a:ext cx="0" cy="0"/>
          <a:chOff x="0" y="0"/>
          <a:chExt cx="0" cy="0"/>
        </a:xfrm>
      </p:grpSpPr>
      <p:sp>
        <p:nvSpPr>
          <p:cNvPr id="1895" name="Google Shape;1895;p139"/>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5353"/>
              <a:buFont typeface="Calibri"/>
              <a:buNone/>
            </a:pPr>
            <a:r>
              <a:rPr lang="en-IN"/>
              <a:t>Deep learning models enable data-driven encoding models for naturalistic stimuli</a:t>
            </a:r>
            <a:endParaRPr/>
          </a:p>
        </p:txBody>
      </p:sp>
      <p:sp>
        <p:nvSpPr>
          <p:cNvPr id="1896" name="Google Shape;1896;p139"/>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grpSp>
        <p:nvGrpSpPr>
          <p:cNvPr id="1897" name="Google Shape;1897;p139"/>
          <p:cNvGrpSpPr/>
          <p:nvPr/>
        </p:nvGrpSpPr>
        <p:grpSpPr>
          <a:xfrm>
            <a:off x="4322200" y="1436734"/>
            <a:ext cx="3145200" cy="1780667"/>
            <a:chOff x="3392550" y="1272300"/>
            <a:chExt cx="2358900" cy="1335500"/>
          </a:xfrm>
        </p:grpSpPr>
        <p:pic>
          <p:nvPicPr>
            <p:cNvPr id="1898" name="Google Shape;1898;p139"/>
            <p:cNvPicPr preferRelativeResize="0"/>
            <p:nvPr/>
          </p:nvPicPr>
          <p:blipFill rotWithShape="1">
            <a:blip r:embed="rId3">
              <a:alphaModFix/>
            </a:blip>
            <a:srcRect b="0" l="0" r="0" t="0"/>
            <a:stretch/>
          </p:blipFill>
          <p:spPr>
            <a:xfrm>
              <a:off x="3984699" y="1887900"/>
              <a:ext cx="720300" cy="719900"/>
            </a:xfrm>
            <a:prstGeom prst="rect">
              <a:avLst/>
            </a:prstGeom>
            <a:noFill/>
            <a:ln>
              <a:noFill/>
            </a:ln>
          </p:spPr>
        </p:pic>
        <p:sp>
          <p:nvSpPr>
            <p:cNvPr id="1899" name="Google Shape;1899;p139"/>
            <p:cNvSpPr txBox="1"/>
            <p:nvPr/>
          </p:nvSpPr>
          <p:spPr>
            <a:xfrm>
              <a:off x="3392550" y="1272300"/>
              <a:ext cx="2358900" cy="1015632"/>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more stimulus properties that affect brain activity</a:t>
              </a:r>
              <a:endParaRPr sz="2400">
                <a:solidFill>
                  <a:schemeClr val="dk1"/>
                </a:solidFill>
                <a:latin typeface="Calibri"/>
                <a:ea typeface="Calibri"/>
                <a:cs typeface="Calibri"/>
                <a:sym typeface="Calibri"/>
              </a:endParaRPr>
            </a:p>
          </p:txBody>
        </p:sp>
        <p:sp>
          <p:nvSpPr>
            <p:cNvPr id="1900" name="Google Shape;1900;p139"/>
            <p:cNvSpPr/>
            <p:nvPr/>
          </p:nvSpPr>
          <p:spPr>
            <a:xfrm>
              <a:off x="4076850" y="1967800"/>
              <a:ext cx="536400" cy="5463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1901" name="Google Shape;1901;p139"/>
          <p:cNvGrpSpPr/>
          <p:nvPr/>
        </p:nvGrpSpPr>
        <p:grpSpPr>
          <a:xfrm>
            <a:off x="865333" y="1436734"/>
            <a:ext cx="2920400" cy="1789068"/>
            <a:chOff x="799900" y="1272300"/>
            <a:chExt cx="2190300" cy="1341801"/>
          </a:xfrm>
        </p:grpSpPr>
        <p:pic>
          <p:nvPicPr>
            <p:cNvPr id="1902" name="Google Shape;1902;p139"/>
            <p:cNvPicPr preferRelativeResize="0"/>
            <p:nvPr/>
          </p:nvPicPr>
          <p:blipFill rotWithShape="1">
            <a:blip r:embed="rId4">
              <a:alphaModFix/>
            </a:blip>
            <a:srcRect b="0" l="0" r="0" t="0"/>
            <a:stretch/>
          </p:blipFill>
          <p:spPr>
            <a:xfrm>
              <a:off x="1969975" y="1967800"/>
              <a:ext cx="407925" cy="646301"/>
            </a:xfrm>
            <a:prstGeom prst="rect">
              <a:avLst/>
            </a:prstGeom>
            <a:noFill/>
            <a:ln>
              <a:noFill/>
            </a:ln>
          </p:spPr>
        </p:pic>
        <p:pic>
          <p:nvPicPr>
            <p:cNvPr id="1903" name="Google Shape;1903;p139"/>
            <p:cNvPicPr preferRelativeResize="0"/>
            <p:nvPr/>
          </p:nvPicPr>
          <p:blipFill rotWithShape="1">
            <a:blip r:embed="rId5">
              <a:alphaModFix/>
            </a:blip>
            <a:srcRect b="72053" l="61930" r="34476" t="17464"/>
            <a:stretch/>
          </p:blipFill>
          <p:spPr>
            <a:xfrm>
              <a:off x="1074248" y="1967801"/>
              <a:ext cx="616147" cy="562351"/>
            </a:xfrm>
            <a:prstGeom prst="rect">
              <a:avLst/>
            </a:prstGeom>
            <a:noFill/>
            <a:ln>
              <a:noFill/>
            </a:ln>
          </p:spPr>
        </p:pic>
        <p:sp>
          <p:nvSpPr>
            <p:cNvPr id="1904" name="Google Shape;1904;p139"/>
            <p:cNvSpPr txBox="1"/>
            <p:nvPr/>
          </p:nvSpPr>
          <p:spPr>
            <a:xfrm>
              <a:off x="799900" y="1272300"/>
              <a:ext cx="21903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more naturalistic stimuli</a:t>
              </a:r>
              <a:endParaRPr sz="2400">
                <a:solidFill>
                  <a:schemeClr val="dk1"/>
                </a:solidFill>
                <a:latin typeface="Calibri"/>
                <a:ea typeface="Calibri"/>
                <a:cs typeface="Calibri"/>
                <a:sym typeface="Calibri"/>
              </a:endParaRPr>
            </a:p>
          </p:txBody>
        </p:sp>
      </p:grpSp>
      <p:grpSp>
        <p:nvGrpSpPr>
          <p:cNvPr id="1905" name="Google Shape;1905;p139"/>
          <p:cNvGrpSpPr/>
          <p:nvPr/>
        </p:nvGrpSpPr>
        <p:grpSpPr>
          <a:xfrm>
            <a:off x="7858500" y="1436734"/>
            <a:ext cx="3872000" cy="2011363"/>
            <a:chOff x="5893875" y="1229950"/>
            <a:chExt cx="2904000" cy="1508522"/>
          </a:xfrm>
        </p:grpSpPr>
        <p:grpSp>
          <p:nvGrpSpPr>
            <p:cNvPr id="1906" name="Google Shape;1906;p139"/>
            <p:cNvGrpSpPr/>
            <p:nvPr/>
          </p:nvGrpSpPr>
          <p:grpSpPr>
            <a:xfrm>
              <a:off x="6002888" y="1845550"/>
              <a:ext cx="2245150" cy="892922"/>
              <a:chOff x="6044763" y="1715625"/>
              <a:chExt cx="2245150" cy="892922"/>
            </a:xfrm>
          </p:grpSpPr>
          <p:pic>
            <p:nvPicPr>
              <p:cNvPr id="1907" name="Google Shape;1907;p139"/>
              <p:cNvPicPr preferRelativeResize="0"/>
              <p:nvPr/>
            </p:nvPicPr>
            <p:blipFill rotWithShape="1">
              <a:blip r:embed="rId6">
                <a:alphaModFix/>
              </a:blip>
              <a:srcRect b="9353" l="46230" r="37199" t="73121"/>
              <a:stretch/>
            </p:blipFill>
            <p:spPr>
              <a:xfrm>
                <a:off x="6044763" y="1896846"/>
                <a:ext cx="1357225" cy="498726"/>
              </a:xfrm>
              <a:prstGeom prst="rect">
                <a:avLst/>
              </a:prstGeom>
              <a:noFill/>
              <a:ln>
                <a:noFill/>
              </a:ln>
            </p:spPr>
          </p:pic>
          <p:pic>
            <p:nvPicPr>
              <p:cNvPr id="1908" name="Google Shape;1908;p139"/>
              <p:cNvPicPr preferRelativeResize="0"/>
              <p:nvPr/>
            </p:nvPicPr>
            <p:blipFill rotWithShape="1">
              <a:blip r:embed="rId6">
                <a:alphaModFix/>
              </a:blip>
              <a:srcRect b="9352" l="62543" r="27798" t="67863"/>
              <a:stretch/>
            </p:blipFill>
            <p:spPr>
              <a:xfrm>
                <a:off x="7411613" y="1715625"/>
                <a:ext cx="878300" cy="719900"/>
              </a:xfrm>
              <a:prstGeom prst="rect">
                <a:avLst/>
              </a:prstGeom>
              <a:noFill/>
              <a:ln>
                <a:noFill/>
              </a:ln>
            </p:spPr>
          </p:pic>
          <p:sp>
            <p:nvSpPr>
              <p:cNvPr id="1909" name="Google Shape;1909;p139"/>
              <p:cNvSpPr/>
              <p:nvPr/>
            </p:nvSpPr>
            <p:spPr>
              <a:xfrm>
                <a:off x="6419275" y="1944350"/>
                <a:ext cx="658500" cy="273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910" name="Google Shape;1910;p139"/>
              <p:cNvSpPr txBox="1"/>
              <p:nvPr/>
            </p:nvSpPr>
            <p:spPr>
              <a:xfrm>
                <a:off x="6285175" y="1869913"/>
                <a:ext cx="9267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Montserrat"/>
                    <a:ea typeface="Montserrat"/>
                    <a:cs typeface="Montserrat"/>
                    <a:sym typeface="Montserrat"/>
                  </a:rPr>
                  <a:t>&lt;0,1,...0&gt;</a:t>
                </a:r>
                <a:endParaRPr sz="2400">
                  <a:solidFill>
                    <a:schemeClr val="dk1"/>
                  </a:solidFill>
                  <a:latin typeface="Montserrat"/>
                  <a:ea typeface="Montserrat"/>
                  <a:cs typeface="Montserrat"/>
                  <a:sym typeface="Montserrat"/>
                </a:endParaRPr>
              </a:p>
            </p:txBody>
          </p:sp>
        </p:grpSp>
        <p:sp>
          <p:nvSpPr>
            <p:cNvPr id="1911" name="Google Shape;1911;p139"/>
            <p:cNvSpPr txBox="1"/>
            <p:nvPr/>
          </p:nvSpPr>
          <p:spPr>
            <a:xfrm>
              <a:off x="5893875" y="1229950"/>
              <a:ext cx="2904000" cy="1015632"/>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simple stim. representations explain less variance in brain activity</a:t>
              </a:r>
              <a:endParaRPr sz="2400">
                <a:solidFill>
                  <a:schemeClr val="dk1"/>
                </a:solidFill>
                <a:latin typeface="Calibri"/>
                <a:ea typeface="Calibri"/>
                <a:cs typeface="Calibri"/>
                <a:sym typeface="Calibri"/>
              </a:endParaRPr>
            </a:p>
          </p:txBody>
        </p:sp>
      </p:grpSp>
      <p:grpSp>
        <p:nvGrpSpPr>
          <p:cNvPr id="1912" name="Google Shape;1912;p139"/>
          <p:cNvGrpSpPr/>
          <p:nvPr/>
        </p:nvGrpSpPr>
        <p:grpSpPr>
          <a:xfrm>
            <a:off x="1121417" y="4063384"/>
            <a:ext cx="9770879" cy="2185700"/>
            <a:chOff x="841062" y="3047538"/>
            <a:chExt cx="7328159" cy="1639275"/>
          </a:xfrm>
        </p:grpSpPr>
        <p:pic>
          <p:nvPicPr>
            <p:cNvPr id="1913" name="Google Shape;1913;p139"/>
            <p:cNvPicPr preferRelativeResize="0"/>
            <p:nvPr/>
          </p:nvPicPr>
          <p:blipFill rotWithShape="1">
            <a:blip r:embed="rId7">
              <a:alphaModFix/>
            </a:blip>
            <a:srcRect b="0" l="84013" r="0" t="0"/>
            <a:stretch/>
          </p:blipFill>
          <p:spPr>
            <a:xfrm>
              <a:off x="841062" y="3047538"/>
              <a:ext cx="882924" cy="934900"/>
            </a:xfrm>
            <a:prstGeom prst="rect">
              <a:avLst/>
            </a:prstGeom>
            <a:noFill/>
            <a:ln>
              <a:noFill/>
            </a:ln>
          </p:spPr>
        </p:pic>
        <p:sp>
          <p:nvSpPr>
            <p:cNvPr id="1914" name="Google Shape;1914;p139"/>
            <p:cNvSpPr txBox="1"/>
            <p:nvPr/>
          </p:nvSpPr>
          <p:spPr>
            <a:xfrm>
              <a:off x="1814038" y="3047538"/>
              <a:ext cx="5373900" cy="538483"/>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733" u="sng">
                  <a:solidFill>
                    <a:schemeClr val="dk1"/>
                  </a:solidFill>
                  <a:latin typeface="Calibri"/>
                  <a:ea typeface="Calibri"/>
                  <a:cs typeface="Calibri"/>
                  <a:sym typeface="Calibri"/>
                </a:rPr>
                <a:t>DeepMind’s New AI Taught Itself to Be the World’s Greatest Go Player</a:t>
              </a:r>
              <a:endParaRPr sz="1733" u="sng">
                <a:solidFill>
                  <a:schemeClr val="dk1"/>
                </a:solidFill>
                <a:latin typeface="Calibri"/>
                <a:ea typeface="Calibri"/>
                <a:cs typeface="Calibri"/>
                <a:sym typeface="Calibri"/>
              </a:endParaRPr>
            </a:p>
            <a:p>
              <a:pPr indent="0" lvl="0" marL="0" marR="0" rtl="0" algn="l">
                <a:spcBef>
                  <a:spcPts val="0"/>
                </a:spcBef>
                <a:spcAft>
                  <a:spcPts val="0"/>
                </a:spcAft>
                <a:buNone/>
              </a:pPr>
              <a:r>
                <a:rPr lang="en-IN" sz="1333">
                  <a:solidFill>
                    <a:srgbClr val="999999"/>
                  </a:solidFill>
                  <a:latin typeface="Calibri"/>
                  <a:ea typeface="Calibri"/>
                  <a:cs typeface="Calibri"/>
                  <a:sym typeface="Calibri"/>
                </a:rPr>
                <a:t>Singularity Hub</a:t>
              </a:r>
              <a:endParaRPr sz="1333">
                <a:solidFill>
                  <a:srgbClr val="999999"/>
                </a:solidFill>
                <a:latin typeface="Calibri"/>
                <a:ea typeface="Calibri"/>
                <a:cs typeface="Calibri"/>
                <a:sym typeface="Calibri"/>
              </a:endParaRPr>
            </a:p>
          </p:txBody>
        </p:sp>
        <p:grpSp>
          <p:nvGrpSpPr>
            <p:cNvPr id="1915" name="Google Shape;1915;p139"/>
            <p:cNvGrpSpPr/>
            <p:nvPr/>
          </p:nvGrpSpPr>
          <p:grpSpPr>
            <a:xfrm>
              <a:off x="2660988" y="3798963"/>
              <a:ext cx="5508233" cy="887850"/>
              <a:chOff x="3225975" y="2631775"/>
              <a:chExt cx="5508233" cy="887850"/>
            </a:xfrm>
          </p:grpSpPr>
          <p:grpSp>
            <p:nvGrpSpPr>
              <p:cNvPr id="1916" name="Google Shape;1916;p139"/>
              <p:cNvGrpSpPr/>
              <p:nvPr/>
            </p:nvGrpSpPr>
            <p:grpSpPr>
              <a:xfrm>
                <a:off x="4174175" y="2631775"/>
                <a:ext cx="4560033" cy="887850"/>
                <a:chOff x="4174175" y="2631775"/>
                <a:chExt cx="4560033" cy="887850"/>
              </a:xfrm>
            </p:grpSpPr>
            <p:pic>
              <p:nvPicPr>
                <p:cNvPr id="1917" name="Google Shape;1917;p139"/>
                <p:cNvPicPr preferRelativeResize="0"/>
                <p:nvPr/>
              </p:nvPicPr>
              <p:blipFill rotWithShape="1">
                <a:blip r:embed="rId8">
                  <a:alphaModFix/>
                </a:blip>
                <a:srcRect b="0" l="83759" r="0" t="0"/>
                <a:stretch/>
              </p:blipFill>
              <p:spPr>
                <a:xfrm>
                  <a:off x="7830509" y="2631775"/>
                  <a:ext cx="903699" cy="887850"/>
                </a:xfrm>
                <a:prstGeom prst="rect">
                  <a:avLst/>
                </a:prstGeom>
                <a:noFill/>
                <a:ln>
                  <a:noFill/>
                </a:ln>
              </p:spPr>
            </p:pic>
            <p:sp>
              <p:nvSpPr>
                <p:cNvPr id="1918" name="Google Shape;1918;p139"/>
                <p:cNvSpPr/>
                <p:nvPr/>
              </p:nvSpPr>
              <p:spPr>
                <a:xfrm>
                  <a:off x="4174175" y="2873025"/>
                  <a:ext cx="1135200" cy="1746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1919" name="Google Shape;1919;p139"/>
              <p:cNvSpPr txBox="1"/>
              <p:nvPr/>
            </p:nvSpPr>
            <p:spPr>
              <a:xfrm>
                <a:off x="3225975" y="2664050"/>
                <a:ext cx="4608600" cy="538483"/>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733" u="sng">
                    <a:solidFill>
                      <a:schemeClr val="dk1"/>
                    </a:solidFill>
                    <a:latin typeface="Calibri"/>
                    <a:ea typeface="Calibri"/>
                    <a:cs typeface="Calibri"/>
                    <a:sym typeface="Calibri"/>
                  </a:rPr>
                  <a:t>Meet GPT-3. It Has Learned to Code (and Blog and Argue)</a:t>
                </a:r>
                <a:endParaRPr sz="1733" u="sng">
                  <a:solidFill>
                    <a:schemeClr val="dk1"/>
                  </a:solidFill>
                  <a:latin typeface="Calibri"/>
                  <a:ea typeface="Calibri"/>
                  <a:cs typeface="Calibri"/>
                  <a:sym typeface="Calibri"/>
                </a:endParaRPr>
              </a:p>
              <a:p>
                <a:pPr indent="0" lvl="0" marL="0" marR="0" rtl="0" algn="l">
                  <a:spcBef>
                    <a:spcPts val="0"/>
                  </a:spcBef>
                  <a:spcAft>
                    <a:spcPts val="0"/>
                  </a:spcAft>
                  <a:buNone/>
                </a:pPr>
                <a:r>
                  <a:rPr lang="en-IN" sz="1333">
                    <a:solidFill>
                      <a:srgbClr val="999999"/>
                    </a:solidFill>
                    <a:latin typeface="Calibri"/>
                    <a:ea typeface="Calibri"/>
                    <a:cs typeface="Calibri"/>
                    <a:sym typeface="Calibri"/>
                  </a:rPr>
                  <a:t>The New York Times</a:t>
                </a:r>
                <a:endParaRPr sz="1333">
                  <a:solidFill>
                    <a:srgbClr val="999999"/>
                  </a:solidFill>
                  <a:latin typeface="Calibri"/>
                  <a:ea typeface="Calibri"/>
                  <a:cs typeface="Calibri"/>
                  <a:sym typeface="Calibri"/>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4"/>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Types of stimuli and popular datasets</a:t>
            </a:r>
            <a:endParaRPr/>
          </a:p>
        </p:txBody>
      </p:sp>
      <p:sp>
        <p:nvSpPr>
          <p:cNvPr id="293" name="Google Shape;293;p14"/>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Text (Words, Sentences, Paragraphs): Harry Potter Story, ZUCO EEG, Question-Answering MEG.</a:t>
            </a:r>
            <a:endParaRPr/>
          </a:p>
          <a:p>
            <a:pPr indent="-228600" lvl="0" marL="228600" rtl="0" algn="l">
              <a:lnSpc>
                <a:spcPct val="90000"/>
              </a:lnSpc>
              <a:spcBef>
                <a:spcPts val="1000"/>
              </a:spcBef>
              <a:spcAft>
                <a:spcPts val="0"/>
              </a:spcAft>
              <a:buClr>
                <a:schemeClr val="dk1"/>
              </a:buClr>
              <a:buSzPts val="2800"/>
              <a:buChar char="•"/>
            </a:pPr>
            <a:r>
              <a:rPr lang="en-IN"/>
              <a:t>Visual: Binary visual patterns, Natural Images (Vim-1), BOLD5000, Algonauts and SS-fMRI.</a:t>
            </a:r>
            <a:endParaRPr/>
          </a:p>
          <a:p>
            <a:pPr indent="-228600" lvl="0" marL="228600" rtl="0" algn="l">
              <a:lnSpc>
                <a:spcPct val="90000"/>
              </a:lnSpc>
              <a:spcBef>
                <a:spcPts val="1000"/>
              </a:spcBef>
              <a:spcAft>
                <a:spcPts val="0"/>
              </a:spcAft>
              <a:buClr>
                <a:schemeClr val="dk1"/>
              </a:buClr>
              <a:buSzPts val="2800"/>
              <a:buChar char="•"/>
            </a:pPr>
            <a:r>
              <a:rPr lang="en-IN"/>
              <a:t>Audio: Alice’s Adventures in Wonderland, Narratives, The Moth Radio Hour, Audio stories.</a:t>
            </a:r>
            <a:endParaRPr/>
          </a:p>
          <a:p>
            <a:pPr indent="-228600" lvl="0" marL="228600" rtl="0" algn="l">
              <a:lnSpc>
                <a:spcPct val="90000"/>
              </a:lnSpc>
              <a:spcBef>
                <a:spcPts val="1000"/>
              </a:spcBef>
              <a:spcAft>
                <a:spcPts val="0"/>
              </a:spcAft>
              <a:buClr>
                <a:schemeClr val="dk1"/>
              </a:buClr>
              <a:buSzPts val="2800"/>
              <a:buChar char="•"/>
            </a:pPr>
            <a:r>
              <a:rPr lang="en-IN"/>
              <a:t>Videos: BBC’s Doctor Who, Japanese Ads, Pippi Langkous, Algonauts. </a:t>
            </a:r>
            <a:endParaRPr/>
          </a:p>
          <a:p>
            <a:pPr indent="-228600" lvl="0" marL="228600" rtl="0" algn="l">
              <a:lnSpc>
                <a:spcPct val="90000"/>
              </a:lnSpc>
              <a:spcBef>
                <a:spcPts val="1000"/>
              </a:spcBef>
              <a:spcAft>
                <a:spcPts val="0"/>
              </a:spcAft>
              <a:buClr>
                <a:schemeClr val="dk1"/>
              </a:buClr>
              <a:buSzPts val="2800"/>
              <a:buChar char="•"/>
            </a:pPr>
            <a:r>
              <a:rPr lang="en-IN"/>
              <a:t>Other Multimodal Stimuli: Words + line drawing of concept named by each word, Pereira.</a:t>
            </a:r>
            <a:endParaRPr/>
          </a:p>
        </p:txBody>
      </p:sp>
      <p:sp>
        <p:nvSpPr>
          <p:cNvPr id="294" name="Google Shape;294;p14"/>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295" name="Google Shape;295;p14"/>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296" name="Google Shape;296;p14"/>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3" name="Shape 1923"/>
        <p:cNvGrpSpPr/>
        <p:nvPr/>
      </p:nvGrpSpPr>
      <p:grpSpPr>
        <a:xfrm>
          <a:off x="0" y="0"/>
          <a:ext cx="0" cy="0"/>
          <a:chOff x="0" y="0"/>
          <a:chExt cx="0" cy="0"/>
        </a:xfrm>
      </p:grpSpPr>
      <p:sp>
        <p:nvSpPr>
          <p:cNvPr id="1924" name="Google Shape;1924;p140"/>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5353"/>
              <a:buFont typeface="Calibri"/>
              <a:buNone/>
            </a:pPr>
            <a:r>
              <a:rPr lang="en-IN"/>
              <a:t>Data-driven encoding models evaluate the relationships between brains and deep learning models</a:t>
            </a:r>
            <a:endParaRPr/>
          </a:p>
        </p:txBody>
      </p:sp>
      <p:sp>
        <p:nvSpPr>
          <p:cNvPr id="1925" name="Google Shape;1925;p140"/>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cxnSp>
        <p:nvCxnSpPr>
          <p:cNvPr id="1926" name="Google Shape;1926;p140"/>
          <p:cNvCxnSpPr/>
          <p:nvPr/>
        </p:nvCxnSpPr>
        <p:spPr>
          <a:xfrm>
            <a:off x="3240852" y="3682904"/>
            <a:ext cx="950000" cy="682000"/>
          </a:xfrm>
          <a:prstGeom prst="straightConnector1">
            <a:avLst/>
          </a:prstGeom>
          <a:noFill/>
          <a:ln cap="flat" cmpd="sng" w="38100">
            <a:solidFill>
              <a:srgbClr val="999999"/>
            </a:solidFill>
            <a:prstDash val="solid"/>
            <a:round/>
            <a:headEnd len="sm" w="sm" type="none"/>
            <a:tailEnd len="med" w="med" type="triangle"/>
          </a:ln>
        </p:spPr>
      </p:cxnSp>
      <p:sp>
        <p:nvSpPr>
          <p:cNvPr id="1927" name="Google Shape;1927;p140"/>
          <p:cNvSpPr/>
          <p:nvPr/>
        </p:nvSpPr>
        <p:spPr>
          <a:xfrm>
            <a:off x="4242965" y="3786447"/>
            <a:ext cx="829600" cy="829200"/>
          </a:xfrm>
          <a:prstGeom prst="donut">
            <a:avLst>
              <a:gd fmla="val 27861" name="adj"/>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cxnSp>
        <p:nvCxnSpPr>
          <p:cNvPr id="1928" name="Google Shape;1928;p140"/>
          <p:cNvCxnSpPr/>
          <p:nvPr/>
        </p:nvCxnSpPr>
        <p:spPr>
          <a:xfrm>
            <a:off x="4505691" y="4280107"/>
            <a:ext cx="295200" cy="2000"/>
          </a:xfrm>
          <a:prstGeom prst="straightConnector1">
            <a:avLst/>
          </a:prstGeom>
          <a:noFill/>
          <a:ln cap="flat" cmpd="sng" w="9525">
            <a:solidFill>
              <a:srgbClr val="595959"/>
            </a:solidFill>
            <a:prstDash val="solid"/>
            <a:round/>
            <a:headEnd len="sm" w="sm" type="none"/>
            <a:tailEnd len="sm" w="sm" type="none"/>
          </a:ln>
        </p:spPr>
      </p:cxnSp>
      <p:cxnSp>
        <p:nvCxnSpPr>
          <p:cNvPr id="1929" name="Google Shape;1929;p140"/>
          <p:cNvCxnSpPr/>
          <p:nvPr/>
        </p:nvCxnSpPr>
        <p:spPr>
          <a:xfrm flipH="1">
            <a:off x="4209515" y="4280107"/>
            <a:ext cx="300800" cy="406400"/>
          </a:xfrm>
          <a:prstGeom prst="straightConnector1">
            <a:avLst/>
          </a:prstGeom>
          <a:noFill/>
          <a:ln cap="flat" cmpd="sng" w="9525">
            <a:solidFill>
              <a:srgbClr val="595959"/>
            </a:solidFill>
            <a:prstDash val="solid"/>
            <a:round/>
            <a:headEnd len="sm" w="sm" type="none"/>
            <a:tailEnd len="sm" w="sm" type="none"/>
          </a:ln>
        </p:spPr>
      </p:cxnSp>
      <p:cxnSp>
        <p:nvCxnSpPr>
          <p:cNvPr id="1930" name="Google Shape;1930;p140"/>
          <p:cNvCxnSpPr/>
          <p:nvPr/>
        </p:nvCxnSpPr>
        <p:spPr>
          <a:xfrm flipH="1">
            <a:off x="4503116" y="4280107"/>
            <a:ext cx="300800" cy="406400"/>
          </a:xfrm>
          <a:prstGeom prst="straightConnector1">
            <a:avLst/>
          </a:prstGeom>
          <a:noFill/>
          <a:ln cap="flat" cmpd="sng" w="9525">
            <a:solidFill>
              <a:srgbClr val="595959"/>
            </a:solidFill>
            <a:prstDash val="solid"/>
            <a:round/>
            <a:headEnd len="sm" w="sm" type="none"/>
            <a:tailEnd len="sm" w="sm" type="none"/>
          </a:ln>
        </p:spPr>
      </p:cxnSp>
      <p:cxnSp>
        <p:nvCxnSpPr>
          <p:cNvPr id="1931" name="Google Shape;1931;p140"/>
          <p:cNvCxnSpPr/>
          <p:nvPr/>
        </p:nvCxnSpPr>
        <p:spPr>
          <a:xfrm>
            <a:off x="4209316" y="4686387"/>
            <a:ext cx="295200" cy="2000"/>
          </a:xfrm>
          <a:prstGeom prst="straightConnector1">
            <a:avLst/>
          </a:prstGeom>
          <a:noFill/>
          <a:ln cap="flat" cmpd="sng" w="9525">
            <a:solidFill>
              <a:srgbClr val="595959"/>
            </a:solidFill>
            <a:prstDash val="solid"/>
            <a:round/>
            <a:headEnd len="sm" w="sm" type="none"/>
            <a:tailEnd len="sm" w="sm" type="none"/>
          </a:ln>
        </p:spPr>
      </p:cxnSp>
      <p:cxnSp>
        <p:nvCxnSpPr>
          <p:cNvPr id="1932" name="Google Shape;1932;p140"/>
          <p:cNvCxnSpPr/>
          <p:nvPr/>
        </p:nvCxnSpPr>
        <p:spPr>
          <a:xfrm>
            <a:off x="4209316" y="4688315"/>
            <a:ext cx="2000" cy="168800"/>
          </a:xfrm>
          <a:prstGeom prst="straightConnector1">
            <a:avLst/>
          </a:prstGeom>
          <a:noFill/>
          <a:ln cap="flat" cmpd="sng" w="9525">
            <a:solidFill>
              <a:srgbClr val="595959"/>
            </a:solidFill>
            <a:prstDash val="solid"/>
            <a:round/>
            <a:headEnd len="sm" w="sm" type="none"/>
            <a:tailEnd len="sm" w="sm" type="none"/>
          </a:ln>
        </p:spPr>
      </p:cxnSp>
      <p:cxnSp>
        <p:nvCxnSpPr>
          <p:cNvPr id="1933" name="Google Shape;1933;p140"/>
          <p:cNvCxnSpPr/>
          <p:nvPr/>
        </p:nvCxnSpPr>
        <p:spPr>
          <a:xfrm>
            <a:off x="4502917" y="4688315"/>
            <a:ext cx="2000" cy="168800"/>
          </a:xfrm>
          <a:prstGeom prst="straightConnector1">
            <a:avLst/>
          </a:prstGeom>
          <a:noFill/>
          <a:ln cap="flat" cmpd="sng" w="9525">
            <a:solidFill>
              <a:srgbClr val="595959"/>
            </a:solidFill>
            <a:prstDash val="solid"/>
            <a:round/>
            <a:headEnd len="sm" w="sm" type="none"/>
            <a:tailEnd len="sm" w="sm" type="none"/>
          </a:ln>
        </p:spPr>
      </p:cxnSp>
      <p:cxnSp>
        <p:nvCxnSpPr>
          <p:cNvPr id="1934" name="Google Shape;1934;p140"/>
          <p:cNvCxnSpPr/>
          <p:nvPr/>
        </p:nvCxnSpPr>
        <p:spPr>
          <a:xfrm flipH="1" rot="10800000">
            <a:off x="4502917" y="4291151"/>
            <a:ext cx="306400" cy="419600"/>
          </a:xfrm>
          <a:prstGeom prst="straightConnector1">
            <a:avLst/>
          </a:prstGeom>
          <a:noFill/>
          <a:ln cap="flat" cmpd="sng" w="9525">
            <a:solidFill>
              <a:srgbClr val="595959"/>
            </a:solidFill>
            <a:prstDash val="solid"/>
            <a:round/>
            <a:headEnd len="sm" w="sm" type="none"/>
            <a:tailEnd len="sm" w="sm" type="none"/>
          </a:ln>
        </p:spPr>
      </p:cxnSp>
      <p:cxnSp>
        <p:nvCxnSpPr>
          <p:cNvPr id="1935" name="Google Shape;1935;p140"/>
          <p:cNvCxnSpPr/>
          <p:nvPr/>
        </p:nvCxnSpPr>
        <p:spPr>
          <a:xfrm rot="10800000">
            <a:off x="4210917" y="4710751"/>
            <a:ext cx="292000" cy="0"/>
          </a:xfrm>
          <a:prstGeom prst="straightConnector1">
            <a:avLst/>
          </a:prstGeom>
          <a:noFill/>
          <a:ln cap="flat" cmpd="sng" w="9525">
            <a:solidFill>
              <a:srgbClr val="595959"/>
            </a:solidFill>
            <a:prstDash val="solid"/>
            <a:round/>
            <a:headEnd len="sm" w="sm" type="none"/>
            <a:tailEnd len="sm" w="sm" type="none"/>
          </a:ln>
        </p:spPr>
      </p:cxnSp>
      <p:cxnSp>
        <p:nvCxnSpPr>
          <p:cNvPr id="1936" name="Google Shape;1936;p140"/>
          <p:cNvCxnSpPr/>
          <p:nvPr/>
        </p:nvCxnSpPr>
        <p:spPr>
          <a:xfrm>
            <a:off x="4804359" y="4284177"/>
            <a:ext cx="5600" cy="6000"/>
          </a:xfrm>
          <a:prstGeom prst="straightConnector1">
            <a:avLst/>
          </a:prstGeom>
          <a:noFill/>
          <a:ln cap="flat" cmpd="sng" w="9525">
            <a:solidFill>
              <a:srgbClr val="595959"/>
            </a:solidFill>
            <a:prstDash val="solid"/>
            <a:round/>
            <a:headEnd len="sm" w="sm" type="none"/>
            <a:tailEnd len="sm" w="sm" type="none"/>
          </a:ln>
        </p:spPr>
      </p:cxnSp>
      <p:sp>
        <p:nvSpPr>
          <p:cNvPr id="1937" name="Google Shape;1937;p140"/>
          <p:cNvSpPr/>
          <p:nvPr/>
        </p:nvSpPr>
        <p:spPr>
          <a:xfrm>
            <a:off x="4211647" y="4284177"/>
            <a:ext cx="589600" cy="399600"/>
          </a:xfrm>
          <a:prstGeom prst="parallelogram">
            <a:avLst>
              <a:gd fmla="val 74642" name="adj"/>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938" name="Google Shape;1938;p140"/>
          <p:cNvSpPr/>
          <p:nvPr/>
        </p:nvSpPr>
        <p:spPr>
          <a:xfrm flipH="1" rot="-5400000">
            <a:off x="4433569" y="4351507"/>
            <a:ext cx="436800" cy="298800"/>
          </a:xfrm>
          <a:prstGeom prst="parallelogram">
            <a:avLst>
              <a:gd fmla="val 120428" name="adj"/>
            </a:avLst>
          </a:prstGeom>
          <a:solidFill>
            <a:srgbClr val="A2C4C9"/>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939" name="Google Shape;1939;p140"/>
          <p:cNvSpPr/>
          <p:nvPr/>
        </p:nvSpPr>
        <p:spPr>
          <a:xfrm>
            <a:off x="4211975" y="4713172"/>
            <a:ext cx="292000" cy="146800"/>
          </a:xfrm>
          <a:prstGeom prst="rect">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940" name="Google Shape;1940;p140"/>
          <p:cNvSpPr/>
          <p:nvPr/>
        </p:nvSpPr>
        <p:spPr>
          <a:xfrm>
            <a:off x="4213015" y="4682144"/>
            <a:ext cx="292000" cy="30000"/>
          </a:xfrm>
          <a:prstGeom prst="rect">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941" name="Google Shape;1941;p140"/>
          <p:cNvSpPr txBox="1"/>
          <p:nvPr/>
        </p:nvSpPr>
        <p:spPr>
          <a:xfrm>
            <a:off x="4382157" y="3717088"/>
            <a:ext cx="748800" cy="4688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IN" sz="1067">
                <a:solidFill>
                  <a:schemeClr val="dk1"/>
                </a:solidFill>
                <a:latin typeface="Montserrat"/>
                <a:ea typeface="Montserrat"/>
                <a:cs typeface="Montserrat"/>
                <a:sym typeface="Montserrat"/>
              </a:rPr>
              <a:t>fMRI</a:t>
            </a:r>
            <a:endParaRPr sz="1067">
              <a:solidFill>
                <a:schemeClr val="dk1"/>
              </a:solidFill>
              <a:latin typeface="Montserrat"/>
              <a:ea typeface="Montserrat"/>
              <a:cs typeface="Montserrat"/>
              <a:sym typeface="Montserrat"/>
            </a:endParaRPr>
          </a:p>
        </p:txBody>
      </p:sp>
      <p:sp>
        <p:nvSpPr>
          <p:cNvPr id="1942" name="Google Shape;1942;p140"/>
          <p:cNvSpPr/>
          <p:nvPr/>
        </p:nvSpPr>
        <p:spPr>
          <a:xfrm rot="-2315350">
            <a:off x="4460538" y="4720002"/>
            <a:ext cx="101325" cy="117500"/>
          </a:xfrm>
          <a:prstGeom prst="parallelogram">
            <a:avLst>
              <a:gd fmla="val 83333" name="adj"/>
            </a:avLst>
          </a:prstGeom>
          <a:solidFill>
            <a:srgbClr val="EEEEEE"/>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nvGrpSpPr>
          <p:cNvPr id="1943" name="Google Shape;1943;p140"/>
          <p:cNvGrpSpPr/>
          <p:nvPr/>
        </p:nvGrpSpPr>
        <p:grpSpPr>
          <a:xfrm>
            <a:off x="5105962" y="3793039"/>
            <a:ext cx="1645740" cy="992735"/>
            <a:chOff x="2854174" y="3423503"/>
            <a:chExt cx="1063140" cy="641301"/>
          </a:xfrm>
        </p:grpSpPr>
        <p:cxnSp>
          <p:nvCxnSpPr>
            <p:cNvPr id="1944" name="Google Shape;1944;p140"/>
            <p:cNvCxnSpPr/>
            <p:nvPr/>
          </p:nvCxnSpPr>
          <p:spPr>
            <a:xfrm flipH="1" rot="10800000">
              <a:off x="2854174" y="3765439"/>
              <a:ext cx="366300" cy="600"/>
            </a:xfrm>
            <a:prstGeom prst="straightConnector1">
              <a:avLst/>
            </a:prstGeom>
            <a:noFill/>
            <a:ln cap="flat" cmpd="sng" w="38100">
              <a:solidFill>
                <a:srgbClr val="999999"/>
              </a:solidFill>
              <a:prstDash val="solid"/>
              <a:round/>
              <a:headEnd len="sm" w="sm" type="none"/>
              <a:tailEnd len="med" w="med" type="triangle"/>
            </a:ln>
          </p:spPr>
        </p:cxnSp>
        <p:pic>
          <p:nvPicPr>
            <p:cNvPr id="1945" name="Google Shape;1945;p140"/>
            <p:cNvPicPr preferRelativeResize="0"/>
            <p:nvPr/>
          </p:nvPicPr>
          <p:blipFill rotWithShape="1">
            <a:blip r:embed="rId3">
              <a:alphaModFix/>
            </a:blip>
            <a:srcRect b="33980" l="89188" r="3064" t="42215"/>
            <a:stretch/>
          </p:blipFill>
          <p:spPr>
            <a:xfrm>
              <a:off x="3250143" y="3423503"/>
              <a:ext cx="667171" cy="641301"/>
            </a:xfrm>
            <a:prstGeom prst="rect">
              <a:avLst/>
            </a:prstGeom>
            <a:noFill/>
            <a:ln>
              <a:noFill/>
            </a:ln>
          </p:spPr>
        </p:pic>
      </p:grpSp>
      <p:grpSp>
        <p:nvGrpSpPr>
          <p:cNvPr id="1946" name="Google Shape;1946;p140"/>
          <p:cNvGrpSpPr/>
          <p:nvPr/>
        </p:nvGrpSpPr>
        <p:grpSpPr>
          <a:xfrm>
            <a:off x="5108441" y="2033401"/>
            <a:ext cx="2301943" cy="1022735"/>
            <a:chOff x="2833790" y="2320700"/>
            <a:chExt cx="1487043" cy="660682"/>
          </a:xfrm>
        </p:grpSpPr>
        <p:cxnSp>
          <p:nvCxnSpPr>
            <p:cNvPr id="1947" name="Google Shape;1947;p140"/>
            <p:cNvCxnSpPr/>
            <p:nvPr/>
          </p:nvCxnSpPr>
          <p:spPr>
            <a:xfrm flipH="1" rot="10800000">
              <a:off x="2833790" y="2873731"/>
              <a:ext cx="366300" cy="600"/>
            </a:xfrm>
            <a:prstGeom prst="straightConnector1">
              <a:avLst/>
            </a:prstGeom>
            <a:noFill/>
            <a:ln cap="flat" cmpd="sng" w="38100">
              <a:solidFill>
                <a:srgbClr val="999999"/>
              </a:solidFill>
              <a:prstDash val="solid"/>
              <a:round/>
              <a:headEnd len="sm" w="sm" type="none"/>
              <a:tailEnd len="med" w="med" type="triangle"/>
            </a:ln>
          </p:spPr>
        </p:cxnSp>
        <p:sp>
          <p:nvSpPr>
            <p:cNvPr id="1948" name="Google Shape;1948;p140"/>
            <p:cNvSpPr txBox="1"/>
            <p:nvPr/>
          </p:nvSpPr>
          <p:spPr>
            <a:xfrm>
              <a:off x="2942033" y="2320700"/>
              <a:ext cx="1378800" cy="3030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IN" sz="1333">
                  <a:solidFill>
                    <a:schemeClr val="dk1"/>
                  </a:solidFill>
                  <a:latin typeface="Montserrat"/>
                  <a:ea typeface="Montserrat"/>
                  <a:cs typeface="Montserrat"/>
                  <a:sym typeface="Montserrat"/>
                </a:rPr>
                <a:t>A priori locations in DL system and brain</a:t>
              </a:r>
              <a:endParaRPr sz="1333">
                <a:solidFill>
                  <a:schemeClr val="dk1"/>
                </a:solidFill>
                <a:latin typeface="Montserrat"/>
                <a:ea typeface="Montserrat"/>
                <a:cs typeface="Montserrat"/>
                <a:sym typeface="Montserrat"/>
              </a:endParaRPr>
            </a:p>
          </p:txBody>
        </p:sp>
        <p:pic>
          <p:nvPicPr>
            <p:cNvPr id="1949" name="Google Shape;1949;p140"/>
            <p:cNvPicPr preferRelativeResize="0"/>
            <p:nvPr/>
          </p:nvPicPr>
          <p:blipFill rotWithShape="1">
            <a:blip r:embed="rId4">
              <a:alphaModFix/>
            </a:blip>
            <a:srcRect b="15499" l="50576" r="41017" t="75033"/>
            <a:stretch/>
          </p:blipFill>
          <p:spPr>
            <a:xfrm>
              <a:off x="3250144" y="2745805"/>
              <a:ext cx="601980" cy="235577"/>
            </a:xfrm>
            <a:prstGeom prst="rect">
              <a:avLst/>
            </a:prstGeom>
            <a:noFill/>
            <a:ln>
              <a:noFill/>
            </a:ln>
          </p:spPr>
        </p:pic>
      </p:grpSp>
      <p:sp>
        <p:nvSpPr>
          <p:cNvPr id="1950" name="Google Shape;1950;p140"/>
          <p:cNvSpPr/>
          <p:nvPr/>
        </p:nvSpPr>
        <p:spPr>
          <a:xfrm>
            <a:off x="6812625" y="2943425"/>
            <a:ext cx="447600" cy="1465600"/>
          </a:xfrm>
          <a:prstGeom prst="rightBrace">
            <a:avLst>
              <a:gd fmla="val 42560" name="adj1"/>
              <a:gd fmla="val 50549" name="adj2"/>
            </a:avLst>
          </a:prstGeom>
          <a:noFill/>
          <a:ln cap="flat" cmpd="sng" w="38100">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nvGrpSpPr>
          <p:cNvPr id="1951" name="Google Shape;1951;p140"/>
          <p:cNvGrpSpPr/>
          <p:nvPr/>
        </p:nvGrpSpPr>
        <p:grpSpPr>
          <a:xfrm>
            <a:off x="3255860" y="2033400"/>
            <a:ext cx="2179023" cy="1649506"/>
            <a:chOff x="1649324" y="2286785"/>
            <a:chExt cx="1407638" cy="1065572"/>
          </a:xfrm>
        </p:grpSpPr>
        <p:grpSp>
          <p:nvGrpSpPr>
            <p:cNvPr id="1952" name="Google Shape;1952;p140"/>
            <p:cNvGrpSpPr/>
            <p:nvPr/>
          </p:nvGrpSpPr>
          <p:grpSpPr>
            <a:xfrm>
              <a:off x="1649324" y="2286785"/>
              <a:ext cx="1407638" cy="1065572"/>
              <a:chOff x="1649324" y="2286785"/>
              <a:chExt cx="1407638" cy="1065572"/>
            </a:xfrm>
          </p:grpSpPr>
          <p:cxnSp>
            <p:nvCxnSpPr>
              <p:cNvPr id="1953" name="Google Shape;1953;p140"/>
              <p:cNvCxnSpPr/>
              <p:nvPr/>
            </p:nvCxnSpPr>
            <p:spPr>
              <a:xfrm flipH="1" rot="10800000">
                <a:off x="1649324" y="2978857"/>
                <a:ext cx="636900" cy="373500"/>
              </a:xfrm>
              <a:prstGeom prst="straightConnector1">
                <a:avLst/>
              </a:prstGeom>
              <a:noFill/>
              <a:ln cap="flat" cmpd="sng" w="38100">
                <a:solidFill>
                  <a:srgbClr val="999999"/>
                </a:solidFill>
                <a:prstDash val="solid"/>
                <a:round/>
                <a:headEnd len="sm" w="sm" type="none"/>
                <a:tailEnd len="med" w="med" type="triangle"/>
              </a:ln>
            </p:spPr>
          </p:cxnSp>
          <p:sp>
            <p:nvSpPr>
              <p:cNvPr id="1954" name="Google Shape;1954;p140"/>
              <p:cNvSpPr txBox="1"/>
              <p:nvPr/>
            </p:nvSpPr>
            <p:spPr>
              <a:xfrm>
                <a:off x="2083462" y="2286785"/>
                <a:ext cx="973500" cy="2118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IN" sz="1333">
                    <a:solidFill>
                      <a:schemeClr val="dk1"/>
                    </a:solidFill>
                    <a:latin typeface="Montserrat"/>
                    <a:ea typeface="Montserrat"/>
                    <a:cs typeface="Montserrat"/>
                    <a:sym typeface="Montserrat"/>
                  </a:rPr>
                  <a:t>Deep learning system</a:t>
                </a:r>
                <a:endParaRPr sz="1333">
                  <a:solidFill>
                    <a:schemeClr val="dk1"/>
                  </a:solidFill>
                  <a:latin typeface="Montserrat"/>
                  <a:ea typeface="Montserrat"/>
                  <a:cs typeface="Montserrat"/>
                  <a:sym typeface="Montserrat"/>
                </a:endParaRPr>
              </a:p>
            </p:txBody>
          </p:sp>
        </p:grpSp>
        <p:pic>
          <p:nvPicPr>
            <p:cNvPr id="1955" name="Google Shape;1955;p140"/>
            <p:cNvPicPr preferRelativeResize="0"/>
            <p:nvPr/>
          </p:nvPicPr>
          <p:blipFill rotWithShape="1">
            <a:blip r:embed="rId5">
              <a:alphaModFix/>
            </a:blip>
            <a:srcRect b="61554" l="70923" r="5204" t="11552"/>
            <a:stretch/>
          </p:blipFill>
          <p:spPr>
            <a:xfrm>
              <a:off x="2251430" y="2602144"/>
              <a:ext cx="613726" cy="558331"/>
            </a:xfrm>
            <a:prstGeom prst="rect">
              <a:avLst/>
            </a:prstGeom>
            <a:noFill/>
            <a:ln>
              <a:noFill/>
            </a:ln>
          </p:spPr>
        </p:pic>
      </p:grpSp>
      <p:sp>
        <p:nvSpPr>
          <p:cNvPr id="1956" name="Google Shape;1956;p140"/>
          <p:cNvSpPr txBox="1"/>
          <p:nvPr/>
        </p:nvSpPr>
        <p:spPr>
          <a:xfrm>
            <a:off x="7475267" y="3265834"/>
            <a:ext cx="1852400" cy="1354176"/>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Montserrat"/>
                <a:ea typeface="Montserrat"/>
                <a:cs typeface="Montserrat"/>
                <a:sym typeface="Montserrat"/>
              </a:rPr>
              <a:t>how are they related?</a:t>
            </a:r>
            <a:endParaRPr sz="2400">
              <a:solidFill>
                <a:schemeClr val="dk1"/>
              </a:solidFill>
              <a:latin typeface="Montserrat"/>
              <a:ea typeface="Montserrat"/>
              <a:cs typeface="Montserrat"/>
              <a:sym typeface="Montserrat"/>
            </a:endParaRPr>
          </a:p>
        </p:txBody>
      </p:sp>
      <p:pic>
        <p:nvPicPr>
          <p:cNvPr id="1957" name="Google Shape;1957;p140"/>
          <p:cNvPicPr preferRelativeResize="0"/>
          <p:nvPr/>
        </p:nvPicPr>
        <p:blipFill rotWithShape="1">
          <a:blip r:embed="rId6">
            <a:alphaModFix/>
          </a:blip>
          <a:srcRect b="0" l="0" r="0" t="0"/>
          <a:stretch/>
        </p:blipFill>
        <p:spPr>
          <a:xfrm>
            <a:off x="2516869" y="3247934"/>
            <a:ext cx="589600" cy="934127"/>
          </a:xfrm>
          <a:prstGeom prst="rect">
            <a:avLst/>
          </a:prstGeom>
          <a:noFill/>
          <a:ln>
            <a:noFill/>
          </a:ln>
        </p:spPr>
      </p:pic>
      <p:sp>
        <p:nvSpPr>
          <p:cNvPr id="1958" name="Google Shape;1958;p140"/>
          <p:cNvSpPr txBox="1"/>
          <p:nvPr/>
        </p:nvSpPr>
        <p:spPr>
          <a:xfrm>
            <a:off x="2058272" y="2033400"/>
            <a:ext cx="1506800" cy="3280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IN" sz="1333">
                <a:solidFill>
                  <a:schemeClr val="dk1"/>
                </a:solidFill>
                <a:latin typeface="Montserrat"/>
                <a:ea typeface="Montserrat"/>
                <a:cs typeface="Montserrat"/>
                <a:sym typeface="Montserrat"/>
              </a:rPr>
              <a:t>Multimodal naturalistic stimulus</a:t>
            </a:r>
            <a:endParaRPr sz="1333">
              <a:solidFill>
                <a:schemeClr val="dk1"/>
              </a:solidFill>
              <a:latin typeface="Montserrat"/>
              <a:ea typeface="Montserrat"/>
              <a:cs typeface="Montserrat"/>
              <a:sym typeface="Montserrat"/>
            </a:endParaRPr>
          </a:p>
        </p:txBody>
      </p:sp>
      <p:sp>
        <p:nvSpPr>
          <p:cNvPr id="1959" name="Google Shape;1959;p140"/>
          <p:cNvSpPr txBox="1"/>
          <p:nvPr/>
        </p:nvSpPr>
        <p:spPr>
          <a:xfrm>
            <a:off x="7225848" y="2053863"/>
            <a:ext cx="2134400" cy="469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IN" sz="1333">
                <a:solidFill>
                  <a:schemeClr val="dk1"/>
                </a:solidFill>
                <a:latin typeface="Montserrat"/>
                <a:ea typeface="Montserrat"/>
                <a:cs typeface="Montserrat"/>
                <a:sym typeface="Montserrat"/>
              </a:rPr>
              <a:t>Data-driven encoding model</a:t>
            </a:r>
            <a:endParaRPr b="1" sz="1333">
              <a:solidFill>
                <a:schemeClr val="dk1"/>
              </a:solidFill>
              <a:latin typeface="Montserrat"/>
              <a:ea typeface="Montserrat"/>
              <a:cs typeface="Montserrat"/>
              <a:sym typeface="Montserrat"/>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3" name="Shape 1963"/>
        <p:cNvGrpSpPr/>
        <p:nvPr/>
      </p:nvGrpSpPr>
      <p:grpSpPr>
        <a:xfrm>
          <a:off x="0" y="0"/>
          <a:ext cx="0" cy="0"/>
          <a:chOff x="0" y="0"/>
          <a:chExt cx="0" cy="0"/>
        </a:xfrm>
      </p:grpSpPr>
      <p:sp>
        <p:nvSpPr>
          <p:cNvPr id="1964" name="Google Shape;1964;p141"/>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Encoding:</a:t>
            </a:r>
            <a:r>
              <a:rPr b="1" lang="en-IN"/>
              <a:t> training and evaluation</a:t>
            </a:r>
            <a:endParaRPr b="1"/>
          </a:p>
        </p:txBody>
      </p:sp>
      <p:sp>
        <p:nvSpPr>
          <p:cNvPr id="1965" name="Google Shape;1965;p141"/>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pic>
        <p:nvPicPr>
          <p:cNvPr id="1966" name="Google Shape;1966;p141"/>
          <p:cNvPicPr preferRelativeResize="0"/>
          <p:nvPr/>
        </p:nvPicPr>
        <p:blipFill rotWithShape="1">
          <a:blip r:embed="rId3">
            <a:alphaModFix/>
          </a:blip>
          <a:srcRect b="9353" l="46230" r="27800" t="65185"/>
          <a:stretch/>
        </p:blipFill>
        <p:spPr>
          <a:xfrm>
            <a:off x="1307561" y="2151034"/>
            <a:ext cx="2558915" cy="871567"/>
          </a:xfrm>
          <a:prstGeom prst="rect">
            <a:avLst/>
          </a:prstGeom>
          <a:noFill/>
          <a:ln>
            <a:noFill/>
          </a:ln>
        </p:spPr>
      </p:pic>
      <p:grpSp>
        <p:nvGrpSpPr>
          <p:cNvPr id="1967" name="Google Shape;1967;p141"/>
          <p:cNvGrpSpPr/>
          <p:nvPr/>
        </p:nvGrpSpPr>
        <p:grpSpPr>
          <a:xfrm>
            <a:off x="4546833" y="1577907"/>
            <a:ext cx="6567600" cy="1014400"/>
            <a:chOff x="3410125" y="1183430"/>
            <a:chExt cx="4925700" cy="760800"/>
          </a:xfrm>
        </p:grpSpPr>
        <p:sp>
          <p:nvSpPr>
            <p:cNvPr id="1968" name="Google Shape;1968;p141"/>
            <p:cNvSpPr txBox="1"/>
            <p:nvPr/>
          </p:nvSpPr>
          <p:spPr>
            <a:xfrm>
              <a:off x="3410125" y="1183430"/>
              <a:ext cx="4925700" cy="7608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lang="en-IN" sz="2400">
                  <a:solidFill>
                    <a:schemeClr val="dk1"/>
                  </a:solidFill>
                  <a:latin typeface="Calibri"/>
                  <a:ea typeface="Calibri"/>
                  <a:cs typeface="Calibri"/>
                  <a:sym typeface="Calibri"/>
                </a:rPr>
                <a:t>function      often modeled as linear </a:t>
              </a:r>
              <a:endParaRPr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IN" sz="1333">
                  <a:solidFill>
                    <a:srgbClr val="666666"/>
                  </a:solidFill>
                  <a:latin typeface="Calibri"/>
                  <a:ea typeface="Calibri"/>
                  <a:cs typeface="Calibri"/>
                  <a:sym typeface="Calibri"/>
                </a:rPr>
                <a:t>                                                              [Mitchell et al. 2008, Nishimoto et al., 2011; </a:t>
              </a:r>
              <a:endParaRPr sz="1333">
                <a:solidFill>
                  <a:srgbClr val="666666"/>
                </a:solidFill>
                <a:latin typeface="Calibri"/>
                <a:ea typeface="Calibri"/>
                <a:cs typeface="Calibri"/>
                <a:sym typeface="Calibri"/>
              </a:endParaRPr>
            </a:p>
            <a:p>
              <a:pPr indent="0" lvl="0" marL="0" marR="0" rtl="0" algn="l">
                <a:lnSpc>
                  <a:spcPct val="115000"/>
                </a:lnSpc>
                <a:spcBef>
                  <a:spcPts val="0"/>
                </a:spcBef>
                <a:spcAft>
                  <a:spcPts val="0"/>
                </a:spcAft>
                <a:buNone/>
              </a:pPr>
              <a:r>
                <a:rPr lang="en-IN" sz="1333">
                  <a:solidFill>
                    <a:srgbClr val="666666"/>
                  </a:solidFill>
                  <a:latin typeface="Calibri"/>
                  <a:ea typeface="Calibri"/>
                  <a:cs typeface="Calibri"/>
                  <a:sym typeface="Calibri"/>
                </a:rPr>
                <a:t>                                                               Sudre et al., 2012; Wehbe et al., 2014]</a:t>
              </a:r>
              <a:endParaRPr sz="1333">
                <a:solidFill>
                  <a:srgbClr val="666666"/>
                </a:solidFill>
                <a:latin typeface="Calibri"/>
                <a:ea typeface="Calibri"/>
                <a:cs typeface="Calibri"/>
                <a:sym typeface="Calibri"/>
              </a:endParaRPr>
            </a:p>
          </p:txBody>
        </p:sp>
        <p:pic>
          <p:nvPicPr>
            <p:cNvPr id="1969" name="Google Shape;1969;p141"/>
            <p:cNvPicPr preferRelativeResize="0"/>
            <p:nvPr/>
          </p:nvPicPr>
          <p:blipFill rotWithShape="1">
            <a:blip r:embed="rId3">
              <a:alphaModFix/>
            </a:blip>
            <a:srcRect b="13282" l="47531" r="50518" t="74445"/>
            <a:stretch/>
          </p:blipFill>
          <p:spPr>
            <a:xfrm>
              <a:off x="4188850" y="1269409"/>
              <a:ext cx="120150" cy="262800"/>
            </a:xfrm>
            <a:prstGeom prst="rect">
              <a:avLst/>
            </a:prstGeom>
            <a:noFill/>
            <a:ln>
              <a:noFill/>
            </a:ln>
          </p:spPr>
        </p:pic>
      </p:grpSp>
      <p:sp>
        <p:nvSpPr>
          <p:cNvPr id="1970" name="Google Shape;1970;p141"/>
          <p:cNvSpPr/>
          <p:nvPr/>
        </p:nvSpPr>
        <p:spPr>
          <a:xfrm>
            <a:off x="2768500" y="2045933"/>
            <a:ext cx="1193200" cy="1976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971" name="Google Shape;1971;p141"/>
          <p:cNvSpPr txBox="1"/>
          <p:nvPr>
            <p:ph idx="4294967295" type="body"/>
          </p:nvPr>
        </p:nvSpPr>
        <p:spPr>
          <a:xfrm>
            <a:off x="3782033" y="6108533"/>
            <a:ext cx="33236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4"/>
              </a:rPr>
              <a:t>Ivanova, Anna A., Martin Schrimpf, Stefano Anzellotti, Noga Zaslavsky, Evelina Fedorenko, and Leyla Isik. "Is it that simple? Linear mapping models in cognitive neuroscience." bioRxiv (2021).</a:t>
            </a:r>
            <a:endParaRPr/>
          </a:p>
        </p:txBody>
      </p:sp>
      <p:grpSp>
        <p:nvGrpSpPr>
          <p:cNvPr id="1972" name="Google Shape;1972;p141"/>
          <p:cNvGrpSpPr/>
          <p:nvPr/>
        </p:nvGrpSpPr>
        <p:grpSpPr>
          <a:xfrm>
            <a:off x="4546845" y="2747283"/>
            <a:ext cx="6400211" cy="3630299"/>
            <a:chOff x="3410134" y="2060462"/>
            <a:chExt cx="4800158" cy="2722724"/>
          </a:xfrm>
        </p:grpSpPr>
        <p:pic>
          <p:nvPicPr>
            <p:cNvPr id="1973" name="Google Shape;1973;p141"/>
            <p:cNvPicPr preferRelativeResize="0"/>
            <p:nvPr/>
          </p:nvPicPr>
          <p:blipFill rotWithShape="1">
            <a:blip r:embed="rId5">
              <a:alphaModFix/>
            </a:blip>
            <a:srcRect b="0" l="0" r="0" t="0"/>
            <a:stretch/>
          </p:blipFill>
          <p:spPr>
            <a:xfrm>
              <a:off x="5329225" y="2060462"/>
              <a:ext cx="2881067" cy="2722724"/>
            </a:xfrm>
            <a:prstGeom prst="rect">
              <a:avLst/>
            </a:prstGeom>
            <a:noFill/>
            <a:ln>
              <a:noFill/>
            </a:ln>
          </p:spPr>
        </p:pic>
        <p:grpSp>
          <p:nvGrpSpPr>
            <p:cNvPr id="1974" name="Google Shape;1974;p141"/>
            <p:cNvGrpSpPr/>
            <p:nvPr/>
          </p:nvGrpSpPr>
          <p:grpSpPr>
            <a:xfrm>
              <a:off x="3410134" y="2413350"/>
              <a:ext cx="1919100" cy="1015632"/>
              <a:chOff x="3410134" y="2413350"/>
              <a:chExt cx="1919100" cy="1015632"/>
            </a:xfrm>
          </p:grpSpPr>
          <p:sp>
            <p:nvSpPr>
              <p:cNvPr id="1975" name="Google Shape;1975;p141"/>
              <p:cNvSpPr txBox="1"/>
              <p:nvPr/>
            </p:nvSpPr>
            <p:spPr>
              <a:xfrm>
                <a:off x="3410134" y="2413350"/>
                <a:ext cx="1919100" cy="1015632"/>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Considerations for</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IN" sz="2400">
                    <a:solidFill>
                      <a:schemeClr val="dk1"/>
                    </a:solidFill>
                    <a:latin typeface="Calibri"/>
                    <a:ea typeface="Calibri"/>
                    <a:cs typeface="Calibri"/>
                    <a:sym typeface="Calibri"/>
                  </a:rPr>
                  <a:t>Linear vs non-linear </a:t>
                </a:r>
                <a:endParaRPr sz="2400">
                  <a:solidFill>
                    <a:schemeClr val="dk1"/>
                  </a:solidFill>
                  <a:latin typeface="Calibri"/>
                  <a:ea typeface="Calibri"/>
                  <a:cs typeface="Calibri"/>
                  <a:sym typeface="Calibri"/>
                </a:endParaRPr>
              </a:p>
            </p:txBody>
          </p:sp>
          <p:pic>
            <p:nvPicPr>
              <p:cNvPr id="1976" name="Google Shape;1976;p141"/>
              <p:cNvPicPr preferRelativeResize="0"/>
              <p:nvPr/>
            </p:nvPicPr>
            <p:blipFill rotWithShape="1">
              <a:blip r:embed="rId3">
                <a:alphaModFix/>
              </a:blip>
              <a:srcRect b="13282" l="47531" r="50518" t="74445"/>
              <a:stretch/>
            </p:blipFill>
            <p:spPr>
              <a:xfrm>
                <a:off x="5015368" y="2721039"/>
                <a:ext cx="120150" cy="262800"/>
              </a:xfrm>
              <a:prstGeom prst="rect">
                <a:avLst/>
              </a:prstGeom>
              <a:noFill/>
              <a:ln>
                <a:noFill/>
              </a:ln>
            </p:spPr>
          </p:pic>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p142"/>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Encoding:</a:t>
            </a:r>
            <a:r>
              <a:rPr b="1" lang="en-IN"/>
              <a:t> training and evaluation</a:t>
            </a:r>
            <a:endParaRPr b="1"/>
          </a:p>
        </p:txBody>
      </p:sp>
      <p:sp>
        <p:nvSpPr>
          <p:cNvPr id="1982" name="Google Shape;1982;p142"/>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pic>
        <p:nvPicPr>
          <p:cNvPr id="1983" name="Google Shape;1983;p142"/>
          <p:cNvPicPr preferRelativeResize="0"/>
          <p:nvPr/>
        </p:nvPicPr>
        <p:blipFill rotWithShape="1">
          <a:blip r:embed="rId3">
            <a:alphaModFix/>
          </a:blip>
          <a:srcRect b="9353" l="46230" r="27800" t="65185"/>
          <a:stretch/>
        </p:blipFill>
        <p:spPr>
          <a:xfrm>
            <a:off x="1307561" y="2151034"/>
            <a:ext cx="2558915" cy="871567"/>
          </a:xfrm>
          <a:prstGeom prst="rect">
            <a:avLst/>
          </a:prstGeom>
          <a:noFill/>
          <a:ln>
            <a:noFill/>
          </a:ln>
        </p:spPr>
      </p:pic>
      <p:grpSp>
        <p:nvGrpSpPr>
          <p:cNvPr id="1984" name="Google Shape;1984;p142"/>
          <p:cNvGrpSpPr/>
          <p:nvPr/>
        </p:nvGrpSpPr>
        <p:grpSpPr>
          <a:xfrm>
            <a:off x="4546833" y="1577907"/>
            <a:ext cx="6567600" cy="1014400"/>
            <a:chOff x="3410125" y="1183430"/>
            <a:chExt cx="4925700" cy="760800"/>
          </a:xfrm>
        </p:grpSpPr>
        <p:sp>
          <p:nvSpPr>
            <p:cNvPr id="1985" name="Google Shape;1985;p142"/>
            <p:cNvSpPr txBox="1"/>
            <p:nvPr/>
          </p:nvSpPr>
          <p:spPr>
            <a:xfrm>
              <a:off x="3410125" y="1183430"/>
              <a:ext cx="4925700" cy="7608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lang="en-IN" sz="2400">
                  <a:solidFill>
                    <a:schemeClr val="dk1"/>
                  </a:solidFill>
                  <a:latin typeface="Calibri"/>
                  <a:ea typeface="Calibri"/>
                  <a:cs typeface="Calibri"/>
                  <a:sym typeface="Calibri"/>
                </a:rPr>
                <a:t>function      often modeled as linear </a:t>
              </a:r>
              <a:endParaRPr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IN" sz="1333">
                  <a:solidFill>
                    <a:srgbClr val="666666"/>
                  </a:solidFill>
                  <a:latin typeface="Calibri"/>
                  <a:ea typeface="Calibri"/>
                  <a:cs typeface="Calibri"/>
                  <a:sym typeface="Calibri"/>
                </a:rPr>
                <a:t>                                                              [Mitchell et al. 2008, Nishimoto et al., 2011; </a:t>
              </a:r>
              <a:endParaRPr sz="1333">
                <a:solidFill>
                  <a:srgbClr val="666666"/>
                </a:solidFill>
                <a:latin typeface="Calibri"/>
                <a:ea typeface="Calibri"/>
                <a:cs typeface="Calibri"/>
                <a:sym typeface="Calibri"/>
              </a:endParaRPr>
            </a:p>
            <a:p>
              <a:pPr indent="0" lvl="0" marL="0" marR="0" rtl="0" algn="l">
                <a:lnSpc>
                  <a:spcPct val="115000"/>
                </a:lnSpc>
                <a:spcBef>
                  <a:spcPts val="0"/>
                </a:spcBef>
                <a:spcAft>
                  <a:spcPts val="0"/>
                </a:spcAft>
                <a:buNone/>
              </a:pPr>
              <a:r>
                <a:rPr lang="en-IN" sz="1333">
                  <a:solidFill>
                    <a:srgbClr val="666666"/>
                  </a:solidFill>
                  <a:latin typeface="Calibri"/>
                  <a:ea typeface="Calibri"/>
                  <a:cs typeface="Calibri"/>
                  <a:sym typeface="Calibri"/>
                </a:rPr>
                <a:t>                                                               Sudre et al., 2012; Wehbe et al., 2014]</a:t>
              </a:r>
              <a:endParaRPr sz="1333">
                <a:solidFill>
                  <a:srgbClr val="666666"/>
                </a:solidFill>
                <a:latin typeface="Calibri"/>
                <a:ea typeface="Calibri"/>
                <a:cs typeface="Calibri"/>
                <a:sym typeface="Calibri"/>
              </a:endParaRPr>
            </a:p>
          </p:txBody>
        </p:sp>
        <p:pic>
          <p:nvPicPr>
            <p:cNvPr id="1986" name="Google Shape;1986;p142"/>
            <p:cNvPicPr preferRelativeResize="0"/>
            <p:nvPr/>
          </p:nvPicPr>
          <p:blipFill rotWithShape="1">
            <a:blip r:embed="rId3">
              <a:alphaModFix/>
            </a:blip>
            <a:srcRect b="13282" l="47531" r="50518" t="74445"/>
            <a:stretch/>
          </p:blipFill>
          <p:spPr>
            <a:xfrm>
              <a:off x="4188850" y="1269409"/>
              <a:ext cx="120150" cy="262800"/>
            </a:xfrm>
            <a:prstGeom prst="rect">
              <a:avLst/>
            </a:prstGeom>
            <a:noFill/>
            <a:ln>
              <a:noFill/>
            </a:ln>
          </p:spPr>
        </p:pic>
      </p:grpSp>
      <p:sp>
        <p:nvSpPr>
          <p:cNvPr id="1987" name="Google Shape;1987;p142"/>
          <p:cNvSpPr txBox="1"/>
          <p:nvPr/>
        </p:nvSpPr>
        <p:spPr>
          <a:xfrm>
            <a:off x="897800" y="3888833"/>
            <a:ext cx="12192000" cy="13128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    Training:   </a:t>
            </a:r>
            <a:r>
              <a:rPr lang="en-IN" sz="2400">
                <a:solidFill>
                  <a:schemeClr val="dk1"/>
                </a:solidFill>
                <a:latin typeface="Calibri"/>
                <a:ea typeface="Calibri"/>
                <a:cs typeface="Calibri"/>
                <a:sym typeface="Calibri"/>
              </a:rPr>
              <a:t>cross validation (CV), regularization parameter chosen via nested CV</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1" lang="en-IN" sz="2400">
                <a:solidFill>
                  <a:schemeClr val="dk1"/>
                </a:solidFill>
                <a:latin typeface="Calibri"/>
                <a:ea typeface="Calibri"/>
                <a:cs typeface="Calibri"/>
                <a:sym typeface="Calibri"/>
              </a:rPr>
              <a:t>Evaluation:   </a:t>
            </a:r>
            <a:r>
              <a:rPr lang="en-IN" sz="2400">
                <a:solidFill>
                  <a:schemeClr val="dk1"/>
                </a:solidFill>
                <a:latin typeface="Calibri"/>
                <a:ea typeface="Calibri"/>
                <a:cs typeface="Calibri"/>
                <a:sym typeface="Calibri"/>
              </a:rPr>
              <a:t>1) make predictions for heldout data</a:t>
            </a:r>
            <a:endParaRPr sz="2400">
              <a:solidFill>
                <a:schemeClr val="dk1"/>
              </a:solidFill>
              <a:latin typeface="Calibri"/>
              <a:ea typeface="Calibri"/>
              <a:cs typeface="Calibri"/>
              <a:sym typeface="Calibri"/>
            </a:endParaRPr>
          </a:p>
          <a:p>
            <a:pPr indent="0" lvl="0" marL="1219170" marR="0" rtl="0" algn="l">
              <a:lnSpc>
                <a:spcPct val="115000"/>
              </a:lnSpc>
              <a:spcBef>
                <a:spcPts val="0"/>
              </a:spcBef>
              <a:spcAft>
                <a:spcPts val="0"/>
              </a:spcAft>
              <a:buNone/>
            </a:pPr>
            <a:r>
              <a:rPr lang="en-IN" sz="2400">
                <a:solidFill>
                  <a:schemeClr val="dk1"/>
                </a:solidFill>
                <a:latin typeface="Calibri"/>
                <a:ea typeface="Calibri"/>
                <a:cs typeface="Calibri"/>
                <a:sym typeface="Calibri"/>
              </a:rPr>
              <a:t> 2) compare predictions with true brain data</a:t>
            </a:r>
            <a:endParaRPr sz="2400">
              <a:solidFill>
                <a:schemeClr val="dk1"/>
              </a:solidFill>
              <a:latin typeface="Calibri"/>
              <a:ea typeface="Calibri"/>
              <a:cs typeface="Calibri"/>
              <a:sym typeface="Calibri"/>
            </a:endParaRPr>
          </a:p>
          <a:p>
            <a:pPr indent="0" lvl="0" marL="1219170" marR="0" rtl="0" algn="l">
              <a:lnSpc>
                <a:spcPct val="115000"/>
              </a:lnSpc>
              <a:spcBef>
                <a:spcPts val="0"/>
              </a:spcBef>
              <a:spcAft>
                <a:spcPts val="0"/>
              </a:spcAft>
              <a:buNone/>
            </a:pPr>
            <a:r>
              <a:rPr lang="en-IN" sz="2400">
                <a:solidFill>
                  <a:schemeClr val="dk1"/>
                </a:solidFill>
                <a:latin typeface="Calibri"/>
                <a:ea typeface="Calibri"/>
                <a:cs typeface="Calibri"/>
                <a:sym typeface="Calibri"/>
              </a:rPr>
              <a:t> 3) stringent statistical testing                                                                                                     </a:t>
            </a:r>
            <a:endParaRPr sz="2400">
              <a:solidFill>
                <a:schemeClr val="dk1"/>
              </a:solidFill>
              <a:latin typeface="Calibri"/>
              <a:ea typeface="Calibri"/>
              <a:cs typeface="Calibri"/>
              <a:sym typeface="Calibri"/>
            </a:endParaRPr>
          </a:p>
        </p:txBody>
      </p:sp>
      <p:sp>
        <p:nvSpPr>
          <p:cNvPr id="1988" name="Google Shape;1988;p142"/>
          <p:cNvSpPr/>
          <p:nvPr/>
        </p:nvSpPr>
        <p:spPr>
          <a:xfrm>
            <a:off x="2768500" y="2045933"/>
            <a:ext cx="1193200" cy="1976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7">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2" name="Shape 1992"/>
        <p:cNvGrpSpPr/>
        <p:nvPr/>
      </p:nvGrpSpPr>
      <p:grpSpPr>
        <a:xfrm>
          <a:off x="0" y="0"/>
          <a:ext cx="0" cy="0"/>
          <a:chOff x="0" y="0"/>
          <a:chExt cx="0" cy="0"/>
        </a:xfrm>
      </p:grpSpPr>
      <p:sp>
        <p:nvSpPr>
          <p:cNvPr id="1993" name="Google Shape;1993;p143"/>
          <p:cNvSpPr txBox="1"/>
          <p:nvPr>
            <p:ph idx="1" type="body"/>
          </p:nvPr>
        </p:nvSpPr>
        <p:spPr>
          <a:xfrm>
            <a:off x="147633" y="2811167"/>
            <a:ext cx="11892000" cy="348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67"/>
              </a:spcBef>
              <a:spcAft>
                <a:spcPts val="0"/>
              </a:spcAft>
              <a:buSzPts val="1400"/>
              <a:buNone/>
            </a:pPr>
            <a:r>
              <a:t/>
            </a:r>
            <a:endParaRPr/>
          </a:p>
          <a:p>
            <a:pPr indent="-423323" lvl="0" marL="609585" rtl="0" algn="l">
              <a:lnSpc>
                <a:spcPct val="90000"/>
              </a:lnSpc>
              <a:spcBef>
                <a:spcPts val="1333"/>
              </a:spcBef>
              <a:spcAft>
                <a:spcPts val="0"/>
              </a:spcAft>
              <a:buSzPts val="1400"/>
              <a:buChar char="●"/>
            </a:pPr>
            <a:r>
              <a:rPr lang="en-IN"/>
              <a:t>Method:</a:t>
            </a:r>
            <a:endParaRPr/>
          </a:p>
          <a:p>
            <a:pPr indent="-423323" lvl="1" marL="1219170" rtl="0" algn="l">
              <a:lnSpc>
                <a:spcPct val="90000"/>
              </a:lnSpc>
              <a:spcBef>
                <a:spcPts val="0"/>
              </a:spcBef>
              <a:spcAft>
                <a:spcPts val="0"/>
              </a:spcAft>
              <a:buSzPts val="1400"/>
              <a:buChar char="○"/>
            </a:pPr>
            <a:r>
              <a:rPr lang="en-IN"/>
              <a:t>Split dataset into train, validation, and test</a:t>
            </a:r>
            <a:endParaRPr/>
          </a:p>
          <a:p>
            <a:pPr indent="-423323" lvl="1" marL="1219170" rtl="0" algn="l">
              <a:lnSpc>
                <a:spcPct val="90000"/>
              </a:lnSpc>
              <a:spcBef>
                <a:spcPts val="1333"/>
              </a:spcBef>
              <a:spcAft>
                <a:spcPts val="0"/>
              </a:spcAft>
              <a:buSzPts val="1400"/>
              <a:buChar char="○"/>
            </a:pPr>
            <a:r>
              <a:rPr lang="en-IN"/>
              <a:t>Employ cross-validation to select model parameters based on validation dataset</a:t>
            </a:r>
            <a:endParaRPr/>
          </a:p>
          <a:p>
            <a:pPr indent="-423323" lvl="1" marL="1219170" rtl="0" algn="l">
              <a:lnSpc>
                <a:spcPct val="90000"/>
              </a:lnSpc>
              <a:spcBef>
                <a:spcPts val="1333"/>
              </a:spcBef>
              <a:spcAft>
                <a:spcPts val="0"/>
              </a:spcAft>
              <a:buSzPts val="1400"/>
              <a:buChar char="○"/>
            </a:pPr>
            <a:r>
              <a:rPr lang="en-IN"/>
              <a:t>Reduce overfitting by using regularization</a:t>
            </a:r>
            <a:endParaRPr/>
          </a:p>
          <a:p>
            <a:pPr indent="-423323" lvl="2" marL="1828754" rtl="0" algn="l">
              <a:lnSpc>
                <a:spcPct val="90000"/>
              </a:lnSpc>
              <a:spcBef>
                <a:spcPts val="1333"/>
              </a:spcBef>
              <a:spcAft>
                <a:spcPts val="1333"/>
              </a:spcAft>
              <a:buSzPts val="1400"/>
              <a:buChar char="■"/>
            </a:pPr>
            <a:r>
              <a:rPr lang="en-IN"/>
              <a:t>Ridge regularization</a:t>
            </a:r>
            <a:endParaRPr/>
          </a:p>
        </p:txBody>
      </p:sp>
      <p:sp>
        <p:nvSpPr>
          <p:cNvPr id="1994" name="Google Shape;1994;p143"/>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Encoding: training </a:t>
            </a:r>
            <a:r>
              <a:rPr b="1" lang="en-IN"/>
              <a:t>setup</a:t>
            </a:r>
            <a:endParaRPr/>
          </a:p>
        </p:txBody>
      </p:sp>
      <p:sp>
        <p:nvSpPr>
          <p:cNvPr id="1995" name="Google Shape;1995;p143"/>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grpSp>
        <p:nvGrpSpPr>
          <p:cNvPr id="1996" name="Google Shape;1996;p143"/>
          <p:cNvGrpSpPr/>
          <p:nvPr/>
        </p:nvGrpSpPr>
        <p:grpSpPr>
          <a:xfrm>
            <a:off x="6983100" y="1551968"/>
            <a:ext cx="4894400" cy="1544481"/>
            <a:chOff x="4685875" y="1769175"/>
            <a:chExt cx="3670800" cy="1158361"/>
          </a:xfrm>
        </p:grpSpPr>
        <p:grpSp>
          <p:nvGrpSpPr>
            <p:cNvPr id="1997" name="Google Shape;1997;p143"/>
            <p:cNvGrpSpPr/>
            <p:nvPr/>
          </p:nvGrpSpPr>
          <p:grpSpPr>
            <a:xfrm>
              <a:off x="4685875" y="1769186"/>
              <a:ext cx="3670800" cy="1158350"/>
              <a:chOff x="5473200" y="3114436"/>
              <a:chExt cx="3670800" cy="1158350"/>
            </a:xfrm>
          </p:grpSpPr>
          <p:grpSp>
            <p:nvGrpSpPr>
              <p:cNvPr id="1998" name="Google Shape;1998;p143"/>
              <p:cNvGrpSpPr/>
              <p:nvPr/>
            </p:nvGrpSpPr>
            <p:grpSpPr>
              <a:xfrm>
                <a:off x="5526960" y="3114436"/>
                <a:ext cx="2203291" cy="758921"/>
                <a:chOff x="4320801" y="2487713"/>
                <a:chExt cx="1897753" cy="653679"/>
              </a:xfrm>
            </p:grpSpPr>
            <p:pic>
              <p:nvPicPr>
                <p:cNvPr id="1999" name="Google Shape;1999;p143"/>
                <p:cNvPicPr preferRelativeResize="0"/>
                <p:nvPr/>
              </p:nvPicPr>
              <p:blipFill rotWithShape="1">
                <a:blip r:embed="rId3">
                  <a:alphaModFix/>
                </a:blip>
                <a:srcRect b="9353" l="46231" r="37191" t="73094"/>
                <a:stretch/>
              </p:blipFill>
              <p:spPr>
                <a:xfrm>
                  <a:off x="4320801" y="2690747"/>
                  <a:ext cx="1225021" cy="450645"/>
                </a:xfrm>
                <a:prstGeom prst="rect">
                  <a:avLst/>
                </a:prstGeom>
                <a:noFill/>
                <a:ln>
                  <a:noFill/>
                </a:ln>
              </p:spPr>
            </p:pic>
            <p:pic>
              <p:nvPicPr>
                <p:cNvPr id="2000" name="Google Shape;2000;p143"/>
                <p:cNvPicPr preferRelativeResize="0"/>
                <p:nvPr/>
              </p:nvPicPr>
              <p:blipFill rotWithShape="1">
                <a:blip r:embed="rId3">
                  <a:alphaModFix/>
                </a:blip>
                <a:srcRect b="9353" l="62573" r="27798" t="65185"/>
                <a:stretch/>
              </p:blipFill>
              <p:spPr>
                <a:xfrm flipH="1">
                  <a:off x="5507179" y="2487713"/>
                  <a:ext cx="711375" cy="653675"/>
                </a:xfrm>
                <a:prstGeom prst="rect">
                  <a:avLst/>
                </a:prstGeom>
                <a:noFill/>
                <a:ln>
                  <a:noFill/>
                </a:ln>
              </p:spPr>
            </p:pic>
          </p:grpSp>
          <p:pic>
            <p:nvPicPr>
              <p:cNvPr id="2001" name="Google Shape;2001;p143"/>
              <p:cNvPicPr preferRelativeResize="0"/>
              <p:nvPr/>
            </p:nvPicPr>
            <p:blipFill rotWithShape="1">
              <a:blip r:embed="rId4">
                <a:alphaModFix/>
              </a:blip>
              <a:srcRect b="75807" l="3679" r="87556" t="15273"/>
              <a:stretch/>
            </p:blipFill>
            <p:spPr>
              <a:xfrm>
                <a:off x="5892416" y="3409940"/>
                <a:ext cx="712498" cy="256200"/>
              </a:xfrm>
              <a:prstGeom prst="rect">
                <a:avLst/>
              </a:prstGeom>
              <a:noFill/>
              <a:ln>
                <a:noFill/>
              </a:ln>
            </p:spPr>
          </p:pic>
          <p:sp>
            <p:nvSpPr>
              <p:cNvPr id="2002" name="Google Shape;2002;p143"/>
              <p:cNvSpPr/>
              <p:nvPr/>
            </p:nvSpPr>
            <p:spPr>
              <a:xfrm>
                <a:off x="7404700" y="3383000"/>
                <a:ext cx="45000" cy="522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003" name="Google Shape;2003;p143"/>
              <p:cNvSpPr txBox="1"/>
              <p:nvPr/>
            </p:nvSpPr>
            <p:spPr>
              <a:xfrm>
                <a:off x="5473200" y="3749500"/>
                <a:ext cx="3670800" cy="523286"/>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467">
                    <a:solidFill>
                      <a:schemeClr val="dk1"/>
                    </a:solidFill>
                    <a:latin typeface="Montserrat"/>
                    <a:ea typeface="Montserrat"/>
                    <a:cs typeface="Montserrat"/>
                    <a:sym typeface="Montserrat"/>
                  </a:rPr>
                  <a:t>Test how well      predicts unseen brain recordings</a:t>
                </a:r>
                <a:endParaRPr sz="1467">
                  <a:solidFill>
                    <a:schemeClr val="dk1"/>
                  </a:solidFill>
                  <a:latin typeface="Montserrat"/>
                  <a:ea typeface="Montserrat"/>
                  <a:cs typeface="Montserrat"/>
                  <a:sym typeface="Montserrat"/>
                </a:endParaRPr>
              </a:p>
            </p:txBody>
          </p:sp>
          <p:pic>
            <p:nvPicPr>
              <p:cNvPr id="2004" name="Google Shape;2004;p143"/>
              <p:cNvPicPr preferRelativeResize="0"/>
              <p:nvPr/>
            </p:nvPicPr>
            <p:blipFill rotWithShape="1">
              <a:blip r:embed="rId3">
                <a:alphaModFix/>
              </a:blip>
              <a:srcRect b="13282" l="47531" r="50518" t="74445"/>
              <a:stretch/>
            </p:blipFill>
            <p:spPr>
              <a:xfrm>
                <a:off x="6542248" y="3828736"/>
                <a:ext cx="120150" cy="262800"/>
              </a:xfrm>
              <a:prstGeom prst="rect">
                <a:avLst/>
              </a:prstGeom>
              <a:noFill/>
              <a:ln>
                <a:noFill/>
              </a:ln>
            </p:spPr>
          </p:pic>
        </p:grpSp>
        <p:sp>
          <p:nvSpPr>
            <p:cNvPr id="2005" name="Google Shape;2005;p143"/>
            <p:cNvSpPr/>
            <p:nvPr/>
          </p:nvSpPr>
          <p:spPr>
            <a:xfrm>
              <a:off x="6090025" y="1769175"/>
              <a:ext cx="894900" cy="1170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2006" name="Google Shape;2006;p143"/>
          <p:cNvGrpSpPr/>
          <p:nvPr/>
        </p:nvGrpSpPr>
        <p:grpSpPr>
          <a:xfrm>
            <a:off x="6945734" y="504101"/>
            <a:ext cx="3124367" cy="1077359"/>
            <a:chOff x="4657850" y="983275"/>
            <a:chExt cx="2343275" cy="808020"/>
          </a:xfrm>
        </p:grpSpPr>
        <p:grpSp>
          <p:nvGrpSpPr>
            <p:cNvPr id="2007" name="Google Shape;2007;p143"/>
            <p:cNvGrpSpPr/>
            <p:nvPr/>
          </p:nvGrpSpPr>
          <p:grpSpPr>
            <a:xfrm>
              <a:off x="4657850" y="983275"/>
              <a:ext cx="2290341" cy="808020"/>
              <a:chOff x="5445175" y="2328525"/>
              <a:chExt cx="2290341" cy="808020"/>
            </a:xfrm>
          </p:grpSpPr>
          <p:sp>
            <p:nvSpPr>
              <p:cNvPr id="2008" name="Google Shape;2008;p143"/>
              <p:cNvSpPr txBox="1"/>
              <p:nvPr/>
            </p:nvSpPr>
            <p:spPr>
              <a:xfrm>
                <a:off x="5445175" y="2328525"/>
                <a:ext cx="1449300" cy="353961"/>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467">
                    <a:solidFill>
                      <a:schemeClr val="dk1"/>
                    </a:solidFill>
                    <a:latin typeface="Montserrat"/>
                    <a:ea typeface="Montserrat"/>
                    <a:cs typeface="Montserrat"/>
                    <a:sym typeface="Montserrat"/>
                  </a:rPr>
                  <a:t>Learn function</a:t>
                </a:r>
                <a:endParaRPr sz="1467">
                  <a:solidFill>
                    <a:schemeClr val="dk1"/>
                  </a:solidFill>
                  <a:latin typeface="Montserrat"/>
                  <a:ea typeface="Montserrat"/>
                  <a:cs typeface="Montserrat"/>
                  <a:sym typeface="Montserrat"/>
                </a:endParaRPr>
              </a:p>
            </p:txBody>
          </p:sp>
          <p:grpSp>
            <p:nvGrpSpPr>
              <p:cNvPr id="2009" name="Google Shape;2009;p143"/>
              <p:cNvGrpSpPr/>
              <p:nvPr/>
            </p:nvGrpSpPr>
            <p:grpSpPr>
              <a:xfrm>
                <a:off x="5532225" y="2377624"/>
                <a:ext cx="2203291" cy="758921"/>
                <a:chOff x="4320801" y="2487713"/>
                <a:chExt cx="1897753" cy="653679"/>
              </a:xfrm>
            </p:grpSpPr>
            <p:pic>
              <p:nvPicPr>
                <p:cNvPr id="2010" name="Google Shape;2010;p143"/>
                <p:cNvPicPr preferRelativeResize="0"/>
                <p:nvPr/>
              </p:nvPicPr>
              <p:blipFill rotWithShape="1">
                <a:blip r:embed="rId3">
                  <a:alphaModFix/>
                </a:blip>
                <a:srcRect b="9353" l="46231" r="37191" t="73094"/>
                <a:stretch/>
              </p:blipFill>
              <p:spPr>
                <a:xfrm>
                  <a:off x="4320801" y="2690747"/>
                  <a:ext cx="1225021" cy="450645"/>
                </a:xfrm>
                <a:prstGeom prst="rect">
                  <a:avLst/>
                </a:prstGeom>
                <a:noFill/>
                <a:ln>
                  <a:noFill/>
                </a:ln>
              </p:spPr>
            </p:pic>
            <p:pic>
              <p:nvPicPr>
                <p:cNvPr id="2011" name="Google Shape;2011;p143"/>
                <p:cNvPicPr preferRelativeResize="0"/>
                <p:nvPr/>
              </p:nvPicPr>
              <p:blipFill rotWithShape="1">
                <a:blip r:embed="rId3">
                  <a:alphaModFix/>
                </a:blip>
                <a:srcRect b="9353" l="62573" r="27798" t="65185"/>
                <a:stretch/>
              </p:blipFill>
              <p:spPr>
                <a:xfrm flipH="1">
                  <a:off x="5507179" y="2487713"/>
                  <a:ext cx="711375" cy="653675"/>
                </a:xfrm>
                <a:prstGeom prst="rect">
                  <a:avLst/>
                </a:prstGeom>
                <a:noFill/>
                <a:ln>
                  <a:noFill/>
                </a:ln>
              </p:spPr>
            </p:pic>
          </p:grpSp>
          <p:pic>
            <p:nvPicPr>
              <p:cNvPr id="2012" name="Google Shape;2012;p143"/>
              <p:cNvPicPr preferRelativeResize="0"/>
              <p:nvPr/>
            </p:nvPicPr>
            <p:blipFill rotWithShape="1">
              <a:blip r:embed="rId3">
                <a:alphaModFix/>
              </a:blip>
              <a:srcRect b="13282" l="47531" r="50518" t="74445"/>
              <a:stretch/>
            </p:blipFill>
            <p:spPr>
              <a:xfrm>
                <a:off x="6604014" y="2403429"/>
                <a:ext cx="120150" cy="262800"/>
              </a:xfrm>
              <a:prstGeom prst="rect">
                <a:avLst/>
              </a:prstGeom>
              <a:noFill/>
              <a:ln>
                <a:noFill/>
              </a:ln>
            </p:spPr>
          </p:pic>
        </p:grpSp>
        <p:sp>
          <p:nvSpPr>
            <p:cNvPr id="2013" name="Google Shape;2013;p143"/>
            <p:cNvSpPr/>
            <p:nvPr/>
          </p:nvSpPr>
          <p:spPr>
            <a:xfrm>
              <a:off x="6073825" y="983275"/>
              <a:ext cx="9273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2014" name="Google Shape;2014;p143"/>
          <p:cNvSpPr txBox="1"/>
          <p:nvPr/>
        </p:nvSpPr>
        <p:spPr>
          <a:xfrm>
            <a:off x="121695" y="1337700"/>
            <a:ext cx="6742400" cy="1717353"/>
          </a:xfrm>
          <a:prstGeom prst="rect">
            <a:avLst/>
          </a:prstGeom>
          <a:noFill/>
          <a:ln>
            <a:noFill/>
          </a:ln>
        </p:spPr>
        <p:txBody>
          <a:bodyPr anchorCtr="0" anchor="t" bIns="121900" lIns="121900" spcFirstLastPara="1" rIns="121900" wrap="square" tIns="121900">
            <a:spAutoFit/>
          </a:bodyPr>
          <a:lstStyle/>
          <a:p>
            <a:pPr indent="-423323" lvl="0" marL="609585" marR="0" rtl="0" algn="l">
              <a:lnSpc>
                <a:spcPct val="90000"/>
              </a:lnSpc>
              <a:spcBef>
                <a:spcPts val="1067"/>
              </a:spcBef>
              <a:spcAft>
                <a:spcPts val="1333"/>
              </a:spcAft>
              <a:buClr>
                <a:schemeClr val="dk1"/>
              </a:buClr>
              <a:buSzPts val="1400"/>
              <a:buFont typeface="Calibri"/>
              <a:buChar char="●"/>
            </a:pPr>
            <a:r>
              <a:rPr lang="en-IN" sz="2800">
                <a:solidFill>
                  <a:schemeClr val="dk1"/>
                </a:solidFill>
                <a:latin typeface="Calibri"/>
                <a:ea typeface="Calibri"/>
                <a:cs typeface="Calibri"/>
                <a:sym typeface="Calibri"/>
              </a:rPr>
              <a:t>Goal: find a mapping from stimulus representation to brain data that </a:t>
            </a:r>
            <a:r>
              <a:rPr b="1" lang="en-IN" sz="2800">
                <a:solidFill>
                  <a:schemeClr val="dk1"/>
                </a:solidFill>
                <a:latin typeface="Calibri"/>
                <a:ea typeface="Calibri"/>
                <a:cs typeface="Calibri"/>
                <a:sym typeface="Calibri"/>
              </a:rPr>
              <a:t>generalizes</a:t>
            </a:r>
            <a:r>
              <a:rPr lang="en-IN" sz="2800">
                <a:solidFill>
                  <a:schemeClr val="dk1"/>
                </a:solidFill>
                <a:latin typeface="Calibri"/>
                <a:ea typeface="Calibri"/>
                <a:cs typeface="Calibri"/>
                <a:sym typeface="Calibri"/>
              </a:rPr>
              <a:t> to new brain data </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8" name="Shape 2018"/>
        <p:cNvGrpSpPr/>
        <p:nvPr/>
      </p:nvGrpSpPr>
      <p:grpSpPr>
        <a:xfrm>
          <a:off x="0" y="0"/>
          <a:ext cx="0" cy="0"/>
          <a:chOff x="0" y="0"/>
          <a:chExt cx="0" cy="0"/>
        </a:xfrm>
      </p:grpSpPr>
      <p:sp>
        <p:nvSpPr>
          <p:cNvPr id="2019" name="Google Shape;2019;p144"/>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482588" lvl="0" marL="609585" rtl="0" algn="l">
              <a:lnSpc>
                <a:spcPct val="90000"/>
              </a:lnSpc>
              <a:spcBef>
                <a:spcPts val="1067"/>
              </a:spcBef>
              <a:spcAft>
                <a:spcPts val="1333"/>
              </a:spcAft>
              <a:buSzPts val="2100"/>
              <a:buFont typeface="Calibri"/>
              <a:buChar char="•"/>
            </a:pPr>
            <a:r>
              <a:rPr lang="en-IN"/>
              <a:t>Independent model per participant</a:t>
            </a:r>
            <a:endParaRPr/>
          </a:p>
        </p:txBody>
      </p:sp>
      <p:sp>
        <p:nvSpPr>
          <p:cNvPr id="2020" name="Google Shape;2020;p144"/>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Encoding: training </a:t>
            </a:r>
            <a:r>
              <a:rPr b="1" lang="en-IN"/>
              <a:t>independent </a:t>
            </a:r>
            <a:r>
              <a:rPr lang="en-IN"/>
              <a:t>models</a:t>
            </a:r>
            <a:endParaRPr/>
          </a:p>
        </p:txBody>
      </p:sp>
      <p:sp>
        <p:nvSpPr>
          <p:cNvPr id="2021" name="Google Shape;2021;p144"/>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grpSp>
        <p:nvGrpSpPr>
          <p:cNvPr id="2022" name="Google Shape;2022;p144"/>
          <p:cNvGrpSpPr/>
          <p:nvPr/>
        </p:nvGrpSpPr>
        <p:grpSpPr>
          <a:xfrm>
            <a:off x="879895" y="1853167"/>
            <a:ext cx="10589205" cy="1393500"/>
            <a:chOff x="659921" y="1389875"/>
            <a:chExt cx="7941904" cy="1045125"/>
          </a:xfrm>
        </p:grpSpPr>
        <p:grpSp>
          <p:nvGrpSpPr>
            <p:cNvPr id="2023" name="Google Shape;2023;p144"/>
            <p:cNvGrpSpPr/>
            <p:nvPr/>
          </p:nvGrpSpPr>
          <p:grpSpPr>
            <a:xfrm>
              <a:off x="659921" y="1389875"/>
              <a:ext cx="1990504" cy="990025"/>
              <a:chOff x="951746" y="1407000"/>
              <a:chExt cx="1990504" cy="990025"/>
            </a:xfrm>
          </p:grpSpPr>
          <p:sp>
            <p:nvSpPr>
              <p:cNvPr id="2024" name="Google Shape;2024;p144"/>
              <p:cNvSpPr txBox="1"/>
              <p:nvPr/>
            </p:nvSpPr>
            <p:spPr>
              <a:xfrm>
                <a:off x="1758525" y="1407000"/>
                <a:ext cx="5439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P1</a:t>
                </a:r>
                <a:endParaRPr b="1" sz="2400">
                  <a:solidFill>
                    <a:schemeClr val="dk1"/>
                  </a:solidFill>
                  <a:latin typeface="Calibri"/>
                  <a:ea typeface="Calibri"/>
                  <a:cs typeface="Calibri"/>
                  <a:sym typeface="Calibri"/>
                </a:endParaRPr>
              </a:p>
            </p:txBody>
          </p:sp>
          <p:grpSp>
            <p:nvGrpSpPr>
              <p:cNvPr id="2025" name="Google Shape;2025;p144"/>
              <p:cNvGrpSpPr/>
              <p:nvPr/>
            </p:nvGrpSpPr>
            <p:grpSpPr>
              <a:xfrm>
                <a:off x="951746" y="1664525"/>
                <a:ext cx="1990504" cy="732500"/>
                <a:chOff x="951746" y="1664525"/>
                <a:chExt cx="1990504" cy="732500"/>
              </a:xfrm>
            </p:grpSpPr>
            <p:pic>
              <p:nvPicPr>
                <p:cNvPr id="2026" name="Google Shape;2026;p144"/>
                <p:cNvPicPr preferRelativeResize="0"/>
                <p:nvPr/>
              </p:nvPicPr>
              <p:blipFill rotWithShape="1">
                <a:blip r:embed="rId3">
                  <a:alphaModFix/>
                </a:blip>
                <a:srcRect b="9353" l="46230" r="27800" t="65185"/>
                <a:stretch/>
              </p:blipFill>
              <p:spPr>
                <a:xfrm>
                  <a:off x="951746" y="1743350"/>
                  <a:ext cx="1919186" cy="653675"/>
                </a:xfrm>
                <a:prstGeom prst="rect">
                  <a:avLst/>
                </a:prstGeom>
                <a:noFill/>
                <a:ln>
                  <a:noFill/>
                </a:ln>
              </p:spPr>
            </p:pic>
            <p:sp>
              <p:nvSpPr>
                <p:cNvPr id="2027" name="Google Shape;2027;p144"/>
                <p:cNvSpPr/>
                <p:nvPr/>
              </p:nvSpPr>
              <p:spPr>
                <a:xfrm>
                  <a:off x="951750" y="1664525"/>
                  <a:ext cx="19905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028" name="Google Shape;2028;p144"/>
                <p:cNvSpPr/>
                <p:nvPr/>
              </p:nvSpPr>
              <p:spPr>
                <a:xfrm>
                  <a:off x="974075" y="1778400"/>
                  <a:ext cx="10977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sp>
          <p:nvSpPr>
            <p:cNvPr id="2029" name="Google Shape;2029;p144"/>
            <p:cNvSpPr txBox="1"/>
            <p:nvPr/>
          </p:nvSpPr>
          <p:spPr>
            <a:xfrm>
              <a:off x="5658975" y="1444975"/>
              <a:ext cx="6156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grpSp>
          <p:nvGrpSpPr>
            <p:cNvPr id="2030" name="Google Shape;2030;p144"/>
            <p:cNvGrpSpPr/>
            <p:nvPr/>
          </p:nvGrpSpPr>
          <p:grpSpPr>
            <a:xfrm>
              <a:off x="3147571" y="1444975"/>
              <a:ext cx="1990504" cy="990025"/>
              <a:chOff x="3576746" y="1485000"/>
              <a:chExt cx="1990504" cy="990025"/>
            </a:xfrm>
          </p:grpSpPr>
          <p:sp>
            <p:nvSpPr>
              <p:cNvPr id="2031" name="Google Shape;2031;p144"/>
              <p:cNvSpPr txBox="1"/>
              <p:nvPr/>
            </p:nvSpPr>
            <p:spPr>
              <a:xfrm>
                <a:off x="4383525" y="1485000"/>
                <a:ext cx="5439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P2</a:t>
                </a:r>
                <a:endParaRPr b="1" sz="2400">
                  <a:solidFill>
                    <a:schemeClr val="dk1"/>
                  </a:solidFill>
                  <a:latin typeface="Calibri"/>
                  <a:ea typeface="Calibri"/>
                  <a:cs typeface="Calibri"/>
                  <a:sym typeface="Calibri"/>
                </a:endParaRPr>
              </a:p>
            </p:txBody>
          </p:sp>
          <p:grpSp>
            <p:nvGrpSpPr>
              <p:cNvPr id="2032" name="Google Shape;2032;p144"/>
              <p:cNvGrpSpPr/>
              <p:nvPr/>
            </p:nvGrpSpPr>
            <p:grpSpPr>
              <a:xfrm>
                <a:off x="3576746" y="1742525"/>
                <a:ext cx="1990504" cy="732500"/>
                <a:chOff x="951746" y="1664525"/>
                <a:chExt cx="1990504" cy="732500"/>
              </a:xfrm>
            </p:grpSpPr>
            <p:pic>
              <p:nvPicPr>
                <p:cNvPr id="2033" name="Google Shape;2033;p144"/>
                <p:cNvPicPr preferRelativeResize="0"/>
                <p:nvPr/>
              </p:nvPicPr>
              <p:blipFill rotWithShape="1">
                <a:blip r:embed="rId3">
                  <a:alphaModFix/>
                </a:blip>
                <a:srcRect b="9353" l="46230" r="27800" t="65185"/>
                <a:stretch/>
              </p:blipFill>
              <p:spPr>
                <a:xfrm>
                  <a:off x="951746" y="1743350"/>
                  <a:ext cx="1919186" cy="653675"/>
                </a:xfrm>
                <a:prstGeom prst="rect">
                  <a:avLst/>
                </a:prstGeom>
                <a:noFill/>
                <a:ln>
                  <a:noFill/>
                </a:ln>
              </p:spPr>
            </p:pic>
            <p:sp>
              <p:nvSpPr>
                <p:cNvPr id="2034" name="Google Shape;2034;p144"/>
                <p:cNvSpPr/>
                <p:nvPr/>
              </p:nvSpPr>
              <p:spPr>
                <a:xfrm>
                  <a:off x="951750" y="1664525"/>
                  <a:ext cx="19905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035" name="Google Shape;2035;p144"/>
                <p:cNvSpPr/>
                <p:nvPr/>
              </p:nvSpPr>
              <p:spPr>
                <a:xfrm>
                  <a:off x="974075" y="1778400"/>
                  <a:ext cx="10977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2036" name="Google Shape;2036;p144"/>
              <p:cNvSpPr/>
              <p:nvPr/>
            </p:nvSpPr>
            <p:spPr>
              <a:xfrm>
                <a:off x="5024100" y="2048750"/>
                <a:ext cx="51600" cy="57300"/>
              </a:xfrm>
              <a:prstGeom prst="rect">
                <a:avLst/>
              </a:prstGeom>
              <a:solidFill>
                <a:srgbClr val="FF0000"/>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2037" name="Google Shape;2037;p144"/>
            <p:cNvGrpSpPr/>
            <p:nvPr/>
          </p:nvGrpSpPr>
          <p:grpSpPr>
            <a:xfrm>
              <a:off x="6611321" y="1444975"/>
              <a:ext cx="1990504" cy="990025"/>
              <a:chOff x="6748646" y="1535763"/>
              <a:chExt cx="1990504" cy="990025"/>
            </a:xfrm>
          </p:grpSpPr>
          <p:sp>
            <p:nvSpPr>
              <p:cNvPr id="2038" name="Google Shape;2038;p144"/>
              <p:cNvSpPr txBox="1"/>
              <p:nvPr/>
            </p:nvSpPr>
            <p:spPr>
              <a:xfrm>
                <a:off x="7555425" y="1535763"/>
                <a:ext cx="5439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PN</a:t>
                </a:r>
                <a:endParaRPr b="1" sz="2400">
                  <a:solidFill>
                    <a:schemeClr val="dk1"/>
                  </a:solidFill>
                  <a:latin typeface="Calibri"/>
                  <a:ea typeface="Calibri"/>
                  <a:cs typeface="Calibri"/>
                  <a:sym typeface="Calibri"/>
                </a:endParaRPr>
              </a:p>
            </p:txBody>
          </p:sp>
          <p:grpSp>
            <p:nvGrpSpPr>
              <p:cNvPr id="2039" name="Google Shape;2039;p144"/>
              <p:cNvGrpSpPr/>
              <p:nvPr/>
            </p:nvGrpSpPr>
            <p:grpSpPr>
              <a:xfrm>
                <a:off x="6748646" y="1793288"/>
                <a:ext cx="1990504" cy="732500"/>
                <a:chOff x="951746" y="1664525"/>
                <a:chExt cx="1990504" cy="732500"/>
              </a:xfrm>
            </p:grpSpPr>
            <p:pic>
              <p:nvPicPr>
                <p:cNvPr id="2040" name="Google Shape;2040;p144"/>
                <p:cNvPicPr preferRelativeResize="0"/>
                <p:nvPr/>
              </p:nvPicPr>
              <p:blipFill rotWithShape="1">
                <a:blip r:embed="rId3">
                  <a:alphaModFix/>
                </a:blip>
                <a:srcRect b="9353" l="46230" r="27800" t="65185"/>
                <a:stretch/>
              </p:blipFill>
              <p:spPr>
                <a:xfrm>
                  <a:off x="951746" y="1743350"/>
                  <a:ext cx="1919186" cy="653675"/>
                </a:xfrm>
                <a:prstGeom prst="rect">
                  <a:avLst/>
                </a:prstGeom>
                <a:noFill/>
                <a:ln>
                  <a:noFill/>
                </a:ln>
              </p:spPr>
            </p:pic>
            <p:sp>
              <p:nvSpPr>
                <p:cNvPr id="2041" name="Google Shape;2041;p144"/>
                <p:cNvSpPr/>
                <p:nvPr/>
              </p:nvSpPr>
              <p:spPr>
                <a:xfrm>
                  <a:off x="951750" y="1664525"/>
                  <a:ext cx="19905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042" name="Google Shape;2042;p144"/>
                <p:cNvSpPr/>
                <p:nvPr/>
              </p:nvSpPr>
              <p:spPr>
                <a:xfrm>
                  <a:off x="974075" y="1778400"/>
                  <a:ext cx="10977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2043" name="Google Shape;2043;p144"/>
              <p:cNvSpPr/>
              <p:nvPr/>
            </p:nvSpPr>
            <p:spPr>
              <a:xfrm>
                <a:off x="8187600" y="2106050"/>
                <a:ext cx="51600" cy="57300"/>
              </a:xfrm>
              <a:prstGeom prst="rect">
                <a:avLst/>
              </a:prstGeom>
              <a:solidFill>
                <a:srgbClr val="FFFF00"/>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grpSp>
        <p:nvGrpSpPr>
          <p:cNvPr id="2044" name="Google Shape;2044;p144"/>
          <p:cNvGrpSpPr/>
          <p:nvPr/>
        </p:nvGrpSpPr>
        <p:grpSpPr>
          <a:xfrm>
            <a:off x="930528" y="4542333"/>
            <a:ext cx="10422939" cy="1458600"/>
            <a:chOff x="697896" y="3406750"/>
            <a:chExt cx="7817204" cy="1093950"/>
          </a:xfrm>
        </p:grpSpPr>
        <p:grpSp>
          <p:nvGrpSpPr>
            <p:cNvPr id="2045" name="Google Shape;2045;p144"/>
            <p:cNvGrpSpPr/>
            <p:nvPr/>
          </p:nvGrpSpPr>
          <p:grpSpPr>
            <a:xfrm>
              <a:off x="697896" y="3446825"/>
              <a:ext cx="1990504" cy="1053875"/>
              <a:chOff x="951746" y="1343150"/>
              <a:chExt cx="1990504" cy="1053875"/>
            </a:xfrm>
          </p:grpSpPr>
          <p:sp>
            <p:nvSpPr>
              <p:cNvPr id="2046" name="Google Shape;2046;p144"/>
              <p:cNvSpPr txBox="1"/>
              <p:nvPr/>
            </p:nvSpPr>
            <p:spPr>
              <a:xfrm>
                <a:off x="1529925" y="1343150"/>
                <a:ext cx="12993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P1, v1</a:t>
                </a:r>
                <a:endParaRPr b="1" sz="2400">
                  <a:solidFill>
                    <a:schemeClr val="dk1"/>
                  </a:solidFill>
                  <a:latin typeface="Calibri"/>
                  <a:ea typeface="Calibri"/>
                  <a:cs typeface="Calibri"/>
                  <a:sym typeface="Calibri"/>
                </a:endParaRPr>
              </a:p>
            </p:txBody>
          </p:sp>
          <p:grpSp>
            <p:nvGrpSpPr>
              <p:cNvPr id="2047" name="Google Shape;2047;p144"/>
              <p:cNvGrpSpPr/>
              <p:nvPr/>
            </p:nvGrpSpPr>
            <p:grpSpPr>
              <a:xfrm>
                <a:off x="951746" y="1664525"/>
                <a:ext cx="1990504" cy="732500"/>
                <a:chOff x="951746" y="1664525"/>
                <a:chExt cx="1990504" cy="732500"/>
              </a:xfrm>
            </p:grpSpPr>
            <p:pic>
              <p:nvPicPr>
                <p:cNvPr id="2048" name="Google Shape;2048;p144"/>
                <p:cNvPicPr preferRelativeResize="0"/>
                <p:nvPr/>
              </p:nvPicPr>
              <p:blipFill rotWithShape="1">
                <a:blip r:embed="rId3">
                  <a:alphaModFix/>
                </a:blip>
                <a:srcRect b="9353" l="46230" r="27800" t="65185"/>
                <a:stretch/>
              </p:blipFill>
              <p:spPr>
                <a:xfrm>
                  <a:off x="951746" y="1743350"/>
                  <a:ext cx="1919186" cy="653675"/>
                </a:xfrm>
                <a:prstGeom prst="rect">
                  <a:avLst/>
                </a:prstGeom>
                <a:noFill/>
                <a:ln>
                  <a:noFill/>
                </a:ln>
              </p:spPr>
            </p:pic>
            <p:sp>
              <p:nvSpPr>
                <p:cNvPr id="2049" name="Google Shape;2049;p144"/>
                <p:cNvSpPr/>
                <p:nvPr/>
              </p:nvSpPr>
              <p:spPr>
                <a:xfrm>
                  <a:off x="951750" y="1664525"/>
                  <a:ext cx="19905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050" name="Google Shape;2050;p144"/>
                <p:cNvSpPr/>
                <p:nvPr/>
              </p:nvSpPr>
              <p:spPr>
                <a:xfrm>
                  <a:off x="974075" y="1778400"/>
                  <a:ext cx="10977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grpSp>
          <p:nvGrpSpPr>
            <p:cNvPr id="2051" name="Google Shape;2051;p144"/>
            <p:cNvGrpSpPr/>
            <p:nvPr/>
          </p:nvGrpSpPr>
          <p:grpSpPr>
            <a:xfrm>
              <a:off x="3104846" y="3446825"/>
              <a:ext cx="1990504" cy="1053875"/>
              <a:chOff x="951746" y="1343150"/>
              <a:chExt cx="1990504" cy="1053875"/>
            </a:xfrm>
          </p:grpSpPr>
          <p:sp>
            <p:nvSpPr>
              <p:cNvPr id="2052" name="Google Shape;2052;p144"/>
              <p:cNvSpPr txBox="1"/>
              <p:nvPr/>
            </p:nvSpPr>
            <p:spPr>
              <a:xfrm>
                <a:off x="1529925" y="1343150"/>
                <a:ext cx="12993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P1, v2</a:t>
                </a:r>
                <a:endParaRPr b="1" sz="2400">
                  <a:solidFill>
                    <a:schemeClr val="dk1"/>
                  </a:solidFill>
                  <a:latin typeface="Calibri"/>
                  <a:ea typeface="Calibri"/>
                  <a:cs typeface="Calibri"/>
                  <a:sym typeface="Calibri"/>
                </a:endParaRPr>
              </a:p>
            </p:txBody>
          </p:sp>
          <p:grpSp>
            <p:nvGrpSpPr>
              <p:cNvPr id="2053" name="Google Shape;2053;p144"/>
              <p:cNvGrpSpPr/>
              <p:nvPr/>
            </p:nvGrpSpPr>
            <p:grpSpPr>
              <a:xfrm>
                <a:off x="951746" y="1664525"/>
                <a:ext cx="1990504" cy="732500"/>
                <a:chOff x="951746" y="1664525"/>
                <a:chExt cx="1990504" cy="732500"/>
              </a:xfrm>
            </p:grpSpPr>
            <p:pic>
              <p:nvPicPr>
                <p:cNvPr id="2054" name="Google Shape;2054;p144"/>
                <p:cNvPicPr preferRelativeResize="0"/>
                <p:nvPr/>
              </p:nvPicPr>
              <p:blipFill rotWithShape="1">
                <a:blip r:embed="rId3">
                  <a:alphaModFix/>
                </a:blip>
                <a:srcRect b="9353" l="46230" r="27800" t="65185"/>
                <a:stretch/>
              </p:blipFill>
              <p:spPr>
                <a:xfrm>
                  <a:off x="951746" y="1743350"/>
                  <a:ext cx="1919186" cy="653675"/>
                </a:xfrm>
                <a:prstGeom prst="rect">
                  <a:avLst/>
                </a:prstGeom>
                <a:noFill/>
                <a:ln>
                  <a:noFill/>
                </a:ln>
              </p:spPr>
            </p:pic>
            <p:sp>
              <p:nvSpPr>
                <p:cNvPr id="2055" name="Google Shape;2055;p144"/>
                <p:cNvSpPr/>
                <p:nvPr/>
              </p:nvSpPr>
              <p:spPr>
                <a:xfrm>
                  <a:off x="951750" y="1664525"/>
                  <a:ext cx="19905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056" name="Google Shape;2056;p144"/>
                <p:cNvSpPr/>
                <p:nvPr/>
              </p:nvSpPr>
              <p:spPr>
                <a:xfrm>
                  <a:off x="974075" y="1778400"/>
                  <a:ext cx="10977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grpSp>
          <p:nvGrpSpPr>
            <p:cNvPr id="2057" name="Google Shape;2057;p144"/>
            <p:cNvGrpSpPr/>
            <p:nvPr/>
          </p:nvGrpSpPr>
          <p:grpSpPr>
            <a:xfrm>
              <a:off x="4329228" y="3916996"/>
              <a:ext cx="719416" cy="581971"/>
              <a:chOff x="3782725" y="2321454"/>
              <a:chExt cx="878300" cy="710501"/>
            </a:xfrm>
          </p:grpSpPr>
          <p:pic>
            <p:nvPicPr>
              <p:cNvPr id="2058" name="Google Shape;2058;p144"/>
              <p:cNvPicPr preferRelativeResize="0"/>
              <p:nvPr/>
            </p:nvPicPr>
            <p:blipFill rotWithShape="1">
              <a:blip r:embed="rId3">
                <a:alphaModFix/>
              </a:blip>
              <a:srcRect b="9354" l="62543" r="27798" t="68159"/>
              <a:stretch/>
            </p:blipFill>
            <p:spPr>
              <a:xfrm>
                <a:off x="3782725" y="2321454"/>
                <a:ext cx="878300" cy="710501"/>
              </a:xfrm>
              <a:prstGeom prst="rect">
                <a:avLst/>
              </a:prstGeom>
              <a:noFill/>
              <a:ln>
                <a:noFill/>
              </a:ln>
            </p:spPr>
          </p:pic>
          <p:sp>
            <p:nvSpPr>
              <p:cNvPr id="2059" name="Google Shape;2059;p144"/>
              <p:cNvSpPr/>
              <p:nvPr/>
            </p:nvSpPr>
            <p:spPr>
              <a:xfrm rot="1214296">
                <a:off x="4071676" y="2506752"/>
                <a:ext cx="63309" cy="76406"/>
              </a:xfrm>
              <a:prstGeom prst="ellipse">
                <a:avLst/>
              </a:prstGeom>
              <a:solidFill>
                <a:srgbClr val="666666"/>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060" name="Google Shape;2060;p144"/>
              <p:cNvSpPr/>
              <p:nvPr/>
            </p:nvSpPr>
            <p:spPr>
              <a:xfrm>
                <a:off x="4452809" y="2663580"/>
                <a:ext cx="60300" cy="60300"/>
              </a:xfrm>
              <a:prstGeom prst="rect">
                <a:avLst/>
              </a:prstGeom>
              <a:solidFill>
                <a:srgbClr val="EAD1DC"/>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2061" name="Google Shape;2061;p144"/>
            <p:cNvSpPr txBox="1"/>
            <p:nvPr/>
          </p:nvSpPr>
          <p:spPr>
            <a:xfrm>
              <a:off x="5702650" y="3406750"/>
              <a:ext cx="6156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grpSp>
          <p:nvGrpSpPr>
            <p:cNvPr id="2062" name="Google Shape;2062;p144"/>
            <p:cNvGrpSpPr/>
            <p:nvPr/>
          </p:nvGrpSpPr>
          <p:grpSpPr>
            <a:xfrm>
              <a:off x="6524596" y="3446825"/>
              <a:ext cx="1990504" cy="1053875"/>
              <a:chOff x="951746" y="1343150"/>
              <a:chExt cx="1990504" cy="1053875"/>
            </a:xfrm>
          </p:grpSpPr>
          <p:sp>
            <p:nvSpPr>
              <p:cNvPr id="2063" name="Google Shape;2063;p144"/>
              <p:cNvSpPr txBox="1"/>
              <p:nvPr/>
            </p:nvSpPr>
            <p:spPr>
              <a:xfrm>
                <a:off x="1529925" y="1343150"/>
                <a:ext cx="12993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P1, vm</a:t>
                </a:r>
                <a:endParaRPr b="1" sz="2400">
                  <a:solidFill>
                    <a:schemeClr val="dk1"/>
                  </a:solidFill>
                  <a:latin typeface="Calibri"/>
                  <a:ea typeface="Calibri"/>
                  <a:cs typeface="Calibri"/>
                  <a:sym typeface="Calibri"/>
                </a:endParaRPr>
              </a:p>
            </p:txBody>
          </p:sp>
          <p:grpSp>
            <p:nvGrpSpPr>
              <p:cNvPr id="2064" name="Google Shape;2064;p144"/>
              <p:cNvGrpSpPr/>
              <p:nvPr/>
            </p:nvGrpSpPr>
            <p:grpSpPr>
              <a:xfrm>
                <a:off x="951746" y="1664525"/>
                <a:ext cx="1990504" cy="732500"/>
                <a:chOff x="951746" y="1664525"/>
                <a:chExt cx="1990504" cy="732500"/>
              </a:xfrm>
            </p:grpSpPr>
            <p:pic>
              <p:nvPicPr>
                <p:cNvPr id="2065" name="Google Shape;2065;p144"/>
                <p:cNvPicPr preferRelativeResize="0"/>
                <p:nvPr/>
              </p:nvPicPr>
              <p:blipFill rotWithShape="1">
                <a:blip r:embed="rId3">
                  <a:alphaModFix/>
                </a:blip>
                <a:srcRect b="9353" l="46230" r="27800" t="65185"/>
                <a:stretch/>
              </p:blipFill>
              <p:spPr>
                <a:xfrm>
                  <a:off x="951746" y="1743350"/>
                  <a:ext cx="1919186" cy="653675"/>
                </a:xfrm>
                <a:prstGeom prst="rect">
                  <a:avLst/>
                </a:prstGeom>
                <a:noFill/>
                <a:ln>
                  <a:noFill/>
                </a:ln>
              </p:spPr>
            </p:pic>
            <p:sp>
              <p:nvSpPr>
                <p:cNvPr id="2066" name="Google Shape;2066;p144"/>
                <p:cNvSpPr/>
                <p:nvPr/>
              </p:nvSpPr>
              <p:spPr>
                <a:xfrm>
                  <a:off x="951750" y="1664525"/>
                  <a:ext cx="19905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067" name="Google Shape;2067;p144"/>
                <p:cNvSpPr/>
                <p:nvPr/>
              </p:nvSpPr>
              <p:spPr>
                <a:xfrm>
                  <a:off x="974075" y="1778400"/>
                  <a:ext cx="10977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grpSp>
          <p:nvGrpSpPr>
            <p:cNvPr id="2068" name="Google Shape;2068;p144"/>
            <p:cNvGrpSpPr/>
            <p:nvPr/>
          </p:nvGrpSpPr>
          <p:grpSpPr>
            <a:xfrm>
              <a:off x="7748978" y="3916996"/>
              <a:ext cx="719416" cy="581971"/>
              <a:chOff x="3782725" y="2321454"/>
              <a:chExt cx="878300" cy="710501"/>
            </a:xfrm>
          </p:grpSpPr>
          <p:pic>
            <p:nvPicPr>
              <p:cNvPr id="2069" name="Google Shape;2069;p144"/>
              <p:cNvPicPr preferRelativeResize="0"/>
              <p:nvPr/>
            </p:nvPicPr>
            <p:blipFill rotWithShape="1">
              <a:blip r:embed="rId3">
                <a:alphaModFix/>
              </a:blip>
              <a:srcRect b="9354" l="62543" r="27798" t="68159"/>
              <a:stretch/>
            </p:blipFill>
            <p:spPr>
              <a:xfrm>
                <a:off x="3782725" y="2321454"/>
                <a:ext cx="878300" cy="710501"/>
              </a:xfrm>
              <a:prstGeom prst="rect">
                <a:avLst/>
              </a:prstGeom>
              <a:noFill/>
              <a:ln>
                <a:noFill/>
              </a:ln>
            </p:spPr>
          </p:pic>
          <p:sp>
            <p:nvSpPr>
              <p:cNvPr id="2070" name="Google Shape;2070;p144"/>
              <p:cNvSpPr/>
              <p:nvPr/>
            </p:nvSpPr>
            <p:spPr>
              <a:xfrm rot="1214296">
                <a:off x="4071676" y="2506752"/>
                <a:ext cx="63309" cy="76406"/>
              </a:xfrm>
              <a:prstGeom prst="ellipse">
                <a:avLst/>
              </a:prstGeom>
              <a:solidFill>
                <a:srgbClr val="666666"/>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071" name="Google Shape;2071;p144"/>
              <p:cNvSpPr/>
              <p:nvPr/>
            </p:nvSpPr>
            <p:spPr>
              <a:xfrm>
                <a:off x="4187694" y="2789327"/>
                <a:ext cx="60300" cy="60300"/>
              </a:xfrm>
              <a:prstGeom prst="rect">
                <a:avLst/>
              </a:prstGeom>
              <a:solidFill>
                <a:srgbClr val="00FFFF"/>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sp>
        <p:nvSpPr>
          <p:cNvPr id="2072" name="Google Shape;2072;p144"/>
          <p:cNvSpPr txBox="1"/>
          <p:nvPr>
            <p:ph idx="1" type="body"/>
          </p:nvPr>
        </p:nvSpPr>
        <p:spPr>
          <a:xfrm>
            <a:off x="147617" y="3846667"/>
            <a:ext cx="11892000" cy="776000"/>
          </a:xfrm>
          <a:prstGeom prst="rect">
            <a:avLst/>
          </a:prstGeom>
          <a:noFill/>
          <a:ln>
            <a:noFill/>
          </a:ln>
        </p:spPr>
        <p:txBody>
          <a:bodyPr anchorCtr="0" anchor="t" bIns="45700" lIns="91425" spcFirstLastPara="1" rIns="91425" wrap="square" tIns="45700">
            <a:normAutofit/>
          </a:bodyPr>
          <a:lstStyle/>
          <a:p>
            <a:pPr indent="-482588" lvl="0" marL="609585" rtl="0" algn="l">
              <a:lnSpc>
                <a:spcPct val="90000"/>
              </a:lnSpc>
              <a:spcBef>
                <a:spcPts val="1067"/>
              </a:spcBef>
              <a:spcAft>
                <a:spcPts val="0"/>
              </a:spcAft>
              <a:buSzPts val="2100"/>
              <a:buFont typeface="Calibri"/>
              <a:buChar char="•"/>
            </a:pPr>
            <a:r>
              <a:rPr lang="en-IN"/>
              <a:t>Independent model per voxel / sensor-timepoint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6" name="Shape 2076"/>
        <p:cNvGrpSpPr/>
        <p:nvPr/>
      </p:nvGrpSpPr>
      <p:grpSpPr>
        <a:xfrm>
          <a:off x="0" y="0"/>
          <a:ext cx="0" cy="0"/>
          <a:chOff x="0" y="0"/>
          <a:chExt cx="0" cy="0"/>
        </a:xfrm>
      </p:grpSpPr>
      <p:sp>
        <p:nvSpPr>
          <p:cNvPr id="2077" name="Google Shape;2077;p145"/>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Encoding: fMRI specifics</a:t>
            </a:r>
            <a:endParaRPr/>
          </a:p>
        </p:txBody>
      </p:sp>
      <p:sp>
        <p:nvSpPr>
          <p:cNvPr id="2078" name="Google Shape;2078;p145"/>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079" name="Google Shape;2079;p145"/>
          <p:cNvSpPr txBox="1"/>
          <p:nvPr>
            <p:ph idx="4294967295" type="body"/>
          </p:nvPr>
        </p:nvSpPr>
        <p:spPr>
          <a:xfrm>
            <a:off x="567235" y="6063467"/>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Jain, Shailee, Vy Vo, Shivangi Mahto, Amanda LeBel, Javier S. Turek, and Alexander Huth. "Interpretable multi-timescale models for predicting fMRI responses to continuous natural speech." Advances in Neural Information Processing Systems 33 (2020): 13738-13749.</a:t>
            </a:r>
            <a:endParaRPr/>
          </a:p>
        </p:txBody>
      </p:sp>
      <p:grpSp>
        <p:nvGrpSpPr>
          <p:cNvPr id="2080" name="Google Shape;2080;p145"/>
          <p:cNvGrpSpPr/>
          <p:nvPr/>
        </p:nvGrpSpPr>
        <p:grpSpPr>
          <a:xfrm>
            <a:off x="753967" y="1353434"/>
            <a:ext cx="10399318" cy="3851735"/>
            <a:chOff x="644425" y="989500"/>
            <a:chExt cx="7799489" cy="2888801"/>
          </a:xfrm>
        </p:grpSpPr>
        <p:pic>
          <p:nvPicPr>
            <p:cNvPr id="2081" name="Google Shape;2081;p145"/>
            <p:cNvPicPr preferRelativeResize="0"/>
            <p:nvPr/>
          </p:nvPicPr>
          <p:blipFill rotWithShape="1">
            <a:blip r:embed="rId4">
              <a:alphaModFix/>
            </a:blip>
            <a:srcRect b="0" l="0" r="0" t="0"/>
            <a:stretch/>
          </p:blipFill>
          <p:spPr>
            <a:xfrm>
              <a:off x="700088" y="989500"/>
              <a:ext cx="7743826" cy="2888801"/>
            </a:xfrm>
            <a:prstGeom prst="rect">
              <a:avLst/>
            </a:prstGeom>
            <a:noFill/>
            <a:ln>
              <a:noFill/>
            </a:ln>
          </p:spPr>
        </p:pic>
        <p:sp>
          <p:nvSpPr>
            <p:cNvPr id="2082" name="Google Shape;2082;p145"/>
            <p:cNvSpPr/>
            <p:nvPr/>
          </p:nvSpPr>
          <p:spPr>
            <a:xfrm>
              <a:off x="644425" y="1923125"/>
              <a:ext cx="486000" cy="235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083" name="Google Shape;2083;p145"/>
            <p:cNvSpPr/>
            <p:nvPr/>
          </p:nvSpPr>
          <p:spPr>
            <a:xfrm>
              <a:off x="675125" y="2613525"/>
              <a:ext cx="214800" cy="1689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084" name="Google Shape;2084;p145"/>
            <p:cNvSpPr/>
            <p:nvPr/>
          </p:nvSpPr>
          <p:spPr>
            <a:xfrm>
              <a:off x="745700" y="2613525"/>
              <a:ext cx="214800" cy="127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2085" name="Google Shape;2085;p145"/>
          <p:cNvGrpSpPr/>
          <p:nvPr/>
        </p:nvGrpSpPr>
        <p:grpSpPr>
          <a:xfrm>
            <a:off x="3096834" y="2551200"/>
            <a:ext cx="2999233" cy="2708000"/>
            <a:chOff x="2322625" y="1913400"/>
            <a:chExt cx="2249425" cy="2031000"/>
          </a:xfrm>
        </p:grpSpPr>
        <p:sp>
          <p:nvSpPr>
            <p:cNvPr id="2086" name="Google Shape;2086;p145"/>
            <p:cNvSpPr/>
            <p:nvPr/>
          </p:nvSpPr>
          <p:spPr>
            <a:xfrm>
              <a:off x="2322625" y="1913400"/>
              <a:ext cx="2039400" cy="1316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087" name="Google Shape;2087;p145"/>
            <p:cNvSpPr/>
            <p:nvPr/>
          </p:nvSpPr>
          <p:spPr>
            <a:xfrm>
              <a:off x="3072650" y="3230100"/>
              <a:ext cx="1499400" cy="714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2088" name="Google Shape;2088;p145"/>
          <p:cNvSpPr/>
          <p:nvPr/>
        </p:nvSpPr>
        <p:spPr>
          <a:xfrm>
            <a:off x="5852433" y="2754400"/>
            <a:ext cx="2523600" cy="207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08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08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2" name="Shape 2092"/>
        <p:cNvGrpSpPr/>
        <p:nvPr/>
      </p:nvGrpSpPr>
      <p:grpSpPr>
        <a:xfrm>
          <a:off x="0" y="0"/>
          <a:ext cx="0" cy="0"/>
          <a:chOff x="0" y="0"/>
          <a:chExt cx="0" cy="0"/>
        </a:xfrm>
      </p:grpSpPr>
      <p:sp>
        <p:nvSpPr>
          <p:cNvPr id="2093" name="Google Shape;2093;p146"/>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Calibri"/>
              <a:buNone/>
            </a:pPr>
            <a:r>
              <a:rPr lang="en-IN"/>
              <a:t>Encoding: evaluation </a:t>
            </a:r>
            <a:r>
              <a:rPr b="1" lang="en-IN"/>
              <a:t>setup</a:t>
            </a:r>
            <a:endParaRPr b="1"/>
          </a:p>
        </p:txBody>
      </p:sp>
      <p:sp>
        <p:nvSpPr>
          <p:cNvPr id="2094" name="Google Shape;2094;p146"/>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grpSp>
        <p:nvGrpSpPr>
          <p:cNvPr id="2095" name="Google Shape;2095;p146"/>
          <p:cNvGrpSpPr/>
          <p:nvPr/>
        </p:nvGrpSpPr>
        <p:grpSpPr>
          <a:xfrm>
            <a:off x="7005233" y="4912668"/>
            <a:ext cx="4894400" cy="1544481"/>
            <a:chOff x="4685875" y="1769175"/>
            <a:chExt cx="3670800" cy="1158361"/>
          </a:xfrm>
        </p:grpSpPr>
        <p:grpSp>
          <p:nvGrpSpPr>
            <p:cNvPr id="2096" name="Google Shape;2096;p146"/>
            <p:cNvGrpSpPr/>
            <p:nvPr/>
          </p:nvGrpSpPr>
          <p:grpSpPr>
            <a:xfrm>
              <a:off x="4685875" y="1769186"/>
              <a:ext cx="3670800" cy="1158350"/>
              <a:chOff x="5473200" y="3114436"/>
              <a:chExt cx="3670800" cy="1158350"/>
            </a:xfrm>
          </p:grpSpPr>
          <p:grpSp>
            <p:nvGrpSpPr>
              <p:cNvPr id="2097" name="Google Shape;2097;p146"/>
              <p:cNvGrpSpPr/>
              <p:nvPr/>
            </p:nvGrpSpPr>
            <p:grpSpPr>
              <a:xfrm>
                <a:off x="5526960" y="3114436"/>
                <a:ext cx="2203291" cy="758921"/>
                <a:chOff x="4320801" y="2487713"/>
                <a:chExt cx="1897753" cy="653679"/>
              </a:xfrm>
            </p:grpSpPr>
            <p:pic>
              <p:nvPicPr>
                <p:cNvPr id="2098" name="Google Shape;2098;p146"/>
                <p:cNvPicPr preferRelativeResize="0"/>
                <p:nvPr/>
              </p:nvPicPr>
              <p:blipFill rotWithShape="1">
                <a:blip r:embed="rId3">
                  <a:alphaModFix/>
                </a:blip>
                <a:srcRect b="9353" l="46231" r="37191" t="73094"/>
                <a:stretch/>
              </p:blipFill>
              <p:spPr>
                <a:xfrm>
                  <a:off x="4320801" y="2690747"/>
                  <a:ext cx="1225021" cy="450645"/>
                </a:xfrm>
                <a:prstGeom prst="rect">
                  <a:avLst/>
                </a:prstGeom>
                <a:noFill/>
                <a:ln>
                  <a:noFill/>
                </a:ln>
              </p:spPr>
            </p:pic>
            <p:pic>
              <p:nvPicPr>
                <p:cNvPr id="2099" name="Google Shape;2099;p146"/>
                <p:cNvPicPr preferRelativeResize="0"/>
                <p:nvPr/>
              </p:nvPicPr>
              <p:blipFill rotWithShape="1">
                <a:blip r:embed="rId3">
                  <a:alphaModFix/>
                </a:blip>
                <a:srcRect b="9353" l="62573" r="27798" t="65185"/>
                <a:stretch/>
              </p:blipFill>
              <p:spPr>
                <a:xfrm flipH="1">
                  <a:off x="5507179" y="2487713"/>
                  <a:ext cx="711375" cy="653675"/>
                </a:xfrm>
                <a:prstGeom prst="rect">
                  <a:avLst/>
                </a:prstGeom>
                <a:noFill/>
                <a:ln>
                  <a:noFill/>
                </a:ln>
              </p:spPr>
            </p:pic>
          </p:grpSp>
          <p:pic>
            <p:nvPicPr>
              <p:cNvPr id="2100" name="Google Shape;2100;p146"/>
              <p:cNvPicPr preferRelativeResize="0"/>
              <p:nvPr/>
            </p:nvPicPr>
            <p:blipFill rotWithShape="1">
              <a:blip r:embed="rId4">
                <a:alphaModFix/>
              </a:blip>
              <a:srcRect b="75807" l="3679" r="87556" t="15273"/>
              <a:stretch/>
            </p:blipFill>
            <p:spPr>
              <a:xfrm>
                <a:off x="5892416" y="3409940"/>
                <a:ext cx="712498" cy="256200"/>
              </a:xfrm>
              <a:prstGeom prst="rect">
                <a:avLst/>
              </a:prstGeom>
              <a:noFill/>
              <a:ln>
                <a:noFill/>
              </a:ln>
            </p:spPr>
          </p:pic>
          <p:sp>
            <p:nvSpPr>
              <p:cNvPr id="2101" name="Google Shape;2101;p146"/>
              <p:cNvSpPr/>
              <p:nvPr/>
            </p:nvSpPr>
            <p:spPr>
              <a:xfrm>
                <a:off x="7404700" y="3383000"/>
                <a:ext cx="45000" cy="522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102" name="Google Shape;2102;p146"/>
              <p:cNvSpPr txBox="1"/>
              <p:nvPr/>
            </p:nvSpPr>
            <p:spPr>
              <a:xfrm>
                <a:off x="5473200" y="3749500"/>
                <a:ext cx="3670800" cy="523286"/>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467">
                    <a:solidFill>
                      <a:schemeClr val="dk1"/>
                    </a:solidFill>
                    <a:latin typeface="Montserrat"/>
                    <a:ea typeface="Montserrat"/>
                    <a:cs typeface="Montserrat"/>
                    <a:sym typeface="Montserrat"/>
                  </a:rPr>
                  <a:t>Test how well      predicts unseen brain recordings</a:t>
                </a:r>
                <a:endParaRPr sz="1467">
                  <a:solidFill>
                    <a:schemeClr val="dk1"/>
                  </a:solidFill>
                  <a:latin typeface="Montserrat"/>
                  <a:ea typeface="Montserrat"/>
                  <a:cs typeface="Montserrat"/>
                  <a:sym typeface="Montserrat"/>
                </a:endParaRPr>
              </a:p>
            </p:txBody>
          </p:sp>
          <p:pic>
            <p:nvPicPr>
              <p:cNvPr id="2103" name="Google Shape;2103;p146"/>
              <p:cNvPicPr preferRelativeResize="0"/>
              <p:nvPr/>
            </p:nvPicPr>
            <p:blipFill rotWithShape="1">
              <a:blip r:embed="rId3">
                <a:alphaModFix/>
              </a:blip>
              <a:srcRect b="13282" l="47531" r="50518" t="74445"/>
              <a:stretch/>
            </p:blipFill>
            <p:spPr>
              <a:xfrm>
                <a:off x="6542248" y="3828736"/>
                <a:ext cx="120150" cy="262800"/>
              </a:xfrm>
              <a:prstGeom prst="rect">
                <a:avLst/>
              </a:prstGeom>
              <a:noFill/>
              <a:ln>
                <a:noFill/>
              </a:ln>
            </p:spPr>
          </p:pic>
        </p:grpSp>
        <p:sp>
          <p:nvSpPr>
            <p:cNvPr id="2104" name="Google Shape;2104;p146"/>
            <p:cNvSpPr/>
            <p:nvPr/>
          </p:nvSpPr>
          <p:spPr>
            <a:xfrm>
              <a:off x="6090025" y="1769175"/>
              <a:ext cx="894900" cy="1170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2105" name="Google Shape;2105;p146"/>
          <p:cNvGrpSpPr/>
          <p:nvPr/>
        </p:nvGrpSpPr>
        <p:grpSpPr>
          <a:xfrm>
            <a:off x="6967867" y="3864801"/>
            <a:ext cx="3124367" cy="1077359"/>
            <a:chOff x="4657850" y="983275"/>
            <a:chExt cx="2343275" cy="808020"/>
          </a:xfrm>
        </p:grpSpPr>
        <p:grpSp>
          <p:nvGrpSpPr>
            <p:cNvPr id="2106" name="Google Shape;2106;p146"/>
            <p:cNvGrpSpPr/>
            <p:nvPr/>
          </p:nvGrpSpPr>
          <p:grpSpPr>
            <a:xfrm>
              <a:off x="4657850" y="983275"/>
              <a:ext cx="2290341" cy="808020"/>
              <a:chOff x="5445175" y="2328525"/>
              <a:chExt cx="2290341" cy="808020"/>
            </a:xfrm>
          </p:grpSpPr>
          <p:sp>
            <p:nvSpPr>
              <p:cNvPr id="2107" name="Google Shape;2107;p146"/>
              <p:cNvSpPr txBox="1"/>
              <p:nvPr/>
            </p:nvSpPr>
            <p:spPr>
              <a:xfrm>
                <a:off x="5445175" y="2328525"/>
                <a:ext cx="1449300" cy="353961"/>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467">
                    <a:solidFill>
                      <a:schemeClr val="dk1"/>
                    </a:solidFill>
                    <a:latin typeface="Montserrat"/>
                    <a:ea typeface="Montserrat"/>
                    <a:cs typeface="Montserrat"/>
                    <a:sym typeface="Montserrat"/>
                  </a:rPr>
                  <a:t>Learn function</a:t>
                </a:r>
                <a:endParaRPr sz="1467">
                  <a:solidFill>
                    <a:schemeClr val="dk1"/>
                  </a:solidFill>
                  <a:latin typeface="Montserrat"/>
                  <a:ea typeface="Montserrat"/>
                  <a:cs typeface="Montserrat"/>
                  <a:sym typeface="Montserrat"/>
                </a:endParaRPr>
              </a:p>
            </p:txBody>
          </p:sp>
          <p:grpSp>
            <p:nvGrpSpPr>
              <p:cNvPr id="2108" name="Google Shape;2108;p146"/>
              <p:cNvGrpSpPr/>
              <p:nvPr/>
            </p:nvGrpSpPr>
            <p:grpSpPr>
              <a:xfrm>
                <a:off x="5532225" y="2377624"/>
                <a:ext cx="2203291" cy="758921"/>
                <a:chOff x="4320801" y="2487713"/>
                <a:chExt cx="1897753" cy="653679"/>
              </a:xfrm>
            </p:grpSpPr>
            <p:pic>
              <p:nvPicPr>
                <p:cNvPr id="2109" name="Google Shape;2109;p146"/>
                <p:cNvPicPr preferRelativeResize="0"/>
                <p:nvPr/>
              </p:nvPicPr>
              <p:blipFill rotWithShape="1">
                <a:blip r:embed="rId3">
                  <a:alphaModFix/>
                </a:blip>
                <a:srcRect b="9353" l="46231" r="37191" t="73094"/>
                <a:stretch/>
              </p:blipFill>
              <p:spPr>
                <a:xfrm>
                  <a:off x="4320801" y="2690747"/>
                  <a:ext cx="1225021" cy="450645"/>
                </a:xfrm>
                <a:prstGeom prst="rect">
                  <a:avLst/>
                </a:prstGeom>
                <a:noFill/>
                <a:ln>
                  <a:noFill/>
                </a:ln>
              </p:spPr>
            </p:pic>
            <p:pic>
              <p:nvPicPr>
                <p:cNvPr id="2110" name="Google Shape;2110;p146"/>
                <p:cNvPicPr preferRelativeResize="0"/>
                <p:nvPr/>
              </p:nvPicPr>
              <p:blipFill rotWithShape="1">
                <a:blip r:embed="rId3">
                  <a:alphaModFix/>
                </a:blip>
                <a:srcRect b="9353" l="62573" r="27798" t="65185"/>
                <a:stretch/>
              </p:blipFill>
              <p:spPr>
                <a:xfrm flipH="1">
                  <a:off x="5507179" y="2487713"/>
                  <a:ext cx="711375" cy="653675"/>
                </a:xfrm>
                <a:prstGeom prst="rect">
                  <a:avLst/>
                </a:prstGeom>
                <a:noFill/>
                <a:ln>
                  <a:noFill/>
                </a:ln>
              </p:spPr>
            </p:pic>
          </p:grpSp>
          <p:pic>
            <p:nvPicPr>
              <p:cNvPr id="2111" name="Google Shape;2111;p146"/>
              <p:cNvPicPr preferRelativeResize="0"/>
              <p:nvPr/>
            </p:nvPicPr>
            <p:blipFill rotWithShape="1">
              <a:blip r:embed="rId3">
                <a:alphaModFix/>
              </a:blip>
              <a:srcRect b="13282" l="47531" r="50518" t="74445"/>
              <a:stretch/>
            </p:blipFill>
            <p:spPr>
              <a:xfrm>
                <a:off x="6604014" y="2403429"/>
                <a:ext cx="120150" cy="262800"/>
              </a:xfrm>
              <a:prstGeom prst="rect">
                <a:avLst/>
              </a:prstGeom>
              <a:noFill/>
              <a:ln>
                <a:noFill/>
              </a:ln>
            </p:spPr>
          </p:pic>
        </p:grpSp>
        <p:sp>
          <p:nvSpPr>
            <p:cNvPr id="2112" name="Google Shape;2112;p146"/>
            <p:cNvSpPr/>
            <p:nvPr/>
          </p:nvSpPr>
          <p:spPr>
            <a:xfrm>
              <a:off x="6073825" y="983275"/>
              <a:ext cx="927300" cy="148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2113" name="Google Shape;2113;p146"/>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423323" lvl="0" marL="609585" rtl="0" algn="l">
              <a:lnSpc>
                <a:spcPct val="90000"/>
              </a:lnSpc>
              <a:spcBef>
                <a:spcPts val="1067"/>
              </a:spcBef>
              <a:spcAft>
                <a:spcPts val="0"/>
              </a:spcAft>
              <a:buSzPts val="1400"/>
              <a:buChar char="●"/>
            </a:pPr>
            <a:r>
              <a:rPr lang="en-IN"/>
              <a:t>Predict data heldout from training by applying learned function to corresponding stimulus representations</a:t>
            </a:r>
            <a:endParaRPr/>
          </a:p>
          <a:p>
            <a:pPr indent="0" lvl="0" marL="609585" rtl="0" algn="l">
              <a:lnSpc>
                <a:spcPct val="90000"/>
              </a:lnSpc>
              <a:spcBef>
                <a:spcPts val="1333"/>
              </a:spcBef>
              <a:spcAft>
                <a:spcPts val="0"/>
              </a:spcAft>
              <a:buSzPts val="1400"/>
              <a:buNone/>
            </a:pPr>
            <a:r>
              <a:t/>
            </a:r>
            <a:endParaRPr/>
          </a:p>
          <a:p>
            <a:pPr indent="-423323" lvl="0" marL="609585" rtl="0" algn="l">
              <a:lnSpc>
                <a:spcPct val="90000"/>
              </a:lnSpc>
              <a:spcBef>
                <a:spcPts val="1333"/>
              </a:spcBef>
              <a:spcAft>
                <a:spcPts val="0"/>
              </a:spcAft>
              <a:buSzPts val="1400"/>
              <a:buChar char="●"/>
            </a:pPr>
            <a:r>
              <a:rPr lang="en-IN"/>
              <a:t>Compare predictions of brain data to true brain data:</a:t>
            </a:r>
            <a:endParaRPr/>
          </a:p>
          <a:p>
            <a:pPr indent="-423323" lvl="1" marL="1219170" rtl="0" algn="l">
              <a:lnSpc>
                <a:spcPct val="90000"/>
              </a:lnSpc>
              <a:spcBef>
                <a:spcPts val="0"/>
              </a:spcBef>
              <a:spcAft>
                <a:spcPts val="0"/>
              </a:spcAft>
              <a:buSzPts val="1400"/>
              <a:buChar char="○"/>
            </a:pPr>
            <a:r>
              <a:rPr lang="en-IN"/>
              <a:t>Evaluation metrics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7" name="Shape 2117"/>
        <p:cNvGrpSpPr/>
        <p:nvPr/>
      </p:nvGrpSpPr>
      <p:grpSpPr>
        <a:xfrm>
          <a:off x="0" y="0"/>
          <a:ext cx="0" cy="0"/>
          <a:chOff x="0" y="0"/>
          <a:chExt cx="0" cy="0"/>
        </a:xfrm>
      </p:grpSpPr>
      <p:sp>
        <p:nvSpPr>
          <p:cNvPr id="2118" name="Google Shape;2118;p147"/>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Calibri"/>
              <a:buNone/>
            </a:pPr>
            <a:r>
              <a:rPr lang="en-IN"/>
              <a:t>Encoding: evaluation </a:t>
            </a:r>
            <a:r>
              <a:rPr b="1" lang="en-IN"/>
              <a:t>metrics</a:t>
            </a:r>
            <a:endParaRPr b="1"/>
          </a:p>
        </p:txBody>
      </p:sp>
      <p:sp>
        <p:nvSpPr>
          <p:cNvPr id="2119" name="Google Shape;2119;p147"/>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120" name="Google Shape;2120;p147"/>
          <p:cNvSpPr txBox="1"/>
          <p:nvPr>
            <p:ph idx="4294967295" type="body"/>
          </p:nvPr>
        </p:nvSpPr>
        <p:spPr>
          <a:xfrm>
            <a:off x="1362433" y="5493700"/>
            <a:ext cx="4254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hlinkClick r:id="rId3"/>
              </a:rPr>
              <a:t>Millet, Juliette, Charlotte Caucheteux, Pierre Orhan, Yves Boubenec, Alexandre Gramfort, Ewan Dunbar, Christophe Pallier, and Jean-Remi King. "Toward a realistic model of speech processing in the brain with self-supervised learning." arXiv preprint arXiv:2206.01685 (2022).</a:t>
            </a:r>
            <a:endParaRPr/>
          </a:p>
        </p:txBody>
      </p:sp>
      <p:pic>
        <p:nvPicPr>
          <p:cNvPr id="2121" name="Google Shape;2121;p147"/>
          <p:cNvPicPr preferRelativeResize="0"/>
          <p:nvPr/>
        </p:nvPicPr>
        <p:blipFill rotWithShape="1">
          <a:blip r:embed="rId4">
            <a:alphaModFix/>
          </a:blip>
          <a:srcRect b="0" l="31411" r="0" t="0"/>
          <a:stretch/>
        </p:blipFill>
        <p:spPr>
          <a:xfrm>
            <a:off x="1647700" y="2229234"/>
            <a:ext cx="3307467" cy="2759101"/>
          </a:xfrm>
          <a:prstGeom prst="rect">
            <a:avLst/>
          </a:prstGeom>
          <a:noFill/>
          <a:ln>
            <a:noFill/>
          </a:ln>
        </p:spPr>
      </p:pic>
      <p:sp>
        <p:nvSpPr>
          <p:cNvPr id="2122" name="Google Shape;2122;p147"/>
          <p:cNvSpPr txBox="1"/>
          <p:nvPr/>
        </p:nvSpPr>
        <p:spPr>
          <a:xfrm>
            <a:off x="2228433" y="1434701"/>
            <a:ext cx="2522800" cy="98484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Pearson correlation</a:t>
            </a:r>
            <a:endParaRPr sz="2400">
              <a:solidFill>
                <a:schemeClr val="dk1"/>
              </a:solidFill>
              <a:latin typeface="Calibri"/>
              <a:ea typeface="Calibri"/>
              <a:cs typeface="Calibri"/>
              <a:sym typeface="Calibri"/>
            </a:endParaRPr>
          </a:p>
        </p:txBody>
      </p:sp>
      <p:sp>
        <p:nvSpPr>
          <p:cNvPr id="2123" name="Google Shape;2123;p147"/>
          <p:cNvSpPr txBox="1"/>
          <p:nvPr/>
        </p:nvSpPr>
        <p:spPr>
          <a:xfrm>
            <a:off x="7994433" y="1470767"/>
            <a:ext cx="2522800" cy="615513"/>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2v2 accuracy</a:t>
            </a:r>
            <a:endParaRPr sz="2400">
              <a:solidFill>
                <a:schemeClr val="dk1"/>
              </a:solidFill>
              <a:latin typeface="Calibri"/>
              <a:ea typeface="Calibri"/>
              <a:cs typeface="Calibri"/>
              <a:sym typeface="Calibri"/>
            </a:endParaRPr>
          </a:p>
        </p:txBody>
      </p:sp>
      <p:pic>
        <p:nvPicPr>
          <p:cNvPr id="2124" name="Google Shape;2124;p147"/>
          <p:cNvPicPr preferRelativeResize="0"/>
          <p:nvPr/>
        </p:nvPicPr>
        <p:blipFill rotWithShape="1">
          <a:blip r:embed="rId5">
            <a:alphaModFix/>
          </a:blip>
          <a:srcRect b="0" l="0" r="0" t="0"/>
          <a:stretch/>
        </p:blipFill>
        <p:spPr>
          <a:xfrm>
            <a:off x="6145267" y="2111385"/>
            <a:ext cx="4786499" cy="3059001"/>
          </a:xfrm>
          <a:prstGeom prst="rect">
            <a:avLst/>
          </a:prstGeom>
          <a:noFill/>
          <a:ln>
            <a:noFill/>
          </a:ln>
        </p:spPr>
      </p:pic>
      <p:sp>
        <p:nvSpPr>
          <p:cNvPr id="2125" name="Google Shape;2125;p147"/>
          <p:cNvSpPr txBox="1"/>
          <p:nvPr>
            <p:ph idx="4294967295" type="body"/>
          </p:nvPr>
        </p:nvSpPr>
        <p:spPr>
          <a:xfrm>
            <a:off x="6851933" y="5493700"/>
            <a:ext cx="38760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6"/>
              </a:rPr>
              <a:t>Toneva, Mariya, Otilia Stretcu, Barnabás Póczos, Leila Wehbe, and Tom M. Mitchell. "Modeling task effects on meaning representation in the brain via zero-shot meg prediction." Advances in Neural Information Processing Systems 33 (2020): 5284-5295.</a:t>
            </a:r>
            <a:endParaRPr/>
          </a:p>
        </p:txBody>
      </p:sp>
      <p:sp>
        <p:nvSpPr>
          <p:cNvPr id="2126" name="Google Shape;2126;p147"/>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67"/>
              </a:spcBef>
              <a:spcAft>
                <a:spcPts val="0"/>
              </a:spcAft>
              <a:buSzPts val="1400"/>
              <a:buNone/>
            </a:pPr>
            <a:r>
              <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0" name="Shape 2130"/>
        <p:cNvGrpSpPr/>
        <p:nvPr/>
      </p:nvGrpSpPr>
      <p:grpSpPr>
        <a:xfrm>
          <a:off x="0" y="0"/>
          <a:ext cx="0" cy="0"/>
          <a:chOff x="0" y="0"/>
          <a:chExt cx="0" cy="0"/>
        </a:xfrm>
      </p:grpSpPr>
      <p:sp>
        <p:nvSpPr>
          <p:cNvPr id="2131" name="Google Shape;2131;p148"/>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fontScale="92500" lnSpcReduction="10000"/>
          </a:bodyPr>
          <a:lstStyle/>
          <a:p>
            <a:pPr indent="-482588" lvl="0" marL="609585" rtl="0" algn="l">
              <a:lnSpc>
                <a:spcPct val="115000"/>
              </a:lnSpc>
              <a:spcBef>
                <a:spcPts val="0"/>
              </a:spcBef>
              <a:spcAft>
                <a:spcPts val="0"/>
              </a:spcAft>
              <a:buClr>
                <a:srgbClr val="222222"/>
              </a:buClr>
              <a:buSzPct val="81081"/>
              <a:buFont typeface="Calibri"/>
              <a:buChar char="•"/>
            </a:pPr>
            <a:r>
              <a:rPr lang="en-IN">
                <a:solidFill>
                  <a:srgbClr val="222222"/>
                </a:solidFill>
              </a:rPr>
              <a:t>Goal: determine whether the estimated similarity between the DL representations and the brain recordings is significant</a:t>
            </a:r>
            <a:endParaRPr>
              <a:solidFill>
                <a:srgbClr val="222222"/>
              </a:solidFill>
            </a:endParaRPr>
          </a:p>
          <a:p>
            <a:pPr indent="-482588" lvl="0" marL="609585" rtl="0" algn="l">
              <a:lnSpc>
                <a:spcPct val="115000"/>
              </a:lnSpc>
              <a:spcBef>
                <a:spcPts val="1333"/>
              </a:spcBef>
              <a:spcAft>
                <a:spcPts val="0"/>
              </a:spcAft>
              <a:buClr>
                <a:srgbClr val="222222"/>
              </a:buClr>
              <a:buSzPct val="81081"/>
              <a:buFont typeface="Calibri"/>
              <a:buChar char="•"/>
            </a:pPr>
            <a:r>
              <a:rPr lang="en-IN">
                <a:solidFill>
                  <a:srgbClr val="222222"/>
                </a:solidFill>
              </a:rPr>
              <a:t>Simple method that makes no assumptions about underlying data:</a:t>
            </a:r>
            <a:endParaRPr>
              <a:solidFill>
                <a:srgbClr val="222222"/>
              </a:solidFill>
            </a:endParaRPr>
          </a:p>
          <a:p>
            <a:pPr indent="-448722" lvl="0" marL="1828754" rtl="0" algn="l">
              <a:lnSpc>
                <a:spcPct val="115000"/>
              </a:lnSpc>
              <a:spcBef>
                <a:spcPts val="0"/>
              </a:spcBef>
              <a:spcAft>
                <a:spcPts val="0"/>
              </a:spcAft>
              <a:buClr>
                <a:srgbClr val="222222"/>
              </a:buClr>
              <a:buSzPct val="81069"/>
              <a:buFont typeface="Calibri"/>
              <a:buChar char="•"/>
            </a:pPr>
            <a:r>
              <a:rPr lang="en-IN" sz="2267">
                <a:solidFill>
                  <a:srgbClr val="222222"/>
                </a:solidFill>
              </a:rPr>
              <a:t>Permutation test</a:t>
            </a:r>
            <a:endParaRPr sz="2267">
              <a:solidFill>
                <a:srgbClr val="222222"/>
              </a:solidFill>
            </a:endParaRPr>
          </a:p>
          <a:p>
            <a:pPr indent="-448722" lvl="1" marL="2438339" rtl="0" algn="l">
              <a:lnSpc>
                <a:spcPct val="115000"/>
              </a:lnSpc>
              <a:spcBef>
                <a:spcPts val="0"/>
              </a:spcBef>
              <a:spcAft>
                <a:spcPts val="0"/>
              </a:spcAft>
              <a:buClr>
                <a:srgbClr val="222222"/>
              </a:buClr>
              <a:buSzPct val="81069"/>
              <a:buChar char="•"/>
            </a:pPr>
            <a:r>
              <a:rPr lang="en-IN" sz="2267">
                <a:solidFill>
                  <a:srgbClr val="222222"/>
                </a:solidFill>
              </a:rPr>
              <a:t>Break input-to-output correspondence by permuting output labels</a:t>
            </a:r>
            <a:endParaRPr sz="2267">
              <a:solidFill>
                <a:srgbClr val="222222"/>
              </a:solidFill>
            </a:endParaRPr>
          </a:p>
          <a:p>
            <a:pPr indent="-448722" lvl="1" marL="2438339" rtl="0" algn="l">
              <a:lnSpc>
                <a:spcPct val="115000"/>
              </a:lnSpc>
              <a:spcBef>
                <a:spcPts val="0"/>
              </a:spcBef>
              <a:spcAft>
                <a:spcPts val="0"/>
              </a:spcAft>
              <a:buClr>
                <a:srgbClr val="222222"/>
              </a:buClr>
              <a:buSzPct val="81069"/>
              <a:buChar char="•"/>
            </a:pPr>
            <a:r>
              <a:rPr lang="en-IN" sz="2267">
                <a:solidFill>
                  <a:srgbClr val="222222"/>
                </a:solidFill>
              </a:rPr>
              <a:t>Estimate similarity</a:t>
            </a:r>
            <a:endParaRPr sz="2267">
              <a:solidFill>
                <a:srgbClr val="222222"/>
              </a:solidFill>
            </a:endParaRPr>
          </a:p>
          <a:p>
            <a:pPr indent="-448722" lvl="1" marL="2438339" rtl="0" algn="l">
              <a:lnSpc>
                <a:spcPct val="115000"/>
              </a:lnSpc>
              <a:spcBef>
                <a:spcPts val="0"/>
              </a:spcBef>
              <a:spcAft>
                <a:spcPts val="0"/>
              </a:spcAft>
              <a:buClr>
                <a:srgbClr val="222222"/>
              </a:buClr>
              <a:buSzPct val="81069"/>
              <a:buChar char="•"/>
            </a:pPr>
            <a:r>
              <a:rPr lang="en-IN" sz="2267">
                <a:solidFill>
                  <a:srgbClr val="222222"/>
                </a:solidFill>
              </a:rPr>
              <a:t>Repeat 1000s times to estimate null distribution</a:t>
            </a:r>
            <a:endParaRPr sz="2267">
              <a:solidFill>
                <a:srgbClr val="222222"/>
              </a:solidFill>
            </a:endParaRPr>
          </a:p>
          <a:p>
            <a:pPr indent="-448722" lvl="1" marL="2438339" rtl="0" algn="l">
              <a:lnSpc>
                <a:spcPct val="115000"/>
              </a:lnSpc>
              <a:spcBef>
                <a:spcPts val="0"/>
              </a:spcBef>
              <a:spcAft>
                <a:spcPts val="0"/>
              </a:spcAft>
              <a:buClr>
                <a:srgbClr val="222222"/>
              </a:buClr>
              <a:buSzPct val="81069"/>
              <a:buChar char="•"/>
            </a:pPr>
            <a:r>
              <a:rPr lang="en-IN" sz="2267">
                <a:solidFill>
                  <a:srgbClr val="222222"/>
                </a:solidFill>
              </a:rPr>
              <a:t>P-value = proportion of times the similarity metric from permuted labels &gt;= sim. metric from original labels</a:t>
            </a:r>
            <a:endParaRPr sz="2267">
              <a:solidFill>
                <a:srgbClr val="222222"/>
              </a:solidFill>
            </a:endParaRPr>
          </a:p>
          <a:p>
            <a:pPr indent="-448722" lvl="0" marL="1828754" rtl="0" algn="l">
              <a:lnSpc>
                <a:spcPct val="115000"/>
              </a:lnSpc>
              <a:spcBef>
                <a:spcPts val="0"/>
              </a:spcBef>
              <a:spcAft>
                <a:spcPts val="0"/>
              </a:spcAft>
              <a:buClr>
                <a:srgbClr val="222222"/>
              </a:buClr>
              <a:buSzPct val="81069"/>
              <a:buFont typeface="Calibri"/>
              <a:buChar char="•"/>
            </a:pPr>
            <a:r>
              <a:rPr lang="en-IN" sz="2267">
                <a:solidFill>
                  <a:srgbClr val="222222"/>
                </a:solidFill>
              </a:rPr>
              <a:t>Specifically for fMRI:</a:t>
            </a:r>
            <a:endParaRPr sz="2267">
              <a:solidFill>
                <a:srgbClr val="222222"/>
              </a:solidFill>
            </a:endParaRPr>
          </a:p>
          <a:p>
            <a:pPr indent="-448722" lvl="1" marL="2438339" rtl="0" algn="l">
              <a:lnSpc>
                <a:spcPct val="115000"/>
              </a:lnSpc>
              <a:spcBef>
                <a:spcPts val="0"/>
              </a:spcBef>
              <a:spcAft>
                <a:spcPts val="0"/>
              </a:spcAft>
              <a:buClr>
                <a:srgbClr val="222222"/>
              </a:buClr>
              <a:buSzPct val="81069"/>
              <a:buChar char="•"/>
            </a:pPr>
            <a:r>
              <a:rPr lang="en-IN" sz="2267">
                <a:solidFill>
                  <a:srgbClr val="222222"/>
                </a:solidFill>
              </a:rPr>
              <a:t>Permute labels in blocks to preserve the autoregressive structure</a:t>
            </a:r>
            <a:endParaRPr>
              <a:solidFill>
                <a:srgbClr val="222222"/>
              </a:solidFill>
            </a:endParaRPr>
          </a:p>
          <a:p>
            <a:pPr indent="-495288" lvl="0" marL="609585" rtl="0" algn="l">
              <a:lnSpc>
                <a:spcPct val="115000"/>
              </a:lnSpc>
              <a:spcBef>
                <a:spcPts val="1333"/>
              </a:spcBef>
              <a:spcAft>
                <a:spcPts val="0"/>
              </a:spcAft>
              <a:buClr>
                <a:srgbClr val="222222"/>
              </a:buClr>
              <a:buSzPct val="86872"/>
              <a:buFont typeface="Calibri"/>
              <a:buChar char="•"/>
            </a:pPr>
            <a:r>
              <a:rPr lang="en-IN">
                <a:solidFill>
                  <a:srgbClr val="222222"/>
                </a:solidFill>
              </a:rPr>
              <a:t>Correct for multiple comparisons</a:t>
            </a:r>
            <a:endParaRPr>
              <a:solidFill>
                <a:srgbClr val="222222"/>
              </a:solidFill>
            </a:endParaRPr>
          </a:p>
          <a:p>
            <a:pPr indent="-461422" lvl="0" marL="1828754" rtl="0" algn="l">
              <a:lnSpc>
                <a:spcPct val="115000"/>
              </a:lnSpc>
              <a:spcBef>
                <a:spcPts val="0"/>
              </a:spcBef>
              <a:spcAft>
                <a:spcPts val="0"/>
              </a:spcAft>
              <a:buClr>
                <a:srgbClr val="222222"/>
              </a:buClr>
              <a:buSzPct val="88222"/>
              <a:buFont typeface="Calibri"/>
              <a:buChar char="•"/>
            </a:pPr>
            <a:r>
              <a:rPr lang="en-IN" sz="2267">
                <a:solidFill>
                  <a:srgbClr val="222222"/>
                </a:solidFill>
              </a:rPr>
              <a:t>FDR, FWER, etc.</a:t>
            </a:r>
            <a:endParaRPr sz="2267"/>
          </a:p>
        </p:txBody>
      </p:sp>
      <p:sp>
        <p:nvSpPr>
          <p:cNvPr id="2132" name="Google Shape;2132;p148"/>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Calibri"/>
              <a:buNone/>
            </a:pPr>
            <a:r>
              <a:rPr lang="en-IN"/>
              <a:t>Encoding: statistical </a:t>
            </a:r>
            <a:r>
              <a:rPr b="1" lang="en-IN"/>
              <a:t>significance</a:t>
            </a:r>
            <a:endParaRPr b="1"/>
          </a:p>
        </p:txBody>
      </p:sp>
      <p:sp>
        <p:nvSpPr>
          <p:cNvPr id="2133" name="Google Shape;2133;p148"/>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7" name="Shape 2137"/>
        <p:cNvGrpSpPr/>
        <p:nvPr/>
      </p:nvGrpSpPr>
      <p:grpSpPr>
        <a:xfrm>
          <a:off x="0" y="0"/>
          <a:ext cx="0" cy="0"/>
          <a:chOff x="0" y="0"/>
          <a:chExt cx="0" cy="0"/>
        </a:xfrm>
      </p:grpSpPr>
      <p:sp>
        <p:nvSpPr>
          <p:cNvPr id="2138" name="Google Shape;2138;p149"/>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Calibri"/>
              <a:buNone/>
            </a:pPr>
            <a:r>
              <a:rPr lang="en-IN"/>
              <a:t>Encoding: performance </a:t>
            </a:r>
            <a:r>
              <a:rPr b="1" lang="en-IN"/>
              <a:t>visualization</a:t>
            </a:r>
            <a:endParaRPr b="1"/>
          </a:p>
        </p:txBody>
      </p:sp>
      <p:sp>
        <p:nvSpPr>
          <p:cNvPr id="2139" name="Google Shape;2139;p149"/>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140" name="Google Shape;2140;p149"/>
          <p:cNvSpPr txBox="1"/>
          <p:nvPr/>
        </p:nvSpPr>
        <p:spPr>
          <a:xfrm>
            <a:off x="2618333" y="1552201"/>
            <a:ext cx="994800" cy="615513"/>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fMRI</a:t>
            </a:r>
            <a:endParaRPr sz="2400">
              <a:solidFill>
                <a:schemeClr val="dk1"/>
              </a:solidFill>
              <a:latin typeface="Calibri"/>
              <a:ea typeface="Calibri"/>
              <a:cs typeface="Calibri"/>
              <a:sym typeface="Calibri"/>
            </a:endParaRPr>
          </a:p>
        </p:txBody>
      </p:sp>
      <p:sp>
        <p:nvSpPr>
          <p:cNvPr id="2141" name="Google Shape;2141;p149"/>
          <p:cNvSpPr txBox="1"/>
          <p:nvPr/>
        </p:nvSpPr>
        <p:spPr>
          <a:xfrm>
            <a:off x="7699967" y="1552201"/>
            <a:ext cx="1682800" cy="615513"/>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MEG/EEG</a:t>
            </a:r>
            <a:endParaRPr sz="2400">
              <a:solidFill>
                <a:schemeClr val="dk1"/>
              </a:solidFill>
              <a:latin typeface="Calibri"/>
              <a:ea typeface="Calibri"/>
              <a:cs typeface="Calibri"/>
              <a:sym typeface="Calibri"/>
            </a:endParaRPr>
          </a:p>
        </p:txBody>
      </p:sp>
      <p:sp>
        <p:nvSpPr>
          <p:cNvPr id="2142" name="Google Shape;2142;p149"/>
          <p:cNvSpPr txBox="1"/>
          <p:nvPr>
            <p:ph idx="4294967295" type="body"/>
          </p:nvPr>
        </p:nvSpPr>
        <p:spPr>
          <a:xfrm>
            <a:off x="924733" y="5778333"/>
            <a:ext cx="4254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hlinkClick r:id="rId3"/>
              </a:rPr>
              <a:t>Gao, James S., Alexander G. Huth, Mark D. Lescroart, and Jack L. Gallant. "Pycortex: an interactive surface visualizer for fMRI." Frontiers in neuroinformatics (2015): 23.</a:t>
            </a:r>
            <a:endParaRPr/>
          </a:p>
        </p:txBody>
      </p:sp>
      <p:pic>
        <p:nvPicPr>
          <p:cNvPr id="2143" name="Google Shape;2143;p149"/>
          <p:cNvPicPr preferRelativeResize="0"/>
          <p:nvPr/>
        </p:nvPicPr>
        <p:blipFill rotWithShape="1">
          <a:blip r:embed="rId4">
            <a:alphaModFix/>
          </a:blip>
          <a:srcRect b="0" l="0" r="0" t="0"/>
          <a:stretch/>
        </p:blipFill>
        <p:spPr>
          <a:xfrm>
            <a:off x="761601" y="2189235"/>
            <a:ext cx="4469665" cy="3362135"/>
          </a:xfrm>
          <a:prstGeom prst="rect">
            <a:avLst/>
          </a:prstGeom>
          <a:noFill/>
          <a:ln>
            <a:noFill/>
          </a:ln>
        </p:spPr>
      </p:pic>
      <p:pic>
        <p:nvPicPr>
          <p:cNvPr id="2144" name="Google Shape;2144;p149"/>
          <p:cNvPicPr preferRelativeResize="0"/>
          <p:nvPr/>
        </p:nvPicPr>
        <p:blipFill rotWithShape="1">
          <a:blip r:embed="rId5">
            <a:alphaModFix/>
          </a:blip>
          <a:srcRect b="0" l="55086" r="0" t="0"/>
          <a:stretch/>
        </p:blipFill>
        <p:spPr>
          <a:xfrm>
            <a:off x="6788500" y="2189233"/>
            <a:ext cx="3175128" cy="3174600"/>
          </a:xfrm>
          <a:prstGeom prst="rect">
            <a:avLst/>
          </a:prstGeom>
          <a:noFill/>
          <a:ln>
            <a:noFill/>
          </a:ln>
        </p:spPr>
      </p:pic>
      <p:sp>
        <p:nvSpPr>
          <p:cNvPr id="2145" name="Google Shape;2145;p149"/>
          <p:cNvSpPr txBox="1"/>
          <p:nvPr>
            <p:ph idx="4294967295" type="body"/>
          </p:nvPr>
        </p:nvSpPr>
        <p:spPr>
          <a:xfrm>
            <a:off x="6413967" y="5810167"/>
            <a:ext cx="4254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hlinkClick r:id="rId6"/>
              </a:rPr>
              <a:t>Gramfort, Alexandre, Martin Luessi, Eric Larson, Denis A. Engemann, Daniel Strohmeier, Christian Brodbeck, Roman Goj et al. "MEG and EEG data analysis with MNE-Python." Frontiers in neuroscience (2013): 267.</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5"/>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Forms of stimulus presentation and data collection</a:t>
            </a:r>
            <a:endParaRPr/>
          </a:p>
        </p:txBody>
      </p:sp>
      <p:sp>
        <p:nvSpPr>
          <p:cNvPr id="302" name="Google Shape;302;p15"/>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Type: fMRI, EEG, MEG, …</a:t>
            </a:r>
            <a:endParaRPr/>
          </a:p>
          <a:p>
            <a:pPr indent="-228600" lvl="0" marL="228600" rtl="0" algn="l">
              <a:lnSpc>
                <a:spcPct val="90000"/>
              </a:lnSpc>
              <a:spcBef>
                <a:spcPts val="1000"/>
              </a:spcBef>
              <a:spcAft>
                <a:spcPts val="0"/>
              </a:spcAft>
              <a:buClr>
                <a:schemeClr val="dk1"/>
              </a:buClr>
              <a:buSzPts val="2800"/>
              <a:buChar char="•"/>
            </a:pPr>
            <a:r>
              <a:rPr lang="en-IN"/>
              <a:t>TR: Sampling time.</a:t>
            </a:r>
            <a:endParaRPr/>
          </a:p>
          <a:p>
            <a:pPr indent="-228600" lvl="0" marL="228600" rtl="0" algn="l">
              <a:lnSpc>
                <a:spcPct val="90000"/>
              </a:lnSpc>
              <a:spcBef>
                <a:spcPts val="1000"/>
              </a:spcBef>
              <a:spcAft>
                <a:spcPts val="0"/>
              </a:spcAft>
              <a:buClr>
                <a:schemeClr val="dk1"/>
              </a:buClr>
              <a:buSzPts val="2800"/>
              <a:buChar char="•"/>
            </a:pPr>
            <a:r>
              <a:rPr lang="en-IN"/>
              <a:t>Fixation points: location, color, shape.</a:t>
            </a:r>
            <a:endParaRPr/>
          </a:p>
          <a:p>
            <a:pPr indent="-228600" lvl="0" marL="228600" rtl="0" algn="l">
              <a:lnSpc>
                <a:spcPct val="90000"/>
              </a:lnSpc>
              <a:spcBef>
                <a:spcPts val="1000"/>
              </a:spcBef>
              <a:spcAft>
                <a:spcPts val="0"/>
              </a:spcAft>
              <a:buClr>
                <a:schemeClr val="dk1"/>
              </a:buClr>
              <a:buSzPts val="2800"/>
              <a:buChar char="•"/>
            </a:pPr>
            <a:r>
              <a:rPr lang="en-IN"/>
              <a:t>Form of stimuli presentation: text, video, audio, images.</a:t>
            </a:r>
            <a:endParaRPr/>
          </a:p>
          <a:p>
            <a:pPr indent="-228600" lvl="0" marL="228600" rtl="0" algn="l">
              <a:lnSpc>
                <a:spcPct val="90000"/>
              </a:lnSpc>
              <a:spcBef>
                <a:spcPts val="1000"/>
              </a:spcBef>
              <a:spcAft>
                <a:spcPts val="0"/>
              </a:spcAft>
              <a:buClr>
                <a:schemeClr val="dk1"/>
              </a:buClr>
              <a:buSzPts val="2800"/>
              <a:buChar char="•"/>
            </a:pPr>
            <a:r>
              <a:rPr lang="en-IN"/>
              <a:t>Task: question answering, property generation, understanding, …</a:t>
            </a:r>
            <a:endParaRPr/>
          </a:p>
          <a:p>
            <a:pPr indent="-228600" lvl="0" marL="228600" rtl="0" algn="l">
              <a:lnSpc>
                <a:spcPct val="90000"/>
              </a:lnSpc>
              <a:spcBef>
                <a:spcPts val="1000"/>
              </a:spcBef>
              <a:spcAft>
                <a:spcPts val="0"/>
              </a:spcAft>
              <a:buClr>
                <a:schemeClr val="dk1"/>
              </a:buClr>
              <a:buSzPts val="2800"/>
              <a:buChar char="•"/>
            </a:pPr>
            <a:r>
              <a:rPr lang="en-IN"/>
              <a:t>Time given to participants: 1 minute to list properties, …</a:t>
            </a:r>
            <a:endParaRPr/>
          </a:p>
          <a:p>
            <a:pPr indent="-228600" lvl="0" marL="228600" rtl="0" algn="l">
              <a:lnSpc>
                <a:spcPct val="90000"/>
              </a:lnSpc>
              <a:spcBef>
                <a:spcPts val="1000"/>
              </a:spcBef>
              <a:spcAft>
                <a:spcPts val="0"/>
              </a:spcAft>
              <a:buClr>
                <a:schemeClr val="dk1"/>
              </a:buClr>
              <a:buSzPts val="2800"/>
              <a:buChar char="•"/>
            </a:pPr>
            <a:r>
              <a:rPr lang="en-IN"/>
              <a:t>Type of participants: males/females, sighted/blind, …</a:t>
            </a:r>
            <a:endParaRPr/>
          </a:p>
          <a:p>
            <a:pPr indent="-228600" lvl="0" marL="228600" rtl="0" algn="l">
              <a:lnSpc>
                <a:spcPct val="90000"/>
              </a:lnSpc>
              <a:spcBef>
                <a:spcPts val="1000"/>
              </a:spcBef>
              <a:spcAft>
                <a:spcPts val="0"/>
              </a:spcAft>
              <a:buClr>
                <a:schemeClr val="dk1"/>
              </a:buClr>
              <a:buSzPts val="2800"/>
              <a:buChar char="•"/>
            </a:pPr>
            <a:r>
              <a:rPr lang="en-IN"/>
              <a:t>Number of times the response to stimuli was recorded.</a:t>
            </a:r>
            <a:endParaRPr/>
          </a:p>
          <a:p>
            <a:pPr indent="-228600" lvl="0" marL="228600" rtl="0" algn="l">
              <a:lnSpc>
                <a:spcPct val="90000"/>
              </a:lnSpc>
              <a:spcBef>
                <a:spcPts val="1000"/>
              </a:spcBef>
              <a:spcAft>
                <a:spcPts val="0"/>
              </a:spcAft>
              <a:buClr>
                <a:schemeClr val="dk1"/>
              </a:buClr>
              <a:buSzPts val="2800"/>
              <a:buChar char="•"/>
            </a:pPr>
            <a:r>
              <a:rPr lang="en-IN"/>
              <a:t>Language</a:t>
            </a:r>
            <a:endParaRPr/>
          </a:p>
        </p:txBody>
      </p:sp>
      <p:sp>
        <p:nvSpPr>
          <p:cNvPr id="303" name="Google Shape;303;p15"/>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304" name="Google Shape;304;p15"/>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305" name="Google Shape;305;p15"/>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9" name="Shape 2149"/>
        <p:cNvGrpSpPr/>
        <p:nvPr/>
      </p:nvGrpSpPr>
      <p:grpSpPr>
        <a:xfrm>
          <a:off x="0" y="0"/>
          <a:ext cx="0" cy="0"/>
          <a:chOff x="0" y="0"/>
          <a:chExt cx="0" cy="0"/>
        </a:xfrm>
      </p:grpSpPr>
      <p:sp>
        <p:nvSpPr>
          <p:cNvPr id="2150" name="Google Shape;2150;p150"/>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Calibri"/>
              <a:buNone/>
            </a:pPr>
            <a:r>
              <a:rPr lang="en-IN"/>
              <a:t>Agenda</a:t>
            </a:r>
            <a:endParaRPr/>
          </a:p>
        </p:txBody>
      </p:sp>
      <p:sp>
        <p:nvSpPr>
          <p:cNvPr id="2151" name="Google Shape;2151;p150"/>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lnSpcReduction="10000"/>
          </a:bodyPr>
          <a:lstStyle/>
          <a:p>
            <a:pPr indent="-228594" lvl="0" marL="237060" rtl="0" algn="l">
              <a:lnSpc>
                <a:spcPct val="90000"/>
              </a:lnSpc>
              <a:spcBef>
                <a:spcPts val="0"/>
              </a:spcBef>
              <a:spcAft>
                <a:spcPts val="0"/>
              </a:spcAft>
              <a:buSzPts val="2100"/>
              <a:buChar char="•"/>
            </a:pPr>
            <a:r>
              <a:rPr lang="en-IN"/>
              <a:t>Introduction to Brain encoding and decoding [30 min]</a:t>
            </a:r>
            <a:endParaRPr/>
          </a:p>
          <a:p>
            <a:pPr indent="-228594" lvl="0" marL="237060" rtl="0" algn="l">
              <a:lnSpc>
                <a:spcPct val="90000"/>
              </a:lnSpc>
              <a:spcBef>
                <a:spcPts val="1067"/>
              </a:spcBef>
              <a:spcAft>
                <a:spcPts val="0"/>
              </a:spcAft>
              <a:buSzPts val="2100"/>
              <a:buChar char="•"/>
            </a:pPr>
            <a:r>
              <a:rPr lang="en-IN"/>
              <a:t>Stimulus Representations [1 hour 30 min]</a:t>
            </a:r>
            <a:endParaRPr/>
          </a:p>
          <a:p>
            <a:pPr indent="-228594" lvl="0" marL="237060" rtl="0" algn="l">
              <a:lnSpc>
                <a:spcPct val="90000"/>
              </a:lnSpc>
              <a:spcBef>
                <a:spcPts val="1067"/>
              </a:spcBef>
              <a:spcAft>
                <a:spcPts val="0"/>
              </a:spcAft>
              <a:buSzPts val="2100"/>
              <a:buChar char="•"/>
            </a:pPr>
            <a:r>
              <a:rPr lang="en-IN"/>
              <a:t>Coffee break [30 min]</a:t>
            </a:r>
            <a:endParaRPr/>
          </a:p>
          <a:p>
            <a:pPr indent="-237060" lvl="0" marL="237060" rtl="0" algn="l">
              <a:lnSpc>
                <a:spcPct val="90000"/>
              </a:lnSpc>
              <a:spcBef>
                <a:spcPts val="1067"/>
              </a:spcBef>
              <a:spcAft>
                <a:spcPts val="0"/>
              </a:spcAft>
              <a:buSzPts val="2100"/>
              <a:buChar char="•"/>
            </a:pPr>
            <a:r>
              <a:rPr lang="en-IN"/>
              <a:t>Deep Learning for Brain Decoding [1 hour 30 min]</a:t>
            </a:r>
            <a:endParaRPr/>
          </a:p>
          <a:p>
            <a:pPr indent="-228594" lvl="0" marL="237060" rtl="0" algn="l">
              <a:lnSpc>
                <a:spcPct val="90000"/>
              </a:lnSpc>
              <a:spcBef>
                <a:spcPts val="1067"/>
              </a:spcBef>
              <a:spcAft>
                <a:spcPts val="0"/>
              </a:spcAft>
              <a:buSzPts val="2100"/>
              <a:buChar char="•"/>
            </a:pPr>
            <a:r>
              <a:rPr lang="en-IN"/>
              <a:t>Lunch break [1 hour 15 min]</a:t>
            </a:r>
            <a:endParaRPr/>
          </a:p>
          <a:p>
            <a:pPr indent="-237060" lvl="0" marL="237060" rtl="0" algn="l">
              <a:lnSpc>
                <a:spcPct val="90000"/>
              </a:lnSpc>
              <a:spcBef>
                <a:spcPts val="1067"/>
              </a:spcBef>
              <a:spcAft>
                <a:spcPts val="0"/>
              </a:spcAft>
              <a:buClr>
                <a:srgbClr val="FF0000"/>
              </a:buClr>
              <a:buSzPts val="2100"/>
              <a:buChar char="•"/>
            </a:pPr>
            <a:r>
              <a:rPr b="1" lang="en-IN">
                <a:solidFill>
                  <a:srgbClr val="FF0000"/>
                </a:solidFill>
              </a:rPr>
              <a:t>Deep Learning for Brain Encoding [1 hour 30 min]</a:t>
            </a:r>
            <a:endParaRPr b="1">
              <a:solidFill>
                <a:srgbClr val="FF0000"/>
              </a:solidFill>
            </a:endParaRPr>
          </a:p>
          <a:p>
            <a:pPr indent="-237061" lvl="1" marL="694249" rtl="0" algn="l">
              <a:lnSpc>
                <a:spcPct val="90000"/>
              </a:lnSpc>
              <a:spcBef>
                <a:spcPts val="533"/>
              </a:spcBef>
              <a:spcAft>
                <a:spcPts val="0"/>
              </a:spcAft>
              <a:buSzPts val="1400"/>
              <a:buChar char="•"/>
            </a:pPr>
            <a:r>
              <a:rPr lang="en-IN"/>
              <a:t>Classic findings &amp; common approaches</a:t>
            </a:r>
            <a:endParaRPr/>
          </a:p>
          <a:p>
            <a:pPr indent="-237061" lvl="1" marL="694249" rtl="0" algn="l">
              <a:lnSpc>
                <a:spcPct val="90000"/>
              </a:lnSpc>
              <a:spcBef>
                <a:spcPts val="533"/>
              </a:spcBef>
              <a:spcAft>
                <a:spcPts val="0"/>
              </a:spcAft>
              <a:buClr>
                <a:srgbClr val="FF0000"/>
              </a:buClr>
              <a:buSzPts val="1400"/>
              <a:buChar char="•"/>
            </a:pPr>
            <a:r>
              <a:rPr b="1" lang="en-IN">
                <a:solidFill>
                  <a:srgbClr val="FF0000"/>
                </a:solidFill>
              </a:rPr>
              <a:t>More recent findings utilizing deep learning</a:t>
            </a:r>
            <a:endParaRPr b="1">
              <a:solidFill>
                <a:srgbClr val="FF0000"/>
              </a:solidFill>
            </a:endParaRPr>
          </a:p>
          <a:p>
            <a:pPr indent="-228594" lvl="0" marL="237060" rtl="0" algn="l">
              <a:lnSpc>
                <a:spcPct val="90000"/>
              </a:lnSpc>
              <a:spcBef>
                <a:spcPts val="1067"/>
              </a:spcBef>
              <a:spcAft>
                <a:spcPts val="0"/>
              </a:spcAft>
              <a:buSzPts val="2100"/>
              <a:buChar char="•"/>
            </a:pPr>
            <a:r>
              <a:rPr lang="en-IN"/>
              <a:t>Coffee break [30 min]</a:t>
            </a:r>
            <a:endParaRPr/>
          </a:p>
          <a:p>
            <a:pPr indent="-228594" lvl="0" marL="237060" rtl="0" algn="l">
              <a:lnSpc>
                <a:spcPct val="90000"/>
              </a:lnSpc>
              <a:spcBef>
                <a:spcPts val="1067"/>
              </a:spcBef>
              <a:spcAft>
                <a:spcPts val="0"/>
              </a:spcAft>
              <a:buSzPts val="2100"/>
              <a:buChar char="•"/>
            </a:pPr>
            <a:r>
              <a:rPr lang="en-IN"/>
              <a:t>Advanced Methods [1 hour 15 min]</a:t>
            </a:r>
            <a:endParaRPr/>
          </a:p>
          <a:p>
            <a:pPr indent="-228594" lvl="0" marL="237060" rtl="0" algn="l">
              <a:lnSpc>
                <a:spcPct val="90000"/>
              </a:lnSpc>
              <a:spcBef>
                <a:spcPts val="1067"/>
              </a:spcBef>
              <a:spcAft>
                <a:spcPts val="0"/>
              </a:spcAft>
              <a:buSzPts val="2100"/>
              <a:buChar char="•"/>
            </a:pPr>
            <a:r>
              <a:rPr lang="en-IN"/>
              <a:t>Summary and Future Trends [15 min]</a:t>
            </a:r>
            <a:endParaRPr/>
          </a:p>
          <a:p>
            <a:pPr indent="-50798" lvl="0" marL="237060" rtl="0" algn="l">
              <a:lnSpc>
                <a:spcPct val="90000"/>
              </a:lnSpc>
              <a:spcBef>
                <a:spcPts val="1067"/>
              </a:spcBef>
              <a:spcAft>
                <a:spcPts val="0"/>
              </a:spcAft>
              <a:buSzPts val="2100"/>
              <a:buNone/>
            </a:pPr>
            <a:r>
              <a:t/>
            </a:r>
            <a:endParaRPr/>
          </a:p>
        </p:txBody>
      </p:sp>
      <p:sp>
        <p:nvSpPr>
          <p:cNvPr id="2152" name="Google Shape;2152;p150"/>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800"/>
              <a:buFont typeface="Calibri"/>
              <a:buNone/>
            </a:pPr>
            <a:fld id="{00000000-1234-1234-1234-123412341234}" type="slidenum">
              <a:rPr lang="en-IN"/>
              <a:t>‹#›</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sp>
        <p:nvSpPr>
          <p:cNvPr id="2157" name="Google Shape;2157;p151"/>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Calibri"/>
              <a:buNone/>
            </a:pPr>
            <a:r>
              <a:rPr lang="en-IN"/>
              <a:t>More recent work utilizing progress in DL for encoding</a:t>
            </a:r>
            <a:endParaRPr/>
          </a:p>
        </p:txBody>
      </p:sp>
      <p:sp>
        <p:nvSpPr>
          <p:cNvPr id="2158" name="Google Shape;2158;p151"/>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228594" lvl="0" marL="237060" rtl="0" algn="l">
              <a:lnSpc>
                <a:spcPct val="90000"/>
              </a:lnSpc>
              <a:spcBef>
                <a:spcPts val="1067"/>
              </a:spcBef>
              <a:spcAft>
                <a:spcPts val="0"/>
              </a:spcAft>
              <a:buSzPts val="2100"/>
              <a:buFont typeface="Calibri"/>
              <a:buChar char="•"/>
            </a:pPr>
            <a:r>
              <a:rPr lang="en-IN"/>
              <a:t>Using representations of stimuli from deep learning systems</a:t>
            </a:r>
            <a:endParaRPr/>
          </a:p>
          <a:p>
            <a:pPr indent="-228594" lvl="0" marL="237060" rtl="0" algn="l">
              <a:lnSpc>
                <a:spcPct val="90000"/>
              </a:lnSpc>
              <a:spcBef>
                <a:spcPts val="1067"/>
              </a:spcBef>
              <a:spcAft>
                <a:spcPts val="0"/>
              </a:spcAft>
              <a:buSzPts val="2100"/>
              <a:buFont typeface="Calibri"/>
              <a:buChar char="•"/>
            </a:pPr>
            <a:r>
              <a:rPr b="1" lang="en-IN"/>
              <a:t>Language: </a:t>
            </a:r>
            <a:endParaRPr b="1"/>
          </a:p>
          <a:p>
            <a:pPr indent="-296326" lvl="1" marL="694249" rtl="0" algn="l">
              <a:lnSpc>
                <a:spcPct val="90000"/>
              </a:lnSpc>
              <a:spcBef>
                <a:spcPts val="1067"/>
              </a:spcBef>
              <a:spcAft>
                <a:spcPts val="0"/>
              </a:spcAft>
              <a:buSzPts val="2100"/>
              <a:buChar char="•"/>
            </a:pPr>
            <a:r>
              <a:rPr lang="en-IN"/>
              <a:t>Wehbe et al. 2014; Jain and Huth, 2018; Toneva and Wehbe, 2019;  Caucheteux and King, 2020/2022; Schrimpf et al. 2020/2021; Goldstein et al. 2021/2022</a:t>
            </a:r>
            <a:endParaRPr/>
          </a:p>
          <a:p>
            <a:pPr indent="-228594" lvl="0" marL="237060" rtl="0" algn="l">
              <a:lnSpc>
                <a:spcPct val="90000"/>
              </a:lnSpc>
              <a:spcBef>
                <a:spcPts val="1067"/>
              </a:spcBef>
              <a:spcAft>
                <a:spcPts val="0"/>
              </a:spcAft>
              <a:buSzPts val="2100"/>
              <a:buFont typeface="Calibri"/>
              <a:buChar char="•"/>
            </a:pPr>
            <a:r>
              <a:rPr lang="en-IN"/>
              <a:t>Vision: </a:t>
            </a:r>
            <a:endParaRPr/>
          </a:p>
          <a:p>
            <a:pPr indent="-296326" lvl="1" marL="694249" rtl="0" algn="l">
              <a:lnSpc>
                <a:spcPct val="90000"/>
              </a:lnSpc>
              <a:spcBef>
                <a:spcPts val="1067"/>
              </a:spcBef>
              <a:spcAft>
                <a:spcPts val="0"/>
              </a:spcAft>
              <a:buSzPts val="2100"/>
              <a:buChar char="•"/>
            </a:pPr>
            <a:r>
              <a:rPr lang="en-IN"/>
              <a:t>Yamins et al. 2014; Cichy et al. 2016; Konkle and Alvarez, 2020/2022;  Zhuang et al. 2022</a:t>
            </a:r>
            <a:endParaRPr/>
          </a:p>
          <a:p>
            <a:pPr indent="-228594" lvl="0" marL="237060" rtl="0" algn="l">
              <a:lnSpc>
                <a:spcPct val="90000"/>
              </a:lnSpc>
              <a:spcBef>
                <a:spcPts val="1067"/>
              </a:spcBef>
              <a:spcAft>
                <a:spcPts val="0"/>
              </a:spcAft>
              <a:buSzPts val="2100"/>
              <a:buFont typeface="Calibri"/>
              <a:buChar char="•"/>
            </a:pPr>
            <a:r>
              <a:rPr lang="en-IN"/>
              <a:t>Audio:</a:t>
            </a:r>
            <a:endParaRPr/>
          </a:p>
          <a:p>
            <a:pPr indent="-296326" lvl="1" marL="694249" rtl="0" algn="l">
              <a:lnSpc>
                <a:spcPct val="90000"/>
              </a:lnSpc>
              <a:spcBef>
                <a:spcPts val="1067"/>
              </a:spcBef>
              <a:spcAft>
                <a:spcPts val="0"/>
              </a:spcAft>
              <a:buSzPts val="2100"/>
              <a:buChar char="•"/>
            </a:pPr>
            <a:r>
              <a:rPr lang="en-IN"/>
              <a:t>Kell et al. 2018; Vaidya, Jain, and Huth 2022; Millet et al. 2022</a:t>
            </a:r>
            <a:endParaRPr/>
          </a:p>
          <a:p>
            <a:pPr indent="0" lvl="0" marL="237060" rtl="0" algn="l">
              <a:lnSpc>
                <a:spcPct val="90000"/>
              </a:lnSpc>
              <a:spcBef>
                <a:spcPts val="1067"/>
              </a:spcBef>
              <a:spcAft>
                <a:spcPts val="0"/>
              </a:spcAft>
              <a:buSzPts val="1400"/>
              <a:buNone/>
            </a:pPr>
            <a:r>
              <a:t/>
            </a:r>
            <a:endParaRPr/>
          </a:p>
          <a:p>
            <a:pPr indent="-50798" lvl="0" marL="237060" rtl="0" algn="l">
              <a:lnSpc>
                <a:spcPct val="90000"/>
              </a:lnSpc>
              <a:spcBef>
                <a:spcPts val="1067"/>
              </a:spcBef>
              <a:spcAft>
                <a:spcPts val="0"/>
              </a:spcAft>
              <a:buSzPts val="2100"/>
              <a:buNone/>
            </a:pPr>
            <a:r>
              <a:t/>
            </a:r>
            <a:endParaRPr/>
          </a:p>
        </p:txBody>
      </p:sp>
      <p:sp>
        <p:nvSpPr>
          <p:cNvPr id="2159" name="Google Shape;2159;p151"/>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8">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3" name="Shape 2163"/>
        <p:cNvGrpSpPr/>
        <p:nvPr/>
      </p:nvGrpSpPr>
      <p:grpSpPr>
        <a:xfrm>
          <a:off x="0" y="0"/>
          <a:ext cx="0" cy="0"/>
          <a:chOff x="0" y="0"/>
          <a:chExt cx="0" cy="0"/>
        </a:xfrm>
      </p:grpSpPr>
      <p:sp>
        <p:nvSpPr>
          <p:cNvPr id="2164" name="Google Shape;2164;p152"/>
          <p:cNvSpPr txBox="1"/>
          <p:nvPr/>
        </p:nvSpPr>
        <p:spPr>
          <a:xfrm>
            <a:off x="265967" y="1138734"/>
            <a:ext cx="114760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derived from an NLP system (RNN) trained on Harry Potter fan fiction</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MEG, reading</a:t>
            </a:r>
            <a:endParaRPr sz="2400">
              <a:solidFill>
                <a:schemeClr val="dk1"/>
              </a:solidFill>
              <a:latin typeface="Calibri"/>
              <a:ea typeface="Calibri"/>
              <a:cs typeface="Calibri"/>
              <a:sym typeface="Calibri"/>
            </a:endParaRPr>
          </a:p>
        </p:txBody>
      </p:sp>
      <p:sp>
        <p:nvSpPr>
          <p:cNvPr id="2165" name="Google Shape;2165;p152"/>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Language: work utilizing DL progress</a:t>
            </a:r>
            <a:endParaRPr/>
          </a:p>
        </p:txBody>
      </p:sp>
      <p:sp>
        <p:nvSpPr>
          <p:cNvPr id="2166" name="Google Shape;2166;p152"/>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grpSp>
        <p:nvGrpSpPr>
          <p:cNvPr id="2167" name="Google Shape;2167;p152"/>
          <p:cNvGrpSpPr/>
          <p:nvPr/>
        </p:nvGrpSpPr>
        <p:grpSpPr>
          <a:xfrm>
            <a:off x="5917767" y="2684851"/>
            <a:ext cx="4882965" cy="3322421"/>
            <a:chOff x="4515025" y="-1847212"/>
            <a:chExt cx="3662224" cy="2491816"/>
          </a:xfrm>
        </p:grpSpPr>
        <p:pic>
          <p:nvPicPr>
            <p:cNvPr id="2168" name="Google Shape;2168;p152"/>
            <p:cNvPicPr preferRelativeResize="0"/>
            <p:nvPr/>
          </p:nvPicPr>
          <p:blipFill rotWithShape="1">
            <a:blip r:embed="rId3">
              <a:alphaModFix/>
            </a:blip>
            <a:srcRect b="0" l="0" r="0" t="0"/>
            <a:stretch/>
          </p:blipFill>
          <p:spPr>
            <a:xfrm>
              <a:off x="4515025" y="-906021"/>
              <a:ext cx="3662224" cy="1550625"/>
            </a:xfrm>
            <a:prstGeom prst="rect">
              <a:avLst/>
            </a:prstGeom>
            <a:noFill/>
            <a:ln>
              <a:noFill/>
            </a:ln>
          </p:spPr>
        </p:pic>
        <p:sp>
          <p:nvSpPr>
            <p:cNvPr id="2169" name="Google Shape;2169;p152"/>
            <p:cNvSpPr txBox="1"/>
            <p:nvPr/>
          </p:nvSpPr>
          <p:spPr>
            <a:xfrm>
              <a:off x="4626675" y="-1847212"/>
              <a:ext cx="3438900" cy="738634"/>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significant word-by-word alignment between MEG &amp; representations of words and context from recurrent NLP systems</a:t>
              </a:r>
              <a:endParaRPr sz="1600">
                <a:solidFill>
                  <a:schemeClr val="dk1"/>
                </a:solidFill>
                <a:latin typeface="Calibri"/>
                <a:ea typeface="Calibri"/>
                <a:cs typeface="Calibri"/>
                <a:sym typeface="Calibri"/>
              </a:endParaRPr>
            </a:p>
          </p:txBody>
        </p:sp>
      </p:grpSp>
      <p:sp>
        <p:nvSpPr>
          <p:cNvPr id="2170" name="Google Shape;2170;p152"/>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hlinkClick r:id="rId4"/>
              </a:rPr>
              <a:t>Wehbe, Leila, Ashish Vaswani, Kevin Knight, and Tom Mitchell. "Aligning context-based statistical models of language with brain activity during reading." In Proceedings of the 2014 Conference on Empirical Methods in Natural Language Processing (EMNLP), pp. 233-243. 2014.</a:t>
            </a:r>
            <a:endParaRPr/>
          </a:p>
        </p:txBody>
      </p:sp>
      <p:pic>
        <p:nvPicPr>
          <p:cNvPr id="2171" name="Google Shape;2171;p152"/>
          <p:cNvPicPr preferRelativeResize="0"/>
          <p:nvPr/>
        </p:nvPicPr>
        <p:blipFill rotWithShape="1">
          <a:blip r:embed="rId5">
            <a:alphaModFix/>
          </a:blip>
          <a:srcRect b="0" l="0" r="0" t="0"/>
          <a:stretch/>
        </p:blipFill>
        <p:spPr>
          <a:xfrm>
            <a:off x="853600" y="3123767"/>
            <a:ext cx="4551800" cy="28101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5" name="Shape 2175"/>
        <p:cNvGrpSpPr/>
        <p:nvPr/>
      </p:nvGrpSpPr>
      <p:grpSpPr>
        <a:xfrm>
          <a:off x="0" y="0"/>
          <a:ext cx="0" cy="0"/>
          <a:chOff x="0" y="0"/>
          <a:chExt cx="0" cy="0"/>
        </a:xfrm>
      </p:grpSpPr>
      <p:sp>
        <p:nvSpPr>
          <p:cNvPr id="2176" name="Google Shape;2176;p153"/>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Audio: work utilizing DL progress</a:t>
            </a:r>
            <a:endParaRPr/>
          </a:p>
        </p:txBody>
      </p:sp>
      <p:sp>
        <p:nvSpPr>
          <p:cNvPr id="2177" name="Google Shape;2177;p153"/>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178" name="Google Shape;2178;p153"/>
          <p:cNvSpPr txBox="1"/>
          <p:nvPr/>
        </p:nvSpPr>
        <p:spPr>
          <a:xfrm>
            <a:off x="265967" y="1138734"/>
            <a:ext cx="114760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Moth Radio Hour</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derived from </a:t>
            </a:r>
            <a:r>
              <a:rPr b="1" lang="en-IN" sz="2267">
                <a:solidFill>
                  <a:schemeClr val="dk1"/>
                </a:solidFill>
                <a:latin typeface="Calibri"/>
                <a:ea typeface="Calibri"/>
                <a:cs typeface="Calibri"/>
                <a:sym typeface="Calibri"/>
              </a:rPr>
              <a:t>self-supervised text language model </a:t>
            </a:r>
            <a:r>
              <a:rPr lang="en-IN" sz="2267">
                <a:solidFill>
                  <a:schemeClr val="dk1"/>
                </a:solidFill>
                <a:latin typeface="Calibri"/>
                <a:ea typeface="Calibri"/>
                <a:cs typeface="Calibri"/>
                <a:sym typeface="Calibri"/>
              </a:rPr>
              <a:t>trained to predict upcoming word in other radio stories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listening</a:t>
            </a:r>
            <a:endParaRPr sz="2400">
              <a:solidFill>
                <a:schemeClr val="dk1"/>
              </a:solidFill>
              <a:latin typeface="Calibri"/>
              <a:ea typeface="Calibri"/>
              <a:cs typeface="Calibri"/>
              <a:sym typeface="Calibri"/>
            </a:endParaRPr>
          </a:p>
        </p:txBody>
      </p:sp>
      <p:pic>
        <p:nvPicPr>
          <p:cNvPr id="2179" name="Google Shape;2179;p153"/>
          <p:cNvPicPr preferRelativeResize="0"/>
          <p:nvPr/>
        </p:nvPicPr>
        <p:blipFill rotWithShape="1">
          <a:blip r:embed="rId3">
            <a:alphaModFix/>
          </a:blip>
          <a:srcRect b="0" l="0" r="0" t="0"/>
          <a:stretch/>
        </p:blipFill>
        <p:spPr>
          <a:xfrm>
            <a:off x="826267" y="2950219"/>
            <a:ext cx="2657933" cy="2721800"/>
          </a:xfrm>
          <a:prstGeom prst="rect">
            <a:avLst/>
          </a:prstGeom>
          <a:noFill/>
          <a:ln>
            <a:noFill/>
          </a:ln>
        </p:spPr>
      </p:pic>
      <p:sp>
        <p:nvSpPr>
          <p:cNvPr id="2180" name="Google Shape;2180;p153"/>
          <p:cNvSpPr txBox="1"/>
          <p:nvPr/>
        </p:nvSpPr>
        <p:spPr>
          <a:xfrm>
            <a:off x="9133600" y="3159234"/>
            <a:ext cx="2386800" cy="1723508"/>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alignment between fMRI &amp; recurrent NLP representations w/ varying context;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IN" sz="1600">
                <a:solidFill>
                  <a:schemeClr val="dk1"/>
                </a:solidFill>
                <a:latin typeface="Calibri"/>
                <a:ea typeface="Calibri"/>
                <a:cs typeface="Calibri"/>
                <a:sym typeface="Calibri"/>
              </a:rPr>
              <a:t>best alignment with middle layer</a:t>
            </a:r>
            <a:endParaRPr sz="1600">
              <a:solidFill>
                <a:schemeClr val="dk1"/>
              </a:solidFill>
              <a:latin typeface="Calibri"/>
              <a:ea typeface="Calibri"/>
              <a:cs typeface="Calibri"/>
              <a:sym typeface="Calibri"/>
            </a:endParaRPr>
          </a:p>
        </p:txBody>
      </p:sp>
      <p:sp>
        <p:nvSpPr>
          <p:cNvPr id="2181" name="Google Shape;2181;p153"/>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hlinkClick r:id="rId4"/>
              </a:rPr>
              <a:t>Jain, Shailee, and Alexander Huth. "Incorporating context into language encoding models for fMRI." Advances in neural information processing systems 31 (2018).</a:t>
            </a:r>
            <a:endParaRPr/>
          </a:p>
        </p:txBody>
      </p:sp>
      <p:pic>
        <p:nvPicPr>
          <p:cNvPr id="2182" name="Google Shape;2182;p153"/>
          <p:cNvPicPr preferRelativeResize="0"/>
          <p:nvPr/>
        </p:nvPicPr>
        <p:blipFill rotWithShape="1">
          <a:blip r:embed="rId5">
            <a:alphaModFix/>
          </a:blip>
          <a:srcRect b="0" l="0" r="0" t="0"/>
          <a:stretch/>
        </p:blipFill>
        <p:spPr>
          <a:xfrm>
            <a:off x="4007201" y="3159234"/>
            <a:ext cx="4603399" cy="24110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6" name="Shape 2186"/>
        <p:cNvGrpSpPr/>
        <p:nvPr/>
      </p:nvGrpSpPr>
      <p:grpSpPr>
        <a:xfrm>
          <a:off x="0" y="0"/>
          <a:ext cx="0" cy="0"/>
          <a:chOff x="0" y="0"/>
          <a:chExt cx="0" cy="0"/>
        </a:xfrm>
      </p:grpSpPr>
      <p:sp>
        <p:nvSpPr>
          <p:cNvPr id="2187" name="Google Shape;2187;p154"/>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Language: work utilizing DL progress</a:t>
            </a:r>
            <a:endParaRPr/>
          </a:p>
        </p:txBody>
      </p:sp>
      <p:sp>
        <p:nvSpPr>
          <p:cNvPr id="2188" name="Google Shape;2188;p154"/>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189" name="Google Shape;2189;p154"/>
          <p:cNvSpPr txBox="1"/>
          <p:nvPr/>
        </p:nvSpPr>
        <p:spPr>
          <a:xfrm>
            <a:off x="265967" y="1138733"/>
            <a:ext cx="114760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derived from </a:t>
            </a:r>
            <a:r>
              <a:rPr b="1" lang="en-IN" sz="2267">
                <a:solidFill>
                  <a:schemeClr val="dk1"/>
                </a:solidFill>
                <a:latin typeface="Calibri"/>
                <a:ea typeface="Calibri"/>
                <a:cs typeface="Calibri"/>
                <a:sym typeface="Calibri"/>
              </a:rPr>
              <a:t>pretrained</a:t>
            </a:r>
            <a:r>
              <a:rPr lang="en-IN" sz="2267">
                <a:solidFill>
                  <a:schemeClr val="dk1"/>
                </a:solidFill>
                <a:latin typeface="Calibri"/>
                <a:ea typeface="Calibri"/>
                <a:cs typeface="Calibri"/>
                <a:sym typeface="Calibri"/>
              </a:rPr>
              <a:t> NLP systems </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reading</a:t>
            </a:r>
            <a:endParaRPr sz="2400">
              <a:solidFill>
                <a:schemeClr val="dk1"/>
              </a:solidFill>
              <a:latin typeface="Calibri"/>
              <a:ea typeface="Calibri"/>
              <a:cs typeface="Calibri"/>
              <a:sym typeface="Calibri"/>
            </a:endParaRPr>
          </a:p>
        </p:txBody>
      </p:sp>
      <p:sp>
        <p:nvSpPr>
          <p:cNvPr id="2190" name="Google Shape;2190;p154"/>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hlinkClick r:id="rId3"/>
              </a:rPr>
              <a:t>Toneva, M., &amp; Wehbe, L. (2019). Interpreting and improving natural-language processing (in machines) with natural language-processing (in the brain). Advances in Neural Information Processing Systems, 32.</a:t>
            </a:r>
            <a:endParaRPr/>
          </a:p>
        </p:txBody>
      </p:sp>
      <p:pic>
        <p:nvPicPr>
          <p:cNvPr id="2191" name="Google Shape;2191;p154"/>
          <p:cNvPicPr preferRelativeResize="0"/>
          <p:nvPr/>
        </p:nvPicPr>
        <p:blipFill rotWithShape="1">
          <a:blip r:embed="rId4">
            <a:alphaModFix/>
          </a:blip>
          <a:srcRect b="0" l="0" r="0" t="4414"/>
          <a:stretch/>
        </p:blipFill>
        <p:spPr>
          <a:xfrm>
            <a:off x="8372101" y="1138733"/>
            <a:ext cx="3429199" cy="1721267"/>
          </a:xfrm>
          <a:prstGeom prst="rect">
            <a:avLst/>
          </a:prstGeom>
          <a:noFill/>
          <a:ln>
            <a:noFill/>
          </a:ln>
        </p:spPr>
      </p:pic>
      <p:pic>
        <p:nvPicPr>
          <p:cNvPr id="2192" name="Google Shape;2192;p154"/>
          <p:cNvPicPr preferRelativeResize="0"/>
          <p:nvPr/>
        </p:nvPicPr>
        <p:blipFill rotWithShape="1">
          <a:blip r:embed="rId5">
            <a:alphaModFix/>
          </a:blip>
          <a:srcRect b="0" l="0" r="0" t="0"/>
          <a:stretch/>
        </p:blipFill>
        <p:spPr>
          <a:xfrm>
            <a:off x="435268" y="3078518"/>
            <a:ext cx="4168833" cy="2648268"/>
          </a:xfrm>
          <a:prstGeom prst="rect">
            <a:avLst/>
          </a:prstGeom>
          <a:noFill/>
          <a:ln>
            <a:noFill/>
          </a:ln>
        </p:spPr>
      </p:pic>
      <p:pic>
        <p:nvPicPr>
          <p:cNvPr id="2193" name="Google Shape;2193;p154"/>
          <p:cNvPicPr preferRelativeResize="0"/>
          <p:nvPr/>
        </p:nvPicPr>
        <p:blipFill rotWithShape="1">
          <a:blip r:embed="rId6">
            <a:alphaModFix/>
          </a:blip>
          <a:srcRect b="0" l="0" r="0" t="0"/>
          <a:stretch/>
        </p:blipFill>
        <p:spPr>
          <a:xfrm>
            <a:off x="5007401" y="3202116"/>
            <a:ext cx="4095569" cy="2648267"/>
          </a:xfrm>
          <a:prstGeom prst="rect">
            <a:avLst/>
          </a:prstGeom>
          <a:noFill/>
          <a:ln>
            <a:noFill/>
          </a:ln>
        </p:spPr>
      </p:pic>
      <p:sp>
        <p:nvSpPr>
          <p:cNvPr id="2194" name="Google Shape;2194;p154"/>
          <p:cNvSpPr txBox="1"/>
          <p:nvPr/>
        </p:nvSpPr>
        <p:spPr>
          <a:xfrm>
            <a:off x="9506267" y="4495585"/>
            <a:ext cx="2066400" cy="1231066"/>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across several types of large NLP systems, best alignment with fMRI in middle layers</a:t>
            </a:r>
            <a:endParaRPr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8" name="Shape 2198"/>
        <p:cNvGrpSpPr/>
        <p:nvPr/>
      </p:nvGrpSpPr>
      <p:grpSpPr>
        <a:xfrm>
          <a:off x="0" y="0"/>
          <a:ext cx="0" cy="0"/>
          <a:chOff x="0" y="0"/>
          <a:chExt cx="0" cy="0"/>
        </a:xfrm>
      </p:grpSpPr>
      <p:sp>
        <p:nvSpPr>
          <p:cNvPr id="2199" name="Google Shape;2199;p155"/>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Language: work utilizing DL progress</a:t>
            </a:r>
            <a:endParaRPr/>
          </a:p>
        </p:txBody>
      </p:sp>
      <p:sp>
        <p:nvSpPr>
          <p:cNvPr id="2200" name="Google Shape;2200;p155"/>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201" name="Google Shape;2201;p155"/>
          <p:cNvSpPr txBox="1"/>
          <p:nvPr/>
        </p:nvSpPr>
        <p:spPr>
          <a:xfrm>
            <a:off x="265967" y="1138733"/>
            <a:ext cx="114760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sentences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derived from pretrained NLP systems </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MEG &amp; fMRI, reading</a:t>
            </a:r>
            <a:endParaRPr sz="2400">
              <a:solidFill>
                <a:schemeClr val="dk1"/>
              </a:solidFill>
              <a:latin typeface="Calibri"/>
              <a:ea typeface="Calibri"/>
              <a:cs typeface="Calibri"/>
              <a:sym typeface="Calibri"/>
            </a:endParaRPr>
          </a:p>
        </p:txBody>
      </p:sp>
      <p:sp>
        <p:nvSpPr>
          <p:cNvPr id="2202" name="Google Shape;2202;p155"/>
          <p:cNvSpPr txBox="1"/>
          <p:nvPr/>
        </p:nvSpPr>
        <p:spPr>
          <a:xfrm>
            <a:off x="8704800" y="768500"/>
            <a:ext cx="2801600" cy="1723508"/>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best alignment with fMRI &amp; MEG in middle layers</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IN" sz="1600">
                <a:solidFill>
                  <a:schemeClr val="dk1"/>
                </a:solidFill>
                <a:latin typeface="Calibri"/>
                <a:ea typeface="Calibri"/>
                <a:cs typeface="Calibri"/>
                <a:sym typeface="Calibri"/>
              </a:rPr>
              <a:t>better performance at predicting next word -&gt; better prediction of fMRI &amp; MEg </a:t>
            </a:r>
            <a:endParaRPr sz="1600">
              <a:solidFill>
                <a:schemeClr val="dk1"/>
              </a:solidFill>
              <a:latin typeface="Calibri"/>
              <a:ea typeface="Calibri"/>
              <a:cs typeface="Calibri"/>
              <a:sym typeface="Calibri"/>
            </a:endParaRPr>
          </a:p>
        </p:txBody>
      </p:sp>
      <p:sp>
        <p:nvSpPr>
          <p:cNvPr id="2203" name="Google Shape;2203;p155"/>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hlinkClick r:id="rId3"/>
              </a:rPr>
              <a:t>Caucheteux, Charlotte, and Jean-Rémi King. "Brains and algorithms partially converge in natural language processing." Communications biology 5, no. 1 (2022): 1-10.</a:t>
            </a:r>
            <a:endParaRPr/>
          </a:p>
        </p:txBody>
      </p:sp>
      <p:pic>
        <p:nvPicPr>
          <p:cNvPr id="2204" name="Google Shape;2204;p155"/>
          <p:cNvPicPr preferRelativeResize="0"/>
          <p:nvPr/>
        </p:nvPicPr>
        <p:blipFill rotWithShape="1">
          <a:blip r:embed="rId4">
            <a:alphaModFix/>
          </a:blip>
          <a:srcRect b="0" l="0" r="0" t="0"/>
          <a:stretch/>
        </p:blipFill>
        <p:spPr>
          <a:xfrm>
            <a:off x="501667" y="2669134"/>
            <a:ext cx="2708115" cy="3239132"/>
          </a:xfrm>
          <a:prstGeom prst="rect">
            <a:avLst/>
          </a:prstGeom>
          <a:noFill/>
          <a:ln>
            <a:noFill/>
          </a:ln>
        </p:spPr>
      </p:pic>
      <p:pic>
        <p:nvPicPr>
          <p:cNvPr id="2205" name="Google Shape;2205;p155"/>
          <p:cNvPicPr preferRelativeResize="0"/>
          <p:nvPr/>
        </p:nvPicPr>
        <p:blipFill rotWithShape="1">
          <a:blip r:embed="rId5">
            <a:alphaModFix/>
          </a:blip>
          <a:srcRect b="0" l="0" r="0" t="0"/>
          <a:stretch/>
        </p:blipFill>
        <p:spPr>
          <a:xfrm>
            <a:off x="7916033" y="2719016"/>
            <a:ext cx="3161777" cy="3062981"/>
          </a:xfrm>
          <a:prstGeom prst="rect">
            <a:avLst/>
          </a:prstGeom>
          <a:noFill/>
          <a:ln>
            <a:noFill/>
          </a:ln>
        </p:spPr>
      </p:pic>
      <p:grpSp>
        <p:nvGrpSpPr>
          <p:cNvPr id="2206" name="Google Shape;2206;p155"/>
          <p:cNvGrpSpPr/>
          <p:nvPr/>
        </p:nvGrpSpPr>
        <p:grpSpPr>
          <a:xfrm>
            <a:off x="3238088" y="2642000"/>
            <a:ext cx="4449821" cy="3153600"/>
            <a:chOff x="2428566" y="1981500"/>
            <a:chExt cx="3337366" cy="2365200"/>
          </a:xfrm>
        </p:grpSpPr>
        <p:pic>
          <p:nvPicPr>
            <p:cNvPr id="2207" name="Google Shape;2207;p155"/>
            <p:cNvPicPr preferRelativeResize="0"/>
            <p:nvPr/>
          </p:nvPicPr>
          <p:blipFill rotWithShape="1">
            <a:blip r:embed="rId6">
              <a:alphaModFix/>
            </a:blip>
            <a:srcRect b="0" l="12806" r="62169" t="0"/>
            <a:stretch/>
          </p:blipFill>
          <p:spPr>
            <a:xfrm>
              <a:off x="2428566" y="2029050"/>
              <a:ext cx="1340549" cy="2317650"/>
            </a:xfrm>
            <a:prstGeom prst="rect">
              <a:avLst/>
            </a:prstGeom>
            <a:noFill/>
            <a:ln>
              <a:noFill/>
            </a:ln>
          </p:spPr>
        </p:pic>
        <p:pic>
          <p:nvPicPr>
            <p:cNvPr id="2208" name="Google Shape;2208;p155"/>
            <p:cNvPicPr preferRelativeResize="0"/>
            <p:nvPr/>
          </p:nvPicPr>
          <p:blipFill rotWithShape="1">
            <a:blip r:embed="rId6">
              <a:alphaModFix/>
            </a:blip>
            <a:srcRect b="0" l="65919" r="0" t="0"/>
            <a:stretch/>
          </p:blipFill>
          <p:spPr>
            <a:xfrm>
              <a:off x="3940232" y="1981500"/>
              <a:ext cx="1825700" cy="2317650"/>
            </a:xfrm>
            <a:prstGeom prst="rect">
              <a:avLst/>
            </a:prstGeom>
            <a:noFill/>
            <a:ln>
              <a:noFill/>
            </a:ln>
          </p:spPr>
        </p:pic>
      </p:grpSp>
      <p:sp>
        <p:nvSpPr>
          <p:cNvPr id="2209" name="Google Shape;2209;p155"/>
          <p:cNvSpPr/>
          <p:nvPr/>
        </p:nvSpPr>
        <p:spPr>
          <a:xfrm>
            <a:off x="4852200" y="2896800"/>
            <a:ext cx="272400" cy="235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210" name="Google Shape;2210;p155"/>
          <p:cNvSpPr/>
          <p:nvPr/>
        </p:nvSpPr>
        <p:spPr>
          <a:xfrm>
            <a:off x="4852200" y="3805533"/>
            <a:ext cx="272400" cy="235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211" name="Google Shape;2211;p155"/>
          <p:cNvSpPr/>
          <p:nvPr/>
        </p:nvSpPr>
        <p:spPr>
          <a:xfrm>
            <a:off x="4852200" y="4664733"/>
            <a:ext cx="272400" cy="235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5" name="Shape 2215"/>
        <p:cNvGrpSpPr/>
        <p:nvPr/>
      </p:nvGrpSpPr>
      <p:grpSpPr>
        <a:xfrm>
          <a:off x="0" y="0"/>
          <a:ext cx="0" cy="0"/>
          <a:chOff x="0" y="0"/>
          <a:chExt cx="0" cy="0"/>
        </a:xfrm>
      </p:grpSpPr>
      <p:sp>
        <p:nvSpPr>
          <p:cNvPr id="2216" name="Google Shape;2216;p156"/>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Language: work utilizing DL progress</a:t>
            </a:r>
            <a:endParaRPr/>
          </a:p>
        </p:txBody>
      </p:sp>
      <p:sp>
        <p:nvSpPr>
          <p:cNvPr id="2217" name="Google Shape;2217;p156"/>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218" name="Google Shape;2218;p156"/>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hlinkClick r:id="rId3"/>
              </a:rPr>
              <a:t>Schrimpf, Martin, Idan Asher Blank, Greta Tuckute, Carina Kauf, Eghbal A. Hosseini, Nancy Kanwisher, Joshua B. Tenenbaum, and Evelina Fedorenko. "The neural architecture of language: Integrative modeling converges on predictive processing." Proceedings of the National Academy of Sciences 118, no. 45 (2021): e2105646118.</a:t>
            </a:r>
            <a:endParaRPr/>
          </a:p>
        </p:txBody>
      </p:sp>
      <p:sp>
        <p:nvSpPr>
          <p:cNvPr id="2219" name="Google Shape;2219;p156"/>
          <p:cNvSpPr txBox="1"/>
          <p:nvPr/>
        </p:nvSpPr>
        <p:spPr>
          <a:xfrm>
            <a:off x="265967" y="1138733"/>
            <a:ext cx="114760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sentences, passages, short story</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derived from pretrained NLP systems </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&amp; ECoG, reading &amp; listening</a:t>
            </a:r>
            <a:endParaRPr sz="2400">
              <a:solidFill>
                <a:schemeClr val="dk1"/>
              </a:solidFill>
              <a:latin typeface="Calibri"/>
              <a:ea typeface="Calibri"/>
              <a:cs typeface="Calibri"/>
              <a:sym typeface="Calibri"/>
            </a:endParaRPr>
          </a:p>
        </p:txBody>
      </p:sp>
      <p:grpSp>
        <p:nvGrpSpPr>
          <p:cNvPr id="2220" name="Google Shape;2220;p156"/>
          <p:cNvGrpSpPr/>
          <p:nvPr/>
        </p:nvGrpSpPr>
        <p:grpSpPr>
          <a:xfrm>
            <a:off x="349001" y="2742801"/>
            <a:ext cx="5488927" cy="3090201"/>
            <a:chOff x="353825" y="2103125"/>
            <a:chExt cx="4116695" cy="2317651"/>
          </a:xfrm>
        </p:grpSpPr>
        <p:pic>
          <p:nvPicPr>
            <p:cNvPr id="2221" name="Google Shape;2221;p156"/>
            <p:cNvPicPr preferRelativeResize="0"/>
            <p:nvPr/>
          </p:nvPicPr>
          <p:blipFill rotWithShape="1">
            <a:blip r:embed="rId4">
              <a:alphaModFix/>
            </a:blip>
            <a:srcRect b="0" l="0" r="0" t="0"/>
            <a:stretch/>
          </p:blipFill>
          <p:spPr>
            <a:xfrm>
              <a:off x="353825" y="2103125"/>
              <a:ext cx="4116695" cy="2317651"/>
            </a:xfrm>
            <a:prstGeom prst="rect">
              <a:avLst/>
            </a:prstGeom>
            <a:noFill/>
            <a:ln>
              <a:noFill/>
            </a:ln>
          </p:spPr>
        </p:pic>
        <p:sp>
          <p:nvSpPr>
            <p:cNvPr id="2222" name="Google Shape;2222;p156"/>
            <p:cNvSpPr/>
            <p:nvPr/>
          </p:nvSpPr>
          <p:spPr>
            <a:xfrm>
              <a:off x="353825" y="2141600"/>
              <a:ext cx="234300" cy="2571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2223" name="Google Shape;2223;p156"/>
          <p:cNvGrpSpPr/>
          <p:nvPr/>
        </p:nvGrpSpPr>
        <p:grpSpPr>
          <a:xfrm>
            <a:off x="6266427" y="2810968"/>
            <a:ext cx="4083480" cy="3090201"/>
            <a:chOff x="4689395" y="2190050"/>
            <a:chExt cx="3062610" cy="2317651"/>
          </a:xfrm>
        </p:grpSpPr>
        <p:pic>
          <p:nvPicPr>
            <p:cNvPr id="2224" name="Google Shape;2224;p156"/>
            <p:cNvPicPr preferRelativeResize="0"/>
            <p:nvPr/>
          </p:nvPicPr>
          <p:blipFill rotWithShape="1">
            <a:blip r:embed="rId5">
              <a:alphaModFix/>
            </a:blip>
            <a:srcRect b="0" l="0" r="0" t="0"/>
            <a:stretch/>
          </p:blipFill>
          <p:spPr>
            <a:xfrm>
              <a:off x="4689395" y="2190050"/>
              <a:ext cx="3062610" cy="2317651"/>
            </a:xfrm>
            <a:prstGeom prst="rect">
              <a:avLst/>
            </a:prstGeom>
            <a:noFill/>
            <a:ln>
              <a:noFill/>
            </a:ln>
          </p:spPr>
        </p:pic>
        <p:sp>
          <p:nvSpPr>
            <p:cNvPr id="2225" name="Google Shape;2225;p156"/>
            <p:cNvSpPr/>
            <p:nvPr/>
          </p:nvSpPr>
          <p:spPr>
            <a:xfrm>
              <a:off x="4745925" y="2209525"/>
              <a:ext cx="234300" cy="273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2226" name="Google Shape;2226;p156"/>
          <p:cNvSpPr txBox="1"/>
          <p:nvPr/>
        </p:nvSpPr>
        <p:spPr>
          <a:xfrm>
            <a:off x="8610600" y="1786201"/>
            <a:ext cx="2834400" cy="984845"/>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some NLP systems can predict fMRI and ECoG up to 100% of estimated noise ceiling</a:t>
            </a:r>
            <a:endParaRPr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sp>
        <p:nvSpPr>
          <p:cNvPr id="2231" name="Google Shape;2231;p157"/>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Language: work utilizing DL progress</a:t>
            </a:r>
            <a:endParaRPr/>
          </a:p>
        </p:txBody>
      </p:sp>
      <p:sp>
        <p:nvSpPr>
          <p:cNvPr id="2232" name="Google Shape;2232;p157"/>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233" name="Google Shape;2233;p157"/>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hlinkClick r:id="rId3"/>
              </a:rPr>
              <a:t>Goldstein, Ariel, Zaid Zada, Eliav Buchnik, Mariano Schain, Amy Price, Bobbi Aubrey, Samuel A. Nastase et al. "Shared computational principles for language processing in humans and deep language models." Nature neuroscience 25, no. 3 (2022): 369-380.</a:t>
            </a:r>
            <a:endParaRPr/>
          </a:p>
        </p:txBody>
      </p:sp>
      <p:sp>
        <p:nvSpPr>
          <p:cNvPr id="2234" name="Google Shape;2234;p157"/>
          <p:cNvSpPr txBox="1"/>
          <p:nvPr/>
        </p:nvSpPr>
        <p:spPr>
          <a:xfrm>
            <a:off x="265967" y="1138733"/>
            <a:ext cx="114760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story</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derived from pretrained NLP systems </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ECoG, listening</a:t>
            </a:r>
            <a:endParaRPr sz="2400">
              <a:solidFill>
                <a:schemeClr val="dk1"/>
              </a:solidFill>
              <a:latin typeface="Calibri"/>
              <a:ea typeface="Calibri"/>
              <a:cs typeface="Calibri"/>
              <a:sym typeface="Calibri"/>
            </a:endParaRPr>
          </a:p>
        </p:txBody>
      </p:sp>
      <p:pic>
        <p:nvPicPr>
          <p:cNvPr id="2235" name="Google Shape;2235;p157"/>
          <p:cNvPicPr preferRelativeResize="0"/>
          <p:nvPr/>
        </p:nvPicPr>
        <p:blipFill rotWithShape="1">
          <a:blip r:embed="rId4">
            <a:alphaModFix/>
          </a:blip>
          <a:srcRect b="0" l="0" r="0" t="0"/>
          <a:stretch/>
        </p:blipFill>
        <p:spPr>
          <a:xfrm>
            <a:off x="924568" y="2934101"/>
            <a:ext cx="7542825" cy="2898535"/>
          </a:xfrm>
          <a:prstGeom prst="rect">
            <a:avLst/>
          </a:prstGeom>
          <a:noFill/>
          <a:ln>
            <a:noFill/>
          </a:ln>
        </p:spPr>
      </p:pic>
      <p:sp>
        <p:nvSpPr>
          <p:cNvPr id="2236" name="Google Shape;2236;p157"/>
          <p:cNvSpPr txBox="1"/>
          <p:nvPr/>
        </p:nvSpPr>
        <p:spPr>
          <a:xfrm>
            <a:off x="8610600" y="4289368"/>
            <a:ext cx="2960000" cy="984845"/>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NLP word representations predict ECoG recordings for upcoming words</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0" name="Shape 2240"/>
        <p:cNvGrpSpPr/>
        <p:nvPr/>
      </p:nvGrpSpPr>
      <p:grpSpPr>
        <a:xfrm>
          <a:off x="0" y="0"/>
          <a:ext cx="0" cy="0"/>
          <a:chOff x="0" y="0"/>
          <a:chExt cx="0" cy="0"/>
        </a:xfrm>
      </p:grpSpPr>
      <p:sp>
        <p:nvSpPr>
          <p:cNvPr id="2241" name="Google Shape;2241;p158"/>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Calibri"/>
              <a:buNone/>
            </a:pPr>
            <a:r>
              <a:rPr lang="en-IN"/>
              <a:t>Recent work utilizing progress in DL for encoding</a:t>
            </a:r>
            <a:endParaRPr/>
          </a:p>
        </p:txBody>
      </p:sp>
      <p:sp>
        <p:nvSpPr>
          <p:cNvPr id="2242" name="Google Shape;2242;p158"/>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228594" lvl="0" marL="237060" rtl="0" algn="l">
              <a:lnSpc>
                <a:spcPct val="90000"/>
              </a:lnSpc>
              <a:spcBef>
                <a:spcPts val="1067"/>
              </a:spcBef>
              <a:spcAft>
                <a:spcPts val="0"/>
              </a:spcAft>
              <a:buSzPts val="2100"/>
              <a:buFont typeface="Calibri"/>
              <a:buChar char="•"/>
            </a:pPr>
            <a:r>
              <a:rPr lang="en-IN"/>
              <a:t>Using representations of stimuli from deep learning systems</a:t>
            </a:r>
            <a:endParaRPr/>
          </a:p>
          <a:p>
            <a:pPr indent="-296326" lvl="1" marL="694249" rtl="0" algn="l">
              <a:lnSpc>
                <a:spcPct val="90000"/>
              </a:lnSpc>
              <a:spcBef>
                <a:spcPts val="1067"/>
              </a:spcBef>
              <a:spcAft>
                <a:spcPts val="0"/>
              </a:spcAft>
              <a:buSzPts val="2100"/>
              <a:buChar char="•"/>
            </a:pPr>
            <a:r>
              <a:rPr lang="en-IN"/>
              <a:t>Data-driven</a:t>
            </a:r>
            <a:endParaRPr/>
          </a:p>
          <a:p>
            <a:pPr indent="-228594" lvl="0" marL="237060" rtl="0" algn="l">
              <a:lnSpc>
                <a:spcPct val="90000"/>
              </a:lnSpc>
              <a:spcBef>
                <a:spcPts val="1067"/>
              </a:spcBef>
              <a:spcAft>
                <a:spcPts val="0"/>
              </a:spcAft>
              <a:buSzPts val="2100"/>
              <a:buFont typeface="Calibri"/>
              <a:buChar char="•"/>
            </a:pPr>
            <a:r>
              <a:rPr lang="en-IN"/>
              <a:t>Language: </a:t>
            </a:r>
            <a:endParaRPr/>
          </a:p>
          <a:p>
            <a:pPr indent="-296326" lvl="1" marL="694249" rtl="0" algn="l">
              <a:lnSpc>
                <a:spcPct val="90000"/>
              </a:lnSpc>
              <a:spcBef>
                <a:spcPts val="1067"/>
              </a:spcBef>
              <a:spcAft>
                <a:spcPts val="0"/>
              </a:spcAft>
              <a:buSzPts val="2100"/>
              <a:buChar char="•"/>
            </a:pPr>
            <a:r>
              <a:rPr lang="en-IN"/>
              <a:t>Wehbe et al. 2014; Jain and Huth, 2018; Toneva and Wehbe, 2019;  Caucheteux and King, 2020/2022; Schrimpf et al. 2020/2021; Goldstein et al. 2021/2022</a:t>
            </a:r>
            <a:endParaRPr/>
          </a:p>
          <a:p>
            <a:pPr indent="-228594" lvl="0" marL="237060" rtl="0" algn="l">
              <a:lnSpc>
                <a:spcPct val="90000"/>
              </a:lnSpc>
              <a:spcBef>
                <a:spcPts val="1067"/>
              </a:spcBef>
              <a:spcAft>
                <a:spcPts val="0"/>
              </a:spcAft>
              <a:buSzPts val="2100"/>
              <a:buFont typeface="Calibri"/>
              <a:buChar char="•"/>
            </a:pPr>
            <a:r>
              <a:rPr b="1" lang="en-IN"/>
              <a:t>Vision: </a:t>
            </a:r>
            <a:endParaRPr b="1"/>
          </a:p>
          <a:p>
            <a:pPr indent="-296326" lvl="1" marL="694249" rtl="0" algn="l">
              <a:lnSpc>
                <a:spcPct val="90000"/>
              </a:lnSpc>
              <a:spcBef>
                <a:spcPts val="1067"/>
              </a:spcBef>
              <a:spcAft>
                <a:spcPts val="0"/>
              </a:spcAft>
              <a:buSzPts val="2100"/>
              <a:buChar char="•"/>
            </a:pPr>
            <a:r>
              <a:rPr lang="en-IN"/>
              <a:t>Yamins et al. 2014; Cichy et al. 2016; Konkle and Alvarez, 2020/2022;  Zhuang et al. 2022</a:t>
            </a:r>
            <a:endParaRPr/>
          </a:p>
          <a:p>
            <a:pPr indent="-228594" lvl="0" marL="237060" rtl="0" algn="l">
              <a:lnSpc>
                <a:spcPct val="90000"/>
              </a:lnSpc>
              <a:spcBef>
                <a:spcPts val="1067"/>
              </a:spcBef>
              <a:spcAft>
                <a:spcPts val="0"/>
              </a:spcAft>
              <a:buSzPts val="2100"/>
              <a:buFont typeface="Calibri"/>
              <a:buChar char="•"/>
            </a:pPr>
            <a:r>
              <a:rPr lang="en-IN"/>
              <a:t>Audio:</a:t>
            </a:r>
            <a:endParaRPr/>
          </a:p>
          <a:p>
            <a:pPr indent="-296326" lvl="1" marL="694249" rtl="0" algn="l">
              <a:lnSpc>
                <a:spcPct val="90000"/>
              </a:lnSpc>
              <a:spcBef>
                <a:spcPts val="1067"/>
              </a:spcBef>
              <a:spcAft>
                <a:spcPts val="0"/>
              </a:spcAft>
              <a:buSzPts val="2100"/>
              <a:buChar char="•"/>
            </a:pPr>
            <a:r>
              <a:rPr lang="en-IN"/>
              <a:t>Kell et al. 2018; Vaidya, Jain, and Huth 2022; Millet et al. 2022</a:t>
            </a:r>
            <a:endParaRPr/>
          </a:p>
          <a:p>
            <a:pPr indent="0" lvl="0" marL="237060" rtl="0" algn="l">
              <a:lnSpc>
                <a:spcPct val="90000"/>
              </a:lnSpc>
              <a:spcBef>
                <a:spcPts val="1067"/>
              </a:spcBef>
              <a:spcAft>
                <a:spcPts val="0"/>
              </a:spcAft>
              <a:buSzPts val="1400"/>
              <a:buNone/>
            </a:pPr>
            <a:r>
              <a:t/>
            </a:r>
            <a:endParaRPr/>
          </a:p>
          <a:p>
            <a:pPr indent="0" lvl="0" marL="237060" rtl="0" algn="l">
              <a:lnSpc>
                <a:spcPct val="90000"/>
              </a:lnSpc>
              <a:spcBef>
                <a:spcPts val="1067"/>
              </a:spcBef>
              <a:spcAft>
                <a:spcPts val="0"/>
              </a:spcAft>
              <a:buSzPts val="1400"/>
              <a:buNone/>
            </a:pPr>
            <a:r>
              <a:t/>
            </a:r>
            <a:endParaRPr/>
          </a:p>
          <a:p>
            <a:pPr indent="-50798" lvl="0" marL="237060" rtl="0" algn="l">
              <a:lnSpc>
                <a:spcPct val="90000"/>
              </a:lnSpc>
              <a:spcBef>
                <a:spcPts val="1067"/>
              </a:spcBef>
              <a:spcAft>
                <a:spcPts val="0"/>
              </a:spcAft>
              <a:buSzPts val="2100"/>
              <a:buNone/>
            </a:pPr>
            <a:r>
              <a:t/>
            </a:r>
            <a:endParaRPr/>
          </a:p>
        </p:txBody>
      </p:sp>
      <p:sp>
        <p:nvSpPr>
          <p:cNvPr id="2243" name="Google Shape;2243;p158"/>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7" name="Shape 2247"/>
        <p:cNvGrpSpPr/>
        <p:nvPr/>
      </p:nvGrpSpPr>
      <p:grpSpPr>
        <a:xfrm>
          <a:off x="0" y="0"/>
          <a:ext cx="0" cy="0"/>
          <a:chOff x="0" y="0"/>
          <a:chExt cx="0" cy="0"/>
        </a:xfrm>
      </p:grpSpPr>
      <p:sp>
        <p:nvSpPr>
          <p:cNvPr id="2248" name="Google Shape;2248;p159"/>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100"/>
              <a:buFont typeface="Calibri"/>
              <a:buNone/>
            </a:pPr>
            <a:r>
              <a:rPr lang="en-IN"/>
              <a:t>Vision: work utilizing DL progress</a:t>
            </a:r>
            <a:endParaRPr/>
          </a:p>
        </p:txBody>
      </p:sp>
      <p:sp>
        <p:nvSpPr>
          <p:cNvPr id="2249" name="Google Shape;2249;p159"/>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250" name="Google Shape;2250;p159"/>
          <p:cNvSpPr txBox="1"/>
          <p:nvPr>
            <p:ph idx="4294967295" type="body"/>
          </p:nvPr>
        </p:nvSpPr>
        <p:spPr>
          <a:xfrm>
            <a:off x="334128" y="6297185"/>
            <a:ext cx="89192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Yamins, Daniel LK, Ha Hong, Charles F. Cadieu, Ethan A. Solomon, Darren Seibert, and James J. DiCarlo. "Performance-optimized hierarchical models predict neural responses in higher visual cortex." </a:t>
            </a:r>
            <a:r>
              <a:rPr b="0" i="1" lang="en-IN" u="sng">
                <a:solidFill>
                  <a:srgbClr val="222222"/>
                </a:solidFill>
                <a:latin typeface="Arial"/>
                <a:ea typeface="Arial"/>
                <a:cs typeface="Arial"/>
                <a:sym typeface="Arial"/>
                <a:hlinkClick r:id="rId4">
                  <a:extLst>
                    <a:ext uri="{A12FA001-AC4F-418D-AE19-62706E023703}">
                      <ahyp:hlinkClr val="tx"/>
                    </a:ext>
                  </a:extLst>
                </a:hlinkClick>
              </a:rPr>
              <a:t>Proceedings of the national academy of sciences</a:t>
            </a:r>
            <a:r>
              <a:rPr b="0" i="0" lang="en-IN" u="sng">
                <a:solidFill>
                  <a:srgbClr val="222222"/>
                </a:solidFill>
                <a:latin typeface="Arial"/>
                <a:ea typeface="Arial"/>
                <a:cs typeface="Arial"/>
                <a:sym typeface="Arial"/>
                <a:hlinkClick r:id="rId5">
                  <a:extLst>
                    <a:ext uri="{A12FA001-AC4F-418D-AE19-62706E023703}">
                      <ahyp:hlinkClr val="tx"/>
                    </a:ext>
                  </a:extLst>
                </a:hlinkClick>
              </a:rPr>
              <a:t> 111, no. 23 (2014): 8619-8624.</a:t>
            </a:r>
            <a:endParaRPr/>
          </a:p>
        </p:txBody>
      </p:sp>
      <p:sp>
        <p:nvSpPr>
          <p:cNvPr id="2251" name="Google Shape;2251;p159"/>
          <p:cNvSpPr txBox="1"/>
          <p:nvPr/>
        </p:nvSpPr>
        <p:spPr>
          <a:xfrm>
            <a:off x="265967" y="1138733"/>
            <a:ext cx="75580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images of natural objects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layers in pretrained CNNs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multiarray recordings in rhesus macaques, vision</a:t>
            </a:r>
            <a:endParaRPr sz="2400">
              <a:solidFill>
                <a:schemeClr val="dk1"/>
              </a:solidFill>
              <a:latin typeface="Calibri"/>
              <a:ea typeface="Calibri"/>
              <a:cs typeface="Calibri"/>
              <a:sym typeface="Calibri"/>
            </a:endParaRPr>
          </a:p>
        </p:txBody>
      </p:sp>
      <p:grpSp>
        <p:nvGrpSpPr>
          <p:cNvPr id="2252" name="Google Shape;2252;p159"/>
          <p:cNvGrpSpPr/>
          <p:nvPr/>
        </p:nvGrpSpPr>
        <p:grpSpPr>
          <a:xfrm>
            <a:off x="714285" y="2939268"/>
            <a:ext cx="5144951" cy="3250833"/>
            <a:chOff x="502950" y="2141600"/>
            <a:chExt cx="3858713" cy="2438125"/>
          </a:xfrm>
        </p:grpSpPr>
        <p:pic>
          <p:nvPicPr>
            <p:cNvPr id="2253" name="Google Shape;2253;p159"/>
            <p:cNvPicPr preferRelativeResize="0"/>
            <p:nvPr/>
          </p:nvPicPr>
          <p:blipFill rotWithShape="1">
            <a:blip r:embed="rId6">
              <a:alphaModFix/>
            </a:blip>
            <a:srcRect b="34399" l="0" r="0" t="0"/>
            <a:stretch/>
          </p:blipFill>
          <p:spPr>
            <a:xfrm>
              <a:off x="568488" y="2141600"/>
              <a:ext cx="3793175" cy="2357724"/>
            </a:xfrm>
            <a:prstGeom prst="rect">
              <a:avLst/>
            </a:prstGeom>
            <a:noFill/>
            <a:ln>
              <a:noFill/>
            </a:ln>
          </p:spPr>
        </p:pic>
        <p:sp>
          <p:nvSpPr>
            <p:cNvPr id="2254" name="Google Shape;2254;p159"/>
            <p:cNvSpPr/>
            <p:nvPr/>
          </p:nvSpPr>
          <p:spPr>
            <a:xfrm>
              <a:off x="502950" y="4305825"/>
              <a:ext cx="597000" cy="2739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2255" name="Google Shape;2255;p159"/>
          <p:cNvSpPr txBox="1"/>
          <p:nvPr/>
        </p:nvSpPr>
        <p:spPr>
          <a:xfrm>
            <a:off x="6196551" y="3586634"/>
            <a:ext cx="1775200" cy="1723508"/>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Highest layer in CNN model most predictive of IT; intermediate layers most predictive of V4</a:t>
            </a:r>
            <a:endParaRPr sz="2400">
              <a:solidFill>
                <a:schemeClr val="dk1"/>
              </a:solidFill>
              <a:latin typeface="Calibri"/>
              <a:ea typeface="Calibri"/>
              <a:cs typeface="Calibri"/>
              <a:sym typeface="Calibri"/>
            </a:endParaRPr>
          </a:p>
        </p:txBody>
      </p:sp>
      <p:grpSp>
        <p:nvGrpSpPr>
          <p:cNvPr id="2256" name="Google Shape;2256;p159"/>
          <p:cNvGrpSpPr/>
          <p:nvPr/>
        </p:nvGrpSpPr>
        <p:grpSpPr>
          <a:xfrm>
            <a:off x="8309069" y="903367"/>
            <a:ext cx="3429215" cy="5166006"/>
            <a:chOff x="6231801" y="677525"/>
            <a:chExt cx="2571911" cy="3874505"/>
          </a:xfrm>
        </p:grpSpPr>
        <p:grpSp>
          <p:nvGrpSpPr>
            <p:cNvPr id="2257" name="Google Shape;2257;p159"/>
            <p:cNvGrpSpPr/>
            <p:nvPr/>
          </p:nvGrpSpPr>
          <p:grpSpPr>
            <a:xfrm>
              <a:off x="6231801" y="2544034"/>
              <a:ext cx="2571901" cy="2007996"/>
              <a:chOff x="4774125" y="2145326"/>
              <a:chExt cx="3086775" cy="2444899"/>
            </a:xfrm>
          </p:grpSpPr>
          <p:pic>
            <p:nvPicPr>
              <p:cNvPr id="2258" name="Google Shape;2258;p159"/>
              <p:cNvPicPr preferRelativeResize="0"/>
              <p:nvPr/>
            </p:nvPicPr>
            <p:blipFill rotWithShape="1">
              <a:blip r:embed="rId7">
                <a:alphaModFix/>
              </a:blip>
              <a:srcRect b="73896" l="0" r="0" t="0"/>
              <a:stretch/>
            </p:blipFill>
            <p:spPr>
              <a:xfrm>
                <a:off x="4926175" y="2145326"/>
                <a:ext cx="2934725" cy="2318800"/>
              </a:xfrm>
              <a:prstGeom prst="rect">
                <a:avLst/>
              </a:prstGeom>
              <a:noFill/>
              <a:ln>
                <a:noFill/>
              </a:ln>
            </p:spPr>
          </p:pic>
          <p:sp>
            <p:nvSpPr>
              <p:cNvPr id="2259" name="Google Shape;2259;p159"/>
              <p:cNvSpPr/>
              <p:nvPr/>
            </p:nvSpPr>
            <p:spPr>
              <a:xfrm>
                <a:off x="4774125" y="4316325"/>
                <a:ext cx="325200" cy="273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2260" name="Google Shape;2260;p159"/>
            <p:cNvGrpSpPr/>
            <p:nvPr/>
          </p:nvGrpSpPr>
          <p:grpSpPr>
            <a:xfrm>
              <a:off x="6311250" y="677525"/>
              <a:ext cx="2492462" cy="1813925"/>
              <a:chOff x="6311250" y="677525"/>
              <a:chExt cx="2492462" cy="1813925"/>
            </a:xfrm>
          </p:grpSpPr>
          <p:pic>
            <p:nvPicPr>
              <p:cNvPr id="2261" name="Google Shape;2261;p159"/>
              <p:cNvPicPr preferRelativeResize="0"/>
              <p:nvPr/>
            </p:nvPicPr>
            <p:blipFill rotWithShape="1">
              <a:blip r:embed="rId8">
                <a:alphaModFix/>
              </a:blip>
              <a:srcRect b="0" l="0" r="0" t="2304"/>
              <a:stretch/>
            </p:blipFill>
            <p:spPr>
              <a:xfrm>
                <a:off x="6367750" y="677525"/>
                <a:ext cx="2435962" cy="1695650"/>
              </a:xfrm>
              <a:prstGeom prst="rect">
                <a:avLst/>
              </a:prstGeom>
              <a:noFill/>
              <a:ln>
                <a:noFill/>
              </a:ln>
            </p:spPr>
          </p:pic>
          <p:sp>
            <p:nvSpPr>
              <p:cNvPr id="2262" name="Google Shape;2262;p159"/>
              <p:cNvSpPr/>
              <p:nvPr/>
            </p:nvSpPr>
            <p:spPr>
              <a:xfrm>
                <a:off x="6311250" y="2217550"/>
                <a:ext cx="295500" cy="273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6"/>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Text Stimulus Datasets </a:t>
            </a:r>
            <a:endParaRPr/>
          </a:p>
        </p:txBody>
      </p:sp>
      <p:sp>
        <p:nvSpPr>
          <p:cNvPr id="311" name="Google Shape;311;p16"/>
          <p:cNvSpPr txBox="1"/>
          <p:nvPr>
            <p:ph idx="11" type="ftr"/>
          </p:nvPr>
        </p:nvSpPr>
        <p:spPr>
          <a:xfrm>
            <a:off x="4095751" y="649193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sz="1100"/>
              <a:t>IJCAI 2023: DL for Brain Encoding and Decoding</a:t>
            </a:r>
            <a:endParaRPr sz="1100"/>
          </a:p>
        </p:txBody>
      </p:sp>
      <p:sp>
        <p:nvSpPr>
          <p:cNvPr id="312" name="Google Shape;312;p16"/>
          <p:cNvSpPr txBox="1"/>
          <p:nvPr>
            <p:ph idx="12" type="sldNum"/>
          </p:nvPr>
        </p:nvSpPr>
        <p:spPr>
          <a:xfrm>
            <a:off x="8610600" y="649193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sz="1100"/>
              <a:t>‹#›</a:t>
            </a:fld>
            <a:endParaRPr sz="1100"/>
          </a:p>
        </p:txBody>
      </p:sp>
      <p:sp>
        <p:nvSpPr>
          <p:cNvPr id="313" name="Google Shape;313;p16"/>
          <p:cNvSpPr txBox="1"/>
          <p:nvPr>
            <p:ph idx="2" type="body"/>
          </p:nvPr>
        </p:nvSpPr>
        <p:spPr>
          <a:xfrm>
            <a:off x="147638" y="6255385"/>
            <a:ext cx="11891962" cy="236550"/>
          </a:xfrm>
          <a:prstGeom prst="rect">
            <a:avLst/>
          </a:prstGeom>
          <a:noFill/>
          <a:ln>
            <a:noFill/>
          </a:ln>
        </p:spPr>
        <p:txBody>
          <a:bodyPr anchorCtr="0" anchor="t" bIns="45700" lIns="91425" spcFirstLastPara="1" rIns="91425" wrap="square" tIns="45700">
            <a:noAutofit/>
          </a:bodyPr>
          <a:lstStyle/>
          <a:p>
            <a:pPr indent="-158750" lvl="0" marL="228600" rtl="0" algn="l">
              <a:lnSpc>
                <a:spcPct val="90000"/>
              </a:lnSpc>
              <a:spcBef>
                <a:spcPts val="0"/>
              </a:spcBef>
              <a:spcAft>
                <a:spcPts val="0"/>
              </a:spcAft>
              <a:buClr>
                <a:schemeClr val="dk1"/>
              </a:buClr>
              <a:buSzPts val="1100"/>
              <a:buNone/>
            </a:pPr>
            <a:r>
              <a:t/>
            </a:r>
            <a:endParaRPr sz="1100"/>
          </a:p>
        </p:txBody>
      </p:sp>
      <p:sp>
        <p:nvSpPr>
          <p:cNvPr id="314" name="Google Shape;314;p16"/>
          <p:cNvSpPr txBox="1"/>
          <p:nvPr>
            <p:ph idx="1" type="body"/>
          </p:nvPr>
        </p:nvSpPr>
        <p:spPr>
          <a:xfrm>
            <a:off x="147638" y="1064260"/>
            <a:ext cx="11891962" cy="5191125"/>
          </a:xfrm>
          <a:prstGeom prst="rect">
            <a:avLst/>
          </a:prstGeom>
          <a:noFill/>
          <a:ln>
            <a:noFill/>
          </a:ln>
        </p:spPr>
        <p:txBody>
          <a:bodyPr anchorCtr="0" anchor="t" bIns="45700" lIns="91425" spcFirstLastPara="1" rIns="91425" wrap="square" tIns="45700">
            <a:normAutofit/>
          </a:bodyPr>
          <a:lstStyle/>
          <a:p>
            <a:pPr indent="-158750" lvl="0" marL="228600" rtl="0" algn="l">
              <a:lnSpc>
                <a:spcPct val="90000"/>
              </a:lnSpc>
              <a:spcBef>
                <a:spcPts val="0"/>
              </a:spcBef>
              <a:spcAft>
                <a:spcPts val="0"/>
              </a:spcAft>
              <a:buClr>
                <a:schemeClr val="dk1"/>
              </a:buClr>
              <a:buSzPts val="1100"/>
              <a:buNone/>
            </a:pPr>
            <a:r>
              <a:t/>
            </a:r>
            <a:endParaRPr sz="1100"/>
          </a:p>
        </p:txBody>
      </p:sp>
      <p:graphicFrame>
        <p:nvGraphicFramePr>
          <p:cNvPr id="315" name="Google Shape;315;p16"/>
          <p:cNvGraphicFramePr/>
          <p:nvPr/>
        </p:nvGraphicFramePr>
        <p:xfrm>
          <a:off x="147638" y="944575"/>
          <a:ext cx="3000000" cy="3000000"/>
        </p:xfrm>
        <a:graphic>
          <a:graphicData uri="http://schemas.openxmlformats.org/drawingml/2006/table">
            <a:tbl>
              <a:tblPr bandRow="1" firstRow="1">
                <a:noFill/>
                <a:tableStyleId>{ECA3CC1F-0E36-42D3-8A65-A63B99E2748A}</a:tableStyleId>
              </a:tblPr>
              <a:tblGrid>
                <a:gridCol w="1914850"/>
                <a:gridCol w="1032850"/>
                <a:gridCol w="1043975"/>
                <a:gridCol w="2082900"/>
                <a:gridCol w="957250"/>
                <a:gridCol w="1438475"/>
                <a:gridCol w="1710825"/>
                <a:gridCol w="1710825"/>
              </a:tblGrid>
              <a:tr h="229100">
                <a:tc>
                  <a:txBody>
                    <a:bodyPr/>
                    <a:lstStyle/>
                    <a:p>
                      <a:pPr indent="0" lvl="0" marL="0" marR="0" rtl="0" algn="l">
                        <a:spcBef>
                          <a:spcPts val="0"/>
                        </a:spcBef>
                        <a:spcAft>
                          <a:spcPts val="0"/>
                        </a:spcAft>
                        <a:buNone/>
                      </a:pPr>
                      <a:r>
                        <a:rPr lang="en-IN" sz="1300" u="none" cap="none" strike="noStrike"/>
                        <a:t>Dataset</a:t>
                      </a:r>
                      <a:endParaRPr sz="1300"/>
                    </a:p>
                  </a:txBody>
                  <a:tcPr marT="45725" marB="45725" marR="91450" marL="91450"/>
                </a:tc>
                <a:tc>
                  <a:txBody>
                    <a:bodyPr/>
                    <a:lstStyle/>
                    <a:p>
                      <a:pPr indent="0" lvl="0" marL="0" marR="0" rtl="0" algn="l">
                        <a:spcBef>
                          <a:spcPts val="0"/>
                        </a:spcBef>
                        <a:spcAft>
                          <a:spcPts val="0"/>
                        </a:spcAft>
                        <a:buNone/>
                      </a:pPr>
                      <a:r>
                        <a:rPr lang="en-IN" sz="1300"/>
                        <a:t>Type</a:t>
                      </a:r>
                      <a:endParaRPr sz="1300"/>
                    </a:p>
                  </a:txBody>
                  <a:tcPr marT="45725" marB="45725" marR="91450" marL="91450"/>
                </a:tc>
                <a:tc>
                  <a:txBody>
                    <a:bodyPr/>
                    <a:lstStyle/>
                    <a:p>
                      <a:pPr indent="0" lvl="0" marL="0" marR="0" rtl="0" algn="l">
                        <a:spcBef>
                          <a:spcPts val="0"/>
                        </a:spcBef>
                        <a:spcAft>
                          <a:spcPts val="0"/>
                        </a:spcAft>
                        <a:buNone/>
                      </a:pPr>
                      <a:r>
                        <a:rPr lang="en-IN" sz="1300"/>
                        <a:t>Language</a:t>
                      </a:r>
                      <a:endParaRPr sz="1300"/>
                    </a:p>
                  </a:txBody>
                  <a:tcPr marT="45725" marB="45725" marR="91450" marL="91450"/>
                </a:tc>
                <a:tc>
                  <a:txBody>
                    <a:bodyPr/>
                    <a:lstStyle/>
                    <a:p>
                      <a:pPr indent="0" lvl="0" marL="0" marR="0" rtl="0" algn="l">
                        <a:spcBef>
                          <a:spcPts val="0"/>
                        </a:spcBef>
                        <a:spcAft>
                          <a:spcPts val="0"/>
                        </a:spcAft>
                        <a:buNone/>
                      </a:pPr>
                      <a:r>
                        <a:rPr lang="en-IN" sz="1300"/>
                        <a:t>Stimulus</a:t>
                      </a:r>
                      <a:endParaRPr sz="1300"/>
                    </a:p>
                  </a:txBody>
                  <a:tcPr marT="45725" marB="45725" marR="91450" marL="91450"/>
                </a:tc>
                <a:tc>
                  <a:txBody>
                    <a:bodyPr/>
                    <a:lstStyle/>
                    <a:p>
                      <a:pPr indent="0" lvl="0" marL="0" marR="0" rtl="0" algn="l">
                        <a:spcBef>
                          <a:spcPts val="0"/>
                        </a:spcBef>
                        <a:spcAft>
                          <a:spcPts val="0"/>
                        </a:spcAft>
                        <a:buNone/>
                      </a:pPr>
                      <a:r>
                        <a:rPr lang="en-IN" sz="1300"/>
                        <a:t>#Subjects</a:t>
                      </a:r>
                      <a:endParaRPr sz="1300"/>
                    </a:p>
                  </a:txBody>
                  <a:tcPr marT="45725" marB="45725" marR="91450" marL="91450"/>
                </a:tc>
                <a:tc>
                  <a:txBody>
                    <a:bodyPr/>
                    <a:lstStyle/>
                    <a:p>
                      <a:pPr indent="0" lvl="0" marL="0" marR="0" rtl="0" algn="l">
                        <a:spcBef>
                          <a:spcPts val="0"/>
                        </a:spcBef>
                        <a:spcAft>
                          <a:spcPts val="0"/>
                        </a:spcAft>
                        <a:buNone/>
                      </a:pPr>
                      <a:r>
                        <a:rPr lang="en-IN" sz="1300"/>
                        <a:t>Paradigm</a:t>
                      </a:r>
                      <a:endParaRPr sz="1300"/>
                    </a:p>
                  </a:txBody>
                  <a:tcPr marT="45725" marB="45725" marR="91450" marL="91450"/>
                </a:tc>
                <a:tc>
                  <a:txBody>
                    <a:bodyPr/>
                    <a:lstStyle/>
                    <a:p>
                      <a:pPr indent="0" lvl="0" marL="0" marR="0" rtl="0" algn="l">
                        <a:spcBef>
                          <a:spcPts val="0"/>
                        </a:spcBef>
                        <a:spcAft>
                          <a:spcPts val="0"/>
                        </a:spcAft>
                        <a:buNone/>
                      </a:pPr>
                      <a:r>
                        <a:rPr lang="en-IN" sz="1300"/>
                        <a:t>Size</a:t>
                      </a:r>
                      <a:endParaRPr sz="1300"/>
                    </a:p>
                  </a:txBody>
                  <a:tcPr marT="45725" marB="45725" marR="91450" marL="91450"/>
                </a:tc>
                <a:tc>
                  <a:txBody>
                    <a:bodyPr/>
                    <a:lstStyle/>
                    <a:p>
                      <a:pPr indent="0" lvl="0" marL="0" marR="0" rtl="0" algn="l">
                        <a:spcBef>
                          <a:spcPts val="0"/>
                        </a:spcBef>
                        <a:spcAft>
                          <a:spcPts val="0"/>
                        </a:spcAft>
                        <a:buNone/>
                      </a:pPr>
                      <a:r>
                        <a:rPr lang="en-IN" sz="1300"/>
                        <a:t>Task</a:t>
                      </a:r>
                      <a:endParaRPr sz="1300"/>
                    </a:p>
                  </a:txBody>
                  <a:tcPr marT="45725" marB="45725" marR="91450" marL="91450"/>
                </a:tc>
              </a:tr>
              <a:tr h="542575">
                <a:tc>
                  <a:txBody>
                    <a:bodyPr/>
                    <a:lstStyle/>
                    <a:p>
                      <a:pPr indent="0" lvl="0" marL="0" marR="0" rtl="0" algn="l">
                        <a:spcBef>
                          <a:spcPts val="0"/>
                        </a:spcBef>
                        <a:spcAft>
                          <a:spcPts val="0"/>
                        </a:spcAft>
                        <a:buNone/>
                      </a:pPr>
                      <a:r>
                        <a:rPr lang="en-IN" sz="1300"/>
                        <a:t>Wehbe et al., 2014</a:t>
                      </a:r>
                      <a:endParaRPr sz="1300"/>
                    </a:p>
                  </a:txBody>
                  <a:tcPr marT="45725" marB="45725" marR="91450" marL="91450"/>
                </a:tc>
                <a:tc>
                  <a:txBody>
                    <a:bodyPr/>
                    <a:lstStyle/>
                    <a:p>
                      <a:pPr indent="0" lvl="0" marL="0" marR="0" rtl="0" algn="l">
                        <a:spcBef>
                          <a:spcPts val="0"/>
                        </a:spcBef>
                        <a:spcAft>
                          <a:spcPts val="0"/>
                        </a:spcAft>
                        <a:buNone/>
                      </a:pPr>
                      <a:r>
                        <a:rPr lang="en-IN" sz="1300"/>
                        <a:t>fMRI</a:t>
                      </a:r>
                      <a:endParaRPr sz="1300"/>
                    </a:p>
                  </a:txBody>
                  <a:tcPr marT="45725" marB="45725" marR="91450" marL="91450"/>
                </a:tc>
                <a:tc>
                  <a:txBody>
                    <a:bodyPr/>
                    <a:lstStyle/>
                    <a:p>
                      <a:pPr indent="0" lvl="0" marL="0" marR="0" rtl="0" algn="l">
                        <a:spcBef>
                          <a:spcPts val="0"/>
                        </a:spcBef>
                        <a:spcAft>
                          <a:spcPts val="0"/>
                        </a:spcAft>
                        <a:buNone/>
                      </a:pPr>
                      <a:r>
                        <a:rPr lang="en-IN" sz="1300"/>
                        <a:t>English</a:t>
                      </a:r>
                      <a:endParaRPr sz="1300"/>
                    </a:p>
                  </a:txBody>
                  <a:tcPr marT="45725" marB="45725" marR="91450" marL="91450"/>
                </a:tc>
                <a:tc>
                  <a:txBody>
                    <a:bodyPr/>
                    <a:lstStyle/>
                    <a:p>
                      <a:pPr indent="0" lvl="0" marL="0" marR="0" rtl="0" algn="l">
                        <a:spcBef>
                          <a:spcPts val="0"/>
                        </a:spcBef>
                        <a:spcAft>
                          <a:spcPts val="0"/>
                        </a:spcAft>
                        <a:buNone/>
                      </a:pPr>
                      <a:r>
                        <a:rPr b="0" i="0" lang="en-IN" sz="1300">
                          <a:solidFill>
                            <a:srgbClr val="202020"/>
                          </a:solidFill>
                          <a:latin typeface="Helvetica Neue"/>
                          <a:ea typeface="Helvetica Neue"/>
                          <a:cs typeface="Helvetica Neue"/>
                          <a:sym typeface="Helvetica Neue"/>
                        </a:rPr>
                        <a:t>Chapter 9 of </a:t>
                      </a:r>
                      <a:r>
                        <a:rPr b="0" i="1" lang="en-IN" sz="1300">
                          <a:solidFill>
                            <a:srgbClr val="202020"/>
                          </a:solidFill>
                          <a:latin typeface="Helvetica Neue"/>
                          <a:ea typeface="Helvetica Neue"/>
                          <a:cs typeface="Helvetica Neue"/>
                          <a:sym typeface="Helvetica Neue"/>
                        </a:rPr>
                        <a:t>Harry Potter and the Sorcerer's Stone</a:t>
                      </a:r>
                      <a:endParaRPr sz="1300"/>
                    </a:p>
                  </a:txBody>
                  <a:tcPr marT="45725" marB="45725" marR="91450" marL="91450"/>
                </a:tc>
                <a:tc>
                  <a:txBody>
                    <a:bodyPr/>
                    <a:lstStyle/>
                    <a:p>
                      <a:pPr indent="0" lvl="0" marL="0" marR="0" rtl="0" algn="l">
                        <a:spcBef>
                          <a:spcPts val="0"/>
                        </a:spcBef>
                        <a:spcAft>
                          <a:spcPts val="0"/>
                        </a:spcAft>
                        <a:buNone/>
                      </a:pPr>
                      <a:r>
                        <a:rPr lang="en-IN" sz="1300"/>
                        <a:t>9</a:t>
                      </a:r>
                      <a:endParaRPr sz="1300"/>
                    </a:p>
                  </a:txBody>
                  <a:tcPr marT="45725" marB="45725" marR="91450" marL="91450"/>
                </a:tc>
                <a:tc>
                  <a:txBody>
                    <a:bodyPr/>
                    <a:lstStyle/>
                    <a:p>
                      <a:pPr indent="0" lvl="0" marL="0" marR="0" rtl="0" algn="l">
                        <a:spcBef>
                          <a:spcPts val="0"/>
                        </a:spcBef>
                        <a:spcAft>
                          <a:spcPts val="0"/>
                        </a:spcAft>
                        <a:buNone/>
                      </a:pPr>
                      <a:r>
                        <a:rPr lang="en-IN" sz="1300"/>
                        <a:t>Reading stories</a:t>
                      </a:r>
                      <a:endParaRPr sz="1300"/>
                    </a:p>
                  </a:txBody>
                  <a:tcPr marT="45725" marB="45725" marR="91450" marL="91450"/>
                </a:tc>
                <a:tc>
                  <a:txBody>
                    <a:bodyPr/>
                    <a:lstStyle/>
                    <a:p>
                      <a:pPr indent="0" lvl="0" marL="0" marR="0" rtl="0" algn="l">
                        <a:spcBef>
                          <a:spcPts val="0"/>
                        </a:spcBef>
                        <a:spcAft>
                          <a:spcPts val="0"/>
                        </a:spcAft>
                        <a:buNone/>
                      </a:pPr>
                      <a:r>
                        <a:rPr b="0" i="0" lang="en-IN" sz="1300">
                          <a:solidFill>
                            <a:srgbClr val="202020"/>
                          </a:solidFill>
                          <a:latin typeface="Helvetica Neue"/>
                          <a:ea typeface="Helvetica Neue"/>
                          <a:cs typeface="Helvetica Neue"/>
                          <a:sym typeface="Helvetica Neue"/>
                        </a:rPr>
                        <a:t>5000 word chapter was presented in 45 minutes.</a:t>
                      </a:r>
                      <a:endParaRPr sz="1300"/>
                    </a:p>
                  </a:txBody>
                  <a:tcPr marT="45725" marB="45725" marR="91450" marL="91450"/>
                </a:tc>
                <a:tc>
                  <a:txBody>
                    <a:bodyPr/>
                    <a:lstStyle/>
                    <a:p>
                      <a:pPr indent="0" lvl="0" marL="0" marR="0" rtl="0" algn="l">
                        <a:spcBef>
                          <a:spcPts val="0"/>
                        </a:spcBef>
                        <a:spcAft>
                          <a:spcPts val="0"/>
                        </a:spcAft>
                        <a:buNone/>
                      </a:pPr>
                      <a:r>
                        <a:rPr lang="en-IN" sz="1300"/>
                        <a:t>Story understanding</a:t>
                      </a:r>
                      <a:endParaRPr sz="1300"/>
                    </a:p>
                  </a:txBody>
                  <a:tcPr marT="45725" marB="45725" marR="91450" marL="91450"/>
                </a:tc>
              </a:tr>
              <a:tr h="542575">
                <a:tc>
                  <a:txBody>
                    <a:bodyPr/>
                    <a:lstStyle/>
                    <a:p>
                      <a:pPr indent="0" lvl="0" marL="0" marR="0" rtl="0" algn="l">
                        <a:spcBef>
                          <a:spcPts val="0"/>
                        </a:spcBef>
                        <a:spcAft>
                          <a:spcPts val="0"/>
                        </a:spcAft>
                        <a:buNone/>
                      </a:pPr>
                      <a:r>
                        <a:rPr lang="en-IN" sz="1300"/>
                        <a:t>Handjaras et al., 2016</a:t>
                      </a:r>
                      <a:endParaRPr sz="1300"/>
                    </a:p>
                  </a:txBody>
                  <a:tcPr marT="45725" marB="45725" marR="91450" marL="91450"/>
                </a:tc>
                <a:tc>
                  <a:txBody>
                    <a:bodyPr/>
                    <a:lstStyle/>
                    <a:p>
                      <a:pPr indent="0" lvl="0" marL="0" marR="0" rtl="0" algn="l">
                        <a:spcBef>
                          <a:spcPts val="0"/>
                        </a:spcBef>
                        <a:spcAft>
                          <a:spcPts val="0"/>
                        </a:spcAft>
                        <a:buNone/>
                      </a:pPr>
                      <a:r>
                        <a:rPr lang="en-IN" sz="1300"/>
                        <a:t>fMRI</a:t>
                      </a:r>
                      <a:endParaRPr sz="1300"/>
                    </a:p>
                  </a:txBody>
                  <a:tcPr marT="45725" marB="45725" marR="91450" marL="91450"/>
                </a:tc>
                <a:tc>
                  <a:txBody>
                    <a:bodyPr/>
                    <a:lstStyle/>
                    <a:p>
                      <a:pPr indent="0" lvl="0" marL="0" marR="0" rtl="0" algn="l">
                        <a:spcBef>
                          <a:spcPts val="0"/>
                        </a:spcBef>
                        <a:spcAft>
                          <a:spcPts val="0"/>
                        </a:spcAft>
                        <a:buNone/>
                      </a:pPr>
                      <a:r>
                        <a:rPr lang="en-IN" sz="1300"/>
                        <a:t>Italian</a:t>
                      </a:r>
                      <a:endParaRPr sz="1300"/>
                    </a:p>
                  </a:txBody>
                  <a:tcPr marT="45725" marB="45725" marR="91450" marL="91450"/>
                </a:tc>
                <a:tc>
                  <a:txBody>
                    <a:bodyPr/>
                    <a:lstStyle/>
                    <a:p>
                      <a:pPr indent="0" lvl="0" marL="0" marR="0" rtl="0" algn="l">
                        <a:spcBef>
                          <a:spcPts val="0"/>
                        </a:spcBef>
                        <a:spcAft>
                          <a:spcPts val="0"/>
                        </a:spcAft>
                        <a:buNone/>
                      </a:pPr>
                      <a:r>
                        <a:rPr b="0" i="0" lang="en-IN" sz="1300">
                          <a:solidFill>
                            <a:srgbClr val="2E2E2E"/>
                          </a:solidFill>
                          <a:latin typeface="Arial"/>
                          <a:ea typeface="Arial"/>
                          <a:cs typeface="Arial"/>
                          <a:sym typeface="Arial"/>
                        </a:rPr>
                        <a:t>Verbal, pictorial or auditory presentation of 40 concrete nouns</a:t>
                      </a:r>
                      <a:endParaRPr sz="1300"/>
                    </a:p>
                  </a:txBody>
                  <a:tcPr marT="45725" marB="45725" marR="91450" marL="91450"/>
                </a:tc>
                <a:tc>
                  <a:txBody>
                    <a:bodyPr/>
                    <a:lstStyle/>
                    <a:p>
                      <a:pPr indent="0" lvl="0" marL="0" marR="0" rtl="0" algn="l">
                        <a:spcBef>
                          <a:spcPts val="0"/>
                        </a:spcBef>
                        <a:spcAft>
                          <a:spcPts val="0"/>
                        </a:spcAft>
                        <a:buNone/>
                      </a:pPr>
                      <a:r>
                        <a:rPr lang="en-IN" sz="1300"/>
                        <a:t>20</a:t>
                      </a:r>
                      <a:endParaRPr sz="1300"/>
                    </a:p>
                  </a:txBody>
                  <a:tcPr marT="45725" marB="45725" marR="91450" marL="91450"/>
                </a:tc>
                <a:tc>
                  <a:txBody>
                    <a:bodyPr/>
                    <a:lstStyle/>
                    <a:p>
                      <a:pPr indent="0" lvl="0" marL="0" marR="0" rtl="0" algn="l">
                        <a:spcBef>
                          <a:spcPts val="0"/>
                        </a:spcBef>
                        <a:spcAft>
                          <a:spcPts val="0"/>
                        </a:spcAft>
                        <a:buNone/>
                      </a:pPr>
                      <a:r>
                        <a:rPr lang="en-IN" sz="1300"/>
                        <a:t>Reading, viewing or listening</a:t>
                      </a:r>
                      <a:endParaRPr sz="1300"/>
                    </a:p>
                  </a:txBody>
                  <a:tcPr marT="45725" marB="45725" marR="91450" marL="91450"/>
                </a:tc>
                <a:tc>
                  <a:txBody>
                    <a:bodyPr/>
                    <a:lstStyle/>
                    <a:p>
                      <a:pPr indent="0" lvl="0" marL="0" marR="0" rtl="0" algn="l">
                        <a:spcBef>
                          <a:spcPts val="0"/>
                        </a:spcBef>
                        <a:spcAft>
                          <a:spcPts val="0"/>
                        </a:spcAft>
                        <a:buNone/>
                      </a:pPr>
                      <a:r>
                        <a:rPr lang="en-IN" sz="1300"/>
                        <a:t>40 nouns * 4 times.</a:t>
                      </a:r>
                      <a:endParaRPr sz="1300"/>
                    </a:p>
                  </a:txBody>
                  <a:tcPr marT="45725" marB="45725" marR="91450" marL="91450"/>
                </a:tc>
                <a:tc>
                  <a:txBody>
                    <a:bodyPr/>
                    <a:lstStyle/>
                    <a:p>
                      <a:pPr indent="0" lvl="0" marL="0" marR="0" rtl="0" algn="l">
                        <a:spcBef>
                          <a:spcPts val="0"/>
                        </a:spcBef>
                        <a:spcAft>
                          <a:spcPts val="0"/>
                        </a:spcAft>
                        <a:buNone/>
                      </a:pPr>
                      <a:r>
                        <a:rPr lang="en-IN" sz="1300"/>
                        <a:t>Property Generation</a:t>
                      </a:r>
                      <a:endParaRPr sz="1300"/>
                    </a:p>
                  </a:txBody>
                  <a:tcPr marT="45725" marB="45725" marR="91450" marL="91450"/>
                </a:tc>
              </a:tr>
              <a:tr h="699325">
                <a:tc>
                  <a:txBody>
                    <a:bodyPr/>
                    <a:lstStyle/>
                    <a:p>
                      <a:pPr indent="0" lvl="0" marL="0" marR="0" rtl="0" algn="l">
                        <a:spcBef>
                          <a:spcPts val="0"/>
                        </a:spcBef>
                        <a:spcAft>
                          <a:spcPts val="0"/>
                        </a:spcAft>
                        <a:buNone/>
                      </a:pPr>
                      <a:r>
                        <a:rPr lang="en-IN" sz="1300"/>
                        <a:t>Anderson et al., 2017</a:t>
                      </a:r>
                      <a:endParaRPr sz="1300"/>
                    </a:p>
                  </a:txBody>
                  <a:tcPr marT="45725" marB="45725" marR="91450" marL="91450"/>
                </a:tc>
                <a:tc>
                  <a:txBody>
                    <a:bodyPr/>
                    <a:lstStyle/>
                    <a:p>
                      <a:pPr indent="0" lvl="0" marL="0" marR="0" rtl="0" algn="l">
                        <a:spcBef>
                          <a:spcPts val="0"/>
                        </a:spcBef>
                        <a:spcAft>
                          <a:spcPts val="0"/>
                        </a:spcAft>
                        <a:buNone/>
                      </a:pPr>
                      <a:r>
                        <a:rPr lang="en-IN" sz="1300"/>
                        <a:t>fMRI</a:t>
                      </a:r>
                      <a:endParaRPr sz="1300"/>
                    </a:p>
                  </a:txBody>
                  <a:tcPr marT="45725" marB="45725" marR="91450" marL="91450"/>
                </a:tc>
                <a:tc>
                  <a:txBody>
                    <a:bodyPr/>
                    <a:lstStyle/>
                    <a:p>
                      <a:pPr indent="0" lvl="0" marL="0" marR="0" rtl="0" algn="l">
                        <a:spcBef>
                          <a:spcPts val="0"/>
                        </a:spcBef>
                        <a:spcAft>
                          <a:spcPts val="0"/>
                        </a:spcAft>
                        <a:buNone/>
                      </a:pPr>
                      <a:r>
                        <a:rPr lang="en-IN" sz="1300"/>
                        <a:t>Italian</a:t>
                      </a:r>
                      <a:endParaRPr sz="1300"/>
                    </a:p>
                  </a:txBody>
                  <a:tcPr marT="45725" marB="45725" marR="91450" marL="91450"/>
                </a:tc>
                <a:tc>
                  <a:txBody>
                    <a:bodyPr/>
                    <a:lstStyle/>
                    <a:p>
                      <a:pPr indent="0" lvl="0" marL="0" marR="0" rtl="0" algn="l">
                        <a:spcBef>
                          <a:spcPts val="0"/>
                        </a:spcBef>
                        <a:spcAft>
                          <a:spcPts val="0"/>
                        </a:spcAft>
                        <a:buNone/>
                      </a:pPr>
                      <a:r>
                        <a:rPr lang="en-IN" sz="1300"/>
                        <a:t>70 concrete and abstract nouns from law/music.</a:t>
                      </a:r>
                      <a:endParaRPr sz="1300"/>
                    </a:p>
                  </a:txBody>
                  <a:tcPr marT="45725" marB="45725" marR="91450" marL="91450"/>
                </a:tc>
                <a:tc>
                  <a:txBody>
                    <a:bodyPr/>
                    <a:lstStyle/>
                    <a:p>
                      <a:pPr indent="0" lvl="0" marL="0" marR="0" rtl="0" algn="l">
                        <a:spcBef>
                          <a:spcPts val="0"/>
                        </a:spcBef>
                        <a:spcAft>
                          <a:spcPts val="0"/>
                        </a:spcAft>
                        <a:buNone/>
                      </a:pPr>
                      <a:r>
                        <a:rPr lang="en-IN" sz="1300"/>
                        <a:t>7</a:t>
                      </a:r>
                      <a:endParaRPr sz="1300"/>
                    </a:p>
                  </a:txBody>
                  <a:tcPr marT="45725" marB="45725" marR="91450" marL="91450"/>
                </a:tc>
                <a:tc>
                  <a:txBody>
                    <a:bodyPr/>
                    <a:lstStyle/>
                    <a:p>
                      <a:pPr indent="0" lvl="0" marL="0" marR="0" rtl="0" algn="l">
                        <a:spcBef>
                          <a:spcPts val="0"/>
                        </a:spcBef>
                        <a:spcAft>
                          <a:spcPts val="0"/>
                        </a:spcAft>
                        <a:buNone/>
                      </a:pPr>
                      <a:r>
                        <a:rPr lang="en-IN" sz="1300"/>
                        <a:t>Reading</a:t>
                      </a:r>
                      <a:endParaRPr sz="1300"/>
                    </a:p>
                  </a:txBody>
                  <a:tcPr marT="45725" marB="45725" marR="91450" marL="91450"/>
                </a:tc>
                <a:tc>
                  <a:txBody>
                    <a:bodyPr/>
                    <a:lstStyle/>
                    <a:p>
                      <a:pPr indent="0" lvl="0" marL="0" marR="0" rtl="0" algn="l">
                        <a:spcBef>
                          <a:spcPts val="0"/>
                        </a:spcBef>
                        <a:spcAft>
                          <a:spcPts val="0"/>
                        </a:spcAft>
                        <a:buNone/>
                      </a:pPr>
                      <a:r>
                        <a:rPr lang="en-IN" sz="1300"/>
                        <a:t>70 nouns * 5 times.</a:t>
                      </a:r>
                      <a:endParaRPr sz="1300"/>
                    </a:p>
                  </a:txBody>
                  <a:tcPr marT="45725" marB="45725" marR="91450" marL="91450"/>
                </a:tc>
                <a:tc>
                  <a:txBody>
                    <a:bodyPr/>
                    <a:lstStyle/>
                    <a:p>
                      <a:pPr indent="0" lvl="0" marL="0" marR="0" rtl="0" algn="l">
                        <a:spcBef>
                          <a:spcPts val="0"/>
                        </a:spcBef>
                        <a:spcAft>
                          <a:spcPts val="0"/>
                        </a:spcAft>
                        <a:buNone/>
                      </a:pPr>
                      <a:r>
                        <a:rPr lang="en-IN" sz="1300"/>
                        <a:t>Imagine a situation that they personally associate with the noun</a:t>
                      </a:r>
                      <a:endParaRPr/>
                    </a:p>
                  </a:txBody>
                  <a:tcPr marT="45725" marB="45725" marR="91450" marL="91450"/>
                </a:tc>
              </a:tr>
              <a:tr h="712500">
                <a:tc>
                  <a:txBody>
                    <a:bodyPr/>
                    <a:lstStyle/>
                    <a:p>
                      <a:pPr indent="0" lvl="0" marL="0" marR="0" rtl="0" algn="l">
                        <a:spcBef>
                          <a:spcPts val="0"/>
                        </a:spcBef>
                        <a:spcAft>
                          <a:spcPts val="0"/>
                        </a:spcAft>
                        <a:buNone/>
                      </a:pPr>
                      <a:r>
                        <a:rPr b="0" i="1" lang="en-IN" sz="1300">
                          <a:solidFill>
                            <a:srgbClr val="222222"/>
                          </a:solidFill>
                          <a:latin typeface="Arial"/>
                          <a:ea typeface="Arial"/>
                          <a:cs typeface="Arial"/>
                          <a:sym typeface="Arial"/>
                        </a:rPr>
                        <a:t>Zurich Cognitive Language Processing Corpus</a:t>
                      </a:r>
                      <a:r>
                        <a:rPr b="0" i="0" lang="en-IN" sz="1300">
                          <a:solidFill>
                            <a:srgbClr val="222222"/>
                          </a:solidFill>
                          <a:latin typeface="Arial"/>
                          <a:ea typeface="Arial"/>
                          <a:cs typeface="Arial"/>
                          <a:sym typeface="Arial"/>
                        </a:rPr>
                        <a:t> (ZuCo):  </a:t>
                      </a:r>
                      <a:r>
                        <a:rPr lang="en-IN" sz="1300"/>
                        <a:t>Hollenstein et al., 2018</a:t>
                      </a:r>
                      <a:endParaRPr sz="1300"/>
                    </a:p>
                  </a:txBody>
                  <a:tcPr marT="45725" marB="45725" marR="91450" marL="91450"/>
                </a:tc>
                <a:tc>
                  <a:txBody>
                    <a:bodyPr/>
                    <a:lstStyle/>
                    <a:p>
                      <a:pPr indent="0" lvl="0" marL="0" marR="0" rtl="0" algn="l">
                        <a:spcBef>
                          <a:spcPts val="0"/>
                        </a:spcBef>
                        <a:spcAft>
                          <a:spcPts val="0"/>
                        </a:spcAft>
                        <a:buNone/>
                      </a:pPr>
                      <a:r>
                        <a:rPr lang="en-IN" sz="1300"/>
                        <a:t>EEG and eye-tracking</a:t>
                      </a:r>
                      <a:endParaRPr sz="1300"/>
                    </a:p>
                  </a:txBody>
                  <a:tcPr marT="45725" marB="45725" marR="91450" marL="91450"/>
                </a:tc>
                <a:tc>
                  <a:txBody>
                    <a:bodyPr/>
                    <a:lstStyle/>
                    <a:p>
                      <a:pPr indent="0" lvl="0" marL="0" marR="0" rtl="0" algn="l">
                        <a:spcBef>
                          <a:spcPts val="0"/>
                        </a:spcBef>
                        <a:spcAft>
                          <a:spcPts val="0"/>
                        </a:spcAft>
                        <a:buNone/>
                      </a:pPr>
                      <a:r>
                        <a:rPr lang="en-IN" sz="1300"/>
                        <a:t>English</a:t>
                      </a:r>
                      <a:endParaRPr sz="1300"/>
                    </a:p>
                  </a:txBody>
                  <a:tcPr marT="45725" marB="45725" marR="91450" marL="91450"/>
                </a:tc>
                <a:tc>
                  <a:txBody>
                    <a:bodyPr/>
                    <a:lstStyle/>
                    <a:p>
                      <a:pPr indent="0" lvl="0" marL="0" marR="0" rtl="0" algn="l">
                        <a:spcBef>
                          <a:spcPts val="0"/>
                        </a:spcBef>
                        <a:spcAft>
                          <a:spcPts val="0"/>
                        </a:spcAft>
                        <a:buNone/>
                      </a:pPr>
                      <a:r>
                        <a:rPr lang="en-IN" sz="1300"/>
                        <a:t>Sentences from movie reviews or Wikipedia</a:t>
                      </a:r>
                      <a:endParaRPr sz="1300"/>
                    </a:p>
                  </a:txBody>
                  <a:tcPr marT="45725" marB="45725" marR="91450" marL="91450"/>
                </a:tc>
                <a:tc>
                  <a:txBody>
                    <a:bodyPr/>
                    <a:lstStyle/>
                    <a:p>
                      <a:pPr indent="0" lvl="0" marL="0" marR="0" rtl="0" algn="l">
                        <a:spcBef>
                          <a:spcPts val="0"/>
                        </a:spcBef>
                        <a:spcAft>
                          <a:spcPts val="0"/>
                        </a:spcAft>
                        <a:buNone/>
                      </a:pPr>
                      <a:r>
                        <a:rPr lang="en-IN" sz="1300"/>
                        <a:t>12</a:t>
                      </a:r>
                      <a:endParaRPr sz="1300"/>
                    </a:p>
                  </a:txBody>
                  <a:tcPr marT="45725" marB="45725" marR="91450" marL="91450"/>
                </a:tc>
                <a:tc>
                  <a:txBody>
                    <a:bodyPr/>
                    <a:lstStyle/>
                    <a:p>
                      <a:pPr indent="0" lvl="0" marL="0" marR="0" rtl="0" algn="l">
                        <a:spcBef>
                          <a:spcPts val="0"/>
                        </a:spcBef>
                        <a:spcAft>
                          <a:spcPts val="0"/>
                        </a:spcAft>
                        <a:buNone/>
                      </a:pPr>
                      <a:r>
                        <a:rPr b="0" i="0" lang="en-IN" sz="1300">
                          <a:solidFill>
                            <a:srgbClr val="222222"/>
                          </a:solidFill>
                          <a:latin typeface="Arial"/>
                          <a:ea typeface="Arial"/>
                          <a:cs typeface="Arial"/>
                          <a:sym typeface="Arial"/>
                        </a:rPr>
                        <a:t>Reading natural sentences</a:t>
                      </a:r>
                      <a:endParaRPr sz="1300"/>
                    </a:p>
                  </a:txBody>
                  <a:tcPr marT="45725" marB="45725" marR="91450" marL="91450"/>
                </a:tc>
                <a:tc>
                  <a:txBody>
                    <a:bodyPr/>
                    <a:lstStyle/>
                    <a:p>
                      <a:pPr indent="0" lvl="0" marL="0" marR="0" rtl="0" algn="l">
                        <a:spcBef>
                          <a:spcPts val="0"/>
                        </a:spcBef>
                        <a:spcAft>
                          <a:spcPts val="0"/>
                        </a:spcAft>
                        <a:buNone/>
                      </a:pPr>
                      <a:r>
                        <a:rPr b="0" i="0" lang="en-IN" sz="1300">
                          <a:solidFill>
                            <a:srgbClr val="222222"/>
                          </a:solidFill>
                          <a:latin typeface="Arial"/>
                          <a:ea typeface="Arial"/>
                          <a:cs typeface="Arial"/>
                          <a:sym typeface="Arial"/>
                        </a:rPr>
                        <a:t>21,629 words in 1107 sentences and 154,173 fixations</a:t>
                      </a:r>
                      <a:endParaRPr sz="1300"/>
                    </a:p>
                  </a:txBody>
                  <a:tcPr marT="45725" marB="45725" marR="91450" marL="91450"/>
                </a:tc>
                <a:tc>
                  <a:txBody>
                    <a:bodyPr/>
                    <a:lstStyle/>
                    <a:p>
                      <a:pPr indent="0" lvl="0" marL="0" marR="0" rtl="0" algn="l">
                        <a:spcBef>
                          <a:spcPts val="0"/>
                        </a:spcBef>
                        <a:spcAft>
                          <a:spcPts val="0"/>
                        </a:spcAft>
                        <a:buNone/>
                      </a:pPr>
                      <a:r>
                        <a:rPr lang="en-IN" sz="1300"/>
                        <a:t>Rate movie quality, answer control questions, check for existence of a relation</a:t>
                      </a:r>
                      <a:endParaRPr sz="1300"/>
                    </a:p>
                  </a:txBody>
                  <a:tcPr marT="45725" marB="45725" marR="91450" marL="91450"/>
                </a:tc>
              </a:tr>
              <a:tr h="699325">
                <a:tc>
                  <a:txBody>
                    <a:bodyPr/>
                    <a:lstStyle/>
                    <a:p>
                      <a:pPr indent="0" lvl="0" marL="0" marR="0" rtl="0" algn="l">
                        <a:spcBef>
                          <a:spcPts val="0"/>
                        </a:spcBef>
                        <a:spcAft>
                          <a:spcPts val="0"/>
                        </a:spcAft>
                        <a:buNone/>
                      </a:pPr>
                      <a:r>
                        <a:rPr lang="en-IN" sz="1300"/>
                        <a:t>Anderson et al., 2019</a:t>
                      </a:r>
                      <a:endParaRPr sz="1300"/>
                    </a:p>
                  </a:txBody>
                  <a:tcPr marT="45725" marB="45725" marR="91450" marL="91450"/>
                </a:tc>
                <a:tc>
                  <a:txBody>
                    <a:bodyPr/>
                    <a:lstStyle/>
                    <a:p>
                      <a:pPr indent="0" lvl="0" marL="0" marR="0" rtl="0" algn="l">
                        <a:spcBef>
                          <a:spcPts val="0"/>
                        </a:spcBef>
                        <a:spcAft>
                          <a:spcPts val="0"/>
                        </a:spcAft>
                        <a:buNone/>
                      </a:pPr>
                      <a:r>
                        <a:rPr lang="en-IN" sz="1300"/>
                        <a:t>fMRI</a:t>
                      </a:r>
                      <a:endParaRPr sz="1300"/>
                    </a:p>
                  </a:txBody>
                  <a:tcPr marT="45725" marB="45725" marR="91450" marL="91450"/>
                </a:tc>
                <a:tc>
                  <a:txBody>
                    <a:bodyPr/>
                    <a:lstStyle/>
                    <a:p>
                      <a:pPr indent="0" lvl="0" marL="0" marR="0" rtl="0" algn="l">
                        <a:spcBef>
                          <a:spcPts val="0"/>
                        </a:spcBef>
                        <a:spcAft>
                          <a:spcPts val="0"/>
                        </a:spcAft>
                        <a:buNone/>
                      </a:pPr>
                      <a:r>
                        <a:rPr lang="en-IN" sz="1300"/>
                        <a:t>English</a:t>
                      </a:r>
                      <a:endParaRPr sz="1300"/>
                    </a:p>
                  </a:txBody>
                  <a:tcPr marT="45725" marB="45725" marR="91450" marL="91450"/>
                </a:tc>
                <a:tc>
                  <a:txBody>
                    <a:bodyPr/>
                    <a:lstStyle/>
                    <a:p>
                      <a:pPr indent="0" lvl="0" marL="0" marR="0" rtl="0" algn="l">
                        <a:spcBef>
                          <a:spcPts val="0"/>
                        </a:spcBef>
                        <a:spcAft>
                          <a:spcPts val="0"/>
                        </a:spcAft>
                        <a:buNone/>
                      </a:pPr>
                      <a:r>
                        <a:rPr lang="en-IN" sz="1300"/>
                        <a:t>240 active voice sentences describing everyday situations</a:t>
                      </a:r>
                      <a:endParaRPr/>
                    </a:p>
                  </a:txBody>
                  <a:tcPr marT="45725" marB="45725" marR="91450" marL="91450"/>
                </a:tc>
                <a:tc>
                  <a:txBody>
                    <a:bodyPr/>
                    <a:lstStyle/>
                    <a:p>
                      <a:pPr indent="0" lvl="0" marL="0" marR="0" rtl="0" algn="l">
                        <a:spcBef>
                          <a:spcPts val="0"/>
                        </a:spcBef>
                        <a:spcAft>
                          <a:spcPts val="0"/>
                        </a:spcAft>
                        <a:buNone/>
                      </a:pPr>
                      <a:r>
                        <a:rPr lang="en-IN" sz="1300"/>
                        <a:t>14</a:t>
                      </a:r>
                      <a:endParaRPr sz="1300"/>
                    </a:p>
                  </a:txBody>
                  <a:tcPr marT="45725" marB="45725" marR="91450" marL="91450"/>
                </a:tc>
                <a:tc>
                  <a:txBody>
                    <a:bodyPr/>
                    <a:lstStyle/>
                    <a:p>
                      <a:pPr indent="0" lvl="0" marL="0" marR="0" rtl="0" algn="l">
                        <a:spcBef>
                          <a:spcPts val="0"/>
                        </a:spcBef>
                        <a:spcAft>
                          <a:spcPts val="0"/>
                        </a:spcAft>
                        <a:buNone/>
                      </a:pPr>
                      <a:r>
                        <a:rPr lang="en-IN" sz="1300"/>
                        <a:t>Reading</a:t>
                      </a:r>
                      <a:endParaRPr sz="1300"/>
                    </a:p>
                  </a:txBody>
                  <a:tcPr marT="45725" marB="45725" marR="91450" marL="91450"/>
                </a:tc>
                <a:tc>
                  <a:txBody>
                    <a:bodyPr/>
                    <a:lstStyle/>
                    <a:p>
                      <a:pPr indent="0" lvl="0" marL="0" marR="0" rtl="0" algn="l">
                        <a:spcBef>
                          <a:spcPts val="0"/>
                        </a:spcBef>
                        <a:spcAft>
                          <a:spcPts val="0"/>
                        </a:spcAft>
                        <a:buNone/>
                      </a:pPr>
                      <a:r>
                        <a:rPr lang="en-IN" sz="1300"/>
                        <a:t>240 sentences seen 12 times (by 10 subjects) and 6 times (by 4 subjects)</a:t>
                      </a:r>
                      <a:endParaRPr sz="1300"/>
                    </a:p>
                  </a:txBody>
                  <a:tcPr marT="45725" marB="45725" marR="91450" marL="91450"/>
                </a:tc>
                <a:tc>
                  <a:txBody>
                    <a:bodyPr/>
                    <a:lstStyle/>
                    <a:p>
                      <a:pPr indent="0" lvl="0" marL="0" marR="0" rtl="0" algn="l">
                        <a:spcBef>
                          <a:spcPts val="0"/>
                        </a:spcBef>
                        <a:spcAft>
                          <a:spcPts val="0"/>
                        </a:spcAft>
                        <a:buNone/>
                      </a:pPr>
                      <a:r>
                        <a:rPr lang="en-IN" sz="1300"/>
                        <a:t>Passive reading</a:t>
                      </a:r>
                      <a:endParaRPr sz="1300"/>
                    </a:p>
                  </a:txBody>
                  <a:tcPr marT="45725" marB="45725" marR="91450" marL="91450"/>
                </a:tc>
              </a:tr>
              <a:tr h="385850">
                <a:tc>
                  <a:txBody>
                    <a:bodyPr/>
                    <a:lstStyle/>
                    <a:p>
                      <a:pPr indent="0" lvl="0" marL="0" marR="0" rtl="0" algn="l">
                        <a:spcBef>
                          <a:spcPts val="0"/>
                        </a:spcBef>
                        <a:spcAft>
                          <a:spcPts val="0"/>
                        </a:spcAft>
                        <a:buNone/>
                      </a:pPr>
                      <a:r>
                        <a:rPr lang="en-IN" sz="1300"/>
                        <a:t>BCCWJ-EEG: Oseki and Asahara, 2020</a:t>
                      </a:r>
                      <a:endParaRPr sz="1300"/>
                    </a:p>
                  </a:txBody>
                  <a:tcPr marT="45725" marB="45725" marR="91450" marL="91450"/>
                </a:tc>
                <a:tc>
                  <a:txBody>
                    <a:bodyPr/>
                    <a:lstStyle/>
                    <a:p>
                      <a:pPr indent="0" lvl="0" marL="0" marR="0" rtl="0" algn="l">
                        <a:spcBef>
                          <a:spcPts val="0"/>
                        </a:spcBef>
                        <a:spcAft>
                          <a:spcPts val="0"/>
                        </a:spcAft>
                        <a:buNone/>
                      </a:pPr>
                      <a:r>
                        <a:rPr lang="en-IN" sz="1300"/>
                        <a:t>EEG</a:t>
                      </a:r>
                      <a:endParaRPr sz="1300"/>
                    </a:p>
                  </a:txBody>
                  <a:tcPr marT="45725" marB="45725" marR="91450" marL="91450"/>
                </a:tc>
                <a:tc>
                  <a:txBody>
                    <a:bodyPr/>
                    <a:lstStyle/>
                    <a:p>
                      <a:pPr indent="0" lvl="0" marL="0" marR="0" rtl="0" algn="l">
                        <a:spcBef>
                          <a:spcPts val="0"/>
                        </a:spcBef>
                        <a:spcAft>
                          <a:spcPts val="0"/>
                        </a:spcAft>
                        <a:buNone/>
                      </a:pPr>
                      <a:r>
                        <a:rPr lang="en-IN" sz="1300"/>
                        <a:t>Japanese</a:t>
                      </a:r>
                      <a:endParaRPr sz="1300"/>
                    </a:p>
                  </a:txBody>
                  <a:tcPr marT="45725" marB="45725" marR="91450" marL="91450"/>
                </a:tc>
                <a:tc>
                  <a:txBody>
                    <a:bodyPr/>
                    <a:lstStyle/>
                    <a:p>
                      <a:pPr indent="0" lvl="0" marL="0" marR="0" rtl="0" algn="l">
                        <a:spcBef>
                          <a:spcPts val="0"/>
                        </a:spcBef>
                        <a:spcAft>
                          <a:spcPts val="0"/>
                        </a:spcAft>
                        <a:buNone/>
                      </a:pPr>
                      <a:r>
                        <a:rPr lang="en-IN" sz="1300"/>
                        <a:t>20 newspaper articles</a:t>
                      </a:r>
                      <a:endParaRPr sz="1300"/>
                    </a:p>
                  </a:txBody>
                  <a:tcPr marT="45725" marB="45725" marR="91450" marL="91450"/>
                </a:tc>
                <a:tc>
                  <a:txBody>
                    <a:bodyPr/>
                    <a:lstStyle/>
                    <a:p>
                      <a:pPr indent="0" lvl="0" marL="0" marR="0" rtl="0" algn="l">
                        <a:spcBef>
                          <a:spcPts val="0"/>
                        </a:spcBef>
                        <a:spcAft>
                          <a:spcPts val="0"/>
                        </a:spcAft>
                        <a:buNone/>
                      </a:pPr>
                      <a:r>
                        <a:rPr lang="en-IN" sz="1300"/>
                        <a:t>40</a:t>
                      </a:r>
                      <a:endParaRPr sz="1300"/>
                    </a:p>
                  </a:txBody>
                  <a:tcPr marT="45725" marB="45725" marR="91450" marL="91450"/>
                </a:tc>
                <a:tc>
                  <a:txBody>
                    <a:bodyPr/>
                    <a:lstStyle/>
                    <a:p>
                      <a:pPr indent="0" lvl="0" marL="0" marR="0" rtl="0" algn="l">
                        <a:spcBef>
                          <a:spcPts val="0"/>
                        </a:spcBef>
                        <a:spcAft>
                          <a:spcPts val="0"/>
                        </a:spcAft>
                        <a:buNone/>
                      </a:pPr>
                      <a:r>
                        <a:rPr lang="en-IN" sz="1300"/>
                        <a:t>Reading</a:t>
                      </a:r>
                      <a:endParaRPr sz="1300"/>
                    </a:p>
                  </a:txBody>
                  <a:tcPr marT="45725" marB="45725" marR="91450" marL="91450"/>
                </a:tc>
                <a:tc>
                  <a:txBody>
                    <a:bodyPr/>
                    <a:lstStyle/>
                    <a:p>
                      <a:pPr indent="0" lvl="0" marL="0" marR="0" rtl="0" algn="l">
                        <a:spcBef>
                          <a:spcPts val="0"/>
                        </a:spcBef>
                        <a:spcAft>
                          <a:spcPts val="0"/>
                        </a:spcAft>
                        <a:buNone/>
                      </a:pPr>
                      <a:r>
                        <a:rPr lang="en-IN" sz="1300"/>
                        <a:t>1 time reading for ~30-40 minutes</a:t>
                      </a:r>
                      <a:endParaRPr/>
                    </a:p>
                  </a:txBody>
                  <a:tcPr marT="45725" marB="45725" marR="91450" marL="91450"/>
                </a:tc>
                <a:tc>
                  <a:txBody>
                    <a:bodyPr/>
                    <a:lstStyle/>
                    <a:p>
                      <a:pPr indent="0" lvl="0" marL="0" marR="0" rtl="0" algn="l">
                        <a:spcBef>
                          <a:spcPts val="0"/>
                        </a:spcBef>
                        <a:spcAft>
                          <a:spcPts val="0"/>
                        </a:spcAft>
                        <a:buNone/>
                      </a:pPr>
                      <a:r>
                        <a:rPr lang="en-IN" sz="1300"/>
                        <a:t>Passive reading</a:t>
                      </a:r>
                      <a:endParaRPr sz="1300"/>
                    </a:p>
                  </a:txBody>
                  <a:tcPr marT="45725" marB="45725" marR="91450" marL="91450"/>
                </a:tc>
              </a:tr>
              <a:tr h="542575">
                <a:tc>
                  <a:txBody>
                    <a:bodyPr/>
                    <a:lstStyle/>
                    <a:p>
                      <a:pPr indent="0" lvl="0" marL="0" marR="0" rtl="0" algn="l">
                        <a:spcBef>
                          <a:spcPts val="0"/>
                        </a:spcBef>
                        <a:spcAft>
                          <a:spcPts val="0"/>
                        </a:spcAft>
                        <a:buNone/>
                      </a:pPr>
                      <a:r>
                        <a:rPr lang="en-IN" sz="1300"/>
                        <a:t>Deniz et al., 2019</a:t>
                      </a:r>
                      <a:endParaRPr sz="1300"/>
                    </a:p>
                  </a:txBody>
                  <a:tcPr marT="45725" marB="45725" marR="91450" marL="91450"/>
                </a:tc>
                <a:tc>
                  <a:txBody>
                    <a:bodyPr/>
                    <a:lstStyle/>
                    <a:p>
                      <a:pPr indent="0" lvl="0" marL="0" marR="0" rtl="0" algn="l">
                        <a:spcBef>
                          <a:spcPts val="0"/>
                        </a:spcBef>
                        <a:spcAft>
                          <a:spcPts val="0"/>
                        </a:spcAft>
                        <a:buNone/>
                      </a:pPr>
                      <a:r>
                        <a:rPr lang="en-IN" sz="1300"/>
                        <a:t>fMRI</a:t>
                      </a:r>
                      <a:endParaRPr sz="1300"/>
                    </a:p>
                  </a:txBody>
                  <a:tcPr marT="45725" marB="45725" marR="91450" marL="91450"/>
                </a:tc>
                <a:tc>
                  <a:txBody>
                    <a:bodyPr/>
                    <a:lstStyle/>
                    <a:p>
                      <a:pPr indent="0" lvl="0" marL="0" marR="0" rtl="0" algn="l">
                        <a:spcBef>
                          <a:spcPts val="0"/>
                        </a:spcBef>
                        <a:spcAft>
                          <a:spcPts val="0"/>
                        </a:spcAft>
                        <a:buNone/>
                      </a:pPr>
                      <a:r>
                        <a:rPr lang="en-IN" sz="1300"/>
                        <a:t>English</a:t>
                      </a:r>
                      <a:endParaRPr sz="1300"/>
                    </a:p>
                  </a:txBody>
                  <a:tcPr marT="45725" marB="45725" marR="91450" marL="91450"/>
                </a:tc>
                <a:tc>
                  <a:txBody>
                    <a:bodyPr/>
                    <a:lstStyle/>
                    <a:p>
                      <a:pPr indent="0" lvl="0" marL="0" marR="0" rtl="0" algn="l">
                        <a:spcBef>
                          <a:spcPts val="0"/>
                        </a:spcBef>
                        <a:spcAft>
                          <a:spcPts val="0"/>
                        </a:spcAft>
                        <a:buNone/>
                      </a:pPr>
                      <a:r>
                        <a:rPr lang="en-IN" sz="1300"/>
                        <a:t>Subset of Moth Radio Hour. 11 stories</a:t>
                      </a:r>
                      <a:endParaRPr sz="1300"/>
                    </a:p>
                  </a:txBody>
                  <a:tcPr marT="45725" marB="45725" marR="91450" marL="91450"/>
                </a:tc>
                <a:tc>
                  <a:txBody>
                    <a:bodyPr/>
                    <a:lstStyle/>
                    <a:p>
                      <a:pPr indent="0" lvl="0" marL="0" marR="0" rtl="0" algn="l">
                        <a:spcBef>
                          <a:spcPts val="0"/>
                        </a:spcBef>
                        <a:spcAft>
                          <a:spcPts val="0"/>
                        </a:spcAft>
                        <a:buNone/>
                      </a:pPr>
                      <a:r>
                        <a:rPr lang="en-IN" sz="1300"/>
                        <a:t>9</a:t>
                      </a:r>
                      <a:endParaRPr sz="1300"/>
                    </a:p>
                  </a:txBody>
                  <a:tcPr marT="45725" marB="45725" marR="91450" marL="91450"/>
                </a:tc>
                <a:tc>
                  <a:txBody>
                    <a:bodyPr/>
                    <a:lstStyle/>
                    <a:p>
                      <a:pPr indent="0" lvl="0" marL="0" marR="0" rtl="0" algn="l">
                        <a:spcBef>
                          <a:spcPts val="0"/>
                        </a:spcBef>
                        <a:spcAft>
                          <a:spcPts val="0"/>
                        </a:spcAft>
                        <a:buNone/>
                      </a:pPr>
                      <a:r>
                        <a:rPr lang="en-IN" sz="1300"/>
                        <a:t>Reading</a:t>
                      </a:r>
                      <a:endParaRPr sz="1300"/>
                    </a:p>
                  </a:txBody>
                  <a:tcPr marT="45725" marB="45725" marR="91450" marL="91450"/>
                </a:tc>
                <a:tc>
                  <a:txBody>
                    <a:bodyPr/>
                    <a:lstStyle/>
                    <a:p>
                      <a:pPr indent="0" lvl="0" marL="0" marR="0" rtl="0" algn="l">
                        <a:spcBef>
                          <a:spcPts val="0"/>
                        </a:spcBef>
                        <a:spcAft>
                          <a:spcPts val="0"/>
                        </a:spcAft>
                        <a:buNone/>
                      </a:pPr>
                      <a:r>
                        <a:rPr lang="en-IN" sz="1300"/>
                        <a:t>11 10- to 15 min stories presented twice word by word</a:t>
                      </a:r>
                      <a:endParaRPr/>
                    </a:p>
                  </a:txBody>
                  <a:tcPr marT="45725" marB="45725" marR="91450" marL="91450"/>
                </a:tc>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Passive reading and Listening</a:t>
                      </a:r>
                      <a:endParaRPr sz="1300"/>
                    </a:p>
                  </a:txBody>
                  <a:tcPr marT="45725" marB="45725" marR="91450" marL="91450"/>
                </a:tc>
              </a:tr>
            </a:tbl>
          </a:graphicData>
        </a:graphic>
      </p:graphicFrame>
      <p:sp>
        <p:nvSpPr>
          <p:cNvPr id="316" name="Google Shape;316;p16"/>
          <p:cNvSpPr/>
          <p:nvPr/>
        </p:nvSpPr>
        <p:spPr>
          <a:xfrm>
            <a:off x="73819" y="1932617"/>
            <a:ext cx="12039600" cy="2471743"/>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sp>
        <p:nvSpPr>
          <p:cNvPr id="2267" name="Google Shape;2267;p160"/>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Vision: work utilizing DL progress</a:t>
            </a:r>
            <a:endParaRPr/>
          </a:p>
        </p:txBody>
      </p:sp>
      <p:sp>
        <p:nvSpPr>
          <p:cNvPr id="2268" name="Google Shape;2268;p160"/>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269" name="Google Shape;2269;p160"/>
          <p:cNvSpPr txBox="1"/>
          <p:nvPr>
            <p:ph idx="4294967295" type="body"/>
          </p:nvPr>
        </p:nvSpPr>
        <p:spPr>
          <a:xfrm>
            <a:off x="334128" y="6297185"/>
            <a:ext cx="89192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Cichy, Radoslaw Martin, Aditya Khosla, Dimitrios Pantazis, Antonio Torralba, and Aude Oliva. "Comparison of deep neural networks to spatio-temporal cortical dynamics of human visual object recognition reveals hierarchical correspondence." Scientific reports 6, no. 1 (2016): 1-13.</a:t>
            </a:r>
            <a:endParaRPr/>
          </a:p>
        </p:txBody>
      </p:sp>
      <p:sp>
        <p:nvSpPr>
          <p:cNvPr id="2270" name="Google Shape;2270;p160"/>
          <p:cNvSpPr txBox="1"/>
          <p:nvPr/>
        </p:nvSpPr>
        <p:spPr>
          <a:xfrm>
            <a:off x="259133" y="1084167"/>
            <a:ext cx="68052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images of natural objects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layers of CNN tuned for object classification</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fMRI &amp; MEG, vision</a:t>
            </a:r>
            <a:endParaRPr sz="2400">
              <a:solidFill>
                <a:schemeClr val="dk1"/>
              </a:solidFill>
              <a:latin typeface="Calibri"/>
              <a:ea typeface="Calibri"/>
              <a:cs typeface="Calibri"/>
              <a:sym typeface="Calibri"/>
            </a:endParaRPr>
          </a:p>
        </p:txBody>
      </p:sp>
      <p:pic>
        <p:nvPicPr>
          <p:cNvPr id="2271" name="Google Shape;2271;p160"/>
          <p:cNvPicPr preferRelativeResize="0"/>
          <p:nvPr/>
        </p:nvPicPr>
        <p:blipFill rotWithShape="1">
          <a:blip r:embed="rId4">
            <a:alphaModFix/>
          </a:blip>
          <a:srcRect b="0" l="0" r="0" t="0"/>
          <a:stretch/>
        </p:blipFill>
        <p:spPr>
          <a:xfrm>
            <a:off x="7838368" y="1026001"/>
            <a:ext cx="3932009" cy="4938384"/>
          </a:xfrm>
          <a:prstGeom prst="rect">
            <a:avLst/>
          </a:prstGeom>
          <a:noFill/>
          <a:ln>
            <a:noFill/>
          </a:ln>
        </p:spPr>
      </p:pic>
      <p:pic>
        <p:nvPicPr>
          <p:cNvPr id="2272" name="Google Shape;2272;p160"/>
          <p:cNvPicPr preferRelativeResize="0"/>
          <p:nvPr/>
        </p:nvPicPr>
        <p:blipFill rotWithShape="1">
          <a:blip r:embed="rId5">
            <a:alphaModFix/>
          </a:blip>
          <a:srcRect b="0" l="0" r="0" t="0"/>
          <a:stretch/>
        </p:blipFill>
        <p:spPr>
          <a:xfrm>
            <a:off x="592399" y="4114300"/>
            <a:ext cx="4810932" cy="2026733"/>
          </a:xfrm>
          <a:prstGeom prst="rect">
            <a:avLst/>
          </a:prstGeom>
          <a:noFill/>
          <a:ln>
            <a:noFill/>
          </a:ln>
        </p:spPr>
      </p:pic>
      <p:pic>
        <p:nvPicPr>
          <p:cNvPr id="2273" name="Google Shape;2273;p160"/>
          <p:cNvPicPr preferRelativeResize="0"/>
          <p:nvPr/>
        </p:nvPicPr>
        <p:blipFill rotWithShape="1">
          <a:blip r:embed="rId6">
            <a:alphaModFix/>
          </a:blip>
          <a:srcRect b="67753" l="0" r="0" t="0"/>
          <a:stretch/>
        </p:blipFill>
        <p:spPr>
          <a:xfrm>
            <a:off x="674201" y="2872334"/>
            <a:ext cx="4576335" cy="1224300"/>
          </a:xfrm>
          <a:prstGeom prst="rect">
            <a:avLst/>
          </a:prstGeom>
          <a:noFill/>
          <a:ln>
            <a:noFill/>
          </a:ln>
        </p:spPr>
      </p:pic>
      <p:sp>
        <p:nvSpPr>
          <p:cNvPr id="2274" name="Google Shape;2274;p160"/>
          <p:cNvSpPr txBox="1"/>
          <p:nvPr/>
        </p:nvSpPr>
        <p:spPr>
          <a:xfrm>
            <a:off x="5568251" y="3060334"/>
            <a:ext cx="2105200" cy="1723508"/>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A CNN tuned for object classification captures stages of human visual processing in both space and time</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8" name="Shape 2278"/>
        <p:cNvGrpSpPr/>
        <p:nvPr/>
      </p:nvGrpSpPr>
      <p:grpSpPr>
        <a:xfrm>
          <a:off x="0" y="0"/>
          <a:ext cx="0" cy="0"/>
          <a:chOff x="0" y="0"/>
          <a:chExt cx="0" cy="0"/>
        </a:xfrm>
      </p:grpSpPr>
      <p:sp>
        <p:nvSpPr>
          <p:cNvPr id="2279" name="Google Shape;2279;p161"/>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Vision: work utilizing DL progress</a:t>
            </a:r>
            <a:endParaRPr/>
          </a:p>
        </p:txBody>
      </p:sp>
      <p:sp>
        <p:nvSpPr>
          <p:cNvPr id="2280" name="Google Shape;2280;p161"/>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281" name="Google Shape;2281;p161"/>
          <p:cNvSpPr txBox="1"/>
          <p:nvPr>
            <p:ph idx="4294967295" type="body"/>
          </p:nvPr>
        </p:nvSpPr>
        <p:spPr>
          <a:xfrm>
            <a:off x="334128" y="6297185"/>
            <a:ext cx="89192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Konkle, Talia, and George A. Alvarez. "A self-supervised domain-general learning framework for human ventral stream representation." Nature communications 13, no. 1 (2022): 1-12.</a:t>
            </a:r>
            <a:endParaRPr/>
          </a:p>
        </p:txBody>
      </p:sp>
      <p:sp>
        <p:nvSpPr>
          <p:cNvPr id="2282" name="Google Shape;2282;p161"/>
          <p:cNvSpPr txBox="1"/>
          <p:nvPr/>
        </p:nvSpPr>
        <p:spPr>
          <a:xfrm>
            <a:off x="259133" y="1084167"/>
            <a:ext cx="80732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images of objects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layers in </a:t>
            </a:r>
            <a:r>
              <a:rPr b="1" lang="en-IN" sz="2267">
                <a:solidFill>
                  <a:schemeClr val="dk1"/>
                </a:solidFill>
                <a:latin typeface="Calibri"/>
                <a:ea typeface="Calibri"/>
                <a:cs typeface="Calibri"/>
                <a:sym typeface="Calibri"/>
              </a:rPr>
              <a:t>self-supervised </a:t>
            </a:r>
            <a:r>
              <a:rPr lang="en-IN" sz="2267">
                <a:solidFill>
                  <a:schemeClr val="dk1"/>
                </a:solidFill>
                <a:latin typeface="Calibri"/>
                <a:ea typeface="Calibri"/>
                <a:cs typeface="Calibri"/>
                <a:sym typeface="Calibri"/>
              </a:rPr>
              <a:t>deep model</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fMRI, vision</a:t>
            </a:r>
            <a:endParaRPr sz="2400">
              <a:solidFill>
                <a:schemeClr val="dk1"/>
              </a:solidFill>
              <a:latin typeface="Calibri"/>
              <a:ea typeface="Calibri"/>
              <a:cs typeface="Calibri"/>
              <a:sym typeface="Calibri"/>
            </a:endParaRPr>
          </a:p>
        </p:txBody>
      </p:sp>
      <p:pic>
        <p:nvPicPr>
          <p:cNvPr id="2283" name="Google Shape;2283;p161"/>
          <p:cNvPicPr preferRelativeResize="0"/>
          <p:nvPr/>
        </p:nvPicPr>
        <p:blipFill rotWithShape="1">
          <a:blip r:embed="rId4">
            <a:alphaModFix/>
          </a:blip>
          <a:srcRect b="0" l="0" r="0" t="0"/>
          <a:stretch/>
        </p:blipFill>
        <p:spPr>
          <a:xfrm>
            <a:off x="6096000" y="2614567"/>
            <a:ext cx="5871069" cy="3448668"/>
          </a:xfrm>
          <a:prstGeom prst="rect">
            <a:avLst/>
          </a:prstGeom>
          <a:noFill/>
          <a:ln>
            <a:noFill/>
          </a:ln>
        </p:spPr>
      </p:pic>
      <p:pic>
        <p:nvPicPr>
          <p:cNvPr id="2284" name="Google Shape;2284;p161"/>
          <p:cNvPicPr preferRelativeResize="0"/>
          <p:nvPr/>
        </p:nvPicPr>
        <p:blipFill rotWithShape="1">
          <a:blip r:embed="rId5">
            <a:alphaModFix/>
          </a:blip>
          <a:srcRect b="0" l="0" r="0" t="0"/>
          <a:stretch/>
        </p:blipFill>
        <p:spPr>
          <a:xfrm>
            <a:off x="446867" y="3025368"/>
            <a:ext cx="5306867" cy="2861033"/>
          </a:xfrm>
          <a:prstGeom prst="rect">
            <a:avLst/>
          </a:prstGeom>
          <a:noFill/>
          <a:ln>
            <a:noFill/>
          </a:ln>
        </p:spPr>
      </p:pic>
      <p:sp>
        <p:nvSpPr>
          <p:cNvPr id="2285" name="Google Shape;2285;p161"/>
          <p:cNvSpPr txBox="1"/>
          <p:nvPr/>
        </p:nvSpPr>
        <p:spPr>
          <a:xfrm>
            <a:off x="8332343" y="656601"/>
            <a:ext cx="3308400" cy="1231066"/>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Self-supervised deep models achieve parity with category-supervised models in predicting fMRI responses along visual hierarchy</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9" name="Shape 2289"/>
        <p:cNvGrpSpPr/>
        <p:nvPr/>
      </p:nvGrpSpPr>
      <p:grpSpPr>
        <a:xfrm>
          <a:off x="0" y="0"/>
          <a:ext cx="0" cy="0"/>
          <a:chOff x="0" y="0"/>
          <a:chExt cx="0" cy="0"/>
        </a:xfrm>
      </p:grpSpPr>
      <p:sp>
        <p:nvSpPr>
          <p:cNvPr id="2290" name="Google Shape;2290;p162"/>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Vision: work utilizing DL progress</a:t>
            </a:r>
            <a:endParaRPr/>
          </a:p>
        </p:txBody>
      </p:sp>
      <p:sp>
        <p:nvSpPr>
          <p:cNvPr id="2291" name="Google Shape;2291;p162"/>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292" name="Google Shape;2292;p162"/>
          <p:cNvSpPr txBox="1"/>
          <p:nvPr>
            <p:ph idx="4294967295" type="body"/>
          </p:nvPr>
        </p:nvSpPr>
        <p:spPr>
          <a:xfrm>
            <a:off x="334128" y="6297185"/>
            <a:ext cx="89192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Zhuang, Chengxu, Siming Yan, Aran Nayebi, Martin Schrimpf, Michael C. Frank, James J. DiCarlo, and Daniel LK Yamins. "Unsupervised neural network models of the ventral visual stream." Proceedings of the National Academy of Sciences 118, no. 3 (2021): e2014196118.</a:t>
            </a:r>
            <a:endParaRPr/>
          </a:p>
        </p:txBody>
      </p:sp>
      <p:sp>
        <p:nvSpPr>
          <p:cNvPr id="2293" name="Google Shape;2293;p162"/>
          <p:cNvSpPr txBox="1"/>
          <p:nvPr/>
        </p:nvSpPr>
        <p:spPr>
          <a:xfrm>
            <a:off x="259133" y="1084167"/>
            <a:ext cx="6805200" cy="2316299"/>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images of objects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layers in self-supervised deep model</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multiarray recordings in rhesus macaques, vision</a:t>
            </a:r>
            <a:endParaRPr sz="2400">
              <a:solidFill>
                <a:schemeClr val="dk1"/>
              </a:solidFill>
              <a:latin typeface="Calibri"/>
              <a:ea typeface="Calibri"/>
              <a:cs typeface="Calibri"/>
              <a:sym typeface="Calibri"/>
            </a:endParaRPr>
          </a:p>
        </p:txBody>
      </p:sp>
      <p:pic>
        <p:nvPicPr>
          <p:cNvPr id="2294" name="Google Shape;2294;p162"/>
          <p:cNvPicPr preferRelativeResize="0"/>
          <p:nvPr/>
        </p:nvPicPr>
        <p:blipFill rotWithShape="1">
          <a:blip r:embed="rId4">
            <a:alphaModFix/>
          </a:blip>
          <a:srcRect b="0" l="0" r="0" t="0"/>
          <a:stretch/>
        </p:blipFill>
        <p:spPr>
          <a:xfrm>
            <a:off x="6773900" y="2043451"/>
            <a:ext cx="4721264" cy="3988653"/>
          </a:xfrm>
          <a:prstGeom prst="rect">
            <a:avLst/>
          </a:prstGeom>
          <a:noFill/>
          <a:ln>
            <a:noFill/>
          </a:ln>
        </p:spPr>
      </p:pic>
      <p:sp>
        <p:nvSpPr>
          <p:cNvPr id="2295" name="Google Shape;2295;p162"/>
          <p:cNvSpPr/>
          <p:nvPr/>
        </p:nvSpPr>
        <p:spPr>
          <a:xfrm>
            <a:off x="397433" y="5658533"/>
            <a:ext cx="286400" cy="2876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296" name="Google Shape;2296;p162"/>
          <p:cNvSpPr txBox="1"/>
          <p:nvPr/>
        </p:nvSpPr>
        <p:spPr>
          <a:xfrm>
            <a:off x="8316176" y="300767"/>
            <a:ext cx="3308400" cy="1477287"/>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Self-supervised deep models produce brain-like representations even when trained solely with noisy data from child head-mounted cameras</a:t>
            </a:r>
            <a:endParaRPr sz="2400">
              <a:solidFill>
                <a:schemeClr val="dk1"/>
              </a:solidFill>
              <a:latin typeface="Calibri"/>
              <a:ea typeface="Calibri"/>
              <a:cs typeface="Calibri"/>
              <a:sym typeface="Calibri"/>
            </a:endParaRPr>
          </a:p>
        </p:txBody>
      </p:sp>
      <p:pic>
        <p:nvPicPr>
          <p:cNvPr id="2297" name="Google Shape;2297;p162"/>
          <p:cNvPicPr preferRelativeResize="0"/>
          <p:nvPr/>
        </p:nvPicPr>
        <p:blipFill rotWithShape="1">
          <a:blip r:embed="rId5">
            <a:alphaModFix/>
          </a:blip>
          <a:srcRect b="0" l="0" r="0" t="0"/>
          <a:stretch/>
        </p:blipFill>
        <p:spPr>
          <a:xfrm>
            <a:off x="750700" y="3548385"/>
            <a:ext cx="5345299" cy="24430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1" name="Shape 2301"/>
        <p:cNvGrpSpPr/>
        <p:nvPr/>
      </p:nvGrpSpPr>
      <p:grpSpPr>
        <a:xfrm>
          <a:off x="0" y="0"/>
          <a:ext cx="0" cy="0"/>
          <a:chOff x="0" y="0"/>
          <a:chExt cx="0" cy="0"/>
        </a:xfrm>
      </p:grpSpPr>
      <p:sp>
        <p:nvSpPr>
          <p:cNvPr id="2302" name="Google Shape;2302;p163"/>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Calibri"/>
              <a:buNone/>
            </a:pPr>
            <a:r>
              <a:rPr lang="en-IN"/>
              <a:t>Recent work utilizing progress in DL for encoding</a:t>
            </a:r>
            <a:endParaRPr/>
          </a:p>
        </p:txBody>
      </p:sp>
      <p:sp>
        <p:nvSpPr>
          <p:cNvPr id="2303" name="Google Shape;2303;p163"/>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228594" lvl="0" marL="237060" rtl="0" algn="l">
              <a:lnSpc>
                <a:spcPct val="90000"/>
              </a:lnSpc>
              <a:spcBef>
                <a:spcPts val="1067"/>
              </a:spcBef>
              <a:spcAft>
                <a:spcPts val="0"/>
              </a:spcAft>
              <a:buSzPts val="2100"/>
              <a:buFont typeface="Calibri"/>
              <a:buChar char="•"/>
            </a:pPr>
            <a:r>
              <a:rPr lang="en-IN"/>
              <a:t>Using representations of stimuli from deep learning systems</a:t>
            </a:r>
            <a:endParaRPr/>
          </a:p>
          <a:p>
            <a:pPr indent="-296326" lvl="1" marL="694249" rtl="0" algn="l">
              <a:lnSpc>
                <a:spcPct val="90000"/>
              </a:lnSpc>
              <a:spcBef>
                <a:spcPts val="1067"/>
              </a:spcBef>
              <a:spcAft>
                <a:spcPts val="0"/>
              </a:spcAft>
              <a:buSzPts val="2100"/>
              <a:buChar char="•"/>
            </a:pPr>
            <a:r>
              <a:rPr lang="en-IN"/>
              <a:t>Data-driven</a:t>
            </a:r>
            <a:endParaRPr/>
          </a:p>
          <a:p>
            <a:pPr indent="-228594" lvl="0" marL="237060" rtl="0" algn="l">
              <a:lnSpc>
                <a:spcPct val="90000"/>
              </a:lnSpc>
              <a:spcBef>
                <a:spcPts val="1067"/>
              </a:spcBef>
              <a:spcAft>
                <a:spcPts val="0"/>
              </a:spcAft>
              <a:buSzPts val="2100"/>
              <a:buFont typeface="Calibri"/>
              <a:buChar char="•"/>
            </a:pPr>
            <a:r>
              <a:rPr lang="en-IN"/>
              <a:t>Language: </a:t>
            </a:r>
            <a:endParaRPr/>
          </a:p>
          <a:p>
            <a:pPr indent="-296326" lvl="1" marL="694249" rtl="0" algn="l">
              <a:lnSpc>
                <a:spcPct val="90000"/>
              </a:lnSpc>
              <a:spcBef>
                <a:spcPts val="1067"/>
              </a:spcBef>
              <a:spcAft>
                <a:spcPts val="0"/>
              </a:spcAft>
              <a:buSzPts val="2100"/>
              <a:buChar char="•"/>
            </a:pPr>
            <a:r>
              <a:rPr lang="en-IN"/>
              <a:t>Wehbe et al. 2014; Jain and Huth, 2018; Toneva and Wehbe, 2019;  Caucheteux and King, 2020/2022; Schrimpf et al. 2020/2021; Goldstein et al. 2021/2022</a:t>
            </a:r>
            <a:endParaRPr/>
          </a:p>
          <a:p>
            <a:pPr indent="-228594" lvl="0" marL="237060" rtl="0" algn="l">
              <a:lnSpc>
                <a:spcPct val="90000"/>
              </a:lnSpc>
              <a:spcBef>
                <a:spcPts val="1067"/>
              </a:spcBef>
              <a:spcAft>
                <a:spcPts val="0"/>
              </a:spcAft>
              <a:buSzPts val="2100"/>
              <a:buFont typeface="Calibri"/>
              <a:buChar char="•"/>
            </a:pPr>
            <a:r>
              <a:rPr lang="en-IN"/>
              <a:t>Vision: </a:t>
            </a:r>
            <a:endParaRPr/>
          </a:p>
          <a:p>
            <a:pPr indent="-296326" lvl="1" marL="694249" rtl="0" algn="l">
              <a:lnSpc>
                <a:spcPct val="90000"/>
              </a:lnSpc>
              <a:spcBef>
                <a:spcPts val="1067"/>
              </a:spcBef>
              <a:spcAft>
                <a:spcPts val="0"/>
              </a:spcAft>
              <a:buSzPts val="2100"/>
              <a:buChar char="•"/>
            </a:pPr>
            <a:r>
              <a:rPr lang="en-IN"/>
              <a:t>Yamins et al. 2014; Cichy et al. 2016; Konkle and Alvarez, 2020/2022;  Zhuang et al. 2022</a:t>
            </a:r>
            <a:endParaRPr/>
          </a:p>
          <a:p>
            <a:pPr indent="-228594" lvl="0" marL="237060" rtl="0" algn="l">
              <a:lnSpc>
                <a:spcPct val="90000"/>
              </a:lnSpc>
              <a:spcBef>
                <a:spcPts val="1067"/>
              </a:spcBef>
              <a:spcAft>
                <a:spcPts val="0"/>
              </a:spcAft>
              <a:buSzPts val="2100"/>
              <a:buFont typeface="Calibri"/>
              <a:buChar char="•"/>
            </a:pPr>
            <a:r>
              <a:rPr b="1" lang="en-IN"/>
              <a:t>Audio:</a:t>
            </a:r>
            <a:endParaRPr b="1"/>
          </a:p>
          <a:p>
            <a:pPr indent="-296326" lvl="1" marL="694249" rtl="0" algn="l">
              <a:lnSpc>
                <a:spcPct val="90000"/>
              </a:lnSpc>
              <a:spcBef>
                <a:spcPts val="1067"/>
              </a:spcBef>
              <a:spcAft>
                <a:spcPts val="0"/>
              </a:spcAft>
              <a:buSzPts val="2100"/>
              <a:buChar char="•"/>
            </a:pPr>
            <a:r>
              <a:rPr lang="en-IN"/>
              <a:t>Kell et al. 2018; Vaidya, Jain, and Huth 2022; Millet et al. 2022</a:t>
            </a:r>
            <a:endParaRPr b="1"/>
          </a:p>
          <a:p>
            <a:pPr indent="0" lvl="0" marL="237060" rtl="0" algn="l">
              <a:lnSpc>
                <a:spcPct val="90000"/>
              </a:lnSpc>
              <a:spcBef>
                <a:spcPts val="1067"/>
              </a:spcBef>
              <a:spcAft>
                <a:spcPts val="0"/>
              </a:spcAft>
              <a:buSzPts val="1400"/>
              <a:buNone/>
            </a:pPr>
            <a:r>
              <a:t/>
            </a:r>
            <a:endParaRPr/>
          </a:p>
          <a:p>
            <a:pPr indent="0" lvl="0" marL="237060" rtl="0" algn="l">
              <a:lnSpc>
                <a:spcPct val="90000"/>
              </a:lnSpc>
              <a:spcBef>
                <a:spcPts val="1067"/>
              </a:spcBef>
              <a:spcAft>
                <a:spcPts val="0"/>
              </a:spcAft>
              <a:buSzPts val="1400"/>
              <a:buNone/>
            </a:pPr>
            <a:r>
              <a:t/>
            </a:r>
            <a:endParaRPr/>
          </a:p>
          <a:p>
            <a:pPr indent="-50798" lvl="0" marL="237060" rtl="0" algn="l">
              <a:lnSpc>
                <a:spcPct val="90000"/>
              </a:lnSpc>
              <a:spcBef>
                <a:spcPts val="1067"/>
              </a:spcBef>
              <a:spcAft>
                <a:spcPts val="0"/>
              </a:spcAft>
              <a:buSzPts val="2100"/>
              <a:buNone/>
            </a:pPr>
            <a:r>
              <a:t/>
            </a:r>
            <a:endParaRPr/>
          </a:p>
        </p:txBody>
      </p:sp>
      <p:sp>
        <p:nvSpPr>
          <p:cNvPr id="2304" name="Google Shape;2304;p163"/>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8" name="Shape 2308"/>
        <p:cNvGrpSpPr/>
        <p:nvPr/>
      </p:nvGrpSpPr>
      <p:grpSpPr>
        <a:xfrm>
          <a:off x="0" y="0"/>
          <a:ext cx="0" cy="0"/>
          <a:chOff x="0" y="0"/>
          <a:chExt cx="0" cy="0"/>
        </a:xfrm>
      </p:grpSpPr>
      <p:sp>
        <p:nvSpPr>
          <p:cNvPr id="2309" name="Google Shape;2309;p164"/>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Audio: work utilizing DL progress</a:t>
            </a:r>
            <a:endParaRPr/>
          </a:p>
        </p:txBody>
      </p:sp>
      <p:sp>
        <p:nvSpPr>
          <p:cNvPr id="2310" name="Google Shape;2310;p164"/>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311" name="Google Shape;2311;p164"/>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hlinkClick r:id="rId3"/>
              </a:rPr>
              <a:t>Kell, Alexander JE, Daniel LK Yamins, Erica N. Shook, Sam V. Norman-Haignere, and Josh H. McDermott. "A task-optimized neural network replicates human auditory behavior, predicts brain responses, and reveals a cortical processing hierarchy." Neuron 98, no. 3 (2018): 630-644.</a:t>
            </a:r>
            <a:endParaRPr/>
          </a:p>
        </p:txBody>
      </p:sp>
      <p:sp>
        <p:nvSpPr>
          <p:cNvPr id="2312" name="Google Shape;2312;p164"/>
          <p:cNvSpPr txBox="1"/>
          <p:nvPr/>
        </p:nvSpPr>
        <p:spPr>
          <a:xfrm>
            <a:off x="265967" y="1138733"/>
            <a:ext cx="59968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natural sounds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deep model optimized for speech and music recognition</a:t>
            </a:r>
            <a:endParaRPr sz="2267">
              <a:solidFill>
                <a:srgbClr val="FF0000"/>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a:t>
            </a:r>
            <a:r>
              <a:rPr lang="en-IN" sz="2267">
                <a:solidFill>
                  <a:srgbClr val="222222"/>
                </a:solidFill>
                <a:latin typeface="Calibri"/>
                <a:ea typeface="Calibri"/>
                <a:cs typeface="Calibri"/>
                <a:sym typeface="Calibri"/>
              </a:rPr>
              <a:t> listening</a:t>
            </a:r>
            <a:endParaRPr sz="2400">
              <a:solidFill>
                <a:srgbClr val="222222"/>
              </a:solidFill>
              <a:latin typeface="Calibri"/>
              <a:ea typeface="Calibri"/>
              <a:cs typeface="Calibri"/>
              <a:sym typeface="Calibri"/>
            </a:endParaRPr>
          </a:p>
        </p:txBody>
      </p:sp>
      <p:pic>
        <p:nvPicPr>
          <p:cNvPr id="2313" name="Google Shape;2313;p164"/>
          <p:cNvPicPr preferRelativeResize="0"/>
          <p:nvPr/>
        </p:nvPicPr>
        <p:blipFill rotWithShape="1">
          <a:blip r:embed="rId4">
            <a:alphaModFix/>
          </a:blip>
          <a:srcRect b="0" l="0" r="0" t="0"/>
          <a:stretch/>
        </p:blipFill>
        <p:spPr>
          <a:xfrm rot="10800000">
            <a:off x="203147" y="5962534"/>
            <a:ext cx="53" cy="1"/>
          </a:xfrm>
          <a:prstGeom prst="rect">
            <a:avLst/>
          </a:prstGeom>
          <a:noFill/>
          <a:ln>
            <a:noFill/>
          </a:ln>
        </p:spPr>
      </p:pic>
      <p:pic>
        <p:nvPicPr>
          <p:cNvPr id="2314" name="Google Shape;2314;p164"/>
          <p:cNvPicPr preferRelativeResize="0"/>
          <p:nvPr/>
        </p:nvPicPr>
        <p:blipFill rotWithShape="1">
          <a:blip r:embed="rId5">
            <a:alphaModFix/>
          </a:blip>
          <a:srcRect b="0" l="0" r="0" t="0"/>
          <a:stretch/>
        </p:blipFill>
        <p:spPr>
          <a:xfrm>
            <a:off x="6948901" y="1046176"/>
            <a:ext cx="5090900" cy="4765656"/>
          </a:xfrm>
          <a:prstGeom prst="rect">
            <a:avLst/>
          </a:prstGeom>
          <a:noFill/>
          <a:ln>
            <a:noFill/>
          </a:ln>
        </p:spPr>
      </p:pic>
      <p:pic>
        <p:nvPicPr>
          <p:cNvPr id="2315" name="Google Shape;2315;p164"/>
          <p:cNvPicPr preferRelativeResize="0"/>
          <p:nvPr/>
        </p:nvPicPr>
        <p:blipFill rotWithShape="1">
          <a:blip r:embed="rId6">
            <a:alphaModFix/>
          </a:blip>
          <a:srcRect b="0" l="0" r="0" t="0"/>
          <a:stretch/>
        </p:blipFill>
        <p:spPr>
          <a:xfrm>
            <a:off x="423133" y="3429001"/>
            <a:ext cx="4335147" cy="2374401"/>
          </a:xfrm>
          <a:prstGeom prst="rect">
            <a:avLst/>
          </a:prstGeom>
          <a:noFill/>
          <a:ln>
            <a:noFill/>
          </a:ln>
        </p:spPr>
      </p:pic>
      <p:sp>
        <p:nvSpPr>
          <p:cNvPr id="2316" name="Google Shape;2316;p164"/>
          <p:cNvSpPr txBox="1"/>
          <p:nvPr/>
        </p:nvSpPr>
        <p:spPr>
          <a:xfrm>
            <a:off x="4801967" y="3466234"/>
            <a:ext cx="2103200" cy="2215951"/>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Primary auditory responses predicted best by intermediate layers of task-optimized model;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IN" sz="1600">
                <a:solidFill>
                  <a:schemeClr val="dk1"/>
                </a:solidFill>
                <a:latin typeface="Calibri"/>
                <a:ea typeface="Calibri"/>
                <a:cs typeface="Calibri"/>
                <a:sym typeface="Calibri"/>
              </a:rPr>
              <a:t>non-primary responses predicted best by late layers</a:t>
            </a:r>
            <a:endParaRPr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0" name="Shape 2320"/>
        <p:cNvGrpSpPr/>
        <p:nvPr/>
      </p:nvGrpSpPr>
      <p:grpSpPr>
        <a:xfrm>
          <a:off x="0" y="0"/>
          <a:ext cx="0" cy="0"/>
          <a:chOff x="0" y="0"/>
          <a:chExt cx="0" cy="0"/>
        </a:xfrm>
      </p:grpSpPr>
      <p:sp>
        <p:nvSpPr>
          <p:cNvPr id="2321" name="Google Shape;2321;p165"/>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Audio: work utilizing DL progress</a:t>
            </a:r>
            <a:endParaRPr/>
          </a:p>
        </p:txBody>
      </p:sp>
      <p:sp>
        <p:nvSpPr>
          <p:cNvPr id="2322" name="Google Shape;2322;p165"/>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323" name="Google Shape;2323;p165"/>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hlinkClick r:id="rId3"/>
              </a:rPr>
              <a:t>Vaidya, Aditya R., Shailee Jain, and Alexander G. Huth. "Self-supervised models of audio effectively explain human cortical responses to speech." ICML (2022).</a:t>
            </a:r>
            <a:endParaRPr/>
          </a:p>
        </p:txBody>
      </p:sp>
      <p:sp>
        <p:nvSpPr>
          <p:cNvPr id="2324" name="Google Shape;2324;p165"/>
          <p:cNvSpPr txBox="1"/>
          <p:nvPr/>
        </p:nvSpPr>
        <p:spPr>
          <a:xfrm>
            <a:off x="203200" y="935167"/>
            <a:ext cx="82744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Moth Radio Hour</a:t>
            </a:r>
            <a:endParaRPr sz="2267">
              <a:solidFill>
                <a:srgbClr val="FF0000"/>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derived from pretrained </a:t>
            </a:r>
            <a:r>
              <a:rPr b="1" lang="en-IN" sz="2267">
                <a:solidFill>
                  <a:schemeClr val="dk1"/>
                </a:solidFill>
                <a:latin typeface="Calibri"/>
                <a:ea typeface="Calibri"/>
                <a:cs typeface="Calibri"/>
                <a:sym typeface="Calibri"/>
              </a:rPr>
              <a:t>self-supervised speech models</a:t>
            </a:r>
            <a:endParaRPr b="1"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a:t>
            </a:r>
            <a:r>
              <a:rPr lang="en-IN" sz="2267">
                <a:solidFill>
                  <a:srgbClr val="222222"/>
                </a:solidFill>
                <a:latin typeface="Calibri"/>
                <a:ea typeface="Calibri"/>
                <a:cs typeface="Calibri"/>
                <a:sym typeface="Calibri"/>
              </a:rPr>
              <a:t> listening</a:t>
            </a:r>
            <a:endParaRPr sz="2400">
              <a:solidFill>
                <a:srgbClr val="222222"/>
              </a:solidFill>
              <a:latin typeface="Calibri"/>
              <a:ea typeface="Calibri"/>
              <a:cs typeface="Calibri"/>
              <a:sym typeface="Calibri"/>
            </a:endParaRPr>
          </a:p>
        </p:txBody>
      </p:sp>
      <p:pic>
        <p:nvPicPr>
          <p:cNvPr id="2325" name="Google Shape;2325;p165"/>
          <p:cNvPicPr preferRelativeResize="0"/>
          <p:nvPr/>
        </p:nvPicPr>
        <p:blipFill rotWithShape="1">
          <a:blip r:embed="rId4">
            <a:alphaModFix/>
          </a:blip>
          <a:srcRect b="0" l="0" r="0" t="0"/>
          <a:stretch/>
        </p:blipFill>
        <p:spPr>
          <a:xfrm>
            <a:off x="6298433" y="2927552"/>
            <a:ext cx="4967608" cy="3090201"/>
          </a:xfrm>
          <a:prstGeom prst="rect">
            <a:avLst/>
          </a:prstGeom>
          <a:noFill/>
          <a:ln>
            <a:noFill/>
          </a:ln>
        </p:spPr>
      </p:pic>
      <p:pic>
        <p:nvPicPr>
          <p:cNvPr id="2326" name="Google Shape;2326;p165"/>
          <p:cNvPicPr preferRelativeResize="0"/>
          <p:nvPr/>
        </p:nvPicPr>
        <p:blipFill rotWithShape="1">
          <a:blip r:embed="rId5">
            <a:alphaModFix/>
          </a:blip>
          <a:srcRect b="0" l="0" r="0" t="0"/>
          <a:stretch/>
        </p:blipFill>
        <p:spPr>
          <a:xfrm rot="10800000">
            <a:off x="203147" y="5962534"/>
            <a:ext cx="53" cy="1"/>
          </a:xfrm>
          <a:prstGeom prst="rect">
            <a:avLst/>
          </a:prstGeom>
          <a:noFill/>
          <a:ln>
            <a:noFill/>
          </a:ln>
        </p:spPr>
      </p:pic>
      <p:sp>
        <p:nvSpPr>
          <p:cNvPr id="2327" name="Google Shape;2327;p165"/>
          <p:cNvSpPr txBox="1"/>
          <p:nvPr/>
        </p:nvSpPr>
        <p:spPr>
          <a:xfrm>
            <a:off x="8477600" y="1447368"/>
            <a:ext cx="3062400" cy="984845"/>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Middle layers of self-supervised speech models predict auditory cortex the best</a:t>
            </a:r>
            <a:endParaRPr sz="1600">
              <a:solidFill>
                <a:schemeClr val="dk1"/>
              </a:solidFill>
              <a:latin typeface="Calibri"/>
              <a:ea typeface="Calibri"/>
              <a:cs typeface="Calibri"/>
              <a:sym typeface="Calibri"/>
            </a:endParaRPr>
          </a:p>
        </p:txBody>
      </p:sp>
      <p:pic>
        <p:nvPicPr>
          <p:cNvPr id="2328" name="Google Shape;2328;p165"/>
          <p:cNvPicPr preferRelativeResize="0"/>
          <p:nvPr/>
        </p:nvPicPr>
        <p:blipFill rotWithShape="1">
          <a:blip r:embed="rId6">
            <a:alphaModFix/>
          </a:blip>
          <a:srcRect b="0" l="0" r="0" t="0"/>
          <a:stretch/>
        </p:blipFill>
        <p:spPr>
          <a:xfrm>
            <a:off x="1143501" y="2972667"/>
            <a:ext cx="4744324" cy="29999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2" name="Shape 2332"/>
        <p:cNvGrpSpPr/>
        <p:nvPr/>
      </p:nvGrpSpPr>
      <p:grpSpPr>
        <a:xfrm>
          <a:off x="0" y="0"/>
          <a:ext cx="0" cy="0"/>
          <a:chOff x="0" y="0"/>
          <a:chExt cx="0" cy="0"/>
        </a:xfrm>
      </p:grpSpPr>
      <p:sp>
        <p:nvSpPr>
          <p:cNvPr id="2333" name="Google Shape;2333;p166"/>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Audio: work utilizing DL progress</a:t>
            </a:r>
            <a:endParaRPr/>
          </a:p>
        </p:txBody>
      </p:sp>
      <p:sp>
        <p:nvSpPr>
          <p:cNvPr id="2334" name="Google Shape;2334;p166"/>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335" name="Google Shape;2335;p166"/>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hlinkClick r:id="rId3"/>
              </a:rPr>
              <a:t>Millet, Juliette, Charlotte Caucheteux, Pierre Orhan, Yves Boubenec, Alexandre Gramfort, Ewan Dunbar, Christophe Pallier, and Jean-Remi King. "Toward a realistic model of speech processing in the brain with self-supervised learning." arXiv preprint arXiv:2206.01685 (2022).</a:t>
            </a:r>
            <a:endParaRPr/>
          </a:p>
        </p:txBody>
      </p:sp>
      <p:sp>
        <p:nvSpPr>
          <p:cNvPr id="2336" name="Google Shape;2336;p166"/>
          <p:cNvSpPr txBox="1"/>
          <p:nvPr/>
        </p:nvSpPr>
        <p:spPr>
          <a:xfrm>
            <a:off x="265967" y="1138733"/>
            <a:ext cx="114760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audio books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derived from pretrained self-supervised speech model</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listening in 3 languages (Eng, Fr, Mandarin)</a:t>
            </a:r>
            <a:endParaRPr sz="2400">
              <a:solidFill>
                <a:schemeClr val="dk1"/>
              </a:solidFill>
              <a:latin typeface="Calibri"/>
              <a:ea typeface="Calibri"/>
              <a:cs typeface="Calibri"/>
              <a:sym typeface="Calibri"/>
            </a:endParaRPr>
          </a:p>
        </p:txBody>
      </p:sp>
      <p:sp>
        <p:nvSpPr>
          <p:cNvPr id="2337" name="Google Shape;2337;p166"/>
          <p:cNvSpPr txBox="1"/>
          <p:nvPr/>
        </p:nvSpPr>
        <p:spPr>
          <a:xfrm>
            <a:off x="7454667" y="3066451"/>
            <a:ext cx="3062400" cy="1969730"/>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600">
                <a:solidFill>
                  <a:schemeClr val="dk1"/>
                </a:solidFill>
                <a:latin typeface="Calibri"/>
                <a:ea typeface="Calibri"/>
                <a:cs typeface="Calibri"/>
                <a:sym typeface="Calibri"/>
              </a:rPr>
              <a:t>Self-supervised speech models reveal specialization for native sounds in the STS and MTG;</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IN" sz="1600">
                <a:solidFill>
                  <a:schemeClr val="dk1"/>
                </a:solidFill>
                <a:latin typeface="Calibri"/>
                <a:ea typeface="Calibri"/>
                <a:cs typeface="Calibri"/>
                <a:sym typeface="Calibri"/>
              </a:rPr>
              <a:t>IFG and AG show more general specialization for speech rather than native-language</a:t>
            </a:r>
            <a:endParaRPr sz="1600">
              <a:solidFill>
                <a:schemeClr val="dk1"/>
              </a:solidFill>
              <a:latin typeface="Calibri"/>
              <a:ea typeface="Calibri"/>
              <a:cs typeface="Calibri"/>
              <a:sym typeface="Calibri"/>
            </a:endParaRPr>
          </a:p>
        </p:txBody>
      </p:sp>
      <p:pic>
        <p:nvPicPr>
          <p:cNvPr id="2338" name="Google Shape;2338;p166"/>
          <p:cNvPicPr preferRelativeResize="0"/>
          <p:nvPr/>
        </p:nvPicPr>
        <p:blipFill rotWithShape="1">
          <a:blip r:embed="rId4">
            <a:alphaModFix/>
          </a:blip>
          <a:srcRect b="0" l="0" r="0" t="0"/>
          <a:stretch/>
        </p:blipFill>
        <p:spPr>
          <a:xfrm>
            <a:off x="793467" y="2764200"/>
            <a:ext cx="6255035" cy="33064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2" name="Shape 2342"/>
        <p:cNvGrpSpPr/>
        <p:nvPr/>
      </p:nvGrpSpPr>
      <p:grpSpPr>
        <a:xfrm>
          <a:off x="0" y="0"/>
          <a:ext cx="0" cy="0"/>
          <a:chOff x="0" y="0"/>
          <a:chExt cx="0" cy="0"/>
        </a:xfrm>
      </p:grpSpPr>
      <p:sp>
        <p:nvSpPr>
          <p:cNvPr id="2343" name="Google Shape;2343;p167"/>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Calibri"/>
              <a:buNone/>
            </a:pPr>
            <a:r>
              <a:rPr lang="en-IN"/>
              <a:t>Agenda</a:t>
            </a:r>
            <a:endParaRPr/>
          </a:p>
        </p:txBody>
      </p:sp>
      <p:sp>
        <p:nvSpPr>
          <p:cNvPr id="2344" name="Google Shape;2344;p167"/>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lnSpcReduction="10000"/>
          </a:bodyPr>
          <a:lstStyle/>
          <a:p>
            <a:pPr indent="-228594" lvl="0" marL="237060" rtl="0" algn="l">
              <a:lnSpc>
                <a:spcPct val="90000"/>
              </a:lnSpc>
              <a:spcBef>
                <a:spcPts val="0"/>
              </a:spcBef>
              <a:spcAft>
                <a:spcPts val="0"/>
              </a:spcAft>
              <a:buSzPts val="2100"/>
              <a:buChar char="•"/>
            </a:pPr>
            <a:r>
              <a:rPr lang="en-IN"/>
              <a:t>Introduction to Brain encoding and decoding [30 min]</a:t>
            </a:r>
            <a:endParaRPr/>
          </a:p>
          <a:p>
            <a:pPr indent="-228594" lvl="0" marL="237060" rtl="0" algn="l">
              <a:lnSpc>
                <a:spcPct val="90000"/>
              </a:lnSpc>
              <a:spcBef>
                <a:spcPts val="1067"/>
              </a:spcBef>
              <a:spcAft>
                <a:spcPts val="0"/>
              </a:spcAft>
              <a:buSzPts val="2100"/>
              <a:buChar char="•"/>
            </a:pPr>
            <a:r>
              <a:rPr lang="en-IN"/>
              <a:t>Stimulus Representations [1 hour 30 min]</a:t>
            </a:r>
            <a:endParaRPr/>
          </a:p>
          <a:p>
            <a:pPr indent="-228594" lvl="0" marL="237060" rtl="0" algn="l">
              <a:lnSpc>
                <a:spcPct val="90000"/>
              </a:lnSpc>
              <a:spcBef>
                <a:spcPts val="1067"/>
              </a:spcBef>
              <a:spcAft>
                <a:spcPts val="0"/>
              </a:spcAft>
              <a:buSzPts val="2100"/>
              <a:buChar char="•"/>
            </a:pPr>
            <a:r>
              <a:rPr lang="en-IN"/>
              <a:t>Coffee break [30 min]</a:t>
            </a:r>
            <a:endParaRPr/>
          </a:p>
          <a:p>
            <a:pPr indent="-237060" lvl="0" marL="237060" rtl="0" algn="l">
              <a:lnSpc>
                <a:spcPct val="90000"/>
              </a:lnSpc>
              <a:spcBef>
                <a:spcPts val="1067"/>
              </a:spcBef>
              <a:spcAft>
                <a:spcPts val="0"/>
              </a:spcAft>
              <a:buSzPts val="2100"/>
              <a:buChar char="•"/>
            </a:pPr>
            <a:r>
              <a:rPr lang="en-IN"/>
              <a:t>Deep Learning for Brain Decoding [1 hour 30 min]</a:t>
            </a:r>
            <a:endParaRPr/>
          </a:p>
          <a:p>
            <a:pPr indent="-228594" lvl="0" marL="237060" rtl="0" algn="l">
              <a:lnSpc>
                <a:spcPct val="90000"/>
              </a:lnSpc>
              <a:spcBef>
                <a:spcPts val="1067"/>
              </a:spcBef>
              <a:spcAft>
                <a:spcPts val="0"/>
              </a:spcAft>
              <a:buSzPts val="2100"/>
              <a:buChar char="•"/>
            </a:pPr>
            <a:r>
              <a:rPr lang="en-IN"/>
              <a:t>Lunch break [1 hour 15 min]</a:t>
            </a:r>
            <a:endParaRPr/>
          </a:p>
          <a:p>
            <a:pPr indent="-237060" lvl="0" marL="237060" rtl="0" algn="l">
              <a:lnSpc>
                <a:spcPct val="90000"/>
              </a:lnSpc>
              <a:spcBef>
                <a:spcPts val="1067"/>
              </a:spcBef>
              <a:spcAft>
                <a:spcPts val="0"/>
              </a:spcAft>
              <a:buClr>
                <a:srgbClr val="FF0000"/>
              </a:buClr>
              <a:buSzPts val="2100"/>
              <a:buChar char="•"/>
            </a:pPr>
            <a:r>
              <a:rPr b="1" lang="en-IN">
                <a:solidFill>
                  <a:srgbClr val="FF0000"/>
                </a:solidFill>
              </a:rPr>
              <a:t>Deep Learning for Brain Encoding [1 hour 30 min]</a:t>
            </a:r>
            <a:endParaRPr b="1">
              <a:solidFill>
                <a:srgbClr val="FF0000"/>
              </a:solidFill>
            </a:endParaRPr>
          </a:p>
          <a:p>
            <a:pPr indent="-237061" lvl="1" marL="694249" rtl="0" algn="l">
              <a:lnSpc>
                <a:spcPct val="90000"/>
              </a:lnSpc>
              <a:spcBef>
                <a:spcPts val="533"/>
              </a:spcBef>
              <a:spcAft>
                <a:spcPts val="0"/>
              </a:spcAft>
              <a:buSzPts val="1400"/>
              <a:buChar char="•"/>
            </a:pPr>
            <a:r>
              <a:rPr lang="en-IN"/>
              <a:t>Classic findings &amp; common approaches</a:t>
            </a:r>
            <a:endParaRPr/>
          </a:p>
          <a:p>
            <a:pPr indent="-237061" lvl="1" marL="694249" rtl="0" algn="l">
              <a:lnSpc>
                <a:spcPct val="90000"/>
              </a:lnSpc>
              <a:spcBef>
                <a:spcPts val="533"/>
              </a:spcBef>
              <a:spcAft>
                <a:spcPts val="0"/>
              </a:spcAft>
              <a:buSzPts val="1400"/>
              <a:buChar char="•"/>
            </a:pPr>
            <a:r>
              <a:rPr lang="en-IN"/>
              <a:t>More recent findings utilizing deep learning</a:t>
            </a:r>
            <a:endParaRPr/>
          </a:p>
          <a:p>
            <a:pPr indent="-228594" lvl="0" marL="237060" rtl="0" algn="l">
              <a:lnSpc>
                <a:spcPct val="90000"/>
              </a:lnSpc>
              <a:spcBef>
                <a:spcPts val="1067"/>
              </a:spcBef>
              <a:spcAft>
                <a:spcPts val="0"/>
              </a:spcAft>
              <a:buSzPts val="2100"/>
              <a:buChar char="•"/>
            </a:pPr>
            <a:r>
              <a:rPr lang="en-IN"/>
              <a:t>Coffee break [30 min]</a:t>
            </a:r>
            <a:endParaRPr/>
          </a:p>
          <a:p>
            <a:pPr indent="-228594" lvl="0" marL="237060" rtl="0" algn="l">
              <a:lnSpc>
                <a:spcPct val="90000"/>
              </a:lnSpc>
              <a:spcBef>
                <a:spcPts val="1067"/>
              </a:spcBef>
              <a:spcAft>
                <a:spcPts val="0"/>
              </a:spcAft>
              <a:buSzPts val="2100"/>
              <a:buChar char="•"/>
            </a:pPr>
            <a:r>
              <a:rPr lang="en-IN"/>
              <a:t>Advanced Methods [1 hour 15 min]</a:t>
            </a:r>
            <a:endParaRPr/>
          </a:p>
          <a:p>
            <a:pPr indent="-228594" lvl="0" marL="237060" rtl="0" algn="l">
              <a:lnSpc>
                <a:spcPct val="90000"/>
              </a:lnSpc>
              <a:spcBef>
                <a:spcPts val="1067"/>
              </a:spcBef>
              <a:spcAft>
                <a:spcPts val="0"/>
              </a:spcAft>
              <a:buSzPts val="2100"/>
              <a:buChar char="•"/>
            </a:pPr>
            <a:r>
              <a:rPr lang="en-IN"/>
              <a:t>Summary and Future Trends [15 min]</a:t>
            </a:r>
            <a:endParaRPr/>
          </a:p>
          <a:p>
            <a:pPr indent="-50798" lvl="0" marL="237060" rtl="0" algn="l">
              <a:lnSpc>
                <a:spcPct val="90000"/>
              </a:lnSpc>
              <a:spcBef>
                <a:spcPts val="1067"/>
              </a:spcBef>
              <a:spcAft>
                <a:spcPts val="0"/>
              </a:spcAft>
              <a:buSzPts val="2100"/>
              <a:buNone/>
            </a:pPr>
            <a:r>
              <a:t/>
            </a:r>
            <a:endParaRPr/>
          </a:p>
        </p:txBody>
      </p:sp>
      <p:sp>
        <p:nvSpPr>
          <p:cNvPr id="2345" name="Google Shape;2345;p167"/>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800"/>
              <a:buFont typeface="Calibri"/>
              <a:buNone/>
            </a:pPr>
            <a:fld id="{00000000-1234-1234-1234-123412341234}" type="slidenum">
              <a:rPr lang="en-IN"/>
              <a:t>‹#›</a:t>
            </a:fld>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9" name="Shape 2349"/>
        <p:cNvGrpSpPr/>
        <p:nvPr/>
      </p:nvGrpSpPr>
      <p:grpSpPr>
        <a:xfrm>
          <a:off x="0" y="0"/>
          <a:ext cx="0" cy="0"/>
          <a:chOff x="0" y="0"/>
          <a:chExt cx="0" cy="0"/>
        </a:xfrm>
      </p:grpSpPr>
      <p:sp>
        <p:nvSpPr>
          <p:cNvPr id="2350" name="Google Shape;2350;p168"/>
          <p:cNvSpPr txBox="1"/>
          <p:nvPr>
            <p:ph type="ctrTitle"/>
          </p:nvPr>
        </p:nvSpPr>
        <p:spPr>
          <a:xfrm>
            <a:off x="1500200" y="495717"/>
            <a:ext cx="9144000" cy="17400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alibri"/>
              <a:buNone/>
            </a:pPr>
            <a:r>
              <a:rPr b="1" lang="en-IN" sz="6400">
                <a:solidFill>
                  <a:srgbClr val="FF0000"/>
                </a:solidFill>
                <a:latin typeface="Calibri"/>
                <a:ea typeface="Calibri"/>
                <a:cs typeface="Calibri"/>
                <a:sym typeface="Calibri"/>
              </a:rPr>
              <a:t>Deep Learning for Brain Encoding and Decoding</a:t>
            </a:r>
            <a:endParaRPr sz="4000"/>
          </a:p>
        </p:txBody>
      </p:sp>
      <p:sp>
        <p:nvSpPr>
          <p:cNvPr id="2351" name="Google Shape;2351;p168"/>
          <p:cNvSpPr txBox="1"/>
          <p:nvPr>
            <p:ph idx="1" type="subTitle"/>
          </p:nvPr>
        </p:nvSpPr>
        <p:spPr>
          <a:xfrm>
            <a:off x="790600" y="2463800"/>
            <a:ext cx="10563200" cy="19984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90000"/>
              </a:lnSpc>
              <a:spcBef>
                <a:spcPts val="0"/>
              </a:spcBef>
              <a:spcAft>
                <a:spcPts val="0"/>
              </a:spcAft>
              <a:buClr>
                <a:srgbClr val="00B0F0"/>
              </a:buClr>
              <a:buSzPct val="100000"/>
              <a:buNone/>
            </a:pPr>
            <a:r>
              <a:rPr lang="en-IN" sz="2800">
                <a:solidFill>
                  <a:srgbClr val="00B0F0"/>
                </a:solidFill>
              </a:rPr>
              <a:t>Subba Reddy Oota</a:t>
            </a:r>
            <a:r>
              <a:rPr baseline="30000" lang="en-IN" sz="2800">
                <a:solidFill>
                  <a:srgbClr val="00B0F0"/>
                </a:solidFill>
              </a:rPr>
              <a:t>1</a:t>
            </a:r>
            <a:r>
              <a:rPr lang="en-IN" sz="2800">
                <a:solidFill>
                  <a:srgbClr val="00B0F0"/>
                </a:solidFill>
              </a:rPr>
              <a:t>, Manish Gupta</a:t>
            </a:r>
            <a:r>
              <a:rPr baseline="30000" lang="en-IN" sz="2800">
                <a:solidFill>
                  <a:srgbClr val="00B0F0"/>
                </a:solidFill>
              </a:rPr>
              <a:t>2,3</a:t>
            </a:r>
            <a:r>
              <a:rPr lang="en-IN" sz="2800">
                <a:solidFill>
                  <a:srgbClr val="00B0F0"/>
                </a:solidFill>
              </a:rPr>
              <a:t>, Raju S. Bapi</a:t>
            </a:r>
            <a:r>
              <a:rPr baseline="30000" lang="en-IN" sz="2800">
                <a:solidFill>
                  <a:srgbClr val="00B0F0"/>
                </a:solidFill>
              </a:rPr>
              <a:t>2</a:t>
            </a:r>
            <a:r>
              <a:rPr lang="en-IN" sz="2800">
                <a:solidFill>
                  <a:srgbClr val="00B0F0"/>
                </a:solidFill>
              </a:rPr>
              <a:t>, Mariya Toneva</a:t>
            </a:r>
            <a:r>
              <a:rPr baseline="30000" lang="en-IN" sz="2800">
                <a:solidFill>
                  <a:srgbClr val="00B0F0"/>
                </a:solidFill>
              </a:rPr>
              <a:t>4</a:t>
            </a:r>
            <a:endParaRPr/>
          </a:p>
          <a:p>
            <a:pPr indent="0" lvl="0" marL="0" rtl="0" algn="ctr">
              <a:lnSpc>
                <a:spcPct val="90000"/>
              </a:lnSpc>
              <a:spcBef>
                <a:spcPts val="1067"/>
              </a:spcBef>
              <a:spcAft>
                <a:spcPts val="0"/>
              </a:spcAft>
              <a:buClr>
                <a:schemeClr val="dk1"/>
              </a:buClr>
              <a:buSzPct val="100000"/>
              <a:buNone/>
            </a:pPr>
            <a:r>
              <a:t/>
            </a:r>
            <a:endParaRPr baseline="30000" sz="1333">
              <a:solidFill>
                <a:srgbClr val="00B050"/>
              </a:solidFill>
            </a:endParaRPr>
          </a:p>
          <a:p>
            <a:pPr indent="0" lvl="0" marL="0" rtl="0" algn="ctr">
              <a:lnSpc>
                <a:spcPct val="90000"/>
              </a:lnSpc>
              <a:spcBef>
                <a:spcPts val="1067"/>
              </a:spcBef>
              <a:spcAft>
                <a:spcPts val="0"/>
              </a:spcAft>
              <a:buClr>
                <a:srgbClr val="00B050"/>
              </a:buClr>
              <a:buSzPct val="100000"/>
              <a:buNone/>
            </a:pPr>
            <a:r>
              <a:rPr baseline="30000" lang="en-IN" sz="2267">
                <a:solidFill>
                  <a:srgbClr val="00B050"/>
                </a:solidFill>
              </a:rPr>
              <a:t>1</a:t>
            </a:r>
            <a:r>
              <a:rPr lang="en-IN" sz="2267">
                <a:solidFill>
                  <a:srgbClr val="00B050"/>
                </a:solidFill>
              </a:rPr>
              <a:t>Inria Bordeaux, France; </a:t>
            </a:r>
            <a:r>
              <a:rPr baseline="30000" lang="en-IN" sz="2267">
                <a:solidFill>
                  <a:srgbClr val="00B050"/>
                </a:solidFill>
              </a:rPr>
              <a:t>2</a:t>
            </a:r>
            <a:r>
              <a:rPr lang="en-IN" sz="2267">
                <a:solidFill>
                  <a:srgbClr val="00B050"/>
                </a:solidFill>
              </a:rPr>
              <a:t>IIIT Hyderabad, India; </a:t>
            </a:r>
            <a:r>
              <a:rPr baseline="30000" lang="en-IN" sz="2267">
                <a:solidFill>
                  <a:srgbClr val="00B050"/>
                </a:solidFill>
              </a:rPr>
              <a:t>3</a:t>
            </a:r>
            <a:r>
              <a:rPr lang="en-IN" sz="2267">
                <a:solidFill>
                  <a:srgbClr val="00B050"/>
                </a:solidFill>
              </a:rPr>
              <a:t>Microsoft, India; </a:t>
            </a:r>
            <a:r>
              <a:rPr baseline="30000" lang="en-IN" sz="2267">
                <a:solidFill>
                  <a:srgbClr val="00B050"/>
                </a:solidFill>
              </a:rPr>
              <a:t>4</a:t>
            </a:r>
            <a:r>
              <a:rPr lang="en-IN" sz="2267">
                <a:solidFill>
                  <a:srgbClr val="00B050"/>
                </a:solidFill>
              </a:rPr>
              <a:t>MPI for Software Systems, Germany</a:t>
            </a:r>
            <a:endParaRPr/>
          </a:p>
          <a:p>
            <a:pPr indent="0" lvl="0" marL="0" rtl="0" algn="ctr">
              <a:lnSpc>
                <a:spcPct val="90000"/>
              </a:lnSpc>
              <a:spcBef>
                <a:spcPts val="1067"/>
              </a:spcBef>
              <a:spcAft>
                <a:spcPts val="0"/>
              </a:spcAft>
              <a:buClr>
                <a:schemeClr val="dk1"/>
              </a:buClr>
              <a:buSzPct val="63636"/>
              <a:buNone/>
            </a:pPr>
            <a:r>
              <a:t/>
            </a:r>
            <a:endParaRPr sz="1467"/>
          </a:p>
          <a:p>
            <a:pPr indent="0" lvl="0" marL="0" rtl="0" algn="ctr">
              <a:lnSpc>
                <a:spcPct val="90000"/>
              </a:lnSpc>
              <a:spcBef>
                <a:spcPts val="1067"/>
              </a:spcBef>
              <a:spcAft>
                <a:spcPts val="0"/>
              </a:spcAft>
              <a:buClr>
                <a:schemeClr val="dk1"/>
              </a:buClr>
              <a:buSzPct val="66666"/>
              <a:buNone/>
            </a:pPr>
            <a:r>
              <a:rPr lang="en-IN"/>
              <a:t>subba-reddy.oota@inria.fr, gmanish@microsoft.com, raju.bapi@iiit.ac.in, mtoneva@mpi-sws.org</a:t>
            </a:r>
            <a:endParaRPr/>
          </a:p>
        </p:txBody>
      </p:sp>
      <p:sp>
        <p:nvSpPr>
          <p:cNvPr id="2352" name="Google Shape;2352;p16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888888"/>
              </a:buClr>
              <a:buSzPts val="900"/>
              <a:buFont typeface="Arial"/>
              <a:buNone/>
            </a:pPr>
            <a:fld id="{00000000-1234-1234-1234-123412341234}" type="slidenum">
              <a:rPr b="0" i="0" lang="en-IN" sz="1300" u="none" cap="none" strike="noStrike">
                <a:solidFill>
                  <a:schemeClr val="dk1"/>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descr="A picture containing person, wall, indoor, person&#10;&#10;Description automatically generated" id="2353" name="Google Shape;2353;p168"/>
          <p:cNvPicPr preferRelativeResize="0"/>
          <p:nvPr/>
        </p:nvPicPr>
        <p:blipFill rotWithShape="1">
          <a:blip r:embed="rId3">
            <a:alphaModFix/>
          </a:blip>
          <a:srcRect b="0" l="0" r="0" t="0"/>
          <a:stretch/>
        </p:blipFill>
        <p:spPr>
          <a:xfrm>
            <a:off x="2540000" y="4562127"/>
            <a:ext cx="1233584" cy="1307732"/>
          </a:xfrm>
          <a:prstGeom prst="rect">
            <a:avLst/>
          </a:prstGeom>
          <a:noFill/>
          <a:ln>
            <a:noFill/>
          </a:ln>
        </p:spPr>
      </p:pic>
      <p:pic>
        <p:nvPicPr>
          <p:cNvPr descr="A picture containing person, person, wall, indoor&#10;&#10;Description automatically generated" id="2354" name="Google Shape;2354;p168"/>
          <p:cNvPicPr preferRelativeResize="0"/>
          <p:nvPr/>
        </p:nvPicPr>
        <p:blipFill rotWithShape="1">
          <a:blip r:embed="rId4">
            <a:alphaModFix/>
          </a:blip>
          <a:srcRect b="0" l="0" r="0" t="0"/>
          <a:stretch/>
        </p:blipFill>
        <p:spPr>
          <a:xfrm>
            <a:off x="4262121" y="4562126"/>
            <a:ext cx="1176100" cy="1307733"/>
          </a:xfrm>
          <a:prstGeom prst="rect">
            <a:avLst/>
          </a:prstGeom>
          <a:noFill/>
          <a:ln>
            <a:noFill/>
          </a:ln>
        </p:spPr>
      </p:pic>
      <p:pic>
        <p:nvPicPr>
          <p:cNvPr descr="A picture containing person, indoor, wearing, posing&#10;&#10;Description automatically generated" id="2355" name="Google Shape;2355;p168"/>
          <p:cNvPicPr preferRelativeResize="0"/>
          <p:nvPr/>
        </p:nvPicPr>
        <p:blipFill rotWithShape="1">
          <a:blip r:embed="rId5">
            <a:alphaModFix/>
          </a:blip>
          <a:srcRect b="0" l="0" r="0" t="0"/>
          <a:stretch/>
        </p:blipFill>
        <p:spPr>
          <a:xfrm>
            <a:off x="5996976" y="4562124"/>
            <a:ext cx="1233585" cy="1307733"/>
          </a:xfrm>
          <a:prstGeom prst="rect">
            <a:avLst/>
          </a:prstGeom>
          <a:noFill/>
          <a:ln>
            <a:noFill/>
          </a:ln>
        </p:spPr>
      </p:pic>
      <p:pic>
        <p:nvPicPr>
          <p:cNvPr descr="A person smiling for the camera&#10;&#10;Description automatically generated with medium confidence" id="2356" name="Google Shape;2356;p168"/>
          <p:cNvPicPr preferRelativeResize="0"/>
          <p:nvPr/>
        </p:nvPicPr>
        <p:blipFill rotWithShape="1">
          <a:blip r:embed="rId6">
            <a:alphaModFix/>
          </a:blip>
          <a:srcRect b="0" l="0" r="0" t="0"/>
          <a:stretch/>
        </p:blipFill>
        <p:spPr>
          <a:xfrm>
            <a:off x="7695910" y="4562124"/>
            <a:ext cx="1233585" cy="1307733"/>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0" name="Shape 2360"/>
        <p:cNvGrpSpPr/>
        <p:nvPr/>
      </p:nvGrpSpPr>
      <p:grpSpPr>
        <a:xfrm>
          <a:off x="0" y="0"/>
          <a:ext cx="0" cy="0"/>
          <a:chOff x="0" y="0"/>
          <a:chExt cx="0" cy="0"/>
        </a:xfrm>
      </p:grpSpPr>
      <p:sp>
        <p:nvSpPr>
          <p:cNvPr id="2361" name="Google Shape;2361;p169"/>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Calibri"/>
              <a:buNone/>
            </a:pPr>
            <a:r>
              <a:rPr lang="en-IN"/>
              <a:t>Agenda</a:t>
            </a:r>
            <a:endParaRPr/>
          </a:p>
        </p:txBody>
      </p:sp>
      <p:sp>
        <p:nvSpPr>
          <p:cNvPr id="2362" name="Google Shape;2362;p169"/>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228594" lvl="0" marL="237060" rtl="0" algn="l">
              <a:lnSpc>
                <a:spcPct val="90000"/>
              </a:lnSpc>
              <a:spcBef>
                <a:spcPts val="0"/>
              </a:spcBef>
              <a:spcAft>
                <a:spcPts val="0"/>
              </a:spcAft>
              <a:buSzPts val="2100"/>
              <a:buChar char="•"/>
            </a:pPr>
            <a:r>
              <a:rPr lang="en-IN"/>
              <a:t>Introduction to Brain encoding and decoding [30 min]</a:t>
            </a:r>
            <a:endParaRPr/>
          </a:p>
          <a:p>
            <a:pPr indent="-228594" lvl="0" marL="237060" rtl="0" algn="l">
              <a:lnSpc>
                <a:spcPct val="90000"/>
              </a:lnSpc>
              <a:spcBef>
                <a:spcPts val="1067"/>
              </a:spcBef>
              <a:spcAft>
                <a:spcPts val="0"/>
              </a:spcAft>
              <a:buSzPts val="2100"/>
              <a:buChar char="•"/>
            </a:pPr>
            <a:r>
              <a:rPr lang="en-IN"/>
              <a:t>Stimulus Representations [1 hour 30 min]</a:t>
            </a:r>
            <a:endParaRPr/>
          </a:p>
          <a:p>
            <a:pPr indent="-228594" lvl="0" marL="237060" rtl="0" algn="l">
              <a:lnSpc>
                <a:spcPct val="90000"/>
              </a:lnSpc>
              <a:spcBef>
                <a:spcPts val="1067"/>
              </a:spcBef>
              <a:spcAft>
                <a:spcPts val="0"/>
              </a:spcAft>
              <a:buSzPts val="2100"/>
              <a:buChar char="•"/>
            </a:pPr>
            <a:r>
              <a:rPr lang="en-IN"/>
              <a:t>Coffee break [30 min]</a:t>
            </a:r>
            <a:endParaRPr/>
          </a:p>
          <a:p>
            <a:pPr indent="-237060" lvl="0" marL="237060" rtl="0" algn="l">
              <a:lnSpc>
                <a:spcPct val="90000"/>
              </a:lnSpc>
              <a:spcBef>
                <a:spcPts val="1067"/>
              </a:spcBef>
              <a:spcAft>
                <a:spcPts val="0"/>
              </a:spcAft>
              <a:buSzPts val="2100"/>
              <a:buChar char="•"/>
            </a:pPr>
            <a:r>
              <a:rPr lang="en-IN"/>
              <a:t>Deep Learning for Brain Decoding [1 hour 30 min]</a:t>
            </a:r>
            <a:endParaRPr/>
          </a:p>
          <a:p>
            <a:pPr indent="-228594" lvl="0" marL="237060" rtl="0" algn="l">
              <a:lnSpc>
                <a:spcPct val="90000"/>
              </a:lnSpc>
              <a:spcBef>
                <a:spcPts val="1067"/>
              </a:spcBef>
              <a:spcAft>
                <a:spcPts val="0"/>
              </a:spcAft>
              <a:buSzPts val="2100"/>
              <a:buChar char="•"/>
            </a:pPr>
            <a:r>
              <a:rPr lang="en-IN"/>
              <a:t>Lunch break [1 hour 15 min]</a:t>
            </a:r>
            <a:endParaRPr/>
          </a:p>
          <a:p>
            <a:pPr indent="-237060" lvl="0" marL="237060" rtl="0" algn="l">
              <a:lnSpc>
                <a:spcPct val="90000"/>
              </a:lnSpc>
              <a:spcBef>
                <a:spcPts val="1067"/>
              </a:spcBef>
              <a:spcAft>
                <a:spcPts val="0"/>
              </a:spcAft>
              <a:buSzPts val="2100"/>
              <a:buChar char="•"/>
            </a:pPr>
            <a:r>
              <a:rPr lang="en-IN">
                <a:solidFill>
                  <a:srgbClr val="191919"/>
                </a:solidFill>
              </a:rPr>
              <a:t>Deep Learning for Brain Encoding [1 hour 30 min]</a:t>
            </a:r>
            <a:endParaRPr/>
          </a:p>
          <a:p>
            <a:pPr indent="-228594" lvl="0" marL="237060" rtl="0" algn="l">
              <a:lnSpc>
                <a:spcPct val="90000"/>
              </a:lnSpc>
              <a:spcBef>
                <a:spcPts val="1067"/>
              </a:spcBef>
              <a:spcAft>
                <a:spcPts val="0"/>
              </a:spcAft>
              <a:buSzPts val="2100"/>
              <a:buChar char="•"/>
            </a:pPr>
            <a:r>
              <a:rPr lang="en-IN"/>
              <a:t>Coffee break [30 min]</a:t>
            </a:r>
            <a:endParaRPr/>
          </a:p>
          <a:p>
            <a:pPr indent="-228594" lvl="0" marL="237060" rtl="0" algn="l">
              <a:lnSpc>
                <a:spcPct val="90000"/>
              </a:lnSpc>
              <a:spcBef>
                <a:spcPts val="1067"/>
              </a:spcBef>
              <a:spcAft>
                <a:spcPts val="0"/>
              </a:spcAft>
              <a:buClr>
                <a:srgbClr val="FF0000"/>
              </a:buClr>
              <a:buSzPts val="2100"/>
              <a:buChar char="•"/>
            </a:pPr>
            <a:r>
              <a:rPr b="1" lang="en-IN">
                <a:solidFill>
                  <a:srgbClr val="FF0000"/>
                </a:solidFill>
              </a:rPr>
              <a:t>Advanced Methods [1 hour 15 min]</a:t>
            </a:r>
            <a:endParaRPr b="1">
              <a:solidFill>
                <a:srgbClr val="FF0000"/>
              </a:solidFill>
            </a:endParaRPr>
          </a:p>
          <a:p>
            <a:pPr indent="-228594" lvl="0" marL="237060" rtl="0" algn="l">
              <a:lnSpc>
                <a:spcPct val="90000"/>
              </a:lnSpc>
              <a:spcBef>
                <a:spcPts val="1067"/>
              </a:spcBef>
              <a:spcAft>
                <a:spcPts val="0"/>
              </a:spcAft>
              <a:buSzPts val="2100"/>
              <a:buChar char="•"/>
            </a:pPr>
            <a:r>
              <a:rPr lang="en-IN"/>
              <a:t>Summary and Future Trends [15 min]</a:t>
            </a:r>
            <a:endParaRPr/>
          </a:p>
          <a:p>
            <a:pPr indent="-50798" lvl="0" marL="237060" rtl="0" algn="l">
              <a:lnSpc>
                <a:spcPct val="90000"/>
              </a:lnSpc>
              <a:spcBef>
                <a:spcPts val="1067"/>
              </a:spcBef>
              <a:spcAft>
                <a:spcPts val="0"/>
              </a:spcAft>
              <a:buSzPts val="2100"/>
              <a:buNone/>
            </a:pPr>
            <a:r>
              <a:t/>
            </a:r>
            <a:endParaRPr/>
          </a:p>
        </p:txBody>
      </p:sp>
      <p:sp>
        <p:nvSpPr>
          <p:cNvPr id="2363" name="Google Shape;2363;p169"/>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800"/>
              <a:buFont typeface="Calibri"/>
              <a:buNone/>
            </a:pPr>
            <a:fld id="{00000000-1234-1234-1234-123412341234}" type="slidenum">
              <a:rPr lang="en-I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7"/>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Data for concrete nouns from sighted/blind subjects</a:t>
            </a:r>
            <a:endParaRPr/>
          </a:p>
        </p:txBody>
      </p:sp>
      <p:sp>
        <p:nvSpPr>
          <p:cNvPr id="323" name="Google Shape;323;p17"/>
          <p:cNvSpPr txBox="1"/>
          <p:nvPr>
            <p:ph idx="1" type="body"/>
          </p:nvPr>
        </p:nvSpPr>
        <p:spPr>
          <a:xfrm>
            <a:off x="147638" y="1189051"/>
            <a:ext cx="5867400" cy="4810429"/>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rgbClr val="2E2E2E"/>
              </a:buClr>
              <a:buSzPct val="100000"/>
              <a:buChar char="•"/>
            </a:pPr>
            <a:r>
              <a:rPr b="0" i="0" lang="en-IN">
                <a:solidFill>
                  <a:srgbClr val="2E2E2E"/>
                </a:solidFill>
                <a:latin typeface="Arial"/>
                <a:ea typeface="Arial"/>
                <a:cs typeface="Arial"/>
                <a:sym typeface="Arial"/>
              </a:rPr>
              <a:t>Participants were asked to verbally enumerate in one minute the properties (features) that describe the entities the words refer to.</a:t>
            </a:r>
            <a:endParaRPr/>
          </a:p>
          <a:p>
            <a:pPr indent="-228600" lvl="0" marL="228600" rtl="0" algn="l">
              <a:lnSpc>
                <a:spcPct val="90000"/>
              </a:lnSpc>
              <a:spcBef>
                <a:spcPts val="1000"/>
              </a:spcBef>
              <a:spcAft>
                <a:spcPts val="0"/>
              </a:spcAft>
              <a:buClr>
                <a:srgbClr val="2E2E2E"/>
              </a:buClr>
              <a:buSzPct val="100000"/>
              <a:buChar char="•"/>
            </a:pPr>
            <a:r>
              <a:rPr b="0" i="0" lang="en-IN">
                <a:solidFill>
                  <a:srgbClr val="2E2E2E"/>
                </a:solidFill>
                <a:latin typeface="Arial"/>
                <a:ea typeface="Arial"/>
                <a:cs typeface="Arial"/>
                <a:sym typeface="Arial"/>
              </a:rPr>
              <a:t>4 groups of participants </a:t>
            </a:r>
            <a:endParaRPr/>
          </a:p>
          <a:p>
            <a:pPr indent="-228600" lvl="1" marL="685800" rtl="0" algn="l">
              <a:lnSpc>
                <a:spcPct val="90000"/>
              </a:lnSpc>
              <a:spcBef>
                <a:spcPts val="500"/>
              </a:spcBef>
              <a:spcAft>
                <a:spcPts val="0"/>
              </a:spcAft>
              <a:buClr>
                <a:srgbClr val="2E2E2E"/>
              </a:buClr>
              <a:buSzPct val="100000"/>
              <a:buChar char="•"/>
            </a:pPr>
            <a:r>
              <a:rPr b="0" i="0" lang="en-IN">
                <a:solidFill>
                  <a:srgbClr val="2E2E2E"/>
                </a:solidFill>
                <a:latin typeface="Arial"/>
                <a:ea typeface="Arial"/>
                <a:cs typeface="Arial"/>
                <a:sym typeface="Arial"/>
              </a:rPr>
              <a:t>5 sighted individuals were presented with a pictorial form of the nouns</a:t>
            </a:r>
            <a:endParaRPr/>
          </a:p>
          <a:p>
            <a:pPr indent="-228600" lvl="1" marL="685800" rtl="0" algn="l">
              <a:lnSpc>
                <a:spcPct val="90000"/>
              </a:lnSpc>
              <a:spcBef>
                <a:spcPts val="500"/>
              </a:spcBef>
              <a:spcAft>
                <a:spcPts val="0"/>
              </a:spcAft>
              <a:buClr>
                <a:srgbClr val="2E2E2E"/>
              </a:buClr>
              <a:buSzPct val="100000"/>
              <a:buChar char="•"/>
            </a:pPr>
            <a:r>
              <a:rPr b="0" i="0" lang="en-IN">
                <a:solidFill>
                  <a:srgbClr val="2E2E2E"/>
                </a:solidFill>
                <a:latin typeface="Arial"/>
                <a:ea typeface="Arial"/>
                <a:cs typeface="Arial"/>
                <a:sym typeface="Arial"/>
              </a:rPr>
              <a:t>5 sighted individuals with a verbal visual (i.e., written Italian words) form</a:t>
            </a:r>
            <a:endParaRPr/>
          </a:p>
          <a:p>
            <a:pPr indent="-228600" lvl="1" marL="685800" rtl="0" algn="l">
              <a:lnSpc>
                <a:spcPct val="90000"/>
              </a:lnSpc>
              <a:spcBef>
                <a:spcPts val="500"/>
              </a:spcBef>
              <a:spcAft>
                <a:spcPts val="0"/>
              </a:spcAft>
              <a:buClr>
                <a:srgbClr val="2E2E2E"/>
              </a:buClr>
              <a:buSzPct val="100000"/>
              <a:buChar char="•"/>
            </a:pPr>
            <a:r>
              <a:rPr b="0" i="0" lang="en-IN">
                <a:solidFill>
                  <a:srgbClr val="2E2E2E"/>
                </a:solidFill>
                <a:latin typeface="Arial"/>
                <a:ea typeface="Arial"/>
                <a:cs typeface="Arial"/>
                <a:sym typeface="Arial"/>
              </a:rPr>
              <a:t>5 sighted individuals with a verbal auditory (i.e., spoken Italian words) form</a:t>
            </a:r>
            <a:endParaRPr/>
          </a:p>
          <a:p>
            <a:pPr indent="-228600" lvl="1" marL="685800" rtl="0" algn="l">
              <a:lnSpc>
                <a:spcPct val="90000"/>
              </a:lnSpc>
              <a:spcBef>
                <a:spcPts val="500"/>
              </a:spcBef>
              <a:spcAft>
                <a:spcPts val="0"/>
              </a:spcAft>
              <a:buClr>
                <a:srgbClr val="2E2E2E"/>
              </a:buClr>
              <a:buSzPct val="100000"/>
              <a:buChar char="•"/>
            </a:pPr>
            <a:r>
              <a:rPr b="0" i="0" lang="en-IN">
                <a:solidFill>
                  <a:srgbClr val="2E2E2E"/>
                </a:solidFill>
                <a:latin typeface="Arial"/>
                <a:ea typeface="Arial"/>
                <a:cs typeface="Arial"/>
                <a:sym typeface="Arial"/>
              </a:rPr>
              <a:t>5 congenitally blind with a verbal auditory form.</a:t>
            </a:r>
            <a:endParaRPr/>
          </a:p>
        </p:txBody>
      </p:sp>
      <p:sp>
        <p:nvSpPr>
          <p:cNvPr id="324" name="Google Shape;324;p17"/>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325" name="Google Shape;325;p17"/>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326" name="Google Shape;326;p17"/>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Handjaras, Giacomo, Emiliano Ricciardi, Andrea Leo, Alessandro Lenci, Luca Cecchetti, Mirco Cosottini, Giovanna Marotta, and Pietro Pietrini. "How concepts are encoded in the human brain: a modality independent, category-based cortical organization of semantic knowledge." </a:t>
            </a:r>
            <a:r>
              <a:rPr b="0" i="1" lang="en-IN" u="sng">
                <a:solidFill>
                  <a:srgbClr val="222222"/>
                </a:solidFill>
                <a:latin typeface="Arial"/>
                <a:ea typeface="Arial"/>
                <a:cs typeface="Arial"/>
                <a:sym typeface="Arial"/>
                <a:hlinkClick r:id="rId4">
                  <a:extLst>
                    <a:ext uri="{A12FA001-AC4F-418D-AE19-62706E023703}">
                      <ahyp:hlinkClr val="tx"/>
                    </a:ext>
                  </a:extLst>
                </a:hlinkClick>
              </a:rPr>
              <a:t>Neuroimage</a:t>
            </a:r>
            <a:r>
              <a:rPr b="0" i="0" lang="en-IN" u="sng">
                <a:solidFill>
                  <a:srgbClr val="222222"/>
                </a:solidFill>
                <a:latin typeface="Arial"/>
                <a:ea typeface="Arial"/>
                <a:cs typeface="Arial"/>
                <a:sym typeface="Arial"/>
                <a:hlinkClick r:id="rId5">
                  <a:extLst>
                    <a:ext uri="{A12FA001-AC4F-418D-AE19-62706E023703}">
                      <ahyp:hlinkClr val="tx"/>
                    </a:ext>
                  </a:extLst>
                </a:hlinkClick>
              </a:rPr>
              <a:t> 135 (2016): 232-242.</a:t>
            </a:r>
            <a:endParaRPr/>
          </a:p>
        </p:txBody>
      </p:sp>
      <p:pic>
        <p:nvPicPr>
          <p:cNvPr id="327" name="Google Shape;327;p17"/>
          <p:cNvPicPr preferRelativeResize="0"/>
          <p:nvPr/>
        </p:nvPicPr>
        <p:blipFill rotWithShape="1">
          <a:blip r:embed="rId6">
            <a:alphaModFix/>
          </a:blip>
          <a:srcRect b="0" l="0" r="0" t="0"/>
          <a:stretch/>
        </p:blipFill>
        <p:spPr>
          <a:xfrm>
            <a:off x="6176964" y="1780342"/>
            <a:ext cx="5709988" cy="3687842"/>
          </a:xfrm>
          <a:prstGeom prst="rect">
            <a:avLst/>
          </a:prstGeom>
          <a:noFill/>
          <a:ln>
            <a:noFill/>
          </a:ln>
        </p:spPr>
      </p:pic>
      <p:pic>
        <p:nvPicPr>
          <p:cNvPr id="328" name="Google Shape;328;p17"/>
          <p:cNvPicPr preferRelativeResize="0"/>
          <p:nvPr/>
        </p:nvPicPr>
        <p:blipFill rotWithShape="1">
          <a:blip r:embed="rId6">
            <a:alphaModFix/>
          </a:blip>
          <a:srcRect b="33997" l="0" r="78554" t="34896"/>
          <a:stretch/>
        </p:blipFill>
        <p:spPr>
          <a:xfrm>
            <a:off x="6176964" y="1861503"/>
            <a:ext cx="1224596" cy="1148080"/>
          </a:xfrm>
          <a:prstGeom prst="rect">
            <a:avLst/>
          </a:prstGeom>
          <a:noFill/>
          <a:ln>
            <a:noFill/>
          </a:ln>
        </p:spPr>
      </p:pic>
      <p:pic>
        <p:nvPicPr>
          <p:cNvPr id="329" name="Google Shape;329;p17"/>
          <p:cNvPicPr preferRelativeResize="0"/>
          <p:nvPr/>
        </p:nvPicPr>
        <p:blipFill rotWithShape="1">
          <a:blip r:embed="rId6">
            <a:alphaModFix/>
          </a:blip>
          <a:srcRect b="65535" l="0" r="78291" t="0"/>
          <a:stretch/>
        </p:blipFill>
        <p:spPr>
          <a:xfrm>
            <a:off x="6252527" y="2859021"/>
            <a:ext cx="1239588" cy="1271019"/>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7" name="Shape 2367"/>
        <p:cNvGrpSpPr/>
        <p:nvPr/>
      </p:nvGrpSpPr>
      <p:grpSpPr>
        <a:xfrm>
          <a:off x="0" y="0"/>
          <a:ext cx="0" cy="0"/>
          <a:chOff x="0" y="0"/>
          <a:chExt cx="0" cy="0"/>
        </a:xfrm>
      </p:grpSpPr>
      <p:sp>
        <p:nvSpPr>
          <p:cNvPr id="2368" name="Google Shape;2368;p170"/>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Challenges in using DL for cognitive modeling</a:t>
            </a:r>
            <a:endParaRPr/>
          </a:p>
        </p:txBody>
      </p:sp>
      <p:sp>
        <p:nvSpPr>
          <p:cNvPr id="2369" name="Google Shape;2369;p170"/>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482588" lvl="0" marL="609585" rtl="0" algn="l">
              <a:lnSpc>
                <a:spcPct val="90000"/>
              </a:lnSpc>
              <a:spcBef>
                <a:spcPts val="1067"/>
              </a:spcBef>
              <a:spcAft>
                <a:spcPts val="0"/>
              </a:spcAft>
              <a:buSzPts val="2100"/>
              <a:buFont typeface="Calibri"/>
              <a:buChar char="•"/>
            </a:pPr>
            <a:r>
              <a:rPr lang="en-IN"/>
              <a:t>Not designed to specifically model brain processing</a:t>
            </a:r>
            <a:endParaRPr/>
          </a:p>
          <a:p>
            <a:pPr indent="0" lvl="0" marL="609585" rtl="0" algn="l">
              <a:lnSpc>
                <a:spcPct val="90000"/>
              </a:lnSpc>
              <a:spcBef>
                <a:spcPts val="1067"/>
              </a:spcBef>
              <a:spcAft>
                <a:spcPts val="0"/>
              </a:spcAft>
              <a:buSzPts val="1400"/>
              <a:buNone/>
            </a:pPr>
            <a:r>
              <a:t/>
            </a:r>
            <a:endParaRPr/>
          </a:p>
          <a:p>
            <a:pPr indent="0" lvl="0" marL="0" rtl="0" algn="l">
              <a:lnSpc>
                <a:spcPct val="90000"/>
              </a:lnSpc>
              <a:spcBef>
                <a:spcPts val="1067"/>
              </a:spcBef>
              <a:spcAft>
                <a:spcPts val="0"/>
              </a:spcAft>
              <a:buSzPts val="1400"/>
              <a:buNone/>
            </a:pPr>
            <a:r>
              <a:t/>
            </a:r>
            <a:endParaRPr sz="2400"/>
          </a:p>
          <a:p>
            <a:pPr indent="0" lvl="0" marL="0" rtl="0" algn="l">
              <a:lnSpc>
                <a:spcPct val="90000"/>
              </a:lnSpc>
              <a:spcBef>
                <a:spcPts val="1067"/>
              </a:spcBef>
              <a:spcAft>
                <a:spcPts val="0"/>
              </a:spcAft>
              <a:buSzPts val="1400"/>
              <a:buNone/>
            </a:pPr>
            <a:r>
              <a:t/>
            </a:r>
            <a:endParaRPr sz="2400"/>
          </a:p>
          <a:p>
            <a:pPr indent="0" lvl="0" marL="0" rtl="0" algn="l">
              <a:lnSpc>
                <a:spcPct val="90000"/>
              </a:lnSpc>
              <a:spcBef>
                <a:spcPts val="1067"/>
              </a:spcBef>
              <a:spcAft>
                <a:spcPts val="0"/>
              </a:spcAft>
              <a:buSzPts val="1400"/>
              <a:buNone/>
            </a:pPr>
            <a:r>
              <a:t/>
            </a:r>
            <a:endParaRPr sz="2400"/>
          </a:p>
          <a:p>
            <a:pPr indent="0" lvl="0" marL="0" rtl="0" algn="l">
              <a:lnSpc>
                <a:spcPct val="90000"/>
              </a:lnSpc>
              <a:spcBef>
                <a:spcPts val="1067"/>
              </a:spcBef>
              <a:spcAft>
                <a:spcPts val="0"/>
              </a:spcAft>
              <a:buSzPts val="1400"/>
              <a:buNone/>
            </a:pPr>
            <a:r>
              <a:t/>
            </a:r>
            <a:endParaRPr/>
          </a:p>
        </p:txBody>
      </p:sp>
      <p:sp>
        <p:nvSpPr>
          <p:cNvPr id="2370" name="Google Shape;2370;p170"/>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grpSp>
        <p:nvGrpSpPr>
          <p:cNvPr id="2371" name="Google Shape;2371;p170"/>
          <p:cNvGrpSpPr/>
          <p:nvPr/>
        </p:nvGrpSpPr>
        <p:grpSpPr>
          <a:xfrm>
            <a:off x="2907101" y="1959685"/>
            <a:ext cx="6543167" cy="3020530"/>
            <a:chOff x="661075" y="1740175"/>
            <a:chExt cx="4907375" cy="2265398"/>
          </a:xfrm>
        </p:grpSpPr>
        <p:sp>
          <p:nvSpPr>
            <p:cNvPr id="2372" name="Google Shape;2372;p170"/>
            <p:cNvSpPr txBox="1"/>
            <p:nvPr/>
          </p:nvSpPr>
          <p:spPr>
            <a:xfrm>
              <a:off x="661075" y="1740175"/>
              <a:ext cx="48237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NLP systems: Designed to predict upcoming words</a:t>
              </a:r>
              <a:endParaRPr sz="2400">
                <a:solidFill>
                  <a:schemeClr val="dk1"/>
                </a:solidFill>
                <a:latin typeface="Calibri"/>
                <a:ea typeface="Calibri"/>
                <a:cs typeface="Calibri"/>
                <a:sym typeface="Calibri"/>
              </a:endParaRPr>
            </a:p>
          </p:txBody>
        </p:sp>
        <p:sp>
          <p:nvSpPr>
            <p:cNvPr id="2373" name="Google Shape;2373;p170"/>
            <p:cNvSpPr txBox="1"/>
            <p:nvPr/>
          </p:nvSpPr>
          <p:spPr>
            <a:xfrm>
              <a:off x="934950" y="2217200"/>
              <a:ext cx="29547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i="1" lang="en-IN" sz="2400">
                  <a:solidFill>
                    <a:schemeClr val="dk1"/>
                  </a:solidFill>
                  <a:latin typeface="Calibri"/>
                  <a:ea typeface="Calibri"/>
                  <a:cs typeface="Calibri"/>
                  <a:sym typeface="Calibri"/>
                </a:rPr>
                <a:t>Harry   never   thought   </a:t>
              </a:r>
              <a:r>
                <a:rPr b="1" i="1" lang="en-IN" sz="2400" u="sng">
                  <a:solidFill>
                    <a:srgbClr val="FF0000"/>
                  </a:solidFill>
                  <a:latin typeface="Calibri"/>
                  <a:ea typeface="Calibri"/>
                  <a:cs typeface="Calibri"/>
                  <a:sym typeface="Calibri"/>
                </a:rPr>
                <a:t>???</a:t>
              </a:r>
              <a:endParaRPr b="1" i="1" sz="2400" u="sng">
                <a:solidFill>
                  <a:srgbClr val="FF0000"/>
                </a:solidFill>
                <a:latin typeface="Calibri"/>
                <a:ea typeface="Calibri"/>
                <a:cs typeface="Calibri"/>
                <a:sym typeface="Calibri"/>
              </a:endParaRPr>
            </a:p>
          </p:txBody>
        </p:sp>
        <p:sp>
          <p:nvSpPr>
            <p:cNvPr id="2374" name="Google Shape;2374;p170"/>
            <p:cNvSpPr txBox="1"/>
            <p:nvPr/>
          </p:nvSpPr>
          <p:spPr>
            <a:xfrm>
              <a:off x="934950" y="2639750"/>
              <a:ext cx="37656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i="1" lang="en-IN" sz="2400">
                  <a:solidFill>
                    <a:schemeClr val="dk1"/>
                  </a:solidFill>
                  <a:latin typeface="Calibri"/>
                  <a:ea typeface="Calibri"/>
                  <a:cs typeface="Calibri"/>
                  <a:sym typeface="Calibri"/>
                </a:rPr>
                <a:t>Harry   never   thought    </a:t>
              </a:r>
              <a:r>
                <a:rPr i="1" lang="en-IN" sz="2400">
                  <a:solidFill>
                    <a:srgbClr val="000000"/>
                  </a:solidFill>
                  <a:latin typeface="Calibri"/>
                  <a:ea typeface="Calibri"/>
                  <a:cs typeface="Calibri"/>
                  <a:sym typeface="Calibri"/>
                </a:rPr>
                <a:t>he     </a:t>
              </a:r>
              <a:r>
                <a:rPr b="1" i="1" lang="en-IN" sz="2400" u="sng">
                  <a:solidFill>
                    <a:srgbClr val="FF0000"/>
                  </a:solidFill>
                  <a:latin typeface="Calibri"/>
                  <a:ea typeface="Calibri"/>
                  <a:cs typeface="Calibri"/>
                  <a:sym typeface="Calibri"/>
                </a:rPr>
                <a:t>???</a:t>
              </a:r>
              <a:r>
                <a:rPr i="1" lang="en-IN" sz="2400">
                  <a:solidFill>
                    <a:srgbClr val="000000"/>
                  </a:solidFill>
                  <a:latin typeface="Calibri"/>
                  <a:ea typeface="Calibri"/>
                  <a:cs typeface="Calibri"/>
                  <a:sym typeface="Calibri"/>
                </a:rPr>
                <a:t>   </a:t>
              </a:r>
              <a:endParaRPr i="1" sz="2400">
                <a:solidFill>
                  <a:srgbClr val="000000"/>
                </a:solidFill>
                <a:latin typeface="Calibri"/>
                <a:ea typeface="Calibri"/>
                <a:cs typeface="Calibri"/>
                <a:sym typeface="Calibri"/>
              </a:endParaRPr>
            </a:p>
          </p:txBody>
        </p:sp>
        <p:sp>
          <p:nvSpPr>
            <p:cNvPr id="2375" name="Google Shape;2375;p170"/>
            <p:cNvSpPr txBox="1"/>
            <p:nvPr/>
          </p:nvSpPr>
          <p:spPr>
            <a:xfrm>
              <a:off x="934950" y="3044400"/>
              <a:ext cx="46335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i="1" lang="en-IN" sz="2400">
                  <a:solidFill>
                    <a:schemeClr val="dk1"/>
                  </a:solidFill>
                  <a:latin typeface="Calibri"/>
                  <a:ea typeface="Calibri"/>
                  <a:cs typeface="Calibri"/>
                  <a:sym typeface="Calibri"/>
                </a:rPr>
                <a:t>Harry   never   thought    </a:t>
              </a:r>
              <a:r>
                <a:rPr i="1" lang="en-IN" sz="2400">
                  <a:solidFill>
                    <a:srgbClr val="000000"/>
                  </a:solidFill>
                  <a:latin typeface="Calibri"/>
                  <a:ea typeface="Calibri"/>
                  <a:cs typeface="Calibri"/>
                  <a:sym typeface="Calibri"/>
                </a:rPr>
                <a:t>he     would     </a:t>
              </a:r>
              <a:r>
                <a:rPr b="1" i="1" lang="en-IN" sz="2400" u="sng">
                  <a:solidFill>
                    <a:srgbClr val="FF0000"/>
                  </a:solidFill>
                  <a:latin typeface="Calibri"/>
                  <a:ea typeface="Calibri"/>
                  <a:cs typeface="Calibri"/>
                  <a:sym typeface="Calibri"/>
                </a:rPr>
                <a:t>???</a:t>
              </a:r>
              <a:r>
                <a:rPr i="1" lang="en-IN" sz="2400">
                  <a:solidFill>
                    <a:srgbClr val="000000"/>
                  </a:solidFill>
                  <a:latin typeface="Calibri"/>
                  <a:ea typeface="Calibri"/>
                  <a:cs typeface="Calibri"/>
                  <a:sym typeface="Calibri"/>
                </a:rPr>
                <a:t>   </a:t>
              </a:r>
              <a:endParaRPr i="1" sz="2400">
                <a:solidFill>
                  <a:srgbClr val="000000"/>
                </a:solidFill>
                <a:latin typeface="Calibri"/>
                <a:ea typeface="Calibri"/>
                <a:cs typeface="Calibri"/>
                <a:sym typeface="Calibri"/>
              </a:endParaRPr>
            </a:p>
          </p:txBody>
        </p:sp>
        <p:sp>
          <p:nvSpPr>
            <p:cNvPr id="2376" name="Google Shape;2376;p170"/>
            <p:cNvSpPr txBox="1"/>
            <p:nvPr/>
          </p:nvSpPr>
          <p:spPr>
            <a:xfrm>
              <a:off x="2246325" y="3543938"/>
              <a:ext cx="7431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0" name="Shape 2380"/>
        <p:cNvGrpSpPr/>
        <p:nvPr/>
      </p:nvGrpSpPr>
      <p:grpSpPr>
        <a:xfrm>
          <a:off x="0" y="0"/>
          <a:ext cx="0" cy="0"/>
          <a:chOff x="0" y="0"/>
          <a:chExt cx="0" cy="0"/>
        </a:xfrm>
      </p:grpSpPr>
      <p:sp>
        <p:nvSpPr>
          <p:cNvPr id="2381" name="Google Shape;2381;p171"/>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Challenges in using DL for cognitive modeling</a:t>
            </a:r>
            <a:endParaRPr/>
          </a:p>
        </p:txBody>
      </p:sp>
      <p:sp>
        <p:nvSpPr>
          <p:cNvPr id="2382" name="Google Shape;2382;p171"/>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482588" lvl="0" marL="609585" rtl="0" algn="l">
              <a:lnSpc>
                <a:spcPct val="90000"/>
              </a:lnSpc>
              <a:spcBef>
                <a:spcPts val="1067"/>
              </a:spcBef>
              <a:spcAft>
                <a:spcPts val="0"/>
              </a:spcAft>
              <a:buSzPts val="2100"/>
              <a:buFont typeface="Calibri"/>
              <a:buChar char="•"/>
            </a:pPr>
            <a:r>
              <a:rPr lang="en-IN"/>
              <a:t>Not designed to specifically model brain processing</a:t>
            </a:r>
            <a:endParaRPr/>
          </a:p>
          <a:p>
            <a:pPr indent="-440255" lvl="1" marL="1219170" rtl="0" algn="l">
              <a:lnSpc>
                <a:spcPct val="90000"/>
              </a:lnSpc>
              <a:spcBef>
                <a:spcPts val="1333"/>
              </a:spcBef>
              <a:spcAft>
                <a:spcPts val="0"/>
              </a:spcAft>
              <a:buSzPts val="1600"/>
              <a:buFont typeface="Calibri"/>
              <a:buChar char="•"/>
            </a:pPr>
            <a:r>
              <a:rPr lang="en-IN"/>
              <a:t>Training DL models using brain recordings</a:t>
            </a:r>
            <a:endParaRPr/>
          </a:p>
          <a:p>
            <a:pPr indent="-440255" lvl="1" marL="1219170" rtl="0" algn="l">
              <a:lnSpc>
                <a:spcPct val="90000"/>
              </a:lnSpc>
              <a:spcBef>
                <a:spcPts val="1333"/>
              </a:spcBef>
              <a:spcAft>
                <a:spcPts val="0"/>
              </a:spcAft>
              <a:buSzPts val="1600"/>
              <a:buFont typeface="Calibri"/>
              <a:buChar char="•"/>
            </a:pPr>
            <a:r>
              <a:rPr lang="en-IN"/>
              <a:t>Task-based modeling</a:t>
            </a:r>
            <a:endParaRPr/>
          </a:p>
          <a:p>
            <a:pPr indent="0" lvl="0" marL="0" rtl="0" algn="l">
              <a:lnSpc>
                <a:spcPct val="90000"/>
              </a:lnSpc>
              <a:spcBef>
                <a:spcPts val="1333"/>
              </a:spcBef>
              <a:spcAft>
                <a:spcPts val="0"/>
              </a:spcAft>
              <a:buSzPts val="1400"/>
              <a:buNone/>
            </a:pPr>
            <a:r>
              <a:t/>
            </a:r>
            <a:endParaRPr sz="2400"/>
          </a:p>
          <a:p>
            <a:pPr indent="0" lvl="0" marL="0" rtl="0" algn="l">
              <a:lnSpc>
                <a:spcPct val="90000"/>
              </a:lnSpc>
              <a:spcBef>
                <a:spcPts val="1067"/>
              </a:spcBef>
              <a:spcAft>
                <a:spcPts val="0"/>
              </a:spcAft>
              <a:buSzPts val="1400"/>
              <a:buNone/>
            </a:pPr>
            <a:r>
              <a:t/>
            </a:r>
            <a:endParaRPr sz="2400"/>
          </a:p>
          <a:p>
            <a:pPr indent="0" lvl="0" marL="0" rtl="0" algn="l">
              <a:lnSpc>
                <a:spcPct val="90000"/>
              </a:lnSpc>
              <a:spcBef>
                <a:spcPts val="1067"/>
              </a:spcBef>
              <a:spcAft>
                <a:spcPts val="0"/>
              </a:spcAft>
              <a:buSzPts val="1400"/>
              <a:buNone/>
            </a:pPr>
            <a:r>
              <a:t/>
            </a:r>
            <a:endParaRPr sz="2400"/>
          </a:p>
          <a:p>
            <a:pPr indent="0" lvl="0" marL="0" rtl="0" algn="l">
              <a:lnSpc>
                <a:spcPct val="90000"/>
              </a:lnSpc>
              <a:spcBef>
                <a:spcPts val="1067"/>
              </a:spcBef>
              <a:spcAft>
                <a:spcPts val="0"/>
              </a:spcAft>
              <a:buSzPts val="1400"/>
              <a:buNone/>
            </a:pPr>
            <a:r>
              <a:t/>
            </a:r>
            <a:endParaRPr/>
          </a:p>
        </p:txBody>
      </p:sp>
      <p:sp>
        <p:nvSpPr>
          <p:cNvPr id="2383" name="Google Shape;2383;p171"/>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800"/>
              <a:buFont typeface="Calibri"/>
              <a:buNone/>
            </a:pPr>
            <a:fld id="{00000000-1234-1234-1234-123412341234}" type="slidenum">
              <a:rPr lang="en-IN"/>
              <a:t>‹#›</a:t>
            </a:fld>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7" name="Shape 2387"/>
        <p:cNvGrpSpPr/>
        <p:nvPr/>
      </p:nvGrpSpPr>
      <p:grpSpPr>
        <a:xfrm>
          <a:off x="0" y="0"/>
          <a:ext cx="0" cy="0"/>
          <a:chOff x="0" y="0"/>
          <a:chExt cx="0" cy="0"/>
        </a:xfrm>
      </p:grpSpPr>
      <p:sp>
        <p:nvSpPr>
          <p:cNvPr id="2388" name="Google Shape;2388;p172"/>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Challenges in using DL for cognitive science</a:t>
            </a:r>
            <a:endParaRPr/>
          </a:p>
        </p:txBody>
      </p:sp>
      <p:sp>
        <p:nvSpPr>
          <p:cNvPr id="2389" name="Google Shape;2389;p172"/>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482588" lvl="0" marL="609585" rtl="0" algn="l">
              <a:lnSpc>
                <a:spcPct val="90000"/>
              </a:lnSpc>
              <a:spcBef>
                <a:spcPts val="1067"/>
              </a:spcBef>
              <a:spcAft>
                <a:spcPts val="0"/>
              </a:spcAft>
              <a:buSzPts val="2100"/>
              <a:buFont typeface="Calibri"/>
              <a:buChar char="•"/>
            </a:pPr>
            <a:r>
              <a:rPr lang="en-IN"/>
              <a:t>Not designed to specifically model brain processing</a:t>
            </a:r>
            <a:endParaRPr/>
          </a:p>
          <a:p>
            <a:pPr indent="-440255" lvl="1" marL="1219170" rtl="0" algn="l">
              <a:lnSpc>
                <a:spcPct val="90000"/>
              </a:lnSpc>
              <a:spcBef>
                <a:spcPts val="1333"/>
              </a:spcBef>
              <a:spcAft>
                <a:spcPts val="0"/>
              </a:spcAft>
              <a:buSzPts val="1600"/>
              <a:buFont typeface="Calibri"/>
              <a:buChar char="•"/>
            </a:pPr>
            <a:r>
              <a:rPr lang="en-IN"/>
              <a:t>Training DL models using brain recordings</a:t>
            </a:r>
            <a:endParaRPr/>
          </a:p>
          <a:p>
            <a:pPr indent="-440255" lvl="1" marL="1219170" rtl="0" algn="l">
              <a:lnSpc>
                <a:spcPct val="90000"/>
              </a:lnSpc>
              <a:spcBef>
                <a:spcPts val="1333"/>
              </a:spcBef>
              <a:spcAft>
                <a:spcPts val="0"/>
              </a:spcAft>
              <a:buSzPts val="1600"/>
              <a:buFont typeface="Calibri"/>
              <a:buChar char="•"/>
            </a:pPr>
            <a:r>
              <a:rPr lang="en-IN"/>
              <a:t>Task-based modeling</a:t>
            </a:r>
            <a:endParaRPr/>
          </a:p>
          <a:p>
            <a:pPr indent="-482588" lvl="0" marL="609585" rtl="0" algn="l">
              <a:lnSpc>
                <a:spcPct val="90000"/>
              </a:lnSpc>
              <a:spcBef>
                <a:spcPts val="1333"/>
              </a:spcBef>
              <a:spcAft>
                <a:spcPts val="0"/>
              </a:spcAft>
              <a:buSzPts val="2100"/>
              <a:buFont typeface="Calibri"/>
              <a:buChar char="•"/>
            </a:pPr>
            <a:r>
              <a:rPr lang="en-IN"/>
              <a:t>Can be difficult to interpret due to multiple sources of information</a:t>
            </a:r>
            <a:endParaRPr/>
          </a:p>
        </p:txBody>
      </p:sp>
      <p:sp>
        <p:nvSpPr>
          <p:cNvPr id="2390" name="Google Shape;2390;p172"/>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grpSp>
        <p:nvGrpSpPr>
          <p:cNvPr id="2391" name="Google Shape;2391;p172"/>
          <p:cNvGrpSpPr/>
          <p:nvPr/>
        </p:nvGrpSpPr>
        <p:grpSpPr>
          <a:xfrm>
            <a:off x="1139501" y="3282001"/>
            <a:ext cx="9271519" cy="3162847"/>
            <a:chOff x="854625" y="2461500"/>
            <a:chExt cx="6953639" cy="2372135"/>
          </a:xfrm>
        </p:grpSpPr>
        <p:sp>
          <p:nvSpPr>
            <p:cNvPr id="2392" name="Google Shape;2392;p172"/>
            <p:cNvSpPr/>
            <p:nvPr/>
          </p:nvSpPr>
          <p:spPr>
            <a:xfrm>
              <a:off x="997599" y="2844356"/>
              <a:ext cx="264900" cy="12390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nvGrpSpPr>
            <p:cNvPr id="2393" name="Google Shape;2393;p172"/>
            <p:cNvGrpSpPr/>
            <p:nvPr/>
          </p:nvGrpSpPr>
          <p:grpSpPr>
            <a:xfrm>
              <a:off x="854625" y="2844350"/>
              <a:ext cx="2833898" cy="1686601"/>
              <a:chOff x="3450779" y="3052868"/>
              <a:chExt cx="2436713" cy="1450216"/>
            </a:xfrm>
          </p:grpSpPr>
          <p:pic>
            <p:nvPicPr>
              <p:cNvPr id="2394" name="Google Shape;2394;p172"/>
              <p:cNvPicPr preferRelativeResize="0"/>
              <p:nvPr/>
            </p:nvPicPr>
            <p:blipFill rotWithShape="1">
              <a:blip r:embed="rId3">
                <a:alphaModFix/>
              </a:blip>
              <a:srcRect b="26650" l="475" r="64847" t="9787"/>
              <a:stretch/>
            </p:blipFill>
            <p:spPr>
              <a:xfrm>
                <a:off x="3450779" y="3052868"/>
                <a:ext cx="2436713" cy="1450216"/>
              </a:xfrm>
              <a:prstGeom prst="rect">
                <a:avLst/>
              </a:prstGeom>
              <a:noFill/>
              <a:ln>
                <a:noFill/>
              </a:ln>
            </p:spPr>
          </p:pic>
          <p:pic>
            <p:nvPicPr>
              <p:cNvPr id="2395" name="Google Shape;2395;p172"/>
              <p:cNvPicPr preferRelativeResize="0"/>
              <p:nvPr/>
            </p:nvPicPr>
            <p:blipFill rotWithShape="1">
              <a:blip r:embed="rId3">
                <a:alphaModFix/>
              </a:blip>
              <a:srcRect b="75220" l="3679" r="87556" t="15273"/>
              <a:stretch/>
            </p:blipFill>
            <p:spPr>
              <a:xfrm>
                <a:off x="4468118" y="3580613"/>
                <a:ext cx="615876" cy="216901"/>
              </a:xfrm>
              <a:prstGeom prst="rect">
                <a:avLst/>
              </a:prstGeom>
              <a:noFill/>
              <a:ln>
                <a:noFill/>
              </a:ln>
            </p:spPr>
          </p:pic>
          <p:pic>
            <p:nvPicPr>
              <p:cNvPr id="2396" name="Google Shape;2396;p172"/>
              <p:cNvPicPr preferRelativeResize="0"/>
              <p:nvPr/>
            </p:nvPicPr>
            <p:blipFill rotWithShape="1">
              <a:blip r:embed="rId3">
                <a:alphaModFix/>
              </a:blip>
              <a:srcRect b="75643" l="3679" r="87556" t="15272"/>
              <a:stretch/>
            </p:blipFill>
            <p:spPr>
              <a:xfrm>
                <a:off x="5263446" y="3987063"/>
                <a:ext cx="615876" cy="207249"/>
              </a:xfrm>
              <a:prstGeom prst="rect">
                <a:avLst/>
              </a:prstGeom>
              <a:noFill/>
              <a:ln>
                <a:noFill/>
              </a:ln>
            </p:spPr>
          </p:pic>
          <p:pic>
            <p:nvPicPr>
              <p:cNvPr id="2397" name="Google Shape;2397;p172"/>
              <p:cNvPicPr preferRelativeResize="0"/>
              <p:nvPr/>
            </p:nvPicPr>
            <p:blipFill rotWithShape="1">
              <a:blip r:embed="rId3">
                <a:alphaModFix/>
              </a:blip>
              <a:srcRect b="75643" l="3679" r="87556" t="15272"/>
              <a:stretch/>
            </p:blipFill>
            <p:spPr>
              <a:xfrm>
                <a:off x="4468114" y="3987063"/>
                <a:ext cx="615876" cy="207249"/>
              </a:xfrm>
              <a:prstGeom prst="rect">
                <a:avLst/>
              </a:prstGeom>
              <a:noFill/>
              <a:ln>
                <a:noFill/>
              </a:ln>
            </p:spPr>
          </p:pic>
          <p:sp>
            <p:nvSpPr>
              <p:cNvPr id="2398" name="Google Shape;2398;p172"/>
              <p:cNvSpPr/>
              <p:nvPr/>
            </p:nvSpPr>
            <p:spPr>
              <a:xfrm>
                <a:off x="3502225" y="3052875"/>
                <a:ext cx="176100" cy="12018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pic>
          <p:nvPicPr>
            <p:cNvPr id="2399" name="Google Shape;2399;p172"/>
            <p:cNvPicPr preferRelativeResize="0"/>
            <p:nvPr/>
          </p:nvPicPr>
          <p:blipFill rotWithShape="1">
            <a:blip r:embed="rId3">
              <a:alphaModFix/>
            </a:blip>
            <a:srcRect b="15499" l="50576" r="41017" t="75033"/>
            <a:stretch/>
          </p:blipFill>
          <p:spPr>
            <a:xfrm>
              <a:off x="2959119" y="3431206"/>
              <a:ext cx="741127" cy="290000"/>
            </a:xfrm>
            <a:prstGeom prst="rect">
              <a:avLst/>
            </a:prstGeom>
            <a:noFill/>
            <a:ln>
              <a:noFill/>
            </a:ln>
          </p:spPr>
        </p:pic>
        <p:pic>
          <p:nvPicPr>
            <p:cNvPr id="2400" name="Google Shape;2400;p172"/>
            <p:cNvPicPr preferRelativeResize="0"/>
            <p:nvPr/>
          </p:nvPicPr>
          <p:blipFill rotWithShape="1">
            <a:blip r:embed="rId4">
              <a:alphaModFix/>
            </a:blip>
            <a:srcRect b="33980" l="89188" r="3064" t="42215"/>
            <a:stretch/>
          </p:blipFill>
          <p:spPr>
            <a:xfrm>
              <a:off x="7033678" y="3171754"/>
              <a:ext cx="774586" cy="744552"/>
            </a:xfrm>
            <a:prstGeom prst="rect">
              <a:avLst/>
            </a:prstGeom>
            <a:noFill/>
            <a:ln>
              <a:noFill/>
            </a:ln>
          </p:spPr>
        </p:pic>
        <p:grpSp>
          <p:nvGrpSpPr>
            <p:cNvPr id="2401" name="Google Shape;2401;p172"/>
            <p:cNvGrpSpPr/>
            <p:nvPr/>
          </p:nvGrpSpPr>
          <p:grpSpPr>
            <a:xfrm>
              <a:off x="3700246" y="2461500"/>
              <a:ext cx="2833904" cy="2372135"/>
              <a:chOff x="3700246" y="2156700"/>
              <a:chExt cx="2833904" cy="2372135"/>
            </a:xfrm>
          </p:grpSpPr>
          <p:grpSp>
            <p:nvGrpSpPr>
              <p:cNvPr id="2402" name="Google Shape;2402;p172"/>
              <p:cNvGrpSpPr/>
              <p:nvPr/>
            </p:nvGrpSpPr>
            <p:grpSpPr>
              <a:xfrm>
                <a:off x="4443950" y="2156700"/>
                <a:ext cx="2090200" cy="2372135"/>
                <a:chOff x="4454775" y="2201875"/>
                <a:chExt cx="2090200" cy="2372135"/>
              </a:xfrm>
            </p:grpSpPr>
            <p:sp>
              <p:nvSpPr>
                <p:cNvPr id="2403" name="Google Shape;2403;p172"/>
                <p:cNvSpPr/>
                <p:nvPr/>
              </p:nvSpPr>
              <p:spPr>
                <a:xfrm>
                  <a:off x="4454775" y="2201875"/>
                  <a:ext cx="1899000" cy="2310600"/>
                </a:xfrm>
                <a:prstGeom prst="roundRect">
                  <a:avLst>
                    <a:gd fmla="val 7118" name="adj"/>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404" name="Google Shape;2404;p172"/>
                <p:cNvSpPr txBox="1"/>
                <p:nvPr/>
              </p:nvSpPr>
              <p:spPr>
                <a:xfrm>
                  <a:off x="4806225" y="2240750"/>
                  <a:ext cx="17118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part-of-speech</a:t>
                  </a:r>
                  <a:endParaRPr sz="2400">
                    <a:solidFill>
                      <a:schemeClr val="dk1"/>
                    </a:solidFill>
                    <a:latin typeface="Calibri"/>
                    <a:ea typeface="Calibri"/>
                    <a:cs typeface="Calibri"/>
                    <a:sym typeface="Calibri"/>
                  </a:endParaRPr>
                </a:p>
              </p:txBody>
            </p:sp>
            <p:sp>
              <p:nvSpPr>
                <p:cNvPr id="2405" name="Google Shape;2405;p172"/>
                <p:cNvSpPr txBox="1"/>
                <p:nvPr/>
              </p:nvSpPr>
              <p:spPr>
                <a:xfrm>
                  <a:off x="4831975" y="2795000"/>
                  <a:ext cx="16479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semantic role</a:t>
                  </a:r>
                  <a:endParaRPr sz="2400">
                    <a:solidFill>
                      <a:schemeClr val="dk1"/>
                    </a:solidFill>
                    <a:latin typeface="Calibri"/>
                    <a:ea typeface="Calibri"/>
                    <a:cs typeface="Calibri"/>
                    <a:sym typeface="Calibri"/>
                  </a:endParaRPr>
                </a:p>
              </p:txBody>
            </p:sp>
            <p:sp>
              <p:nvSpPr>
                <p:cNvPr id="2406" name="Google Shape;2406;p172"/>
                <p:cNvSpPr txBox="1"/>
                <p:nvPr/>
              </p:nvSpPr>
              <p:spPr>
                <a:xfrm>
                  <a:off x="4603375" y="3365300"/>
                  <a:ext cx="19416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dependence on other words</a:t>
                  </a:r>
                  <a:endParaRPr sz="2400">
                    <a:solidFill>
                      <a:schemeClr val="dk1"/>
                    </a:solidFill>
                    <a:latin typeface="Calibri"/>
                    <a:ea typeface="Calibri"/>
                    <a:cs typeface="Calibri"/>
                    <a:sym typeface="Calibri"/>
                  </a:endParaRPr>
                </a:p>
              </p:txBody>
            </p:sp>
            <p:sp>
              <p:nvSpPr>
                <p:cNvPr id="2407" name="Google Shape;2407;p172"/>
                <p:cNvSpPr txBox="1"/>
                <p:nvPr/>
              </p:nvSpPr>
              <p:spPr>
                <a:xfrm>
                  <a:off x="5224150" y="4112375"/>
                  <a:ext cx="3747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Montserrat"/>
                      <a:ea typeface="Montserrat"/>
                      <a:cs typeface="Montserrat"/>
                      <a:sym typeface="Montserrat"/>
                    </a:rPr>
                    <a:t>...</a:t>
                  </a:r>
                  <a:endParaRPr sz="2400">
                    <a:solidFill>
                      <a:schemeClr val="dk1"/>
                    </a:solidFill>
                    <a:latin typeface="Montserrat"/>
                    <a:ea typeface="Montserrat"/>
                    <a:cs typeface="Montserrat"/>
                    <a:sym typeface="Montserrat"/>
                  </a:endParaRPr>
                </a:p>
              </p:txBody>
            </p:sp>
            <p:sp>
              <p:nvSpPr>
                <p:cNvPr id="2408" name="Google Shape;2408;p172"/>
                <p:cNvSpPr txBox="1"/>
                <p:nvPr/>
              </p:nvSpPr>
              <p:spPr>
                <a:xfrm>
                  <a:off x="5224150" y="2530675"/>
                  <a:ext cx="5109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sp>
              <p:nvSpPr>
                <p:cNvPr id="2409" name="Google Shape;2409;p172"/>
                <p:cNvSpPr txBox="1"/>
                <p:nvPr/>
              </p:nvSpPr>
              <p:spPr>
                <a:xfrm>
                  <a:off x="5224150" y="3050200"/>
                  <a:ext cx="5109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sp>
              <p:nvSpPr>
                <p:cNvPr id="2410" name="Google Shape;2410;p172"/>
                <p:cNvSpPr txBox="1"/>
                <p:nvPr/>
              </p:nvSpPr>
              <p:spPr>
                <a:xfrm>
                  <a:off x="5224150" y="3831825"/>
                  <a:ext cx="510900" cy="461635"/>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grpSp>
          <p:cxnSp>
            <p:nvCxnSpPr>
              <p:cNvPr id="2411" name="Google Shape;2411;p172"/>
              <p:cNvCxnSpPr/>
              <p:nvPr/>
            </p:nvCxnSpPr>
            <p:spPr>
              <a:xfrm flipH="1" rot="10800000">
                <a:off x="3700246" y="2257406"/>
                <a:ext cx="746400" cy="1014000"/>
              </a:xfrm>
              <a:prstGeom prst="straightConnector1">
                <a:avLst/>
              </a:prstGeom>
              <a:noFill/>
              <a:ln cap="flat" cmpd="sng" w="9525">
                <a:solidFill>
                  <a:schemeClr val="dk2"/>
                </a:solidFill>
                <a:prstDash val="solid"/>
                <a:round/>
                <a:headEnd len="sm" w="sm" type="none"/>
                <a:tailEnd len="sm" w="sm" type="none"/>
              </a:ln>
            </p:spPr>
          </p:cxnSp>
          <p:cxnSp>
            <p:nvCxnSpPr>
              <p:cNvPr id="2412" name="Google Shape;2412;p172"/>
              <p:cNvCxnSpPr/>
              <p:nvPr/>
            </p:nvCxnSpPr>
            <p:spPr>
              <a:xfrm>
                <a:off x="3700246" y="3271406"/>
                <a:ext cx="759900" cy="1125600"/>
              </a:xfrm>
              <a:prstGeom prst="straightConnector1">
                <a:avLst/>
              </a:prstGeom>
              <a:noFill/>
              <a:ln cap="flat" cmpd="sng" w="9525">
                <a:solidFill>
                  <a:schemeClr val="dk2"/>
                </a:solidFill>
                <a:prstDash val="solid"/>
                <a:round/>
                <a:headEnd len="sm" w="sm" type="none"/>
                <a:tailEnd len="sm" w="sm" type="none"/>
              </a:ln>
            </p:spPr>
          </p:cxnSp>
        </p:grpSp>
        <p:cxnSp>
          <p:nvCxnSpPr>
            <p:cNvPr id="2413" name="Google Shape;2413;p172"/>
            <p:cNvCxnSpPr/>
            <p:nvPr/>
          </p:nvCxnSpPr>
          <p:spPr>
            <a:xfrm>
              <a:off x="6449325" y="3576200"/>
              <a:ext cx="450600" cy="0"/>
            </a:xfrm>
            <a:prstGeom prst="straightConnector1">
              <a:avLst/>
            </a:prstGeom>
            <a:noFill/>
            <a:ln cap="flat" cmpd="sng" w="28575">
              <a:solidFill>
                <a:schemeClr val="dk2"/>
              </a:solidFill>
              <a:prstDash val="solid"/>
              <a:round/>
              <a:headEnd len="sm" w="sm" type="none"/>
              <a:tailEnd len="med" w="med" type="triangle"/>
            </a:ln>
          </p:spPr>
        </p:cxnSp>
        <p:sp>
          <p:nvSpPr>
            <p:cNvPr id="2414" name="Google Shape;2414;p172"/>
            <p:cNvSpPr txBox="1"/>
            <p:nvPr/>
          </p:nvSpPr>
          <p:spPr>
            <a:xfrm>
              <a:off x="6449325" y="3076025"/>
              <a:ext cx="296100" cy="538627"/>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3067">
                  <a:solidFill>
                    <a:srgbClr val="FF0000"/>
                  </a:solidFill>
                  <a:latin typeface="Calibri"/>
                  <a:ea typeface="Calibri"/>
                  <a:cs typeface="Calibri"/>
                  <a:sym typeface="Calibri"/>
                </a:rPr>
                <a:t>?</a:t>
              </a:r>
              <a:endParaRPr b="1" sz="3067">
                <a:solidFill>
                  <a:srgbClr val="FF0000"/>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8" name="Shape 2418"/>
        <p:cNvGrpSpPr/>
        <p:nvPr/>
      </p:nvGrpSpPr>
      <p:grpSpPr>
        <a:xfrm>
          <a:off x="0" y="0"/>
          <a:ext cx="0" cy="0"/>
          <a:chOff x="0" y="0"/>
          <a:chExt cx="0" cy="0"/>
        </a:xfrm>
      </p:grpSpPr>
      <p:sp>
        <p:nvSpPr>
          <p:cNvPr id="2419" name="Google Shape;2419;p173"/>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Challenges in using DL for cognitive science</a:t>
            </a:r>
            <a:endParaRPr/>
          </a:p>
        </p:txBody>
      </p:sp>
      <p:sp>
        <p:nvSpPr>
          <p:cNvPr id="2420" name="Google Shape;2420;p173"/>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482588" lvl="0" marL="609585" rtl="0" algn="l">
              <a:lnSpc>
                <a:spcPct val="90000"/>
              </a:lnSpc>
              <a:spcBef>
                <a:spcPts val="1067"/>
              </a:spcBef>
              <a:spcAft>
                <a:spcPts val="0"/>
              </a:spcAft>
              <a:buSzPts val="2100"/>
              <a:buFont typeface="Calibri"/>
              <a:buChar char="•"/>
            </a:pPr>
            <a:r>
              <a:rPr lang="en-IN"/>
              <a:t>Not designed to specifically model brain processing</a:t>
            </a:r>
            <a:endParaRPr/>
          </a:p>
          <a:p>
            <a:pPr indent="-440255" lvl="1" marL="1219170" rtl="0" algn="l">
              <a:lnSpc>
                <a:spcPct val="90000"/>
              </a:lnSpc>
              <a:spcBef>
                <a:spcPts val="1333"/>
              </a:spcBef>
              <a:spcAft>
                <a:spcPts val="0"/>
              </a:spcAft>
              <a:buSzPts val="1600"/>
              <a:buFont typeface="Calibri"/>
              <a:buChar char="•"/>
            </a:pPr>
            <a:r>
              <a:rPr lang="en-IN"/>
              <a:t>Training DL models using brain recordings</a:t>
            </a:r>
            <a:endParaRPr/>
          </a:p>
          <a:p>
            <a:pPr indent="-440255" lvl="1" marL="1219170" rtl="0" algn="l">
              <a:lnSpc>
                <a:spcPct val="90000"/>
              </a:lnSpc>
              <a:spcBef>
                <a:spcPts val="1333"/>
              </a:spcBef>
              <a:spcAft>
                <a:spcPts val="0"/>
              </a:spcAft>
              <a:buSzPts val="1600"/>
              <a:buFont typeface="Calibri"/>
              <a:buChar char="•"/>
            </a:pPr>
            <a:r>
              <a:rPr lang="en-IN"/>
              <a:t>Task-based modeling</a:t>
            </a:r>
            <a:endParaRPr/>
          </a:p>
          <a:p>
            <a:pPr indent="-482588" lvl="0" marL="609585" rtl="0" algn="l">
              <a:lnSpc>
                <a:spcPct val="90000"/>
              </a:lnSpc>
              <a:spcBef>
                <a:spcPts val="1333"/>
              </a:spcBef>
              <a:spcAft>
                <a:spcPts val="0"/>
              </a:spcAft>
              <a:buSzPts val="2100"/>
              <a:buFont typeface="Calibri"/>
              <a:buChar char="•"/>
            </a:pPr>
            <a:r>
              <a:rPr lang="en-IN"/>
              <a:t>Can be difficult to interpret due to multiple sources of information</a:t>
            </a:r>
            <a:endParaRPr/>
          </a:p>
          <a:p>
            <a:pPr indent="-440255" lvl="1" marL="1219170" rtl="0" algn="l">
              <a:lnSpc>
                <a:spcPct val="90000"/>
              </a:lnSpc>
              <a:spcBef>
                <a:spcPts val="1333"/>
              </a:spcBef>
              <a:spcAft>
                <a:spcPts val="0"/>
              </a:spcAft>
              <a:buSzPts val="1600"/>
              <a:buFont typeface="Calibri"/>
              <a:buChar char="•"/>
            </a:pPr>
            <a:r>
              <a:rPr lang="en-IN"/>
              <a:t>Disentangling contributions of different info sources to brain predictions</a:t>
            </a:r>
            <a:endParaRPr/>
          </a:p>
        </p:txBody>
      </p:sp>
      <p:sp>
        <p:nvSpPr>
          <p:cNvPr id="2421" name="Google Shape;2421;p173"/>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800"/>
              <a:buFont typeface="Calibri"/>
              <a:buNone/>
            </a:pPr>
            <a:fld id="{00000000-1234-1234-1234-123412341234}" type="slidenum">
              <a:rPr lang="en-IN"/>
              <a:t>‹#›</a:t>
            </a:fld>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5" name="Shape 2425"/>
        <p:cNvGrpSpPr/>
        <p:nvPr/>
      </p:nvGrpSpPr>
      <p:grpSpPr>
        <a:xfrm>
          <a:off x="0" y="0"/>
          <a:ext cx="0" cy="0"/>
          <a:chOff x="0" y="0"/>
          <a:chExt cx="0" cy="0"/>
        </a:xfrm>
      </p:grpSpPr>
      <p:sp>
        <p:nvSpPr>
          <p:cNvPr id="2426" name="Google Shape;2426;p174"/>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Challenges in using DL for cognitive science</a:t>
            </a:r>
            <a:endParaRPr/>
          </a:p>
        </p:txBody>
      </p:sp>
      <p:sp>
        <p:nvSpPr>
          <p:cNvPr id="2427" name="Google Shape;2427;p174"/>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482588" lvl="0" marL="609585" rtl="0" algn="l">
              <a:lnSpc>
                <a:spcPct val="90000"/>
              </a:lnSpc>
              <a:spcBef>
                <a:spcPts val="1067"/>
              </a:spcBef>
              <a:spcAft>
                <a:spcPts val="0"/>
              </a:spcAft>
              <a:buSzPts val="2100"/>
              <a:buFont typeface="Calibri"/>
              <a:buChar char="•"/>
            </a:pPr>
            <a:r>
              <a:rPr lang="en-IN"/>
              <a:t>Not designed to specifically model brain processing</a:t>
            </a:r>
            <a:endParaRPr/>
          </a:p>
          <a:p>
            <a:pPr indent="-440255" lvl="1" marL="1219170" rtl="0" algn="l">
              <a:lnSpc>
                <a:spcPct val="90000"/>
              </a:lnSpc>
              <a:spcBef>
                <a:spcPts val="1333"/>
              </a:spcBef>
              <a:spcAft>
                <a:spcPts val="0"/>
              </a:spcAft>
              <a:buSzPts val="1600"/>
              <a:buFont typeface="Calibri"/>
              <a:buChar char="•"/>
            </a:pPr>
            <a:r>
              <a:rPr b="1" lang="en-IN"/>
              <a:t>Training DL models using brain recordings</a:t>
            </a:r>
            <a:endParaRPr b="1"/>
          </a:p>
          <a:p>
            <a:pPr indent="-440255" lvl="1" marL="1219170" rtl="0" algn="l">
              <a:lnSpc>
                <a:spcPct val="90000"/>
              </a:lnSpc>
              <a:spcBef>
                <a:spcPts val="1333"/>
              </a:spcBef>
              <a:spcAft>
                <a:spcPts val="0"/>
              </a:spcAft>
              <a:buSzPts val="1600"/>
              <a:buFont typeface="Calibri"/>
              <a:buChar char="•"/>
            </a:pPr>
            <a:r>
              <a:rPr lang="en-IN"/>
              <a:t>Task-based modeling</a:t>
            </a:r>
            <a:endParaRPr/>
          </a:p>
          <a:p>
            <a:pPr indent="-482588" lvl="0" marL="609585" rtl="0" algn="l">
              <a:lnSpc>
                <a:spcPct val="90000"/>
              </a:lnSpc>
              <a:spcBef>
                <a:spcPts val="1333"/>
              </a:spcBef>
              <a:spcAft>
                <a:spcPts val="0"/>
              </a:spcAft>
              <a:buSzPts val="2100"/>
              <a:buFont typeface="Calibri"/>
              <a:buChar char="•"/>
            </a:pPr>
            <a:r>
              <a:rPr lang="en-IN"/>
              <a:t>Can be difficult to interpret due to multiple sources of information</a:t>
            </a:r>
            <a:endParaRPr/>
          </a:p>
          <a:p>
            <a:pPr indent="-440255" lvl="1" marL="1219170" rtl="0" algn="l">
              <a:lnSpc>
                <a:spcPct val="90000"/>
              </a:lnSpc>
              <a:spcBef>
                <a:spcPts val="1333"/>
              </a:spcBef>
              <a:spcAft>
                <a:spcPts val="0"/>
              </a:spcAft>
              <a:buSzPts val="1600"/>
              <a:buFont typeface="Calibri"/>
              <a:buChar char="•"/>
            </a:pPr>
            <a:r>
              <a:rPr lang="en-IN"/>
              <a:t>Disentangling contributions of different info sources to brain predictions</a:t>
            </a:r>
            <a:endParaRPr/>
          </a:p>
        </p:txBody>
      </p:sp>
      <p:sp>
        <p:nvSpPr>
          <p:cNvPr id="2428" name="Google Shape;2428;p174"/>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800"/>
              <a:buFont typeface="Calibri"/>
              <a:buNone/>
            </a:pPr>
            <a:fld id="{00000000-1234-1234-1234-123412341234}" type="slidenum">
              <a:rPr lang="en-IN"/>
              <a:t>‹#›</a:t>
            </a:fld>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2" name="Shape 2432"/>
        <p:cNvGrpSpPr/>
        <p:nvPr/>
      </p:nvGrpSpPr>
      <p:grpSpPr>
        <a:xfrm>
          <a:off x="0" y="0"/>
          <a:ext cx="0" cy="0"/>
          <a:chOff x="0" y="0"/>
          <a:chExt cx="0" cy="0"/>
        </a:xfrm>
      </p:grpSpPr>
      <p:sp>
        <p:nvSpPr>
          <p:cNvPr id="2433" name="Google Shape;2433;p175"/>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Training DL models using brain recordings</a:t>
            </a:r>
            <a:endParaRPr/>
          </a:p>
        </p:txBody>
      </p:sp>
      <p:sp>
        <p:nvSpPr>
          <p:cNvPr id="2434" name="Google Shape;2434;p175"/>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pic>
        <p:nvPicPr>
          <p:cNvPr id="2435" name="Google Shape;2435;p175"/>
          <p:cNvPicPr preferRelativeResize="0"/>
          <p:nvPr/>
        </p:nvPicPr>
        <p:blipFill rotWithShape="1">
          <a:blip r:embed="rId3">
            <a:alphaModFix/>
          </a:blip>
          <a:srcRect b="0" l="0" r="0" t="0"/>
          <a:stretch/>
        </p:blipFill>
        <p:spPr>
          <a:xfrm>
            <a:off x="6989167" y="1390284"/>
            <a:ext cx="4950732" cy="2097733"/>
          </a:xfrm>
          <a:prstGeom prst="rect">
            <a:avLst/>
          </a:prstGeom>
          <a:noFill/>
          <a:ln>
            <a:noFill/>
          </a:ln>
        </p:spPr>
      </p:pic>
      <p:sp>
        <p:nvSpPr>
          <p:cNvPr id="2436" name="Google Shape;2436;p175"/>
          <p:cNvSpPr txBox="1"/>
          <p:nvPr/>
        </p:nvSpPr>
        <p:spPr>
          <a:xfrm>
            <a:off x="8266867" y="3925934"/>
            <a:ext cx="3221600" cy="2092840"/>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Brain-optimized NLP model predicts unseen fMRI recordings better, especially in canonical language regions</a:t>
            </a:r>
            <a:endParaRPr sz="2400">
              <a:solidFill>
                <a:schemeClr val="dk1"/>
              </a:solidFill>
              <a:latin typeface="Calibri"/>
              <a:ea typeface="Calibri"/>
              <a:cs typeface="Calibri"/>
              <a:sym typeface="Calibri"/>
            </a:endParaRPr>
          </a:p>
        </p:txBody>
      </p:sp>
      <p:grpSp>
        <p:nvGrpSpPr>
          <p:cNvPr id="2437" name="Google Shape;2437;p175"/>
          <p:cNvGrpSpPr/>
          <p:nvPr/>
        </p:nvGrpSpPr>
        <p:grpSpPr>
          <a:xfrm>
            <a:off x="144173" y="3087485"/>
            <a:ext cx="7847028" cy="2827455"/>
            <a:chOff x="108129" y="2315613"/>
            <a:chExt cx="5885271" cy="2120591"/>
          </a:xfrm>
        </p:grpSpPr>
        <p:cxnSp>
          <p:nvCxnSpPr>
            <p:cNvPr id="2438" name="Google Shape;2438;p175"/>
            <p:cNvCxnSpPr/>
            <p:nvPr/>
          </p:nvCxnSpPr>
          <p:spPr>
            <a:xfrm>
              <a:off x="995064" y="3552741"/>
              <a:ext cx="712500" cy="511500"/>
            </a:xfrm>
            <a:prstGeom prst="straightConnector1">
              <a:avLst/>
            </a:prstGeom>
            <a:noFill/>
            <a:ln cap="flat" cmpd="sng" w="38100">
              <a:solidFill>
                <a:srgbClr val="999999"/>
              </a:solidFill>
              <a:prstDash val="solid"/>
              <a:round/>
              <a:headEnd len="sm" w="sm" type="none"/>
              <a:tailEnd len="med" w="med" type="triangle"/>
            </a:ln>
          </p:spPr>
        </p:cxnSp>
        <p:grpSp>
          <p:nvGrpSpPr>
            <p:cNvPr id="2439" name="Google Shape;2439;p175"/>
            <p:cNvGrpSpPr/>
            <p:nvPr/>
          </p:nvGrpSpPr>
          <p:grpSpPr>
            <a:xfrm>
              <a:off x="2393896" y="3635341"/>
              <a:ext cx="1234305" cy="744551"/>
              <a:chOff x="2854174" y="3423503"/>
              <a:chExt cx="1063140" cy="641301"/>
            </a:xfrm>
          </p:grpSpPr>
          <p:cxnSp>
            <p:nvCxnSpPr>
              <p:cNvPr id="2440" name="Google Shape;2440;p175"/>
              <p:cNvCxnSpPr/>
              <p:nvPr/>
            </p:nvCxnSpPr>
            <p:spPr>
              <a:xfrm flipH="1" rot="10800000">
                <a:off x="2854174" y="3765439"/>
                <a:ext cx="366300" cy="600"/>
              </a:xfrm>
              <a:prstGeom prst="straightConnector1">
                <a:avLst/>
              </a:prstGeom>
              <a:noFill/>
              <a:ln cap="flat" cmpd="sng" w="38100">
                <a:solidFill>
                  <a:srgbClr val="999999"/>
                </a:solidFill>
                <a:prstDash val="solid"/>
                <a:round/>
                <a:headEnd len="sm" w="sm" type="none"/>
                <a:tailEnd len="med" w="med" type="triangle"/>
              </a:ln>
            </p:spPr>
          </p:cxnSp>
          <p:pic>
            <p:nvPicPr>
              <p:cNvPr id="2441" name="Google Shape;2441;p175"/>
              <p:cNvPicPr preferRelativeResize="0"/>
              <p:nvPr/>
            </p:nvPicPr>
            <p:blipFill rotWithShape="1">
              <a:blip r:embed="rId4">
                <a:alphaModFix/>
              </a:blip>
              <a:srcRect b="33980" l="89188" r="3064" t="42215"/>
              <a:stretch/>
            </p:blipFill>
            <p:spPr>
              <a:xfrm>
                <a:off x="3250143" y="3423503"/>
                <a:ext cx="667171" cy="641301"/>
              </a:xfrm>
              <a:prstGeom prst="rect">
                <a:avLst/>
              </a:prstGeom>
              <a:noFill/>
              <a:ln>
                <a:noFill/>
              </a:ln>
            </p:spPr>
          </p:pic>
        </p:grpSp>
        <p:cxnSp>
          <p:nvCxnSpPr>
            <p:cNvPr id="2442" name="Google Shape;2442;p175"/>
            <p:cNvCxnSpPr/>
            <p:nvPr/>
          </p:nvCxnSpPr>
          <p:spPr>
            <a:xfrm flipH="1" rot="10800000">
              <a:off x="2395755" y="2957778"/>
              <a:ext cx="425400" cy="600"/>
            </a:xfrm>
            <a:prstGeom prst="straightConnector1">
              <a:avLst/>
            </a:prstGeom>
            <a:noFill/>
            <a:ln cap="flat" cmpd="sng" w="38100">
              <a:solidFill>
                <a:srgbClr val="999999"/>
              </a:solidFill>
              <a:prstDash val="solid"/>
              <a:round/>
              <a:headEnd len="sm" w="sm" type="none"/>
              <a:tailEnd len="med" w="med" type="triangle"/>
            </a:ln>
          </p:spPr>
        </p:cxnSp>
        <p:sp>
          <p:nvSpPr>
            <p:cNvPr id="2443" name="Google Shape;2443;p175"/>
            <p:cNvSpPr txBox="1"/>
            <p:nvPr/>
          </p:nvSpPr>
          <p:spPr>
            <a:xfrm>
              <a:off x="2521425" y="2315613"/>
              <a:ext cx="1600800" cy="3519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IN" sz="1333">
                  <a:solidFill>
                    <a:schemeClr val="dk1"/>
                  </a:solidFill>
                  <a:latin typeface="Montserrat"/>
                  <a:ea typeface="Montserrat"/>
                  <a:cs typeface="Montserrat"/>
                  <a:sym typeface="Montserrat"/>
                </a:rPr>
                <a:t>A priori locations in NLP system and brain</a:t>
              </a:r>
              <a:endParaRPr sz="1333">
                <a:solidFill>
                  <a:schemeClr val="dk1"/>
                </a:solidFill>
                <a:latin typeface="Montserrat"/>
                <a:ea typeface="Montserrat"/>
                <a:cs typeface="Montserrat"/>
                <a:sym typeface="Montserrat"/>
              </a:endParaRPr>
            </a:p>
          </p:txBody>
        </p:sp>
        <p:pic>
          <p:nvPicPr>
            <p:cNvPr id="2444" name="Google Shape;2444;p175"/>
            <p:cNvPicPr preferRelativeResize="0"/>
            <p:nvPr/>
          </p:nvPicPr>
          <p:blipFill rotWithShape="1">
            <a:blip r:embed="rId5">
              <a:alphaModFix/>
            </a:blip>
            <a:srcRect b="15499" l="50576" r="41017" t="75033"/>
            <a:stretch/>
          </p:blipFill>
          <p:spPr>
            <a:xfrm>
              <a:off x="2879142" y="2809160"/>
              <a:ext cx="698898" cy="273506"/>
            </a:xfrm>
            <a:prstGeom prst="rect">
              <a:avLst/>
            </a:prstGeom>
            <a:noFill/>
            <a:ln>
              <a:noFill/>
            </a:ln>
          </p:spPr>
        </p:pic>
        <p:sp>
          <p:nvSpPr>
            <p:cNvPr id="2445" name="Google Shape;2445;p175"/>
            <p:cNvSpPr/>
            <p:nvPr/>
          </p:nvSpPr>
          <p:spPr>
            <a:xfrm>
              <a:off x="3673894" y="2998131"/>
              <a:ext cx="335700" cy="1099200"/>
            </a:xfrm>
            <a:prstGeom prst="rightBrace">
              <a:avLst>
                <a:gd fmla="val 42560" name="adj1"/>
                <a:gd fmla="val 50549" name="adj2"/>
              </a:avLst>
            </a:prstGeom>
            <a:noFill/>
            <a:ln cap="flat" cmpd="sng" w="38100">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cxnSp>
          <p:nvCxnSpPr>
            <p:cNvPr id="2446" name="Google Shape;2446;p175"/>
            <p:cNvCxnSpPr/>
            <p:nvPr/>
          </p:nvCxnSpPr>
          <p:spPr>
            <a:xfrm flipH="1" rot="10800000">
              <a:off x="1006319" y="2890641"/>
              <a:ext cx="739500" cy="433500"/>
            </a:xfrm>
            <a:prstGeom prst="straightConnector1">
              <a:avLst/>
            </a:prstGeom>
            <a:noFill/>
            <a:ln cap="flat" cmpd="sng" w="38100">
              <a:solidFill>
                <a:srgbClr val="999999"/>
              </a:solidFill>
              <a:prstDash val="solid"/>
              <a:round/>
              <a:headEnd len="sm" w="sm" type="none"/>
              <a:tailEnd len="med" w="med" type="triangle"/>
            </a:ln>
          </p:spPr>
        </p:cxnSp>
        <p:sp>
          <p:nvSpPr>
            <p:cNvPr id="2447" name="Google Shape;2447;p175"/>
            <p:cNvSpPr txBox="1"/>
            <p:nvPr/>
          </p:nvSpPr>
          <p:spPr>
            <a:xfrm>
              <a:off x="1510354" y="2315613"/>
              <a:ext cx="1130100" cy="2460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IN" sz="1333">
                  <a:solidFill>
                    <a:schemeClr val="dk1"/>
                  </a:solidFill>
                  <a:latin typeface="Montserrat"/>
                  <a:ea typeface="Montserrat"/>
                  <a:cs typeface="Montserrat"/>
                  <a:sym typeface="Montserrat"/>
                </a:rPr>
                <a:t>NLP system</a:t>
              </a:r>
              <a:endParaRPr sz="1333">
                <a:solidFill>
                  <a:schemeClr val="dk1"/>
                </a:solidFill>
                <a:latin typeface="Montserrat"/>
                <a:ea typeface="Montserrat"/>
                <a:cs typeface="Montserrat"/>
                <a:sym typeface="Montserrat"/>
              </a:endParaRPr>
            </a:p>
          </p:txBody>
        </p:sp>
        <p:pic>
          <p:nvPicPr>
            <p:cNvPr id="2448" name="Google Shape;2448;p175"/>
            <p:cNvPicPr preferRelativeResize="0"/>
            <p:nvPr/>
          </p:nvPicPr>
          <p:blipFill rotWithShape="1">
            <a:blip r:embed="rId6">
              <a:alphaModFix/>
            </a:blip>
            <a:srcRect b="61554" l="70923" r="5204" t="11552"/>
            <a:stretch/>
          </p:blipFill>
          <p:spPr>
            <a:xfrm>
              <a:off x="1705364" y="2681744"/>
              <a:ext cx="712534" cy="648224"/>
            </a:xfrm>
            <a:prstGeom prst="rect">
              <a:avLst/>
            </a:prstGeom>
            <a:noFill/>
            <a:ln>
              <a:noFill/>
            </a:ln>
          </p:spPr>
        </p:pic>
        <p:sp>
          <p:nvSpPr>
            <p:cNvPr id="2449" name="Google Shape;2449;p175"/>
            <p:cNvSpPr txBox="1"/>
            <p:nvPr/>
          </p:nvSpPr>
          <p:spPr>
            <a:xfrm>
              <a:off x="108129" y="2315613"/>
              <a:ext cx="1130100" cy="2460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IN" sz="1333">
                  <a:solidFill>
                    <a:schemeClr val="dk1"/>
                  </a:solidFill>
                  <a:latin typeface="Montserrat"/>
                  <a:ea typeface="Montserrat"/>
                  <a:cs typeface="Montserrat"/>
                  <a:sym typeface="Montserrat"/>
                </a:rPr>
                <a:t>Chapter of a book</a:t>
              </a:r>
              <a:endParaRPr sz="1333">
                <a:solidFill>
                  <a:schemeClr val="dk1"/>
                </a:solidFill>
                <a:latin typeface="Montserrat"/>
                <a:ea typeface="Montserrat"/>
                <a:cs typeface="Montserrat"/>
                <a:sym typeface="Montserrat"/>
              </a:endParaRPr>
            </a:p>
          </p:txBody>
        </p:sp>
        <p:pic>
          <p:nvPicPr>
            <p:cNvPr id="2450" name="Google Shape;2450;p175"/>
            <p:cNvPicPr preferRelativeResize="0"/>
            <p:nvPr/>
          </p:nvPicPr>
          <p:blipFill rotWithShape="1">
            <a:blip r:embed="rId7">
              <a:alphaModFix/>
            </a:blip>
            <a:srcRect b="72053" l="61930" r="34476" t="17464"/>
            <a:stretch/>
          </p:blipFill>
          <p:spPr>
            <a:xfrm>
              <a:off x="440849" y="3335683"/>
              <a:ext cx="464659" cy="424097"/>
            </a:xfrm>
            <a:prstGeom prst="rect">
              <a:avLst/>
            </a:prstGeom>
            <a:noFill/>
            <a:ln>
              <a:noFill/>
            </a:ln>
          </p:spPr>
        </p:pic>
        <p:sp>
          <p:nvSpPr>
            <p:cNvPr id="2451" name="Google Shape;2451;p175"/>
            <p:cNvSpPr txBox="1"/>
            <p:nvPr/>
          </p:nvSpPr>
          <p:spPr>
            <a:xfrm>
              <a:off x="4171153" y="3300238"/>
              <a:ext cx="1152600" cy="3351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IN" sz="2267">
                  <a:solidFill>
                    <a:schemeClr val="dk1"/>
                  </a:solidFill>
                  <a:latin typeface="Montserrat"/>
                  <a:ea typeface="Montserrat"/>
                  <a:cs typeface="Montserrat"/>
                  <a:sym typeface="Montserrat"/>
                </a:rPr>
                <a:t>𝑥</a:t>
              </a:r>
              <a:r>
                <a:rPr lang="en-IN" sz="1467">
                  <a:solidFill>
                    <a:schemeClr val="dk1"/>
                  </a:solidFill>
                  <a:latin typeface="Montserrat"/>
                  <a:ea typeface="Montserrat"/>
                  <a:cs typeface="Montserrat"/>
                  <a:sym typeface="Montserrat"/>
                </a:rPr>
                <a:t>  alignment </a:t>
              </a:r>
              <a:endParaRPr sz="1467">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467">
                <a:solidFill>
                  <a:schemeClr val="dk1"/>
                </a:solidFill>
                <a:latin typeface="Montserrat"/>
                <a:ea typeface="Montserrat"/>
                <a:cs typeface="Montserrat"/>
                <a:sym typeface="Montserrat"/>
              </a:endParaRPr>
            </a:p>
          </p:txBody>
        </p:sp>
        <p:sp>
          <p:nvSpPr>
            <p:cNvPr id="2452" name="Google Shape;2452;p175"/>
            <p:cNvSpPr txBox="1"/>
            <p:nvPr/>
          </p:nvSpPr>
          <p:spPr>
            <a:xfrm>
              <a:off x="4583400" y="2734100"/>
              <a:ext cx="1410000" cy="1015632"/>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rgbClr val="CC0000"/>
                  </a:solidFill>
                  <a:latin typeface="Montserrat"/>
                  <a:ea typeface="Montserrat"/>
                  <a:cs typeface="Montserrat"/>
                  <a:sym typeface="Montserrat"/>
                </a:rPr>
                <a:t>error propagation</a:t>
              </a:r>
              <a:endParaRPr b="1" sz="2400">
                <a:solidFill>
                  <a:srgbClr val="CC0000"/>
                </a:solidFill>
                <a:latin typeface="Montserrat"/>
                <a:ea typeface="Montserrat"/>
                <a:cs typeface="Montserrat"/>
                <a:sym typeface="Montserrat"/>
              </a:endParaRPr>
            </a:p>
          </p:txBody>
        </p:sp>
        <p:sp>
          <p:nvSpPr>
            <p:cNvPr id="2453" name="Google Shape;2453;p175"/>
            <p:cNvSpPr/>
            <p:nvPr/>
          </p:nvSpPr>
          <p:spPr>
            <a:xfrm flipH="1">
              <a:off x="3787450" y="2761450"/>
              <a:ext cx="715500" cy="538800"/>
            </a:xfrm>
            <a:prstGeom prst="bentArrow">
              <a:avLst>
                <a:gd fmla="val 11329" name="adj1"/>
                <a:gd fmla="val 24529" name="adj2"/>
                <a:gd fmla="val 25000" name="adj3"/>
                <a:gd fmla="val 43750" name="adj4"/>
              </a:avLst>
            </a:prstGeom>
            <a:solidFill>
              <a:srgbClr val="CC0000"/>
            </a:solidFill>
            <a:ln cap="flat" cmpd="sng" w="9525">
              <a:solidFill>
                <a:srgbClr val="43434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nvGrpSpPr>
            <p:cNvPr id="2454" name="Google Shape;2454;p175"/>
            <p:cNvGrpSpPr/>
            <p:nvPr/>
          </p:nvGrpSpPr>
          <p:grpSpPr>
            <a:xfrm>
              <a:off x="1716024" y="3579041"/>
              <a:ext cx="691231" cy="857163"/>
              <a:chOff x="3156987" y="2787816"/>
              <a:chExt cx="691231" cy="857163"/>
            </a:xfrm>
          </p:grpSpPr>
          <p:sp>
            <p:nvSpPr>
              <p:cNvPr id="2455" name="Google Shape;2455;p175"/>
              <p:cNvSpPr/>
              <p:nvPr/>
            </p:nvSpPr>
            <p:spPr>
              <a:xfrm>
                <a:off x="3182224" y="2839835"/>
                <a:ext cx="622200" cy="621900"/>
              </a:xfrm>
              <a:prstGeom prst="donut">
                <a:avLst>
                  <a:gd fmla="val 27861" name="adj"/>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cxnSp>
            <p:nvCxnSpPr>
              <p:cNvPr id="2456" name="Google Shape;2456;p175"/>
              <p:cNvCxnSpPr/>
              <p:nvPr/>
            </p:nvCxnSpPr>
            <p:spPr>
              <a:xfrm>
                <a:off x="3379268" y="3210080"/>
                <a:ext cx="221400" cy="1500"/>
              </a:xfrm>
              <a:prstGeom prst="straightConnector1">
                <a:avLst/>
              </a:prstGeom>
              <a:noFill/>
              <a:ln cap="flat" cmpd="sng" w="9525">
                <a:solidFill>
                  <a:srgbClr val="595959"/>
                </a:solidFill>
                <a:prstDash val="solid"/>
                <a:round/>
                <a:headEnd len="sm" w="sm" type="none"/>
                <a:tailEnd len="sm" w="sm" type="none"/>
              </a:ln>
            </p:spPr>
          </p:cxnSp>
          <p:cxnSp>
            <p:nvCxnSpPr>
              <p:cNvPr id="2457" name="Google Shape;2457;p175"/>
              <p:cNvCxnSpPr/>
              <p:nvPr/>
            </p:nvCxnSpPr>
            <p:spPr>
              <a:xfrm flipH="1">
                <a:off x="3157136" y="3210080"/>
                <a:ext cx="225600" cy="304800"/>
              </a:xfrm>
              <a:prstGeom prst="straightConnector1">
                <a:avLst/>
              </a:prstGeom>
              <a:noFill/>
              <a:ln cap="flat" cmpd="sng" w="9525">
                <a:solidFill>
                  <a:srgbClr val="595959"/>
                </a:solidFill>
                <a:prstDash val="solid"/>
                <a:round/>
                <a:headEnd len="sm" w="sm" type="none"/>
                <a:tailEnd len="sm" w="sm" type="none"/>
              </a:ln>
            </p:spPr>
          </p:cxnSp>
          <p:cxnSp>
            <p:nvCxnSpPr>
              <p:cNvPr id="2458" name="Google Shape;2458;p175"/>
              <p:cNvCxnSpPr/>
              <p:nvPr/>
            </p:nvCxnSpPr>
            <p:spPr>
              <a:xfrm flipH="1">
                <a:off x="3377337" y="3210080"/>
                <a:ext cx="225600" cy="304800"/>
              </a:xfrm>
              <a:prstGeom prst="straightConnector1">
                <a:avLst/>
              </a:prstGeom>
              <a:noFill/>
              <a:ln cap="flat" cmpd="sng" w="9525">
                <a:solidFill>
                  <a:srgbClr val="595959"/>
                </a:solidFill>
                <a:prstDash val="solid"/>
                <a:round/>
                <a:headEnd len="sm" w="sm" type="none"/>
                <a:tailEnd len="sm" w="sm" type="none"/>
              </a:ln>
            </p:spPr>
          </p:cxnSp>
          <p:cxnSp>
            <p:nvCxnSpPr>
              <p:cNvPr id="2459" name="Google Shape;2459;p175"/>
              <p:cNvCxnSpPr/>
              <p:nvPr/>
            </p:nvCxnSpPr>
            <p:spPr>
              <a:xfrm>
                <a:off x="3156987" y="3514790"/>
                <a:ext cx="221400" cy="1500"/>
              </a:xfrm>
              <a:prstGeom prst="straightConnector1">
                <a:avLst/>
              </a:prstGeom>
              <a:noFill/>
              <a:ln cap="flat" cmpd="sng" w="9525">
                <a:solidFill>
                  <a:srgbClr val="595959"/>
                </a:solidFill>
                <a:prstDash val="solid"/>
                <a:round/>
                <a:headEnd len="sm" w="sm" type="none"/>
                <a:tailEnd len="sm" w="sm" type="none"/>
              </a:ln>
            </p:spPr>
          </p:cxnSp>
          <p:cxnSp>
            <p:nvCxnSpPr>
              <p:cNvPr id="2460" name="Google Shape;2460;p175"/>
              <p:cNvCxnSpPr/>
              <p:nvPr/>
            </p:nvCxnSpPr>
            <p:spPr>
              <a:xfrm>
                <a:off x="3377188" y="3516236"/>
                <a:ext cx="1500" cy="126600"/>
              </a:xfrm>
              <a:prstGeom prst="straightConnector1">
                <a:avLst/>
              </a:prstGeom>
              <a:noFill/>
              <a:ln cap="flat" cmpd="sng" w="9525">
                <a:solidFill>
                  <a:srgbClr val="595959"/>
                </a:solidFill>
                <a:prstDash val="solid"/>
                <a:round/>
                <a:headEnd len="sm" w="sm" type="none"/>
                <a:tailEnd len="sm" w="sm" type="none"/>
              </a:ln>
            </p:spPr>
          </p:cxnSp>
          <p:cxnSp>
            <p:nvCxnSpPr>
              <p:cNvPr id="2461" name="Google Shape;2461;p175"/>
              <p:cNvCxnSpPr/>
              <p:nvPr/>
            </p:nvCxnSpPr>
            <p:spPr>
              <a:xfrm flipH="1" rot="10800000">
                <a:off x="3377188" y="3218363"/>
                <a:ext cx="229800" cy="314700"/>
              </a:xfrm>
              <a:prstGeom prst="straightConnector1">
                <a:avLst/>
              </a:prstGeom>
              <a:noFill/>
              <a:ln cap="flat" cmpd="sng" w="9525">
                <a:solidFill>
                  <a:srgbClr val="595959"/>
                </a:solidFill>
                <a:prstDash val="solid"/>
                <a:round/>
                <a:headEnd len="sm" w="sm" type="none"/>
                <a:tailEnd len="sm" w="sm" type="none"/>
              </a:ln>
            </p:spPr>
          </p:cxnSp>
          <p:cxnSp>
            <p:nvCxnSpPr>
              <p:cNvPr id="2462" name="Google Shape;2462;p175"/>
              <p:cNvCxnSpPr/>
              <p:nvPr/>
            </p:nvCxnSpPr>
            <p:spPr>
              <a:xfrm rot="10800000">
                <a:off x="3158188" y="3533063"/>
                <a:ext cx="219000" cy="0"/>
              </a:xfrm>
              <a:prstGeom prst="straightConnector1">
                <a:avLst/>
              </a:prstGeom>
              <a:noFill/>
              <a:ln cap="flat" cmpd="sng" w="9525">
                <a:solidFill>
                  <a:srgbClr val="595959"/>
                </a:solidFill>
                <a:prstDash val="solid"/>
                <a:round/>
                <a:headEnd len="sm" w="sm" type="none"/>
                <a:tailEnd len="sm" w="sm" type="none"/>
              </a:ln>
            </p:spPr>
          </p:cxnSp>
          <p:cxnSp>
            <p:nvCxnSpPr>
              <p:cNvPr id="2463" name="Google Shape;2463;p175"/>
              <p:cNvCxnSpPr/>
              <p:nvPr/>
            </p:nvCxnSpPr>
            <p:spPr>
              <a:xfrm>
                <a:off x="3603269" y="3213133"/>
                <a:ext cx="4200" cy="4500"/>
              </a:xfrm>
              <a:prstGeom prst="straightConnector1">
                <a:avLst/>
              </a:prstGeom>
              <a:noFill/>
              <a:ln cap="flat" cmpd="sng" w="9525">
                <a:solidFill>
                  <a:srgbClr val="595959"/>
                </a:solidFill>
                <a:prstDash val="solid"/>
                <a:round/>
                <a:headEnd len="sm" w="sm" type="none"/>
                <a:tailEnd len="sm" w="sm" type="none"/>
              </a:ln>
            </p:spPr>
          </p:cxnSp>
          <p:sp>
            <p:nvSpPr>
              <p:cNvPr id="2464" name="Google Shape;2464;p175"/>
              <p:cNvSpPr/>
              <p:nvPr/>
            </p:nvSpPr>
            <p:spPr>
              <a:xfrm>
                <a:off x="3158735" y="3213133"/>
                <a:ext cx="442200" cy="299700"/>
              </a:xfrm>
              <a:prstGeom prst="parallelogram">
                <a:avLst>
                  <a:gd fmla="val 74642" name="adj"/>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465" name="Google Shape;2465;p175"/>
              <p:cNvSpPr/>
              <p:nvPr/>
            </p:nvSpPr>
            <p:spPr>
              <a:xfrm flipH="1" rot="-5400000">
                <a:off x="3325177" y="3263630"/>
                <a:ext cx="327600" cy="224100"/>
              </a:xfrm>
              <a:prstGeom prst="parallelogram">
                <a:avLst>
                  <a:gd fmla="val 120428" name="adj"/>
                </a:avLst>
              </a:prstGeom>
              <a:solidFill>
                <a:srgbClr val="A2C4C9"/>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466" name="Google Shape;2466;p175"/>
              <p:cNvSpPr/>
              <p:nvPr/>
            </p:nvSpPr>
            <p:spPr>
              <a:xfrm>
                <a:off x="3158981" y="3534879"/>
                <a:ext cx="219000" cy="110100"/>
              </a:xfrm>
              <a:prstGeom prst="rect">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467" name="Google Shape;2467;p175"/>
              <p:cNvSpPr/>
              <p:nvPr/>
            </p:nvSpPr>
            <p:spPr>
              <a:xfrm>
                <a:off x="3159761" y="3511608"/>
                <a:ext cx="219000" cy="22500"/>
              </a:xfrm>
              <a:prstGeom prst="rect">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468" name="Google Shape;2468;p175"/>
              <p:cNvSpPr txBox="1"/>
              <p:nvPr/>
            </p:nvSpPr>
            <p:spPr>
              <a:xfrm>
                <a:off x="3286618" y="2787816"/>
                <a:ext cx="561600" cy="3516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IN" sz="1067">
                    <a:solidFill>
                      <a:schemeClr val="dk1"/>
                    </a:solidFill>
                    <a:latin typeface="Montserrat"/>
                    <a:ea typeface="Montserrat"/>
                    <a:cs typeface="Montserrat"/>
                    <a:sym typeface="Montserrat"/>
                  </a:rPr>
                  <a:t>fMRI</a:t>
                </a:r>
                <a:endParaRPr sz="1067">
                  <a:solidFill>
                    <a:schemeClr val="dk1"/>
                  </a:solidFill>
                  <a:latin typeface="Montserrat"/>
                  <a:ea typeface="Montserrat"/>
                  <a:cs typeface="Montserrat"/>
                  <a:sym typeface="Montserrat"/>
                </a:endParaRPr>
              </a:p>
            </p:txBody>
          </p:sp>
          <p:sp>
            <p:nvSpPr>
              <p:cNvPr id="2469" name="Google Shape;2469;p175"/>
              <p:cNvSpPr/>
              <p:nvPr/>
            </p:nvSpPr>
            <p:spPr>
              <a:xfrm rot="-2315350">
                <a:off x="3345403" y="3540001"/>
                <a:ext cx="75994" cy="88125"/>
              </a:xfrm>
              <a:prstGeom prst="parallelogram">
                <a:avLst>
                  <a:gd fmla="val 83333" name="adj"/>
                </a:avLst>
              </a:prstGeom>
              <a:solidFill>
                <a:srgbClr val="EEEEEE"/>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sp>
        <p:nvSpPr>
          <p:cNvPr id="2470" name="Google Shape;2470;p175"/>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8"/>
              </a:rPr>
              <a:t>Schwartz, Dan, Mariya Toneva, and Leila Wehbe. "Inducing brain-relevant bias in natural language processing models." Advances in neural information processing systems 32 (2019).</a:t>
            </a:r>
            <a:endParaRPr/>
          </a:p>
        </p:txBody>
      </p:sp>
      <p:sp>
        <p:nvSpPr>
          <p:cNvPr id="2471" name="Google Shape;2471;p175"/>
          <p:cNvSpPr txBox="1"/>
          <p:nvPr/>
        </p:nvSpPr>
        <p:spPr>
          <a:xfrm>
            <a:off x="265967" y="1138733"/>
            <a:ext cx="66216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brain-optimized NLP model</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&amp; MEG, reading</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5" name="Shape 2475"/>
        <p:cNvGrpSpPr/>
        <p:nvPr/>
      </p:nvGrpSpPr>
      <p:grpSpPr>
        <a:xfrm>
          <a:off x="0" y="0"/>
          <a:ext cx="0" cy="0"/>
          <a:chOff x="0" y="0"/>
          <a:chExt cx="0" cy="0"/>
        </a:xfrm>
      </p:grpSpPr>
      <p:sp>
        <p:nvSpPr>
          <p:cNvPr id="2476" name="Google Shape;2476;p176"/>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100"/>
              <a:buFont typeface="Calibri"/>
              <a:buNone/>
            </a:pPr>
            <a:r>
              <a:rPr lang="en-IN"/>
              <a:t>Training DL models using brain recordings</a:t>
            </a:r>
            <a:endParaRPr/>
          </a:p>
        </p:txBody>
      </p:sp>
      <p:sp>
        <p:nvSpPr>
          <p:cNvPr id="2477" name="Google Shape;2477;p176"/>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pic>
        <p:nvPicPr>
          <p:cNvPr id="2478" name="Google Shape;2478;p176"/>
          <p:cNvPicPr preferRelativeResize="0"/>
          <p:nvPr/>
        </p:nvPicPr>
        <p:blipFill rotWithShape="1">
          <a:blip r:embed="rId3">
            <a:alphaModFix/>
          </a:blip>
          <a:srcRect b="0" l="0" r="0" t="0"/>
          <a:stretch/>
        </p:blipFill>
        <p:spPr>
          <a:xfrm>
            <a:off x="446667" y="3245734"/>
            <a:ext cx="7617768" cy="2547901"/>
          </a:xfrm>
          <a:prstGeom prst="rect">
            <a:avLst/>
          </a:prstGeom>
          <a:noFill/>
          <a:ln>
            <a:noFill/>
          </a:ln>
        </p:spPr>
      </p:pic>
      <p:sp>
        <p:nvSpPr>
          <p:cNvPr id="2479" name="Google Shape;2479;p176"/>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4"/>
              </a:rPr>
              <a:t>Seeliger, Katja, Luca Ambrogioni, Yağmur Güçlütürk, Leonieke M. van den Bulk, Umut Güçlü, and Marcel AJ van Gerven. "End-to-end neural system identification with neural information flow." PLOS Computational Biology 17, no. 2 (2021): e1008558.</a:t>
            </a:r>
            <a:endParaRPr/>
          </a:p>
        </p:txBody>
      </p:sp>
      <p:sp>
        <p:nvSpPr>
          <p:cNvPr id="2480" name="Google Shape;2480;p176"/>
          <p:cNvSpPr txBox="1"/>
          <p:nvPr/>
        </p:nvSpPr>
        <p:spPr>
          <a:xfrm>
            <a:off x="265967" y="1138733"/>
            <a:ext cx="66216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movie and TV show clips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brain-optimized CNN</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vision</a:t>
            </a:r>
            <a:endParaRPr sz="2400">
              <a:solidFill>
                <a:schemeClr val="dk1"/>
              </a:solidFill>
              <a:latin typeface="Calibri"/>
              <a:ea typeface="Calibri"/>
              <a:cs typeface="Calibri"/>
              <a:sym typeface="Calibri"/>
            </a:endParaRPr>
          </a:p>
        </p:txBody>
      </p:sp>
      <p:sp>
        <p:nvSpPr>
          <p:cNvPr id="2481" name="Google Shape;2481;p176"/>
          <p:cNvSpPr txBox="1"/>
          <p:nvPr/>
        </p:nvSpPr>
        <p:spPr>
          <a:xfrm>
            <a:off x="8610600" y="3624500"/>
            <a:ext cx="3221600" cy="2831504"/>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Brain-optimized vision model trained entirely on fMRI recordings ~= task-optimized networks for predicting brain recordings in early and high-level ROI</a:t>
            </a:r>
            <a:endParaRPr sz="2400">
              <a:solidFill>
                <a:schemeClr val="dk1"/>
              </a:solidFill>
              <a:latin typeface="Calibri"/>
              <a:ea typeface="Calibri"/>
              <a:cs typeface="Calibri"/>
              <a:sym typeface="Calibri"/>
            </a:endParaRPr>
          </a:p>
        </p:txBody>
      </p:sp>
      <p:pic>
        <p:nvPicPr>
          <p:cNvPr id="2482" name="Google Shape;2482;p176"/>
          <p:cNvPicPr preferRelativeResize="0"/>
          <p:nvPr/>
        </p:nvPicPr>
        <p:blipFill rotWithShape="1">
          <a:blip r:embed="rId5">
            <a:alphaModFix/>
          </a:blip>
          <a:srcRect b="0" l="0" r="0" t="0"/>
          <a:stretch/>
        </p:blipFill>
        <p:spPr>
          <a:xfrm>
            <a:off x="6593467" y="1121601"/>
            <a:ext cx="5238735" cy="19549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6" name="Shape 2486"/>
        <p:cNvGrpSpPr/>
        <p:nvPr/>
      </p:nvGrpSpPr>
      <p:grpSpPr>
        <a:xfrm>
          <a:off x="0" y="0"/>
          <a:ext cx="0" cy="0"/>
          <a:chOff x="0" y="0"/>
          <a:chExt cx="0" cy="0"/>
        </a:xfrm>
      </p:grpSpPr>
      <p:sp>
        <p:nvSpPr>
          <p:cNvPr id="2487" name="Google Shape;2487;p177"/>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100"/>
              <a:buFont typeface="Calibri"/>
              <a:buNone/>
            </a:pPr>
            <a:r>
              <a:rPr lang="en-IN"/>
              <a:t>Training DL models using brain recordings</a:t>
            </a:r>
            <a:endParaRPr/>
          </a:p>
        </p:txBody>
      </p:sp>
      <p:sp>
        <p:nvSpPr>
          <p:cNvPr id="2488" name="Google Shape;2488;p177"/>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489" name="Google Shape;2489;p177"/>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Khosla, Meenakshi, and Leila Wehbe. "High-level visual areas act like domain-general filters with strong selectivity and functional specialization." bioRxiv (2022).</a:t>
            </a:r>
            <a:endParaRPr/>
          </a:p>
        </p:txBody>
      </p:sp>
      <p:grpSp>
        <p:nvGrpSpPr>
          <p:cNvPr id="2490" name="Google Shape;2490;p177"/>
          <p:cNvGrpSpPr/>
          <p:nvPr/>
        </p:nvGrpSpPr>
        <p:grpSpPr>
          <a:xfrm>
            <a:off x="333531" y="3359684"/>
            <a:ext cx="9393656" cy="2581205"/>
            <a:chOff x="107325" y="956838"/>
            <a:chExt cx="7823700" cy="2425337"/>
          </a:xfrm>
        </p:grpSpPr>
        <p:pic>
          <p:nvPicPr>
            <p:cNvPr id="2491" name="Google Shape;2491;p177"/>
            <p:cNvPicPr preferRelativeResize="0"/>
            <p:nvPr/>
          </p:nvPicPr>
          <p:blipFill rotWithShape="1">
            <a:blip r:embed="rId4">
              <a:alphaModFix/>
            </a:blip>
            <a:srcRect b="0" l="0" r="26188" t="0"/>
            <a:stretch/>
          </p:blipFill>
          <p:spPr>
            <a:xfrm>
              <a:off x="107326" y="956838"/>
              <a:ext cx="6524488" cy="2209784"/>
            </a:xfrm>
            <a:prstGeom prst="rect">
              <a:avLst/>
            </a:prstGeom>
            <a:noFill/>
            <a:ln>
              <a:noFill/>
            </a:ln>
          </p:spPr>
        </p:pic>
        <p:sp>
          <p:nvSpPr>
            <p:cNvPr id="2492" name="Google Shape;2492;p177"/>
            <p:cNvSpPr/>
            <p:nvPr/>
          </p:nvSpPr>
          <p:spPr>
            <a:xfrm>
              <a:off x="107325" y="3041650"/>
              <a:ext cx="1521300" cy="2739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493" name="Google Shape;2493;p177"/>
            <p:cNvSpPr/>
            <p:nvPr/>
          </p:nvSpPr>
          <p:spPr>
            <a:xfrm>
              <a:off x="2738100" y="3071725"/>
              <a:ext cx="1521300" cy="2739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494" name="Google Shape;2494;p177"/>
            <p:cNvSpPr/>
            <p:nvPr/>
          </p:nvSpPr>
          <p:spPr>
            <a:xfrm>
              <a:off x="5414025" y="3108275"/>
              <a:ext cx="2517000" cy="2739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2495" name="Google Shape;2495;p177"/>
          <p:cNvSpPr txBox="1"/>
          <p:nvPr/>
        </p:nvSpPr>
        <p:spPr>
          <a:xfrm>
            <a:off x="265967" y="1138733"/>
            <a:ext cx="66216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images natural scenes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brain-optimized CNN</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vision</a:t>
            </a:r>
            <a:endParaRPr sz="2400">
              <a:solidFill>
                <a:schemeClr val="dk1"/>
              </a:solidFill>
              <a:latin typeface="Calibri"/>
              <a:ea typeface="Calibri"/>
              <a:cs typeface="Calibri"/>
              <a:sym typeface="Calibri"/>
            </a:endParaRPr>
          </a:p>
        </p:txBody>
      </p:sp>
      <p:sp>
        <p:nvSpPr>
          <p:cNvPr id="2496" name="Google Shape;2496;p177"/>
          <p:cNvSpPr txBox="1"/>
          <p:nvPr/>
        </p:nvSpPr>
        <p:spPr>
          <a:xfrm>
            <a:off x="8610600" y="3549885"/>
            <a:ext cx="3221600" cy="2462172"/>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Brain-optimized vision model can predict brain signals corresponding to a category of stimuli that it was never trained on</a:t>
            </a:r>
            <a:endParaRPr sz="2400">
              <a:solidFill>
                <a:schemeClr val="dk1"/>
              </a:solidFill>
              <a:latin typeface="Calibri"/>
              <a:ea typeface="Calibri"/>
              <a:cs typeface="Calibri"/>
              <a:sym typeface="Calibri"/>
            </a:endParaRPr>
          </a:p>
        </p:txBody>
      </p:sp>
      <p:pic>
        <p:nvPicPr>
          <p:cNvPr id="2497" name="Google Shape;2497;p177"/>
          <p:cNvPicPr preferRelativeResize="0"/>
          <p:nvPr/>
        </p:nvPicPr>
        <p:blipFill rotWithShape="1">
          <a:blip r:embed="rId5">
            <a:alphaModFix/>
          </a:blip>
          <a:srcRect b="0" l="0" r="49596" t="0"/>
          <a:stretch/>
        </p:blipFill>
        <p:spPr>
          <a:xfrm>
            <a:off x="6887567" y="1002000"/>
            <a:ext cx="4734499" cy="21328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1" name="Shape 2501"/>
        <p:cNvGrpSpPr/>
        <p:nvPr/>
      </p:nvGrpSpPr>
      <p:grpSpPr>
        <a:xfrm>
          <a:off x="0" y="0"/>
          <a:ext cx="0" cy="0"/>
          <a:chOff x="0" y="0"/>
          <a:chExt cx="0" cy="0"/>
        </a:xfrm>
      </p:grpSpPr>
      <p:sp>
        <p:nvSpPr>
          <p:cNvPr id="2502" name="Google Shape;2502;p178"/>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100"/>
              <a:buFont typeface="Calibri"/>
              <a:buNone/>
            </a:pPr>
            <a:r>
              <a:rPr lang="en-IN"/>
              <a:t>Training DL models using brain recordings</a:t>
            </a:r>
            <a:endParaRPr/>
          </a:p>
        </p:txBody>
      </p:sp>
      <p:sp>
        <p:nvSpPr>
          <p:cNvPr id="2503" name="Google Shape;2503;p178"/>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67"/>
              </a:spcBef>
              <a:spcAft>
                <a:spcPts val="0"/>
              </a:spcAft>
              <a:buSzPts val="1400"/>
              <a:buNone/>
            </a:pPr>
            <a:r>
              <a:t/>
            </a:r>
            <a:endParaRPr/>
          </a:p>
          <a:p>
            <a:pPr indent="0" lvl="0" marL="0" rtl="0" algn="l">
              <a:lnSpc>
                <a:spcPct val="90000"/>
              </a:lnSpc>
              <a:spcBef>
                <a:spcPts val="1067"/>
              </a:spcBef>
              <a:spcAft>
                <a:spcPts val="0"/>
              </a:spcAft>
              <a:buSzPts val="1400"/>
              <a:buNone/>
            </a:pPr>
            <a:r>
              <a:t/>
            </a:r>
            <a:endParaRPr/>
          </a:p>
          <a:p>
            <a:pPr indent="0" lvl="0" marL="0" rtl="0" algn="l">
              <a:lnSpc>
                <a:spcPct val="90000"/>
              </a:lnSpc>
              <a:spcBef>
                <a:spcPts val="1067"/>
              </a:spcBef>
              <a:spcAft>
                <a:spcPts val="0"/>
              </a:spcAft>
              <a:buSzPts val="1400"/>
              <a:buNone/>
            </a:pPr>
            <a:r>
              <a:t/>
            </a:r>
            <a:endParaRPr/>
          </a:p>
          <a:p>
            <a:pPr indent="0" lvl="0" marL="0" rtl="0" algn="l">
              <a:lnSpc>
                <a:spcPct val="90000"/>
              </a:lnSpc>
              <a:spcBef>
                <a:spcPts val="1067"/>
              </a:spcBef>
              <a:spcAft>
                <a:spcPts val="0"/>
              </a:spcAft>
              <a:buSzPts val="1400"/>
              <a:buNone/>
            </a:pPr>
            <a:r>
              <a:t/>
            </a:r>
            <a:endParaRPr/>
          </a:p>
          <a:p>
            <a:pPr indent="0" lvl="0" marL="0" rtl="0" algn="l">
              <a:lnSpc>
                <a:spcPct val="90000"/>
              </a:lnSpc>
              <a:spcBef>
                <a:spcPts val="1067"/>
              </a:spcBef>
              <a:spcAft>
                <a:spcPts val="0"/>
              </a:spcAft>
              <a:buSzPts val="1400"/>
              <a:buNone/>
            </a:pPr>
            <a:r>
              <a:t/>
            </a:r>
            <a:endParaRPr/>
          </a:p>
        </p:txBody>
      </p:sp>
      <p:sp>
        <p:nvSpPr>
          <p:cNvPr id="2504" name="Google Shape;2504;p178"/>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800"/>
              <a:buFont typeface="Calibri"/>
              <a:buNone/>
            </a:pPr>
            <a:fld id="{00000000-1234-1234-1234-123412341234}" type="slidenum">
              <a:rPr lang="en-IN"/>
              <a:t>‹#›</a:t>
            </a:fld>
            <a:endParaRPr/>
          </a:p>
        </p:txBody>
      </p:sp>
      <p:sp>
        <p:nvSpPr>
          <p:cNvPr id="2505" name="Google Shape;2505;p178"/>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St-Yves, Ghislain, Emily J. Allen, Yihan Wu, Kendrick Kay, and Thomas Naselaris. "Brain-optimized neural networks learn non-hierarchical models of representation in human visual cortex." Nature Communications (2023).</a:t>
            </a:r>
            <a:endParaRPr/>
          </a:p>
        </p:txBody>
      </p:sp>
      <p:sp>
        <p:nvSpPr>
          <p:cNvPr id="2506" name="Google Shape;2506;p178"/>
          <p:cNvSpPr txBox="1"/>
          <p:nvPr/>
        </p:nvSpPr>
        <p:spPr>
          <a:xfrm>
            <a:off x="265967" y="1138733"/>
            <a:ext cx="66216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images natural scenes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brain-optimized CNN</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vision</a:t>
            </a:r>
            <a:endParaRPr sz="2400">
              <a:solidFill>
                <a:schemeClr val="dk1"/>
              </a:solidFill>
              <a:latin typeface="Calibri"/>
              <a:ea typeface="Calibri"/>
              <a:cs typeface="Calibri"/>
              <a:sym typeface="Calibri"/>
            </a:endParaRPr>
          </a:p>
        </p:txBody>
      </p:sp>
      <p:sp>
        <p:nvSpPr>
          <p:cNvPr id="2507" name="Google Shape;2507;p178"/>
          <p:cNvSpPr txBox="1"/>
          <p:nvPr/>
        </p:nvSpPr>
        <p:spPr>
          <a:xfrm>
            <a:off x="8287567" y="3875767"/>
            <a:ext cx="3221600" cy="2092840"/>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Brain-optimized vision model can learn representations that do not follow a strict hierarchy</a:t>
            </a:r>
            <a:endParaRPr sz="2400">
              <a:solidFill>
                <a:schemeClr val="dk1"/>
              </a:solidFill>
              <a:latin typeface="Calibri"/>
              <a:ea typeface="Calibri"/>
              <a:cs typeface="Calibri"/>
              <a:sym typeface="Calibri"/>
            </a:endParaRPr>
          </a:p>
        </p:txBody>
      </p:sp>
      <p:pic>
        <p:nvPicPr>
          <p:cNvPr id="2508" name="Google Shape;2508;p178"/>
          <p:cNvPicPr preferRelativeResize="0"/>
          <p:nvPr/>
        </p:nvPicPr>
        <p:blipFill rotWithShape="1">
          <a:blip r:embed="rId4">
            <a:alphaModFix/>
          </a:blip>
          <a:srcRect b="0" l="0" r="0" t="0"/>
          <a:stretch/>
        </p:blipFill>
        <p:spPr>
          <a:xfrm>
            <a:off x="6197701" y="1138734"/>
            <a:ext cx="5736033" cy="1838665"/>
          </a:xfrm>
          <a:prstGeom prst="rect">
            <a:avLst/>
          </a:prstGeom>
          <a:noFill/>
          <a:ln>
            <a:noFill/>
          </a:ln>
        </p:spPr>
      </p:pic>
      <p:pic>
        <p:nvPicPr>
          <p:cNvPr id="2509" name="Google Shape;2509;p178"/>
          <p:cNvPicPr preferRelativeResize="0"/>
          <p:nvPr/>
        </p:nvPicPr>
        <p:blipFill rotWithShape="1">
          <a:blip r:embed="rId5">
            <a:alphaModFix/>
          </a:blip>
          <a:srcRect b="0" l="0" r="0" t="0"/>
          <a:stretch/>
        </p:blipFill>
        <p:spPr>
          <a:xfrm>
            <a:off x="489467" y="3546068"/>
            <a:ext cx="7586101" cy="19656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3" name="Shape 2513"/>
        <p:cNvGrpSpPr/>
        <p:nvPr/>
      </p:nvGrpSpPr>
      <p:grpSpPr>
        <a:xfrm>
          <a:off x="0" y="0"/>
          <a:ext cx="0" cy="0"/>
          <a:chOff x="0" y="0"/>
          <a:chExt cx="0" cy="0"/>
        </a:xfrm>
      </p:grpSpPr>
      <p:sp>
        <p:nvSpPr>
          <p:cNvPr id="2514" name="Google Shape;2514;p179"/>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Challenges in using DL for cognitive modeling</a:t>
            </a:r>
            <a:endParaRPr/>
          </a:p>
        </p:txBody>
      </p:sp>
      <p:sp>
        <p:nvSpPr>
          <p:cNvPr id="2515" name="Google Shape;2515;p179"/>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482588" lvl="0" marL="609585" rtl="0" algn="l">
              <a:lnSpc>
                <a:spcPct val="90000"/>
              </a:lnSpc>
              <a:spcBef>
                <a:spcPts val="1067"/>
              </a:spcBef>
              <a:spcAft>
                <a:spcPts val="0"/>
              </a:spcAft>
              <a:buSzPts val="2100"/>
              <a:buFont typeface="Calibri"/>
              <a:buChar char="•"/>
            </a:pPr>
            <a:r>
              <a:rPr lang="en-IN"/>
              <a:t>Not designed to specifically model brain processing</a:t>
            </a:r>
            <a:endParaRPr/>
          </a:p>
          <a:p>
            <a:pPr indent="-440255" lvl="1" marL="1219170" rtl="0" algn="l">
              <a:lnSpc>
                <a:spcPct val="90000"/>
              </a:lnSpc>
              <a:spcBef>
                <a:spcPts val="1333"/>
              </a:spcBef>
              <a:spcAft>
                <a:spcPts val="0"/>
              </a:spcAft>
              <a:buSzPts val="1600"/>
              <a:buFont typeface="Calibri"/>
              <a:buChar char="•"/>
            </a:pPr>
            <a:r>
              <a:rPr lang="en-IN"/>
              <a:t>Training DL models using brain recordings</a:t>
            </a:r>
            <a:endParaRPr/>
          </a:p>
          <a:p>
            <a:pPr indent="-440255" lvl="1" marL="1219170" rtl="0" algn="l">
              <a:lnSpc>
                <a:spcPct val="90000"/>
              </a:lnSpc>
              <a:spcBef>
                <a:spcPts val="1333"/>
              </a:spcBef>
              <a:spcAft>
                <a:spcPts val="0"/>
              </a:spcAft>
              <a:buSzPts val="1600"/>
              <a:buFont typeface="Calibri"/>
              <a:buChar char="•"/>
            </a:pPr>
            <a:r>
              <a:rPr b="1" lang="en-IN"/>
              <a:t>Task-based modeling</a:t>
            </a:r>
            <a:endParaRPr b="1"/>
          </a:p>
          <a:p>
            <a:pPr indent="-482588" lvl="0" marL="609585" rtl="0" algn="l">
              <a:lnSpc>
                <a:spcPct val="90000"/>
              </a:lnSpc>
              <a:spcBef>
                <a:spcPts val="1333"/>
              </a:spcBef>
              <a:spcAft>
                <a:spcPts val="0"/>
              </a:spcAft>
              <a:buSzPts val="2100"/>
              <a:buFont typeface="Calibri"/>
              <a:buChar char="•"/>
            </a:pPr>
            <a:r>
              <a:rPr lang="en-IN"/>
              <a:t>Can be difficult to interpret due to multiple sources of information</a:t>
            </a:r>
            <a:endParaRPr/>
          </a:p>
          <a:p>
            <a:pPr indent="-440255" lvl="1" marL="1219170" rtl="0" algn="l">
              <a:lnSpc>
                <a:spcPct val="90000"/>
              </a:lnSpc>
              <a:spcBef>
                <a:spcPts val="1333"/>
              </a:spcBef>
              <a:spcAft>
                <a:spcPts val="0"/>
              </a:spcAft>
              <a:buSzPts val="1600"/>
              <a:buFont typeface="Calibri"/>
              <a:buChar char="•"/>
            </a:pPr>
            <a:r>
              <a:rPr lang="en-IN"/>
              <a:t>Disentangling contributions of different info sources to brain predictions</a:t>
            </a:r>
            <a:endParaRPr/>
          </a:p>
        </p:txBody>
      </p:sp>
      <p:sp>
        <p:nvSpPr>
          <p:cNvPr id="2516" name="Google Shape;2516;p179"/>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800"/>
              <a:buFont typeface="Calibri"/>
              <a:buNone/>
            </a:pPr>
            <a:fld id="{00000000-1234-1234-1234-123412341234}" type="slidenum">
              <a:rPr lang="en-I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8"/>
          <p:cNvSpPr txBox="1"/>
          <p:nvPr>
            <p:ph idx="1" type="body"/>
          </p:nvPr>
        </p:nvSpPr>
        <p:spPr>
          <a:xfrm>
            <a:off x="147638" y="1128713"/>
            <a:ext cx="7319962" cy="5167312"/>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IN"/>
              <a:t>Taxonomic categories in law and music domain</a:t>
            </a:r>
            <a:endParaRPr/>
          </a:p>
          <a:p>
            <a:pPr indent="-228600" lvl="1" marL="685800" rtl="0" algn="l">
              <a:lnSpc>
                <a:spcPct val="90000"/>
              </a:lnSpc>
              <a:spcBef>
                <a:spcPts val="500"/>
              </a:spcBef>
              <a:spcAft>
                <a:spcPts val="0"/>
              </a:spcAft>
              <a:buClr>
                <a:schemeClr val="dk1"/>
              </a:buClr>
              <a:buSzPts val="2400"/>
              <a:buChar char="•"/>
            </a:pPr>
            <a:r>
              <a:rPr lang="en-IN"/>
              <a:t>Ur-abstract: that are classified as abstract in WordNet </a:t>
            </a:r>
            <a:endParaRPr/>
          </a:p>
          <a:p>
            <a:pPr indent="-228600" lvl="1" marL="685800" rtl="0" algn="l">
              <a:lnSpc>
                <a:spcPct val="90000"/>
              </a:lnSpc>
              <a:spcBef>
                <a:spcPts val="500"/>
              </a:spcBef>
              <a:spcAft>
                <a:spcPts val="0"/>
              </a:spcAft>
              <a:buClr>
                <a:schemeClr val="dk1"/>
              </a:buClr>
              <a:buSzPts val="2400"/>
              <a:buChar char="•"/>
            </a:pPr>
            <a:r>
              <a:rPr lang="en-IN"/>
              <a:t>Attribute: A construct whereby objects or individuals can be distinguished</a:t>
            </a:r>
            <a:endParaRPr/>
          </a:p>
          <a:p>
            <a:pPr indent="-228600" lvl="1" marL="685800" rtl="0" algn="l">
              <a:lnSpc>
                <a:spcPct val="90000"/>
              </a:lnSpc>
              <a:spcBef>
                <a:spcPts val="500"/>
              </a:spcBef>
              <a:spcAft>
                <a:spcPts val="0"/>
              </a:spcAft>
              <a:buClr>
                <a:schemeClr val="dk1"/>
              </a:buClr>
              <a:buSzPts val="2400"/>
              <a:buChar char="•"/>
            </a:pPr>
            <a:r>
              <a:rPr lang="en-IN"/>
              <a:t>Communication: Something that is communicated by, to or between groups</a:t>
            </a:r>
            <a:endParaRPr/>
          </a:p>
          <a:p>
            <a:pPr indent="-228600" lvl="1" marL="685800" rtl="0" algn="l">
              <a:lnSpc>
                <a:spcPct val="90000"/>
              </a:lnSpc>
              <a:spcBef>
                <a:spcPts val="500"/>
              </a:spcBef>
              <a:spcAft>
                <a:spcPts val="0"/>
              </a:spcAft>
              <a:buClr>
                <a:schemeClr val="dk1"/>
              </a:buClr>
              <a:buSzPts val="2400"/>
              <a:buChar char="•"/>
            </a:pPr>
            <a:r>
              <a:rPr lang="en-IN"/>
              <a:t>Event/action: Something that happens at a given place and time</a:t>
            </a:r>
            <a:endParaRPr/>
          </a:p>
          <a:p>
            <a:pPr indent="-228600" lvl="1" marL="685800" rtl="0" algn="l">
              <a:lnSpc>
                <a:spcPct val="90000"/>
              </a:lnSpc>
              <a:spcBef>
                <a:spcPts val="500"/>
              </a:spcBef>
              <a:spcAft>
                <a:spcPts val="0"/>
              </a:spcAft>
              <a:buClr>
                <a:schemeClr val="dk1"/>
              </a:buClr>
              <a:buSzPts val="2400"/>
              <a:buChar char="•"/>
            </a:pPr>
            <a:r>
              <a:rPr lang="en-IN"/>
              <a:t>Person/Social role: Individual, someone, somebody, mortal</a:t>
            </a:r>
            <a:endParaRPr/>
          </a:p>
          <a:p>
            <a:pPr indent="-228600" lvl="1" marL="685800" rtl="0" algn="l">
              <a:lnSpc>
                <a:spcPct val="90000"/>
              </a:lnSpc>
              <a:spcBef>
                <a:spcPts val="500"/>
              </a:spcBef>
              <a:spcAft>
                <a:spcPts val="0"/>
              </a:spcAft>
              <a:buClr>
                <a:schemeClr val="dk1"/>
              </a:buClr>
              <a:buSzPts val="2400"/>
              <a:buChar char="•"/>
            </a:pPr>
            <a:r>
              <a:rPr lang="en-IN"/>
              <a:t>Location: Points or extents in space</a:t>
            </a:r>
            <a:endParaRPr/>
          </a:p>
          <a:p>
            <a:pPr indent="-228600" lvl="1" marL="685800" rtl="0" algn="l">
              <a:lnSpc>
                <a:spcPct val="90000"/>
              </a:lnSpc>
              <a:spcBef>
                <a:spcPts val="500"/>
              </a:spcBef>
              <a:spcAft>
                <a:spcPts val="0"/>
              </a:spcAft>
              <a:buClr>
                <a:schemeClr val="dk1"/>
              </a:buClr>
              <a:buSzPts val="2400"/>
              <a:buChar char="•"/>
            </a:pPr>
            <a:r>
              <a:rPr lang="en-IN"/>
              <a:t>Object/Tool: A class of unambiguously concrete nouns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335" name="Google Shape;335;p18"/>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336" name="Google Shape;336;p18"/>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337" name="Google Shape;337;p18"/>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Anderson, Andrew J., Douwe Kiela, Stephen Clark, and Massimo Poesio. "Visually grounded and textual semantic models differentially decode brain activity associated with concrete and abstract nouns." </a:t>
            </a:r>
            <a:r>
              <a:rPr b="0" i="1" lang="en-IN" u="sng">
                <a:solidFill>
                  <a:srgbClr val="222222"/>
                </a:solidFill>
                <a:latin typeface="Arial"/>
                <a:ea typeface="Arial"/>
                <a:cs typeface="Arial"/>
                <a:sym typeface="Arial"/>
                <a:hlinkClick r:id="rId4">
                  <a:extLst>
                    <a:ext uri="{A12FA001-AC4F-418D-AE19-62706E023703}">
                      <ahyp:hlinkClr val="tx"/>
                    </a:ext>
                  </a:extLst>
                </a:hlinkClick>
              </a:rPr>
              <a:t>Transactions of the Association for Computational Linguistics</a:t>
            </a:r>
            <a:r>
              <a:rPr b="0" i="0" lang="en-IN" u="sng">
                <a:solidFill>
                  <a:srgbClr val="222222"/>
                </a:solidFill>
                <a:latin typeface="Arial"/>
                <a:ea typeface="Arial"/>
                <a:cs typeface="Arial"/>
                <a:sym typeface="Arial"/>
                <a:hlinkClick r:id="rId5">
                  <a:extLst>
                    <a:ext uri="{A12FA001-AC4F-418D-AE19-62706E023703}">
                      <ahyp:hlinkClr val="tx"/>
                    </a:ext>
                  </a:extLst>
                </a:hlinkClick>
              </a:rPr>
              <a:t> 5 (2017): 17-30.</a:t>
            </a:r>
            <a:endParaRPr/>
          </a:p>
          <a:p>
            <a:pPr indent="0" lvl="0" marL="0" rtl="0" algn="l">
              <a:lnSpc>
                <a:spcPct val="90000"/>
              </a:lnSpc>
              <a:spcBef>
                <a:spcPts val="1000"/>
              </a:spcBef>
              <a:spcAft>
                <a:spcPts val="0"/>
              </a:spcAft>
              <a:buClr>
                <a:schemeClr val="dk1"/>
              </a:buClr>
              <a:buSzPct val="100000"/>
              <a:buNone/>
            </a:pPr>
            <a:r>
              <a:t/>
            </a:r>
            <a:endParaRPr/>
          </a:p>
        </p:txBody>
      </p:sp>
      <p:sp>
        <p:nvSpPr>
          <p:cNvPr id="338" name="Google Shape;338;p18"/>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70 - Italian word stimuli fMRI data</a:t>
            </a:r>
            <a:endParaRPr/>
          </a:p>
        </p:txBody>
      </p:sp>
      <p:pic>
        <p:nvPicPr>
          <p:cNvPr id="339" name="Google Shape;339;p18"/>
          <p:cNvPicPr preferRelativeResize="0"/>
          <p:nvPr>
            <p:ph idx="3" type="body"/>
          </p:nvPr>
        </p:nvPicPr>
        <p:blipFill rotWithShape="1">
          <a:blip r:embed="rId6">
            <a:alphaModFix/>
          </a:blip>
          <a:srcRect b="0" l="0" r="0" t="0"/>
          <a:stretch/>
        </p:blipFill>
        <p:spPr>
          <a:xfrm>
            <a:off x="7768528" y="1088073"/>
            <a:ext cx="4067617" cy="5167312"/>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0" name="Shape 2520"/>
        <p:cNvGrpSpPr/>
        <p:nvPr/>
      </p:nvGrpSpPr>
      <p:grpSpPr>
        <a:xfrm>
          <a:off x="0" y="0"/>
          <a:ext cx="0" cy="0"/>
          <a:chOff x="0" y="0"/>
          <a:chExt cx="0" cy="0"/>
        </a:xfrm>
      </p:grpSpPr>
      <p:sp>
        <p:nvSpPr>
          <p:cNvPr id="2521" name="Google Shape;2521;p180"/>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Tasks affect processing</a:t>
            </a:r>
            <a:endParaRPr/>
          </a:p>
        </p:txBody>
      </p:sp>
      <p:sp>
        <p:nvSpPr>
          <p:cNvPr id="2522" name="Google Shape;2522;p180"/>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100"/>
              <a:buNone/>
            </a:pPr>
            <a:r>
              <a:t/>
            </a:r>
            <a:endParaRPr/>
          </a:p>
          <a:p>
            <a:pPr indent="0" lvl="0" marL="0" rtl="0" algn="l">
              <a:lnSpc>
                <a:spcPct val="90000"/>
              </a:lnSpc>
              <a:spcBef>
                <a:spcPts val="1067"/>
              </a:spcBef>
              <a:spcAft>
                <a:spcPts val="0"/>
              </a:spcAft>
              <a:buSzPts val="1400"/>
              <a:buNone/>
            </a:pPr>
            <a:r>
              <a:t/>
            </a:r>
            <a:endParaRPr/>
          </a:p>
          <a:p>
            <a:pPr indent="0" lvl="0" marL="0" rtl="0" algn="l">
              <a:lnSpc>
                <a:spcPct val="90000"/>
              </a:lnSpc>
              <a:spcBef>
                <a:spcPts val="1067"/>
              </a:spcBef>
              <a:spcAft>
                <a:spcPts val="0"/>
              </a:spcAft>
              <a:buSzPts val="1400"/>
              <a:buNone/>
            </a:pPr>
            <a:r>
              <a:t/>
            </a:r>
            <a:endParaRPr/>
          </a:p>
        </p:txBody>
      </p:sp>
      <p:sp>
        <p:nvSpPr>
          <p:cNvPr id="2523" name="Google Shape;2523;p180"/>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524" name="Google Shape;2524;p180"/>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Çukur, Tolga, Shinji Nishimoto, Alexander G. Huth, and Jack L. Gallant. "Attention during natural vision warps semantic representation across the human brain." Nature neuroscience 16, no. 6 (2013): 763-770.</a:t>
            </a:r>
            <a:endParaRPr/>
          </a:p>
        </p:txBody>
      </p:sp>
      <p:pic>
        <p:nvPicPr>
          <p:cNvPr id="2525" name="Google Shape;2525;p180"/>
          <p:cNvPicPr preferRelativeResize="0"/>
          <p:nvPr/>
        </p:nvPicPr>
        <p:blipFill rotWithShape="1">
          <a:blip r:embed="rId4">
            <a:alphaModFix/>
          </a:blip>
          <a:srcRect b="0" l="0" r="0" t="0"/>
          <a:stretch/>
        </p:blipFill>
        <p:spPr>
          <a:xfrm>
            <a:off x="6214300" y="3446867"/>
            <a:ext cx="5769632" cy="2716499"/>
          </a:xfrm>
          <a:prstGeom prst="rect">
            <a:avLst/>
          </a:prstGeom>
          <a:noFill/>
          <a:ln>
            <a:noFill/>
          </a:ln>
        </p:spPr>
      </p:pic>
      <p:pic>
        <p:nvPicPr>
          <p:cNvPr id="2526" name="Google Shape;2526;p180"/>
          <p:cNvPicPr preferRelativeResize="0"/>
          <p:nvPr/>
        </p:nvPicPr>
        <p:blipFill rotWithShape="1">
          <a:blip r:embed="rId5">
            <a:alphaModFix/>
          </a:blip>
          <a:srcRect b="0" l="0" r="0" t="0"/>
          <a:stretch/>
        </p:blipFill>
        <p:spPr>
          <a:xfrm>
            <a:off x="147634" y="3789501"/>
            <a:ext cx="5788849" cy="2054684"/>
          </a:xfrm>
          <a:prstGeom prst="rect">
            <a:avLst/>
          </a:prstGeom>
          <a:noFill/>
          <a:ln>
            <a:noFill/>
          </a:ln>
        </p:spPr>
      </p:pic>
      <p:sp>
        <p:nvSpPr>
          <p:cNvPr id="2527" name="Google Shape;2527;p180"/>
          <p:cNvSpPr txBox="1"/>
          <p:nvPr/>
        </p:nvSpPr>
        <p:spPr>
          <a:xfrm>
            <a:off x="265967" y="1138734"/>
            <a:ext cx="6621600" cy="2483012"/>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natural movies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Task: visual search for vehicles or humans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object and action labels from WordNet</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vision</a:t>
            </a:r>
            <a:endParaRPr sz="2400">
              <a:solidFill>
                <a:schemeClr val="dk1"/>
              </a:solidFill>
              <a:latin typeface="Calibri"/>
              <a:ea typeface="Calibri"/>
              <a:cs typeface="Calibri"/>
              <a:sym typeface="Calibri"/>
            </a:endParaRPr>
          </a:p>
        </p:txBody>
      </p:sp>
      <p:sp>
        <p:nvSpPr>
          <p:cNvPr id="2528" name="Google Shape;2528;p180"/>
          <p:cNvSpPr txBox="1"/>
          <p:nvPr/>
        </p:nvSpPr>
        <p:spPr>
          <a:xfrm>
            <a:off x="6968733" y="1394868"/>
            <a:ext cx="3221600" cy="2462172"/>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Category-based attention during natural vision alters representation of both attended and unattended categories</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2" name="Shape 2532"/>
        <p:cNvGrpSpPr/>
        <p:nvPr/>
      </p:nvGrpSpPr>
      <p:grpSpPr>
        <a:xfrm>
          <a:off x="0" y="0"/>
          <a:ext cx="0" cy="0"/>
          <a:chOff x="0" y="0"/>
          <a:chExt cx="0" cy="0"/>
        </a:xfrm>
      </p:grpSpPr>
      <p:sp>
        <p:nvSpPr>
          <p:cNvPr id="2533" name="Google Shape;2533;p181"/>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100"/>
              <a:buFont typeface="Calibri"/>
              <a:buNone/>
            </a:pPr>
            <a:r>
              <a:rPr lang="en-IN"/>
              <a:t>Tasks affect processing</a:t>
            </a:r>
            <a:endParaRPr/>
          </a:p>
        </p:txBody>
      </p:sp>
      <p:sp>
        <p:nvSpPr>
          <p:cNvPr id="2534" name="Google Shape;2534;p181"/>
          <p:cNvSpPr/>
          <p:nvPr/>
        </p:nvSpPr>
        <p:spPr>
          <a:xfrm>
            <a:off x="2266973" y="1308208"/>
            <a:ext cx="973200" cy="850000"/>
          </a:xfrm>
          <a:prstGeom prst="rect">
            <a:avLst/>
          </a:prstGeom>
          <a:solidFill>
            <a:srgbClr val="000000"/>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2400">
              <a:solidFill>
                <a:srgbClr val="FF0000"/>
              </a:solidFill>
              <a:latin typeface="Calibri"/>
              <a:ea typeface="Calibri"/>
              <a:cs typeface="Calibri"/>
              <a:sym typeface="Calibri"/>
            </a:endParaRPr>
          </a:p>
          <a:p>
            <a:pPr indent="0" lvl="0" marL="0" marR="0" rtl="0" algn="ctr">
              <a:spcBef>
                <a:spcPts val="0"/>
              </a:spcBef>
              <a:spcAft>
                <a:spcPts val="0"/>
              </a:spcAft>
              <a:buNone/>
            </a:pPr>
            <a:r>
              <a:rPr lang="en-IN" sz="2400">
                <a:solidFill>
                  <a:schemeClr val="lt1"/>
                </a:solidFill>
                <a:latin typeface="Calibri"/>
                <a:ea typeface="Calibri"/>
                <a:cs typeface="Calibri"/>
                <a:sym typeface="Calibri"/>
              </a:rPr>
              <a:t>bear</a:t>
            </a:r>
            <a:endParaRPr sz="2400">
              <a:solidFill>
                <a:schemeClr val="lt1"/>
              </a:solidFill>
              <a:latin typeface="Calibri"/>
              <a:ea typeface="Calibri"/>
              <a:cs typeface="Calibri"/>
              <a:sym typeface="Calibri"/>
            </a:endParaRPr>
          </a:p>
        </p:txBody>
      </p:sp>
      <p:sp>
        <p:nvSpPr>
          <p:cNvPr id="2535" name="Google Shape;2535;p181"/>
          <p:cNvSpPr/>
          <p:nvPr/>
        </p:nvSpPr>
        <p:spPr>
          <a:xfrm>
            <a:off x="1519573" y="1719611"/>
            <a:ext cx="973200" cy="850000"/>
          </a:xfrm>
          <a:prstGeom prst="rect">
            <a:avLst/>
          </a:prstGeom>
          <a:solidFill>
            <a:srgbClr val="000000"/>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IN" sz="2400">
                <a:solidFill>
                  <a:srgbClr val="FF0000"/>
                </a:solidFill>
                <a:latin typeface="Calibri"/>
                <a:ea typeface="Calibri"/>
                <a:cs typeface="Calibri"/>
                <a:sym typeface="Calibri"/>
              </a:rPr>
              <a:t>X</a:t>
            </a:r>
            <a:endParaRPr sz="2400">
              <a:solidFill>
                <a:srgbClr val="FF0000"/>
              </a:solidFill>
              <a:latin typeface="Calibri"/>
              <a:ea typeface="Calibri"/>
              <a:cs typeface="Calibri"/>
              <a:sym typeface="Calibri"/>
            </a:endParaRPr>
          </a:p>
        </p:txBody>
      </p:sp>
      <p:sp>
        <p:nvSpPr>
          <p:cNvPr id="2536" name="Google Shape;2536;p181"/>
          <p:cNvSpPr/>
          <p:nvPr/>
        </p:nvSpPr>
        <p:spPr>
          <a:xfrm>
            <a:off x="808400" y="2199384"/>
            <a:ext cx="973200" cy="850000"/>
          </a:xfrm>
          <a:prstGeom prst="rect">
            <a:avLst/>
          </a:prstGeom>
          <a:solidFill>
            <a:srgbClr val="000000"/>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rPr lang="en-IN" sz="1800">
                <a:solidFill>
                  <a:schemeClr val="lt1"/>
                </a:solidFill>
                <a:latin typeface="Calibri"/>
                <a:ea typeface="Calibri"/>
                <a:cs typeface="Calibri"/>
                <a:sym typeface="Calibri"/>
              </a:rPr>
              <a:t>   veg?</a:t>
            </a:r>
            <a:endParaRPr sz="1800">
              <a:solidFill>
                <a:schemeClr val="lt1"/>
              </a:solidFill>
              <a:latin typeface="Calibri"/>
              <a:ea typeface="Calibri"/>
              <a:cs typeface="Calibri"/>
              <a:sym typeface="Calibri"/>
            </a:endParaRPr>
          </a:p>
        </p:txBody>
      </p:sp>
      <p:pic>
        <p:nvPicPr>
          <p:cNvPr descr="transparent_meg_helmet.ashx" id="2537" name="Google Shape;2537;p181"/>
          <p:cNvPicPr preferRelativeResize="0"/>
          <p:nvPr/>
        </p:nvPicPr>
        <p:blipFill rotWithShape="1">
          <a:blip r:embed="rId3">
            <a:alphaModFix/>
          </a:blip>
          <a:srcRect b="0" l="0" r="0" t="0"/>
          <a:stretch/>
        </p:blipFill>
        <p:spPr>
          <a:xfrm>
            <a:off x="4077073" y="1262654"/>
            <a:ext cx="862832" cy="917037"/>
          </a:xfrm>
          <a:prstGeom prst="rect">
            <a:avLst/>
          </a:prstGeom>
          <a:noFill/>
          <a:ln>
            <a:noFill/>
          </a:ln>
        </p:spPr>
      </p:pic>
      <p:pic>
        <p:nvPicPr>
          <p:cNvPr id="2538" name="Google Shape;2538;p181"/>
          <p:cNvPicPr preferRelativeResize="0"/>
          <p:nvPr/>
        </p:nvPicPr>
        <p:blipFill rotWithShape="1">
          <a:blip r:embed="rId4">
            <a:alphaModFix/>
          </a:blip>
          <a:srcRect b="49621" l="28314" r="57982" t="38656"/>
          <a:stretch/>
        </p:blipFill>
        <p:spPr>
          <a:xfrm>
            <a:off x="2493063" y="1450095"/>
            <a:ext cx="619280" cy="327255"/>
          </a:xfrm>
          <a:prstGeom prst="rect">
            <a:avLst/>
          </a:prstGeom>
          <a:noFill/>
          <a:ln>
            <a:noFill/>
          </a:ln>
        </p:spPr>
      </p:pic>
      <p:cxnSp>
        <p:nvCxnSpPr>
          <p:cNvPr id="2539" name="Google Shape;2539;p181"/>
          <p:cNvCxnSpPr/>
          <p:nvPr/>
        </p:nvCxnSpPr>
        <p:spPr>
          <a:xfrm>
            <a:off x="3316653" y="1721161"/>
            <a:ext cx="525200" cy="0"/>
          </a:xfrm>
          <a:prstGeom prst="straightConnector1">
            <a:avLst/>
          </a:prstGeom>
          <a:noFill/>
          <a:ln cap="flat" cmpd="sng" w="38100">
            <a:solidFill>
              <a:schemeClr val="dk2"/>
            </a:solidFill>
            <a:prstDash val="solid"/>
            <a:round/>
            <a:headEnd len="sm" w="sm" type="none"/>
            <a:tailEnd len="med" w="med" type="triangle"/>
          </a:ln>
        </p:spPr>
      </p:cxnSp>
      <p:cxnSp>
        <p:nvCxnSpPr>
          <p:cNvPr id="2540" name="Google Shape;2540;p181"/>
          <p:cNvCxnSpPr/>
          <p:nvPr/>
        </p:nvCxnSpPr>
        <p:spPr>
          <a:xfrm>
            <a:off x="3316653" y="3631599"/>
            <a:ext cx="525200" cy="0"/>
          </a:xfrm>
          <a:prstGeom prst="straightConnector1">
            <a:avLst/>
          </a:prstGeom>
          <a:noFill/>
          <a:ln cap="flat" cmpd="sng" w="38100">
            <a:solidFill>
              <a:schemeClr val="dk2"/>
            </a:solidFill>
            <a:prstDash val="solid"/>
            <a:round/>
            <a:headEnd len="sm" w="sm" type="none"/>
            <a:tailEnd len="med" w="med" type="triangle"/>
          </a:ln>
        </p:spPr>
      </p:cxnSp>
      <p:pic>
        <p:nvPicPr>
          <p:cNvPr descr="transparent_meg_helmet.ashx" id="2541" name="Google Shape;2541;p181"/>
          <p:cNvPicPr preferRelativeResize="0"/>
          <p:nvPr/>
        </p:nvPicPr>
        <p:blipFill rotWithShape="1">
          <a:blip r:embed="rId3">
            <a:alphaModFix/>
          </a:blip>
          <a:srcRect b="0" l="0" r="0" t="0"/>
          <a:stretch/>
        </p:blipFill>
        <p:spPr>
          <a:xfrm>
            <a:off x="4077073" y="3173079"/>
            <a:ext cx="862832" cy="917037"/>
          </a:xfrm>
          <a:prstGeom prst="rect">
            <a:avLst/>
          </a:prstGeom>
          <a:noFill/>
          <a:ln>
            <a:noFill/>
          </a:ln>
        </p:spPr>
      </p:pic>
      <p:sp>
        <p:nvSpPr>
          <p:cNvPr id="2542" name="Google Shape;2542;p181"/>
          <p:cNvSpPr/>
          <p:nvPr/>
        </p:nvSpPr>
        <p:spPr>
          <a:xfrm>
            <a:off x="2285083" y="3231963"/>
            <a:ext cx="973200" cy="850000"/>
          </a:xfrm>
          <a:prstGeom prst="rect">
            <a:avLst/>
          </a:prstGeom>
          <a:solidFill>
            <a:srgbClr val="000000"/>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2400">
              <a:solidFill>
                <a:srgbClr val="FF0000"/>
              </a:solidFill>
              <a:latin typeface="Calibri"/>
              <a:ea typeface="Calibri"/>
              <a:cs typeface="Calibri"/>
              <a:sym typeface="Calibri"/>
            </a:endParaRPr>
          </a:p>
          <a:p>
            <a:pPr indent="0" lvl="0" marL="0" marR="0" rtl="0" algn="ctr">
              <a:spcBef>
                <a:spcPts val="0"/>
              </a:spcBef>
              <a:spcAft>
                <a:spcPts val="0"/>
              </a:spcAft>
              <a:buNone/>
            </a:pPr>
            <a:r>
              <a:rPr lang="en-IN" sz="2400">
                <a:solidFill>
                  <a:schemeClr val="lt1"/>
                </a:solidFill>
                <a:latin typeface="Calibri"/>
                <a:ea typeface="Calibri"/>
                <a:cs typeface="Calibri"/>
                <a:sym typeface="Calibri"/>
              </a:rPr>
              <a:t>bear</a:t>
            </a:r>
            <a:endParaRPr sz="2400">
              <a:solidFill>
                <a:schemeClr val="lt1"/>
              </a:solidFill>
              <a:latin typeface="Calibri"/>
              <a:ea typeface="Calibri"/>
              <a:cs typeface="Calibri"/>
              <a:sym typeface="Calibri"/>
            </a:endParaRPr>
          </a:p>
        </p:txBody>
      </p:sp>
      <p:sp>
        <p:nvSpPr>
          <p:cNvPr id="2543" name="Google Shape;2543;p181"/>
          <p:cNvSpPr/>
          <p:nvPr/>
        </p:nvSpPr>
        <p:spPr>
          <a:xfrm>
            <a:off x="1537683" y="3643365"/>
            <a:ext cx="973200" cy="850000"/>
          </a:xfrm>
          <a:prstGeom prst="rect">
            <a:avLst/>
          </a:prstGeom>
          <a:solidFill>
            <a:srgbClr val="000000"/>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IN" sz="2400">
                <a:solidFill>
                  <a:srgbClr val="FF0000"/>
                </a:solidFill>
                <a:latin typeface="Calibri"/>
                <a:ea typeface="Calibri"/>
                <a:cs typeface="Calibri"/>
                <a:sym typeface="Calibri"/>
              </a:rPr>
              <a:t>X</a:t>
            </a:r>
            <a:endParaRPr sz="2400">
              <a:solidFill>
                <a:srgbClr val="FF0000"/>
              </a:solidFill>
              <a:latin typeface="Calibri"/>
              <a:ea typeface="Calibri"/>
              <a:cs typeface="Calibri"/>
              <a:sym typeface="Calibri"/>
            </a:endParaRPr>
          </a:p>
        </p:txBody>
      </p:sp>
      <p:sp>
        <p:nvSpPr>
          <p:cNvPr id="2544" name="Google Shape;2544;p181"/>
          <p:cNvSpPr/>
          <p:nvPr/>
        </p:nvSpPr>
        <p:spPr>
          <a:xfrm>
            <a:off x="826509" y="4123140"/>
            <a:ext cx="973200" cy="850000"/>
          </a:xfrm>
          <a:prstGeom prst="rect">
            <a:avLst/>
          </a:prstGeom>
          <a:solidFill>
            <a:srgbClr val="000000"/>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IN" sz="1800">
                <a:solidFill>
                  <a:schemeClr val="lt1"/>
                </a:solidFill>
                <a:latin typeface="Calibri"/>
                <a:ea typeface="Calibri"/>
                <a:cs typeface="Calibri"/>
                <a:sym typeface="Calibri"/>
              </a:rPr>
              <a:t>tool?</a:t>
            </a:r>
            <a:endParaRPr sz="1800">
              <a:solidFill>
                <a:schemeClr val="lt1"/>
              </a:solidFill>
              <a:latin typeface="Calibri"/>
              <a:ea typeface="Calibri"/>
              <a:cs typeface="Calibri"/>
              <a:sym typeface="Calibri"/>
            </a:endParaRPr>
          </a:p>
        </p:txBody>
      </p:sp>
      <p:pic>
        <p:nvPicPr>
          <p:cNvPr id="2545" name="Google Shape;2545;p181"/>
          <p:cNvPicPr preferRelativeResize="0"/>
          <p:nvPr/>
        </p:nvPicPr>
        <p:blipFill rotWithShape="1">
          <a:blip r:embed="rId4">
            <a:alphaModFix/>
          </a:blip>
          <a:srcRect b="49621" l="28314" r="57982" t="38656"/>
          <a:stretch/>
        </p:blipFill>
        <p:spPr>
          <a:xfrm>
            <a:off x="2511265" y="3373850"/>
            <a:ext cx="619280" cy="327255"/>
          </a:xfrm>
          <a:prstGeom prst="rect">
            <a:avLst/>
          </a:prstGeom>
          <a:noFill/>
          <a:ln>
            <a:noFill/>
          </a:ln>
        </p:spPr>
      </p:pic>
      <p:cxnSp>
        <p:nvCxnSpPr>
          <p:cNvPr id="2546" name="Google Shape;2546;p181"/>
          <p:cNvCxnSpPr/>
          <p:nvPr/>
        </p:nvCxnSpPr>
        <p:spPr>
          <a:xfrm>
            <a:off x="5151439" y="1721172"/>
            <a:ext cx="525200" cy="0"/>
          </a:xfrm>
          <a:prstGeom prst="straightConnector1">
            <a:avLst/>
          </a:prstGeom>
          <a:noFill/>
          <a:ln cap="flat" cmpd="sng" w="38100">
            <a:solidFill>
              <a:schemeClr val="dk2"/>
            </a:solidFill>
            <a:prstDash val="solid"/>
            <a:round/>
            <a:headEnd len="sm" w="sm" type="none"/>
            <a:tailEnd len="med" w="med" type="triangle"/>
          </a:ln>
        </p:spPr>
      </p:cxnSp>
      <p:cxnSp>
        <p:nvCxnSpPr>
          <p:cNvPr id="2547" name="Google Shape;2547;p181"/>
          <p:cNvCxnSpPr/>
          <p:nvPr/>
        </p:nvCxnSpPr>
        <p:spPr>
          <a:xfrm>
            <a:off x="5192713" y="3631599"/>
            <a:ext cx="525200" cy="0"/>
          </a:xfrm>
          <a:prstGeom prst="straightConnector1">
            <a:avLst/>
          </a:prstGeom>
          <a:noFill/>
          <a:ln cap="flat" cmpd="sng" w="38100">
            <a:solidFill>
              <a:schemeClr val="dk2"/>
            </a:solidFill>
            <a:prstDash val="solid"/>
            <a:round/>
            <a:headEnd len="sm" w="sm" type="none"/>
            <a:tailEnd len="med" w="med" type="triangle"/>
          </a:ln>
        </p:spPr>
      </p:cxnSp>
      <p:pic>
        <p:nvPicPr>
          <p:cNvPr id="2548" name="Google Shape;2548;p181"/>
          <p:cNvPicPr preferRelativeResize="0"/>
          <p:nvPr/>
        </p:nvPicPr>
        <p:blipFill rotWithShape="1">
          <a:blip r:embed="rId5">
            <a:alphaModFix/>
          </a:blip>
          <a:srcRect b="0" l="0" r="0" t="0"/>
          <a:stretch/>
        </p:blipFill>
        <p:spPr>
          <a:xfrm>
            <a:off x="6043501" y="1430804"/>
            <a:ext cx="1168364" cy="580776"/>
          </a:xfrm>
          <a:prstGeom prst="rect">
            <a:avLst/>
          </a:prstGeom>
          <a:noFill/>
          <a:ln>
            <a:noFill/>
          </a:ln>
        </p:spPr>
      </p:pic>
      <p:pic>
        <p:nvPicPr>
          <p:cNvPr id="2549" name="Google Shape;2549;p181"/>
          <p:cNvPicPr preferRelativeResize="0"/>
          <p:nvPr/>
        </p:nvPicPr>
        <p:blipFill rotWithShape="1">
          <a:blip r:embed="rId6">
            <a:alphaModFix/>
          </a:blip>
          <a:srcRect b="0" l="0" r="0" t="0"/>
          <a:stretch/>
        </p:blipFill>
        <p:spPr>
          <a:xfrm>
            <a:off x="6043501" y="3383317"/>
            <a:ext cx="1168364" cy="580776"/>
          </a:xfrm>
          <a:prstGeom prst="rect">
            <a:avLst/>
          </a:prstGeom>
          <a:noFill/>
          <a:ln>
            <a:noFill/>
          </a:ln>
        </p:spPr>
      </p:pic>
      <p:sp>
        <p:nvSpPr>
          <p:cNvPr id="2550" name="Google Shape;2550;p181"/>
          <p:cNvSpPr txBox="1"/>
          <p:nvPr/>
        </p:nvSpPr>
        <p:spPr>
          <a:xfrm>
            <a:off x="6252237" y="3940715"/>
            <a:ext cx="1212400" cy="392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IN" sz="1333">
                <a:solidFill>
                  <a:schemeClr val="dk1"/>
                </a:solidFill>
                <a:latin typeface="Lato"/>
                <a:ea typeface="Lato"/>
                <a:cs typeface="Lato"/>
                <a:sym typeface="Lato"/>
              </a:rPr>
              <a:t>800ms</a:t>
            </a:r>
            <a:endParaRPr sz="1333">
              <a:solidFill>
                <a:schemeClr val="dk1"/>
              </a:solidFill>
              <a:latin typeface="Lato"/>
              <a:ea typeface="Lato"/>
              <a:cs typeface="Lato"/>
              <a:sym typeface="Lato"/>
            </a:endParaRPr>
          </a:p>
        </p:txBody>
      </p:sp>
      <p:sp>
        <p:nvSpPr>
          <p:cNvPr id="2551" name="Google Shape;2551;p181"/>
          <p:cNvSpPr txBox="1"/>
          <p:nvPr/>
        </p:nvSpPr>
        <p:spPr>
          <a:xfrm rot="-5400000">
            <a:off x="5217667" y="3453099"/>
            <a:ext cx="1292000" cy="4200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IN" sz="1333">
                <a:solidFill>
                  <a:schemeClr val="dk1"/>
                </a:solidFill>
                <a:latin typeface="Lato"/>
                <a:ea typeface="Lato"/>
                <a:cs typeface="Lato"/>
                <a:sym typeface="Lato"/>
              </a:rPr>
              <a:t>306 sensors</a:t>
            </a:r>
            <a:endParaRPr sz="1333">
              <a:solidFill>
                <a:schemeClr val="dk1"/>
              </a:solidFill>
              <a:latin typeface="Lato"/>
              <a:ea typeface="Lato"/>
              <a:cs typeface="Lato"/>
              <a:sym typeface="Lato"/>
            </a:endParaRPr>
          </a:p>
        </p:txBody>
      </p:sp>
      <p:sp>
        <p:nvSpPr>
          <p:cNvPr id="2552" name="Google Shape;2552;p181"/>
          <p:cNvSpPr txBox="1"/>
          <p:nvPr/>
        </p:nvSpPr>
        <p:spPr>
          <a:xfrm>
            <a:off x="6219133" y="1998412"/>
            <a:ext cx="1212400" cy="392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IN" sz="1333">
                <a:solidFill>
                  <a:schemeClr val="dk1"/>
                </a:solidFill>
                <a:latin typeface="Lato"/>
                <a:ea typeface="Lato"/>
                <a:cs typeface="Lato"/>
                <a:sym typeface="Lato"/>
              </a:rPr>
              <a:t>800ms</a:t>
            </a:r>
            <a:endParaRPr sz="1333">
              <a:solidFill>
                <a:schemeClr val="dk1"/>
              </a:solidFill>
              <a:latin typeface="Lato"/>
              <a:ea typeface="Lato"/>
              <a:cs typeface="Lato"/>
              <a:sym typeface="Lato"/>
            </a:endParaRPr>
          </a:p>
        </p:txBody>
      </p:sp>
      <p:sp>
        <p:nvSpPr>
          <p:cNvPr id="2553" name="Google Shape;2553;p181"/>
          <p:cNvSpPr txBox="1"/>
          <p:nvPr/>
        </p:nvSpPr>
        <p:spPr>
          <a:xfrm rot="-5400000">
            <a:off x="5174167" y="1398795"/>
            <a:ext cx="1312800" cy="4200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IN" sz="1333">
                <a:solidFill>
                  <a:schemeClr val="dk1"/>
                </a:solidFill>
                <a:latin typeface="Lato"/>
                <a:ea typeface="Lato"/>
                <a:cs typeface="Lato"/>
                <a:sym typeface="Lato"/>
              </a:rPr>
              <a:t>306 sensors</a:t>
            </a:r>
            <a:endParaRPr sz="1333">
              <a:solidFill>
                <a:schemeClr val="dk1"/>
              </a:solidFill>
              <a:latin typeface="Lato"/>
              <a:ea typeface="Lato"/>
              <a:cs typeface="Lato"/>
              <a:sym typeface="Lato"/>
            </a:endParaRPr>
          </a:p>
        </p:txBody>
      </p:sp>
      <p:sp>
        <p:nvSpPr>
          <p:cNvPr id="2554" name="Google Shape;2554;p181"/>
          <p:cNvSpPr/>
          <p:nvPr/>
        </p:nvSpPr>
        <p:spPr>
          <a:xfrm>
            <a:off x="7255756" y="1721156"/>
            <a:ext cx="277200" cy="1929600"/>
          </a:xfrm>
          <a:prstGeom prst="rightBrace">
            <a:avLst>
              <a:gd fmla="val 8333" name="adj1"/>
              <a:gd fmla="val 49839" name="adj2"/>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555" name="Google Shape;2555;p181"/>
          <p:cNvSpPr txBox="1"/>
          <p:nvPr/>
        </p:nvSpPr>
        <p:spPr>
          <a:xfrm>
            <a:off x="7566232" y="2215236"/>
            <a:ext cx="1760000" cy="1689600"/>
          </a:xfrm>
          <a:prstGeom prst="rect">
            <a:avLst/>
          </a:prstGeom>
          <a:noFill/>
          <a:ln>
            <a:noFill/>
          </a:ln>
        </p:spPr>
        <p:txBody>
          <a:bodyPr anchorCtr="0" anchor="t" bIns="121900" lIns="76200" spcFirstLastPara="1" rIns="121900" wrap="square" tIns="121900">
            <a:noAutofit/>
          </a:bodyPr>
          <a:lstStyle/>
          <a:p>
            <a:pPr indent="0" lvl="0" marL="0" marR="0" rtl="0" algn="l">
              <a:spcBef>
                <a:spcPts val="0"/>
              </a:spcBef>
              <a:spcAft>
                <a:spcPts val="0"/>
              </a:spcAft>
              <a:buNone/>
            </a:pPr>
            <a:r>
              <a:rPr lang="en-IN" sz="1333">
                <a:solidFill>
                  <a:schemeClr val="dk1"/>
                </a:solidFill>
                <a:latin typeface="Calibri"/>
                <a:ea typeface="Calibri"/>
                <a:cs typeface="Calibri"/>
                <a:sym typeface="Calibri"/>
              </a:rPr>
              <a:t>Systematic difference due to different question tasks</a:t>
            </a:r>
            <a:endParaRPr sz="1333">
              <a:solidFill>
                <a:schemeClr val="dk1"/>
              </a:solidFill>
              <a:latin typeface="Calibri"/>
              <a:ea typeface="Calibri"/>
              <a:cs typeface="Calibri"/>
              <a:sym typeface="Calibri"/>
            </a:endParaRPr>
          </a:p>
          <a:p>
            <a:pPr indent="0" lvl="0" marL="0" marR="0" rtl="0" algn="l">
              <a:spcBef>
                <a:spcPts val="0"/>
              </a:spcBef>
              <a:spcAft>
                <a:spcPts val="0"/>
              </a:spcAft>
              <a:buNone/>
            </a:pPr>
            <a:r>
              <a:t/>
            </a:r>
            <a:endParaRPr sz="1333">
              <a:solidFill>
                <a:srgbClr val="FF0000"/>
              </a:solidFill>
              <a:latin typeface="Calibri"/>
              <a:ea typeface="Calibri"/>
              <a:cs typeface="Calibri"/>
              <a:sym typeface="Calibri"/>
            </a:endParaRPr>
          </a:p>
        </p:txBody>
      </p:sp>
      <p:sp>
        <p:nvSpPr>
          <p:cNvPr id="2556" name="Google Shape;2556;p181"/>
          <p:cNvSpPr txBox="1"/>
          <p:nvPr/>
        </p:nvSpPr>
        <p:spPr>
          <a:xfrm>
            <a:off x="6156829" y="4606317"/>
            <a:ext cx="4578800" cy="9172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IN" sz="1733">
                <a:solidFill>
                  <a:schemeClr val="dk1"/>
                </a:solidFill>
                <a:latin typeface="Calibri"/>
                <a:ea typeface="Calibri"/>
                <a:cs typeface="Calibri"/>
                <a:sym typeface="Calibri"/>
              </a:rPr>
              <a:t>Attention emphasizes task-relevant information</a:t>
            </a:r>
            <a:endParaRPr sz="1733">
              <a:solidFill>
                <a:schemeClr val="dk1"/>
              </a:solidFill>
              <a:latin typeface="Calibri"/>
              <a:ea typeface="Calibri"/>
              <a:cs typeface="Calibri"/>
              <a:sym typeface="Calibri"/>
            </a:endParaRPr>
          </a:p>
          <a:p>
            <a:pPr indent="0" lvl="0" marL="0" marR="0" rtl="0" algn="l">
              <a:spcBef>
                <a:spcPts val="1333"/>
              </a:spcBef>
              <a:spcAft>
                <a:spcPts val="0"/>
              </a:spcAft>
              <a:buNone/>
            </a:pPr>
            <a:r>
              <a:rPr lang="en-IN" sz="1733">
                <a:solidFill>
                  <a:schemeClr val="dk1"/>
                </a:solidFill>
                <a:latin typeface="Calibri"/>
                <a:ea typeface="Calibri"/>
                <a:cs typeface="Calibri"/>
                <a:sym typeface="Calibri"/>
              </a:rPr>
              <a:t>Mechanism? </a:t>
            </a:r>
            <a:endParaRPr sz="1733">
              <a:solidFill>
                <a:schemeClr val="dk1"/>
              </a:solidFill>
              <a:latin typeface="Calibri"/>
              <a:ea typeface="Calibri"/>
              <a:cs typeface="Calibri"/>
              <a:sym typeface="Calibri"/>
            </a:endParaRPr>
          </a:p>
          <a:p>
            <a:pPr indent="0" lvl="0" marL="0" marR="0" rtl="0" algn="l">
              <a:spcBef>
                <a:spcPts val="0"/>
              </a:spcBef>
              <a:spcAft>
                <a:spcPts val="0"/>
              </a:spcAft>
              <a:buNone/>
            </a:pPr>
            <a:r>
              <a:t/>
            </a:r>
            <a:endParaRPr sz="1733">
              <a:solidFill>
                <a:schemeClr val="dk1"/>
              </a:solidFill>
              <a:latin typeface="Calibri"/>
              <a:ea typeface="Calibri"/>
              <a:cs typeface="Calibri"/>
              <a:sym typeface="Calibri"/>
            </a:endParaRPr>
          </a:p>
          <a:p>
            <a:pPr indent="0" lvl="0" marL="609585" marR="0" rtl="0" algn="l">
              <a:lnSpc>
                <a:spcPct val="115000"/>
              </a:lnSpc>
              <a:spcBef>
                <a:spcPts val="0"/>
              </a:spcBef>
              <a:spcAft>
                <a:spcPts val="0"/>
              </a:spcAft>
              <a:buNone/>
            </a:pPr>
            <a:r>
              <a:t/>
            </a:r>
            <a:endParaRPr sz="1067">
              <a:solidFill>
                <a:srgbClr val="666666"/>
              </a:solidFill>
              <a:latin typeface="Calibri"/>
              <a:ea typeface="Calibri"/>
              <a:cs typeface="Calibri"/>
              <a:sym typeface="Calibri"/>
            </a:endParaRPr>
          </a:p>
        </p:txBody>
      </p:sp>
      <p:sp>
        <p:nvSpPr>
          <p:cNvPr id="2557" name="Google Shape;2557;p181"/>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558" name="Google Shape;2558;p181"/>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7"/>
              </a:rPr>
              <a:t>Toneva, Mariya, Otilia Stretcu, Barnabás Póczos, Leila Wehbe, and Tom M. Mitchell. "Modeling task effects on meaning representation in the brain via zero-shot meg prediction." Advances in Neural Information Processing Systems 33 (2020): 5284-5295.</a:t>
            </a:r>
            <a:endParaRPr/>
          </a:p>
        </p:txBody>
      </p:sp>
      <p:sp>
        <p:nvSpPr>
          <p:cNvPr id="2559" name="Google Shape;2559;p181"/>
          <p:cNvSpPr/>
          <p:nvPr/>
        </p:nvSpPr>
        <p:spPr>
          <a:xfrm>
            <a:off x="9326233" y="2099200"/>
            <a:ext cx="2655200" cy="1050400"/>
          </a:xfrm>
          <a:prstGeom prst="rect">
            <a:avLst/>
          </a:prstGeom>
          <a:solidFill>
            <a:srgbClr val="6FA8DC"/>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IN" sz="1600">
                <a:solidFill>
                  <a:srgbClr val="FFFFFF"/>
                </a:solidFill>
                <a:latin typeface="Calibri"/>
                <a:ea typeface="Calibri"/>
                <a:cs typeface="Calibri"/>
                <a:sym typeface="Calibri"/>
              </a:rPr>
              <a:t>Can we model as a function of the task </a:t>
            </a:r>
            <a:r>
              <a:rPr b="1" lang="en-IN" sz="1600">
                <a:solidFill>
                  <a:srgbClr val="FFFFFF"/>
                </a:solidFill>
                <a:latin typeface="Calibri"/>
                <a:ea typeface="Calibri"/>
                <a:cs typeface="Calibri"/>
                <a:sym typeface="Calibri"/>
              </a:rPr>
              <a:t>AND </a:t>
            </a:r>
            <a:r>
              <a:rPr lang="en-IN" sz="1600">
                <a:solidFill>
                  <a:srgbClr val="FFFFFF"/>
                </a:solidFill>
                <a:latin typeface="Calibri"/>
                <a:ea typeface="Calibri"/>
                <a:cs typeface="Calibri"/>
                <a:sym typeface="Calibri"/>
              </a:rPr>
              <a:t>stimulus?</a:t>
            </a:r>
            <a:endParaRPr sz="16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3" name="Shape 2563"/>
        <p:cNvGrpSpPr/>
        <p:nvPr/>
      </p:nvGrpSpPr>
      <p:grpSpPr>
        <a:xfrm>
          <a:off x="0" y="0"/>
          <a:ext cx="0" cy="0"/>
          <a:chOff x="0" y="0"/>
          <a:chExt cx="0" cy="0"/>
        </a:xfrm>
      </p:grpSpPr>
      <p:sp>
        <p:nvSpPr>
          <p:cNvPr id="2564" name="Google Shape;2564;p182"/>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100"/>
              <a:buFont typeface="Calibri"/>
              <a:buNone/>
            </a:pPr>
            <a:r>
              <a:rPr lang="en-IN"/>
              <a:t>Tasks affect processing</a:t>
            </a:r>
            <a:endParaRPr/>
          </a:p>
        </p:txBody>
      </p:sp>
      <p:grpSp>
        <p:nvGrpSpPr>
          <p:cNvPr id="2565" name="Google Shape;2565;p182"/>
          <p:cNvGrpSpPr/>
          <p:nvPr/>
        </p:nvGrpSpPr>
        <p:grpSpPr>
          <a:xfrm>
            <a:off x="4518272" y="1836818"/>
            <a:ext cx="7521528" cy="3671139"/>
            <a:chOff x="3388703" y="1377613"/>
            <a:chExt cx="5641146" cy="2753354"/>
          </a:xfrm>
        </p:grpSpPr>
        <p:pic>
          <p:nvPicPr>
            <p:cNvPr id="2566" name="Google Shape;2566;p182"/>
            <p:cNvPicPr preferRelativeResize="0"/>
            <p:nvPr/>
          </p:nvPicPr>
          <p:blipFill rotWithShape="1">
            <a:blip r:embed="rId3">
              <a:alphaModFix/>
            </a:blip>
            <a:srcRect b="0" l="0" r="0" t="0"/>
            <a:stretch/>
          </p:blipFill>
          <p:spPr>
            <a:xfrm>
              <a:off x="3388703" y="1751067"/>
              <a:ext cx="5299740" cy="2379900"/>
            </a:xfrm>
            <a:prstGeom prst="rect">
              <a:avLst/>
            </a:prstGeom>
            <a:noFill/>
            <a:ln>
              <a:noFill/>
            </a:ln>
          </p:spPr>
        </p:pic>
        <p:sp>
          <p:nvSpPr>
            <p:cNvPr id="2567" name="Google Shape;2567;p182"/>
            <p:cNvSpPr txBox="1"/>
            <p:nvPr/>
          </p:nvSpPr>
          <p:spPr>
            <a:xfrm>
              <a:off x="3730049" y="1377613"/>
              <a:ext cx="5299800" cy="4881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IN" sz="2400">
                  <a:solidFill>
                    <a:schemeClr val="dk1"/>
                  </a:solidFill>
                  <a:latin typeface="Montserrat"/>
                  <a:ea typeface="Montserrat"/>
                  <a:cs typeface="Montserrat"/>
                  <a:sym typeface="Montserrat"/>
                </a:rPr>
                <a:t>question task effect                              word effect</a:t>
              </a:r>
              <a:endParaRPr sz="2400">
                <a:solidFill>
                  <a:schemeClr val="dk1"/>
                </a:solidFill>
                <a:latin typeface="Montserrat"/>
                <a:ea typeface="Montserrat"/>
                <a:cs typeface="Montserrat"/>
                <a:sym typeface="Montserrat"/>
              </a:endParaRPr>
            </a:p>
          </p:txBody>
        </p:sp>
      </p:grpSp>
      <p:sp>
        <p:nvSpPr>
          <p:cNvPr id="2568" name="Google Shape;2568;p182"/>
          <p:cNvSpPr txBox="1"/>
          <p:nvPr/>
        </p:nvSpPr>
        <p:spPr>
          <a:xfrm>
            <a:off x="7341800" y="5439639"/>
            <a:ext cx="1553600" cy="3540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IN" sz="1067">
                <a:solidFill>
                  <a:schemeClr val="dk1"/>
                </a:solidFill>
                <a:latin typeface="Montserrat"/>
                <a:ea typeface="Montserrat"/>
                <a:cs typeface="Montserrat"/>
                <a:sym typeface="Montserrat"/>
              </a:rPr>
              <a:t>significant prediction performance</a:t>
            </a:r>
            <a:endParaRPr sz="1067">
              <a:solidFill>
                <a:schemeClr val="dk1"/>
              </a:solidFill>
              <a:latin typeface="Montserrat"/>
              <a:ea typeface="Montserrat"/>
              <a:cs typeface="Montserrat"/>
              <a:sym typeface="Montserrat"/>
            </a:endParaRPr>
          </a:p>
        </p:txBody>
      </p:sp>
      <p:sp>
        <p:nvSpPr>
          <p:cNvPr id="2569" name="Google Shape;2569;p182"/>
          <p:cNvSpPr/>
          <p:nvPr/>
        </p:nvSpPr>
        <p:spPr>
          <a:xfrm>
            <a:off x="4409036" y="3869387"/>
            <a:ext cx="7357200" cy="763600"/>
          </a:xfrm>
          <a:prstGeom prst="rect">
            <a:avLst/>
          </a:prstGeom>
          <a:noFill/>
          <a:ln cap="flat" cmpd="sng" w="28575">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570" name="Google Shape;2570;p182"/>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571" name="Google Shape;2571;p182"/>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4"/>
              </a:rPr>
              <a:t>Toneva, Mariya, Otilia Stretcu, Barnabás Póczos, Leila Wehbe, and Tom M. Mitchell. "Modeling task effects on meaning representation in the brain via zero-shot meg prediction." Advances in Neural Information Processing Systems 33 (2020): 5284-5295.</a:t>
            </a:r>
            <a:endParaRPr/>
          </a:p>
        </p:txBody>
      </p:sp>
      <p:sp>
        <p:nvSpPr>
          <p:cNvPr id="2572" name="Google Shape;2572;p182"/>
          <p:cNvSpPr txBox="1"/>
          <p:nvPr/>
        </p:nvSpPr>
        <p:spPr>
          <a:xfrm>
            <a:off x="6733417" y="494734"/>
            <a:ext cx="2636000" cy="2092840"/>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The end of semantic processing of a word is task-dependent</a:t>
            </a:r>
            <a:endParaRPr sz="2400">
              <a:solidFill>
                <a:schemeClr val="dk1"/>
              </a:solidFill>
              <a:latin typeface="Calibri"/>
              <a:ea typeface="Calibri"/>
              <a:cs typeface="Calibri"/>
              <a:sym typeface="Calibri"/>
            </a:endParaRPr>
          </a:p>
        </p:txBody>
      </p:sp>
      <p:sp>
        <p:nvSpPr>
          <p:cNvPr id="2573" name="Google Shape;2573;p182"/>
          <p:cNvSpPr txBox="1"/>
          <p:nvPr/>
        </p:nvSpPr>
        <p:spPr>
          <a:xfrm>
            <a:off x="265967" y="1138734"/>
            <a:ext cx="4050400" cy="3425000"/>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concrete nouns + line drawings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Task: answer Yes/No questions about noun</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human judgments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MEG, reading</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7" name="Shape 2577"/>
        <p:cNvGrpSpPr/>
        <p:nvPr/>
      </p:nvGrpSpPr>
      <p:grpSpPr>
        <a:xfrm>
          <a:off x="0" y="0"/>
          <a:ext cx="0" cy="0"/>
          <a:chOff x="0" y="0"/>
          <a:chExt cx="0" cy="0"/>
        </a:xfrm>
      </p:grpSpPr>
      <p:sp>
        <p:nvSpPr>
          <p:cNvPr id="2578" name="Google Shape;2578;p183"/>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579" name="Google Shape;2579;p183"/>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Tasks affect processing</a:t>
            </a:r>
            <a:endParaRPr/>
          </a:p>
        </p:txBody>
      </p:sp>
      <p:sp>
        <p:nvSpPr>
          <p:cNvPr id="2580" name="Google Shape;2580;p183"/>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Hollenstein, Nora, Marius Tröndle, Martyna Plomecka, Samuel Kiegeland, Yilmazcan Özyurt, Lena A. Jäger, and Nicolas Langer. "Reading task classification using EEG and eye-tracking data." arXiv preprint arXiv:2112.06310 (2021).</a:t>
            </a:r>
            <a:endParaRPr/>
          </a:p>
        </p:txBody>
      </p:sp>
      <p:grpSp>
        <p:nvGrpSpPr>
          <p:cNvPr id="2581" name="Google Shape;2581;p183"/>
          <p:cNvGrpSpPr/>
          <p:nvPr/>
        </p:nvGrpSpPr>
        <p:grpSpPr>
          <a:xfrm>
            <a:off x="478401" y="3255668"/>
            <a:ext cx="11285732" cy="2792548"/>
            <a:chOff x="358800" y="2441751"/>
            <a:chExt cx="8464299" cy="2094411"/>
          </a:xfrm>
        </p:grpSpPr>
        <p:pic>
          <p:nvPicPr>
            <p:cNvPr id="2582" name="Google Shape;2582;p183"/>
            <p:cNvPicPr preferRelativeResize="0"/>
            <p:nvPr/>
          </p:nvPicPr>
          <p:blipFill rotWithShape="1">
            <a:blip r:embed="rId4">
              <a:alphaModFix/>
            </a:blip>
            <a:srcRect b="50428" l="0" r="0" t="0"/>
            <a:stretch/>
          </p:blipFill>
          <p:spPr>
            <a:xfrm>
              <a:off x="358800" y="2441751"/>
              <a:ext cx="4251099" cy="2042810"/>
            </a:xfrm>
            <a:prstGeom prst="rect">
              <a:avLst/>
            </a:prstGeom>
            <a:noFill/>
            <a:ln>
              <a:noFill/>
            </a:ln>
          </p:spPr>
        </p:pic>
        <p:pic>
          <p:nvPicPr>
            <p:cNvPr id="2583" name="Google Shape;2583;p183"/>
            <p:cNvPicPr preferRelativeResize="0"/>
            <p:nvPr/>
          </p:nvPicPr>
          <p:blipFill rotWithShape="1">
            <a:blip r:embed="rId4">
              <a:alphaModFix/>
            </a:blip>
            <a:srcRect b="0" l="0" r="0" t="49463"/>
            <a:stretch/>
          </p:blipFill>
          <p:spPr>
            <a:xfrm>
              <a:off x="4572000" y="2453588"/>
              <a:ext cx="4251099" cy="2082574"/>
            </a:xfrm>
            <a:prstGeom prst="rect">
              <a:avLst/>
            </a:prstGeom>
            <a:noFill/>
            <a:ln>
              <a:noFill/>
            </a:ln>
          </p:spPr>
        </p:pic>
      </p:grpSp>
      <p:sp>
        <p:nvSpPr>
          <p:cNvPr id="2584" name="Google Shape;2584;p183"/>
          <p:cNvSpPr txBox="1"/>
          <p:nvPr/>
        </p:nvSpPr>
        <p:spPr>
          <a:xfrm>
            <a:off x="265967" y="1138733"/>
            <a:ext cx="8228000" cy="2169015"/>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sentences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Task: searching for specific relations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word embeddings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EEG, reading</a:t>
            </a:r>
            <a:endParaRPr sz="2400">
              <a:solidFill>
                <a:schemeClr val="dk1"/>
              </a:solidFill>
              <a:latin typeface="Calibri"/>
              <a:ea typeface="Calibri"/>
              <a:cs typeface="Calibri"/>
              <a:sym typeface="Calibri"/>
            </a:endParaRPr>
          </a:p>
        </p:txBody>
      </p:sp>
      <p:sp>
        <p:nvSpPr>
          <p:cNvPr id="2585" name="Google Shape;2585;p183"/>
          <p:cNvSpPr txBox="1"/>
          <p:nvPr/>
        </p:nvSpPr>
        <p:spPr>
          <a:xfrm>
            <a:off x="6481767" y="1557734"/>
            <a:ext cx="4264800" cy="1723508"/>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Possible to predict whether a person is passively reading or performing a task with the text based on EEG recordings</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9" name="Shape 2589"/>
        <p:cNvGrpSpPr/>
        <p:nvPr/>
      </p:nvGrpSpPr>
      <p:grpSpPr>
        <a:xfrm>
          <a:off x="0" y="0"/>
          <a:ext cx="0" cy="0"/>
          <a:chOff x="0" y="0"/>
          <a:chExt cx="0" cy="0"/>
        </a:xfrm>
      </p:grpSpPr>
      <p:sp>
        <p:nvSpPr>
          <p:cNvPr id="2590" name="Google Shape;2590;p184"/>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591" name="Google Shape;2591;p184"/>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Tasks affect processing</a:t>
            </a:r>
            <a:endParaRPr/>
          </a:p>
        </p:txBody>
      </p:sp>
      <p:sp>
        <p:nvSpPr>
          <p:cNvPr id="2592" name="Google Shape;2592;p184"/>
          <p:cNvSpPr txBox="1"/>
          <p:nvPr>
            <p:ph idx="4294967295" type="body"/>
          </p:nvPr>
        </p:nvSpPr>
        <p:spPr>
          <a:xfrm>
            <a:off x="680133" y="6200100"/>
            <a:ext cx="83800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Wang, Aria, Michael Tarr, and Leila Wehbe. "Neural taskonomy: Inferring the similarity of task-derived representations from brain activity." Advances in Neural Information Processing Systems 32 (2019).</a:t>
            </a:r>
            <a:endParaRPr/>
          </a:p>
        </p:txBody>
      </p:sp>
      <p:pic>
        <p:nvPicPr>
          <p:cNvPr id="2593" name="Google Shape;2593;p184"/>
          <p:cNvPicPr preferRelativeResize="0"/>
          <p:nvPr/>
        </p:nvPicPr>
        <p:blipFill rotWithShape="1">
          <a:blip r:embed="rId4">
            <a:alphaModFix/>
          </a:blip>
          <a:srcRect b="0" l="0" r="0" t="0"/>
          <a:stretch/>
        </p:blipFill>
        <p:spPr>
          <a:xfrm>
            <a:off x="8673600" y="1172784"/>
            <a:ext cx="3303192" cy="4806931"/>
          </a:xfrm>
          <a:prstGeom prst="rect">
            <a:avLst/>
          </a:prstGeom>
          <a:noFill/>
          <a:ln>
            <a:noFill/>
          </a:ln>
        </p:spPr>
      </p:pic>
      <p:sp>
        <p:nvSpPr>
          <p:cNvPr id="2594" name="Google Shape;2594;p184"/>
          <p:cNvSpPr txBox="1"/>
          <p:nvPr/>
        </p:nvSpPr>
        <p:spPr>
          <a:xfrm>
            <a:off x="265967" y="1138734"/>
            <a:ext cx="55544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images of natural scenes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task-optimized CNNs for a range of tasks </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vision</a:t>
            </a:r>
            <a:endParaRPr sz="2400">
              <a:solidFill>
                <a:schemeClr val="dk1"/>
              </a:solidFill>
              <a:latin typeface="Calibri"/>
              <a:ea typeface="Calibri"/>
              <a:cs typeface="Calibri"/>
              <a:sym typeface="Calibri"/>
            </a:endParaRPr>
          </a:p>
        </p:txBody>
      </p:sp>
      <p:grpSp>
        <p:nvGrpSpPr>
          <p:cNvPr id="2595" name="Google Shape;2595;p184"/>
          <p:cNvGrpSpPr/>
          <p:nvPr/>
        </p:nvGrpSpPr>
        <p:grpSpPr>
          <a:xfrm>
            <a:off x="6010000" y="605134"/>
            <a:ext cx="5221168" cy="5676534"/>
            <a:chOff x="4507500" y="453850"/>
            <a:chExt cx="3915876" cy="4257401"/>
          </a:xfrm>
        </p:grpSpPr>
        <p:pic>
          <p:nvPicPr>
            <p:cNvPr id="2596" name="Google Shape;2596;p184"/>
            <p:cNvPicPr preferRelativeResize="0"/>
            <p:nvPr/>
          </p:nvPicPr>
          <p:blipFill rotWithShape="1">
            <a:blip r:embed="rId5">
              <a:alphaModFix/>
            </a:blip>
            <a:srcRect b="0" l="0" r="0" t="0"/>
            <a:stretch/>
          </p:blipFill>
          <p:spPr>
            <a:xfrm rot="5400000">
              <a:off x="3447562" y="1863563"/>
              <a:ext cx="3907625" cy="1787750"/>
            </a:xfrm>
            <a:prstGeom prst="rect">
              <a:avLst/>
            </a:prstGeom>
            <a:noFill/>
            <a:ln>
              <a:noFill/>
            </a:ln>
          </p:spPr>
        </p:pic>
        <p:sp>
          <p:nvSpPr>
            <p:cNvPr id="2597" name="Google Shape;2597;p184"/>
            <p:cNvSpPr txBox="1"/>
            <p:nvPr/>
          </p:nvSpPr>
          <p:spPr>
            <a:xfrm>
              <a:off x="5069075" y="453850"/>
              <a:ext cx="33543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rgbClr val="C27BA0"/>
                  </a:solidFill>
                  <a:latin typeface="Calibri"/>
                  <a:ea typeface="Calibri"/>
                  <a:cs typeface="Calibri"/>
                  <a:sym typeface="Calibri"/>
                </a:rPr>
                <a:t>Semantic</a:t>
              </a:r>
              <a:r>
                <a:rPr lang="en-IN" sz="2400">
                  <a:solidFill>
                    <a:schemeClr val="dk1"/>
                  </a:solidFill>
                  <a:latin typeface="Calibri"/>
                  <a:ea typeface="Calibri"/>
                  <a:cs typeface="Calibri"/>
                  <a:sym typeface="Calibri"/>
                </a:rPr>
                <a:t>    </a:t>
              </a:r>
              <a:r>
                <a:rPr lang="en-IN" sz="2400">
                  <a:solidFill>
                    <a:srgbClr val="CC0000"/>
                  </a:solidFill>
                  <a:latin typeface="Calibri"/>
                  <a:ea typeface="Calibri"/>
                  <a:cs typeface="Calibri"/>
                  <a:sym typeface="Calibri"/>
                </a:rPr>
                <a:t>Low-dim. Geometric</a:t>
              </a:r>
              <a:r>
                <a:rPr lang="en-IN" sz="2400">
                  <a:solidFill>
                    <a:schemeClr val="dk1"/>
                  </a:solidFill>
                  <a:latin typeface="Calibri"/>
                  <a:ea typeface="Calibri"/>
                  <a:cs typeface="Calibri"/>
                  <a:sym typeface="Calibri"/>
                </a:rPr>
                <a:t>   </a:t>
              </a:r>
              <a:r>
                <a:rPr lang="en-IN" sz="2400">
                  <a:solidFill>
                    <a:srgbClr val="0C7DBB"/>
                  </a:solidFill>
                  <a:latin typeface="Calibri"/>
                  <a:ea typeface="Calibri"/>
                  <a:cs typeface="Calibri"/>
                  <a:sym typeface="Calibri"/>
                </a:rPr>
                <a:t>2D</a:t>
              </a:r>
              <a:r>
                <a:rPr lang="en-IN" sz="2400">
                  <a:solidFill>
                    <a:schemeClr val="dk1"/>
                  </a:solidFill>
                  <a:latin typeface="Calibri"/>
                  <a:ea typeface="Calibri"/>
                  <a:cs typeface="Calibri"/>
                  <a:sym typeface="Calibri"/>
                </a:rPr>
                <a:t>    </a:t>
              </a:r>
              <a:r>
                <a:rPr lang="en-IN" sz="2400">
                  <a:solidFill>
                    <a:srgbClr val="00B050"/>
                  </a:solidFill>
                  <a:latin typeface="Calibri"/>
                  <a:ea typeface="Calibri"/>
                  <a:cs typeface="Calibri"/>
                  <a:sym typeface="Calibri"/>
                </a:rPr>
                <a:t>3D</a:t>
              </a:r>
              <a:endParaRPr sz="2400">
                <a:solidFill>
                  <a:srgbClr val="00B050"/>
                </a:solidFill>
                <a:latin typeface="Calibri"/>
                <a:ea typeface="Calibri"/>
                <a:cs typeface="Calibri"/>
                <a:sym typeface="Calibri"/>
              </a:endParaRPr>
            </a:p>
          </p:txBody>
        </p:sp>
      </p:grpSp>
      <p:sp>
        <p:nvSpPr>
          <p:cNvPr id="2598" name="Google Shape;2598;p184"/>
          <p:cNvSpPr txBox="1"/>
          <p:nvPr/>
        </p:nvSpPr>
        <p:spPr>
          <a:xfrm>
            <a:off x="910767" y="3429001"/>
            <a:ext cx="4264800" cy="1723508"/>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Vision tasks with higher transferability make similar predictions for brain responses from different regions</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2" name="Shape 2602"/>
        <p:cNvGrpSpPr/>
        <p:nvPr/>
      </p:nvGrpSpPr>
      <p:grpSpPr>
        <a:xfrm>
          <a:off x="0" y="0"/>
          <a:ext cx="0" cy="0"/>
          <a:chOff x="0" y="0"/>
          <a:chExt cx="0" cy="0"/>
        </a:xfrm>
      </p:grpSpPr>
      <p:sp>
        <p:nvSpPr>
          <p:cNvPr id="2603" name="Google Shape;2603;p185"/>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604" name="Google Shape;2604;p185"/>
          <p:cNvSpPr txBox="1"/>
          <p:nvPr>
            <p:ph idx="4294967295" type="body"/>
          </p:nvPr>
        </p:nvSpPr>
        <p:spPr>
          <a:xfrm>
            <a:off x="325295" y="6060985"/>
            <a:ext cx="89192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Oota, Subba Reddy, Jashn Arora, Veeral Agarwal, Mounika Marreddy, Manish Gupta, and Bapi Raju Surampudi. "Neural Language Taskonomy: Which NLP Tasks are the most Predictive of fMRI Brain Activity?." </a:t>
            </a:r>
            <a:r>
              <a:rPr b="0" i="1" lang="en-IN" u="sng">
                <a:solidFill>
                  <a:srgbClr val="222222"/>
                </a:solidFill>
                <a:latin typeface="Arial"/>
                <a:ea typeface="Arial"/>
                <a:cs typeface="Arial"/>
                <a:sym typeface="Arial"/>
                <a:hlinkClick r:id="rId4">
                  <a:extLst>
                    <a:ext uri="{A12FA001-AC4F-418D-AE19-62706E023703}">
                      <ahyp:hlinkClr val="tx"/>
                    </a:ext>
                  </a:extLst>
                </a:hlinkClick>
              </a:rPr>
              <a:t>arXiv preprint arXiv:2205.01404</a:t>
            </a:r>
            <a:r>
              <a:rPr b="0" i="0" lang="en-IN" u="sng">
                <a:solidFill>
                  <a:srgbClr val="222222"/>
                </a:solidFill>
                <a:latin typeface="Arial"/>
                <a:ea typeface="Arial"/>
                <a:cs typeface="Arial"/>
                <a:sym typeface="Arial"/>
                <a:hlinkClick r:id="rId5">
                  <a:extLst>
                    <a:ext uri="{A12FA001-AC4F-418D-AE19-62706E023703}">
                      <ahyp:hlinkClr val="tx"/>
                    </a:ext>
                  </a:extLst>
                </a:hlinkClick>
              </a:rPr>
              <a:t> (2022).</a:t>
            </a:r>
            <a:endParaRPr/>
          </a:p>
          <a:p>
            <a:pPr indent="0" lvl="0" marL="0" rtl="0" algn="l">
              <a:lnSpc>
                <a:spcPct val="90000"/>
              </a:lnSpc>
              <a:spcBef>
                <a:spcPts val="1067"/>
              </a:spcBef>
              <a:spcAft>
                <a:spcPts val="0"/>
              </a:spcAft>
              <a:buClr>
                <a:schemeClr val="dk1"/>
              </a:buClr>
              <a:buSzPct val="100000"/>
              <a:buNone/>
            </a:pPr>
            <a:r>
              <a:t/>
            </a:r>
            <a:endParaRPr/>
          </a:p>
        </p:txBody>
      </p:sp>
      <p:pic>
        <p:nvPicPr>
          <p:cNvPr id="2605" name="Google Shape;2605;p185"/>
          <p:cNvPicPr preferRelativeResize="0"/>
          <p:nvPr/>
        </p:nvPicPr>
        <p:blipFill rotWithShape="1">
          <a:blip r:embed="rId6">
            <a:alphaModFix/>
          </a:blip>
          <a:srcRect b="0" l="0" r="0" t="0"/>
          <a:stretch/>
        </p:blipFill>
        <p:spPr>
          <a:xfrm>
            <a:off x="7102040" y="4166817"/>
            <a:ext cx="3186137" cy="1600212"/>
          </a:xfrm>
          <a:prstGeom prst="rect">
            <a:avLst/>
          </a:prstGeom>
          <a:noFill/>
          <a:ln>
            <a:noFill/>
          </a:ln>
        </p:spPr>
      </p:pic>
      <p:sp>
        <p:nvSpPr>
          <p:cNvPr id="2606" name="Google Shape;2606;p185"/>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Tasks affect processing</a:t>
            </a:r>
            <a:endParaRPr/>
          </a:p>
        </p:txBody>
      </p:sp>
      <p:sp>
        <p:nvSpPr>
          <p:cNvPr id="2607" name="Google Shape;2607;p185"/>
          <p:cNvSpPr txBox="1"/>
          <p:nvPr/>
        </p:nvSpPr>
        <p:spPr>
          <a:xfrm>
            <a:off x="265967" y="1138733"/>
            <a:ext cx="7664400" cy="2316299"/>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passages and narratives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task-optimized NLP models for a range of tasks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reading &amp; listening of different stimuli</a:t>
            </a:r>
            <a:endParaRPr sz="2400">
              <a:solidFill>
                <a:schemeClr val="dk1"/>
              </a:solidFill>
              <a:latin typeface="Calibri"/>
              <a:ea typeface="Calibri"/>
              <a:cs typeface="Calibri"/>
              <a:sym typeface="Calibri"/>
            </a:endParaRPr>
          </a:p>
        </p:txBody>
      </p:sp>
      <p:sp>
        <p:nvSpPr>
          <p:cNvPr id="2608" name="Google Shape;2608;p185"/>
          <p:cNvSpPr txBox="1"/>
          <p:nvPr/>
        </p:nvSpPr>
        <p:spPr>
          <a:xfrm>
            <a:off x="7462433" y="2168601"/>
            <a:ext cx="4264800" cy="2462172"/>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Reading fMRI best explained by coref. resolution, NER, shallow syntax parsing</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IN" sz="2400">
                <a:solidFill>
                  <a:schemeClr val="dk1"/>
                </a:solidFill>
                <a:latin typeface="Calibri"/>
                <a:ea typeface="Calibri"/>
                <a:cs typeface="Calibri"/>
                <a:sym typeface="Calibri"/>
              </a:rPr>
              <a:t>Listening fMRI best explained by paraphrasing, summarization, NLI</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2" name="Shape 2612"/>
        <p:cNvGrpSpPr/>
        <p:nvPr/>
      </p:nvGrpSpPr>
      <p:grpSpPr>
        <a:xfrm>
          <a:off x="0" y="0"/>
          <a:ext cx="0" cy="0"/>
          <a:chOff x="0" y="0"/>
          <a:chExt cx="0" cy="0"/>
        </a:xfrm>
      </p:grpSpPr>
      <p:sp>
        <p:nvSpPr>
          <p:cNvPr id="2613" name="Google Shape;2613;p186"/>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100"/>
              <a:buFont typeface="Calibri"/>
              <a:buNone/>
            </a:pPr>
            <a:r>
              <a:rPr lang="en-IN"/>
              <a:t>Tasks affect processing</a:t>
            </a:r>
            <a:endParaRPr/>
          </a:p>
        </p:txBody>
      </p:sp>
      <p:sp>
        <p:nvSpPr>
          <p:cNvPr id="2614" name="Google Shape;2614;p186"/>
          <p:cNvSpPr txBox="1"/>
          <p:nvPr>
            <p:ph idx="4294967295" type="body"/>
          </p:nvPr>
        </p:nvSpPr>
        <p:spPr>
          <a:xfrm>
            <a:off x="325297" y="6061000"/>
            <a:ext cx="35956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Aw, K.L., and Mariya Toneva. Training language models to summarize narratives improves brain alignment" ICLR 2023</a:t>
            </a:r>
            <a:endParaRPr/>
          </a:p>
          <a:p>
            <a:pPr indent="0" lvl="0" marL="0" rtl="0" algn="l">
              <a:lnSpc>
                <a:spcPct val="90000"/>
              </a:lnSpc>
              <a:spcBef>
                <a:spcPts val="1067"/>
              </a:spcBef>
              <a:spcAft>
                <a:spcPts val="0"/>
              </a:spcAft>
              <a:buClr>
                <a:schemeClr val="dk1"/>
              </a:buClr>
              <a:buSzPct val="100000"/>
              <a:buNone/>
            </a:pPr>
            <a:r>
              <a:t/>
            </a:r>
            <a:endParaRPr/>
          </a:p>
        </p:txBody>
      </p:sp>
      <p:sp>
        <p:nvSpPr>
          <p:cNvPr id="2615" name="Google Shape;2615;p186"/>
          <p:cNvSpPr txBox="1"/>
          <p:nvPr/>
        </p:nvSpPr>
        <p:spPr>
          <a:xfrm>
            <a:off x="265967" y="1138734"/>
            <a:ext cx="60284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summarization-optimized language models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reading</a:t>
            </a:r>
            <a:endParaRPr sz="2400">
              <a:solidFill>
                <a:schemeClr val="dk1"/>
              </a:solidFill>
              <a:latin typeface="Calibri"/>
              <a:ea typeface="Calibri"/>
              <a:cs typeface="Calibri"/>
              <a:sym typeface="Calibri"/>
            </a:endParaRPr>
          </a:p>
        </p:txBody>
      </p:sp>
      <p:grpSp>
        <p:nvGrpSpPr>
          <p:cNvPr id="2616" name="Google Shape;2616;p186"/>
          <p:cNvGrpSpPr/>
          <p:nvPr/>
        </p:nvGrpSpPr>
        <p:grpSpPr>
          <a:xfrm>
            <a:off x="713354" y="3416594"/>
            <a:ext cx="3112085" cy="2316101"/>
            <a:chOff x="3311100" y="1194637"/>
            <a:chExt cx="4884000" cy="4087238"/>
          </a:xfrm>
        </p:grpSpPr>
        <p:pic>
          <p:nvPicPr>
            <p:cNvPr id="2617" name="Google Shape;2617;p186"/>
            <p:cNvPicPr preferRelativeResize="0"/>
            <p:nvPr/>
          </p:nvPicPr>
          <p:blipFill rotWithShape="1">
            <a:blip r:embed="rId4">
              <a:alphaModFix/>
            </a:blip>
            <a:srcRect b="6085" l="0" r="0" t="0"/>
            <a:stretch/>
          </p:blipFill>
          <p:spPr>
            <a:xfrm>
              <a:off x="3463500" y="1194637"/>
              <a:ext cx="4208299" cy="3725502"/>
            </a:xfrm>
            <a:prstGeom prst="rect">
              <a:avLst/>
            </a:prstGeom>
            <a:noFill/>
            <a:ln>
              <a:noFill/>
            </a:ln>
          </p:spPr>
        </p:pic>
        <p:sp>
          <p:nvSpPr>
            <p:cNvPr id="2618" name="Google Shape;2618;p186"/>
            <p:cNvSpPr/>
            <p:nvPr/>
          </p:nvSpPr>
          <p:spPr>
            <a:xfrm>
              <a:off x="3311100" y="4955475"/>
              <a:ext cx="4884000" cy="326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200">
                  <a:solidFill>
                    <a:srgbClr val="000000"/>
                  </a:solidFill>
                  <a:latin typeface="Helvetica Neue"/>
                  <a:ea typeface="Helvetica Neue"/>
                  <a:cs typeface="Helvetica Neue"/>
                  <a:sym typeface="Helvetica Neue"/>
                </a:rPr>
                <a:t>brain alignment (Pearson correlation)</a:t>
              </a:r>
              <a:endParaRPr sz="1200">
                <a:solidFill>
                  <a:srgbClr val="000000"/>
                </a:solidFill>
                <a:latin typeface="Helvetica Neue"/>
                <a:ea typeface="Helvetica Neue"/>
                <a:cs typeface="Helvetica Neue"/>
                <a:sym typeface="Helvetica Neue"/>
              </a:endParaRPr>
            </a:p>
          </p:txBody>
        </p:sp>
      </p:grpSp>
      <p:grpSp>
        <p:nvGrpSpPr>
          <p:cNvPr id="2619" name="Google Shape;2619;p186"/>
          <p:cNvGrpSpPr/>
          <p:nvPr/>
        </p:nvGrpSpPr>
        <p:grpSpPr>
          <a:xfrm>
            <a:off x="4112400" y="2820574"/>
            <a:ext cx="7811365" cy="3508120"/>
            <a:chOff x="3236700" y="2237355"/>
            <a:chExt cx="5858524" cy="2631090"/>
          </a:xfrm>
        </p:grpSpPr>
        <p:pic>
          <p:nvPicPr>
            <p:cNvPr id="2620" name="Google Shape;2620;p186"/>
            <p:cNvPicPr preferRelativeResize="0"/>
            <p:nvPr/>
          </p:nvPicPr>
          <p:blipFill rotWithShape="1">
            <a:blip r:embed="rId5">
              <a:alphaModFix/>
            </a:blip>
            <a:srcRect b="-2431" l="-1639" r="-1452" t="-1929"/>
            <a:stretch/>
          </p:blipFill>
          <p:spPr>
            <a:xfrm>
              <a:off x="6653932" y="2850219"/>
              <a:ext cx="2441292" cy="1221560"/>
            </a:xfrm>
            <a:prstGeom prst="rect">
              <a:avLst/>
            </a:prstGeom>
            <a:noFill/>
            <a:ln cap="flat" cmpd="sng" w="19050">
              <a:solidFill>
                <a:srgbClr val="000000"/>
              </a:solidFill>
              <a:prstDash val="lgDash"/>
              <a:round/>
              <a:headEnd len="sm" w="sm" type="none"/>
              <a:tailEnd len="sm" w="sm" type="none"/>
            </a:ln>
          </p:spPr>
        </p:pic>
        <p:pic>
          <p:nvPicPr>
            <p:cNvPr id="2621" name="Google Shape;2621;p186"/>
            <p:cNvPicPr preferRelativeResize="0"/>
            <p:nvPr/>
          </p:nvPicPr>
          <p:blipFill rotWithShape="1">
            <a:blip r:embed="rId6">
              <a:alphaModFix/>
            </a:blip>
            <a:srcRect b="0" l="0" r="0" t="0"/>
            <a:stretch/>
          </p:blipFill>
          <p:spPr>
            <a:xfrm>
              <a:off x="3236700" y="4321436"/>
              <a:ext cx="1972723" cy="545884"/>
            </a:xfrm>
            <a:prstGeom prst="rect">
              <a:avLst/>
            </a:prstGeom>
            <a:noFill/>
            <a:ln>
              <a:noFill/>
            </a:ln>
          </p:spPr>
        </p:pic>
        <p:pic>
          <p:nvPicPr>
            <p:cNvPr id="2622" name="Google Shape;2622;p186"/>
            <p:cNvPicPr preferRelativeResize="0"/>
            <p:nvPr/>
          </p:nvPicPr>
          <p:blipFill rotWithShape="1">
            <a:blip r:embed="rId7">
              <a:alphaModFix/>
            </a:blip>
            <a:srcRect b="-14251" l="-3066" r="-3056" t="-14265"/>
            <a:stretch/>
          </p:blipFill>
          <p:spPr>
            <a:xfrm>
              <a:off x="3236700" y="2850219"/>
              <a:ext cx="2441288" cy="1221560"/>
            </a:xfrm>
            <a:prstGeom prst="rect">
              <a:avLst/>
            </a:prstGeom>
            <a:noFill/>
            <a:ln cap="flat" cmpd="sng" w="19050">
              <a:solidFill>
                <a:srgbClr val="000000"/>
              </a:solidFill>
              <a:prstDash val="lgDash"/>
              <a:round/>
              <a:headEnd len="sm" w="sm" type="none"/>
              <a:tailEnd len="sm" w="sm" type="none"/>
            </a:ln>
          </p:spPr>
        </p:pic>
        <p:pic>
          <p:nvPicPr>
            <p:cNvPr id="2623" name="Google Shape;2623;p186"/>
            <p:cNvPicPr preferRelativeResize="0"/>
            <p:nvPr/>
          </p:nvPicPr>
          <p:blipFill rotWithShape="1">
            <a:blip r:embed="rId8">
              <a:alphaModFix/>
            </a:blip>
            <a:srcRect b="0" l="0" r="0" t="0"/>
            <a:stretch/>
          </p:blipFill>
          <p:spPr>
            <a:xfrm>
              <a:off x="6660658" y="4320310"/>
              <a:ext cx="1972724" cy="548135"/>
            </a:xfrm>
            <a:prstGeom prst="rect">
              <a:avLst/>
            </a:prstGeom>
            <a:noFill/>
            <a:ln>
              <a:noFill/>
            </a:ln>
          </p:spPr>
        </p:pic>
        <p:pic>
          <p:nvPicPr>
            <p:cNvPr id="2624" name="Google Shape;2624;p186"/>
            <p:cNvPicPr preferRelativeResize="0"/>
            <p:nvPr/>
          </p:nvPicPr>
          <p:blipFill rotWithShape="1">
            <a:blip r:embed="rId9">
              <a:alphaModFix/>
            </a:blip>
            <a:srcRect b="0" l="0" r="0" t="0"/>
            <a:stretch/>
          </p:blipFill>
          <p:spPr>
            <a:xfrm>
              <a:off x="5925357" y="2237355"/>
              <a:ext cx="517500" cy="382468"/>
            </a:xfrm>
            <a:prstGeom prst="rect">
              <a:avLst/>
            </a:prstGeom>
            <a:noFill/>
            <a:ln>
              <a:noFill/>
            </a:ln>
          </p:spPr>
        </p:pic>
        <p:cxnSp>
          <p:nvCxnSpPr>
            <p:cNvPr id="2625" name="Google Shape;2625;p186"/>
            <p:cNvCxnSpPr/>
            <p:nvPr/>
          </p:nvCxnSpPr>
          <p:spPr>
            <a:xfrm flipH="1">
              <a:off x="5506015" y="2429155"/>
              <a:ext cx="323700" cy="303300"/>
            </a:xfrm>
            <a:prstGeom prst="straightConnector1">
              <a:avLst/>
            </a:prstGeom>
            <a:noFill/>
            <a:ln cap="flat" cmpd="sng" w="19050">
              <a:solidFill>
                <a:srgbClr val="000000"/>
              </a:solidFill>
              <a:prstDash val="solid"/>
              <a:round/>
              <a:headEnd len="sm" w="sm" type="none"/>
              <a:tailEnd len="med" w="med" type="triangle"/>
            </a:ln>
          </p:spPr>
        </p:cxnSp>
        <p:cxnSp>
          <p:nvCxnSpPr>
            <p:cNvPr id="2626" name="Google Shape;2626;p186"/>
            <p:cNvCxnSpPr/>
            <p:nvPr/>
          </p:nvCxnSpPr>
          <p:spPr>
            <a:xfrm>
              <a:off x="6534353" y="2429155"/>
              <a:ext cx="323700" cy="303300"/>
            </a:xfrm>
            <a:prstGeom prst="straightConnector1">
              <a:avLst/>
            </a:prstGeom>
            <a:noFill/>
            <a:ln cap="flat" cmpd="sng" w="19050">
              <a:solidFill>
                <a:srgbClr val="000000"/>
              </a:solidFill>
              <a:prstDash val="solid"/>
              <a:round/>
              <a:headEnd len="sm" w="sm" type="none"/>
              <a:tailEnd len="med" w="med" type="triangle"/>
            </a:ln>
          </p:spPr>
        </p:cxnSp>
        <p:sp>
          <p:nvSpPr>
            <p:cNvPr id="2627" name="Google Shape;2627;p186"/>
            <p:cNvSpPr/>
            <p:nvPr/>
          </p:nvSpPr>
          <p:spPr>
            <a:xfrm>
              <a:off x="3422364" y="2384121"/>
              <a:ext cx="1749000" cy="387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600">
                  <a:solidFill>
                    <a:srgbClr val="000000"/>
                  </a:solidFill>
                  <a:latin typeface="Helvetica Neue"/>
                  <a:ea typeface="Helvetica Neue"/>
                  <a:cs typeface="Helvetica Neue"/>
                  <a:sym typeface="Helvetica Neue"/>
                </a:rPr>
                <a:t>Model trained with</a:t>
              </a:r>
              <a:br>
                <a:rPr lang="en-IN" sz="1600">
                  <a:solidFill>
                    <a:srgbClr val="000000"/>
                  </a:solidFill>
                  <a:latin typeface="Helvetica Neue"/>
                  <a:ea typeface="Helvetica Neue"/>
                  <a:cs typeface="Helvetica Neue"/>
                  <a:sym typeface="Helvetica Neue"/>
                </a:rPr>
              </a:br>
              <a:r>
                <a:rPr b="1" lang="en-IN" sz="1600">
                  <a:solidFill>
                    <a:srgbClr val="000000"/>
                  </a:solidFill>
                  <a:latin typeface="Helvetica Neue"/>
                  <a:ea typeface="Helvetica Neue"/>
                  <a:cs typeface="Helvetica Neue"/>
                  <a:sym typeface="Helvetica Neue"/>
                </a:rPr>
                <a:t>language modeling</a:t>
              </a:r>
              <a:endParaRPr b="1" sz="1600">
                <a:solidFill>
                  <a:srgbClr val="000000"/>
                </a:solidFill>
                <a:latin typeface="Helvetica Neue"/>
                <a:ea typeface="Helvetica Neue"/>
                <a:cs typeface="Helvetica Neue"/>
                <a:sym typeface="Helvetica Neue"/>
              </a:endParaRPr>
            </a:p>
          </p:txBody>
        </p:sp>
        <p:sp>
          <p:nvSpPr>
            <p:cNvPr id="2628" name="Google Shape;2628;p186"/>
            <p:cNvSpPr/>
            <p:nvPr/>
          </p:nvSpPr>
          <p:spPr>
            <a:xfrm>
              <a:off x="7076324" y="2387015"/>
              <a:ext cx="1749000" cy="387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600">
                  <a:solidFill>
                    <a:srgbClr val="000000"/>
                  </a:solidFill>
                  <a:latin typeface="Helvetica Neue"/>
                  <a:ea typeface="Helvetica Neue"/>
                  <a:cs typeface="Helvetica Neue"/>
                  <a:sym typeface="Helvetica Neue"/>
                </a:rPr>
                <a:t>Model trained to</a:t>
              </a:r>
              <a:br>
                <a:rPr lang="en-IN" sz="1600">
                  <a:solidFill>
                    <a:srgbClr val="000000"/>
                  </a:solidFill>
                  <a:latin typeface="Helvetica Neue"/>
                  <a:ea typeface="Helvetica Neue"/>
                  <a:cs typeface="Helvetica Neue"/>
                  <a:sym typeface="Helvetica Neue"/>
                </a:rPr>
              </a:br>
              <a:r>
                <a:rPr b="1" lang="en-IN" sz="1600">
                  <a:solidFill>
                    <a:srgbClr val="000000"/>
                  </a:solidFill>
                  <a:latin typeface="Helvetica Neue"/>
                  <a:ea typeface="Helvetica Neue"/>
                  <a:cs typeface="Helvetica Neue"/>
                  <a:sym typeface="Helvetica Neue"/>
                </a:rPr>
                <a:t>summarize narratives</a:t>
              </a:r>
              <a:endParaRPr b="1" sz="1600">
                <a:solidFill>
                  <a:srgbClr val="000000"/>
                </a:solidFill>
                <a:latin typeface="Helvetica Neue"/>
                <a:ea typeface="Helvetica Neue"/>
                <a:cs typeface="Helvetica Neue"/>
                <a:sym typeface="Helvetica Neue"/>
              </a:endParaRPr>
            </a:p>
          </p:txBody>
        </p:sp>
        <p:sp>
          <p:nvSpPr>
            <p:cNvPr id="2629" name="Google Shape;2629;p186"/>
            <p:cNvSpPr/>
            <p:nvPr/>
          </p:nvSpPr>
          <p:spPr>
            <a:xfrm>
              <a:off x="6584447" y="2346775"/>
              <a:ext cx="600600" cy="282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IN" sz="1600">
                  <a:solidFill>
                    <a:srgbClr val="000000"/>
                  </a:solidFill>
                  <a:latin typeface="Helvetica Neue"/>
                  <a:ea typeface="Helvetica Neue"/>
                  <a:cs typeface="Helvetica Neue"/>
                  <a:sym typeface="Helvetica Neue"/>
                </a:rPr>
                <a:t>input</a:t>
              </a:r>
              <a:endParaRPr sz="1600">
                <a:solidFill>
                  <a:srgbClr val="000000"/>
                </a:solidFill>
                <a:latin typeface="Helvetica Neue"/>
                <a:ea typeface="Helvetica Neue"/>
                <a:cs typeface="Helvetica Neue"/>
                <a:sym typeface="Helvetica Neue"/>
              </a:endParaRPr>
            </a:p>
          </p:txBody>
        </p:sp>
        <p:sp>
          <p:nvSpPr>
            <p:cNvPr id="2630" name="Google Shape;2630;p186"/>
            <p:cNvSpPr/>
            <p:nvPr/>
          </p:nvSpPr>
          <p:spPr>
            <a:xfrm>
              <a:off x="5153001" y="2346775"/>
              <a:ext cx="600600" cy="282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IN" sz="1600">
                  <a:solidFill>
                    <a:srgbClr val="000000"/>
                  </a:solidFill>
                  <a:latin typeface="Helvetica Neue"/>
                  <a:ea typeface="Helvetica Neue"/>
                  <a:cs typeface="Helvetica Neue"/>
                  <a:sym typeface="Helvetica Neue"/>
                </a:rPr>
                <a:t>input</a:t>
              </a:r>
              <a:endParaRPr sz="1600">
                <a:solidFill>
                  <a:srgbClr val="000000"/>
                </a:solidFill>
                <a:latin typeface="Helvetica Neue"/>
                <a:ea typeface="Helvetica Neue"/>
                <a:cs typeface="Helvetica Neue"/>
                <a:sym typeface="Helvetica Neue"/>
              </a:endParaRPr>
            </a:p>
          </p:txBody>
        </p:sp>
        <p:grpSp>
          <p:nvGrpSpPr>
            <p:cNvPr id="2631" name="Google Shape;2631;p186"/>
            <p:cNvGrpSpPr/>
            <p:nvPr/>
          </p:nvGrpSpPr>
          <p:grpSpPr>
            <a:xfrm>
              <a:off x="3821603" y="4150312"/>
              <a:ext cx="903294" cy="325172"/>
              <a:chOff x="1902425" y="4009775"/>
              <a:chExt cx="1507500" cy="578700"/>
            </a:xfrm>
          </p:grpSpPr>
          <p:cxnSp>
            <p:nvCxnSpPr>
              <p:cNvPr id="2632" name="Google Shape;2632;p186"/>
              <p:cNvCxnSpPr/>
              <p:nvPr/>
            </p:nvCxnSpPr>
            <p:spPr>
              <a:xfrm>
                <a:off x="1902425" y="4009775"/>
                <a:ext cx="0" cy="535200"/>
              </a:xfrm>
              <a:prstGeom prst="straightConnector1">
                <a:avLst/>
              </a:prstGeom>
              <a:noFill/>
              <a:ln cap="flat" cmpd="sng" w="19050">
                <a:solidFill>
                  <a:srgbClr val="000000"/>
                </a:solidFill>
                <a:prstDash val="solid"/>
                <a:round/>
                <a:headEnd len="sm" w="sm" type="none"/>
                <a:tailEnd len="med" w="med" type="triangle"/>
              </a:ln>
            </p:spPr>
          </p:cxnSp>
          <p:sp>
            <p:nvSpPr>
              <p:cNvPr id="2633" name="Google Shape;2633;p186"/>
              <p:cNvSpPr/>
              <p:nvPr/>
            </p:nvSpPr>
            <p:spPr>
              <a:xfrm>
                <a:off x="1902425" y="4085975"/>
                <a:ext cx="1507500" cy="502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IN" sz="1600">
                    <a:solidFill>
                      <a:srgbClr val="000000"/>
                    </a:solidFill>
                    <a:latin typeface="Helvetica Neue"/>
                    <a:ea typeface="Helvetica Neue"/>
                    <a:cs typeface="Helvetica Neue"/>
                    <a:sym typeface="Helvetica Neue"/>
                  </a:rPr>
                  <a:t>activations</a:t>
                </a:r>
                <a:endParaRPr sz="1600">
                  <a:solidFill>
                    <a:srgbClr val="000000"/>
                  </a:solidFill>
                  <a:latin typeface="Helvetica Neue"/>
                  <a:ea typeface="Helvetica Neue"/>
                  <a:cs typeface="Helvetica Neue"/>
                  <a:sym typeface="Helvetica Neue"/>
                </a:endParaRPr>
              </a:p>
            </p:txBody>
          </p:sp>
        </p:grpSp>
        <p:grpSp>
          <p:nvGrpSpPr>
            <p:cNvPr id="2634" name="Google Shape;2634;p186"/>
            <p:cNvGrpSpPr/>
            <p:nvPr/>
          </p:nvGrpSpPr>
          <p:grpSpPr>
            <a:xfrm>
              <a:off x="7251044" y="4150312"/>
              <a:ext cx="1071909" cy="325172"/>
              <a:chOff x="1902425" y="4009775"/>
              <a:chExt cx="1788900" cy="578700"/>
            </a:xfrm>
          </p:grpSpPr>
          <p:cxnSp>
            <p:nvCxnSpPr>
              <p:cNvPr id="2635" name="Google Shape;2635;p186"/>
              <p:cNvCxnSpPr/>
              <p:nvPr/>
            </p:nvCxnSpPr>
            <p:spPr>
              <a:xfrm>
                <a:off x="1902425" y="4009775"/>
                <a:ext cx="0" cy="535200"/>
              </a:xfrm>
              <a:prstGeom prst="straightConnector1">
                <a:avLst/>
              </a:prstGeom>
              <a:noFill/>
              <a:ln cap="flat" cmpd="sng" w="19050">
                <a:solidFill>
                  <a:srgbClr val="000000"/>
                </a:solidFill>
                <a:prstDash val="solid"/>
                <a:round/>
                <a:headEnd len="sm" w="sm" type="none"/>
                <a:tailEnd len="med" w="med" type="triangle"/>
              </a:ln>
            </p:spPr>
          </p:cxnSp>
          <p:sp>
            <p:nvSpPr>
              <p:cNvPr id="2636" name="Google Shape;2636;p186"/>
              <p:cNvSpPr/>
              <p:nvPr/>
            </p:nvSpPr>
            <p:spPr>
              <a:xfrm>
                <a:off x="1902425" y="4085975"/>
                <a:ext cx="1788900" cy="502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IN" sz="1600">
                    <a:solidFill>
                      <a:srgbClr val="000000"/>
                    </a:solidFill>
                    <a:latin typeface="Helvetica Neue"/>
                    <a:ea typeface="Helvetica Neue"/>
                    <a:cs typeface="Helvetica Neue"/>
                    <a:sym typeface="Helvetica Neue"/>
                  </a:rPr>
                  <a:t>activations</a:t>
                </a:r>
                <a:endParaRPr sz="1600">
                  <a:solidFill>
                    <a:srgbClr val="000000"/>
                  </a:solidFill>
                  <a:latin typeface="Helvetica Neue"/>
                  <a:ea typeface="Helvetica Neue"/>
                  <a:cs typeface="Helvetica Neue"/>
                  <a:sym typeface="Helvetica Neue"/>
                </a:endParaRPr>
              </a:p>
            </p:txBody>
          </p:sp>
        </p:grpSp>
        <p:sp>
          <p:nvSpPr>
            <p:cNvPr id="2637" name="Google Shape;2637;p186"/>
            <p:cNvSpPr/>
            <p:nvPr/>
          </p:nvSpPr>
          <p:spPr>
            <a:xfrm>
              <a:off x="5810196" y="2689750"/>
              <a:ext cx="743700" cy="435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IN" sz="1600">
                  <a:solidFill>
                    <a:srgbClr val="000000"/>
                  </a:solidFill>
                  <a:latin typeface="Helvetica Neue"/>
                  <a:ea typeface="Helvetica Neue"/>
                  <a:cs typeface="Helvetica Neue"/>
                  <a:sym typeface="Helvetica Neue"/>
                </a:rPr>
                <a:t>book</a:t>
              </a:r>
              <a:br>
                <a:rPr lang="en-IN" sz="1600">
                  <a:solidFill>
                    <a:srgbClr val="000000"/>
                  </a:solidFill>
                  <a:latin typeface="Helvetica Neue"/>
                  <a:ea typeface="Helvetica Neue"/>
                  <a:cs typeface="Helvetica Neue"/>
                  <a:sym typeface="Helvetica Neue"/>
                </a:rPr>
              </a:br>
              <a:r>
                <a:rPr lang="en-IN" sz="1600">
                  <a:solidFill>
                    <a:srgbClr val="000000"/>
                  </a:solidFill>
                  <a:latin typeface="Helvetica Neue"/>
                  <a:ea typeface="Helvetica Neue"/>
                  <a:cs typeface="Helvetica Neue"/>
                  <a:sym typeface="Helvetica Neue"/>
                </a:rPr>
                <a:t>chapter</a:t>
              </a:r>
              <a:endParaRPr sz="1600">
                <a:solidFill>
                  <a:srgbClr val="000000"/>
                </a:solidFill>
                <a:latin typeface="Helvetica Neue"/>
                <a:ea typeface="Helvetica Neue"/>
                <a:cs typeface="Helvetica Neue"/>
                <a:sym typeface="Helvetica Neue"/>
              </a:endParaRPr>
            </a:p>
          </p:txBody>
        </p:sp>
      </p:grpSp>
      <p:sp>
        <p:nvSpPr>
          <p:cNvPr id="2638" name="Google Shape;2638;p186"/>
          <p:cNvSpPr txBox="1"/>
          <p:nvPr/>
        </p:nvSpPr>
        <p:spPr>
          <a:xfrm>
            <a:off x="7350067" y="511168"/>
            <a:ext cx="4264800" cy="2462172"/>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Training language models to summarize narratives improves brain alignment, especially during important narrative elements (Characters, emotions, etc.)</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2" name="Shape 2642"/>
        <p:cNvGrpSpPr/>
        <p:nvPr/>
      </p:nvGrpSpPr>
      <p:grpSpPr>
        <a:xfrm>
          <a:off x="0" y="0"/>
          <a:ext cx="0" cy="0"/>
          <a:chOff x="0" y="0"/>
          <a:chExt cx="0" cy="0"/>
        </a:xfrm>
      </p:grpSpPr>
      <p:sp>
        <p:nvSpPr>
          <p:cNvPr id="2643" name="Google Shape;2643;p187"/>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Challenges in using DL for cognitive modeling</a:t>
            </a:r>
            <a:endParaRPr/>
          </a:p>
        </p:txBody>
      </p:sp>
      <p:sp>
        <p:nvSpPr>
          <p:cNvPr id="2644" name="Google Shape;2644;p187"/>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482588" lvl="0" marL="609585" rtl="0" algn="l">
              <a:lnSpc>
                <a:spcPct val="90000"/>
              </a:lnSpc>
              <a:spcBef>
                <a:spcPts val="1067"/>
              </a:spcBef>
              <a:spcAft>
                <a:spcPts val="0"/>
              </a:spcAft>
              <a:buSzPts val="2100"/>
              <a:buFont typeface="Calibri"/>
              <a:buChar char="•"/>
            </a:pPr>
            <a:r>
              <a:rPr lang="en-IN"/>
              <a:t>Not designed to specifically model brain processing</a:t>
            </a:r>
            <a:endParaRPr/>
          </a:p>
          <a:p>
            <a:pPr indent="-440255" lvl="1" marL="1219170" rtl="0" algn="l">
              <a:lnSpc>
                <a:spcPct val="90000"/>
              </a:lnSpc>
              <a:spcBef>
                <a:spcPts val="1333"/>
              </a:spcBef>
              <a:spcAft>
                <a:spcPts val="0"/>
              </a:spcAft>
              <a:buSzPts val="1600"/>
              <a:buFont typeface="Calibri"/>
              <a:buChar char="•"/>
            </a:pPr>
            <a:r>
              <a:rPr lang="en-IN"/>
              <a:t>Training DL models using brain recordings</a:t>
            </a:r>
            <a:endParaRPr/>
          </a:p>
          <a:p>
            <a:pPr indent="-440255" lvl="1" marL="1219170" rtl="0" algn="l">
              <a:lnSpc>
                <a:spcPct val="90000"/>
              </a:lnSpc>
              <a:spcBef>
                <a:spcPts val="1333"/>
              </a:spcBef>
              <a:spcAft>
                <a:spcPts val="0"/>
              </a:spcAft>
              <a:buSzPts val="1600"/>
              <a:buFont typeface="Calibri"/>
              <a:buChar char="•"/>
            </a:pPr>
            <a:r>
              <a:rPr lang="en-IN"/>
              <a:t>Task-based modeling</a:t>
            </a:r>
            <a:endParaRPr/>
          </a:p>
          <a:p>
            <a:pPr indent="-482588" lvl="0" marL="609585" rtl="0" algn="l">
              <a:lnSpc>
                <a:spcPct val="90000"/>
              </a:lnSpc>
              <a:spcBef>
                <a:spcPts val="1333"/>
              </a:spcBef>
              <a:spcAft>
                <a:spcPts val="0"/>
              </a:spcAft>
              <a:buSzPts val="2100"/>
              <a:buFont typeface="Calibri"/>
              <a:buChar char="•"/>
            </a:pPr>
            <a:r>
              <a:rPr lang="en-IN"/>
              <a:t>Can be difficult to interpret due to multiple sources of information</a:t>
            </a:r>
            <a:endParaRPr/>
          </a:p>
          <a:p>
            <a:pPr indent="-440255" lvl="1" marL="1219170" rtl="0" algn="l">
              <a:lnSpc>
                <a:spcPct val="90000"/>
              </a:lnSpc>
              <a:spcBef>
                <a:spcPts val="1333"/>
              </a:spcBef>
              <a:spcAft>
                <a:spcPts val="0"/>
              </a:spcAft>
              <a:buSzPts val="1600"/>
              <a:buFont typeface="Calibri"/>
              <a:buChar char="•"/>
            </a:pPr>
            <a:r>
              <a:rPr b="1" lang="en-IN"/>
              <a:t>Disentangling contributions of different info sources to brain predictions</a:t>
            </a:r>
            <a:endParaRPr b="1"/>
          </a:p>
        </p:txBody>
      </p:sp>
      <p:sp>
        <p:nvSpPr>
          <p:cNvPr id="2645" name="Google Shape;2645;p187"/>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800"/>
              <a:buFont typeface="Calibri"/>
              <a:buNone/>
            </a:pPr>
            <a:fld id="{00000000-1234-1234-1234-123412341234}" type="slidenum">
              <a:rPr lang="en-IN"/>
              <a:t>‹#›</a:t>
            </a:fld>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9" name="Shape 2649"/>
        <p:cNvGrpSpPr/>
        <p:nvPr/>
      </p:nvGrpSpPr>
      <p:grpSpPr>
        <a:xfrm>
          <a:off x="0" y="0"/>
          <a:ext cx="0" cy="0"/>
          <a:chOff x="0" y="0"/>
          <a:chExt cx="0" cy="0"/>
        </a:xfrm>
      </p:grpSpPr>
      <p:sp>
        <p:nvSpPr>
          <p:cNvPr id="2650" name="Google Shape;2650;p188"/>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5353"/>
              <a:buFont typeface="Calibri"/>
              <a:buNone/>
            </a:pPr>
            <a:r>
              <a:rPr lang="en-IN"/>
              <a:t>Disentangling contributions of different info sources to brain predictions</a:t>
            </a:r>
            <a:endParaRPr/>
          </a:p>
        </p:txBody>
      </p:sp>
      <p:sp>
        <p:nvSpPr>
          <p:cNvPr id="2651" name="Google Shape;2651;p188"/>
          <p:cNvSpPr txBox="1"/>
          <p:nvPr/>
        </p:nvSpPr>
        <p:spPr>
          <a:xfrm>
            <a:off x="475267" y="2155067"/>
            <a:ext cx="3341600" cy="5716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i="1" lang="en-IN" sz="2400">
                <a:solidFill>
                  <a:schemeClr val="dk1"/>
                </a:solidFill>
                <a:latin typeface="Montserrat"/>
                <a:ea typeface="Montserrat"/>
                <a:cs typeface="Montserrat"/>
                <a:sym typeface="Montserrat"/>
              </a:rPr>
              <a:t>“Mary finished the apple”</a:t>
            </a:r>
            <a:endParaRPr i="1" sz="2400">
              <a:solidFill>
                <a:schemeClr val="dk1"/>
              </a:solidFill>
              <a:latin typeface="Montserrat"/>
              <a:ea typeface="Montserrat"/>
              <a:cs typeface="Montserrat"/>
              <a:sym typeface="Montserrat"/>
            </a:endParaRPr>
          </a:p>
        </p:txBody>
      </p:sp>
      <p:sp>
        <p:nvSpPr>
          <p:cNvPr id="2652" name="Google Shape;2652;p188"/>
          <p:cNvSpPr txBox="1"/>
          <p:nvPr/>
        </p:nvSpPr>
        <p:spPr>
          <a:xfrm>
            <a:off x="906333" y="2805167"/>
            <a:ext cx="3701200" cy="842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IN" sz="2000">
                <a:solidFill>
                  <a:schemeClr val="dk1"/>
                </a:solidFill>
                <a:latin typeface="Montserrat"/>
                <a:ea typeface="Montserrat"/>
                <a:cs typeface="Montserrat"/>
                <a:sym typeface="Montserrat"/>
              </a:rPr>
              <a:t>supra-word meaning</a:t>
            </a:r>
            <a:r>
              <a:rPr lang="en-IN" sz="2000">
                <a:solidFill>
                  <a:schemeClr val="dk1"/>
                </a:solidFill>
                <a:latin typeface="Montserrat"/>
                <a:ea typeface="Montserrat"/>
                <a:cs typeface="Montserrat"/>
                <a:sym typeface="Montserrat"/>
              </a:rPr>
              <a:t> may contain concept of:</a:t>
            </a:r>
            <a:endParaRPr sz="2000">
              <a:solidFill>
                <a:schemeClr val="dk1"/>
              </a:solidFill>
              <a:latin typeface="Montserrat"/>
              <a:ea typeface="Montserrat"/>
              <a:cs typeface="Montserrat"/>
              <a:sym typeface="Montserrat"/>
            </a:endParaRPr>
          </a:p>
          <a:p>
            <a:pPr indent="-431788" lvl="0" marL="609585" marR="0" rtl="0" algn="l">
              <a:spcBef>
                <a:spcPts val="0"/>
              </a:spcBef>
              <a:spcAft>
                <a:spcPts val="0"/>
              </a:spcAft>
              <a:buClr>
                <a:schemeClr val="dk1"/>
              </a:buClr>
              <a:buSzPts val="1500"/>
              <a:buFont typeface="Montserrat"/>
              <a:buChar char="-"/>
            </a:pPr>
            <a:r>
              <a:rPr lang="en-IN" sz="2000">
                <a:solidFill>
                  <a:schemeClr val="dk1"/>
                </a:solidFill>
                <a:latin typeface="Montserrat"/>
                <a:ea typeface="Montserrat"/>
                <a:cs typeface="Montserrat"/>
                <a:sym typeface="Montserrat"/>
              </a:rPr>
              <a:t>eating</a:t>
            </a:r>
            <a:endParaRPr sz="2000">
              <a:solidFill>
                <a:schemeClr val="dk1"/>
              </a:solidFill>
              <a:latin typeface="Montserrat"/>
              <a:ea typeface="Montserrat"/>
              <a:cs typeface="Montserrat"/>
              <a:sym typeface="Montserrat"/>
            </a:endParaRPr>
          </a:p>
          <a:p>
            <a:pPr indent="-431788" lvl="0" marL="609585" marR="0" rtl="0" algn="l">
              <a:spcBef>
                <a:spcPts val="0"/>
              </a:spcBef>
              <a:spcAft>
                <a:spcPts val="0"/>
              </a:spcAft>
              <a:buClr>
                <a:schemeClr val="dk1"/>
              </a:buClr>
              <a:buSzPts val="1500"/>
              <a:buFont typeface="Montserrat"/>
              <a:buChar char="-"/>
            </a:pPr>
            <a:r>
              <a:rPr lang="en-IN" sz="2000">
                <a:solidFill>
                  <a:schemeClr val="dk1"/>
                </a:solidFill>
                <a:latin typeface="Montserrat"/>
                <a:ea typeface="Montserrat"/>
                <a:cs typeface="Montserrat"/>
                <a:sym typeface="Montserrat"/>
              </a:rPr>
              <a:t>apple core</a:t>
            </a:r>
            <a:endParaRPr sz="2000">
              <a:solidFill>
                <a:schemeClr val="dk1"/>
              </a:solidFill>
              <a:latin typeface="Montserrat"/>
              <a:ea typeface="Montserrat"/>
              <a:cs typeface="Montserrat"/>
              <a:sym typeface="Montserrat"/>
            </a:endParaRPr>
          </a:p>
          <a:p>
            <a:pPr indent="-431788" lvl="0" marL="609585" marR="0" rtl="0" algn="l">
              <a:spcBef>
                <a:spcPts val="0"/>
              </a:spcBef>
              <a:spcAft>
                <a:spcPts val="0"/>
              </a:spcAft>
              <a:buClr>
                <a:schemeClr val="dk1"/>
              </a:buClr>
              <a:buSzPts val="1500"/>
              <a:buFont typeface="Montserrat"/>
              <a:buChar char="-"/>
            </a:pPr>
            <a:r>
              <a:rPr lang="en-IN" sz="2000">
                <a:solidFill>
                  <a:schemeClr val="dk1"/>
                </a:solidFill>
                <a:latin typeface="Montserrat"/>
                <a:ea typeface="Montserrat"/>
                <a:cs typeface="Montserrat"/>
                <a:sym typeface="Montserrat"/>
              </a:rPr>
              <a:t>…</a:t>
            </a:r>
            <a:endParaRPr sz="2000">
              <a:solidFill>
                <a:schemeClr val="dk1"/>
              </a:solidFill>
              <a:latin typeface="Montserrat"/>
              <a:ea typeface="Montserrat"/>
              <a:cs typeface="Montserrat"/>
              <a:sym typeface="Montserrat"/>
            </a:endParaRPr>
          </a:p>
        </p:txBody>
      </p:sp>
      <p:grpSp>
        <p:nvGrpSpPr>
          <p:cNvPr id="2653" name="Google Shape;2653;p188"/>
          <p:cNvGrpSpPr/>
          <p:nvPr/>
        </p:nvGrpSpPr>
        <p:grpSpPr>
          <a:xfrm>
            <a:off x="5395634" y="2155067"/>
            <a:ext cx="6492767" cy="3029103"/>
            <a:chOff x="4046725" y="1616300"/>
            <a:chExt cx="4869575" cy="2271827"/>
          </a:xfrm>
        </p:grpSpPr>
        <p:grpSp>
          <p:nvGrpSpPr>
            <p:cNvPr id="2654" name="Google Shape;2654;p188"/>
            <p:cNvGrpSpPr/>
            <p:nvPr/>
          </p:nvGrpSpPr>
          <p:grpSpPr>
            <a:xfrm>
              <a:off x="7358070" y="3161146"/>
              <a:ext cx="1558230" cy="726981"/>
              <a:chOff x="3469050" y="2023251"/>
              <a:chExt cx="2692174" cy="1256013"/>
            </a:xfrm>
          </p:grpSpPr>
          <p:sp>
            <p:nvSpPr>
              <p:cNvPr id="2655" name="Google Shape;2655;p188"/>
              <p:cNvSpPr/>
              <p:nvPr/>
            </p:nvSpPr>
            <p:spPr>
              <a:xfrm>
                <a:off x="3582925" y="2213964"/>
                <a:ext cx="227700" cy="10653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id="2656" name="Google Shape;2656;p188"/>
              <p:cNvPicPr preferRelativeResize="0"/>
              <p:nvPr/>
            </p:nvPicPr>
            <p:blipFill rotWithShape="1">
              <a:blip r:embed="rId3">
                <a:alphaModFix/>
              </a:blip>
              <a:srcRect b="37540" l="475" r="61212" t="9786"/>
              <a:stretch/>
            </p:blipFill>
            <p:spPr>
              <a:xfrm>
                <a:off x="3469050" y="2023251"/>
                <a:ext cx="2692174" cy="1201800"/>
              </a:xfrm>
              <a:prstGeom prst="rect">
                <a:avLst/>
              </a:prstGeom>
              <a:noFill/>
              <a:ln>
                <a:noFill/>
              </a:ln>
            </p:spPr>
          </p:pic>
          <p:pic>
            <p:nvPicPr>
              <p:cNvPr id="2657" name="Google Shape;2657;p188"/>
              <p:cNvPicPr preferRelativeResize="0"/>
              <p:nvPr/>
            </p:nvPicPr>
            <p:blipFill rotWithShape="1">
              <a:blip r:embed="rId4">
                <a:alphaModFix/>
              </a:blip>
              <a:srcRect b="75220" l="3679" r="87556" t="15273"/>
              <a:stretch/>
            </p:blipFill>
            <p:spPr>
              <a:xfrm>
                <a:off x="4486380" y="2550989"/>
                <a:ext cx="615876" cy="216901"/>
              </a:xfrm>
              <a:prstGeom prst="rect">
                <a:avLst/>
              </a:prstGeom>
              <a:noFill/>
              <a:ln>
                <a:noFill/>
              </a:ln>
            </p:spPr>
          </p:pic>
          <p:pic>
            <p:nvPicPr>
              <p:cNvPr id="2658" name="Google Shape;2658;p188"/>
              <p:cNvPicPr preferRelativeResize="0"/>
              <p:nvPr/>
            </p:nvPicPr>
            <p:blipFill rotWithShape="1">
              <a:blip r:embed="rId5">
                <a:alphaModFix/>
              </a:blip>
              <a:srcRect b="75643" l="3679" r="87556" t="15272"/>
              <a:stretch/>
            </p:blipFill>
            <p:spPr>
              <a:xfrm>
                <a:off x="5281709" y="2957440"/>
                <a:ext cx="615876" cy="207249"/>
              </a:xfrm>
              <a:prstGeom prst="rect">
                <a:avLst/>
              </a:prstGeom>
              <a:noFill/>
              <a:ln>
                <a:noFill/>
              </a:ln>
            </p:spPr>
          </p:pic>
          <p:pic>
            <p:nvPicPr>
              <p:cNvPr id="2659" name="Google Shape;2659;p188"/>
              <p:cNvPicPr preferRelativeResize="0"/>
              <p:nvPr/>
            </p:nvPicPr>
            <p:blipFill rotWithShape="1">
              <a:blip r:embed="rId5">
                <a:alphaModFix/>
              </a:blip>
              <a:srcRect b="75643" l="3679" r="87556" t="15272"/>
              <a:stretch/>
            </p:blipFill>
            <p:spPr>
              <a:xfrm>
                <a:off x="4486376" y="2957440"/>
                <a:ext cx="615876" cy="207249"/>
              </a:xfrm>
              <a:prstGeom prst="rect">
                <a:avLst/>
              </a:prstGeom>
              <a:noFill/>
              <a:ln>
                <a:noFill/>
              </a:ln>
            </p:spPr>
          </p:pic>
          <p:sp>
            <p:nvSpPr>
              <p:cNvPr id="2660" name="Google Shape;2660;p188"/>
              <p:cNvSpPr/>
              <p:nvPr/>
            </p:nvSpPr>
            <p:spPr>
              <a:xfrm>
                <a:off x="3520488" y="2023252"/>
                <a:ext cx="176100" cy="12018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id="2661" name="Google Shape;2661;p188"/>
              <p:cNvPicPr preferRelativeResize="0"/>
              <p:nvPr/>
            </p:nvPicPr>
            <p:blipFill rotWithShape="1">
              <a:blip r:embed="rId5">
                <a:alphaModFix/>
              </a:blip>
              <a:srcRect b="75643" l="3679" r="87556" t="15272"/>
              <a:stretch/>
            </p:blipFill>
            <p:spPr>
              <a:xfrm>
                <a:off x="3686741" y="2957440"/>
                <a:ext cx="615876" cy="207249"/>
              </a:xfrm>
              <a:prstGeom prst="rect">
                <a:avLst/>
              </a:prstGeom>
              <a:noFill/>
              <a:ln>
                <a:noFill/>
              </a:ln>
            </p:spPr>
          </p:pic>
          <p:pic>
            <p:nvPicPr>
              <p:cNvPr id="2662" name="Google Shape;2662;p188"/>
              <p:cNvPicPr preferRelativeResize="0"/>
              <p:nvPr/>
            </p:nvPicPr>
            <p:blipFill rotWithShape="1">
              <a:blip r:embed="rId4">
                <a:alphaModFix/>
              </a:blip>
              <a:srcRect b="75220" l="3679" r="87556" t="15273"/>
              <a:stretch/>
            </p:blipFill>
            <p:spPr>
              <a:xfrm>
                <a:off x="5286945" y="2550989"/>
                <a:ext cx="615876" cy="216901"/>
              </a:xfrm>
              <a:prstGeom prst="rect">
                <a:avLst/>
              </a:prstGeom>
              <a:noFill/>
              <a:ln>
                <a:noFill/>
              </a:ln>
            </p:spPr>
          </p:pic>
          <p:pic>
            <p:nvPicPr>
              <p:cNvPr id="2663" name="Google Shape;2663;p188"/>
              <p:cNvPicPr preferRelativeResize="0"/>
              <p:nvPr/>
            </p:nvPicPr>
            <p:blipFill rotWithShape="1">
              <a:blip r:embed="rId4">
                <a:alphaModFix/>
              </a:blip>
              <a:srcRect b="75220" l="3679" r="87556" t="15273"/>
              <a:stretch/>
            </p:blipFill>
            <p:spPr>
              <a:xfrm>
                <a:off x="5276259" y="2144899"/>
                <a:ext cx="615876" cy="216901"/>
              </a:xfrm>
              <a:prstGeom prst="rect">
                <a:avLst/>
              </a:prstGeom>
              <a:noFill/>
              <a:ln>
                <a:noFill/>
              </a:ln>
            </p:spPr>
          </p:pic>
          <p:pic>
            <p:nvPicPr>
              <p:cNvPr id="2664" name="Google Shape;2664;p188"/>
              <p:cNvPicPr preferRelativeResize="0"/>
              <p:nvPr/>
            </p:nvPicPr>
            <p:blipFill rotWithShape="1">
              <a:blip r:embed="rId4">
                <a:alphaModFix/>
              </a:blip>
              <a:srcRect b="75220" l="3679" r="87556" t="15273"/>
              <a:stretch/>
            </p:blipFill>
            <p:spPr>
              <a:xfrm>
                <a:off x="4489168" y="2146758"/>
                <a:ext cx="615876" cy="216901"/>
              </a:xfrm>
              <a:prstGeom prst="rect">
                <a:avLst/>
              </a:prstGeom>
              <a:noFill/>
              <a:ln>
                <a:noFill/>
              </a:ln>
            </p:spPr>
          </p:pic>
          <p:pic>
            <p:nvPicPr>
              <p:cNvPr id="2665" name="Google Shape;2665;p188"/>
              <p:cNvPicPr preferRelativeResize="0"/>
              <p:nvPr/>
            </p:nvPicPr>
            <p:blipFill rotWithShape="1">
              <a:blip r:embed="rId4">
                <a:alphaModFix/>
              </a:blip>
              <a:srcRect b="75220" l="3679" r="87556" t="15273"/>
              <a:stretch/>
            </p:blipFill>
            <p:spPr>
              <a:xfrm>
                <a:off x="3689533" y="2144899"/>
                <a:ext cx="615876" cy="216901"/>
              </a:xfrm>
              <a:prstGeom prst="rect">
                <a:avLst/>
              </a:prstGeom>
              <a:noFill/>
              <a:ln>
                <a:noFill/>
              </a:ln>
            </p:spPr>
          </p:pic>
          <p:pic>
            <p:nvPicPr>
              <p:cNvPr id="2666" name="Google Shape;2666;p188"/>
              <p:cNvPicPr preferRelativeResize="0"/>
              <p:nvPr/>
            </p:nvPicPr>
            <p:blipFill rotWithShape="1">
              <a:blip r:embed="rId4">
                <a:alphaModFix/>
              </a:blip>
              <a:srcRect b="75220" l="3679" r="87556" t="15273"/>
              <a:stretch/>
            </p:blipFill>
            <p:spPr>
              <a:xfrm>
                <a:off x="3688604" y="2551919"/>
                <a:ext cx="615876" cy="216901"/>
              </a:xfrm>
              <a:prstGeom prst="rect">
                <a:avLst/>
              </a:prstGeom>
              <a:noFill/>
              <a:ln>
                <a:noFill/>
              </a:ln>
            </p:spPr>
          </p:pic>
        </p:grpSp>
        <p:grpSp>
          <p:nvGrpSpPr>
            <p:cNvPr id="2667" name="Google Shape;2667;p188"/>
            <p:cNvGrpSpPr/>
            <p:nvPr/>
          </p:nvGrpSpPr>
          <p:grpSpPr>
            <a:xfrm>
              <a:off x="4046731" y="2502209"/>
              <a:ext cx="4351208" cy="848323"/>
              <a:chOff x="4197715" y="2367675"/>
              <a:chExt cx="3564811" cy="695062"/>
            </a:xfrm>
          </p:grpSpPr>
          <p:grpSp>
            <p:nvGrpSpPr>
              <p:cNvPr id="2668" name="Google Shape;2668;p188"/>
              <p:cNvGrpSpPr/>
              <p:nvPr/>
            </p:nvGrpSpPr>
            <p:grpSpPr>
              <a:xfrm>
                <a:off x="4404825" y="2367675"/>
                <a:ext cx="3357701" cy="354000"/>
                <a:chOff x="5025875" y="2414550"/>
                <a:chExt cx="3357701" cy="354000"/>
              </a:xfrm>
            </p:grpSpPr>
            <p:pic>
              <p:nvPicPr>
                <p:cNvPr id="2669" name="Google Shape;2669;p188"/>
                <p:cNvPicPr preferRelativeResize="0"/>
                <p:nvPr/>
              </p:nvPicPr>
              <p:blipFill rotWithShape="1">
                <a:blip r:embed="rId3">
                  <a:alphaModFix/>
                </a:blip>
                <a:srcRect b="43322" l="50478" r="2177" t="42311"/>
                <a:stretch/>
              </p:blipFill>
              <p:spPr>
                <a:xfrm>
                  <a:off x="5025875" y="2414550"/>
                  <a:ext cx="3357701" cy="354000"/>
                </a:xfrm>
                <a:prstGeom prst="rect">
                  <a:avLst/>
                </a:prstGeom>
                <a:noFill/>
                <a:ln>
                  <a:noFill/>
                </a:ln>
              </p:spPr>
            </p:pic>
            <p:pic>
              <p:nvPicPr>
                <p:cNvPr id="2670" name="Google Shape;2670;p188"/>
                <p:cNvPicPr preferRelativeResize="0"/>
                <p:nvPr/>
              </p:nvPicPr>
              <p:blipFill rotWithShape="1">
                <a:blip r:embed="rId5">
                  <a:alphaModFix/>
                </a:blip>
                <a:srcRect b="75643" l="3679" r="87556" t="15272"/>
                <a:stretch/>
              </p:blipFill>
              <p:spPr>
                <a:xfrm>
                  <a:off x="6827372" y="2481021"/>
                  <a:ext cx="615876" cy="207249"/>
                </a:xfrm>
                <a:prstGeom prst="rect">
                  <a:avLst/>
                </a:prstGeom>
                <a:noFill/>
                <a:ln>
                  <a:noFill/>
                </a:ln>
              </p:spPr>
            </p:pic>
            <p:pic>
              <p:nvPicPr>
                <p:cNvPr id="2671" name="Google Shape;2671;p188"/>
                <p:cNvPicPr preferRelativeResize="0"/>
                <p:nvPr/>
              </p:nvPicPr>
              <p:blipFill rotWithShape="1">
                <a:blip r:embed="rId5">
                  <a:alphaModFix/>
                </a:blip>
                <a:srcRect b="75643" l="3679" r="87556" t="15272"/>
                <a:stretch/>
              </p:blipFill>
              <p:spPr>
                <a:xfrm>
                  <a:off x="7471661" y="2481021"/>
                  <a:ext cx="615876" cy="207249"/>
                </a:xfrm>
                <a:prstGeom prst="rect">
                  <a:avLst/>
                </a:prstGeom>
                <a:noFill/>
                <a:ln>
                  <a:noFill/>
                </a:ln>
              </p:spPr>
            </p:pic>
            <p:pic>
              <p:nvPicPr>
                <p:cNvPr id="2672" name="Google Shape;2672;p188"/>
                <p:cNvPicPr preferRelativeResize="0"/>
                <p:nvPr/>
              </p:nvPicPr>
              <p:blipFill rotWithShape="1">
                <a:blip r:embed="rId4">
                  <a:alphaModFix/>
                </a:blip>
                <a:srcRect b="75220" l="3679" r="87556" t="15273"/>
                <a:stretch/>
              </p:blipFill>
              <p:spPr>
                <a:xfrm>
                  <a:off x="5891602" y="2484436"/>
                  <a:ext cx="615876" cy="216901"/>
                </a:xfrm>
                <a:prstGeom prst="rect">
                  <a:avLst/>
                </a:prstGeom>
                <a:noFill/>
                <a:ln>
                  <a:noFill/>
                </a:ln>
              </p:spPr>
            </p:pic>
          </p:grpSp>
          <p:sp>
            <p:nvSpPr>
              <p:cNvPr id="2673" name="Google Shape;2673;p188"/>
              <p:cNvSpPr txBox="1"/>
              <p:nvPr/>
            </p:nvSpPr>
            <p:spPr>
              <a:xfrm>
                <a:off x="4197715" y="2608852"/>
                <a:ext cx="1112100" cy="453885"/>
              </a:xfrm>
              <a:prstGeom prst="rect">
                <a:avLst/>
              </a:prstGeom>
              <a:noFill/>
              <a:ln>
                <a:noFill/>
              </a:ln>
            </p:spPr>
            <p:txBody>
              <a:bodyPr anchorCtr="0" anchor="t" bIns="121900" lIns="121900" spcFirstLastPara="1" rIns="121900" wrap="square" tIns="121900">
                <a:spAutoFit/>
              </a:bodyPr>
              <a:lstStyle/>
              <a:p>
                <a:pPr indent="0" lvl="0" marL="0" marR="0" rtl="0" algn="ctr">
                  <a:spcBef>
                    <a:spcPts val="0"/>
                  </a:spcBef>
                  <a:spcAft>
                    <a:spcPts val="0"/>
                  </a:spcAft>
                  <a:buNone/>
                </a:pPr>
                <a:r>
                  <a:rPr lang="en-IN" sz="1600">
                    <a:solidFill>
                      <a:schemeClr val="dk1"/>
                    </a:solidFill>
                    <a:latin typeface="Montserrat"/>
                    <a:ea typeface="Montserrat"/>
                    <a:cs typeface="Montserrat"/>
                    <a:sym typeface="Montserrat"/>
                  </a:rPr>
                  <a:t>supra-word </a:t>
                </a:r>
                <a:endParaRPr sz="1600">
                  <a:solidFill>
                    <a:schemeClr val="dk1"/>
                  </a:solidFill>
                  <a:latin typeface="Montserrat"/>
                  <a:ea typeface="Montserrat"/>
                  <a:cs typeface="Montserrat"/>
                  <a:sym typeface="Montserrat"/>
                </a:endParaRPr>
              </a:p>
              <a:p>
                <a:pPr indent="0" lvl="0" marL="0" marR="0" rtl="0" algn="ctr">
                  <a:spcBef>
                    <a:spcPts val="0"/>
                  </a:spcBef>
                  <a:spcAft>
                    <a:spcPts val="0"/>
                  </a:spcAft>
                  <a:buNone/>
                </a:pPr>
                <a:r>
                  <a:rPr lang="en-IN" sz="1600">
                    <a:solidFill>
                      <a:schemeClr val="dk1"/>
                    </a:solidFill>
                    <a:latin typeface="Montserrat"/>
                    <a:ea typeface="Montserrat"/>
                    <a:cs typeface="Montserrat"/>
                    <a:sym typeface="Montserrat"/>
                  </a:rPr>
                  <a:t>meaning</a:t>
                </a:r>
                <a:endParaRPr sz="1600">
                  <a:solidFill>
                    <a:schemeClr val="dk1"/>
                  </a:solidFill>
                  <a:latin typeface="Montserrat"/>
                  <a:ea typeface="Montserrat"/>
                  <a:cs typeface="Montserrat"/>
                  <a:sym typeface="Montserrat"/>
                </a:endParaRPr>
              </a:p>
            </p:txBody>
          </p:sp>
        </p:grpSp>
        <p:sp>
          <p:nvSpPr>
            <p:cNvPr id="2674" name="Google Shape;2674;p188"/>
            <p:cNvSpPr txBox="1"/>
            <p:nvPr/>
          </p:nvSpPr>
          <p:spPr>
            <a:xfrm>
              <a:off x="4046725" y="1616300"/>
              <a:ext cx="41127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rgbClr val="000000"/>
                  </a:solidFill>
                  <a:latin typeface="Montserrat"/>
                  <a:ea typeface="Montserrat"/>
                  <a:cs typeface="Montserrat"/>
                  <a:sym typeface="Montserrat"/>
                </a:rPr>
                <a:t>Isolating supra-word meaning is a type of intervention</a:t>
              </a:r>
              <a:endParaRPr sz="2400">
                <a:solidFill>
                  <a:srgbClr val="000000"/>
                </a:solidFill>
                <a:latin typeface="Montserrat"/>
                <a:ea typeface="Montserrat"/>
                <a:cs typeface="Montserrat"/>
                <a:sym typeface="Montserrat"/>
              </a:endParaRPr>
            </a:p>
          </p:txBody>
        </p:sp>
      </p:grpSp>
      <p:sp>
        <p:nvSpPr>
          <p:cNvPr id="2675" name="Google Shape;2675;p188"/>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676" name="Google Shape;2676;p188"/>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6"/>
              </a:rPr>
              <a:t>Toneva, Mariya, Tom M. Mitchell, and Leila Wehbe. "Combining computational controls with natural text reveals aspects of meaning composition." Nature Computational Science (2022)..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0" name="Shape 2680"/>
        <p:cNvGrpSpPr/>
        <p:nvPr/>
      </p:nvGrpSpPr>
      <p:grpSpPr>
        <a:xfrm>
          <a:off x="0" y="0"/>
          <a:ext cx="0" cy="0"/>
          <a:chOff x="0" y="0"/>
          <a:chExt cx="0" cy="0"/>
        </a:xfrm>
      </p:grpSpPr>
      <p:sp>
        <p:nvSpPr>
          <p:cNvPr id="2681" name="Google Shape;2681;p189"/>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5353"/>
              <a:buFont typeface="Calibri"/>
              <a:buNone/>
            </a:pPr>
            <a:r>
              <a:rPr lang="en-IN"/>
              <a:t>Disentangling contributions of different info sources to brain predictions</a:t>
            </a:r>
            <a:endParaRPr/>
          </a:p>
        </p:txBody>
      </p:sp>
      <p:grpSp>
        <p:nvGrpSpPr>
          <p:cNvPr id="2682" name="Google Shape;2682;p189"/>
          <p:cNvGrpSpPr/>
          <p:nvPr/>
        </p:nvGrpSpPr>
        <p:grpSpPr>
          <a:xfrm>
            <a:off x="3942101" y="1382285"/>
            <a:ext cx="8164100" cy="4646316"/>
            <a:chOff x="2956575" y="1036713"/>
            <a:chExt cx="6123075" cy="3484737"/>
          </a:xfrm>
        </p:grpSpPr>
        <p:grpSp>
          <p:nvGrpSpPr>
            <p:cNvPr id="2683" name="Google Shape;2683;p189"/>
            <p:cNvGrpSpPr/>
            <p:nvPr/>
          </p:nvGrpSpPr>
          <p:grpSpPr>
            <a:xfrm>
              <a:off x="2978394" y="2137031"/>
              <a:ext cx="1433980" cy="637570"/>
              <a:chOff x="3024752" y="1495594"/>
              <a:chExt cx="1660467" cy="738270"/>
            </a:xfrm>
          </p:grpSpPr>
          <p:pic>
            <p:nvPicPr>
              <p:cNvPr id="2684" name="Google Shape;2684;p189"/>
              <p:cNvPicPr preferRelativeResize="0"/>
              <p:nvPr/>
            </p:nvPicPr>
            <p:blipFill rotWithShape="1">
              <a:blip r:embed="rId3">
                <a:alphaModFix/>
              </a:blip>
              <a:srcRect b="6640" l="46345" r="27899" t="67703"/>
              <a:stretch/>
            </p:blipFill>
            <p:spPr>
              <a:xfrm>
                <a:off x="3042389" y="1665343"/>
                <a:ext cx="1642830" cy="568521"/>
              </a:xfrm>
              <a:prstGeom prst="rect">
                <a:avLst/>
              </a:prstGeom>
              <a:noFill/>
              <a:ln>
                <a:noFill/>
              </a:ln>
            </p:spPr>
          </p:pic>
          <p:pic>
            <p:nvPicPr>
              <p:cNvPr id="2685" name="Google Shape;2685;p189"/>
              <p:cNvPicPr preferRelativeResize="0"/>
              <p:nvPr/>
            </p:nvPicPr>
            <p:blipFill rotWithShape="1">
              <a:blip r:embed="rId3">
                <a:alphaModFix/>
              </a:blip>
              <a:srcRect b="45153" l="62806" r="28643" t="44463"/>
              <a:stretch/>
            </p:blipFill>
            <p:spPr>
              <a:xfrm>
                <a:off x="3311451" y="1814855"/>
                <a:ext cx="550477" cy="232226"/>
              </a:xfrm>
              <a:prstGeom prst="rect">
                <a:avLst/>
              </a:prstGeom>
              <a:noFill/>
              <a:ln>
                <a:noFill/>
              </a:ln>
            </p:spPr>
          </p:pic>
          <p:sp>
            <p:nvSpPr>
              <p:cNvPr id="2686" name="Google Shape;2686;p189"/>
              <p:cNvSpPr/>
              <p:nvPr/>
            </p:nvSpPr>
            <p:spPr>
              <a:xfrm>
                <a:off x="3042400" y="1567300"/>
                <a:ext cx="885900" cy="1953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687" name="Google Shape;2687;p189"/>
              <p:cNvSpPr txBox="1"/>
              <p:nvPr/>
            </p:nvSpPr>
            <p:spPr>
              <a:xfrm>
                <a:off x="3024752" y="1495594"/>
                <a:ext cx="1268700" cy="391937"/>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333">
                    <a:solidFill>
                      <a:schemeClr val="dk1"/>
                    </a:solidFill>
                    <a:latin typeface="Montserrat"/>
                    <a:ea typeface="Montserrat"/>
                    <a:cs typeface="Montserrat"/>
                    <a:sym typeface="Montserrat"/>
                  </a:rPr>
                  <a:t>full context</a:t>
                </a:r>
                <a:endParaRPr sz="1333">
                  <a:solidFill>
                    <a:schemeClr val="dk1"/>
                  </a:solidFill>
                  <a:latin typeface="Montserrat"/>
                  <a:ea typeface="Montserrat"/>
                  <a:cs typeface="Montserrat"/>
                  <a:sym typeface="Montserrat"/>
                </a:endParaRPr>
              </a:p>
            </p:txBody>
          </p:sp>
        </p:grpSp>
        <p:pic>
          <p:nvPicPr>
            <p:cNvPr id="2688" name="Google Shape;2688;p189"/>
            <p:cNvPicPr preferRelativeResize="0"/>
            <p:nvPr/>
          </p:nvPicPr>
          <p:blipFill rotWithShape="1">
            <a:blip r:embed="rId4">
              <a:alphaModFix/>
            </a:blip>
            <a:srcRect b="75683" l="3679" r="87555" t="15272"/>
            <a:stretch/>
          </p:blipFill>
          <p:spPr>
            <a:xfrm>
              <a:off x="3204350" y="2422825"/>
              <a:ext cx="482026" cy="169474"/>
            </a:xfrm>
            <a:prstGeom prst="rect">
              <a:avLst/>
            </a:prstGeom>
            <a:noFill/>
            <a:ln>
              <a:noFill/>
            </a:ln>
          </p:spPr>
        </p:pic>
        <p:pic>
          <p:nvPicPr>
            <p:cNvPr id="2689" name="Google Shape;2689;p189"/>
            <p:cNvPicPr preferRelativeResize="0"/>
            <p:nvPr/>
          </p:nvPicPr>
          <p:blipFill rotWithShape="1">
            <a:blip r:embed="rId5">
              <a:alphaModFix/>
            </a:blip>
            <a:srcRect b="0" l="0" r="0" t="64575"/>
            <a:stretch/>
          </p:blipFill>
          <p:spPr>
            <a:xfrm>
              <a:off x="2956575" y="2699800"/>
              <a:ext cx="6123075" cy="1821650"/>
            </a:xfrm>
            <a:prstGeom prst="rect">
              <a:avLst/>
            </a:prstGeom>
            <a:noFill/>
            <a:ln>
              <a:noFill/>
            </a:ln>
          </p:spPr>
        </p:pic>
        <p:pic>
          <p:nvPicPr>
            <p:cNvPr id="2690" name="Google Shape;2690;p189"/>
            <p:cNvPicPr preferRelativeResize="0"/>
            <p:nvPr/>
          </p:nvPicPr>
          <p:blipFill rotWithShape="1">
            <a:blip r:embed="rId5">
              <a:alphaModFix/>
            </a:blip>
            <a:srcRect b="46582" l="18141" r="16647" t="3302"/>
            <a:stretch/>
          </p:blipFill>
          <p:spPr>
            <a:xfrm>
              <a:off x="5097773" y="1036713"/>
              <a:ext cx="2077152" cy="1340676"/>
            </a:xfrm>
            <a:prstGeom prst="rect">
              <a:avLst/>
            </a:prstGeom>
            <a:noFill/>
            <a:ln>
              <a:noFill/>
            </a:ln>
          </p:spPr>
        </p:pic>
        <p:pic>
          <p:nvPicPr>
            <p:cNvPr id="2691" name="Google Shape;2691;p189"/>
            <p:cNvPicPr preferRelativeResize="0"/>
            <p:nvPr/>
          </p:nvPicPr>
          <p:blipFill rotWithShape="1">
            <a:blip r:embed="rId3">
              <a:alphaModFix/>
            </a:blip>
            <a:srcRect b="6642" l="46345" r="27899" t="68010"/>
            <a:stretch/>
          </p:blipFill>
          <p:spPr>
            <a:xfrm>
              <a:off x="7566425" y="2346616"/>
              <a:ext cx="1418752" cy="485075"/>
            </a:xfrm>
            <a:prstGeom prst="rect">
              <a:avLst/>
            </a:prstGeom>
            <a:noFill/>
            <a:ln>
              <a:noFill/>
            </a:ln>
          </p:spPr>
        </p:pic>
        <p:sp>
          <p:nvSpPr>
            <p:cNvPr id="2692" name="Google Shape;2692;p189"/>
            <p:cNvSpPr/>
            <p:nvPr/>
          </p:nvSpPr>
          <p:spPr>
            <a:xfrm>
              <a:off x="7548913" y="2290290"/>
              <a:ext cx="765000" cy="1686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693" name="Google Shape;2693;p189"/>
            <p:cNvSpPr txBox="1"/>
            <p:nvPr/>
          </p:nvSpPr>
          <p:spPr>
            <a:xfrm>
              <a:off x="7548918" y="2205234"/>
              <a:ext cx="928500" cy="338477"/>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333">
                  <a:solidFill>
                    <a:schemeClr val="dk1"/>
                  </a:solidFill>
                  <a:latin typeface="Montserrat"/>
                  <a:ea typeface="Montserrat"/>
                  <a:cs typeface="Montserrat"/>
                  <a:sym typeface="Montserrat"/>
                </a:rPr>
                <a:t>supra-word </a:t>
              </a:r>
              <a:endParaRPr sz="1333">
                <a:solidFill>
                  <a:schemeClr val="dk1"/>
                </a:solidFill>
                <a:latin typeface="Montserrat"/>
                <a:ea typeface="Montserrat"/>
                <a:cs typeface="Montserrat"/>
                <a:sym typeface="Montserrat"/>
              </a:endParaRPr>
            </a:p>
          </p:txBody>
        </p:sp>
      </p:grpSp>
      <p:sp>
        <p:nvSpPr>
          <p:cNvPr id="2694" name="Google Shape;2694;p189"/>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695" name="Google Shape;2695;p189"/>
          <p:cNvSpPr txBox="1"/>
          <p:nvPr/>
        </p:nvSpPr>
        <p:spPr>
          <a:xfrm>
            <a:off x="187200" y="3680867"/>
            <a:ext cx="3564800" cy="2831504"/>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Bilateral PTL and ATL process supra-word meaning</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IN" sz="2400">
                <a:solidFill>
                  <a:schemeClr val="dk1"/>
                </a:solidFill>
                <a:latin typeface="Calibri"/>
                <a:ea typeface="Calibri"/>
                <a:cs typeface="Calibri"/>
                <a:sym typeface="Calibri"/>
              </a:rPr>
              <a:t>Word-level information important for prediction of most language regions</a:t>
            </a:r>
            <a:endParaRPr sz="2400">
              <a:solidFill>
                <a:schemeClr val="dk1"/>
              </a:solidFill>
              <a:latin typeface="Calibri"/>
              <a:ea typeface="Calibri"/>
              <a:cs typeface="Calibri"/>
              <a:sym typeface="Calibri"/>
            </a:endParaRPr>
          </a:p>
        </p:txBody>
      </p:sp>
      <p:sp>
        <p:nvSpPr>
          <p:cNvPr id="2696" name="Google Shape;2696;p189"/>
          <p:cNvSpPr txBox="1"/>
          <p:nvPr/>
        </p:nvSpPr>
        <p:spPr>
          <a:xfrm>
            <a:off x="-38833" y="1138733"/>
            <a:ext cx="63372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disentangled embeddings from pretrained NLP models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&amp; MEG, reading</a:t>
            </a:r>
            <a:endParaRPr sz="2400">
              <a:solidFill>
                <a:schemeClr val="dk1"/>
              </a:solidFill>
              <a:latin typeface="Calibri"/>
              <a:ea typeface="Calibri"/>
              <a:cs typeface="Calibri"/>
              <a:sym typeface="Calibri"/>
            </a:endParaRPr>
          </a:p>
        </p:txBody>
      </p:sp>
      <p:sp>
        <p:nvSpPr>
          <p:cNvPr id="2697" name="Google Shape;2697;p189"/>
          <p:cNvSpPr/>
          <p:nvPr/>
        </p:nvSpPr>
        <p:spPr>
          <a:xfrm>
            <a:off x="8138433" y="3141133"/>
            <a:ext cx="4060000" cy="2962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698" name="Google Shape;2698;p189"/>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6"/>
              </a:rPr>
              <a:t>Toneva, Mariya, Tom M. Mitchell, and Leila Wehbe. "Combining computational controls with natural text reveals aspects of meaning composition." Nature Computational Science (2022)..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69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9"/>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22222"/>
              </a:buClr>
              <a:buSzPts val="4400"/>
              <a:buFont typeface="Arial"/>
              <a:buNone/>
            </a:pPr>
            <a:r>
              <a:rPr b="0" lang="en-IN" sz="4400">
                <a:solidFill>
                  <a:srgbClr val="222222"/>
                </a:solidFill>
                <a:latin typeface="Arial"/>
                <a:ea typeface="Arial"/>
                <a:cs typeface="Arial"/>
                <a:sym typeface="Arial"/>
              </a:rPr>
              <a:t>Zurich Cognitive Language Processing Corpus (ZuCo)</a:t>
            </a:r>
            <a:endParaRPr/>
          </a:p>
        </p:txBody>
      </p:sp>
      <p:sp>
        <p:nvSpPr>
          <p:cNvPr id="345" name="Google Shape;345;p19"/>
          <p:cNvSpPr txBox="1"/>
          <p:nvPr>
            <p:ph idx="1" type="body"/>
          </p:nvPr>
        </p:nvSpPr>
        <p:spPr>
          <a:xfrm>
            <a:off x="147638" y="3596640"/>
            <a:ext cx="11891962" cy="269938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22222"/>
              </a:buClr>
              <a:buSzPts val="2800"/>
              <a:buChar char="•"/>
            </a:pPr>
            <a:r>
              <a:rPr b="0" i="0" lang="en-IN">
                <a:solidFill>
                  <a:srgbClr val="222222"/>
                </a:solidFill>
                <a:latin typeface="Arial"/>
                <a:ea typeface="Arial"/>
                <a:cs typeface="Arial"/>
                <a:sym typeface="Arial"/>
              </a:rPr>
              <a:t>Personal reading speed. </a:t>
            </a:r>
            <a:endParaRPr/>
          </a:p>
          <a:p>
            <a:pPr indent="-228600" lvl="1" marL="685800" rtl="0" algn="l">
              <a:lnSpc>
                <a:spcPct val="90000"/>
              </a:lnSpc>
              <a:spcBef>
                <a:spcPts val="500"/>
              </a:spcBef>
              <a:spcAft>
                <a:spcPts val="0"/>
              </a:spcAft>
              <a:buClr>
                <a:srgbClr val="222222"/>
              </a:buClr>
              <a:buSzPts val="2400"/>
              <a:buChar char="•"/>
            </a:pPr>
            <a:r>
              <a:rPr b="0" i="0" lang="en-IN">
                <a:solidFill>
                  <a:srgbClr val="222222"/>
                </a:solidFill>
                <a:latin typeface="Arial"/>
                <a:ea typeface="Arial"/>
                <a:cs typeface="Arial"/>
                <a:sym typeface="Arial"/>
              </a:rPr>
              <a:t>Sentences were presented to the subjects in a naturalistic reading scenario</a:t>
            </a:r>
            <a:endParaRPr/>
          </a:p>
          <a:p>
            <a:pPr indent="-228600" lvl="1" marL="685800" rtl="0" algn="l">
              <a:lnSpc>
                <a:spcPct val="90000"/>
              </a:lnSpc>
              <a:spcBef>
                <a:spcPts val="500"/>
              </a:spcBef>
              <a:spcAft>
                <a:spcPts val="0"/>
              </a:spcAft>
              <a:buClr>
                <a:srgbClr val="222222"/>
              </a:buClr>
              <a:buSzPts val="2400"/>
              <a:buChar char="•"/>
            </a:pPr>
            <a:r>
              <a:rPr b="0" i="0" lang="en-IN">
                <a:solidFill>
                  <a:srgbClr val="222222"/>
                </a:solidFill>
                <a:latin typeface="Arial"/>
                <a:ea typeface="Arial"/>
                <a:cs typeface="Arial"/>
                <a:sym typeface="Arial"/>
              </a:rPr>
              <a:t>Complete sentence is presented on the screen </a:t>
            </a:r>
            <a:endParaRPr/>
          </a:p>
          <a:p>
            <a:pPr indent="-228600" lvl="1" marL="685800" rtl="0" algn="l">
              <a:lnSpc>
                <a:spcPct val="90000"/>
              </a:lnSpc>
              <a:spcBef>
                <a:spcPts val="500"/>
              </a:spcBef>
              <a:spcAft>
                <a:spcPts val="0"/>
              </a:spcAft>
              <a:buClr>
                <a:srgbClr val="222222"/>
              </a:buClr>
              <a:buSzPts val="2400"/>
              <a:buChar char="•"/>
            </a:pPr>
            <a:r>
              <a:rPr b="0" i="0" lang="en-IN">
                <a:solidFill>
                  <a:srgbClr val="222222"/>
                </a:solidFill>
                <a:latin typeface="Arial"/>
                <a:ea typeface="Arial"/>
                <a:cs typeface="Arial"/>
                <a:sym typeface="Arial"/>
              </a:rPr>
              <a:t>Subjects read each sentence at their own speed, i.e., the reader determines for how long each word is fixated and which word to fixate next.</a:t>
            </a:r>
            <a:endParaRPr/>
          </a:p>
        </p:txBody>
      </p:sp>
      <p:sp>
        <p:nvSpPr>
          <p:cNvPr id="346" name="Google Shape;346;p19"/>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347" name="Google Shape;347;p19"/>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348" name="Google Shape;348;p19"/>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Hollenstein, Nora, Jonathan Rotsztejn, Marius Troendle, Andreas Pedroni, Ce Zhang, and Nicolas Langer. "ZuCo, a simultaneous EEG and eye-tracking resource for natural sentence reading." </a:t>
            </a:r>
            <a:r>
              <a:rPr b="0" i="1" lang="en-IN" u="sng">
                <a:solidFill>
                  <a:srgbClr val="222222"/>
                </a:solidFill>
                <a:latin typeface="Arial"/>
                <a:ea typeface="Arial"/>
                <a:cs typeface="Arial"/>
                <a:sym typeface="Arial"/>
                <a:hlinkClick r:id="rId4">
                  <a:extLst>
                    <a:ext uri="{A12FA001-AC4F-418D-AE19-62706E023703}">
                      <ahyp:hlinkClr val="tx"/>
                    </a:ext>
                  </a:extLst>
                </a:hlinkClick>
              </a:rPr>
              <a:t>Scientific data</a:t>
            </a:r>
            <a:r>
              <a:rPr b="0" i="0" lang="en-IN" u="sng">
                <a:solidFill>
                  <a:srgbClr val="222222"/>
                </a:solidFill>
                <a:latin typeface="Arial"/>
                <a:ea typeface="Arial"/>
                <a:cs typeface="Arial"/>
                <a:sym typeface="Arial"/>
                <a:hlinkClick r:id="rId5">
                  <a:extLst>
                    <a:ext uri="{A12FA001-AC4F-418D-AE19-62706E023703}">
                      <ahyp:hlinkClr val="tx"/>
                    </a:ext>
                  </a:extLst>
                </a:hlinkClick>
              </a:rPr>
              <a:t> 5, no. 1 (2018): 1-13.</a:t>
            </a:r>
            <a:endParaRPr/>
          </a:p>
          <a:p>
            <a:pPr indent="0" lvl="0" marL="0" rtl="0" algn="l">
              <a:lnSpc>
                <a:spcPct val="90000"/>
              </a:lnSpc>
              <a:spcBef>
                <a:spcPts val="1000"/>
              </a:spcBef>
              <a:spcAft>
                <a:spcPts val="0"/>
              </a:spcAft>
              <a:buClr>
                <a:schemeClr val="dk1"/>
              </a:buClr>
              <a:buSzPct val="100000"/>
              <a:buNone/>
            </a:pPr>
            <a:r>
              <a:t/>
            </a:r>
            <a:endParaRPr/>
          </a:p>
        </p:txBody>
      </p:sp>
      <p:pic>
        <p:nvPicPr>
          <p:cNvPr id="349" name="Google Shape;349;p19"/>
          <p:cNvPicPr preferRelativeResize="0"/>
          <p:nvPr/>
        </p:nvPicPr>
        <p:blipFill rotWithShape="1">
          <a:blip r:embed="rId6">
            <a:alphaModFix/>
          </a:blip>
          <a:srcRect b="0" l="0" r="0" t="0"/>
          <a:stretch/>
        </p:blipFill>
        <p:spPr>
          <a:xfrm>
            <a:off x="747937" y="1104900"/>
            <a:ext cx="10300153" cy="2215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2" name="Shape 2702"/>
        <p:cNvGrpSpPr/>
        <p:nvPr/>
      </p:nvGrpSpPr>
      <p:grpSpPr>
        <a:xfrm>
          <a:off x="0" y="0"/>
          <a:ext cx="0" cy="0"/>
          <a:chOff x="0" y="0"/>
          <a:chExt cx="0" cy="0"/>
        </a:xfrm>
      </p:grpSpPr>
      <p:sp>
        <p:nvSpPr>
          <p:cNvPr id="2703" name="Google Shape;2703;p190"/>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33333"/>
              <a:buFont typeface="Calibri"/>
              <a:buNone/>
            </a:pPr>
            <a:r>
              <a:rPr lang="en-IN"/>
              <a:t>Disentangling contributions of different info sources to brain predictions</a:t>
            </a:r>
            <a:endParaRPr/>
          </a:p>
        </p:txBody>
      </p:sp>
      <p:sp>
        <p:nvSpPr>
          <p:cNvPr id="2704" name="Google Shape;2704;p190"/>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705" name="Google Shape;2705;p190"/>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Jain, Shailee, Vy Vo, Shivangi Mahto, Amanda LeBel, Javier S. Turek, and Alexander Huth. "Interpretable multi-timescale models for predicting fMRI responses to continuous natural speech." Advances in Neural Information Processing Systems 33 (2020): 13738-13749.</a:t>
            </a:r>
            <a:endParaRPr/>
          </a:p>
        </p:txBody>
      </p:sp>
      <p:pic>
        <p:nvPicPr>
          <p:cNvPr id="2706" name="Google Shape;2706;p190"/>
          <p:cNvPicPr preferRelativeResize="0"/>
          <p:nvPr/>
        </p:nvPicPr>
        <p:blipFill rotWithShape="1">
          <a:blip r:embed="rId4">
            <a:alphaModFix/>
          </a:blip>
          <a:srcRect b="0" l="0" r="0" t="0"/>
          <a:stretch/>
        </p:blipFill>
        <p:spPr>
          <a:xfrm>
            <a:off x="5247433" y="1988817"/>
            <a:ext cx="2927568" cy="2881635"/>
          </a:xfrm>
          <a:prstGeom prst="rect">
            <a:avLst/>
          </a:prstGeom>
          <a:noFill/>
          <a:ln>
            <a:noFill/>
          </a:ln>
        </p:spPr>
      </p:pic>
      <p:grpSp>
        <p:nvGrpSpPr>
          <p:cNvPr id="2707" name="Google Shape;2707;p190"/>
          <p:cNvGrpSpPr/>
          <p:nvPr/>
        </p:nvGrpSpPr>
        <p:grpSpPr>
          <a:xfrm>
            <a:off x="8232665" y="2120668"/>
            <a:ext cx="3777161" cy="2673776"/>
            <a:chOff x="3604750" y="1318250"/>
            <a:chExt cx="3141700" cy="2223700"/>
          </a:xfrm>
        </p:grpSpPr>
        <p:pic>
          <p:nvPicPr>
            <p:cNvPr id="2708" name="Google Shape;2708;p190"/>
            <p:cNvPicPr preferRelativeResize="0"/>
            <p:nvPr/>
          </p:nvPicPr>
          <p:blipFill rotWithShape="1">
            <a:blip r:embed="rId5">
              <a:alphaModFix/>
            </a:blip>
            <a:srcRect b="0" l="921" r="0" t="0"/>
            <a:stretch/>
          </p:blipFill>
          <p:spPr>
            <a:xfrm>
              <a:off x="3726000" y="1318250"/>
              <a:ext cx="3020450" cy="2223700"/>
            </a:xfrm>
            <a:prstGeom prst="rect">
              <a:avLst/>
            </a:prstGeom>
            <a:noFill/>
            <a:ln>
              <a:noFill/>
            </a:ln>
          </p:spPr>
        </p:pic>
        <p:sp>
          <p:nvSpPr>
            <p:cNvPr id="2709" name="Google Shape;2709;p190"/>
            <p:cNvSpPr/>
            <p:nvPr/>
          </p:nvSpPr>
          <p:spPr>
            <a:xfrm>
              <a:off x="3604750" y="1318250"/>
              <a:ext cx="225900" cy="2235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2710" name="Google Shape;2710;p190"/>
          <p:cNvSpPr txBox="1"/>
          <p:nvPr/>
        </p:nvSpPr>
        <p:spPr>
          <a:xfrm>
            <a:off x="9541000" y="5044551"/>
            <a:ext cx="2498800" cy="451302"/>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1333">
                <a:solidFill>
                  <a:schemeClr val="dk1"/>
                </a:solidFill>
                <a:latin typeface="Calibri"/>
                <a:ea typeface="Calibri"/>
                <a:cs typeface="Calibri"/>
                <a:sym typeface="Calibri"/>
              </a:rPr>
              <a:t>Figures provided by Shailee Jain</a:t>
            </a:r>
            <a:endParaRPr sz="1333">
              <a:solidFill>
                <a:schemeClr val="dk1"/>
              </a:solidFill>
              <a:latin typeface="Calibri"/>
              <a:ea typeface="Calibri"/>
              <a:cs typeface="Calibri"/>
              <a:sym typeface="Calibri"/>
            </a:endParaRPr>
          </a:p>
        </p:txBody>
      </p:sp>
      <p:sp>
        <p:nvSpPr>
          <p:cNvPr id="2711" name="Google Shape;2711;p190"/>
          <p:cNvSpPr txBox="1"/>
          <p:nvPr/>
        </p:nvSpPr>
        <p:spPr>
          <a:xfrm>
            <a:off x="322000" y="1433833"/>
            <a:ext cx="4664400" cy="2316299"/>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story</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multi-timescale NLP model</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listening</a:t>
            </a:r>
            <a:endParaRPr sz="2400">
              <a:solidFill>
                <a:schemeClr val="dk1"/>
              </a:solidFill>
              <a:latin typeface="Calibri"/>
              <a:ea typeface="Calibri"/>
              <a:cs typeface="Calibri"/>
              <a:sym typeface="Calibri"/>
            </a:endParaRPr>
          </a:p>
        </p:txBody>
      </p:sp>
      <p:sp>
        <p:nvSpPr>
          <p:cNvPr id="2712" name="Google Shape;2712;p190"/>
          <p:cNvSpPr txBox="1"/>
          <p:nvPr/>
        </p:nvSpPr>
        <p:spPr>
          <a:xfrm>
            <a:off x="630200" y="3961218"/>
            <a:ext cx="4048000" cy="2462172"/>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Utilizing an NLP model that explicitly represents different timescale of information allows the voxel-wise estimation of the preferred timescales</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6" name="Shape 2716"/>
        <p:cNvGrpSpPr/>
        <p:nvPr/>
      </p:nvGrpSpPr>
      <p:grpSpPr>
        <a:xfrm>
          <a:off x="0" y="0"/>
          <a:ext cx="0" cy="0"/>
          <a:chOff x="0" y="0"/>
          <a:chExt cx="0" cy="0"/>
        </a:xfrm>
      </p:grpSpPr>
      <p:sp>
        <p:nvSpPr>
          <p:cNvPr id="2717" name="Google Shape;2717;p191"/>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33333"/>
              <a:buFont typeface="Calibri"/>
              <a:buNone/>
            </a:pPr>
            <a:r>
              <a:rPr lang="en-IN"/>
              <a:t>Disentangling contributions of different info sources to brain predictions</a:t>
            </a:r>
            <a:endParaRPr/>
          </a:p>
        </p:txBody>
      </p:sp>
      <p:sp>
        <p:nvSpPr>
          <p:cNvPr id="2718" name="Google Shape;2718;p191"/>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719" name="Google Shape;2719;p191"/>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Reddy, Aniketh Janardhan, and Leila Wehbe. "Can fMRI reveal the representation of syntactic structure in the brain?." Advances in Neural Information Processing Systems 34 (2021): 9843-9856.</a:t>
            </a:r>
            <a:endParaRPr/>
          </a:p>
        </p:txBody>
      </p:sp>
      <p:pic>
        <p:nvPicPr>
          <p:cNvPr id="2720" name="Google Shape;2720;p191"/>
          <p:cNvPicPr preferRelativeResize="0"/>
          <p:nvPr/>
        </p:nvPicPr>
        <p:blipFill rotWithShape="1">
          <a:blip r:embed="rId4">
            <a:alphaModFix/>
          </a:blip>
          <a:srcRect b="0" l="31558" r="0" t="0"/>
          <a:stretch/>
        </p:blipFill>
        <p:spPr>
          <a:xfrm>
            <a:off x="6705667" y="667134"/>
            <a:ext cx="5019068" cy="3161767"/>
          </a:xfrm>
          <a:prstGeom prst="rect">
            <a:avLst/>
          </a:prstGeom>
          <a:noFill/>
          <a:ln>
            <a:noFill/>
          </a:ln>
        </p:spPr>
      </p:pic>
      <p:sp>
        <p:nvSpPr>
          <p:cNvPr id="2721" name="Google Shape;2721;p191"/>
          <p:cNvSpPr txBox="1"/>
          <p:nvPr/>
        </p:nvSpPr>
        <p:spPr>
          <a:xfrm>
            <a:off x="7676733" y="3828900"/>
            <a:ext cx="4048000" cy="3200836"/>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Syntactic structure-based features explain additional variance in language regions over complexity metrics</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IN" sz="2400">
                <a:solidFill>
                  <a:schemeClr val="dk1"/>
                </a:solidFill>
                <a:latin typeface="Calibri"/>
                <a:ea typeface="Calibri"/>
                <a:cs typeface="Calibri"/>
                <a:sym typeface="Calibri"/>
              </a:rPr>
              <a:t>Regions predicted by syntactic and semantic are difficult to distinguish</a:t>
            </a:r>
            <a:endParaRPr sz="2400">
              <a:solidFill>
                <a:schemeClr val="dk1"/>
              </a:solidFill>
              <a:latin typeface="Calibri"/>
              <a:ea typeface="Calibri"/>
              <a:cs typeface="Calibri"/>
              <a:sym typeface="Calibri"/>
            </a:endParaRPr>
          </a:p>
        </p:txBody>
      </p:sp>
      <p:sp>
        <p:nvSpPr>
          <p:cNvPr id="2722" name="Google Shape;2722;p191"/>
          <p:cNvSpPr txBox="1"/>
          <p:nvPr/>
        </p:nvSpPr>
        <p:spPr>
          <a:xfrm>
            <a:off x="322000" y="1433818"/>
            <a:ext cx="57740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one chapter of Harry Potter</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syntactic tree representations &amp; pretrained NLP model</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reading</a:t>
            </a:r>
            <a:endParaRPr sz="2400">
              <a:solidFill>
                <a:schemeClr val="dk1"/>
              </a:solidFill>
              <a:latin typeface="Calibri"/>
              <a:ea typeface="Calibri"/>
              <a:cs typeface="Calibri"/>
              <a:sym typeface="Calibri"/>
            </a:endParaRPr>
          </a:p>
        </p:txBody>
      </p:sp>
      <p:pic>
        <p:nvPicPr>
          <p:cNvPr id="2723" name="Google Shape;2723;p191"/>
          <p:cNvPicPr preferRelativeResize="0"/>
          <p:nvPr/>
        </p:nvPicPr>
        <p:blipFill rotWithShape="1">
          <a:blip r:embed="rId5">
            <a:alphaModFix/>
          </a:blip>
          <a:srcRect b="0" l="0" r="0" t="0"/>
          <a:stretch/>
        </p:blipFill>
        <p:spPr>
          <a:xfrm>
            <a:off x="322000" y="3907144"/>
            <a:ext cx="7010168" cy="197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7" name="Shape 2727"/>
        <p:cNvGrpSpPr/>
        <p:nvPr/>
      </p:nvGrpSpPr>
      <p:grpSpPr>
        <a:xfrm>
          <a:off x="0" y="0"/>
          <a:ext cx="0" cy="0"/>
          <a:chOff x="0" y="0"/>
          <a:chExt cx="0" cy="0"/>
        </a:xfrm>
      </p:grpSpPr>
      <p:sp>
        <p:nvSpPr>
          <p:cNvPr id="2728" name="Google Shape;2728;p192"/>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33333"/>
              <a:buFont typeface="Calibri"/>
              <a:buNone/>
            </a:pPr>
            <a:r>
              <a:rPr lang="en-IN"/>
              <a:t>Disentangling contributions of different info sources to brain predictions</a:t>
            </a:r>
            <a:endParaRPr/>
          </a:p>
        </p:txBody>
      </p:sp>
      <p:sp>
        <p:nvSpPr>
          <p:cNvPr id="2729" name="Google Shape;2729;p192"/>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730" name="Google Shape;2730;p192"/>
          <p:cNvSpPr txBox="1"/>
          <p:nvPr>
            <p:ph idx="4294967295" type="body"/>
          </p:nvPr>
        </p:nvSpPr>
        <p:spPr>
          <a:xfrm>
            <a:off x="265195" y="5906519"/>
            <a:ext cx="89192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Caucheteux, Charlotte, Alexandre Gramfort, and Jean-Remi King. "Disentangling syntax and semantics in the brain with deep networks." In </a:t>
            </a:r>
            <a:r>
              <a:rPr b="0" i="1" lang="en-IN" u="sng">
                <a:solidFill>
                  <a:srgbClr val="222222"/>
                </a:solidFill>
                <a:latin typeface="Arial"/>
                <a:ea typeface="Arial"/>
                <a:cs typeface="Arial"/>
                <a:sym typeface="Arial"/>
                <a:hlinkClick r:id="rId4">
                  <a:extLst>
                    <a:ext uri="{A12FA001-AC4F-418D-AE19-62706E023703}">
                      <ahyp:hlinkClr val="tx"/>
                    </a:ext>
                  </a:extLst>
                </a:hlinkClick>
              </a:rPr>
              <a:t>International Conference on Machine Learning</a:t>
            </a:r>
            <a:r>
              <a:rPr b="0" i="0" lang="en-IN" u="sng">
                <a:solidFill>
                  <a:srgbClr val="222222"/>
                </a:solidFill>
                <a:latin typeface="Arial"/>
                <a:ea typeface="Arial"/>
                <a:cs typeface="Arial"/>
                <a:sym typeface="Arial"/>
                <a:hlinkClick r:id="rId5">
                  <a:extLst>
                    <a:ext uri="{A12FA001-AC4F-418D-AE19-62706E023703}">
                      <ahyp:hlinkClr val="tx"/>
                    </a:ext>
                  </a:extLst>
                </a:hlinkClick>
              </a:rPr>
              <a:t>, pp. 1336-1348. PMLR, 2021.</a:t>
            </a:r>
            <a:endParaRPr/>
          </a:p>
          <a:p>
            <a:pPr indent="0" lvl="0" marL="0" rtl="0" algn="l">
              <a:lnSpc>
                <a:spcPct val="90000"/>
              </a:lnSpc>
              <a:spcBef>
                <a:spcPts val="1067"/>
              </a:spcBef>
              <a:spcAft>
                <a:spcPts val="0"/>
              </a:spcAft>
              <a:buClr>
                <a:schemeClr val="dk1"/>
              </a:buClr>
              <a:buSzPct val="100000"/>
              <a:buNone/>
            </a:pPr>
            <a:r>
              <a:t/>
            </a:r>
            <a:endParaRPr/>
          </a:p>
        </p:txBody>
      </p:sp>
      <p:sp>
        <p:nvSpPr>
          <p:cNvPr id="2731" name="Google Shape;2731;p192"/>
          <p:cNvSpPr txBox="1"/>
          <p:nvPr/>
        </p:nvSpPr>
        <p:spPr>
          <a:xfrm>
            <a:off x="322000" y="1433833"/>
            <a:ext cx="5774000" cy="2002303"/>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story</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pretrained NLP models</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listening</a:t>
            </a:r>
            <a:endParaRPr sz="2400">
              <a:solidFill>
                <a:schemeClr val="dk1"/>
              </a:solidFill>
              <a:latin typeface="Calibri"/>
              <a:ea typeface="Calibri"/>
              <a:cs typeface="Calibri"/>
              <a:sym typeface="Calibri"/>
            </a:endParaRPr>
          </a:p>
        </p:txBody>
      </p:sp>
      <p:pic>
        <p:nvPicPr>
          <p:cNvPr id="2732" name="Google Shape;2732;p192"/>
          <p:cNvPicPr preferRelativeResize="0"/>
          <p:nvPr/>
        </p:nvPicPr>
        <p:blipFill rotWithShape="1">
          <a:blip r:embed="rId6">
            <a:alphaModFix/>
          </a:blip>
          <a:srcRect b="0" l="0" r="0" t="0"/>
          <a:stretch/>
        </p:blipFill>
        <p:spPr>
          <a:xfrm>
            <a:off x="6095985" y="1107116"/>
            <a:ext cx="5993897" cy="2321867"/>
          </a:xfrm>
          <a:prstGeom prst="rect">
            <a:avLst/>
          </a:prstGeom>
          <a:noFill/>
          <a:ln>
            <a:noFill/>
          </a:ln>
        </p:spPr>
      </p:pic>
      <p:pic>
        <p:nvPicPr>
          <p:cNvPr id="2733" name="Google Shape;2733;p192"/>
          <p:cNvPicPr preferRelativeResize="0"/>
          <p:nvPr/>
        </p:nvPicPr>
        <p:blipFill rotWithShape="1">
          <a:blip r:embed="rId7">
            <a:alphaModFix/>
          </a:blip>
          <a:srcRect b="0" l="0" r="0" t="0"/>
          <a:stretch/>
        </p:blipFill>
        <p:spPr>
          <a:xfrm>
            <a:off x="322001" y="3645782"/>
            <a:ext cx="6861367" cy="2043965"/>
          </a:xfrm>
          <a:prstGeom prst="rect">
            <a:avLst/>
          </a:prstGeom>
          <a:noFill/>
          <a:ln>
            <a:noFill/>
          </a:ln>
        </p:spPr>
      </p:pic>
      <p:sp>
        <p:nvSpPr>
          <p:cNvPr id="2734" name="Google Shape;2734;p192"/>
          <p:cNvSpPr txBox="1"/>
          <p:nvPr/>
        </p:nvSpPr>
        <p:spPr>
          <a:xfrm>
            <a:off x="7523600" y="3719734"/>
            <a:ext cx="4048000" cy="3200836"/>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Compositional representations recruit a wider cortical network than word-level representations</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IN" sz="2400">
                <a:solidFill>
                  <a:schemeClr val="dk1"/>
                </a:solidFill>
                <a:latin typeface="Calibri"/>
                <a:ea typeface="Calibri"/>
                <a:cs typeface="Calibri"/>
                <a:sym typeface="Calibri"/>
              </a:rPr>
              <a:t>Syntax and semantics not associated with separate modules</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8" name="Shape 2738"/>
        <p:cNvGrpSpPr/>
        <p:nvPr/>
      </p:nvGrpSpPr>
      <p:grpSpPr>
        <a:xfrm>
          <a:off x="0" y="0"/>
          <a:ext cx="0" cy="0"/>
          <a:chOff x="0" y="0"/>
          <a:chExt cx="0" cy="0"/>
        </a:xfrm>
      </p:grpSpPr>
      <p:sp>
        <p:nvSpPr>
          <p:cNvPr id="2739" name="Google Shape;2739;p193"/>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33333"/>
              <a:buFont typeface="Calibri"/>
              <a:buNone/>
            </a:pPr>
            <a:r>
              <a:rPr lang="en-IN"/>
              <a:t>Disentangling contributions of different info sources to brain predictions</a:t>
            </a:r>
            <a:endParaRPr/>
          </a:p>
        </p:txBody>
      </p:sp>
      <p:sp>
        <p:nvSpPr>
          <p:cNvPr id="2740" name="Google Shape;2740;p193"/>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sp>
        <p:nvSpPr>
          <p:cNvPr id="2741" name="Google Shape;2741;p193"/>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Kumar, Sreejan, Theodore R. Sumers, Takateru Yamakoshi, Ariel Goldstein, Uri Hasson, Kenneth A. Norman, Thomas L. Griffiths, Robert D. Hawkins, and Samuel A. Nastase. "Reconstructing the cascade of language processing in the brain using the internal computations of a transformer-based language model." bioRxiv (2022).</a:t>
            </a:r>
            <a:endParaRPr/>
          </a:p>
        </p:txBody>
      </p:sp>
      <p:sp>
        <p:nvSpPr>
          <p:cNvPr id="2742" name="Google Shape;2742;p193"/>
          <p:cNvSpPr txBox="1"/>
          <p:nvPr/>
        </p:nvSpPr>
        <p:spPr>
          <a:xfrm>
            <a:off x="322000" y="1433833"/>
            <a:ext cx="64512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story</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pretrained NLP model</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listening</a:t>
            </a:r>
            <a:endParaRPr sz="2400">
              <a:solidFill>
                <a:schemeClr val="dk1"/>
              </a:solidFill>
              <a:latin typeface="Calibri"/>
              <a:ea typeface="Calibri"/>
              <a:cs typeface="Calibri"/>
              <a:sym typeface="Calibri"/>
            </a:endParaRPr>
          </a:p>
        </p:txBody>
      </p:sp>
      <p:sp>
        <p:nvSpPr>
          <p:cNvPr id="2743" name="Google Shape;2743;p193"/>
          <p:cNvSpPr txBox="1"/>
          <p:nvPr/>
        </p:nvSpPr>
        <p:spPr>
          <a:xfrm>
            <a:off x="6965217" y="1501234"/>
            <a:ext cx="4048000" cy="2462172"/>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Decomposing NLP embeddings into attention heads reveals correlations between syntactic computations and prediction of fMRI recordings</a:t>
            </a:r>
            <a:endParaRPr sz="2400">
              <a:solidFill>
                <a:schemeClr val="dk1"/>
              </a:solidFill>
              <a:latin typeface="Calibri"/>
              <a:ea typeface="Calibri"/>
              <a:cs typeface="Calibri"/>
              <a:sym typeface="Calibri"/>
            </a:endParaRPr>
          </a:p>
        </p:txBody>
      </p:sp>
      <p:pic>
        <p:nvPicPr>
          <p:cNvPr id="2744" name="Google Shape;2744;p193"/>
          <p:cNvPicPr preferRelativeResize="0"/>
          <p:nvPr/>
        </p:nvPicPr>
        <p:blipFill rotWithShape="1">
          <a:blip r:embed="rId4">
            <a:alphaModFix/>
          </a:blip>
          <a:srcRect b="0" l="0" r="0" t="0"/>
          <a:stretch/>
        </p:blipFill>
        <p:spPr>
          <a:xfrm>
            <a:off x="7642300" y="3131467"/>
            <a:ext cx="3558200" cy="3044632"/>
          </a:xfrm>
          <a:prstGeom prst="rect">
            <a:avLst/>
          </a:prstGeom>
          <a:noFill/>
          <a:ln>
            <a:noFill/>
          </a:ln>
        </p:spPr>
      </p:pic>
      <p:pic>
        <p:nvPicPr>
          <p:cNvPr id="2745" name="Google Shape;2745;p193"/>
          <p:cNvPicPr preferRelativeResize="0"/>
          <p:nvPr/>
        </p:nvPicPr>
        <p:blipFill rotWithShape="1">
          <a:blip r:embed="rId5">
            <a:alphaModFix/>
          </a:blip>
          <a:srcRect b="0" l="0" r="0" t="0"/>
          <a:stretch/>
        </p:blipFill>
        <p:spPr>
          <a:xfrm>
            <a:off x="476067" y="3131468"/>
            <a:ext cx="6952044" cy="27996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9" name="Shape 2749"/>
        <p:cNvGrpSpPr/>
        <p:nvPr/>
      </p:nvGrpSpPr>
      <p:grpSpPr>
        <a:xfrm>
          <a:off x="0" y="0"/>
          <a:ext cx="0" cy="0"/>
          <a:chOff x="0" y="0"/>
          <a:chExt cx="0" cy="0"/>
        </a:xfrm>
      </p:grpSpPr>
      <p:sp>
        <p:nvSpPr>
          <p:cNvPr id="2750" name="Google Shape;2750;p194"/>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33333"/>
              <a:buFont typeface="Calibri"/>
              <a:buNone/>
            </a:pPr>
            <a:r>
              <a:rPr lang="en-IN"/>
              <a:t>Disentangling contributions of different info sources to brain predictions</a:t>
            </a:r>
            <a:endParaRPr/>
          </a:p>
        </p:txBody>
      </p:sp>
      <p:sp>
        <p:nvSpPr>
          <p:cNvPr id="2751" name="Google Shape;2751;p194"/>
          <p:cNvSpPr txBox="1"/>
          <p:nvPr/>
        </p:nvSpPr>
        <p:spPr>
          <a:xfrm>
            <a:off x="322000" y="1433833"/>
            <a:ext cx="64512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story</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pretrained NLP model</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listening</a:t>
            </a:r>
            <a:endParaRPr sz="2400">
              <a:solidFill>
                <a:schemeClr val="dk1"/>
              </a:solidFill>
              <a:latin typeface="Calibri"/>
              <a:ea typeface="Calibri"/>
              <a:cs typeface="Calibri"/>
              <a:sym typeface="Calibri"/>
            </a:endParaRPr>
          </a:p>
        </p:txBody>
      </p:sp>
      <p:sp>
        <p:nvSpPr>
          <p:cNvPr id="2752" name="Google Shape;2752;p194"/>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3"/>
              </a:rPr>
              <a:t>Oota, S., Manish Gupta, and Mariya Toneva. "Joint processing of linguistic properties in brains and language models" arXiv (2022).</a:t>
            </a:r>
            <a:endParaRPr/>
          </a:p>
        </p:txBody>
      </p:sp>
      <p:grpSp>
        <p:nvGrpSpPr>
          <p:cNvPr id="2753" name="Google Shape;2753;p194"/>
          <p:cNvGrpSpPr/>
          <p:nvPr/>
        </p:nvGrpSpPr>
        <p:grpSpPr>
          <a:xfrm>
            <a:off x="434365" y="3034257"/>
            <a:ext cx="7200272" cy="2827111"/>
            <a:chOff x="2513449" y="2324517"/>
            <a:chExt cx="5400204" cy="2120333"/>
          </a:xfrm>
        </p:grpSpPr>
        <p:pic>
          <p:nvPicPr>
            <p:cNvPr id="2754" name="Google Shape;2754;p194"/>
            <p:cNvPicPr preferRelativeResize="0"/>
            <p:nvPr/>
          </p:nvPicPr>
          <p:blipFill rotWithShape="1">
            <a:blip r:embed="rId4">
              <a:alphaModFix/>
            </a:blip>
            <a:srcRect b="0" l="0" r="0" t="0"/>
            <a:stretch/>
          </p:blipFill>
          <p:spPr>
            <a:xfrm>
              <a:off x="4251072" y="4009589"/>
              <a:ext cx="436258" cy="292236"/>
            </a:xfrm>
            <a:prstGeom prst="rect">
              <a:avLst/>
            </a:prstGeom>
            <a:noFill/>
            <a:ln>
              <a:noFill/>
            </a:ln>
          </p:spPr>
        </p:pic>
        <p:cxnSp>
          <p:nvCxnSpPr>
            <p:cNvPr id="2755" name="Google Shape;2755;p194"/>
            <p:cNvCxnSpPr/>
            <p:nvPr/>
          </p:nvCxnSpPr>
          <p:spPr>
            <a:xfrm>
              <a:off x="3437942" y="3650909"/>
              <a:ext cx="459000" cy="292200"/>
            </a:xfrm>
            <a:prstGeom prst="straightConnector1">
              <a:avLst/>
            </a:prstGeom>
            <a:noFill/>
            <a:ln cap="flat" cmpd="sng" w="19050">
              <a:solidFill>
                <a:srgbClr val="999999"/>
              </a:solidFill>
              <a:prstDash val="solid"/>
              <a:round/>
              <a:headEnd len="sm" w="sm" type="none"/>
              <a:tailEnd len="med" w="med" type="triangle"/>
            </a:ln>
          </p:spPr>
        </p:cxnSp>
        <p:sp>
          <p:nvSpPr>
            <p:cNvPr id="2756" name="Google Shape;2756;p194"/>
            <p:cNvSpPr/>
            <p:nvPr/>
          </p:nvSpPr>
          <p:spPr>
            <a:xfrm>
              <a:off x="4008442" y="3767307"/>
              <a:ext cx="360900" cy="319800"/>
            </a:xfrm>
            <a:prstGeom prst="donut">
              <a:avLst>
                <a:gd fmla="val 27861" name="adj"/>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cxnSp>
          <p:nvCxnSpPr>
            <p:cNvPr id="2757" name="Google Shape;2757;p194"/>
            <p:cNvCxnSpPr/>
            <p:nvPr/>
          </p:nvCxnSpPr>
          <p:spPr>
            <a:xfrm>
              <a:off x="4122725" y="3957706"/>
              <a:ext cx="128400" cy="900"/>
            </a:xfrm>
            <a:prstGeom prst="straightConnector1">
              <a:avLst/>
            </a:prstGeom>
            <a:noFill/>
            <a:ln cap="flat" cmpd="sng" w="9525">
              <a:solidFill>
                <a:srgbClr val="595959"/>
              </a:solidFill>
              <a:prstDash val="solid"/>
              <a:round/>
              <a:headEnd len="sm" w="sm" type="none"/>
              <a:tailEnd len="sm" w="sm" type="none"/>
            </a:ln>
          </p:spPr>
        </p:cxnSp>
        <p:cxnSp>
          <p:nvCxnSpPr>
            <p:cNvPr id="2758" name="Google Shape;2758;p194"/>
            <p:cNvCxnSpPr/>
            <p:nvPr/>
          </p:nvCxnSpPr>
          <p:spPr>
            <a:xfrm flipH="1">
              <a:off x="3993936" y="3957706"/>
              <a:ext cx="130800" cy="156600"/>
            </a:xfrm>
            <a:prstGeom prst="straightConnector1">
              <a:avLst/>
            </a:prstGeom>
            <a:noFill/>
            <a:ln cap="flat" cmpd="sng" w="9525">
              <a:solidFill>
                <a:srgbClr val="595959"/>
              </a:solidFill>
              <a:prstDash val="solid"/>
              <a:round/>
              <a:headEnd len="sm" w="sm" type="none"/>
              <a:tailEnd len="sm" w="sm" type="none"/>
            </a:ln>
          </p:spPr>
        </p:cxnSp>
        <p:cxnSp>
          <p:nvCxnSpPr>
            <p:cNvPr id="2759" name="Google Shape;2759;p194"/>
            <p:cNvCxnSpPr/>
            <p:nvPr/>
          </p:nvCxnSpPr>
          <p:spPr>
            <a:xfrm flipH="1">
              <a:off x="4121651" y="3957706"/>
              <a:ext cx="130800" cy="156600"/>
            </a:xfrm>
            <a:prstGeom prst="straightConnector1">
              <a:avLst/>
            </a:prstGeom>
            <a:noFill/>
            <a:ln cap="flat" cmpd="sng" w="9525">
              <a:solidFill>
                <a:srgbClr val="595959"/>
              </a:solidFill>
              <a:prstDash val="solid"/>
              <a:round/>
              <a:headEnd len="sm" w="sm" type="none"/>
              <a:tailEnd len="sm" w="sm" type="none"/>
            </a:ln>
          </p:spPr>
        </p:cxnSp>
        <p:cxnSp>
          <p:nvCxnSpPr>
            <p:cNvPr id="2760" name="Google Shape;2760;p194"/>
            <p:cNvCxnSpPr/>
            <p:nvPr/>
          </p:nvCxnSpPr>
          <p:spPr>
            <a:xfrm>
              <a:off x="3993804" y="4114404"/>
              <a:ext cx="128400" cy="900"/>
            </a:xfrm>
            <a:prstGeom prst="straightConnector1">
              <a:avLst/>
            </a:prstGeom>
            <a:noFill/>
            <a:ln cap="flat" cmpd="sng" w="9525">
              <a:solidFill>
                <a:srgbClr val="595959"/>
              </a:solidFill>
              <a:prstDash val="solid"/>
              <a:round/>
              <a:headEnd len="sm" w="sm" type="none"/>
              <a:tailEnd len="sm" w="sm" type="none"/>
            </a:ln>
          </p:spPr>
        </p:cxnSp>
        <p:cxnSp>
          <p:nvCxnSpPr>
            <p:cNvPr id="2761" name="Google Shape;2761;p194"/>
            <p:cNvCxnSpPr/>
            <p:nvPr/>
          </p:nvCxnSpPr>
          <p:spPr>
            <a:xfrm>
              <a:off x="4121519" y="4115148"/>
              <a:ext cx="1200" cy="65100"/>
            </a:xfrm>
            <a:prstGeom prst="straightConnector1">
              <a:avLst/>
            </a:prstGeom>
            <a:noFill/>
            <a:ln cap="flat" cmpd="sng" w="9525">
              <a:solidFill>
                <a:srgbClr val="595959"/>
              </a:solidFill>
              <a:prstDash val="solid"/>
              <a:round/>
              <a:headEnd len="sm" w="sm" type="none"/>
              <a:tailEnd len="sm" w="sm" type="none"/>
            </a:ln>
          </p:spPr>
        </p:cxnSp>
        <p:cxnSp>
          <p:nvCxnSpPr>
            <p:cNvPr id="2762" name="Google Shape;2762;p194"/>
            <p:cNvCxnSpPr/>
            <p:nvPr/>
          </p:nvCxnSpPr>
          <p:spPr>
            <a:xfrm flipH="1" rot="10800000">
              <a:off x="4121519" y="3962101"/>
              <a:ext cx="133200" cy="161700"/>
            </a:xfrm>
            <a:prstGeom prst="straightConnector1">
              <a:avLst/>
            </a:prstGeom>
            <a:noFill/>
            <a:ln cap="flat" cmpd="sng" w="9525">
              <a:solidFill>
                <a:srgbClr val="595959"/>
              </a:solidFill>
              <a:prstDash val="solid"/>
              <a:round/>
              <a:headEnd len="sm" w="sm" type="none"/>
              <a:tailEnd len="sm" w="sm" type="none"/>
            </a:ln>
          </p:spPr>
        </p:cxnSp>
        <p:cxnSp>
          <p:nvCxnSpPr>
            <p:cNvPr id="2763" name="Google Shape;2763;p194"/>
            <p:cNvCxnSpPr/>
            <p:nvPr/>
          </p:nvCxnSpPr>
          <p:spPr>
            <a:xfrm rot="10800000">
              <a:off x="3994619" y="4123801"/>
              <a:ext cx="126900" cy="0"/>
            </a:xfrm>
            <a:prstGeom prst="straightConnector1">
              <a:avLst/>
            </a:prstGeom>
            <a:noFill/>
            <a:ln cap="flat" cmpd="sng" w="9525">
              <a:solidFill>
                <a:srgbClr val="595959"/>
              </a:solidFill>
              <a:prstDash val="solid"/>
              <a:round/>
              <a:headEnd len="sm" w="sm" type="none"/>
              <a:tailEnd len="sm" w="sm" type="none"/>
            </a:ln>
          </p:spPr>
        </p:cxnSp>
        <p:cxnSp>
          <p:nvCxnSpPr>
            <p:cNvPr id="2764" name="Google Shape;2764;p194"/>
            <p:cNvCxnSpPr/>
            <p:nvPr/>
          </p:nvCxnSpPr>
          <p:spPr>
            <a:xfrm>
              <a:off x="4252643" y="3959276"/>
              <a:ext cx="2400" cy="2400"/>
            </a:xfrm>
            <a:prstGeom prst="straightConnector1">
              <a:avLst/>
            </a:prstGeom>
            <a:noFill/>
            <a:ln cap="flat" cmpd="sng" w="9525">
              <a:solidFill>
                <a:srgbClr val="595959"/>
              </a:solidFill>
              <a:prstDash val="solid"/>
              <a:round/>
              <a:headEnd len="sm" w="sm" type="none"/>
              <a:tailEnd len="sm" w="sm" type="none"/>
            </a:ln>
          </p:spPr>
        </p:cxnSp>
        <p:sp>
          <p:nvSpPr>
            <p:cNvPr id="2765" name="Google Shape;2765;p194"/>
            <p:cNvSpPr/>
            <p:nvPr/>
          </p:nvSpPr>
          <p:spPr>
            <a:xfrm>
              <a:off x="3994818" y="3959276"/>
              <a:ext cx="256500" cy="154200"/>
            </a:xfrm>
            <a:prstGeom prst="parallelogram">
              <a:avLst>
                <a:gd fmla="val 74642" name="adj"/>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766" name="Google Shape;2766;p194"/>
            <p:cNvSpPr/>
            <p:nvPr/>
          </p:nvSpPr>
          <p:spPr>
            <a:xfrm flipH="1" rot="-5400000">
              <a:off x="4102018" y="3977982"/>
              <a:ext cx="168600" cy="129900"/>
            </a:xfrm>
            <a:prstGeom prst="parallelogram">
              <a:avLst>
                <a:gd fmla="val 120428" name="adj"/>
              </a:avLst>
            </a:prstGeom>
            <a:solidFill>
              <a:srgbClr val="A2C4C9"/>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767" name="Google Shape;2767;p194"/>
            <p:cNvSpPr/>
            <p:nvPr/>
          </p:nvSpPr>
          <p:spPr>
            <a:xfrm>
              <a:off x="3994961" y="4124735"/>
              <a:ext cx="126900" cy="56400"/>
            </a:xfrm>
            <a:prstGeom prst="rect">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768" name="Google Shape;2768;p194"/>
            <p:cNvSpPr/>
            <p:nvPr/>
          </p:nvSpPr>
          <p:spPr>
            <a:xfrm>
              <a:off x="3995413" y="4112768"/>
              <a:ext cx="126900" cy="11700"/>
            </a:xfrm>
            <a:prstGeom prst="rect">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769" name="Google Shape;2769;p194"/>
            <p:cNvSpPr txBox="1"/>
            <p:nvPr/>
          </p:nvSpPr>
          <p:spPr>
            <a:xfrm>
              <a:off x="3977680" y="4263950"/>
              <a:ext cx="459000" cy="1809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IN" sz="1067">
                  <a:solidFill>
                    <a:schemeClr val="dk1"/>
                  </a:solidFill>
                  <a:latin typeface="Montserrat"/>
                  <a:ea typeface="Montserrat"/>
                  <a:cs typeface="Montserrat"/>
                  <a:sym typeface="Montserrat"/>
                </a:rPr>
                <a:t>fMRI</a:t>
              </a:r>
              <a:endParaRPr b="1" sz="1067">
                <a:solidFill>
                  <a:schemeClr val="dk1"/>
                </a:solidFill>
                <a:latin typeface="Montserrat"/>
                <a:ea typeface="Montserrat"/>
                <a:cs typeface="Montserrat"/>
                <a:sym typeface="Montserrat"/>
              </a:endParaRPr>
            </a:p>
          </p:txBody>
        </p:sp>
        <p:sp>
          <p:nvSpPr>
            <p:cNvPr id="2770" name="Google Shape;2770;p194"/>
            <p:cNvSpPr/>
            <p:nvPr/>
          </p:nvSpPr>
          <p:spPr>
            <a:xfrm rot="-2109532">
              <a:off x="4104014" y="4126511"/>
              <a:ext cx="42199" cy="46804"/>
            </a:xfrm>
            <a:prstGeom prst="parallelogram">
              <a:avLst>
                <a:gd fmla="val 83333" name="adj"/>
              </a:avLst>
            </a:prstGeom>
            <a:solidFill>
              <a:srgbClr val="EEEEEE"/>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id="2771" name="Google Shape;2771;p194"/>
            <p:cNvPicPr preferRelativeResize="0"/>
            <p:nvPr/>
          </p:nvPicPr>
          <p:blipFill rotWithShape="1">
            <a:blip r:embed="rId5">
              <a:alphaModFix/>
            </a:blip>
            <a:srcRect b="61554" l="70923" r="5204" t="11552"/>
            <a:stretch/>
          </p:blipFill>
          <p:spPr>
            <a:xfrm>
              <a:off x="3915404" y="3016572"/>
              <a:ext cx="476489" cy="379652"/>
            </a:xfrm>
            <a:prstGeom prst="rect">
              <a:avLst/>
            </a:prstGeom>
            <a:noFill/>
            <a:ln>
              <a:noFill/>
            </a:ln>
          </p:spPr>
        </p:pic>
        <p:sp>
          <p:nvSpPr>
            <p:cNvPr id="2772" name="Google Shape;2772;p194"/>
            <p:cNvSpPr txBox="1"/>
            <p:nvPr/>
          </p:nvSpPr>
          <p:spPr>
            <a:xfrm>
              <a:off x="2513449" y="3366350"/>
              <a:ext cx="932100" cy="1404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IN" sz="1067">
                  <a:solidFill>
                    <a:schemeClr val="dk1"/>
                  </a:solidFill>
                  <a:latin typeface="Montserrat"/>
                  <a:ea typeface="Montserrat"/>
                  <a:cs typeface="Montserrat"/>
                  <a:sym typeface="Montserrat"/>
                </a:rPr>
                <a:t>Naturalistic stimulus</a:t>
              </a:r>
              <a:endParaRPr b="1" sz="1067">
                <a:solidFill>
                  <a:schemeClr val="dk1"/>
                </a:solidFill>
                <a:latin typeface="Montserrat"/>
                <a:ea typeface="Montserrat"/>
                <a:cs typeface="Montserrat"/>
                <a:sym typeface="Montserrat"/>
              </a:endParaRPr>
            </a:p>
          </p:txBody>
        </p:sp>
        <p:sp>
          <p:nvSpPr>
            <p:cNvPr id="2773" name="Google Shape;2773;p194"/>
            <p:cNvSpPr/>
            <p:nvPr/>
          </p:nvSpPr>
          <p:spPr>
            <a:xfrm>
              <a:off x="2717450" y="2904719"/>
              <a:ext cx="686700" cy="451500"/>
            </a:xfrm>
            <a:prstGeom prst="wedgeEllipseCallout">
              <a:avLst>
                <a:gd fmla="val -36382" name="adj1"/>
                <a:gd fmla="val 66600" name="adj2"/>
              </a:avLst>
            </a:prstGeom>
            <a:solidFill>
              <a:srgbClr val="EEEEEE"/>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774" name="Google Shape;2774;p194"/>
            <p:cNvSpPr txBox="1"/>
            <p:nvPr/>
          </p:nvSpPr>
          <p:spPr>
            <a:xfrm>
              <a:off x="2723473" y="2926597"/>
              <a:ext cx="779700" cy="2478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IN" sz="667">
                  <a:solidFill>
                    <a:srgbClr val="000000"/>
                  </a:solidFill>
                  <a:latin typeface="Montserrat"/>
                  <a:ea typeface="Montserrat"/>
                  <a:cs typeface="Montserrat"/>
                  <a:sym typeface="Montserrat"/>
                </a:rPr>
                <a:t>This is Los Angeles. And it's the …</a:t>
              </a:r>
              <a:endParaRPr sz="667">
                <a:solidFill>
                  <a:srgbClr val="595959"/>
                </a:solidFill>
                <a:latin typeface="Montserrat"/>
                <a:ea typeface="Montserrat"/>
                <a:cs typeface="Montserrat"/>
                <a:sym typeface="Montserrat"/>
              </a:endParaRPr>
            </a:p>
          </p:txBody>
        </p:sp>
        <p:cxnSp>
          <p:nvCxnSpPr>
            <p:cNvPr id="2775" name="Google Shape;2775;p194"/>
            <p:cNvCxnSpPr/>
            <p:nvPr/>
          </p:nvCxnSpPr>
          <p:spPr>
            <a:xfrm>
              <a:off x="3437942" y="3190930"/>
              <a:ext cx="494100" cy="7500"/>
            </a:xfrm>
            <a:prstGeom prst="straightConnector1">
              <a:avLst/>
            </a:prstGeom>
            <a:noFill/>
            <a:ln cap="flat" cmpd="sng" w="19050">
              <a:solidFill>
                <a:srgbClr val="999999"/>
              </a:solidFill>
              <a:prstDash val="solid"/>
              <a:round/>
              <a:headEnd len="sm" w="sm" type="none"/>
              <a:tailEnd len="med" w="med" type="triangle"/>
            </a:ln>
          </p:spPr>
        </p:cxnSp>
        <p:sp>
          <p:nvSpPr>
            <p:cNvPr id="2776" name="Google Shape;2776;p194"/>
            <p:cNvSpPr txBox="1"/>
            <p:nvPr/>
          </p:nvSpPr>
          <p:spPr>
            <a:xfrm>
              <a:off x="3806336" y="3356414"/>
              <a:ext cx="728100" cy="1404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IN" sz="1067">
                  <a:solidFill>
                    <a:schemeClr val="dk1"/>
                  </a:solidFill>
                  <a:latin typeface="Montserrat"/>
                  <a:ea typeface="Montserrat"/>
                  <a:cs typeface="Montserrat"/>
                  <a:sym typeface="Montserrat"/>
                </a:rPr>
                <a:t>Language model</a:t>
              </a:r>
              <a:endParaRPr b="1" sz="1067">
                <a:solidFill>
                  <a:schemeClr val="dk1"/>
                </a:solidFill>
                <a:latin typeface="Montserrat"/>
                <a:ea typeface="Montserrat"/>
                <a:cs typeface="Montserrat"/>
                <a:sym typeface="Montserrat"/>
              </a:endParaRPr>
            </a:p>
          </p:txBody>
        </p:sp>
        <p:grpSp>
          <p:nvGrpSpPr>
            <p:cNvPr id="2777" name="Google Shape;2777;p194"/>
            <p:cNvGrpSpPr/>
            <p:nvPr/>
          </p:nvGrpSpPr>
          <p:grpSpPr>
            <a:xfrm>
              <a:off x="3429366" y="2324517"/>
              <a:ext cx="1478701" cy="521255"/>
              <a:chOff x="1942069" y="1377960"/>
              <a:chExt cx="2294695" cy="912243"/>
            </a:xfrm>
          </p:grpSpPr>
          <p:cxnSp>
            <p:nvCxnSpPr>
              <p:cNvPr id="2778" name="Google Shape;2778;p194"/>
              <p:cNvCxnSpPr/>
              <p:nvPr/>
            </p:nvCxnSpPr>
            <p:spPr>
              <a:xfrm flipH="1" rot="10800000">
                <a:off x="1942069" y="1856703"/>
                <a:ext cx="739500" cy="433500"/>
              </a:xfrm>
              <a:prstGeom prst="straightConnector1">
                <a:avLst/>
              </a:prstGeom>
              <a:noFill/>
              <a:ln cap="flat" cmpd="sng" w="19050">
                <a:solidFill>
                  <a:srgbClr val="999999"/>
                </a:solidFill>
                <a:prstDash val="solid"/>
                <a:round/>
                <a:headEnd len="sm" w="sm" type="none"/>
                <a:tailEnd len="med" w="med" type="triangle"/>
              </a:ln>
            </p:spPr>
          </p:cxnSp>
          <p:grpSp>
            <p:nvGrpSpPr>
              <p:cNvPr id="2779" name="Google Shape;2779;p194"/>
              <p:cNvGrpSpPr/>
              <p:nvPr/>
            </p:nvGrpSpPr>
            <p:grpSpPr>
              <a:xfrm>
                <a:off x="2902256" y="1377960"/>
                <a:ext cx="516832" cy="393337"/>
                <a:chOff x="3084200" y="623475"/>
                <a:chExt cx="663200" cy="540075"/>
              </a:xfrm>
            </p:grpSpPr>
            <p:cxnSp>
              <p:nvCxnSpPr>
                <p:cNvPr id="2780" name="Google Shape;2780;p194"/>
                <p:cNvCxnSpPr/>
                <p:nvPr/>
              </p:nvCxnSpPr>
              <p:spPr>
                <a:xfrm flipH="1" rot="10800000">
                  <a:off x="3084200" y="623475"/>
                  <a:ext cx="228900" cy="287700"/>
                </a:xfrm>
                <a:prstGeom prst="straightConnector1">
                  <a:avLst/>
                </a:prstGeom>
                <a:noFill/>
                <a:ln cap="flat" cmpd="sng" w="9525">
                  <a:solidFill>
                    <a:srgbClr val="E06666"/>
                  </a:solidFill>
                  <a:prstDash val="solid"/>
                  <a:round/>
                  <a:headEnd len="sm" w="sm" type="none"/>
                  <a:tailEnd len="sm" w="sm" type="none"/>
                </a:ln>
              </p:spPr>
            </p:cxnSp>
            <p:cxnSp>
              <p:nvCxnSpPr>
                <p:cNvPr id="2781" name="Google Shape;2781;p194"/>
                <p:cNvCxnSpPr/>
                <p:nvPr/>
              </p:nvCxnSpPr>
              <p:spPr>
                <a:xfrm rot="10800000">
                  <a:off x="3313000" y="623550"/>
                  <a:ext cx="434400" cy="540000"/>
                </a:xfrm>
                <a:prstGeom prst="straightConnector1">
                  <a:avLst/>
                </a:prstGeom>
                <a:noFill/>
                <a:ln cap="flat" cmpd="sng" w="9525">
                  <a:solidFill>
                    <a:srgbClr val="E06666"/>
                  </a:solidFill>
                  <a:prstDash val="solid"/>
                  <a:round/>
                  <a:headEnd len="sm" w="sm" type="none"/>
                  <a:tailEnd len="sm" w="sm" type="none"/>
                </a:ln>
              </p:spPr>
            </p:cxnSp>
            <p:cxnSp>
              <p:nvCxnSpPr>
                <p:cNvPr id="2782" name="Google Shape;2782;p194"/>
                <p:cNvCxnSpPr/>
                <p:nvPr/>
              </p:nvCxnSpPr>
              <p:spPr>
                <a:xfrm flipH="1" rot="10800000">
                  <a:off x="3274819" y="869981"/>
                  <a:ext cx="228900" cy="287700"/>
                </a:xfrm>
                <a:prstGeom prst="straightConnector1">
                  <a:avLst/>
                </a:prstGeom>
                <a:noFill/>
                <a:ln cap="flat" cmpd="sng" w="9525">
                  <a:solidFill>
                    <a:srgbClr val="E06666"/>
                  </a:solidFill>
                  <a:prstDash val="solid"/>
                  <a:round/>
                  <a:headEnd len="sm" w="sm" type="none"/>
                  <a:tailEnd len="sm" w="sm" type="none"/>
                </a:ln>
              </p:spPr>
            </p:cxnSp>
          </p:grpSp>
          <p:sp>
            <p:nvSpPr>
              <p:cNvPr id="2783" name="Google Shape;2783;p194"/>
              <p:cNvSpPr txBox="1"/>
              <p:nvPr/>
            </p:nvSpPr>
            <p:spPr>
              <a:xfrm>
                <a:off x="2552554" y="1856700"/>
                <a:ext cx="1130100" cy="2460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IN" sz="1067">
                    <a:solidFill>
                      <a:schemeClr val="dk1"/>
                    </a:solidFill>
                    <a:latin typeface="Montserrat"/>
                    <a:ea typeface="Montserrat"/>
                    <a:cs typeface="Montserrat"/>
                    <a:sym typeface="Montserrat"/>
                  </a:rPr>
                  <a:t>Linguistic property</a:t>
                </a:r>
                <a:endParaRPr b="1" sz="1067">
                  <a:solidFill>
                    <a:schemeClr val="dk1"/>
                  </a:solidFill>
                  <a:latin typeface="Montserrat"/>
                  <a:ea typeface="Montserrat"/>
                  <a:cs typeface="Montserrat"/>
                  <a:sym typeface="Montserrat"/>
                </a:endParaRPr>
              </a:p>
            </p:txBody>
          </p:sp>
          <p:cxnSp>
            <p:nvCxnSpPr>
              <p:cNvPr id="2784" name="Google Shape;2784;p194"/>
              <p:cNvCxnSpPr/>
              <p:nvPr/>
            </p:nvCxnSpPr>
            <p:spPr>
              <a:xfrm flipH="1" rot="10800000">
                <a:off x="3540164" y="1851153"/>
                <a:ext cx="696600" cy="3300"/>
              </a:xfrm>
              <a:prstGeom prst="straightConnector1">
                <a:avLst/>
              </a:prstGeom>
              <a:noFill/>
              <a:ln cap="flat" cmpd="sng" w="19050">
                <a:solidFill>
                  <a:srgbClr val="999999"/>
                </a:solidFill>
                <a:prstDash val="solid"/>
                <a:round/>
                <a:headEnd len="sm" w="sm" type="none"/>
                <a:tailEnd len="med" w="med" type="triangle"/>
              </a:ln>
            </p:spPr>
          </p:cxnSp>
        </p:grpSp>
        <p:cxnSp>
          <p:nvCxnSpPr>
            <p:cNvPr id="2785" name="Google Shape;2785;p194"/>
            <p:cNvCxnSpPr/>
            <p:nvPr/>
          </p:nvCxnSpPr>
          <p:spPr>
            <a:xfrm flipH="1" rot="10800000">
              <a:off x="4476329" y="3393023"/>
              <a:ext cx="1233300" cy="553800"/>
            </a:xfrm>
            <a:prstGeom prst="straightConnector1">
              <a:avLst/>
            </a:prstGeom>
            <a:noFill/>
            <a:ln cap="flat" cmpd="sng" w="19050">
              <a:solidFill>
                <a:srgbClr val="999999"/>
              </a:solidFill>
              <a:prstDash val="solid"/>
              <a:round/>
              <a:headEnd len="sm" w="sm" type="none"/>
              <a:tailEnd len="med" w="med" type="triangle"/>
            </a:ln>
          </p:spPr>
        </p:cxnSp>
        <p:sp>
          <p:nvSpPr>
            <p:cNvPr id="2786" name="Google Shape;2786;p194"/>
            <p:cNvSpPr txBox="1"/>
            <p:nvPr/>
          </p:nvSpPr>
          <p:spPr>
            <a:xfrm>
              <a:off x="4818798" y="3856937"/>
              <a:ext cx="932100" cy="1404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IN" sz="1067">
                  <a:solidFill>
                    <a:schemeClr val="dk1"/>
                  </a:solidFill>
                  <a:latin typeface="Montserrat"/>
                  <a:ea typeface="Montserrat"/>
                  <a:cs typeface="Montserrat"/>
                  <a:sym typeface="Montserrat"/>
                </a:rPr>
                <a:t>Original brain alignment</a:t>
              </a:r>
              <a:endParaRPr b="1" sz="1067">
                <a:solidFill>
                  <a:schemeClr val="dk1"/>
                </a:solidFill>
                <a:latin typeface="Montserrat"/>
                <a:ea typeface="Montserrat"/>
                <a:cs typeface="Montserrat"/>
                <a:sym typeface="Montserrat"/>
              </a:endParaRPr>
            </a:p>
          </p:txBody>
        </p:sp>
        <p:cxnSp>
          <p:nvCxnSpPr>
            <p:cNvPr id="2787" name="Google Shape;2787;p194"/>
            <p:cNvCxnSpPr/>
            <p:nvPr/>
          </p:nvCxnSpPr>
          <p:spPr>
            <a:xfrm>
              <a:off x="4458961" y="3268374"/>
              <a:ext cx="645600" cy="359100"/>
            </a:xfrm>
            <a:prstGeom prst="straightConnector1">
              <a:avLst/>
            </a:prstGeom>
            <a:noFill/>
            <a:ln cap="flat" cmpd="sng" w="19050">
              <a:solidFill>
                <a:srgbClr val="999999"/>
              </a:solidFill>
              <a:prstDash val="solid"/>
              <a:round/>
              <a:headEnd len="sm" w="sm" type="none"/>
              <a:tailEnd len="med" w="med" type="triangle"/>
            </a:ln>
          </p:spPr>
        </p:cxnSp>
        <p:grpSp>
          <p:nvGrpSpPr>
            <p:cNvPr id="2788" name="Google Shape;2788;p194"/>
            <p:cNvGrpSpPr/>
            <p:nvPr/>
          </p:nvGrpSpPr>
          <p:grpSpPr>
            <a:xfrm>
              <a:off x="6704054" y="3355976"/>
              <a:ext cx="1209599" cy="628254"/>
              <a:chOff x="7023831" y="3183102"/>
              <a:chExt cx="1877094" cy="1099500"/>
            </a:xfrm>
          </p:grpSpPr>
          <p:sp>
            <p:nvSpPr>
              <p:cNvPr id="2789" name="Google Shape;2789;p194"/>
              <p:cNvSpPr/>
              <p:nvPr/>
            </p:nvSpPr>
            <p:spPr>
              <a:xfrm>
                <a:off x="7023831" y="3183102"/>
                <a:ext cx="335700" cy="1099500"/>
              </a:xfrm>
              <a:prstGeom prst="rightBrace">
                <a:avLst>
                  <a:gd fmla="val 42560" name="adj1"/>
                  <a:gd fmla="val 50549" name="adj2"/>
                </a:avLst>
              </a:prstGeom>
              <a:noFill/>
              <a:ln cap="flat" cmpd="sng" w="19050">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790" name="Google Shape;2790;p194"/>
              <p:cNvSpPr txBox="1"/>
              <p:nvPr/>
            </p:nvSpPr>
            <p:spPr>
              <a:xfrm>
                <a:off x="7207125" y="3257975"/>
                <a:ext cx="1693800" cy="2460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IN" sz="1067">
                    <a:solidFill>
                      <a:schemeClr val="dk1"/>
                    </a:solidFill>
                    <a:latin typeface="Montserrat"/>
                    <a:ea typeface="Montserrat"/>
                    <a:cs typeface="Montserrat"/>
                    <a:sym typeface="Montserrat"/>
                  </a:rPr>
                  <a:t>Significant </a:t>
                </a:r>
                <a:br>
                  <a:rPr b="1" lang="en-IN" sz="1067">
                    <a:solidFill>
                      <a:schemeClr val="dk1"/>
                    </a:solidFill>
                    <a:latin typeface="Montserrat"/>
                    <a:ea typeface="Montserrat"/>
                    <a:cs typeface="Montserrat"/>
                    <a:sym typeface="Montserrat"/>
                  </a:rPr>
                </a:br>
                <a:r>
                  <a:rPr b="1" lang="en-IN" sz="1067">
                    <a:solidFill>
                      <a:schemeClr val="dk1"/>
                    </a:solidFill>
                    <a:latin typeface="Montserrat"/>
                    <a:ea typeface="Montserrat"/>
                    <a:cs typeface="Montserrat"/>
                    <a:sym typeface="Montserrat"/>
                  </a:rPr>
                  <a:t>difference ⇒Ling. prop. affects alignment</a:t>
                </a:r>
                <a:endParaRPr b="1" sz="1067">
                  <a:solidFill>
                    <a:schemeClr val="dk1"/>
                  </a:solidFill>
                  <a:latin typeface="Montserrat"/>
                  <a:ea typeface="Montserrat"/>
                  <a:cs typeface="Montserrat"/>
                  <a:sym typeface="Montserrat"/>
                </a:endParaRPr>
              </a:p>
            </p:txBody>
          </p:sp>
        </p:grpSp>
        <p:grpSp>
          <p:nvGrpSpPr>
            <p:cNvPr id="2791" name="Google Shape;2791;p194"/>
            <p:cNvGrpSpPr/>
            <p:nvPr/>
          </p:nvGrpSpPr>
          <p:grpSpPr>
            <a:xfrm>
              <a:off x="4450482" y="2513243"/>
              <a:ext cx="1199626" cy="689426"/>
              <a:chOff x="3526669" y="1708246"/>
              <a:chExt cx="1861618" cy="1206557"/>
            </a:xfrm>
          </p:grpSpPr>
          <p:cxnSp>
            <p:nvCxnSpPr>
              <p:cNvPr id="2792" name="Google Shape;2792;p194"/>
              <p:cNvCxnSpPr/>
              <p:nvPr/>
            </p:nvCxnSpPr>
            <p:spPr>
              <a:xfrm flipH="1" rot="10800000">
                <a:off x="3526669" y="2250303"/>
                <a:ext cx="721800" cy="664500"/>
              </a:xfrm>
              <a:prstGeom prst="straightConnector1">
                <a:avLst/>
              </a:prstGeom>
              <a:noFill/>
              <a:ln cap="flat" cmpd="sng" w="19050">
                <a:solidFill>
                  <a:srgbClr val="999999"/>
                </a:solidFill>
                <a:prstDash val="solid"/>
                <a:round/>
                <a:headEnd len="sm" w="sm" type="none"/>
                <a:tailEnd len="med" w="med" type="triangle"/>
              </a:ln>
            </p:spPr>
          </p:cxnSp>
          <p:sp>
            <p:nvSpPr>
              <p:cNvPr id="2793" name="Google Shape;2793;p194"/>
              <p:cNvSpPr txBox="1"/>
              <p:nvPr/>
            </p:nvSpPr>
            <p:spPr>
              <a:xfrm>
                <a:off x="4178087" y="2192650"/>
                <a:ext cx="1210200" cy="2460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IN" sz="1067">
                    <a:solidFill>
                      <a:schemeClr val="dk1"/>
                    </a:solidFill>
                    <a:latin typeface="Montserrat"/>
                    <a:ea typeface="Montserrat"/>
                    <a:cs typeface="Montserrat"/>
                    <a:sym typeface="Montserrat"/>
                  </a:rPr>
                  <a:t>Residual</a:t>
                </a:r>
                <a:endParaRPr b="1" sz="1067">
                  <a:solidFill>
                    <a:schemeClr val="dk1"/>
                  </a:solidFill>
                  <a:latin typeface="Montserrat"/>
                  <a:ea typeface="Montserrat"/>
                  <a:cs typeface="Montserrat"/>
                  <a:sym typeface="Montserrat"/>
                </a:endParaRPr>
              </a:p>
            </p:txBody>
          </p:sp>
          <p:pic>
            <p:nvPicPr>
              <p:cNvPr id="2794" name="Google Shape;2794;p194"/>
              <p:cNvPicPr preferRelativeResize="0"/>
              <p:nvPr/>
            </p:nvPicPr>
            <p:blipFill rotWithShape="1">
              <a:blip r:embed="rId6">
                <a:alphaModFix/>
              </a:blip>
              <a:srcRect b="0" l="0" r="70250" t="0"/>
              <a:stretch/>
            </p:blipFill>
            <p:spPr>
              <a:xfrm>
                <a:off x="4408550" y="1737993"/>
                <a:ext cx="122279" cy="147392"/>
              </a:xfrm>
              <a:prstGeom prst="rect">
                <a:avLst/>
              </a:prstGeom>
              <a:noFill/>
              <a:ln>
                <a:noFill/>
              </a:ln>
            </p:spPr>
          </p:pic>
          <p:pic>
            <p:nvPicPr>
              <p:cNvPr id="2795" name="Google Shape;2795;p194"/>
              <p:cNvPicPr preferRelativeResize="0"/>
              <p:nvPr/>
            </p:nvPicPr>
            <p:blipFill rotWithShape="1">
              <a:blip r:embed="rId6">
                <a:alphaModFix/>
              </a:blip>
              <a:srcRect b="0" l="51753" r="0" t="0"/>
              <a:stretch/>
            </p:blipFill>
            <p:spPr>
              <a:xfrm>
                <a:off x="4698962" y="1737993"/>
                <a:ext cx="198306" cy="147392"/>
              </a:xfrm>
              <a:prstGeom prst="rect">
                <a:avLst/>
              </a:prstGeom>
              <a:noFill/>
              <a:ln>
                <a:noFill/>
              </a:ln>
            </p:spPr>
          </p:pic>
          <p:grpSp>
            <p:nvGrpSpPr>
              <p:cNvPr id="2796" name="Google Shape;2796;p194"/>
              <p:cNvGrpSpPr/>
              <p:nvPr/>
            </p:nvGrpSpPr>
            <p:grpSpPr>
              <a:xfrm>
                <a:off x="4532960" y="1747289"/>
                <a:ext cx="164872" cy="125459"/>
                <a:chOff x="3084200" y="623475"/>
                <a:chExt cx="663200" cy="540075"/>
              </a:xfrm>
            </p:grpSpPr>
            <p:cxnSp>
              <p:nvCxnSpPr>
                <p:cNvPr id="2797" name="Google Shape;2797;p194"/>
                <p:cNvCxnSpPr/>
                <p:nvPr/>
              </p:nvCxnSpPr>
              <p:spPr>
                <a:xfrm flipH="1" rot="10800000">
                  <a:off x="3084200" y="623475"/>
                  <a:ext cx="228900" cy="287700"/>
                </a:xfrm>
                <a:prstGeom prst="straightConnector1">
                  <a:avLst/>
                </a:prstGeom>
                <a:noFill/>
                <a:ln cap="flat" cmpd="sng" w="9525">
                  <a:solidFill>
                    <a:srgbClr val="E06666"/>
                  </a:solidFill>
                  <a:prstDash val="solid"/>
                  <a:round/>
                  <a:headEnd len="sm" w="sm" type="none"/>
                  <a:tailEnd len="sm" w="sm" type="none"/>
                </a:ln>
              </p:spPr>
            </p:cxnSp>
            <p:cxnSp>
              <p:nvCxnSpPr>
                <p:cNvPr id="2798" name="Google Shape;2798;p194"/>
                <p:cNvCxnSpPr/>
                <p:nvPr/>
              </p:nvCxnSpPr>
              <p:spPr>
                <a:xfrm rot="10800000">
                  <a:off x="3313000" y="623550"/>
                  <a:ext cx="434400" cy="540000"/>
                </a:xfrm>
                <a:prstGeom prst="straightConnector1">
                  <a:avLst/>
                </a:prstGeom>
                <a:noFill/>
                <a:ln cap="flat" cmpd="sng" w="9525">
                  <a:solidFill>
                    <a:srgbClr val="E06666"/>
                  </a:solidFill>
                  <a:prstDash val="solid"/>
                  <a:round/>
                  <a:headEnd len="sm" w="sm" type="none"/>
                  <a:tailEnd len="sm" w="sm" type="none"/>
                </a:ln>
              </p:spPr>
            </p:cxnSp>
            <p:cxnSp>
              <p:nvCxnSpPr>
                <p:cNvPr id="2799" name="Google Shape;2799;p194"/>
                <p:cNvCxnSpPr/>
                <p:nvPr/>
              </p:nvCxnSpPr>
              <p:spPr>
                <a:xfrm flipH="1" rot="10800000">
                  <a:off x="3274819" y="869981"/>
                  <a:ext cx="228900" cy="287700"/>
                </a:xfrm>
                <a:prstGeom prst="straightConnector1">
                  <a:avLst/>
                </a:prstGeom>
                <a:noFill/>
                <a:ln cap="flat" cmpd="sng" w="9525">
                  <a:solidFill>
                    <a:srgbClr val="E06666"/>
                  </a:solidFill>
                  <a:prstDash val="solid"/>
                  <a:round/>
                  <a:headEnd len="sm" w="sm" type="none"/>
                  <a:tailEnd len="sm" w="sm" type="none"/>
                </a:ln>
              </p:spPr>
            </p:cxnSp>
          </p:grpSp>
          <p:pic>
            <p:nvPicPr>
              <p:cNvPr id="2800" name="Google Shape;2800;p194"/>
              <p:cNvPicPr preferRelativeResize="0"/>
              <p:nvPr/>
            </p:nvPicPr>
            <p:blipFill rotWithShape="1">
              <a:blip r:embed="rId5">
                <a:alphaModFix/>
              </a:blip>
              <a:srcRect b="61554" l="70923" r="5204" t="11552"/>
              <a:stretch/>
            </p:blipFill>
            <p:spPr>
              <a:xfrm>
                <a:off x="4925573" y="1708246"/>
                <a:ext cx="204779" cy="186290"/>
              </a:xfrm>
              <a:prstGeom prst="rect">
                <a:avLst/>
              </a:prstGeom>
              <a:noFill/>
              <a:ln>
                <a:noFill/>
              </a:ln>
            </p:spPr>
          </p:pic>
          <p:pic>
            <p:nvPicPr>
              <p:cNvPr id="2801" name="Google Shape;2801;p194"/>
              <p:cNvPicPr preferRelativeResize="0"/>
              <p:nvPr/>
            </p:nvPicPr>
            <p:blipFill rotWithShape="1">
              <a:blip r:embed="rId7">
                <a:alphaModFix/>
              </a:blip>
              <a:srcRect b="81509" l="24740" r="-6" t="0"/>
              <a:stretch/>
            </p:blipFill>
            <p:spPr>
              <a:xfrm>
                <a:off x="4772824" y="1980972"/>
                <a:ext cx="70670" cy="37206"/>
              </a:xfrm>
              <a:prstGeom prst="rect">
                <a:avLst/>
              </a:prstGeom>
              <a:noFill/>
              <a:ln>
                <a:noFill/>
              </a:ln>
            </p:spPr>
          </p:pic>
          <p:pic>
            <p:nvPicPr>
              <p:cNvPr id="2802" name="Google Shape;2802;p194"/>
              <p:cNvPicPr preferRelativeResize="0"/>
              <p:nvPr/>
            </p:nvPicPr>
            <p:blipFill rotWithShape="1">
              <a:blip r:embed="rId6">
                <a:alphaModFix/>
              </a:blip>
              <a:srcRect b="0" l="0" r="70250" t="0"/>
              <a:stretch/>
            </p:blipFill>
            <p:spPr>
              <a:xfrm>
                <a:off x="4764239" y="2012138"/>
                <a:ext cx="122279" cy="147392"/>
              </a:xfrm>
              <a:prstGeom prst="rect">
                <a:avLst/>
              </a:prstGeom>
              <a:noFill/>
              <a:ln>
                <a:noFill/>
              </a:ln>
            </p:spPr>
          </p:pic>
          <p:pic>
            <p:nvPicPr>
              <p:cNvPr id="2803" name="Google Shape;2803;p194"/>
              <p:cNvPicPr preferRelativeResize="0"/>
              <p:nvPr/>
            </p:nvPicPr>
            <p:blipFill rotWithShape="1">
              <a:blip r:embed="rId6">
                <a:alphaModFix/>
              </a:blip>
              <a:srcRect b="-22472" l="51754" r="31051" t="0"/>
              <a:stretch/>
            </p:blipFill>
            <p:spPr>
              <a:xfrm>
                <a:off x="5054653" y="2012138"/>
                <a:ext cx="70670" cy="180525"/>
              </a:xfrm>
              <a:prstGeom prst="rect">
                <a:avLst/>
              </a:prstGeom>
              <a:noFill/>
              <a:ln>
                <a:noFill/>
              </a:ln>
            </p:spPr>
          </p:pic>
          <p:grpSp>
            <p:nvGrpSpPr>
              <p:cNvPr id="2804" name="Google Shape;2804;p194"/>
              <p:cNvGrpSpPr/>
              <p:nvPr/>
            </p:nvGrpSpPr>
            <p:grpSpPr>
              <a:xfrm>
                <a:off x="4888649" y="2021433"/>
                <a:ext cx="164872" cy="125459"/>
                <a:chOff x="3084200" y="623475"/>
                <a:chExt cx="663200" cy="540075"/>
              </a:xfrm>
            </p:grpSpPr>
            <p:cxnSp>
              <p:nvCxnSpPr>
                <p:cNvPr id="2805" name="Google Shape;2805;p194"/>
                <p:cNvCxnSpPr/>
                <p:nvPr/>
              </p:nvCxnSpPr>
              <p:spPr>
                <a:xfrm flipH="1" rot="10800000">
                  <a:off x="3084200" y="623475"/>
                  <a:ext cx="228900" cy="287700"/>
                </a:xfrm>
                <a:prstGeom prst="straightConnector1">
                  <a:avLst/>
                </a:prstGeom>
                <a:noFill/>
                <a:ln cap="flat" cmpd="sng" w="9525">
                  <a:solidFill>
                    <a:srgbClr val="E06666"/>
                  </a:solidFill>
                  <a:prstDash val="solid"/>
                  <a:round/>
                  <a:headEnd len="sm" w="sm" type="none"/>
                  <a:tailEnd len="sm" w="sm" type="none"/>
                </a:ln>
              </p:spPr>
            </p:cxnSp>
            <p:cxnSp>
              <p:nvCxnSpPr>
                <p:cNvPr id="2806" name="Google Shape;2806;p194"/>
                <p:cNvCxnSpPr/>
                <p:nvPr/>
              </p:nvCxnSpPr>
              <p:spPr>
                <a:xfrm rot="10800000">
                  <a:off x="3313000" y="623550"/>
                  <a:ext cx="434400" cy="540000"/>
                </a:xfrm>
                <a:prstGeom prst="straightConnector1">
                  <a:avLst/>
                </a:prstGeom>
                <a:noFill/>
                <a:ln cap="flat" cmpd="sng" w="9525">
                  <a:solidFill>
                    <a:srgbClr val="E06666"/>
                  </a:solidFill>
                  <a:prstDash val="solid"/>
                  <a:round/>
                  <a:headEnd len="sm" w="sm" type="none"/>
                  <a:tailEnd len="sm" w="sm" type="none"/>
                </a:ln>
              </p:spPr>
            </p:cxnSp>
            <p:cxnSp>
              <p:nvCxnSpPr>
                <p:cNvPr id="2807" name="Google Shape;2807;p194"/>
                <p:cNvCxnSpPr/>
                <p:nvPr/>
              </p:nvCxnSpPr>
              <p:spPr>
                <a:xfrm flipH="1" rot="10800000">
                  <a:off x="3274819" y="869981"/>
                  <a:ext cx="228900" cy="287700"/>
                </a:xfrm>
                <a:prstGeom prst="straightConnector1">
                  <a:avLst/>
                </a:prstGeom>
                <a:noFill/>
                <a:ln cap="flat" cmpd="sng" w="9525">
                  <a:solidFill>
                    <a:srgbClr val="E06666"/>
                  </a:solidFill>
                  <a:prstDash val="solid"/>
                  <a:round/>
                  <a:headEnd len="sm" w="sm" type="none"/>
                  <a:tailEnd len="sm" w="sm" type="none"/>
                </a:ln>
              </p:spPr>
            </p:cxnSp>
          </p:grpSp>
          <p:pic>
            <p:nvPicPr>
              <p:cNvPr id="2808" name="Google Shape;2808;p194"/>
              <p:cNvPicPr preferRelativeResize="0"/>
              <p:nvPr/>
            </p:nvPicPr>
            <p:blipFill rotWithShape="1">
              <a:blip r:embed="rId5">
                <a:alphaModFix/>
              </a:blip>
              <a:srcRect b="61554" l="70923" r="5204" t="11552"/>
              <a:stretch/>
            </p:blipFill>
            <p:spPr>
              <a:xfrm>
                <a:off x="4408555" y="1982390"/>
                <a:ext cx="204779" cy="186290"/>
              </a:xfrm>
              <a:prstGeom prst="rect">
                <a:avLst/>
              </a:prstGeom>
              <a:noFill/>
              <a:ln>
                <a:noFill/>
              </a:ln>
            </p:spPr>
          </p:pic>
          <p:cxnSp>
            <p:nvCxnSpPr>
              <p:cNvPr id="2809" name="Google Shape;2809;p194"/>
              <p:cNvCxnSpPr/>
              <p:nvPr/>
            </p:nvCxnSpPr>
            <p:spPr>
              <a:xfrm flipH="1" rot="10800000">
                <a:off x="4651482" y="2069066"/>
                <a:ext cx="78900" cy="600"/>
              </a:xfrm>
              <a:prstGeom prst="straightConnector1">
                <a:avLst/>
              </a:prstGeom>
              <a:noFill/>
              <a:ln cap="flat" cmpd="sng" w="9525">
                <a:solidFill>
                  <a:srgbClr val="000000"/>
                </a:solidFill>
                <a:prstDash val="solid"/>
                <a:round/>
                <a:headEnd len="sm" w="sm" type="none"/>
                <a:tailEnd len="sm" w="sm" type="none"/>
              </a:ln>
            </p:spPr>
          </p:cxnSp>
        </p:grpSp>
        <p:pic>
          <p:nvPicPr>
            <p:cNvPr id="2810" name="Google Shape;2810;p194"/>
            <p:cNvPicPr preferRelativeResize="0"/>
            <p:nvPr/>
          </p:nvPicPr>
          <p:blipFill rotWithShape="1">
            <a:blip r:embed="rId8">
              <a:alphaModFix/>
            </a:blip>
            <a:srcRect b="0" l="0" r="0" t="0"/>
            <a:stretch/>
          </p:blipFill>
          <p:spPr>
            <a:xfrm>
              <a:off x="5036908" y="3752591"/>
              <a:ext cx="76933" cy="85476"/>
            </a:xfrm>
            <a:prstGeom prst="rect">
              <a:avLst/>
            </a:prstGeom>
            <a:noFill/>
            <a:ln>
              <a:noFill/>
            </a:ln>
          </p:spPr>
        </p:pic>
        <p:pic>
          <p:nvPicPr>
            <p:cNvPr id="2811" name="Google Shape;2811;p194"/>
            <p:cNvPicPr preferRelativeResize="0"/>
            <p:nvPr/>
          </p:nvPicPr>
          <p:blipFill rotWithShape="1">
            <a:blip r:embed="rId6">
              <a:alphaModFix/>
            </a:blip>
            <a:srcRect b="0" l="51753" r="0" t="0"/>
            <a:stretch/>
          </p:blipFill>
          <p:spPr>
            <a:xfrm>
              <a:off x="5223217" y="3753223"/>
              <a:ext cx="127776" cy="84210"/>
            </a:xfrm>
            <a:prstGeom prst="rect">
              <a:avLst/>
            </a:prstGeom>
            <a:noFill/>
            <a:ln>
              <a:noFill/>
            </a:ln>
          </p:spPr>
        </p:pic>
        <p:pic>
          <p:nvPicPr>
            <p:cNvPr id="2812" name="Google Shape;2812;p194"/>
            <p:cNvPicPr preferRelativeResize="0"/>
            <p:nvPr/>
          </p:nvPicPr>
          <p:blipFill rotWithShape="1">
            <a:blip r:embed="rId5">
              <a:alphaModFix/>
            </a:blip>
            <a:srcRect b="61554" l="70923" r="5204" t="11552"/>
            <a:stretch/>
          </p:blipFill>
          <p:spPr>
            <a:xfrm>
              <a:off x="5098137" y="3743379"/>
              <a:ext cx="131947" cy="106432"/>
            </a:xfrm>
            <a:prstGeom prst="rect">
              <a:avLst/>
            </a:prstGeom>
            <a:noFill/>
            <a:ln>
              <a:noFill/>
            </a:ln>
          </p:spPr>
        </p:pic>
        <p:grpSp>
          <p:nvGrpSpPr>
            <p:cNvPr id="2813" name="Google Shape;2813;p194"/>
            <p:cNvGrpSpPr/>
            <p:nvPr/>
          </p:nvGrpSpPr>
          <p:grpSpPr>
            <a:xfrm>
              <a:off x="5377026" y="3738077"/>
              <a:ext cx="106289" cy="117070"/>
              <a:chOff x="7332910" y="658831"/>
              <a:chExt cx="164942" cy="204882"/>
            </a:xfrm>
          </p:grpSpPr>
          <p:sp>
            <p:nvSpPr>
              <p:cNvPr id="2814" name="Google Shape;2814;p194"/>
              <p:cNvSpPr/>
              <p:nvPr/>
            </p:nvSpPr>
            <p:spPr>
              <a:xfrm>
                <a:off x="7339452" y="658831"/>
                <a:ext cx="158400" cy="158400"/>
              </a:xfrm>
              <a:prstGeom prst="donut">
                <a:avLst>
                  <a:gd fmla="val 27861" name="adj"/>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cxnSp>
            <p:nvCxnSpPr>
              <p:cNvPr id="2815" name="Google Shape;2815;p194"/>
              <p:cNvCxnSpPr/>
              <p:nvPr/>
            </p:nvCxnSpPr>
            <p:spPr>
              <a:xfrm>
                <a:off x="7389627" y="753108"/>
                <a:ext cx="56400" cy="300"/>
              </a:xfrm>
              <a:prstGeom prst="straightConnector1">
                <a:avLst/>
              </a:prstGeom>
              <a:noFill/>
              <a:ln cap="flat" cmpd="sng" w="9525">
                <a:solidFill>
                  <a:srgbClr val="595959"/>
                </a:solidFill>
                <a:prstDash val="solid"/>
                <a:round/>
                <a:headEnd len="sm" w="sm" type="none"/>
                <a:tailEnd len="sm" w="sm" type="none"/>
              </a:ln>
            </p:spPr>
          </p:cxnSp>
          <p:cxnSp>
            <p:nvCxnSpPr>
              <p:cNvPr id="2816" name="Google Shape;2816;p194"/>
              <p:cNvCxnSpPr/>
              <p:nvPr/>
            </p:nvCxnSpPr>
            <p:spPr>
              <a:xfrm flipH="1">
                <a:off x="7332910" y="753108"/>
                <a:ext cx="57600" cy="77700"/>
              </a:xfrm>
              <a:prstGeom prst="straightConnector1">
                <a:avLst/>
              </a:prstGeom>
              <a:noFill/>
              <a:ln cap="flat" cmpd="sng" w="9525">
                <a:solidFill>
                  <a:srgbClr val="595959"/>
                </a:solidFill>
                <a:prstDash val="solid"/>
                <a:round/>
                <a:headEnd len="sm" w="sm" type="none"/>
                <a:tailEnd len="sm" w="sm" type="none"/>
              </a:ln>
            </p:spPr>
          </p:cxnSp>
          <p:cxnSp>
            <p:nvCxnSpPr>
              <p:cNvPr id="2817" name="Google Shape;2817;p194"/>
              <p:cNvCxnSpPr/>
              <p:nvPr/>
            </p:nvCxnSpPr>
            <p:spPr>
              <a:xfrm flipH="1">
                <a:off x="7388983" y="753108"/>
                <a:ext cx="57600" cy="77700"/>
              </a:xfrm>
              <a:prstGeom prst="straightConnector1">
                <a:avLst/>
              </a:prstGeom>
              <a:noFill/>
              <a:ln cap="flat" cmpd="sng" w="9525">
                <a:solidFill>
                  <a:srgbClr val="595959"/>
                </a:solidFill>
                <a:prstDash val="solid"/>
                <a:round/>
                <a:headEnd len="sm" w="sm" type="none"/>
                <a:tailEnd len="sm" w="sm" type="none"/>
              </a:ln>
            </p:spPr>
          </p:cxnSp>
          <p:cxnSp>
            <p:nvCxnSpPr>
              <p:cNvPr id="2818" name="Google Shape;2818;p194"/>
              <p:cNvCxnSpPr/>
              <p:nvPr/>
            </p:nvCxnSpPr>
            <p:spPr>
              <a:xfrm>
                <a:off x="7333025" y="830698"/>
                <a:ext cx="56400" cy="300"/>
              </a:xfrm>
              <a:prstGeom prst="straightConnector1">
                <a:avLst/>
              </a:prstGeom>
              <a:noFill/>
              <a:ln cap="flat" cmpd="sng" w="9525">
                <a:solidFill>
                  <a:srgbClr val="595959"/>
                </a:solidFill>
                <a:prstDash val="solid"/>
                <a:round/>
                <a:headEnd len="sm" w="sm" type="none"/>
                <a:tailEnd len="sm" w="sm" type="none"/>
              </a:ln>
            </p:spPr>
          </p:cxnSp>
          <p:cxnSp>
            <p:nvCxnSpPr>
              <p:cNvPr id="2819" name="Google Shape;2819;p194"/>
              <p:cNvCxnSpPr/>
              <p:nvPr/>
            </p:nvCxnSpPr>
            <p:spPr>
              <a:xfrm>
                <a:off x="7389098" y="831066"/>
                <a:ext cx="300" cy="32400"/>
              </a:xfrm>
              <a:prstGeom prst="straightConnector1">
                <a:avLst/>
              </a:prstGeom>
              <a:noFill/>
              <a:ln cap="flat" cmpd="sng" w="9525">
                <a:solidFill>
                  <a:srgbClr val="595959"/>
                </a:solidFill>
                <a:prstDash val="solid"/>
                <a:round/>
                <a:headEnd len="sm" w="sm" type="none"/>
                <a:tailEnd len="sm" w="sm" type="none"/>
              </a:ln>
            </p:spPr>
          </p:cxnSp>
          <p:cxnSp>
            <p:nvCxnSpPr>
              <p:cNvPr id="2820" name="Google Shape;2820;p194"/>
              <p:cNvCxnSpPr/>
              <p:nvPr/>
            </p:nvCxnSpPr>
            <p:spPr>
              <a:xfrm flipH="1" rot="10800000">
                <a:off x="7389098" y="755251"/>
                <a:ext cx="58500" cy="80100"/>
              </a:xfrm>
              <a:prstGeom prst="straightConnector1">
                <a:avLst/>
              </a:prstGeom>
              <a:noFill/>
              <a:ln cap="flat" cmpd="sng" w="9525">
                <a:solidFill>
                  <a:srgbClr val="595959"/>
                </a:solidFill>
                <a:prstDash val="solid"/>
                <a:round/>
                <a:headEnd len="sm" w="sm" type="none"/>
                <a:tailEnd len="sm" w="sm" type="none"/>
              </a:ln>
            </p:spPr>
          </p:cxnSp>
          <p:cxnSp>
            <p:nvCxnSpPr>
              <p:cNvPr id="2821" name="Google Shape;2821;p194"/>
              <p:cNvCxnSpPr/>
              <p:nvPr/>
            </p:nvCxnSpPr>
            <p:spPr>
              <a:xfrm rot="10800000">
                <a:off x="7333298" y="835351"/>
                <a:ext cx="55800" cy="0"/>
              </a:xfrm>
              <a:prstGeom prst="straightConnector1">
                <a:avLst/>
              </a:prstGeom>
              <a:noFill/>
              <a:ln cap="flat" cmpd="sng" w="9525">
                <a:solidFill>
                  <a:srgbClr val="595959"/>
                </a:solidFill>
                <a:prstDash val="solid"/>
                <a:round/>
                <a:headEnd len="sm" w="sm" type="none"/>
                <a:tailEnd len="sm" w="sm" type="none"/>
              </a:ln>
            </p:spPr>
          </p:cxnSp>
          <p:cxnSp>
            <p:nvCxnSpPr>
              <p:cNvPr id="2822" name="Google Shape;2822;p194"/>
              <p:cNvCxnSpPr/>
              <p:nvPr/>
            </p:nvCxnSpPr>
            <p:spPr>
              <a:xfrm>
                <a:off x="7446667" y="753886"/>
                <a:ext cx="1200" cy="1200"/>
              </a:xfrm>
              <a:prstGeom prst="straightConnector1">
                <a:avLst/>
              </a:prstGeom>
              <a:noFill/>
              <a:ln cap="flat" cmpd="sng" w="9525">
                <a:solidFill>
                  <a:srgbClr val="595959"/>
                </a:solidFill>
                <a:prstDash val="solid"/>
                <a:round/>
                <a:headEnd len="sm" w="sm" type="none"/>
                <a:tailEnd len="sm" w="sm" type="none"/>
              </a:ln>
            </p:spPr>
          </p:cxnSp>
          <p:sp>
            <p:nvSpPr>
              <p:cNvPr id="2823" name="Google Shape;2823;p194"/>
              <p:cNvSpPr/>
              <p:nvPr/>
            </p:nvSpPr>
            <p:spPr>
              <a:xfrm>
                <a:off x="7333471" y="753886"/>
                <a:ext cx="112500" cy="76200"/>
              </a:xfrm>
              <a:prstGeom prst="parallelogram">
                <a:avLst>
                  <a:gd fmla="val 74642" name="adj"/>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824" name="Google Shape;2824;p194"/>
              <p:cNvSpPr/>
              <p:nvPr/>
            </p:nvSpPr>
            <p:spPr>
              <a:xfrm flipH="1" rot="-5400000">
                <a:off x="7375831" y="766767"/>
                <a:ext cx="83400" cy="57000"/>
              </a:xfrm>
              <a:prstGeom prst="parallelogram">
                <a:avLst>
                  <a:gd fmla="val 120428" name="adj"/>
                </a:avLst>
              </a:prstGeom>
              <a:solidFill>
                <a:srgbClr val="A2C4C9"/>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825" name="Google Shape;2825;p194"/>
              <p:cNvSpPr/>
              <p:nvPr/>
            </p:nvSpPr>
            <p:spPr>
              <a:xfrm>
                <a:off x="7333533" y="835813"/>
                <a:ext cx="55800" cy="27900"/>
              </a:xfrm>
              <a:prstGeom prst="rect">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826" name="Google Shape;2826;p194"/>
              <p:cNvSpPr/>
              <p:nvPr/>
            </p:nvSpPr>
            <p:spPr>
              <a:xfrm>
                <a:off x="7333732" y="829888"/>
                <a:ext cx="55800" cy="5700"/>
              </a:xfrm>
              <a:prstGeom prst="rect">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827" name="Google Shape;2827;p194"/>
              <p:cNvSpPr/>
              <p:nvPr/>
            </p:nvSpPr>
            <p:spPr>
              <a:xfrm rot="-2319588">
                <a:off x="7380939" y="837194"/>
                <a:ext cx="19209" cy="22388"/>
              </a:xfrm>
              <a:prstGeom prst="parallelogram">
                <a:avLst>
                  <a:gd fmla="val 83333" name="adj"/>
                </a:avLst>
              </a:prstGeom>
              <a:solidFill>
                <a:srgbClr val="EEEEEE"/>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2828" name="Google Shape;2828;p194"/>
            <p:cNvGrpSpPr/>
            <p:nvPr/>
          </p:nvGrpSpPr>
          <p:grpSpPr>
            <a:xfrm>
              <a:off x="5281756" y="3015708"/>
              <a:ext cx="1391324" cy="480517"/>
              <a:chOff x="4816664" y="2587603"/>
              <a:chExt cx="2159099" cy="840947"/>
            </a:xfrm>
          </p:grpSpPr>
          <p:cxnSp>
            <p:nvCxnSpPr>
              <p:cNvPr id="2829" name="Google Shape;2829;p194"/>
              <p:cNvCxnSpPr/>
              <p:nvPr/>
            </p:nvCxnSpPr>
            <p:spPr>
              <a:xfrm>
                <a:off x="4816664" y="2587603"/>
                <a:ext cx="712500" cy="511500"/>
              </a:xfrm>
              <a:prstGeom prst="straightConnector1">
                <a:avLst/>
              </a:prstGeom>
              <a:noFill/>
              <a:ln cap="flat" cmpd="sng" w="19050">
                <a:solidFill>
                  <a:srgbClr val="999999"/>
                </a:solidFill>
                <a:prstDash val="solid"/>
                <a:round/>
                <a:headEnd len="sm" w="sm" type="none"/>
                <a:tailEnd len="med" w="med" type="triangle"/>
              </a:ln>
            </p:spPr>
          </p:cxnSp>
          <p:sp>
            <p:nvSpPr>
              <p:cNvPr id="2830" name="Google Shape;2830;p194"/>
              <p:cNvSpPr txBox="1"/>
              <p:nvPr/>
            </p:nvSpPr>
            <p:spPr>
              <a:xfrm>
                <a:off x="5529163" y="3182550"/>
                <a:ext cx="1446600" cy="2460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IN" sz="1067">
                    <a:solidFill>
                      <a:schemeClr val="dk1"/>
                    </a:solidFill>
                    <a:latin typeface="Montserrat"/>
                    <a:ea typeface="Montserrat"/>
                    <a:cs typeface="Montserrat"/>
                    <a:sym typeface="Montserrat"/>
                  </a:rPr>
                  <a:t>Residual brain alignment</a:t>
                </a:r>
                <a:endParaRPr b="1" sz="1067">
                  <a:solidFill>
                    <a:schemeClr val="dk1"/>
                  </a:solidFill>
                  <a:latin typeface="Montserrat"/>
                  <a:ea typeface="Montserrat"/>
                  <a:cs typeface="Montserrat"/>
                  <a:sym typeface="Montserrat"/>
                </a:endParaRPr>
              </a:p>
            </p:txBody>
          </p:sp>
          <p:pic>
            <p:nvPicPr>
              <p:cNvPr id="2831" name="Google Shape;2831;p194"/>
              <p:cNvPicPr preferRelativeResize="0"/>
              <p:nvPr/>
            </p:nvPicPr>
            <p:blipFill rotWithShape="1">
              <a:blip r:embed="rId9">
                <a:alphaModFix/>
              </a:blip>
              <a:srcRect b="0" l="0" r="0" t="0"/>
              <a:stretch/>
            </p:blipFill>
            <p:spPr>
              <a:xfrm>
                <a:off x="5633312" y="3064874"/>
                <a:ext cx="122275" cy="149608"/>
              </a:xfrm>
              <a:prstGeom prst="rect">
                <a:avLst/>
              </a:prstGeom>
              <a:noFill/>
              <a:ln>
                <a:noFill/>
              </a:ln>
            </p:spPr>
          </p:pic>
          <p:pic>
            <p:nvPicPr>
              <p:cNvPr id="2832" name="Google Shape;2832;p194"/>
              <p:cNvPicPr preferRelativeResize="0"/>
              <p:nvPr/>
            </p:nvPicPr>
            <p:blipFill rotWithShape="1">
              <a:blip r:embed="rId6">
                <a:alphaModFix/>
              </a:blip>
              <a:srcRect b="0" l="51753" r="0" t="0"/>
              <a:stretch/>
            </p:blipFill>
            <p:spPr>
              <a:xfrm>
                <a:off x="6431449" y="3058031"/>
                <a:ext cx="198306" cy="147392"/>
              </a:xfrm>
              <a:prstGeom prst="rect">
                <a:avLst/>
              </a:prstGeom>
              <a:noFill/>
              <a:ln>
                <a:noFill/>
              </a:ln>
            </p:spPr>
          </p:pic>
          <p:grpSp>
            <p:nvGrpSpPr>
              <p:cNvPr id="2833" name="Google Shape;2833;p194"/>
              <p:cNvGrpSpPr/>
              <p:nvPr/>
            </p:nvGrpSpPr>
            <p:grpSpPr>
              <a:xfrm>
                <a:off x="6706698" y="3018919"/>
                <a:ext cx="164942" cy="204882"/>
                <a:chOff x="7332910" y="658831"/>
                <a:chExt cx="164942" cy="204882"/>
              </a:xfrm>
            </p:grpSpPr>
            <p:sp>
              <p:nvSpPr>
                <p:cNvPr id="2834" name="Google Shape;2834;p194"/>
                <p:cNvSpPr/>
                <p:nvPr/>
              </p:nvSpPr>
              <p:spPr>
                <a:xfrm>
                  <a:off x="7339452" y="658831"/>
                  <a:ext cx="158400" cy="158400"/>
                </a:xfrm>
                <a:prstGeom prst="donut">
                  <a:avLst>
                    <a:gd fmla="val 27861" name="adj"/>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cxnSp>
              <p:nvCxnSpPr>
                <p:cNvPr id="2835" name="Google Shape;2835;p194"/>
                <p:cNvCxnSpPr/>
                <p:nvPr/>
              </p:nvCxnSpPr>
              <p:spPr>
                <a:xfrm>
                  <a:off x="7389627" y="753108"/>
                  <a:ext cx="56400" cy="300"/>
                </a:xfrm>
                <a:prstGeom prst="straightConnector1">
                  <a:avLst/>
                </a:prstGeom>
                <a:noFill/>
                <a:ln cap="flat" cmpd="sng" w="9525">
                  <a:solidFill>
                    <a:srgbClr val="595959"/>
                  </a:solidFill>
                  <a:prstDash val="solid"/>
                  <a:round/>
                  <a:headEnd len="sm" w="sm" type="none"/>
                  <a:tailEnd len="sm" w="sm" type="none"/>
                </a:ln>
              </p:spPr>
            </p:cxnSp>
            <p:cxnSp>
              <p:nvCxnSpPr>
                <p:cNvPr id="2836" name="Google Shape;2836;p194"/>
                <p:cNvCxnSpPr/>
                <p:nvPr/>
              </p:nvCxnSpPr>
              <p:spPr>
                <a:xfrm flipH="1">
                  <a:off x="7332910" y="753108"/>
                  <a:ext cx="57600" cy="77700"/>
                </a:xfrm>
                <a:prstGeom prst="straightConnector1">
                  <a:avLst/>
                </a:prstGeom>
                <a:noFill/>
                <a:ln cap="flat" cmpd="sng" w="9525">
                  <a:solidFill>
                    <a:srgbClr val="595959"/>
                  </a:solidFill>
                  <a:prstDash val="solid"/>
                  <a:round/>
                  <a:headEnd len="sm" w="sm" type="none"/>
                  <a:tailEnd len="sm" w="sm" type="none"/>
                </a:ln>
              </p:spPr>
            </p:cxnSp>
            <p:cxnSp>
              <p:nvCxnSpPr>
                <p:cNvPr id="2837" name="Google Shape;2837;p194"/>
                <p:cNvCxnSpPr/>
                <p:nvPr/>
              </p:nvCxnSpPr>
              <p:spPr>
                <a:xfrm flipH="1">
                  <a:off x="7388983" y="753108"/>
                  <a:ext cx="57600" cy="77700"/>
                </a:xfrm>
                <a:prstGeom prst="straightConnector1">
                  <a:avLst/>
                </a:prstGeom>
                <a:noFill/>
                <a:ln cap="flat" cmpd="sng" w="9525">
                  <a:solidFill>
                    <a:srgbClr val="595959"/>
                  </a:solidFill>
                  <a:prstDash val="solid"/>
                  <a:round/>
                  <a:headEnd len="sm" w="sm" type="none"/>
                  <a:tailEnd len="sm" w="sm" type="none"/>
                </a:ln>
              </p:spPr>
            </p:cxnSp>
            <p:cxnSp>
              <p:nvCxnSpPr>
                <p:cNvPr id="2838" name="Google Shape;2838;p194"/>
                <p:cNvCxnSpPr/>
                <p:nvPr/>
              </p:nvCxnSpPr>
              <p:spPr>
                <a:xfrm>
                  <a:off x="7333025" y="830698"/>
                  <a:ext cx="56400" cy="300"/>
                </a:xfrm>
                <a:prstGeom prst="straightConnector1">
                  <a:avLst/>
                </a:prstGeom>
                <a:noFill/>
                <a:ln cap="flat" cmpd="sng" w="9525">
                  <a:solidFill>
                    <a:srgbClr val="595959"/>
                  </a:solidFill>
                  <a:prstDash val="solid"/>
                  <a:round/>
                  <a:headEnd len="sm" w="sm" type="none"/>
                  <a:tailEnd len="sm" w="sm" type="none"/>
                </a:ln>
              </p:spPr>
            </p:cxnSp>
            <p:cxnSp>
              <p:nvCxnSpPr>
                <p:cNvPr id="2839" name="Google Shape;2839;p194"/>
                <p:cNvCxnSpPr/>
                <p:nvPr/>
              </p:nvCxnSpPr>
              <p:spPr>
                <a:xfrm>
                  <a:off x="7389098" y="831066"/>
                  <a:ext cx="300" cy="32400"/>
                </a:xfrm>
                <a:prstGeom prst="straightConnector1">
                  <a:avLst/>
                </a:prstGeom>
                <a:noFill/>
                <a:ln cap="flat" cmpd="sng" w="9525">
                  <a:solidFill>
                    <a:srgbClr val="595959"/>
                  </a:solidFill>
                  <a:prstDash val="solid"/>
                  <a:round/>
                  <a:headEnd len="sm" w="sm" type="none"/>
                  <a:tailEnd len="sm" w="sm" type="none"/>
                </a:ln>
              </p:spPr>
            </p:cxnSp>
            <p:cxnSp>
              <p:nvCxnSpPr>
                <p:cNvPr id="2840" name="Google Shape;2840;p194"/>
                <p:cNvCxnSpPr/>
                <p:nvPr/>
              </p:nvCxnSpPr>
              <p:spPr>
                <a:xfrm flipH="1" rot="10800000">
                  <a:off x="7389098" y="755251"/>
                  <a:ext cx="58500" cy="80100"/>
                </a:xfrm>
                <a:prstGeom prst="straightConnector1">
                  <a:avLst/>
                </a:prstGeom>
                <a:noFill/>
                <a:ln cap="flat" cmpd="sng" w="9525">
                  <a:solidFill>
                    <a:srgbClr val="595959"/>
                  </a:solidFill>
                  <a:prstDash val="solid"/>
                  <a:round/>
                  <a:headEnd len="sm" w="sm" type="none"/>
                  <a:tailEnd len="sm" w="sm" type="none"/>
                </a:ln>
              </p:spPr>
            </p:cxnSp>
            <p:cxnSp>
              <p:nvCxnSpPr>
                <p:cNvPr id="2841" name="Google Shape;2841;p194"/>
                <p:cNvCxnSpPr/>
                <p:nvPr/>
              </p:nvCxnSpPr>
              <p:spPr>
                <a:xfrm rot="10800000">
                  <a:off x="7333298" y="835351"/>
                  <a:ext cx="55800" cy="0"/>
                </a:xfrm>
                <a:prstGeom prst="straightConnector1">
                  <a:avLst/>
                </a:prstGeom>
                <a:noFill/>
                <a:ln cap="flat" cmpd="sng" w="9525">
                  <a:solidFill>
                    <a:srgbClr val="595959"/>
                  </a:solidFill>
                  <a:prstDash val="solid"/>
                  <a:round/>
                  <a:headEnd len="sm" w="sm" type="none"/>
                  <a:tailEnd len="sm" w="sm" type="none"/>
                </a:ln>
              </p:spPr>
            </p:cxnSp>
            <p:cxnSp>
              <p:nvCxnSpPr>
                <p:cNvPr id="2842" name="Google Shape;2842;p194"/>
                <p:cNvCxnSpPr/>
                <p:nvPr/>
              </p:nvCxnSpPr>
              <p:spPr>
                <a:xfrm>
                  <a:off x="7446667" y="753886"/>
                  <a:ext cx="1200" cy="1200"/>
                </a:xfrm>
                <a:prstGeom prst="straightConnector1">
                  <a:avLst/>
                </a:prstGeom>
                <a:noFill/>
                <a:ln cap="flat" cmpd="sng" w="9525">
                  <a:solidFill>
                    <a:srgbClr val="595959"/>
                  </a:solidFill>
                  <a:prstDash val="solid"/>
                  <a:round/>
                  <a:headEnd len="sm" w="sm" type="none"/>
                  <a:tailEnd len="sm" w="sm" type="none"/>
                </a:ln>
              </p:spPr>
            </p:cxnSp>
            <p:sp>
              <p:nvSpPr>
                <p:cNvPr id="2843" name="Google Shape;2843;p194"/>
                <p:cNvSpPr/>
                <p:nvPr/>
              </p:nvSpPr>
              <p:spPr>
                <a:xfrm>
                  <a:off x="7333471" y="753886"/>
                  <a:ext cx="112500" cy="76200"/>
                </a:xfrm>
                <a:prstGeom prst="parallelogram">
                  <a:avLst>
                    <a:gd fmla="val 74642" name="adj"/>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844" name="Google Shape;2844;p194"/>
                <p:cNvSpPr/>
                <p:nvPr/>
              </p:nvSpPr>
              <p:spPr>
                <a:xfrm flipH="1" rot="-5400000">
                  <a:off x="7375831" y="766767"/>
                  <a:ext cx="83400" cy="57000"/>
                </a:xfrm>
                <a:prstGeom prst="parallelogram">
                  <a:avLst>
                    <a:gd fmla="val 120428" name="adj"/>
                  </a:avLst>
                </a:prstGeom>
                <a:solidFill>
                  <a:srgbClr val="A2C4C9"/>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845" name="Google Shape;2845;p194"/>
                <p:cNvSpPr/>
                <p:nvPr/>
              </p:nvSpPr>
              <p:spPr>
                <a:xfrm>
                  <a:off x="7333533" y="835813"/>
                  <a:ext cx="55800" cy="27900"/>
                </a:xfrm>
                <a:prstGeom prst="rect">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846" name="Google Shape;2846;p194"/>
                <p:cNvSpPr/>
                <p:nvPr/>
              </p:nvSpPr>
              <p:spPr>
                <a:xfrm>
                  <a:off x="7333732" y="829888"/>
                  <a:ext cx="55800" cy="5700"/>
                </a:xfrm>
                <a:prstGeom prst="rect">
                  <a:avLst/>
                </a:prstGeom>
                <a:solidFill>
                  <a:srgbClr val="D0E0E3"/>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847" name="Google Shape;2847;p194"/>
                <p:cNvSpPr/>
                <p:nvPr/>
              </p:nvSpPr>
              <p:spPr>
                <a:xfrm rot="-2319588">
                  <a:off x="7380939" y="837194"/>
                  <a:ext cx="19209" cy="22388"/>
                </a:xfrm>
                <a:prstGeom prst="parallelogram">
                  <a:avLst>
                    <a:gd fmla="val 83333" name="adj"/>
                  </a:avLst>
                </a:prstGeom>
                <a:solidFill>
                  <a:srgbClr val="EEEEEE"/>
                </a:solid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pic>
            <p:nvPicPr>
              <p:cNvPr id="2848" name="Google Shape;2848;p194"/>
              <p:cNvPicPr preferRelativeResize="0"/>
              <p:nvPr/>
            </p:nvPicPr>
            <p:blipFill rotWithShape="1">
              <a:blip r:embed="rId7">
                <a:alphaModFix/>
              </a:blip>
              <a:srcRect b="81509" l="24740" r="-6" t="0"/>
              <a:stretch/>
            </p:blipFill>
            <p:spPr>
              <a:xfrm>
                <a:off x="6117299" y="3028985"/>
                <a:ext cx="70670" cy="37206"/>
              </a:xfrm>
              <a:prstGeom prst="rect">
                <a:avLst/>
              </a:prstGeom>
              <a:noFill/>
              <a:ln>
                <a:noFill/>
              </a:ln>
            </p:spPr>
          </p:pic>
          <p:pic>
            <p:nvPicPr>
              <p:cNvPr id="2849" name="Google Shape;2849;p194"/>
              <p:cNvPicPr preferRelativeResize="0"/>
              <p:nvPr/>
            </p:nvPicPr>
            <p:blipFill rotWithShape="1">
              <a:blip r:embed="rId6">
                <a:alphaModFix/>
              </a:blip>
              <a:srcRect b="0" l="0" r="70250" t="0"/>
              <a:stretch/>
            </p:blipFill>
            <p:spPr>
              <a:xfrm>
                <a:off x="6108714" y="3060151"/>
                <a:ext cx="122279" cy="147392"/>
              </a:xfrm>
              <a:prstGeom prst="rect">
                <a:avLst/>
              </a:prstGeom>
              <a:noFill/>
              <a:ln>
                <a:noFill/>
              </a:ln>
            </p:spPr>
          </p:pic>
          <p:pic>
            <p:nvPicPr>
              <p:cNvPr id="2850" name="Google Shape;2850;p194"/>
              <p:cNvPicPr preferRelativeResize="0"/>
              <p:nvPr/>
            </p:nvPicPr>
            <p:blipFill rotWithShape="1">
              <a:blip r:embed="rId6">
                <a:alphaModFix/>
              </a:blip>
              <a:srcRect b="-22472" l="51754" r="31051" t="0"/>
              <a:stretch/>
            </p:blipFill>
            <p:spPr>
              <a:xfrm>
                <a:off x="6399128" y="3060151"/>
                <a:ext cx="70670" cy="180525"/>
              </a:xfrm>
              <a:prstGeom prst="rect">
                <a:avLst/>
              </a:prstGeom>
              <a:noFill/>
              <a:ln>
                <a:noFill/>
              </a:ln>
            </p:spPr>
          </p:pic>
          <p:grpSp>
            <p:nvGrpSpPr>
              <p:cNvPr id="2851" name="Google Shape;2851;p194"/>
              <p:cNvGrpSpPr/>
              <p:nvPr/>
            </p:nvGrpSpPr>
            <p:grpSpPr>
              <a:xfrm>
                <a:off x="6233124" y="3069446"/>
                <a:ext cx="164872" cy="125459"/>
                <a:chOff x="3084200" y="623475"/>
                <a:chExt cx="663200" cy="540075"/>
              </a:xfrm>
            </p:grpSpPr>
            <p:cxnSp>
              <p:nvCxnSpPr>
                <p:cNvPr id="2852" name="Google Shape;2852;p194"/>
                <p:cNvCxnSpPr/>
                <p:nvPr/>
              </p:nvCxnSpPr>
              <p:spPr>
                <a:xfrm flipH="1" rot="10800000">
                  <a:off x="3084200" y="623475"/>
                  <a:ext cx="228900" cy="287700"/>
                </a:xfrm>
                <a:prstGeom prst="straightConnector1">
                  <a:avLst/>
                </a:prstGeom>
                <a:noFill/>
                <a:ln cap="flat" cmpd="sng" w="9525">
                  <a:solidFill>
                    <a:srgbClr val="E06666"/>
                  </a:solidFill>
                  <a:prstDash val="solid"/>
                  <a:round/>
                  <a:headEnd len="sm" w="sm" type="none"/>
                  <a:tailEnd len="sm" w="sm" type="none"/>
                </a:ln>
              </p:spPr>
            </p:cxnSp>
            <p:cxnSp>
              <p:nvCxnSpPr>
                <p:cNvPr id="2853" name="Google Shape;2853;p194"/>
                <p:cNvCxnSpPr/>
                <p:nvPr/>
              </p:nvCxnSpPr>
              <p:spPr>
                <a:xfrm rot="10800000">
                  <a:off x="3313000" y="623550"/>
                  <a:ext cx="434400" cy="540000"/>
                </a:xfrm>
                <a:prstGeom prst="straightConnector1">
                  <a:avLst/>
                </a:prstGeom>
                <a:noFill/>
                <a:ln cap="flat" cmpd="sng" w="9525">
                  <a:solidFill>
                    <a:srgbClr val="E06666"/>
                  </a:solidFill>
                  <a:prstDash val="solid"/>
                  <a:round/>
                  <a:headEnd len="sm" w="sm" type="none"/>
                  <a:tailEnd len="sm" w="sm" type="none"/>
                </a:ln>
              </p:spPr>
            </p:cxnSp>
            <p:cxnSp>
              <p:nvCxnSpPr>
                <p:cNvPr id="2854" name="Google Shape;2854;p194"/>
                <p:cNvCxnSpPr/>
                <p:nvPr/>
              </p:nvCxnSpPr>
              <p:spPr>
                <a:xfrm flipH="1" rot="10800000">
                  <a:off x="3274819" y="869981"/>
                  <a:ext cx="228900" cy="287700"/>
                </a:xfrm>
                <a:prstGeom prst="straightConnector1">
                  <a:avLst/>
                </a:prstGeom>
                <a:noFill/>
                <a:ln cap="flat" cmpd="sng" w="9525">
                  <a:solidFill>
                    <a:srgbClr val="E06666"/>
                  </a:solidFill>
                  <a:prstDash val="solid"/>
                  <a:round/>
                  <a:headEnd len="sm" w="sm" type="none"/>
                  <a:tailEnd len="sm" w="sm" type="none"/>
                </a:ln>
              </p:spPr>
            </p:cxnSp>
          </p:grpSp>
          <p:pic>
            <p:nvPicPr>
              <p:cNvPr id="2855" name="Google Shape;2855;p194"/>
              <p:cNvPicPr preferRelativeResize="0"/>
              <p:nvPr/>
            </p:nvPicPr>
            <p:blipFill rotWithShape="1">
              <a:blip r:embed="rId5">
                <a:alphaModFix/>
              </a:blip>
              <a:srcRect b="61554" l="70923" r="5204" t="11552"/>
              <a:stretch/>
            </p:blipFill>
            <p:spPr>
              <a:xfrm>
                <a:off x="5753030" y="3030403"/>
                <a:ext cx="204779" cy="186290"/>
              </a:xfrm>
              <a:prstGeom prst="rect">
                <a:avLst/>
              </a:prstGeom>
              <a:noFill/>
              <a:ln>
                <a:noFill/>
              </a:ln>
            </p:spPr>
          </p:pic>
          <p:cxnSp>
            <p:nvCxnSpPr>
              <p:cNvPr id="2856" name="Google Shape;2856;p194"/>
              <p:cNvCxnSpPr/>
              <p:nvPr/>
            </p:nvCxnSpPr>
            <p:spPr>
              <a:xfrm flipH="1" rot="10800000">
                <a:off x="5995957" y="3117079"/>
                <a:ext cx="78900" cy="600"/>
              </a:xfrm>
              <a:prstGeom prst="straightConnector1">
                <a:avLst/>
              </a:prstGeom>
              <a:noFill/>
              <a:ln cap="flat" cmpd="sng" w="9525">
                <a:solidFill>
                  <a:srgbClr val="000000"/>
                </a:solidFill>
                <a:prstDash val="solid"/>
                <a:round/>
                <a:headEnd len="sm" w="sm" type="none"/>
                <a:tailEnd len="sm" w="sm" type="none"/>
              </a:ln>
            </p:spPr>
          </p:cxnSp>
        </p:grpSp>
        <p:pic>
          <p:nvPicPr>
            <p:cNvPr id="2857" name="Google Shape;2857;p194"/>
            <p:cNvPicPr preferRelativeResize="0"/>
            <p:nvPr/>
          </p:nvPicPr>
          <p:blipFill rotWithShape="1">
            <a:blip r:embed="rId10">
              <a:alphaModFix/>
            </a:blip>
            <a:srcRect b="0" l="0" r="0" t="0"/>
            <a:stretch/>
          </p:blipFill>
          <p:spPr>
            <a:xfrm rot="10800000">
              <a:off x="3297789" y="3510102"/>
              <a:ext cx="214130" cy="180669"/>
            </a:xfrm>
            <a:prstGeom prst="rect">
              <a:avLst/>
            </a:prstGeom>
            <a:noFill/>
            <a:ln>
              <a:noFill/>
            </a:ln>
          </p:spPr>
        </p:pic>
      </p:grpSp>
      <p:grpSp>
        <p:nvGrpSpPr>
          <p:cNvPr id="2858" name="Google Shape;2858;p194"/>
          <p:cNvGrpSpPr/>
          <p:nvPr/>
        </p:nvGrpSpPr>
        <p:grpSpPr>
          <a:xfrm>
            <a:off x="6663365" y="1129569"/>
            <a:ext cx="5059835" cy="2138932"/>
            <a:chOff x="4997524" y="847176"/>
            <a:chExt cx="3794876" cy="1604199"/>
          </a:xfrm>
        </p:grpSpPr>
        <p:pic>
          <p:nvPicPr>
            <p:cNvPr id="2859" name="Google Shape;2859;p194"/>
            <p:cNvPicPr preferRelativeResize="0"/>
            <p:nvPr/>
          </p:nvPicPr>
          <p:blipFill rotWithShape="1">
            <a:blip r:embed="rId11">
              <a:alphaModFix/>
            </a:blip>
            <a:srcRect b="0" l="49791" r="0" t="0"/>
            <a:stretch/>
          </p:blipFill>
          <p:spPr>
            <a:xfrm>
              <a:off x="4997524" y="847176"/>
              <a:ext cx="2132052" cy="1604199"/>
            </a:xfrm>
            <a:prstGeom prst="rect">
              <a:avLst/>
            </a:prstGeom>
            <a:noFill/>
            <a:ln>
              <a:noFill/>
            </a:ln>
          </p:spPr>
        </p:pic>
        <p:pic>
          <p:nvPicPr>
            <p:cNvPr id="2860" name="Google Shape;2860;p194"/>
            <p:cNvPicPr preferRelativeResize="0"/>
            <p:nvPr/>
          </p:nvPicPr>
          <p:blipFill rotWithShape="1">
            <a:blip r:embed="rId12">
              <a:alphaModFix/>
            </a:blip>
            <a:srcRect b="49872" l="66244" r="0" t="0"/>
            <a:stretch/>
          </p:blipFill>
          <p:spPr>
            <a:xfrm>
              <a:off x="7202825" y="1023925"/>
              <a:ext cx="1589575" cy="1199249"/>
            </a:xfrm>
            <a:prstGeom prst="rect">
              <a:avLst/>
            </a:prstGeom>
            <a:noFill/>
            <a:ln>
              <a:noFill/>
            </a:ln>
          </p:spPr>
        </p:pic>
      </p:grpSp>
      <p:sp>
        <p:nvSpPr>
          <p:cNvPr id="2861" name="Google Shape;2861;p194"/>
          <p:cNvSpPr txBox="1"/>
          <p:nvPr/>
        </p:nvSpPr>
        <p:spPr>
          <a:xfrm>
            <a:off x="7675184" y="3747568"/>
            <a:ext cx="4048000" cy="1723508"/>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Syntactic properties contribute the most to the brain alignment trend across layers of language models</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5" name="Shape 2865"/>
        <p:cNvGrpSpPr/>
        <p:nvPr/>
      </p:nvGrpSpPr>
      <p:grpSpPr>
        <a:xfrm>
          <a:off x="0" y="0"/>
          <a:ext cx="0" cy="0"/>
          <a:chOff x="0" y="0"/>
          <a:chExt cx="0" cy="0"/>
        </a:xfrm>
      </p:grpSpPr>
      <p:sp>
        <p:nvSpPr>
          <p:cNvPr id="2866" name="Google Shape;2866;p195"/>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5353"/>
              <a:buFont typeface="Calibri"/>
              <a:buNone/>
            </a:pPr>
            <a:r>
              <a:rPr lang="en-IN"/>
              <a:t>Complex stimulus representations make it difficult to infer the effect of a stimulus on multiple brain areas</a:t>
            </a:r>
            <a:endParaRPr/>
          </a:p>
        </p:txBody>
      </p:sp>
      <p:sp>
        <p:nvSpPr>
          <p:cNvPr id="2867" name="Google Shape;2867;p195"/>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grpSp>
        <p:nvGrpSpPr>
          <p:cNvPr id="2868" name="Google Shape;2868;p195"/>
          <p:cNvGrpSpPr/>
          <p:nvPr/>
        </p:nvGrpSpPr>
        <p:grpSpPr>
          <a:xfrm>
            <a:off x="1081200" y="1540934"/>
            <a:ext cx="4505733" cy="3362400"/>
            <a:chOff x="810900" y="1155700"/>
            <a:chExt cx="3379300" cy="2521800"/>
          </a:xfrm>
        </p:grpSpPr>
        <p:grpSp>
          <p:nvGrpSpPr>
            <p:cNvPr id="2869" name="Google Shape;2869;p195"/>
            <p:cNvGrpSpPr/>
            <p:nvPr/>
          </p:nvGrpSpPr>
          <p:grpSpPr>
            <a:xfrm>
              <a:off x="3311900" y="1319062"/>
              <a:ext cx="878300" cy="710501"/>
              <a:chOff x="3782725" y="2321454"/>
              <a:chExt cx="878300" cy="710501"/>
            </a:xfrm>
          </p:grpSpPr>
          <p:pic>
            <p:nvPicPr>
              <p:cNvPr id="2870" name="Google Shape;2870;p195"/>
              <p:cNvPicPr preferRelativeResize="0"/>
              <p:nvPr/>
            </p:nvPicPr>
            <p:blipFill rotWithShape="1">
              <a:blip r:embed="rId3">
                <a:alphaModFix/>
              </a:blip>
              <a:srcRect b="9354" l="62543" r="27798" t="68159"/>
              <a:stretch/>
            </p:blipFill>
            <p:spPr>
              <a:xfrm>
                <a:off x="3782725" y="2321454"/>
                <a:ext cx="878300" cy="710501"/>
              </a:xfrm>
              <a:prstGeom prst="rect">
                <a:avLst/>
              </a:prstGeom>
              <a:noFill/>
              <a:ln>
                <a:noFill/>
              </a:ln>
            </p:spPr>
          </p:pic>
          <p:sp>
            <p:nvSpPr>
              <p:cNvPr id="2871" name="Google Shape;2871;p195"/>
              <p:cNvSpPr/>
              <p:nvPr/>
            </p:nvSpPr>
            <p:spPr>
              <a:xfrm rot="1214296">
                <a:off x="4071676" y="2506752"/>
                <a:ext cx="63309" cy="76406"/>
              </a:xfrm>
              <a:prstGeom prst="ellipse">
                <a:avLst/>
              </a:prstGeom>
              <a:solidFill>
                <a:srgbClr val="666666"/>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872" name="Google Shape;2872;p195"/>
              <p:cNvSpPr/>
              <p:nvPr/>
            </p:nvSpPr>
            <p:spPr>
              <a:xfrm>
                <a:off x="4452809" y="2663580"/>
                <a:ext cx="60300" cy="60300"/>
              </a:xfrm>
              <a:prstGeom prst="rect">
                <a:avLst/>
              </a:prstGeom>
              <a:solidFill>
                <a:srgbClr val="93C47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2873" name="Google Shape;2873;p195"/>
            <p:cNvGrpSpPr/>
            <p:nvPr/>
          </p:nvGrpSpPr>
          <p:grpSpPr>
            <a:xfrm>
              <a:off x="3290400" y="2794788"/>
              <a:ext cx="878300" cy="710501"/>
              <a:chOff x="3782725" y="2321450"/>
              <a:chExt cx="878300" cy="710501"/>
            </a:xfrm>
          </p:grpSpPr>
          <p:pic>
            <p:nvPicPr>
              <p:cNvPr id="2874" name="Google Shape;2874;p195"/>
              <p:cNvPicPr preferRelativeResize="0"/>
              <p:nvPr/>
            </p:nvPicPr>
            <p:blipFill rotWithShape="1">
              <a:blip r:embed="rId3">
                <a:alphaModFix/>
              </a:blip>
              <a:srcRect b="9354" l="62543" r="27798" t="68159"/>
              <a:stretch/>
            </p:blipFill>
            <p:spPr>
              <a:xfrm>
                <a:off x="3782725" y="2321450"/>
                <a:ext cx="878300" cy="710501"/>
              </a:xfrm>
              <a:prstGeom prst="rect">
                <a:avLst/>
              </a:prstGeom>
              <a:noFill/>
              <a:ln>
                <a:noFill/>
              </a:ln>
            </p:spPr>
          </p:pic>
          <p:sp>
            <p:nvSpPr>
              <p:cNvPr id="2875" name="Google Shape;2875;p195"/>
              <p:cNvSpPr/>
              <p:nvPr/>
            </p:nvSpPr>
            <p:spPr>
              <a:xfrm rot="1214296">
                <a:off x="4071676" y="2506752"/>
                <a:ext cx="63309" cy="76406"/>
              </a:xfrm>
              <a:prstGeom prst="ellipse">
                <a:avLst/>
              </a:prstGeom>
              <a:solidFill>
                <a:srgbClr val="666666"/>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876" name="Google Shape;2876;p195"/>
              <p:cNvSpPr/>
              <p:nvPr/>
            </p:nvSpPr>
            <p:spPr>
              <a:xfrm>
                <a:off x="4255325" y="2739023"/>
                <a:ext cx="60300" cy="60300"/>
              </a:xfrm>
              <a:prstGeom prst="rect">
                <a:avLst/>
              </a:prstGeom>
              <a:solidFill>
                <a:srgbClr val="00FF00"/>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2877" name="Google Shape;2877;p195"/>
            <p:cNvGrpSpPr/>
            <p:nvPr/>
          </p:nvGrpSpPr>
          <p:grpSpPr>
            <a:xfrm>
              <a:off x="922701" y="1294527"/>
              <a:ext cx="1779760" cy="2289930"/>
              <a:chOff x="3472726" y="2382464"/>
              <a:chExt cx="1779760" cy="2289930"/>
            </a:xfrm>
          </p:grpSpPr>
          <p:pic>
            <p:nvPicPr>
              <p:cNvPr id="2878" name="Google Shape;2878;p195"/>
              <p:cNvPicPr preferRelativeResize="0"/>
              <p:nvPr/>
            </p:nvPicPr>
            <p:blipFill rotWithShape="1">
              <a:blip r:embed="rId4">
                <a:alphaModFix/>
              </a:blip>
              <a:srcRect b="19152" l="0" r="0" t="15987"/>
              <a:stretch/>
            </p:blipFill>
            <p:spPr>
              <a:xfrm>
                <a:off x="3472726" y="3769916"/>
                <a:ext cx="457112" cy="303850"/>
              </a:xfrm>
              <a:prstGeom prst="rect">
                <a:avLst/>
              </a:prstGeom>
              <a:noFill/>
              <a:ln>
                <a:noFill/>
              </a:ln>
            </p:spPr>
          </p:pic>
          <p:pic>
            <p:nvPicPr>
              <p:cNvPr id="2879" name="Google Shape;2879;p195"/>
              <p:cNvPicPr preferRelativeResize="0"/>
              <p:nvPr/>
            </p:nvPicPr>
            <p:blipFill rotWithShape="1">
              <a:blip r:embed="rId5">
                <a:alphaModFix/>
              </a:blip>
              <a:srcRect b="0" l="0" r="5597" t="0"/>
              <a:stretch/>
            </p:blipFill>
            <p:spPr>
              <a:xfrm>
                <a:off x="4070090" y="2449740"/>
                <a:ext cx="928976" cy="656944"/>
              </a:xfrm>
              <a:prstGeom prst="rect">
                <a:avLst/>
              </a:prstGeom>
              <a:noFill/>
              <a:ln>
                <a:noFill/>
              </a:ln>
            </p:spPr>
          </p:pic>
          <p:sp>
            <p:nvSpPr>
              <p:cNvPr id="2880" name="Google Shape;2880;p195"/>
              <p:cNvSpPr txBox="1"/>
              <p:nvPr/>
            </p:nvSpPr>
            <p:spPr>
              <a:xfrm>
                <a:off x="3816686" y="3872397"/>
                <a:ext cx="1435800" cy="799997"/>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i="1" lang="en-IN" sz="1333">
                    <a:solidFill>
                      <a:schemeClr val="dk1"/>
                    </a:solidFill>
                    <a:latin typeface="Calibri"/>
                    <a:ea typeface="Calibri"/>
                    <a:cs typeface="Calibri"/>
                    <a:sym typeface="Calibri"/>
                  </a:rPr>
                  <a:t>“The problem is when the capsule moves from an elliptical orbit to a parabolic orbit.”</a:t>
                </a:r>
                <a:endParaRPr i="1" sz="1333">
                  <a:solidFill>
                    <a:schemeClr val="dk1"/>
                  </a:solidFill>
                  <a:latin typeface="Calibri"/>
                  <a:ea typeface="Calibri"/>
                  <a:cs typeface="Calibri"/>
                  <a:sym typeface="Calibri"/>
                </a:endParaRPr>
              </a:p>
            </p:txBody>
          </p:sp>
          <p:pic>
            <p:nvPicPr>
              <p:cNvPr id="2881" name="Google Shape;2881;p195"/>
              <p:cNvPicPr preferRelativeResize="0"/>
              <p:nvPr/>
            </p:nvPicPr>
            <p:blipFill rotWithShape="1">
              <a:blip r:embed="rId6">
                <a:alphaModFix/>
              </a:blip>
              <a:srcRect b="0" l="0" r="0" t="0"/>
              <a:stretch/>
            </p:blipFill>
            <p:spPr>
              <a:xfrm>
                <a:off x="3536356" y="2382464"/>
                <a:ext cx="329861" cy="344211"/>
              </a:xfrm>
              <a:prstGeom prst="rect">
                <a:avLst/>
              </a:prstGeom>
              <a:noFill/>
              <a:ln>
                <a:noFill/>
              </a:ln>
            </p:spPr>
          </p:pic>
        </p:grpSp>
        <p:cxnSp>
          <p:nvCxnSpPr>
            <p:cNvPr id="2882" name="Google Shape;2882;p195"/>
            <p:cNvCxnSpPr/>
            <p:nvPr/>
          </p:nvCxnSpPr>
          <p:spPr>
            <a:xfrm>
              <a:off x="2740668" y="1674313"/>
              <a:ext cx="597300" cy="0"/>
            </a:xfrm>
            <a:prstGeom prst="straightConnector1">
              <a:avLst/>
            </a:prstGeom>
            <a:noFill/>
            <a:ln cap="flat" cmpd="sng" w="38100">
              <a:solidFill>
                <a:srgbClr val="595959"/>
              </a:solidFill>
              <a:prstDash val="solid"/>
              <a:round/>
              <a:headEnd len="sm" w="sm" type="none"/>
              <a:tailEnd len="med" w="med" type="triangle"/>
            </a:ln>
          </p:spPr>
        </p:cxnSp>
        <p:cxnSp>
          <p:nvCxnSpPr>
            <p:cNvPr id="2883" name="Google Shape;2883;p195"/>
            <p:cNvCxnSpPr/>
            <p:nvPr/>
          </p:nvCxnSpPr>
          <p:spPr>
            <a:xfrm>
              <a:off x="2702443" y="3150038"/>
              <a:ext cx="597300" cy="0"/>
            </a:xfrm>
            <a:prstGeom prst="straightConnector1">
              <a:avLst/>
            </a:prstGeom>
            <a:noFill/>
            <a:ln cap="flat" cmpd="sng" w="38100">
              <a:solidFill>
                <a:srgbClr val="595959"/>
              </a:solidFill>
              <a:prstDash val="solid"/>
              <a:round/>
              <a:headEnd len="sm" w="sm" type="none"/>
              <a:tailEnd len="med" w="med" type="triangle"/>
            </a:ln>
          </p:spPr>
        </p:cxnSp>
        <p:sp>
          <p:nvSpPr>
            <p:cNvPr id="2884" name="Google Shape;2884;p195"/>
            <p:cNvSpPr/>
            <p:nvPr/>
          </p:nvSpPr>
          <p:spPr>
            <a:xfrm>
              <a:off x="810900" y="1155700"/>
              <a:ext cx="2048700" cy="2521800"/>
            </a:xfrm>
            <a:prstGeom prst="roundRect">
              <a:avLst>
                <a:gd fmla="val 10743" name="adj"/>
              </a:avLst>
            </a:prstGeom>
            <a:noFill/>
            <a:ln cap="flat" cmpd="sng" w="9525">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2885" name="Google Shape;2885;p195"/>
          <p:cNvGrpSpPr/>
          <p:nvPr/>
        </p:nvGrpSpPr>
        <p:grpSpPr>
          <a:xfrm>
            <a:off x="377067" y="2407334"/>
            <a:ext cx="7466204" cy="3703767"/>
            <a:chOff x="257275" y="2086300"/>
            <a:chExt cx="5599653" cy="2777825"/>
          </a:xfrm>
        </p:grpSpPr>
        <p:sp>
          <p:nvSpPr>
            <p:cNvPr id="2886" name="Google Shape;2886;p195"/>
            <p:cNvSpPr/>
            <p:nvPr/>
          </p:nvSpPr>
          <p:spPr>
            <a:xfrm>
              <a:off x="1854225" y="3823438"/>
              <a:ext cx="1504144" cy="710496"/>
            </a:xfrm>
            <a:custGeom>
              <a:rect b="b" l="l" r="r" t="t"/>
              <a:pathLst>
                <a:path extrusionOk="0" h="45118" w="63466">
                  <a:moveTo>
                    <a:pt x="63466" y="45118"/>
                  </a:moveTo>
                  <a:cubicBezTo>
                    <a:pt x="53792" y="43428"/>
                    <a:pt x="15644" y="42499"/>
                    <a:pt x="5421" y="34979"/>
                  </a:cubicBezTo>
                  <a:cubicBezTo>
                    <a:pt x="-4802" y="27459"/>
                    <a:pt x="2675" y="5830"/>
                    <a:pt x="2126" y="0"/>
                  </a:cubicBezTo>
                </a:path>
              </a:pathLst>
            </a:custGeom>
            <a:noFill/>
            <a:ln cap="flat" cmpd="sng" w="28575">
              <a:solidFill>
                <a:srgbClr val="59595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887" name="Google Shape;2887;p195"/>
            <p:cNvSpPr/>
            <p:nvPr/>
          </p:nvSpPr>
          <p:spPr>
            <a:xfrm>
              <a:off x="257275" y="2086300"/>
              <a:ext cx="3101003" cy="2708804"/>
            </a:xfrm>
            <a:custGeom>
              <a:rect b="b" l="l" r="r" t="t"/>
              <a:pathLst>
                <a:path extrusionOk="0" h="108363" w="128539">
                  <a:moveTo>
                    <a:pt x="45144" y="0"/>
                  </a:moveTo>
                  <a:cubicBezTo>
                    <a:pt x="38070" y="7574"/>
                    <a:pt x="7192" y="28881"/>
                    <a:pt x="2698" y="45443"/>
                  </a:cubicBezTo>
                  <a:cubicBezTo>
                    <a:pt x="-1796" y="62006"/>
                    <a:pt x="-2795" y="88888"/>
                    <a:pt x="18178" y="99375"/>
                  </a:cubicBezTo>
                  <a:cubicBezTo>
                    <a:pt x="39152" y="109862"/>
                    <a:pt x="110146" y="106865"/>
                    <a:pt x="128539" y="108363"/>
                  </a:cubicBezTo>
                </a:path>
              </a:pathLst>
            </a:custGeom>
            <a:noFill/>
            <a:ln cap="flat" cmpd="sng" w="28575">
              <a:solidFill>
                <a:srgbClr val="59595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id="2888" name="Google Shape;2888;p195"/>
            <p:cNvPicPr preferRelativeResize="0"/>
            <p:nvPr/>
          </p:nvPicPr>
          <p:blipFill rotWithShape="1">
            <a:blip r:embed="rId7">
              <a:alphaModFix/>
            </a:blip>
            <a:srcRect b="45264" l="23450" r="26579" t="23235"/>
            <a:stretch/>
          </p:blipFill>
          <p:spPr>
            <a:xfrm>
              <a:off x="3441302" y="4420250"/>
              <a:ext cx="2415626" cy="443875"/>
            </a:xfrm>
            <a:prstGeom prst="rect">
              <a:avLst/>
            </a:prstGeom>
            <a:noFill/>
            <a:ln>
              <a:noFill/>
            </a:ln>
          </p:spPr>
        </p:pic>
      </p:grpSp>
      <p:grpSp>
        <p:nvGrpSpPr>
          <p:cNvPr id="2889" name="Google Shape;2889;p195"/>
          <p:cNvGrpSpPr/>
          <p:nvPr/>
        </p:nvGrpSpPr>
        <p:grpSpPr>
          <a:xfrm>
            <a:off x="6598285" y="1726018"/>
            <a:ext cx="4635900" cy="3859059"/>
            <a:chOff x="4948713" y="1294513"/>
            <a:chExt cx="3476925" cy="2894294"/>
          </a:xfrm>
        </p:grpSpPr>
        <p:pic>
          <p:nvPicPr>
            <p:cNvPr id="2890" name="Google Shape;2890;p195"/>
            <p:cNvPicPr preferRelativeResize="0"/>
            <p:nvPr/>
          </p:nvPicPr>
          <p:blipFill rotWithShape="1">
            <a:blip r:embed="rId8">
              <a:alphaModFix/>
            </a:blip>
            <a:srcRect b="0" l="0" r="0" t="0"/>
            <a:stretch/>
          </p:blipFill>
          <p:spPr>
            <a:xfrm>
              <a:off x="5136732" y="1555775"/>
              <a:ext cx="2832603" cy="1746668"/>
            </a:xfrm>
            <a:prstGeom prst="rect">
              <a:avLst/>
            </a:prstGeom>
            <a:noFill/>
            <a:ln>
              <a:noFill/>
            </a:ln>
          </p:spPr>
        </p:pic>
        <p:sp>
          <p:nvSpPr>
            <p:cNvPr id="2891" name="Google Shape;2891;p195"/>
            <p:cNvSpPr txBox="1"/>
            <p:nvPr/>
          </p:nvSpPr>
          <p:spPr>
            <a:xfrm>
              <a:off x="4948713" y="1294525"/>
              <a:ext cx="1082700" cy="1015632"/>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Variance in Brain area 1</a:t>
              </a:r>
              <a:endParaRPr b="1" sz="2400">
                <a:solidFill>
                  <a:schemeClr val="dk1"/>
                </a:solidFill>
                <a:latin typeface="Calibri"/>
                <a:ea typeface="Calibri"/>
                <a:cs typeface="Calibri"/>
                <a:sym typeface="Calibri"/>
              </a:endParaRPr>
            </a:p>
          </p:txBody>
        </p:sp>
        <p:sp>
          <p:nvSpPr>
            <p:cNvPr id="2892" name="Google Shape;2892;p195"/>
            <p:cNvSpPr txBox="1"/>
            <p:nvPr/>
          </p:nvSpPr>
          <p:spPr>
            <a:xfrm>
              <a:off x="7342938" y="1294513"/>
              <a:ext cx="1082700" cy="1015632"/>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Variance in Brain area 2</a:t>
              </a:r>
              <a:endParaRPr b="1" sz="2400">
                <a:solidFill>
                  <a:schemeClr val="dk1"/>
                </a:solidFill>
                <a:latin typeface="Calibri"/>
                <a:ea typeface="Calibri"/>
                <a:cs typeface="Calibri"/>
                <a:sym typeface="Calibri"/>
              </a:endParaRPr>
            </a:p>
          </p:txBody>
        </p:sp>
        <p:sp>
          <p:nvSpPr>
            <p:cNvPr id="2893" name="Google Shape;2893;p195"/>
            <p:cNvSpPr txBox="1"/>
            <p:nvPr/>
          </p:nvSpPr>
          <p:spPr>
            <a:xfrm>
              <a:off x="5584803" y="3173175"/>
              <a:ext cx="1305000" cy="1015632"/>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Variance in the stimulus</a:t>
              </a:r>
              <a:endParaRPr b="1" sz="2400">
                <a:solidFill>
                  <a:schemeClr val="dk1"/>
                </a:solidFill>
                <a:latin typeface="Calibri"/>
                <a:ea typeface="Calibri"/>
                <a:cs typeface="Calibri"/>
                <a:sym typeface="Calibri"/>
              </a:endParaRPr>
            </a:p>
          </p:txBody>
        </p:sp>
      </p:grpSp>
      <p:grpSp>
        <p:nvGrpSpPr>
          <p:cNvPr id="2894" name="Google Shape;2894;p195"/>
          <p:cNvGrpSpPr/>
          <p:nvPr/>
        </p:nvGrpSpPr>
        <p:grpSpPr>
          <a:xfrm>
            <a:off x="6848967" y="2074367"/>
            <a:ext cx="4568999" cy="2659076"/>
            <a:chOff x="5136725" y="1555775"/>
            <a:chExt cx="3426749" cy="1994307"/>
          </a:xfrm>
        </p:grpSpPr>
        <p:pic>
          <p:nvPicPr>
            <p:cNvPr id="2895" name="Google Shape;2895;p195"/>
            <p:cNvPicPr preferRelativeResize="0"/>
            <p:nvPr/>
          </p:nvPicPr>
          <p:blipFill rotWithShape="1">
            <a:blip r:embed="rId9">
              <a:alphaModFix/>
            </a:blip>
            <a:srcRect b="0" l="0" r="0" t="0"/>
            <a:stretch/>
          </p:blipFill>
          <p:spPr>
            <a:xfrm>
              <a:off x="5136725" y="1555775"/>
              <a:ext cx="2832608" cy="1746675"/>
            </a:xfrm>
            <a:prstGeom prst="rect">
              <a:avLst/>
            </a:prstGeom>
            <a:noFill/>
            <a:ln>
              <a:noFill/>
            </a:ln>
          </p:spPr>
        </p:pic>
        <p:sp>
          <p:nvSpPr>
            <p:cNvPr id="2896" name="Google Shape;2896;p195"/>
            <p:cNvSpPr txBox="1"/>
            <p:nvPr/>
          </p:nvSpPr>
          <p:spPr>
            <a:xfrm>
              <a:off x="6514774" y="2534450"/>
              <a:ext cx="2048700" cy="1015632"/>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Variance in the stimulus representation</a:t>
              </a:r>
              <a:endParaRPr b="1" sz="24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0" name="Shape 2900"/>
        <p:cNvGrpSpPr/>
        <p:nvPr/>
      </p:nvGrpSpPr>
      <p:grpSpPr>
        <a:xfrm>
          <a:off x="0" y="0"/>
          <a:ext cx="0" cy="0"/>
          <a:chOff x="0" y="0"/>
          <a:chExt cx="0" cy="0"/>
        </a:xfrm>
      </p:grpSpPr>
      <p:sp>
        <p:nvSpPr>
          <p:cNvPr id="2901" name="Google Shape;2901;p196"/>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33333"/>
              <a:buFont typeface="Calibri"/>
              <a:buNone/>
            </a:pPr>
            <a:r>
              <a:rPr lang="en-IN"/>
              <a:t>Framework to determine whether a complex stimulus affects two brain areas in a similar way</a:t>
            </a:r>
            <a:endParaRPr/>
          </a:p>
        </p:txBody>
      </p:sp>
      <p:sp>
        <p:nvSpPr>
          <p:cNvPr id="2902" name="Google Shape;2902;p196"/>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pic>
        <p:nvPicPr>
          <p:cNvPr id="2903" name="Google Shape;2903;p196"/>
          <p:cNvPicPr preferRelativeResize="0"/>
          <p:nvPr/>
        </p:nvPicPr>
        <p:blipFill rotWithShape="1">
          <a:blip r:embed="rId3">
            <a:alphaModFix/>
          </a:blip>
          <a:srcRect b="-2169" l="0" r="0" t="-1650"/>
          <a:stretch/>
        </p:blipFill>
        <p:spPr>
          <a:xfrm>
            <a:off x="838167" y="1748918"/>
            <a:ext cx="3843500" cy="3620300"/>
          </a:xfrm>
          <a:prstGeom prst="rect">
            <a:avLst/>
          </a:prstGeom>
          <a:noFill/>
          <a:ln>
            <a:noFill/>
          </a:ln>
        </p:spPr>
      </p:pic>
      <p:sp>
        <p:nvSpPr>
          <p:cNvPr id="2904" name="Google Shape;2904;p196"/>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4"/>
              </a:rPr>
              <a:t>Toneva, Mariya, Jennifer Williams, Anand Bollu, Christoph Dann, and Leila Wehbe. "Same cause; different effects in the brain." Causal Learning and Reasoning (2022).</a:t>
            </a:r>
            <a:endParaRPr/>
          </a:p>
        </p:txBody>
      </p:sp>
      <p:pic>
        <p:nvPicPr>
          <p:cNvPr id="2905" name="Google Shape;2905;p196"/>
          <p:cNvPicPr preferRelativeResize="0"/>
          <p:nvPr/>
        </p:nvPicPr>
        <p:blipFill rotWithShape="1">
          <a:blip r:embed="rId5">
            <a:alphaModFix/>
          </a:blip>
          <a:srcRect b="0" l="0" r="0" t="0"/>
          <a:stretch/>
        </p:blipFill>
        <p:spPr>
          <a:xfrm>
            <a:off x="5206167" y="1288969"/>
            <a:ext cx="6748597" cy="46875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9" name="Shape 2909"/>
        <p:cNvGrpSpPr/>
        <p:nvPr/>
      </p:nvGrpSpPr>
      <p:grpSpPr>
        <a:xfrm>
          <a:off x="0" y="0"/>
          <a:ext cx="0" cy="0"/>
          <a:chOff x="0" y="0"/>
          <a:chExt cx="0" cy="0"/>
        </a:xfrm>
      </p:grpSpPr>
      <p:sp>
        <p:nvSpPr>
          <p:cNvPr id="2910" name="Google Shape;2910;p197"/>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5353"/>
              <a:buFont typeface="Calibri"/>
              <a:buNone/>
            </a:pPr>
            <a:r>
              <a:rPr lang="en-IN"/>
              <a:t>Framework reveals differences in processing across language network areas</a:t>
            </a:r>
            <a:endParaRPr/>
          </a:p>
        </p:txBody>
      </p:sp>
      <p:sp>
        <p:nvSpPr>
          <p:cNvPr id="2911" name="Google Shape;2911;p197"/>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800"/>
              <a:buFont typeface="Calibri"/>
              <a:buNone/>
            </a:pPr>
            <a:fld id="{00000000-1234-1234-1234-123412341234}" type="slidenum">
              <a:rPr lang="en-IN"/>
              <a:t>‹#›</a:t>
            </a:fld>
            <a:endParaRPr/>
          </a:p>
        </p:txBody>
      </p:sp>
      <p:grpSp>
        <p:nvGrpSpPr>
          <p:cNvPr id="2912" name="Google Shape;2912;p197"/>
          <p:cNvGrpSpPr/>
          <p:nvPr/>
        </p:nvGrpSpPr>
        <p:grpSpPr>
          <a:xfrm>
            <a:off x="6266334" y="2579451"/>
            <a:ext cx="5501167" cy="3511883"/>
            <a:chOff x="4699750" y="1934588"/>
            <a:chExt cx="4125875" cy="2633912"/>
          </a:xfrm>
        </p:grpSpPr>
        <p:pic>
          <p:nvPicPr>
            <p:cNvPr id="2913" name="Google Shape;2913;p197"/>
            <p:cNvPicPr preferRelativeResize="0"/>
            <p:nvPr/>
          </p:nvPicPr>
          <p:blipFill rotWithShape="1">
            <a:blip r:embed="rId3">
              <a:alphaModFix/>
            </a:blip>
            <a:srcRect b="0" l="0" r="41403" t="9550"/>
            <a:stretch/>
          </p:blipFill>
          <p:spPr>
            <a:xfrm>
              <a:off x="4699750" y="2278975"/>
              <a:ext cx="4125875" cy="2289525"/>
            </a:xfrm>
            <a:prstGeom prst="rect">
              <a:avLst/>
            </a:prstGeom>
            <a:noFill/>
            <a:ln>
              <a:noFill/>
            </a:ln>
          </p:spPr>
        </p:pic>
        <p:sp>
          <p:nvSpPr>
            <p:cNvPr id="2914" name="Google Shape;2914;p197"/>
            <p:cNvSpPr txBox="1"/>
            <p:nvPr/>
          </p:nvSpPr>
          <p:spPr>
            <a:xfrm>
              <a:off x="4892325" y="1934588"/>
              <a:ext cx="3933300" cy="73863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Example of each type of effect in movie fMRI data</a:t>
              </a:r>
              <a:endParaRPr sz="2400">
                <a:solidFill>
                  <a:schemeClr val="dk1"/>
                </a:solidFill>
                <a:latin typeface="Calibri"/>
                <a:ea typeface="Calibri"/>
                <a:cs typeface="Calibri"/>
                <a:sym typeface="Calibri"/>
              </a:endParaRPr>
            </a:p>
          </p:txBody>
        </p:sp>
      </p:grpSp>
      <p:sp>
        <p:nvSpPr>
          <p:cNvPr id="2915" name="Google Shape;2915;p197"/>
          <p:cNvSpPr txBox="1"/>
          <p:nvPr>
            <p:ph idx="4294967295" type="body"/>
          </p:nvPr>
        </p:nvSpPr>
        <p:spPr>
          <a:xfrm>
            <a:off x="580868" y="6165733"/>
            <a:ext cx="10772800" cy="177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lang="en-IN" u="sng">
                <a:solidFill>
                  <a:schemeClr val="hlink"/>
                </a:solidFill>
                <a:latin typeface="Arial"/>
                <a:ea typeface="Arial"/>
                <a:cs typeface="Arial"/>
                <a:sym typeface="Arial"/>
                <a:hlinkClick r:id="rId4"/>
              </a:rPr>
              <a:t>Toneva, Mariya, Jennifer Williams, Anand Bollu, Christoph Dann, and Leila Wehbe. "Same cause; different effects in the brain." Causal Learning and Reasoning (2022).</a:t>
            </a:r>
            <a:endParaRPr/>
          </a:p>
        </p:txBody>
      </p:sp>
      <p:sp>
        <p:nvSpPr>
          <p:cNvPr id="2916" name="Google Shape;2916;p197"/>
          <p:cNvSpPr txBox="1"/>
          <p:nvPr/>
        </p:nvSpPr>
        <p:spPr>
          <a:xfrm>
            <a:off x="322000" y="1433833"/>
            <a:ext cx="6451200" cy="1688307"/>
          </a:xfrm>
          <a:prstGeom prst="rect">
            <a:avLst/>
          </a:prstGeom>
          <a:noFill/>
          <a:ln>
            <a:noFill/>
          </a:ln>
        </p:spPr>
        <p:txBody>
          <a:bodyPr anchorCtr="0" anchor="t" bIns="121900" lIns="121900" spcFirstLastPara="1" rIns="121900" wrap="square" tIns="121900">
            <a:spAutoFit/>
          </a:bodyPr>
          <a:lstStyle/>
          <a:p>
            <a:pPr indent="-237060" lvl="0" marL="237060" marR="0" rtl="0" algn="l">
              <a:lnSpc>
                <a:spcPct val="90000"/>
              </a:lnSpc>
              <a:spcBef>
                <a:spcPts val="0"/>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Stimuli: movie</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0"/>
              </a:spcAft>
              <a:buClr>
                <a:schemeClr val="dk1"/>
              </a:buClr>
              <a:buSzPts val="1700"/>
              <a:buFont typeface="Calibri"/>
              <a:buChar char="•"/>
            </a:pPr>
            <a:r>
              <a:rPr lang="en-IN" sz="2267">
                <a:solidFill>
                  <a:schemeClr val="dk1"/>
                </a:solidFill>
                <a:latin typeface="Calibri"/>
                <a:ea typeface="Calibri"/>
                <a:cs typeface="Calibri"/>
                <a:sym typeface="Calibri"/>
              </a:rPr>
              <a:t>Stimulus representation: pretrained NLP model</a:t>
            </a:r>
            <a:endParaRPr sz="2267">
              <a:solidFill>
                <a:schemeClr val="dk1"/>
              </a:solidFill>
              <a:latin typeface="Calibri"/>
              <a:ea typeface="Calibri"/>
              <a:cs typeface="Calibri"/>
              <a:sym typeface="Calibri"/>
            </a:endParaRPr>
          </a:p>
          <a:p>
            <a:pPr indent="-237060" lvl="0" marL="237060" marR="0" rtl="0" algn="l">
              <a:lnSpc>
                <a:spcPct val="90000"/>
              </a:lnSpc>
              <a:spcBef>
                <a:spcPts val="1333"/>
              </a:spcBef>
              <a:spcAft>
                <a:spcPts val="1333"/>
              </a:spcAft>
              <a:buClr>
                <a:schemeClr val="dk1"/>
              </a:buClr>
              <a:buSzPts val="1700"/>
              <a:buFont typeface="Calibri"/>
              <a:buChar char="•"/>
            </a:pPr>
            <a:r>
              <a:rPr lang="en-IN" sz="2267">
                <a:solidFill>
                  <a:schemeClr val="dk1"/>
                </a:solidFill>
                <a:latin typeface="Calibri"/>
                <a:ea typeface="Calibri"/>
                <a:cs typeface="Calibri"/>
                <a:sym typeface="Calibri"/>
              </a:rPr>
              <a:t>Brain recording &amp; modality: fMRI, view &amp; listen</a:t>
            </a:r>
            <a:endParaRPr sz="2400">
              <a:solidFill>
                <a:schemeClr val="dk1"/>
              </a:solidFill>
              <a:latin typeface="Calibri"/>
              <a:ea typeface="Calibri"/>
              <a:cs typeface="Calibri"/>
              <a:sym typeface="Calibri"/>
            </a:endParaRPr>
          </a:p>
        </p:txBody>
      </p:sp>
      <p:grpSp>
        <p:nvGrpSpPr>
          <p:cNvPr id="2917" name="Google Shape;2917;p197"/>
          <p:cNvGrpSpPr/>
          <p:nvPr/>
        </p:nvGrpSpPr>
        <p:grpSpPr>
          <a:xfrm>
            <a:off x="725601" y="3258451"/>
            <a:ext cx="5158900" cy="2375535"/>
            <a:chOff x="544200" y="2443838"/>
            <a:chExt cx="3869175" cy="1781651"/>
          </a:xfrm>
        </p:grpSpPr>
        <p:pic>
          <p:nvPicPr>
            <p:cNvPr id="2918" name="Google Shape;2918;p197"/>
            <p:cNvPicPr preferRelativeResize="0"/>
            <p:nvPr/>
          </p:nvPicPr>
          <p:blipFill rotWithShape="1">
            <a:blip r:embed="rId5">
              <a:alphaModFix/>
            </a:blip>
            <a:srcRect b="0" l="0" r="0" t="0"/>
            <a:stretch/>
          </p:blipFill>
          <p:spPr>
            <a:xfrm>
              <a:off x="544200" y="2443838"/>
              <a:ext cx="2161725" cy="1781651"/>
            </a:xfrm>
            <a:prstGeom prst="rect">
              <a:avLst/>
            </a:prstGeom>
            <a:noFill/>
            <a:ln>
              <a:noFill/>
            </a:ln>
          </p:spPr>
        </p:pic>
        <p:sp>
          <p:nvSpPr>
            <p:cNvPr id="2919" name="Google Shape;2919;p197"/>
            <p:cNvSpPr txBox="1"/>
            <p:nvPr/>
          </p:nvSpPr>
          <p:spPr>
            <a:xfrm>
              <a:off x="2806875" y="2443850"/>
              <a:ext cx="1606500" cy="156963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Encoding model perf. significant in all language areas</a:t>
              </a:r>
              <a:endParaRPr sz="2400">
                <a:solidFill>
                  <a:schemeClr val="dk1"/>
                </a:solidFill>
                <a:latin typeface="Calibri"/>
                <a:ea typeface="Calibri"/>
                <a:cs typeface="Calibri"/>
                <a:sym typeface="Calibri"/>
              </a:endParaRPr>
            </a:p>
          </p:txBody>
        </p:sp>
      </p:grpSp>
      <p:sp>
        <p:nvSpPr>
          <p:cNvPr id="2920" name="Google Shape;2920;p197"/>
          <p:cNvSpPr txBox="1"/>
          <p:nvPr/>
        </p:nvSpPr>
        <p:spPr>
          <a:xfrm>
            <a:off x="7121300" y="1211734"/>
            <a:ext cx="4048000" cy="1354176"/>
          </a:xfrm>
          <a:prstGeom prst="rect">
            <a:avLst/>
          </a:prstGeom>
          <a:solidFill>
            <a:srgbClr val="FFF2CC"/>
          </a:solid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IN" sz="2400">
                <a:solidFill>
                  <a:schemeClr val="dk1"/>
                </a:solidFill>
                <a:latin typeface="Calibri"/>
                <a:ea typeface="Calibri"/>
                <a:cs typeface="Calibri"/>
                <a:sym typeface="Calibri"/>
              </a:rPr>
              <a:t>Framework reveals differences in processing across language network areas</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4" name="Shape 2924"/>
        <p:cNvGrpSpPr/>
        <p:nvPr/>
      </p:nvGrpSpPr>
      <p:grpSpPr>
        <a:xfrm>
          <a:off x="0" y="0"/>
          <a:ext cx="0" cy="0"/>
          <a:chOff x="0" y="0"/>
          <a:chExt cx="0" cy="0"/>
        </a:xfrm>
      </p:grpSpPr>
      <p:sp>
        <p:nvSpPr>
          <p:cNvPr id="2925" name="Google Shape;2925;p198"/>
          <p:cNvSpPr txBox="1"/>
          <p:nvPr>
            <p:ph type="title"/>
          </p:nvPr>
        </p:nvSpPr>
        <p:spPr>
          <a:xfrm>
            <a:off x="0" y="1"/>
            <a:ext cx="12192000" cy="95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lang="en-IN"/>
              <a:t>Challenges in using DL for cognitive modeling</a:t>
            </a:r>
            <a:endParaRPr/>
          </a:p>
        </p:txBody>
      </p:sp>
      <p:sp>
        <p:nvSpPr>
          <p:cNvPr id="2926" name="Google Shape;2926;p198"/>
          <p:cNvSpPr txBox="1"/>
          <p:nvPr>
            <p:ph idx="1" type="body"/>
          </p:nvPr>
        </p:nvSpPr>
        <p:spPr>
          <a:xfrm>
            <a:off x="147639" y="1104900"/>
            <a:ext cx="11892000" cy="5191200"/>
          </a:xfrm>
          <a:prstGeom prst="rect">
            <a:avLst/>
          </a:prstGeom>
          <a:noFill/>
          <a:ln>
            <a:noFill/>
          </a:ln>
        </p:spPr>
        <p:txBody>
          <a:bodyPr anchorCtr="0" anchor="t" bIns="45700" lIns="91425" spcFirstLastPara="1" rIns="91425" wrap="square" tIns="45700">
            <a:normAutofit/>
          </a:bodyPr>
          <a:lstStyle/>
          <a:p>
            <a:pPr indent="-482588" lvl="0" marL="609585" rtl="0" algn="l">
              <a:lnSpc>
                <a:spcPct val="90000"/>
              </a:lnSpc>
              <a:spcBef>
                <a:spcPts val="1067"/>
              </a:spcBef>
              <a:spcAft>
                <a:spcPts val="0"/>
              </a:spcAft>
              <a:buSzPts val="2100"/>
              <a:buFont typeface="Calibri"/>
              <a:buChar char="•"/>
            </a:pPr>
            <a:r>
              <a:rPr lang="en-IN"/>
              <a:t>Not designed to specifically model brain processing</a:t>
            </a:r>
            <a:endParaRPr/>
          </a:p>
          <a:p>
            <a:pPr indent="-440255" lvl="1" marL="1219170" rtl="0" algn="l">
              <a:lnSpc>
                <a:spcPct val="90000"/>
              </a:lnSpc>
              <a:spcBef>
                <a:spcPts val="1333"/>
              </a:spcBef>
              <a:spcAft>
                <a:spcPts val="0"/>
              </a:spcAft>
              <a:buSzPts val="1600"/>
              <a:buFont typeface="Calibri"/>
              <a:buChar char="•"/>
            </a:pPr>
            <a:r>
              <a:rPr lang="en-IN"/>
              <a:t>Training DL models using brain recordings</a:t>
            </a:r>
            <a:endParaRPr/>
          </a:p>
          <a:p>
            <a:pPr indent="-440255" lvl="1" marL="1219170" rtl="0" algn="l">
              <a:lnSpc>
                <a:spcPct val="90000"/>
              </a:lnSpc>
              <a:spcBef>
                <a:spcPts val="1333"/>
              </a:spcBef>
              <a:spcAft>
                <a:spcPts val="0"/>
              </a:spcAft>
              <a:buSzPts val="1600"/>
              <a:buFont typeface="Calibri"/>
              <a:buChar char="•"/>
            </a:pPr>
            <a:r>
              <a:rPr lang="en-IN"/>
              <a:t>Task-based modeling</a:t>
            </a:r>
            <a:endParaRPr/>
          </a:p>
          <a:p>
            <a:pPr indent="-482588" lvl="0" marL="609585" rtl="0" algn="l">
              <a:lnSpc>
                <a:spcPct val="90000"/>
              </a:lnSpc>
              <a:spcBef>
                <a:spcPts val="1333"/>
              </a:spcBef>
              <a:spcAft>
                <a:spcPts val="0"/>
              </a:spcAft>
              <a:buSzPts val="2100"/>
              <a:buFont typeface="Calibri"/>
              <a:buChar char="•"/>
            </a:pPr>
            <a:r>
              <a:rPr lang="en-IN"/>
              <a:t>Can be difficult to interpret due to multiple sources of information</a:t>
            </a:r>
            <a:endParaRPr/>
          </a:p>
          <a:p>
            <a:pPr indent="-440255" lvl="1" marL="1219170" rtl="0" algn="l">
              <a:lnSpc>
                <a:spcPct val="90000"/>
              </a:lnSpc>
              <a:spcBef>
                <a:spcPts val="1333"/>
              </a:spcBef>
              <a:spcAft>
                <a:spcPts val="0"/>
              </a:spcAft>
              <a:buSzPts val="1600"/>
              <a:buFont typeface="Calibri"/>
              <a:buChar char="•"/>
            </a:pPr>
            <a:r>
              <a:rPr lang="en-IN"/>
              <a:t>Disentangling contributions of different info sources to brain predictions</a:t>
            </a:r>
            <a:endParaRPr/>
          </a:p>
        </p:txBody>
      </p:sp>
      <p:sp>
        <p:nvSpPr>
          <p:cNvPr id="2927" name="Google Shape;2927;p198"/>
          <p:cNvSpPr txBox="1"/>
          <p:nvPr>
            <p:ph idx="12" type="sldNum"/>
          </p:nvPr>
        </p:nvSpPr>
        <p:spPr>
          <a:xfrm>
            <a:off x="8610600" y="6532575"/>
            <a:ext cx="3429200" cy="36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800"/>
              <a:buFont typeface="Calibri"/>
              <a:buNone/>
            </a:pPr>
            <a:fld id="{00000000-1234-1234-1234-123412341234}" type="slidenum">
              <a:rPr lang="en-IN"/>
              <a:t>‹#›</a:t>
            </a:fld>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1" name="Shape 2931"/>
        <p:cNvGrpSpPr/>
        <p:nvPr/>
      </p:nvGrpSpPr>
      <p:grpSpPr>
        <a:xfrm>
          <a:off x="0" y="0"/>
          <a:ext cx="0" cy="0"/>
          <a:chOff x="0" y="0"/>
          <a:chExt cx="0" cy="0"/>
        </a:xfrm>
      </p:grpSpPr>
      <p:sp>
        <p:nvSpPr>
          <p:cNvPr id="2932" name="Google Shape;2932;p199"/>
          <p:cNvSpPr txBox="1"/>
          <p:nvPr>
            <p:ph type="ctrTitle"/>
          </p:nvPr>
        </p:nvSpPr>
        <p:spPr>
          <a:xfrm>
            <a:off x="247040" y="495717"/>
            <a:ext cx="11650320" cy="1740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4800"/>
              <a:buFont typeface="Calibri"/>
              <a:buNone/>
            </a:pPr>
            <a:r>
              <a:rPr b="1" lang="en-IN" sz="4800">
                <a:solidFill>
                  <a:srgbClr val="FF0000"/>
                </a:solidFill>
                <a:latin typeface="Calibri"/>
                <a:ea typeface="Calibri"/>
                <a:cs typeface="Calibri"/>
                <a:sym typeface="Calibri"/>
              </a:rPr>
              <a:t>Deep Neural Networks and Brain Alignment: Brain Encoding and Decoding</a:t>
            </a:r>
            <a:endParaRPr sz="4800"/>
          </a:p>
        </p:txBody>
      </p:sp>
      <p:sp>
        <p:nvSpPr>
          <p:cNvPr id="2933" name="Google Shape;2933;p199"/>
          <p:cNvSpPr txBox="1"/>
          <p:nvPr>
            <p:ph idx="1" type="subTitle"/>
          </p:nvPr>
        </p:nvSpPr>
        <p:spPr>
          <a:xfrm>
            <a:off x="790600" y="2463800"/>
            <a:ext cx="10563200" cy="1998408"/>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90000"/>
              </a:lnSpc>
              <a:spcBef>
                <a:spcPts val="0"/>
              </a:spcBef>
              <a:spcAft>
                <a:spcPts val="0"/>
              </a:spcAft>
              <a:buClr>
                <a:srgbClr val="00B0F0"/>
              </a:buClr>
              <a:buSzPct val="100000"/>
              <a:buNone/>
            </a:pPr>
            <a:r>
              <a:rPr lang="en-IN" sz="2800">
                <a:solidFill>
                  <a:srgbClr val="00B0F0"/>
                </a:solidFill>
              </a:rPr>
              <a:t>Subba Reddy Oota</a:t>
            </a:r>
            <a:r>
              <a:rPr baseline="30000" lang="en-IN" sz="2800">
                <a:solidFill>
                  <a:srgbClr val="00B0F0"/>
                </a:solidFill>
              </a:rPr>
              <a:t>1</a:t>
            </a:r>
            <a:r>
              <a:rPr lang="en-IN" sz="2800">
                <a:solidFill>
                  <a:srgbClr val="00B0F0"/>
                </a:solidFill>
              </a:rPr>
              <a:t>, Manish Gupta</a:t>
            </a:r>
            <a:r>
              <a:rPr baseline="30000" lang="en-IN" sz="2800">
                <a:solidFill>
                  <a:srgbClr val="00B0F0"/>
                </a:solidFill>
              </a:rPr>
              <a:t>2,3</a:t>
            </a:r>
            <a:r>
              <a:rPr lang="en-IN" sz="2800">
                <a:solidFill>
                  <a:srgbClr val="00B0F0"/>
                </a:solidFill>
              </a:rPr>
              <a:t>, Raju S. Bapi</a:t>
            </a:r>
            <a:r>
              <a:rPr baseline="30000" lang="en-IN" sz="2800">
                <a:solidFill>
                  <a:srgbClr val="00B0F0"/>
                </a:solidFill>
              </a:rPr>
              <a:t>2</a:t>
            </a:r>
            <a:r>
              <a:rPr lang="en-IN" sz="2800">
                <a:solidFill>
                  <a:srgbClr val="00B0F0"/>
                </a:solidFill>
              </a:rPr>
              <a:t>, Mariya Toneva</a:t>
            </a:r>
            <a:r>
              <a:rPr baseline="30000" lang="en-IN" sz="2800">
                <a:solidFill>
                  <a:srgbClr val="00B0F0"/>
                </a:solidFill>
              </a:rPr>
              <a:t>4</a:t>
            </a:r>
            <a:endParaRPr/>
          </a:p>
          <a:p>
            <a:pPr indent="0" lvl="0" marL="0" rtl="0" algn="ctr">
              <a:lnSpc>
                <a:spcPct val="90000"/>
              </a:lnSpc>
              <a:spcBef>
                <a:spcPts val="1067"/>
              </a:spcBef>
              <a:spcAft>
                <a:spcPts val="0"/>
              </a:spcAft>
              <a:buClr>
                <a:schemeClr val="dk1"/>
              </a:buClr>
              <a:buSzPct val="100000"/>
              <a:buNone/>
            </a:pPr>
            <a:r>
              <a:t/>
            </a:r>
            <a:endParaRPr baseline="30000" sz="1300">
              <a:solidFill>
                <a:srgbClr val="00B050"/>
              </a:solidFill>
            </a:endParaRPr>
          </a:p>
          <a:p>
            <a:pPr indent="0" lvl="0" marL="0" rtl="0" algn="ctr">
              <a:lnSpc>
                <a:spcPct val="90000"/>
              </a:lnSpc>
              <a:spcBef>
                <a:spcPts val="1067"/>
              </a:spcBef>
              <a:spcAft>
                <a:spcPts val="0"/>
              </a:spcAft>
              <a:buClr>
                <a:srgbClr val="00B050"/>
              </a:buClr>
              <a:buSzPct val="100000"/>
              <a:buNone/>
            </a:pPr>
            <a:r>
              <a:rPr baseline="30000" lang="en-IN" sz="2267">
                <a:solidFill>
                  <a:srgbClr val="00B050"/>
                </a:solidFill>
              </a:rPr>
              <a:t>1</a:t>
            </a:r>
            <a:r>
              <a:rPr lang="en-IN" sz="2267">
                <a:solidFill>
                  <a:srgbClr val="00B050"/>
                </a:solidFill>
              </a:rPr>
              <a:t>Inria Bordeaux, France; </a:t>
            </a:r>
            <a:r>
              <a:rPr baseline="30000" lang="en-IN" sz="2267">
                <a:solidFill>
                  <a:srgbClr val="00B050"/>
                </a:solidFill>
              </a:rPr>
              <a:t>2</a:t>
            </a:r>
            <a:r>
              <a:rPr lang="en-IN" sz="2267">
                <a:solidFill>
                  <a:srgbClr val="00B050"/>
                </a:solidFill>
              </a:rPr>
              <a:t>IIIT Hyderabad, India; </a:t>
            </a:r>
            <a:r>
              <a:rPr baseline="30000" lang="en-IN" sz="2267">
                <a:solidFill>
                  <a:srgbClr val="00B050"/>
                </a:solidFill>
              </a:rPr>
              <a:t>3</a:t>
            </a:r>
            <a:r>
              <a:rPr lang="en-IN" sz="2267">
                <a:solidFill>
                  <a:srgbClr val="00B050"/>
                </a:solidFill>
              </a:rPr>
              <a:t>Microsoft, India; </a:t>
            </a:r>
            <a:r>
              <a:rPr baseline="30000" lang="en-IN" sz="2267">
                <a:solidFill>
                  <a:srgbClr val="00B050"/>
                </a:solidFill>
              </a:rPr>
              <a:t>4</a:t>
            </a:r>
            <a:r>
              <a:rPr lang="en-IN" sz="2267">
                <a:solidFill>
                  <a:srgbClr val="00B050"/>
                </a:solidFill>
              </a:rPr>
              <a:t>MPI for Software Systems, Germany</a:t>
            </a:r>
            <a:endParaRPr/>
          </a:p>
          <a:p>
            <a:pPr indent="0" lvl="0" marL="0" rtl="0" algn="ctr">
              <a:lnSpc>
                <a:spcPct val="90000"/>
              </a:lnSpc>
              <a:spcBef>
                <a:spcPts val="1067"/>
              </a:spcBef>
              <a:spcAft>
                <a:spcPts val="0"/>
              </a:spcAft>
              <a:buClr>
                <a:schemeClr val="dk1"/>
              </a:buClr>
              <a:buSzPct val="64285"/>
              <a:buNone/>
            </a:pPr>
            <a:r>
              <a:t/>
            </a:r>
            <a:endParaRPr sz="1400"/>
          </a:p>
          <a:p>
            <a:pPr indent="0" lvl="0" marL="0" rtl="0" algn="ctr">
              <a:lnSpc>
                <a:spcPct val="90000"/>
              </a:lnSpc>
              <a:spcBef>
                <a:spcPts val="1067"/>
              </a:spcBef>
              <a:spcAft>
                <a:spcPts val="0"/>
              </a:spcAft>
              <a:buClr>
                <a:schemeClr val="dk1"/>
              </a:buClr>
              <a:buSzPct val="64285"/>
              <a:buNone/>
            </a:pPr>
            <a:r>
              <a:rPr lang="en-IN"/>
              <a:t>subba-reddy.oota@inria.fr, gmanish@microsoft.com, raju.bapi@iiit.ac.in, mtoneva@mpi-sws.org</a:t>
            </a:r>
            <a:endParaRPr/>
          </a:p>
        </p:txBody>
      </p:sp>
      <p:pic>
        <p:nvPicPr>
          <p:cNvPr descr="A picture containing person, wall, indoor, person&#10;&#10;Description automatically generated" id="2934" name="Google Shape;2934;p199"/>
          <p:cNvPicPr preferRelativeResize="0"/>
          <p:nvPr/>
        </p:nvPicPr>
        <p:blipFill rotWithShape="1">
          <a:blip r:embed="rId3">
            <a:alphaModFix/>
          </a:blip>
          <a:srcRect b="0" l="0" r="0" t="0"/>
          <a:stretch/>
        </p:blipFill>
        <p:spPr>
          <a:xfrm>
            <a:off x="2743200" y="4562124"/>
            <a:ext cx="1233584" cy="1307732"/>
          </a:xfrm>
          <a:prstGeom prst="rect">
            <a:avLst/>
          </a:prstGeom>
          <a:noFill/>
          <a:ln>
            <a:noFill/>
          </a:ln>
        </p:spPr>
      </p:pic>
      <p:pic>
        <p:nvPicPr>
          <p:cNvPr descr="A picture containing person, person, wall, indoor&#10;&#10;Description automatically generated" id="2935" name="Google Shape;2935;p199"/>
          <p:cNvPicPr preferRelativeResize="0"/>
          <p:nvPr/>
        </p:nvPicPr>
        <p:blipFill rotWithShape="1">
          <a:blip r:embed="rId4">
            <a:alphaModFix/>
          </a:blip>
          <a:srcRect b="0" l="0" r="0" t="0"/>
          <a:stretch/>
        </p:blipFill>
        <p:spPr>
          <a:xfrm>
            <a:off x="4701682" y="4562125"/>
            <a:ext cx="1176100" cy="1307733"/>
          </a:xfrm>
          <a:prstGeom prst="rect">
            <a:avLst/>
          </a:prstGeom>
          <a:noFill/>
          <a:ln>
            <a:noFill/>
          </a:ln>
        </p:spPr>
      </p:pic>
      <p:pic>
        <p:nvPicPr>
          <p:cNvPr descr="A picture containing person, indoor, wearing, posing&#10;&#10;Description automatically generated" id="2936" name="Google Shape;2936;p199"/>
          <p:cNvPicPr preferRelativeResize="0"/>
          <p:nvPr/>
        </p:nvPicPr>
        <p:blipFill rotWithShape="1">
          <a:blip r:embed="rId5">
            <a:alphaModFix/>
          </a:blip>
          <a:srcRect b="0" l="0" r="0" t="0"/>
          <a:stretch/>
        </p:blipFill>
        <p:spPr>
          <a:xfrm>
            <a:off x="6602680" y="4562124"/>
            <a:ext cx="1233584" cy="1307733"/>
          </a:xfrm>
          <a:prstGeom prst="rect">
            <a:avLst/>
          </a:prstGeom>
          <a:noFill/>
          <a:ln>
            <a:noFill/>
          </a:ln>
        </p:spPr>
      </p:pic>
      <p:pic>
        <p:nvPicPr>
          <p:cNvPr descr="A person smiling for the camera&#10;&#10;Description automatically generated with medium confidence" id="2937" name="Google Shape;2937;p199"/>
          <p:cNvPicPr preferRelativeResize="0"/>
          <p:nvPr/>
        </p:nvPicPr>
        <p:blipFill rotWithShape="1">
          <a:blip r:embed="rId6">
            <a:alphaModFix/>
          </a:blip>
          <a:srcRect b="0" l="0" r="0" t="0"/>
          <a:stretch/>
        </p:blipFill>
        <p:spPr>
          <a:xfrm>
            <a:off x="8561163" y="4562124"/>
            <a:ext cx="1233585" cy="13077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155" name="Google Shape;155;p2"/>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Introduction to Brain encoding and decoding [30 min]</a:t>
            </a:r>
            <a:endParaRPr/>
          </a:p>
          <a:p>
            <a:pPr indent="-228600" lvl="0" marL="228600" rtl="0" algn="l">
              <a:lnSpc>
                <a:spcPct val="90000"/>
              </a:lnSpc>
              <a:spcBef>
                <a:spcPts val="1000"/>
              </a:spcBef>
              <a:spcAft>
                <a:spcPts val="0"/>
              </a:spcAft>
              <a:buClr>
                <a:schemeClr val="dk1"/>
              </a:buClr>
              <a:buSzPts val="2800"/>
              <a:buChar char="•"/>
            </a:pPr>
            <a:r>
              <a:rPr lang="en-IN"/>
              <a:t>Stimulus Representations [1 hour]</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Deep Learning for Brain Decoding [1 hour 30 min]</a:t>
            </a:r>
            <a:endParaRPr/>
          </a:p>
          <a:p>
            <a:pPr indent="-228600" lvl="0" marL="228600" rtl="0" algn="l">
              <a:lnSpc>
                <a:spcPct val="90000"/>
              </a:lnSpc>
              <a:spcBef>
                <a:spcPts val="1000"/>
              </a:spcBef>
              <a:spcAft>
                <a:spcPts val="0"/>
              </a:spcAft>
              <a:buClr>
                <a:schemeClr val="dk1"/>
              </a:buClr>
              <a:buSzPts val="2800"/>
              <a:buChar char="•"/>
            </a:pPr>
            <a:r>
              <a:rPr lang="en-IN"/>
              <a:t>Lunch break [1 hour 30 min]</a:t>
            </a:r>
            <a:endParaRPr/>
          </a:p>
          <a:p>
            <a:pPr indent="-228600" lvl="0" marL="228600" rtl="0" algn="l">
              <a:lnSpc>
                <a:spcPct val="90000"/>
              </a:lnSpc>
              <a:spcBef>
                <a:spcPts val="1000"/>
              </a:spcBef>
              <a:spcAft>
                <a:spcPts val="0"/>
              </a:spcAft>
              <a:buClr>
                <a:schemeClr val="dk1"/>
              </a:buClr>
              <a:buSzPts val="2800"/>
              <a:buChar char="•"/>
            </a:pPr>
            <a:r>
              <a:rPr lang="en-IN"/>
              <a:t>Deep Learning for Brain Encoding [1 hour 30 min]</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Advanced Methods [1 hour 15 min]</a:t>
            </a:r>
            <a:endParaRPr/>
          </a:p>
          <a:p>
            <a:pPr indent="-228600" lvl="0" marL="228600" rtl="0" algn="l">
              <a:lnSpc>
                <a:spcPct val="90000"/>
              </a:lnSpc>
              <a:spcBef>
                <a:spcPts val="1000"/>
              </a:spcBef>
              <a:spcAft>
                <a:spcPts val="0"/>
              </a:spcAft>
              <a:buClr>
                <a:schemeClr val="dk1"/>
              </a:buClr>
              <a:buSzPts val="2800"/>
              <a:buChar char="•"/>
            </a:pPr>
            <a:r>
              <a:rPr lang="en-IN"/>
              <a:t>Summary and Future Trends [15 min]</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56" name="Google Shape;156;p2"/>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157" name="Google Shape;157;p2"/>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158" name="Google Shape;158;p2"/>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0"/>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Visual Stimulus Datasets </a:t>
            </a:r>
            <a:endParaRPr/>
          </a:p>
        </p:txBody>
      </p:sp>
      <p:graphicFrame>
        <p:nvGraphicFramePr>
          <p:cNvPr id="355" name="Google Shape;355;p20"/>
          <p:cNvGraphicFramePr/>
          <p:nvPr/>
        </p:nvGraphicFramePr>
        <p:xfrm>
          <a:off x="147638" y="789940"/>
          <a:ext cx="3000000" cy="3000000"/>
        </p:xfrm>
        <a:graphic>
          <a:graphicData uri="http://schemas.openxmlformats.org/drawingml/2006/table">
            <a:tbl>
              <a:tblPr bandRow="1" firstRow="1">
                <a:noFill/>
                <a:tableStyleId>{ECA3CC1F-0E36-42D3-8A65-A63B99E2748A}</a:tableStyleId>
              </a:tblPr>
              <a:tblGrid>
                <a:gridCol w="1899600"/>
                <a:gridCol w="1563750"/>
                <a:gridCol w="1809225"/>
                <a:gridCol w="407200"/>
                <a:gridCol w="1269350"/>
                <a:gridCol w="3261350"/>
                <a:gridCol w="1752600"/>
              </a:tblGrid>
              <a:tr h="300600">
                <a:tc>
                  <a:txBody>
                    <a:bodyPr/>
                    <a:lstStyle/>
                    <a:p>
                      <a:pPr indent="0" lvl="0" marL="0" marR="0" rtl="0" algn="l">
                        <a:spcBef>
                          <a:spcPts val="0"/>
                        </a:spcBef>
                        <a:spcAft>
                          <a:spcPts val="0"/>
                        </a:spcAft>
                        <a:buNone/>
                      </a:pPr>
                      <a:r>
                        <a:rPr lang="en-IN" sz="1300">
                          <a:latin typeface="Calibri"/>
                          <a:ea typeface="Calibri"/>
                          <a:cs typeface="Calibri"/>
                          <a:sym typeface="Calibri"/>
                        </a:rPr>
                        <a:t>Dataset</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Type</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Stimulus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Paradigm</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Size</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Task</a:t>
                      </a:r>
                      <a:endParaRPr sz="1300">
                        <a:latin typeface="Calibri"/>
                        <a:ea typeface="Calibri"/>
                        <a:cs typeface="Calibri"/>
                        <a:sym typeface="Calibri"/>
                      </a:endParaRPr>
                    </a:p>
                  </a:txBody>
                  <a:tcPr marT="45725" marB="45725" marR="91450" marL="91450"/>
                </a:tc>
              </a:tr>
              <a:tr h="822675">
                <a:tc>
                  <a:txBody>
                    <a:bodyPr/>
                    <a:lstStyle/>
                    <a:p>
                      <a:pPr indent="0" lvl="0" marL="0" marR="0" rtl="0" algn="l">
                        <a:spcBef>
                          <a:spcPts val="0"/>
                        </a:spcBef>
                        <a:spcAft>
                          <a:spcPts val="0"/>
                        </a:spcAft>
                        <a:buNone/>
                      </a:pPr>
                      <a:r>
                        <a:rPr lang="en-IN" sz="1300">
                          <a:latin typeface="Calibri"/>
                          <a:ea typeface="Calibri"/>
                          <a:cs typeface="Calibri"/>
                          <a:sym typeface="Calibri"/>
                        </a:rPr>
                        <a:t>Thirion et al., 2006</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rgbClr val="202020"/>
                          </a:solidFill>
                          <a:latin typeface="Calibri"/>
                          <a:ea typeface="Calibri"/>
                          <a:cs typeface="Calibri"/>
                          <a:sym typeface="Calibri"/>
                        </a:rPr>
                        <a:t>Rotating wedges, expanding/contracting rings, rotating Gabor filters, grid</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9</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Viewing visual patterns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Wedges/rings for 8 times, 36 Gabor filters for 4 times, grid 36 times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Passive viewing, imagine one of the 6 domino stimuli when prompted to.</a:t>
                      </a:r>
                      <a:endParaRPr/>
                    </a:p>
                  </a:txBody>
                  <a:tcPr marT="45725" marB="45725" marR="91450" marL="91450"/>
                </a:tc>
              </a:tr>
              <a:tr h="638275">
                <a:tc>
                  <a:txBody>
                    <a:bodyPr/>
                    <a:lstStyle/>
                    <a:p>
                      <a:pPr indent="0" lvl="0" marL="0" marR="0" rtl="0" algn="l">
                        <a:spcBef>
                          <a:spcPts val="0"/>
                        </a:spcBef>
                        <a:spcAft>
                          <a:spcPts val="0"/>
                        </a:spcAft>
                        <a:buNone/>
                      </a:pPr>
                      <a:r>
                        <a:rPr lang="en-IN" sz="1300">
                          <a:latin typeface="Calibri"/>
                          <a:ea typeface="Calibri"/>
                          <a:cs typeface="Calibri"/>
                          <a:sym typeface="Calibri"/>
                        </a:rPr>
                        <a:t>Vim-1: Kay et al., 2008</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Sequences of natural photos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2</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Viewing natural images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Each subject viewed 1750 (Stage 1)+ 120 (Stage 2) novel natural images</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T="45725" marB="45725" marR="91450" marL="91450"/>
                </a:tc>
              </a:tr>
              <a:tr h="1007050">
                <a:tc>
                  <a:txBody>
                    <a:bodyPr/>
                    <a:lstStyle/>
                    <a:p>
                      <a:pPr indent="0" lvl="0" marL="0" marR="0" rtl="0" algn="l">
                        <a:spcBef>
                          <a:spcPts val="0"/>
                        </a:spcBef>
                        <a:spcAft>
                          <a:spcPts val="0"/>
                        </a:spcAft>
                        <a:buNone/>
                      </a:pPr>
                      <a:r>
                        <a:rPr lang="en-IN" sz="1300">
                          <a:latin typeface="Calibri"/>
                          <a:ea typeface="Calibri"/>
                          <a:cs typeface="Calibri"/>
                          <a:sym typeface="Calibri"/>
                        </a:rPr>
                        <a:t>Horikawa et al., 2017</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Object images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5</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Viewing and Reading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rgbClr val="222222"/>
                          </a:solidFill>
                          <a:latin typeface="Calibri"/>
                          <a:ea typeface="Calibri"/>
                          <a:cs typeface="Calibri"/>
                          <a:sym typeface="Calibri"/>
                        </a:rPr>
                        <a:t>Each subject: (1) Image presentation: 1,200 images from 150 object categories and 50 images from 50 object categories; (2) Imagery: 10 times.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One-back repetition detection task, imagine object images pertaining to the category</a:t>
                      </a:r>
                      <a:endParaRPr/>
                    </a:p>
                  </a:txBody>
                  <a:tcPr marT="45725" marB="45725" marR="91450" marL="91450"/>
                </a:tc>
              </a:tr>
              <a:tr h="638275">
                <a:tc>
                  <a:txBody>
                    <a:bodyPr/>
                    <a:lstStyle/>
                    <a:p>
                      <a:pPr indent="0" lvl="0" marL="0" marR="0" rtl="0" algn="l">
                        <a:spcBef>
                          <a:spcPts val="0"/>
                        </a:spcBef>
                        <a:spcAft>
                          <a:spcPts val="0"/>
                        </a:spcAft>
                        <a:buNone/>
                      </a:pPr>
                      <a:r>
                        <a:rPr lang="en-IN" sz="1300">
                          <a:latin typeface="Calibri"/>
                          <a:ea typeface="Calibri"/>
                          <a:cs typeface="Calibri"/>
                          <a:sym typeface="Calibri"/>
                        </a:rPr>
                        <a:t>BOLD5000: Chang et al., 2019</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5254 images depicting real-world scenes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4</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Viewing natural images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rgbClr val="222222"/>
                          </a:solidFill>
                          <a:latin typeface="Calibri"/>
                          <a:ea typeface="Calibri"/>
                          <a:cs typeface="Calibri"/>
                          <a:sym typeface="Calibri"/>
                        </a:rPr>
                        <a:t>∼20 hours of MRI scans per each of four participants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T="45725" marB="45725" marR="91450" marL="91450"/>
                </a:tc>
              </a:tr>
              <a:tr h="638275">
                <a:tc>
                  <a:txBody>
                    <a:bodyPr/>
                    <a:lstStyle/>
                    <a:p>
                      <a:pPr indent="0" lvl="0" marL="0" marR="0" rtl="0" algn="l">
                        <a:spcBef>
                          <a:spcPts val="0"/>
                        </a:spcBef>
                        <a:spcAft>
                          <a:spcPts val="0"/>
                        </a:spcAft>
                        <a:buNone/>
                      </a:pPr>
                      <a:r>
                        <a:rPr lang="en-IN" sz="1300">
                          <a:latin typeface="Calibri"/>
                          <a:ea typeface="Calibri"/>
                          <a:cs typeface="Calibri"/>
                          <a:sym typeface="Calibri"/>
                        </a:rPr>
                        <a:t>Algonauts: Cichy et al., 2019</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 (EVC and IT)/MEG (early and late in time)</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Object images</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15</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Viewing object images</a:t>
                      </a:r>
                      <a:endParaRPr sz="1300">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300"/>
                        <a:buFont typeface="Calibri"/>
                        <a:buNone/>
                      </a:pPr>
                      <a:r>
                        <a:rPr lang="en-IN" sz="1300">
                          <a:latin typeface="Calibri"/>
                          <a:ea typeface="Calibri"/>
                          <a:cs typeface="Calibri"/>
                          <a:sym typeface="Calibri"/>
                        </a:rPr>
                        <a:t>92 silhouette object images and 118 images of objects on natural background</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T="45725" marB="45725" marR="91450" marL="91450"/>
                </a:tc>
              </a:tr>
              <a:tr h="638275">
                <a:tc>
                  <a:txBody>
                    <a:bodyPr/>
                    <a:lstStyle/>
                    <a:p>
                      <a:pPr indent="0" lvl="0" marL="0" marR="0" rtl="0" algn="l">
                        <a:spcBef>
                          <a:spcPts val="0"/>
                        </a:spcBef>
                        <a:spcAft>
                          <a:spcPts val="0"/>
                        </a:spcAft>
                        <a:buNone/>
                      </a:pPr>
                      <a:r>
                        <a:rPr lang="en-IN" sz="1300">
                          <a:latin typeface="Calibri"/>
                          <a:ea typeface="Calibri"/>
                          <a:cs typeface="Calibri"/>
                          <a:sym typeface="Calibri"/>
                        </a:rPr>
                        <a:t>Natural Scenes Dataset: Allen et al., 2022</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73000 natural scenes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8</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Viewing natural scenes</a:t>
                      </a:r>
                      <a:endParaRPr sz="1300">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300"/>
                        <a:buFont typeface="Calibri"/>
                        <a:buNone/>
                      </a:pPr>
                      <a:r>
                        <a:rPr lang="en-IN" sz="1300">
                          <a:latin typeface="Calibri"/>
                          <a:ea typeface="Calibri"/>
                          <a:cs typeface="Calibri"/>
                          <a:sym typeface="Calibri"/>
                        </a:rPr>
                        <a:t>~73000 distinct natural scene images from MSCOCO.</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300"/>
                        <a:buFont typeface="Calibri"/>
                        <a:buNone/>
                      </a:pPr>
                      <a:r>
                        <a:rPr lang="en-IN" sz="1300">
                          <a:latin typeface="Calibri"/>
                          <a:ea typeface="Calibri"/>
                          <a:cs typeface="Calibri"/>
                          <a:sym typeface="Calibri"/>
                        </a:rPr>
                        <a:t>Passive viewing</a:t>
                      </a:r>
                      <a:endParaRPr sz="1300">
                        <a:latin typeface="Calibri"/>
                        <a:ea typeface="Calibri"/>
                        <a:cs typeface="Calibri"/>
                        <a:sym typeface="Calibri"/>
                      </a:endParaRPr>
                    </a:p>
                    <a:p>
                      <a:pPr indent="0" lvl="0" marL="0" marR="0" rtl="0" algn="l">
                        <a:spcBef>
                          <a:spcPts val="0"/>
                        </a:spcBef>
                        <a:spcAft>
                          <a:spcPts val="0"/>
                        </a:spcAft>
                        <a:buNone/>
                      </a:pPr>
                      <a:r>
                        <a:t/>
                      </a:r>
                      <a:endParaRPr sz="1300">
                        <a:latin typeface="Calibri"/>
                        <a:ea typeface="Calibri"/>
                        <a:cs typeface="Calibri"/>
                        <a:sym typeface="Calibri"/>
                      </a:endParaRPr>
                    </a:p>
                  </a:txBody>
                  <a:tcPr marT="45725" marB="45725" marR="91450" marL="91450"/>
                </a:tc>
              </a:tr>
              <a:tr h="822675">
                <a:tc>
                  <a:txBody>
                    <a:bodyPr/>
                    <a:lstStyle/>
                    <a:p>
                      <a:pPr indent="0" lvl="0" marL="0" marR="0" rtl="0" algn="l">
                        <a:spcBef>
                          <a:spcPts val="0"/>
                        </a:spcBef>
                        <a:spcAft>
                          <a:spcPts val="0"/>
                        </a:spcAft>
                        <a:buNone/>
                      </a:pPr>
                      <a:r>
                        <a:rPr lang="en-IN" sz="1300">
                          <a:latin typeface="Calibri"/>
                          <a:ea typeface="Calibri"/>
                          <a:cs typeface="Calibri"/>
                          <a:sym typeface="Calibri"/>
                        </a:rPr>
                        <a:t>THINGS: Hebart et al., 2023</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fMRI/EEG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31188 natural images across </a:t>
                      </a:r>
                      <a:r>
                        <a:rPr lang="en-IN" sz="1300">
                          <a:latin typeface="Calibri"/>
                          <a:ea typeface="Calibri"/>
                          <a:cs typeface="Calibri"/>
                          <a:sym typeface="Calibri"/>
                        </a:rPr>
                        <a:t>1,854 object concepts.</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8</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Viewing natural images</a:t>
                      </a:r>
                      <a:endParaRPr sz="1300">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300"/>
                        <a:buFont typeface="Calibri"/>
                        <a:buNone/>
                      </a:pPr>
                      <a:r>
                        <a:rPr lang="en-IN" sz="1300">
                          <a:latin typeface="Calibri"/>
                          <a:ea typeface="Calibri"/>
                          <a:cs typeface="Calibri"/>
                          <a:sym typeface="Calibri"/>
                        </a:rPr>
                        <a:t>fMRI: 3 Participants. 8,740 unique images. 720 objects. MEG: 4 Participants. 22,448 unique images. 1,854 objects</a:t>
                      </a:r>
                      <a:endParaRPr sz="1300">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300"/>
                        <a:buFont typeface="Calibri"/>
                        <a:buNone/>
                      </a:pPr>
                      <a:r>
                        <a:rPr lang="en-IN" sz="1300">
                          <a:latin typeface="Calibri"/>
                          <a:ea typeface="Calibri"/>
                          <a:cs typeface="Calibri"/>
                          <a:sym typeface="Calibri"/>
                        </a:rPr>
                        <a:t>oddball detection task (synthetic image).</a:t>
                      </a:r>
                      <a:endParaRPr/>
                    </a:p>
                  </a:txBody>
                  <a:tcPr marT="45725" marB="45725" marR="91450" marL="91450"/>
                </a:tc>
              </a:tr>
            </a:tbl>
          </a:graphicData>
        </a:graphic>
      </p:graphicFrame>
      <p:sp>
        <p:nvSpPr>
          <p:cNvPr id="356" name="Google Shape;356;p20"/>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357" name="Google Shape;357;p20"/>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358" name="Google Shape;358;p20"/>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
        <p:nvSpPr>
          <p:cNvPr id="359" name="Google Shape;359;p20"/>
          <p:cNvSpPr/>
          <p:nvPr/>
        </p:nvSpPr>
        <p:spPr>
          <a:xfrm>
            <a:off x="66040" y="1153160"/>
            <a:ext cx="12039600" cy="83883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20"/>
          <p:cNvSpPr/>
          <p:nvPr/>
        </p:nvSpPr>
        <p:spPr>
          <a:xfrm>
            <a:off x="73819" y="2631440"/>
            <a:ext cx="12039600" cy="241808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1" name="Shape 2941"/>
        <p:cNvGrpSpPr/>
        <p:nvPr/>
      </p:nvGrpSpPr>
      <p:grpSpPr>
        <a:xfrm>
          <a:off x="0" y="0"/>
          <a:ext cx="0" cy="0"/>
          <a:chOff x="0" y="0"/>
          <a:chExt cx="0" cy="0"/>
        </a:xfrm>
      </p:grpSpPr>
      <p:sp>
        <p:nvSpPr>
          <p:cNvPr id="2942" name="Google Shape;2942;p200"/>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2943" name="Google Shape;2943;p200"/>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Introduction to Brain encoding and decoding [30 min]</a:t>
            </a:r>
            <a:endParaRPr/>
          </a:p>
          <a:p>
            <a:pPr indent="-228600" lvl="0" marL="228600" rtl="0" algn="l">
              <a:lnSpc>
                <a:spcPct val="90000"/>
              </a:lnSpc>
              <a:spcBef>
                <a:spcPts val="1000"/>
              </a:spcBef>
              <a:spcAft>
                <a:spcPts val="0"/>
              </a:spcAft>
              <a:buClr>
                <a:schemeClr val="dk1"/>
              </a:buClr>
              <a:buSzPts val="2800"/>
              <a:buChar char="•"/>
            </a:pPr>
            <a:r>
              <a:rPr lang="en-IN"/>
              <a:t>Stimulus Representations [1 hour]</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Deep Learning for Brain Decoding [1 hour 30 min]</a:t>
            </a:r>
            <a:endParaRPr/>
          </a:p>
          <a:p>
            <a:pPr indent="-228600" lvl="0" marL="228600" rtl="0" algn="l">
              <a:lnSpc>
                <a:spcPct val="90000"/>
              </a:lnSpc>
              <a:spcBef>
                <a:spcPts val="1000"/>
              </a:spcBef>
              <a:spcAft>
                <a:spcPts val="0"/>
              </a:spcAft>
              <a:buClr>
                <a:schemeClr val="dk1"/>
              </a:buClr>
              <a:buSzPts val="2800"/>
              <a:buChar char="•"/>
            </a:pPr>
            <a:r>
              <a:rPr lang="en-IN"/>
              <a:t>Lunch break [1 hour 30 min]</a:t>
            </a:r>
            <a:endParaRPr/>
          </a:p>
          <a:p>
            <a:pPr indent="-228600" lvl="0" marL="228600" rtl="0" algn="l">
              <a:lnSpc>
                <a:spcPct val="90000"/>
              </a:lnSpc>
              <a:spcBef>
                <a:spcPts val="1000"/>
              </a:spcBef>
              <a:spcAft>
                <a:spcPts val="0"/>
              </a:spcAft>
              <a:buClr>
                <a:schemeClr val="dk1"/>
              </a:buClr>
              <a:buSzPts val="2800"/>
              <a:buChar char="•"/>
            </a:pPr>
            <a:r>
              <a:rPr lang="en-IN"/>
              <a:t>Deep Learning for Brain Encoding [1 hour 30 min]</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Advanced Methods [1 hour 15 min]</a:t>
            </a:r>
            <a:endParaRPr/>
          </a:p>
          <a:p>
            <a:pPr indent="-228600" lvl="0" marL="228600" rtl="0" algn="l">
              <a:lnSpc>
                <a:spcPct val="90000"/>
              </a:lnSpc>
              <a:spcBef>
                <a:spcPts val="1000"/>
              </a:spcBef>
              <a:spcAft>
                <a:spcPts val="0"/>
              </a:spcAft>
              <a:buClr>
                <a:srgbClr val="FF0000"/>
              </a:buClr>
              <a:buSzPts val="2800"/>
              <a:buChar char="•"/>
            </a:pPr>
            <a:r>
              <a:rPr b="1" lang="en-IN">
                <a:solidFill>
                  <a:srgbClr val="FF0000"/>
                </a:solidFill>
              </a:rPr>
              <a:t>Summary and Future Trends [15 min]</a:t>
            </a:r>
            <a:endParaRPr/>
          </a:p>
          <a:p>
            <a:pPr indent="-50800" lvl="0" marL="228600" rtl="0" algn="l">
              <a:lnSpc>
                <a:spcPct val="90000"/>
              </a:lnSpc>
              <a:spcBef>
                <a:spcPts val="1000"/>
              </a:spcBef>
              <a:spcAft>
                <a:spcPts val="0"/>
              </a:spcAft>
              <a:buClr>
                <a:schemeClr val="dk1"/>
              </a:buClr>
              <a:buSzPts val="2800"/>
              <a:buNone/>
            </a:pPr>
            <a:r>
              <a:t/>
            </a:r>
            <a:endParaRPr/>
          </a:p>
        </p:txBody>
      </p:sp>
      <p:sp>
        <p:nvSpPr>
          <p:cNvPr id="2944" name="Google Shape;2944;p200"/>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050"/>
              </a:buClr>
              <a:buSzPts val="1600"/>
              <a:buFont typeface="Calibri"/>
              <a:buNone/>
            </a:pPr>
            <a:r>
              <a:rPr b="0" i="0" lang="en-IN" sz="1600" u="none" cap="none" strike="noStrike">
                <a:solidFill>
                  <a:srgbClr val="00B050"/>
                </a:solidFill>
                <a:latin typeface="Calibri"/>
                <a:ea typeface="Calibri"/>
                <a:cs typeface="Calibri"/>
                <a:sym typeface="Calibri"/>
              </a:rPr>
              <a:t>IJCAI 2023: DL for Brain Encoding and Decoding</a:t>
            </a:r>
            <a:endParaRPr b="0" i="0" sz="1600" u="none" cap="none" strike="noStrike">
              <a:solidFill>
                <a:srgbClr val="00B050"/>
              </a:solidFill>
              <a:latin typeface="Calibri"/>
              <a:ea typeface="Calibri"/>
              <a:cs typeface="Calibri"/>
              <a:sym typeface="Calibri"/>
            </a:endParaRPr>
          </a:p>
        </p:txBody>
      </p:sp>
      <p:sp>
        <p:nvSpPr>
          <p:cNvPr id="2945" name="Google Shape;2945;p200"/>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
        <p:nvSpPr>
          <p:cNvPr id="2946" name="Google Shape;2946;p200"/>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0" name="Shape 2950"/>
        <p:cNvGrpSpPr/>
        <p:nvPr/>
      </p:nvGrpSpPr>
      <p:grpSpPr>
        <a:xfrm>
          <a:off x="0" y="0"/>
          <a:ext cx="0" cy="0"/>
          <a:chOff x="0" y="0"/>
          <a:chExt cx="0" cy="0"/>
        </a:xfrm>
      </p:grpSpPr>
      <p:sp>
        <p:nvSpPr>
          <p:cNvPr id="2951" name="Google Shape;2951;p201"/>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Clr>
                <a:schemeClr val="dk1"/>
              </a:buClr>
              <a:buSzPct val="70707"/>
              <a:buFont typeface="Calibri"/>
              <a:buNone/>
            </a:pPr>
            <a:r>
              <a:rPr lang="en-IN"/>
              <a:t>Outline</a:t>
            </a:r>
            <a:endParaRPr/>
          </a:p>
        </p:txBody>
      </p:sp>
      <p:sp>
        <p:nvSpPr>
          <p:cNvPr id="2952" name="Google Shape;2952;p201"/>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457188" lvl="0" marL="609585" rtl="0" algn="l">
              <a:lnSpc>
                <a:spcPct val="90000"/>
              </a:lnSpc>
              <a:spcBef>
                <a:spcPts val="0"/>
              </a:spcBef>
              <a:spcAft>
                <a:spcPts val="0"/>
              </a:spcAft>
              <a:buClr>
                <a:srgbClr val="FF0000"/>
              </a:buClr>
              <a:buSzPts val="1800"/>
              <a:buAutoNum type="arabicPeriod"/>
            </a:pPr>
            <a:r>
              <a:rPr lang="en-IN">
                <a:solidFill>
                  <a:srgbClr val="FF0000"/>
                </a:solidFill>
              </a:rPr>
              <a:t>Summary</a:t>
            </a:r>
            <a:endParaRPr>
              <a:solidFill>
                <a:srgbClr val="FF0000"/>
              </a:solidFill>
            </a:endParaRPr>
          </a:p>
          <a:p>
            <a:pPr indent="-457188" lvl="0" marL="609585" rtl="0" algn="l">
              <a:lnSpc>
                <a:spcPct val="90000"/>
              </a:lnSpc>
              <a:spcBef>
                <a:spcPts val="0"/>
              </a:spcBef>
              <a:spcAft>
                <a:spcPts val="0"/>
              </a:spcAft>
              <a:buClr>
                <a:srgbClr val="AEABAB"/>
              </a:buClr>
              <a:buSzPts val="1800"/>
              <a:buAutoNum type="arabicPeriod"/>
            </a:pPr>
            <a:r>
              <a:rPr lang="en-IN">
                <a:solidFill>
                  <a:srgbClr val="AEABAB"/>
                </a:solidFill>
              </a:rPr>
              <a:t>Future trends</a:t>
            </a:r>
            <a:endParaRPr/>
          </a:p>
        </p:txBody>
      </p:sp>
      <p:sp>
        <p:nvSpPr>
          <p:cNvPr id="2953" name="Google Shape;2953;p201"/>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p>
            <a:pPr indent="0" lvl="0" marL="0" rtl="0" algn="l">
              <a:spcBef>
                <a:spcPts val="0"/>
              </a:spcBef>
              <a:spcAft>
                <a:spcPts val="0"/>
              </a:spcAft>
              <a:buNone/>
            </a:pPr>
            <a:fld id="{00000000-1234-1234-1234-123412341234}" type="slidenum">
              <a:rPr lang="en-IN"/>
              <a:t>‹#›</a:t>
            </a:fld>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7" name="Shape 2957"/>
        <p:cNvGrpSpPr/>
        <p:nvPr/>
      </p:nvGrpSpPr>
      <p:grpSpPr>
        <a:xfrm>
          <a:off x="0" y="0"/>
          <a:ext cx="0" cy="0"/>
          <a:chOff x="0" y="0"/>
          <a:chExt cx="0" cy="0"/>
        </a:xfrm>
      </p:grpSpPr>
      <p:sp>
        <p:nvSpPr>
          <p:cNvPr id="2958" name="Google Shape;2958;p202"/>
          <p:cNvSpPr txBox="1"/>
          <p:nvPr>
            <p:ph type="title"/>
          </p:nvPr>
        </p:nvSpPr>
        <p:spPr>
          <a:xfrm>
            <a:off x="415600" y="453998"/>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Clr>
                <a:schemeClr val="dk1"/>
              </a:buClr>
              <a:buSzPct val="70707"/>
              <a:buFont typeface="Calibri"/>
              <a:buNone/>
            </a:pPr>
            <a:r>
              <a:rPr lang="en-IN"/>
              <a:t>Summary</a:t>
            </a:r>
            <a:endParaRPr/>
          </a:p>
        </p:txBody>
      </p:sp>
      <p:sp>
        <p:nvSpPr>
          <p:cNvPr id="2959" name="Google Shape;2959;p202"/>
          <p:cNvSpPr txBox="1"/>
          <p:nvPr>
            <p:ph idx="1" type="body"/>
          </p:nvPr>
        </p:nvSpPr>
        <p:spPr>
          <a:xfrm>
            <a:off x="415600" y="1083974"/>
            <a:ext cx="11360800" cy="5618747"/>
          </a:xfrm>
          <a:prstGeom prst="rect">
            <a:avLst/>
          </a:prstGeom>
          <a:noFill/>
          <a:ln>
            <a:noFill/>
          </a:ln>
        </p:spPr>
        <p:txBody>
          <a:bodyPr anchorCtr="0" anchor="t" bIns="121900" lIns="121900" spcFirstLastPara="1" rIns="121900" wrap="square" tIns="121900">
            <a:normAutofit fontScale="77500" lnSpcReduction="20000"/>
          </a:bodyPr>
          <a:lstStyle/>
          <a:p>
            <a:pPr indent="-457188" lvl="0" marL="609585" rtl="0" algn="l">
              <a:lnSpc>
                <a:spcPct val="110000"/>
              </a:lnSpc>
              <a:spcBef>
                <a:spcPts val="0"/>
              </a:spcBef>
              <a:spcAft>
                <a:spcPts val="0"/>
              </a:spcAft>
              <a:buClr>
                <a:schemeClr val="dk1"/>
              </a:buClr>
              <a:buSzPct val="82949"/>
              <a:buFont typeface="Arial"/>
              <a:buChar char="•"/>
            </a:pPr>
            <a:r>
              <a:rPr lang="en-IN"/>
              <a:t>Exciting times: publicly accessible neuroimaging data of various tasks starting to be avaliable now!</a:t>
            </a:r>
            <a:endParaRPr/>
          </a:p>
          <a:p>
            <a:pPr indent="-423323" lvl="1" marL="1219170" rtl="0" algn="l">
              <a:lnSpc>
                <a:spcPct val="110000"/>
              </a:lnSpc>
              <a:spcBef>
                <a:spcPts val="0"/>
              </a:spcBef>
              <a:spcAft>
                <a:spcPts val="0"/>
              </a:spcAft>
              <a:buClr>
                <a:schemeClr val="dk1"/>
              </a:buClr>
              <a:buSzPct val="75268"/>
              <a:buFont typeface="Arial"/>
              <a:buChar char="•"/>
            </a:pPr>
            <a:r>
              <a:rPr lang="en-IN"/>
              <a:t>Opportunities: </a:t>
            </a:r>
            <a:endParaRPr/>
          </a:p>
          <a:p>
            <a:pPr indent="-423323" lvl="2" marL="1828754" rtl="0" algn="l">
              <a:lnSpc>
                <a:spcPct val="110000"/>
              </a:lnSpc>
              <a:spcBef>
                <a:spcPts val="0"/>
              </a:spcBef>
              <a:spcAft>
                <a:spcPts val="0"/>
              </a:spcAft>
              <a:buClr>
                <a:srgbClr val="FF0000"/>
              </a:buClr>
              <a:buSzPct val="75268"/>
              <a:buFont typeface="Arial"/>
              <a:buChar char="•"/>
            </a:pPr>
            <a:r>
              <a:rPr lang="en-IN" sz="2400">
                <a:solidFill>
                  <a:srgbClr val="FF0000"/>
                </a:solidFill>
              </a:rPr>
              <a:t>Data ahead of theory</a:t>
            </a:r>
            <a:r>
              <a:rPr lang="en-IN" sz="2400"/>
              <a:t>, so it’s an open field for theoretical and methodological innovation! </a:t>
            </a:r>
            <a:endParaRPr/>
          </a:p>
          <a:p>
            <a:pPr indent="-423323" lvl="2" marL="1828754" rtl="0" algn="l">
              <a:lnSpc>
                <a:spcPct val="110000"/>
              </a:lnSpc>
              <a:spcBef>
                <a:spcPts val="0"/>
              </a:spcBef>
              <a:spcAft>
                <a:spcPts val="0"/>
              </a:spcAft>
              <a:buClr>
                <a:schemeClr val="dk1"/>
              </a:buClr>
              <a:buSzPct val="75268"/>
              <a:buFont typeface="Arial"/>
              <a:buChar char="•"/>
            </a:pPr>
            <a:r>
              <a:rPr lang="en-IN" sz="2400"/>
              <a:t>Encoding models can be interpreted as process models constraining brain-computational theories (Kriegeskorte and Douglas, 2019).</a:t>
            </a:r>
            <a:endParaRPr/>
          </a:p>
          <a:p>
            <a:pPr indent="-423323" lvl="2" marL="1828754" rtl="0" algn="l">
              <a:lnSpc>
                <a:spcPct val="110000"/>
              </a:lnSpc>
              <a:spcBef>
                <a:spcPts val="0"/>
              </a:spcBef>
              <a:spcAft>
                <a:spcPts val="0"/>
              </a:spcAft>
              <a:buClr>
                <a:schemeClr val="dk1"/>
              </a:buClr>
              <a:buSzPct val="75268"/>
              <a:buFont typeface="Arial"/>
              <a:buChar char="•"/>
            </a:pPr>
            <a:r>
              <a:rPr lang="en-IN" sz="2400"/>
              <a:t>Decoding models serve as a test for the presence of information in neural responses (Karamolegkou et al., 2023)</a:t>
            </a:r>
            <a:endParaRPr/>
          </a:p>
          <a:p>
            <a:pPr indent="-423323" lvl="2" marL="1828754" rtl="0" algn="l">
              <a:lnSpc>
                <a:spcPct val="110000"/>
              </a:lnSpc>
              <a:spcBef>
                <a:spcPts val="0"/>
              </a:spcBef>
              <a:spcAft>
                <a:spcPts val="0"/>
              </a:spcAft>
              <a:buClr>
                <a:schemeClr val="dk1"/>
              </a:buClr>
              <a:buSzPct val="75268"/>
              <a:buFont typeface="Arial"/>
              <a:buChar char="•"/>
            </a:pPr>
            <a:r>
              <a:rPr lang="en-IN" sz="2400"/>
              <a:t>Decoding is relevant for cognitive neuroscientists interested in how semantic information is represented in the brain. </a:t>
            </a:r>
            <a:endParaRPr/>
          </a:p>
          <a:p>
            <a:pPr indent="-423323" lvl="2" marL="1828754" rtl="0" algn="l">
              <a:lnSpc>
                <a:spcPct val="110000"/>
              </a:lnSpc>
              <a:spcBef>
                <a:spcPts val="0"/>
              </a:spcBef>
              <a:spcAft>
                <a:spcPts val="0"/>
              </a:spcAft>
              <a:buClr>
                <a:schemeClr val="dk1"/>
              </a:buClr>
              <a:buSzPct val="75268"/>
              <a:buFont typeface="Arial"/>
              <a:buChar char="•"/>
            </a:pPr>
            <a:r>
              <a:rPr lang="en-IN" sz="2400"/>
              <a:t>Computational linguists are interested in the cognitive plausibility of distributional models. (Minnema &amp; Herbelot, ACL 2019)</a:t>
            </a:r>
            <a:endParaRPr/>
          </a:p>
          <a:p>
            <a:pPr indent="-423323" lvl="2" marL="1828754" rtl="0" algn="l">
              <a:lnSpc>
                <a:spcPct val="110000"/>
              </a:lnSpc>
              <a:spcBef>
                <a:spcPts val="0"/>
              </a:spcBef>
              <a:spcAft>
                <a:spcPts val="0"/>
              </a:spcAft>
              <a:buClr>
                <a:schemeClr val="dk1"/>
              </a:buClr>
              <a:buSzPct val="75268"/>
              <a:buFont typeface="Arial"/>
              <a:buChar char="•"/>
            </a:pPr>
            <a:r>
              <a:rPr lang="en-IN" sz="2400"/>
              <a:t>DL is helpful in uncovering patterns in brain responses and may lead to </a:t>
            </a:r>
            <a:r>
              <a:rPr lang="en-IN" sz="2400">
                <a:solidFill>
                  <a:srgbClr val="00B050"/>
                </a:solidFill>
              </a:rPr>
              <a:t>theories of information organization in the brain</a:t>
            </a:r>
            <a:r>
              <a:rPr lang="en-IN" sz="2400"/>
              <a:t>.</a:t>
            </a:r>
            <a:endParaRPr/>
          </a:p>
          <a:p>
            <a:pPr indent="-334423" lvl="2" marL="1828754" rtl="0" algn="l">
              <a:lnSpc>
                <a:spcPct val="110000"/>
              </a:lnSpc>
              <a:spcBef>
                <a:spcPts val="0"/>
              </a:spcBef>
              <a:spcAft>
                <a:spcPts val="0"/>
              </a:spcAft>
              <a:buClr>
                <a:schemeClr val="dk1"/>
              </a:buClr>
              <a:buSzPct val="90322"/>
              <a:buFont typeface="Arial"/>
              <a:buNone/>
            </a:pPr>
            <a:r>
              <a:t/>
            </a:r>
            <a:endParaRPr/>
          </a:p>
          <a:p>
            <a:pPr indent="-423323" lvl="1" marL="1219170" rtl="0" algn="l">
              <a:lnSpc>
                <a:spcPct val="110000"/>
              </a:lnSpc>
              <a:spcBef>
                <a:spcPts val="0"/>
              </a:spcBef>
              <a:spcAft>
                <a:spcPts val="0"/>
              </a:spcAft>
              <a:buClr>
                <a:schemeClr val="dk1"/>
              </a:buClr>
              <a:buSzPct val="75268"/>
              <a:buFont typeface="Arial"/>
              <a:buChar char="•"/>
            </a:pPr>
            <a:r>
              <a:rPr lang="en-IN"/>
              <a:t>Challenges: </a:t>
            </a:r>
            <a:endParaRPr/>
          </a:p>
          <a:p>
            <a:pPr indent="-423323" lvl="2" marL="1828754" rtl="0" algn="l">
              <a:lnSpc>
                <a:spcPct val="110000"/>
              </a:lnSpc>
              <a:spcBef>
                <a:spcPts val="0"/>
              </a:spcBef>
              <a:spcAft>
                <a:spcPts val="0"/>
              </a:spcAft>
              <a:buClr>
                <a:schemeClr val="dk1"/>
              </a:buClr>
              <a:buSzPct val="75268"/>
              <a:buFont typeface="Arial"/>
              <a:buChar char="•"/>
            </a:pPr>
            <a:r>
              <a:rPr lang="en-IN" sz="2400"/>
              <a:t>Hypothesis-driven data collection might be more helpful </a:t>
            </a:r>
            <a:endParaRPr/>
          </a:p>
          <a:p>
            <a:pPr indent="-423323" lvl="2" marL="1828754" rtl="0" algn="l">
              <a:lnSpc>
                <a:spcPct val="110000"/>
              </a:lnSpc>
              <a:spcBef>
                <a:spcPts val="0"/>
              </a:spcBef>
              <a:spcAft>
                <a:spcPts val="0"/>
              </a:spcAft>
              <a:buClr>
                <a:schemeClr val="dk1"/>
              </a:buClr>
              <a:buSzPct val="75268"/>
              <a:buFont typeface="Arial"/>
              <a:buChar char="•"/>
            </a:pPr>
            <a:r>
              <a:rPr lang="en-IN" sz="2400"/>
              <a:t>Individual variability is the norm in neuroimaging data!</a:t>
            </a:r>
            <a:endParaRPr/>
          </a:p>
          <a:p>
            <a:pPr indent="-423323" lvl="2" marL="1828754" rtl="0" algn="l">
              <a:lnSpc>
                <a:spcPct val="110000"/>
              </a:lnSpc>
              <a:spcBef>
                <a:spcPts val="0"/>
              </a:spcBef>
              <a:spcAft>
                <a:spcPts val="0"/>
              </a:spcAft>
              <a:buClr>
                <a:schemeClr val="dk1"/>
              </a:buClr>
              <a:buSzPct val="75268"/>
              <a:buFont typeface="Arial"/>
              <a:buChar char="•"/>
            </a:pPr>
            <a:r>
              <a:rPr lang="en-IN" sz="2400"/>
              <a:t>Neuroimaging data is more complex, noisy as compared to classical datasets used by DL researchers</a:t>
            </a:r>
            <a:endParaRPr/>
          </a:p>
        </p:txBody>
      </p:sp>
      <p:sp>
        <p:nvSpPr>
          <p:cNvPr id="2960" name="Google Shape;2960;p202"/>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p>
            <a:pPr indent="0" lvl="0" marL="0" rtl="0" algn="l">
              <a:spcBef>
                <a:spcPts val="0"/>
              </a:spcBef>
              <a:spcAft>
                <a:spcPts val="0"/>
              </a:spcAft>
              <a:buNone/>
            </a:pPr>
            <a:fld id="{00000000-1234-1234-1234-123412341234}" type="slidenum">
              <a:rPr lang="en-I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0" st="0"/>
                                            </p:txEl>
                                          </p:spTgt>
                                        </p:tgtEl>
                                        <p:attrNameLst>
                                          <p:attrName>style.visibility</p:attrName>
                                        </p:attrNameLst>
                                      </p:cBhvr>
                                      <p:to>
                                        <p:strVal val="visible"/>
                                      </p:to>
                                    </p:set>
                                    <p:anim calcmode="lin" valueType="num">
                                      <p:cBhvr additive="base">
                                        <p:cTn dur="500"/>
                                        <p:tgtEl>
                                          <p:spTgt spid="295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1" st="1"/>
                                            </p:txEl>
                                          </p:spTgt>
                                        </p:tgtEl>
                                        <p:attrNameLst>
                                          <p:attrName>style.visibility</p:attrName>
                                        </p:attrNameLst>
                                      </p:cBhvr>
                                      <p:to>
                                        <p:strVal val="visible"/>
                                      </p:to>
                                    </p:set>
                                    <p:anim calcmode="lin" valueType="num">
                                      <p:cBhvr additive="base">
                                        <p:cTn dur="500"/>
                                        <p:tgtEl>
                                          <p:spTgt spid="295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2" st="2"/>
                                            </p:txEl>
                                          </p:spTgt>
                                        </p:tgtEl>
                                        <p:attrNameLst>
                                          <p:attrName>style.visibility</p:attrName>
                                        </p:attrNameLst>
                                      </p:cBhvr>
                                      <p:to>
                                        <p:strVal val="visible"/>
                                      </p:to>
                                    </p:set>
                                    <p:anim calcmode="lin" valueType="num">
                                      <p:cBhvr additive="base">
                                        <p:cTn dur="500"/>
                                        <p:tgtEl>
                                          <p:spTgt spid="295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3" st="3"/>
                                            </p:txEl>
                                          </p:spTgt>
                                        </p:tgtEl>
                                        <p:attrNameLst>
                                          <p:attrName>style.visibility</p:attrName>
                                        </p:attrNameLst>
                                      </p:cBhvr>
                                      <p:to>
                                        <p:strVal val="visible"/>
                                      </p:to>
                                    </p:set>
                                    <p:anim calcmode="lin" valueType="num">
                                      <p:cBhvr additive="base">
                                        <p:cTn dur="500"/>
                                        <p:tgtEl>
                                          <p:spTgt spid="2959">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4" st="4"/>
                                            </p:txEl>
                                          </p:spTgt>
                                        </p:tgtEl>
                                        <p:attrNameLst>
                                          <p:attrName>style.visibility</p:attrName>
                                        </p:attrNameLst>
                                      </p:cBhvr>
                                      <p:to>
                                        <p:strVal val="visible"/>
                                      </p:to>
                                    </p:set>
                                    <p:anim calcmode="lin" valueType="num">
                                      <p:cBhvr additive="base">
                                        <p:cTn dur="500"/>
                                        <p:tgtEl>
                                          <p:spTgt spid="2959">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5" st="5"/>
                                            </p:txEl>
                                          </p:spTgt>
                                        </p:tgtEl>
                                        <p:attrNameLst>
                                          <p:attrName>style.visibility</p:attrName>
                                        </p:attrNameLst>
                                      </p:cBhvr>
                                      <p:to>
                                        <p:strVal val="visible"/>
                                      </p:to>
                                    </p:set>
                                    <p:anim calcmode="lin" valueType="num">
                                      <p:cBhvr additive="base">
                                        <p:cTn dur="500"/>
                                        <p:tgtEl>
                                          <p:spTgt spid="2959">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6" st="6"/>
                                            </p:txEl>
                                          </p:spTgt>
                                        </p:tgtEl>
                                        <p:attrNameLst>
                                          <p:attrName>style.visibility</p:attrName>
                                        </p:attrNameLst>
                                      </p:cBhvr>
                                      <p:to>
                                        <p:strVal val="visible"/>
                                      </p:to>
                                    </p:set>
                                    <p:anim calcmode="lin" valueType="num">
                                      <p:cBhvr additive="base">
                                        <p:cTn dur="500"/>
                                        <p:tgtEl>
                                          <p:spTgt spid="2959">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7" st="7"/>
                                            </p:txEl>
                                          </p:spTgt>
                                        </p:tgtEl>
                                        <p:attrNameLst>
                                          <p:attrName>style.visibility</p:attrName>
                                        </p:attrNameLst>
                                      </p:cBhvr>
                                      <p:to>
                                        <p:strVal val="visible"/>
                                      </p:to>
                                    </p:set>
                                    <p:anim calcmode="lin" valueType="num">
                                      <p:cBhvr additive="base">
                                        <p:cTn dur="500"/>
                                        <p:tgtEl>
                                          <p:spTgt spid="2959">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8" st="8"/>
                                            </p:txEl>
                                          </p:spTgt>
                                        </p:tgtEl>
                                        <p:attrNameLst>
                                          <p:attrName>style.visibility</p:attrName>
                                        </p:attrNameLst>
                                      </p:cBhvr>
                                      <p:to>
                                        <p:strVal val="visible"/>
                                      </p:to>
                                    </p:set>
                                    <p:anim calcmode="lin" valueType="num">
                                      <p:cBhvr additive="base">
                                        <p:cTn dur="500"/>
                                        <p:tgtEl>
                                          <p:spTgt spid="2959">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9" st="9"/>
                                            </p:txEl>
                                          </p:spTgt>
                                        </p:tgtEl>
                                        <p:attrNameLst>
                                          <p:attrName>style.visibility</p:attrName>
                                        </p:attrNameLst>
                                      </p:cBhvr>
                                      <p:to>
                                        <p:strVal val="visible"/>
                                      </p:to>
                                    </p:set>
                                    <p:anim calcmode="lin" valueType="num">
                                      <p:cBhvr additive="base">
                                        <p:cTn dur="500"/>
                                        <p:tgtEl>
                                          <p:spTgt spid="2959">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10" st="10"/>
                                            </p:txEl>
                                          </p:spTgt>
                                        </p:tgtEl>
                                        <p:attrNameLst>
                                          <p:attrName>style.visibility</p:attrName>
                                        </p:attrNameLst>
                                      </p:cBhvr>
                                      <p:to>
                                        <p:strVal val="visible"/>
                                      </p:to>
                                    </p:set>
                                    <p:anim calcmode="lin" valueType="num">
                                      <p:cBhvr additive="base">
                                        <p:cTn dur="500"/>
                                        <p:tgtEl>
                                          <p:spTgt spid="2959">
                                            <p:txEl>
                                              <p:pRg end="10" st="1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11" st="11"/>
                                            </p:txEl>
                                          </p:spTgt>
                                        </p:tgtEl>
                                        <p:attrNameLst>
                                          <p:attrName>style.visibility</p:attrName>
                                        </p:attrNameLst>
                                      </p:cBhvr>
                                      <p:to>
                                        <p:strVal val="visible"/>
                                      </p:to>
                                    </p:set>
                                    <p:anim calcmode="lin" valueType="num">
                                      <p:cBhvr additive="base">
                                        <p:cTn dur="500"/>
                                        <p:tgtEl>
                                          <p:spTgt spid="2959">
                                            <p:txEl>
                                              <p:pRg end="11" st="1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9">
                                            <p:txEl>
                                              <p:pRg end="12" st="12"/>
                                            </p:txEl>
                                          </p:spTgt>
                                        </p:tgtEl>
                                        <p:attrNameLst>
                                          <p:attrName>style.visibility</p:attrName>
                                        </p:attrNameLst>
                                      </p:cBhvr>
                                      <p:to>
                                        <p:strVal val="visible"/>
                                      </p:to>
                                    </p:set>
                                    <p:anim calcmode="lin" valueType="num">
                                      <p:cBhvr additive="base">
                                        <p:cTn dur="500"/>
                                        <p:tgtEl>
                                          <p:spTgt spid="2959">
                                            <p:txEl>
                                              <p:pRg end="12" st="1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4" name="Shape 2964"/>
        <p:cNvGrpSpPr/>
        <p:nvPr/>
      </p:nvGrpSpPr>
      <p:grpSpPr>
        <a:xfrm>
          <a:off x="0" y="0"/>
          <a:ext cx="0" cy="0"/>
          <a:chOff x="0" y="0"/>
          <a:chExt cx="0" cy="0"/>
        </a:xfrm>
      </p:grpSpPr>
      <p:sp>
        <p:nvSpPr>
          <p:cNvPr id="2965" name="Google Shape;2965;p203"/>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Clr>
                <a:schemeClr val="dk1"/>
              </a:buClr>
              <a:buSzPct val="70707"/>
              <a:buFont typeface="Calibri"/>
              <a:buNone/>
            </a:pPr>
            <a:r>
              <a:rPr lang="en-IN"/>
              <a:t>Summary</a:t>
            </a:r>
            <a:endParaRPr/>
          </a:p>
        </p:txBody>
      </p:sp>
      <p:sp>
        <p:nvSpPr>
          <p:cNvPr id="2966" name="Google Shape;2966;p203"/>
          <p:cNvSpPr txBox="1"/>
          <p:nvPr>
            <p:ph idx="1" type="body"/>
          </p:nvPr>
        </p:nvSpPr>
        <p:spPr>
          <a:xfrm>
            <a:off x="415600" y="1279458"/>
            <a:ext cx="11360800" cy="5205790"/>
          </a:xfrm>
          <a:prstGeom prst="rect">
            <a:avLst/>
          </a:prstGeom>
          <a:noFill/>
          <a:ln>
            <a:noFill/>
          </a:ln>
        </p:spPr>
        <p:txBody>
          <a:bodyPr anchorCtr="0" anchor="t" bIns="121900" lIns="121900" spcFirstLastPara="1" rIns="121900" wrap="square" tIns="121900">
            <a:normAutofit lnSpcReduction="10000"/>
          </a:bodyPr>
          <a:lstStyle/>
          <a:p>
            <a:pPr indent="-457188" lvl="0" marL="609585" rtl="0" algn="l">
              <a:lnSpc>
                <a:spcPct val="100000"/>
              </a:lnSpc>
              <a:spcBef>
                <a:spcPts val="0"/>
              </a:spcBef>
              <a:spcAft>
                <a:spcPts val="0"/>
              </a:spcAft>
              <a:buClr>
                <a:srgbClr val="00B050"/>
              </a:buClr>
              <a:buSzPts val="1800"/>
              <a:buFont typeface="Arial"/>
              <a:buChar char="•"/>
            </a:pPr>
            <a:r>
              <a:rPr lang="en-IN">
                <a:solidFill>
                  <a:srgbClr val="00B050"/>
                </a:solidFill>
              </a:rPr>
              <a:t>This Tutorial:</a:t>
            </a:r>
            <a:endParaRPr/>
          </a:p>
          <a:p>
            <a:pPr indent="-457188" lvl="0" marL="609585" rtl="0" algn="l">
              <a:lnSpc>
                <a:spcPct val="100000"/>
              </a:lnSpc>
              <a:spcBef>
                <a:spcPts val="0"/>
              </a:spcBef>
              <a:spcAft>
                <a:spcPts val="0"/>
              </a:spcAft>
              <a:buClr>
                <a:schemeClr val="dk1"/>
              </a:buClr>
              <a:buSzPts val="1800"/>
              <a:buFont typeface="Arial"/>
              <a:buChar char="•"/>
            </a:pPr>
            <a:r>
              <a:rPr lang="en-IN"/>
              <a:t>Stimulus representation schemes</a:t>
            </a:r>
            <a:endParaRPr/>
          </a:p>
          <a:p>
            <a:pPr indent="-423323" lvl="1" marL="1219170" rtl="0" algn="l">
              <a:lnSpc>
                <a:spcPct val="100000"/>
              </a:lnSpc>
              <a:spcBef>
                <a:spcPts val="0"/>
              </a:spcBef>
              <a:spcAft>
                <a:spcPts val="0"/>
              </a:spcAft>
              <a:buClr>
                <a:schemeClr val="dk1"/>
              </a:buClr>
              <a:buSzPts val="1400"/>
              <a:buFont typeface="Arial"/>
              <a:buChar char="•"/>
            </a:pPr>
            <a:r>
              <a:rPr lang="en-IN"/>
              <a:t>Vision: CNN-based</a:t>
            </a:r>
            <a:endParaRPr/>
          </a:p>
          <a:p>
            <a:pPr indent="-423323" lvl="1" marL="1219170" rtl="0" algn="l">
              <a:lnSpc>
                <a:spcPct val="100000"/>
              </a:lnSpc>
              <a:spcBef>
                <a:spcPts val="0"/>
              </a:spcBef>
              <a:spcAft>
                <a:spcPts val="0"/>
              </a:spcAft>
              <a:buClr>
                <a:schemeClr val="dk1"/>
              </a:buClr>
              <a:buSzPts val="1400"/>
              <a:buFont typeface="Arial"/>
              <a:buChar char="•"/>
            </a:pPr>
            <a:r>
              <a:rPr lang="en-IN"/>
              <a:t>Language: Transformer-based</a:t>
            </a:r>
            <a:endParaRPr/>
          </a:p>
          <a:p>
            <a:pPr indent="-457188" lvl="0" marL="609585" rtl="0" algn="l">
              <a:lnSpc>
                <a:spcPct val="100000"/>
              </a:lnSpc>
              <a:spcBef>
                <a:spcPts val="0"/>
              </a:spcBef>
              <a:spcAft>
                <a:spcPts val="0"/>
              </a:spcAft>
              <a:buClr>
                <a:schemeClr val="dk1"/>
              </a:buClr>
              <a:buSzPts val="1800"/>
              <a:buFont typeface="Arial"/>
              <a:buChar char="•"/>
            </a:pPr>
            <a:r>
              <a:rPr lang="en-IN"/>
              <a:t>Datasets available (Reading/Listening/Viewing tasks in EEG, MEG, fMRI)</a:t>
            </a:r>
            <a:endParaRPr/>
          </a:p>
          <a:p>
            <a:pPr indent="-457188" lvl="0" marL="609585" rtl="0" algn="l">
              <a:lnSpc>
                <a:spcPct val="100000"/>
              </a:lnSpc>
              <a:spcBef>
                <a:spcPts val="0"/>
              </a:spcBef>
              <a:spcAft>
                <a:spcPts val="0"/>
              </a:spcAft>
              <a:buClr>
                <a:schemeClr val="dk1"/>
              </a:buClr>
              <a:buSzPts val="1800"/>
              <a:buFont typeface="Arial"/>
              <a:buChar char="•"/>
            </a:pPr>
            <a:r>
              <a:rPr lang="en-IN"/>
              <a:t>Decoding</a:t>
            </a:r>
            <a:endParaRPr/>
          </a:p>
          <a:p>
            <a:pPr indent="-423323" lvl="1" marL="1219170" rtl="0" algn="l">
              <a:lnSpc>
                <a:spcPct val="100000"/>
              </a:lnSpc>
              <a:spcBef>
                <a:spcPts val="0"/>
              </a:spcBef>
              <a:spcAft>
                <a:spcPts val="0"/>
              </a:spcAft>
              <a:buClr>
                <a:schemeClr val="dk1"/>
              </a:buClr>
              <a:buSzPts val="1400"/>
              <a:buFont typeface="Arial"/>
              <a:buChar char="•"/>
            </a:pPr>
            <a:r>
              <a:rPr lang="en-IN"/>
              <a:t>Word-level Universal Brain Decoder; Continuous Lang Decoding; Multi-view and Cross-view Decoding</a:t>
            </a:r>
            <a:endParaRPr/>
          </a:p>
          <a:p>
            <a:pPr indent="-457188" lvl="0" marL="609585" rtl="0" algn="l">
              <a:lnSpc>
                <a:spcPct val="100000"/>
              </a:lnSpc>
              <a:spcBef>
                <a:spcPts val="0"/>
              </a:spcBef>
              <a:spcAft>
                <a:spcPts val="0"/>
              </a:spcAft>
              <a:buClr>
                <a:schemeClr val="dk1"/>
              </a:buClr>
              <a:buSzPts val="1800"/>
              <a:buFont typeface="Arial"/>
              <a:buChar char="•"/>
            </a:pPr>
            <a:r>
              <a:rPr lang="en-IN"/>
              <a:t>Encoding</a:t>
            </a:r>
            <a:endParaRPr/>
          </a:p>
          <a:p>
            <a:pPr indent="-423323" lvl="1" marL="1219170" rtl="0" algn="l">
              <a:lnSpc>
                <a:spcPct val="100000"/>
              </a:lnSpc>
              <a:spcBef>
                <a:spcPts val="0"/>
              </a:spcBef>
              <a:spcAft>
                <a:spcPts val="0"/>
              </a:spcAft>
              <a:buClr>
                <a:schemeClr val="dk1"/>
              </a:buClr>
              <a:buSzPts val="1400"/>
              <a:buFont typeface="Arial"/>
              <a:buChar char="•"/>
            </a:pPr>
            <a:r>
              <a:rPr lang="en-IN"/>
              <a:t>Classical findings; More recent DL-based models</a:t>
            </a:r>
            <a:endParaRPr/>
          </a:p>
          <a:p>
            <a:pPr indent="-457188" lvl="0" marL="609585" rtl="0" algn="l">
              <a:lnSpc>
                <a:spcPct val="100000"/>
              </a:lnSpc>
              <a:spcBef>
                <a:spcPts val="0"/>
              </a:spcBef>
              <a:spcAft>
                <a:spcPts val="0"/>
              </a:spcAft>
              <a:buClr>
                <a:schemeClr val="dk1"/>
              </a:buClr>
              <a:buSzPts val="1800"/>
              <a:buFont typeface="Arial"/>
              <a:buChar char="•"/>
            </a:pPr>
            <a:r>
              <a:rPr lang="en-IN"/>
              <a:t>Advance methods</a:t>
            </a:r>
            <a:endParaRPr/>
          </a:p>
          <a:p>
            <a:pPr indent="-423323" lvl="1" marL="1219170" rtl="0" algn="l">
              <a:lnSpc>
                <a:spcPct val="100000"/>
              </a:lnSpc>
              <a:spcBef>
                <a:spcPts val="0"/>
              </a:spcBef>
              <a:spcAft>
                <a:spcPts val="0"/>
              </a:spcAft>
              <a:buClr>
                <a:schemeClr val="dk1"/>
              </a:buClr>
              <a:buSzPts val="1400"/>
              <a:buFont typeface="Arial"/>
              <a:buChar char="•"/>
            </a:pPr>
            <a:r>
              <a:rPr lang="en-IN"/>
              <a:t>Tuning/Training DL models using brain recordings</a:t>
            </a:r>
            <a:endParaRPr/>
          </a:p>
          <a:p>
            <a:pPr indent="-423323" lvl="1" marL="1219170" rtl="0" algn="l">
              <a:lnSpc>
                <a:spcPct val="100000"/>
              </a:lnSpc>
              <a:spcBef>
                <a:spcPts val="0"/>
              </a:spcBef>
              <a:spcAft>
                <a:spcPts val="0"/>
              </a:spcAft>
              <a:buClr>
                <a:schemeClr val="dk1"/>
              </a:buClr>
              <a:buSzPts val="1400"/>
              <a:buFont typeface="Arial"/>
              <a:buChar char="•"/>
            </a:pPr>
            <a:r>
              <a:rPr lang="en-IN"/>
              <a:t>Task-based modeling</a:t>
            </a:r>
            <a:endParaRPr/>
          </a:p>
        </p:txBody>
      </p:sp>
      <p:sp>
        <p:nvSpPr>
          <p:cNvPr id="2967" name="Google Shape;2967;p203"/>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p>
            <a:pPr indent="0" lvl="0" marL="0" rtl="0" algn="l">
              <a:spcBef>
                <a:spcPts val="0"/>
              </a:spcBef>
              <a:spcAft>
                <a:spcPts val="0"/>
              </a:spcAft>
              <a:buNone/>
            </a:pPr>
            <a:fld id="{00000000-1234-1234-1234-123412341234}" type="slidenum">
              <a:rPr lang="en-I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6">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6">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1" name="Shape 2971"/>
        <p:cNvGrpSpPr/>
        <p:nvPr/>
      </p:nvGrpSpPr>
      <p:grpSpPr>
        <a:xfrm>
          <a:off x="0" y="0"/>
          <a:ext cx="0" cy="0"/>
          <a:chOff x="0" y="0"/>
          <a:chExt cx="0" cy="0"/>
        </a:xfrm>
      </p:grpSpPr>
      <p:sp>
        <p:nvSpPr>
          <p:cNvPr id="2972" name="Google Shape;2972;p204"/>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Clr>
                <a:schemeClr val="dk1"/>
              </a:buClr>
              <a:buSzPct val="70707"/>
              <a:buFont typeface="Calibri"/>
              <a:buNone/>
            </a:pPr>
            <a:r>
              <a:rPr lang="en-IN"/>
              <a:t>Outline</a:t>
            </a:r>
            <a:endParaRPr/>
          </a:p>
        </p:txBody>
      </p:sp>
      <p:sp>
        <p:nvSpPr>
          <p:cNvPr id="2973" name="Google Shape;2973;p204"/>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457188" lvl="0" marL="609585" rtl="0" algn="l">
              <a:lnSpc>
                <a:spcPct val="90000"/>
              </a:lnSpc>
              <a:spcBef>
                <a:spcPts val="0"/>
              </a:spcBef>
              <a:spcAft>
                <a:spcPts val="0"/>
              </a:spcAft>
              <a:buClr>
                <a:srgbClr val="AEABAB"/>
              </a:buClr>
              <a:buSzPts val="1800"/>
              <a:buAutoNum type="arabicPeriod"/>
            </a:pPr>
            <a:r>
              <a:rPr lang="en-IN">
                <a:solidFill>
                  <a:srgbClr val="AEABAB"/>
                </a:solidFill>
              </a:rPr>
              <a:t>Summary</a:t>
            </a:r>
            <a:endParaRPr>
              <a:solidFill>
                <a:srgbClr val="AEABAB"/>
              </a:solidFill>
            </a:endParaRPr>
          </a:p>
          <a:p>
            <a:pPr indent="-457188" lvl="0" marL="609585" rtl="0" algn="l">
              <a:lnSpc>
                <a:spcPct val="90000"/>
              </a:lnSpc>
              <a:spcBef>
                <a:spcPts val="0"/>
              </a:spcBef>
              <a:spcAft>
                <a:spcPts val="0"/>
              </a:spcAft>
              <a:buClr>
                <a:srgbClr val="FF0000"/>
              </a:buClr>
              <a:buSzPts val="1800"/>
              <a:buAutoNum type="arabicPeriod"/>
            </a:pPr>
            <a:r>
              <a:rPr lang="en-IN">
                <a:solidFill>
                  <a:srgbClr val="FF0000"/>
                </a:solidFill>
              </a:rPr>
              <a:t>Future trends: DNNs &amp; The Brain</a:t>
            </a:r>
            <a:endParaRPr>
              <a:solidFill>
                <a:srgbClr val="FF0000"/>
              </a:solidFill>
            </a:endParaRPr>
          </a:p>
        </p:txBody>
      </p:sp>
      <p:sp>
        <p:nvSpPr>
          <p:cNvPr id="2974" name="Google Shape;2974;p204"/>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p>
            <a:pPr indent="0" lvl="0" marL="0" rtl="0" algn="l">
              <a:spcBef>
                <a:spcPts val="0"/>
              </a:spcBef>
              <a:spcAft>
                <a:spcPts val="0"/>
              </a:spcAft>
              <a:buNone/>
            </a:pPr>
            <a:fld id="{00000000-1234-1234-1234-123412341234}" type="slidenum">
              <a:rPr lang="en-IN"/>
              <a:t>‹#›</a:t>
            </a:fld>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9" name="Shape 2979"/>
        <p:cNvGrpSpPr/>
        <p:nvPr/>
      </p:nvGrpSpPr>
      <p:grpSpPr>
        <a:xfrm>
          <a:off x="0" y="0"/>
          <a:ext cx="0" cy="0"/>
          <a:chOff x="0" y="0"/>
          <a:chExt cx="0" cy="0"/>
        </a:xfrm>
      </p:grpSpPr>
      <p:sp>
        <p:nvSpPr>
          <p:cNvPr id="2980" name="Google Shape;2980;p205"/>
          <p:cNvSpPr txBox="1"/>
          <p:nvPr>
            <p:ph idx="1" type="body"/>
          </p:nvPr>
        </p:nvSpPr>
        <p:spPr>
          <a:xfrm>
            <a:off x="838198" y="956169"/>
            <a:ext cx="10633365" cy="2015632"/>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90000"/>
              </a:lnSpc>
              <a:spcBef>
                <a:spcPts val="0"/>
              </a:spcBef>
              <a:spcAft>
                <a:spcPts val="0"/>
              </a:spcAft>
              <a:buClr>
                <a:schemeClr val="dk1"/>
              </a:buClr>
              <a:buSzPct val="100000"/>
              <a:buChar char="•"/>
            </a:pPr>
            <a:r>
              <a:rPr lang="en-IN"/>
              <a:t>Brain response to a stimulus is multi-modal, multi-task related</a:t>
            </a:r>
            <a:endParaRPr/>
          </a:p>
          <a:p>
            <a:pPr indent="-228600" lvl="1" marL="685800" rtl="0" algn="l">
              <a:lnSpc>
                <a:spcPct val="90000"/>
              </a:lnSpc>
              <a:spcBef>
                <a:spcPts val="500"/>
              </a:spcBef>
              <a:spcAft>
                <a:spcPts val="0"/>
              </a:spcAft>
              <a:buClr>
                <a:schemeClr val="dk1"/>
              </a:buClr>
              <a:buSzPct val="100000"/>
              <a:buChar char="•"/>
            </a:pPr>
            <a:r>
              <a:rPr lang="en-IN"/>
              <a:t>Cross-view and multi-view decoding (Oota et al 2022a)</a:t>
            </a:r>
            <a:endParaRPr/>
          </a:p>
          <a:p>
            <a:pPr indent="-228600" lvl="1" marL="685800" rtl="0" algn="l">
              <a:lnSpc>
                <a:spcPct val="90000"/>
              </a:lnSpc>
              <a:spcBef>
                <a:spcPts val="500"/>
              </a:spcBef>
              <a:spcAft>
                <a:spcPts val="0"/>
              </a:spcAft>
              <a:buClr>
                <a:schemeClr val="dk1"/>
              </a:buClr>
              <a:buSzPct val="100000"/>
              <a:buChar char="•"/>
            </a:pPr>
            <a:r>
              <a:rPr lang="en-IN"/>
              <a:t>Visio-linguistic encoding (fusion of vision and language information) (Oota et al 2022b)</a:t>
            </a:r>
            <a:endParaRPr/>
          </a:p>
          <a:p>
            <a:pPr indent="-228600" lvl="1" marL="685800" rtl="0" algn="l">
              <a:lnSpc>
                <a:spcPct val="90000"/>
              </a:lnSpc>
              <a:spcBef>
                <a:spcPts val="500"/>
              </a:spcBef>
              <a:spcAft>
                <a:spcPts val="0"/>
              </a:spcAft>
              <a:buClr>
                <a:schemeClr val="dk1"/>
              </a:buClr>
              <a:buSzPct val="100000"/>
              <a:buChar char="•"/>
            </a:pPr>
            <a:r>
              <a:rPr lang="en-IN"/>
              <a:t>Task-based representations give better brain alignment (Neural Taskonomy: Oota et al 2022c)</a:t>
            </a:r>
            <a:endParaRPr/>
          </a:p>
          <a:p>
            <a:pPr indent="-228600" lvl="1" marL="685800" rtl="0" algn="l">
              <a:lnSpc>
                <a:spcPct val="90000"/>
              </a:lnSpc>
              <a:spcBef>
                <a:spcPts val="500"/>
              </a:spcBef>
              <a:spcAft>
                <a:spcPts val="0"/>
              </a:spcAft>
              <a:buClr>
                <a:srgbClr val="FF0000"/>
              </a:buClr>
              <a:buSzPct val="100000"/>
              <a:buChar char="•"/>
            </a:pPr>
            <a:r>
              <a:rPr lang="en-IN">
                <a:solidFill>
                  <a:srgbClr val="FF0000"/>
                </a:solidFill>
              </a:rPr>
              <a:t>Multimodal foundation model (Fei et al 2022)</a:t>
            </a:r>
            <a:endParaRPr/>
          </a:p>
        </p:txBody>
      </p:sp>
      <p:sp>
        <p:nvSpPr>
          <p:cNvPr id="2981" name="Google Shape;2981;p205"/>
          <p:cNvSpPr txBox="1"/>
          <p:nvPr>
            <p:ph type="title"/>
          </p:nvPr>
        </p:nvSpPr>
        <p:spPr>
          <a:xfrm>
            <a:off x="386135" y="196680"/>
            <a:ext cx="10515600" cy="8677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DNNs &amp; The Brain: Multi-modal, Multi-task </a:t>
            </a:r>
            <a:endParaRPr/>
          </a:p>
        </p:txBody>
      </p:sp>
      <p:pic>
        <p:nvPicPr>
          <p:cNvPr id="2982" name="Google Shape;2982;p205"/>
          <p:cNvPicPr preferRelativeResize="0"/>
          <p:nvPr/>
        </p:nvPicPr>
        <p:blipFill rotWithShape="1">
          <a:blip r:embed="rId3">
            <a:alphaModFix/>
          </a:blip>
          <a:srcRect b="0" l="0" r="0" t="0"/>
          <a:stretch/>
        </p:blipFill>
        <p:spPr>
          <a:xfrm>
            <a:off x="1576137" y="2858134"/>
            <a:ext cx="8503920" cy="3634740"/>
          </a:xfrm>
          <a:prstGeom prst="rect">
            <a:avLst/>
          </a:prstGeom>
          <a:noFill/>
          <a:ln>
            <a:noFill/>
          </a:ln>
        </p:spPr>
      </p:pic>
      <p:sp>
        <p:nvSpPr>
          <p:cNvPr id="2983" name="Google Shape;2983;p205"/>
          <p:cNvSpPr txBox="1"/>
          <p:nvPr/>
        </p:nvSpPr>
        <p:spPr>
          <a:xfrm>
            <a:off x="288759" y="6399710"/>
            <a:ext cx="1190324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400">
                <a:solidFill>
                  <a:schemeClr val="dk1"/>
                </a:solidFill>
                <a:latin typeface="Calibri"/>
                <a:ea typeface="Calibri"/>
                <a:cs typeface="Calibri"/>
                <a:sym typeface="Calibri"/>
              </a:rPr>
              <a:t>Fei, Lu, Gao et al (2022). Towards artificial general intelligence via a multimodal foundation model. </a:t>
            </a:r>
            <a:r>
              <a:rPr i="1" lang="en-IN" sz="1400">
                <a:solidFill>
                  <a:schemeClr val="dk1"/>
                </a:solidFill>
                <a:latin typeface="Calibri"/>
                <a:ea typeface="Calibri"/>
                <a:cs typeface="Calibri"/>
                <a:sym typeface="Calibri"/>
              </a:rPr>
              <a:t>Nature Communications</a:t>
            </a:r>
            <a:r>
              <a:rPr lang="en-IN" sz="1400">
                <a:solidFill>
                  <a:schemeClr val="dk1"/>
                </a:solidFill>
                <a:latin typeface="Calibri"/>
                <a:ea typeface="Calibri"/>
                <a:cs typeface="Calibri"/>
                <a:sym typeface="Calibri"/>
              </a:rPr>
              <a:t> 13:3094 </a:t>
            </a:r>
            <a:endParaRPr/>
          </a:p>
          <a:p>
            <a:pPr indent="0" lvl="0" marL="0" marR="0" rtl="0" algn="l">
              <a:spcBef>
                <a:spcPts val="0"/>
              </a:spcBef>
              <a:spcAft>
                <a:spcPts val="0"/>
              </a:spcAft>
              <a:buNone/>
            </a:pPr>
            <a:r>
              <a:rPr lang="en-IN" sz="1400">
                <a:solidFill>
                  <a:schemeClr val="dk1"/>
                </a:solidFill>
                <a:latin typeface="Calibri"/>
                <a:ea typeface="Calibri"/>
                <a:cs typeface="Calibri"/>
                <a:sym typeface="Calibri"/>
              </a:rPr>
              <a:t>doi.org/10.1038/s41467-022-30761-2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82"/>
                                        </p:tgtEl>
                                        <p:attrNameLst>
                                          <p:attrName>style.visibility</p:attrName>
                                        </p:attrNameLst>
                                      </p:cBhvr>
                                      <p:to>
                                        <p:strVal val="visible"/>
                                      </p:to>
                                    </p:set>
                                    <p:anim calcmode="lin" valueType="num">
                                      <p:cBhvr additive="base">
                                        <p:cTn dur="500"/>
                                        <p:tgtEl>
                                          <p:spTgt spid="298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8" name="Shape 2988"/>
        <p:cNvGrpSpPr/>
        <p:nvPr/>
      </p:nvGrpSpPr>
      <p:grpSpPr>
        <a:xfrm>
          <a:off x="0" y="0"/>
          <a:ext cx="0" cy="0"/>
          <a:chOff x="0" y="0"/>
          <a:chExt cx="0" cy="0"/>
        </a:xfrm>
      </p:grpSpPr>
      <p:sp>
        <p:nvSpPr>
          <p:cNvPr id="2989" name="Google Shape;2989;p206"/>
          <p:cNvSpPr txBox="1"/>
          <p:nvPr>
            <p:ph idx="1" type="body"/>
          </p:nvPr>
        </p:nvSpPr>
        <p:spPr>
          <a:xfrm>
            <a:off x="838200" y="771248"/>
            <a:ext cx="10515600" cy="836029"/>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120000"/>
              </a:lnSpc>
              <a:spcBef>
                <a:spcPts val="0"/>
              </a:spcBef>
              <a:spcAft>
                <a:spcPts val="0"/>
              </a:spcAft>
              <a:buClr>
                <a:schemeClr val="dk1"/>
              </a:buClr>
              <a:buSzPct val="100000"/>
              <a:buChar char="•"/>
            </a:pPr>
            <a:r>
              <a:rPr lang="en-IN"/>
              <a:t>DL models of encoding and decoding have not yet been put through the brain-damage experiments. Ex. Semantic Dementia</a:t>
            </a:r>
            <a:endParaRPr/>
          </a:p>
        </p:txBody>
      </p:sp>
      <p:sp>
        <p:nvSpPr>
          <p:cNvPr id="2990" name="Google Shape;2990;p206"/>
          <p:cNvSpPr txBox="1"/>
          <p:nvPr>
            <p:ph type="title"/>
          </p:nvPr>
        </p:nvSpPr>
        <p:spPr>
          <a:xfrm>
            <a:off x="386135" y="174248"/>
            <a:ext cx="10515600" cy="8677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DNNs &amp; Brain Damage </a:t>
            </a:r>
            <a:endParaRPr/>
          </a:p>
        </p:txBody>
      </p:sp>
      <p:sp>
        <p:nvSpPr>
          <p:cNvPr id="2991" name="Google Shape;2991;p206"/>
          <p:cNvSpPr txBox="1"/>
          <p:nvPr/>
        </p:nvSpPr>
        <p:spPr>
          <a:xfrm>
            <a:off x="139700" y="6262041"/>
            <a:ext cx="119126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400">
                <a:solidFill>
                  <a:schemeClr val="dk1"/>
                </a:solidFill>
                <a:latin typeface="Calibri"/>
                <a:ea typeface="Calibri"/>
                <a:cs typeface="Calibri"/>
                <a:sym typeface="Calibri"/>
              </a:rPr>
              <a:t>Snowden, Harris, Thompson, Kobylecki, Jones, Richardson, Neary (2018). Semantic dementia and the left and right temporal lobes, </a:t>
            </a:r>
            <a:r>
              <a:rPr i="1" lang="en-IN" sz="1400">
                <a:solidFill>
                  <a:schemeClr val="dk1"/>
                </a:solidFill>
                <a:latin typeface="Calibri"/>
                <a:ea typeface="Calibri"/>
                <a:cs typeface="Calibri"/>
                <a:sym typeface="Calibri"/>
              </a:rPr>
              <a:t>Cortex</a:t>
            </a:r>
            <a:r>
              <a:rPr lang="en-IN" sz="1400">
                <a:solidFill>
                  <a:schemeClr val="dk1"/>
                </a:solidFill>
                <a:latin typeface="Calibri"/>
                <a:ea typeface="Calibri"/>
                <a:cs typeface="Calibri"/>
                <a:sym typeface="Calibri"/>
              </a:rPr>
              <a:t>, 107(188-203).</a:t>
            </a:r>
            <a:endParaRPr/>
          </a:p>
          <a:p>
            <a:pPr indent="0" lvl="0" marL="0" marR="0" rtl="0" algn="l">
              <a:spcBef>
                <a:spcPts val="0"/>
              </a:spcBef>
              <a:spcAft>
                <a:spcPts val="0"/>
              </a:spcAft>
              <a:buNone/>
            </a:pPr>
            <a:r>
              <a:rPr lang="en-IN" sz="1400">
                <a:solidFill>
                  <a:schemeClr val="dk1"/>
                </a:solidFill>
                <a:latin typeface="Calibri"/>
                <a:ea typeface="Calibri"/>
                <a:cs typeface="Calibri"/>
                <a:sym typeface="Calibri"/>
              </a:rPr>
              <a:t>https://doi.org/10.1016/j.cortex.2017.08.024.</a:t>
            </a:r>
            <a:endParaRPr/>
          </a:p>
        </p:txBody>
      </p:sp>
      <p:pic>
        <p:nvPicPr>
          <p:cNvPr id="2992" name="Google Shape;2992;p206"/>
          <p:cNvPicPr preferRelativeResize="0"/>
          <p:nvPr/>
        </p:nvPicPr>
        <p:blipFill rotWithShape="1">
          <a:blip r:embed="rId3">
            <a:alphaModFix/>
          </a:blip>
          <a:srcRect b="0" l="0" r="46042" t="0"/>
          <a:stretch/>
        </p:blipFill>
        <p:spPr>
          <a:xfrm>
            <a:off x="1104900" y="1603111"/>
            <a:ext cx="2413000" cy="4740593"/>
          </a:xfrm>
          <a:prstGeom prst="rect">
            <a:avLst/>
          </a:prstGeom>
          <a:noFill/>
          <a:ln>
            <a:noFill/>
          </a:ln>
        </p:spPr>
      </p:pic>
      <p:pic>
        <p:nvPicPr>
          <p:cNvPr id="2993" name="Google Shape;2993;p206"/>
          <p:cNvPicPr preferRelativeResize="0"/>
          <p:nvPr/>
        </p:nvPicPr>
        <p:blipFill rotWithShape="1">
          <a:blip r:embed="rId3">
            <a:alphaModFix/>
          </a:blip>
          <a:srcRect b="0" l="53071" r="0" t="0"/>
          <a:stretch/>
        </p:blipFill>
        <p:spPr>
          <a:xfrm>
            <a:off x="6985000" y="1521448"/>
            <a:ext cx="2098676" cy="4740593"/>
          </a:xfrm>
          <a:prstGeom prst="rect">
            <a:avLst/>
          </a:prstGeom>
          <a:noFill/>
          <a:ln>
            <a:noFill/>
          </a:ln>
        </p:spPr>
      </p:pic>
      <p:grpSp>
        <p:nvGrpSpPr>
          <p:cNvPr id="2994" name="Google Shape;2994;p206"/>
          <p:cNvGrpSpPr/>
          <p:nvPr/>
        </p:nvGrpSpPr>
        <p:grpSpPr>
          <a:xfrm>
            <a:off x="3688238" y="3022600"/>
            <a:ext cx="2892743" cy="3092200"/>
            <a:chOff x="4843938" y="3022600"/>
            <a:chExt cx="2892743" cy="3092200"/>
          </a:xfrm>
        </p:grpSpPr>
        <p:pic>
          <p:nvPicPr>
            <p:cNvPr id="2995" name="Google Shape;2995;p206"/>
            <p:cNvPicPr preferRelativeResize="0"/>
            <p:nvPr/>
          </p:nvPicPr>
          <p:blipFill rotWithShape="1">
            <a:blip r:embed="rId4">
              <a:alphaModFix/>
            </a:blip>
            <a:srcRect b="0" l="0" r="0" t="0"/>
            <a:stretch/>
          </p:blipFill>
          <p:spPr>
            <a:xfrm>
              <a:off x="5063013" y="3022600"/>
              <a:ext cx="2673668" cy="2466975"/>
            </a:xfrm>
            <a:prstGeom prst="rect">
              <a:avLst/>
            </a:prstGeom>
            <a:noFill/>
            <a:ln>
              <a:noFill/>
            </a:ln>
          </p:spPr>
        </p:pic>
        <p:sp>
          <p:nvSpPr>
            <p:cNvPr id="2996" name="Google Shape;2996;p206"/>
            <p:cNvSpPr txBox="1"/>
            <p:nvPr/>
          </p:nvSpPr>
          <p:spPr>
            <a:xfrm>
              <a:off x="5145563" y="5468469"/>
              <a:ext cx="24130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1800">
                  <a:solidFill>
                    <a:schemeClr val="dk1"/>
                  </a:solidFill>
                  <a:latin typeface="Calibri"/>
                  <a:ea typeface="Calibri"/>
                  <a:cs typeface="Calibri"/>
                  <a:sym typeface="Calibri"/>
                </a:rPr>
                <a:t>Rt Ant Temporal Lobe Damage (Patient 8)</a:t>
              </a:r>
              <a:endParaRPr/>
            </a:p>
          </p:txBody>
        </p:sp>
        <p:grpSp>
          <p:nvGrpSpPr>
            <p:cNvPr id="2997" name="Google Shape;2997;p206"/>
            <p:cNvGrpSpPr/>
            <p:nvPr/>
          </p:nvGrpSpPr>
          <p:grpSpPr>
            <a:xfrm>
              <a:off x="4843938" y="4654262"/>
              <a:ext cx="799997" cy="1130734"/>
              <a:chOff x="4843938" y="4654262"/>
              <a:chExt cx="799997" cy="1130734"/>
            </a:xfrm>
          </p:grpSpPr>
          <p:cxnSp>
            <p:nvCxnSpPr>
              <p:cNvPr id="2998" name="Google Shape;2998;p206"/>
              <p:cNvCxnSpPr/>
              <p:nvPr/>
            </p:nvCxnSpPr>
            <p:spPr>
              <a:xfrm flipH="1" rot="10800000">
                <a:off x="4843938" y="4654262"/>
                <a:ext cx="799997" cy="1130734"/>
              </a:xfrm>
              <a:prstGeom prst="straightConnector1">
                <a:avLst/>
              </a:prstGeom>
              <a:noFill/>
              <a:ln cap="flat" cmpd="sng" w="38100">
                <a:solidFill>
                  <a:srgbClr val="FF0000"/>
                </a:solidFill>
                <a:prstDash val="solid"/>
                <a:miter lim="800000"/>
                <a:headEnd len="sm" w="sm" type="none"/>
                <a:tailEnd len="med" w="med" type="triangle"/>
              </a:ln>
            </p:spPr>
          </p:cxnSp>
          <p:cxnSp>
            <p:nvCxnSpPr>
              <p:cNvPr id="2999" name="Google Shape;2999;p206"/>
              <p:cNvCxnSpPr/>
              <p:nvPr/>
            </p:nvCxnSpPr>
            <p:spPr>
              <a:xfrm>
                <a:off x="4843938" y="5784996"/>
                <a:ext cx="799997" cy="0"/>
              </a:xfrm>
              <a:prstGeom prst="straightConnector1">
                <a:avLst/>
              </a:prstGeom>
              <a:noFill/>
              <a:ln cap="flat" cmpd="sng" w="38100">
                <a:solidFill>
                  <a:srgbClr val="FF0000"/>
                </a:solidFill>
                <a:prstDash val="solid"/>
                <a:miter lim="800000"/>
                <a:headEnd len="sm" w="sm" type="none"/>
                <a:tailEnd len="sm" w="sm" type="none"/>
              </a:ln>
            </p:spPr>
          </p:cxnSp>
        </p:grpSp>
      </p:grpSp>
      <p:sp>
        <p:nvSpPr>
          <p:cNvPr id="3000" name="Google Shape;3000;p206"/>
          <p:cNvSpPr txBox="1"/>
          <p:nvPr/>
        </p:nvSpPr>
        <p:spPr>
          <a:xfrm>
            <a:off x="3289300" y="1597819"/>
            <a:ext cx="35941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N" sz="2400">
                <a:solidFill>
                  <a:schemeClr val="dk1"/>
                </a:solidFill>
                <a:latin typeface="Calibri"/>
                <a:ea typeface="Calibri"/>
                <a:cs typeface="Calibri"/>
                <a:sym typeface="Calibri"/>
              </a:rPr>
              <a:t>Animal habitat task. </a:t>
            </a:r>
            <a:endParaRPr/>
          </a:p>
          <a:p>
            <a:pPr indent="0" lvl="0" marL="0" marR="0" rtl="0" algn="ctr">
              <a:spcBef>
                <a:spcPts val="0"/>
              </a:spcBef>
              <a:spcAft>
                <a:spcPts val="0"/>
              </a:spcAft>
              <a:buNone/>
            </a:pPr>
            <a:r>
              <a:rPr lang="en-IN" sz="2400">
                <a:solidFill>
                  <a:schemeClr val="dk1"/>
                </a:solidFill>
                <a:latin typeface="Calibri"/>
                <a:ea typeface="Calibri"/>
                <a:cs typeface="Calibri"/>
                <a:sym typeface="Calibri"/>
              </a:rPr>
              <a:t>The patient is asked: </a:t>
            </a:r>
            <a:endParaRPr/>
          </a:p>
          <a:p>
            <a:pPr indent="0" lvl="0" marL="0" marR="0" rtl="0" algn="ctr">
              <a:spcBef>
                <a:spcPts val="0"/>
              </a:spcBef>
              <a:spcAft>
                <a:spcPts val="0"/>
              </a:spcAft>
              <a:buNone/>
            </a:pPr>
            <a:r>
              <a:rPr lang="en-IN" sz="2400">
                <a:solidFill>
                  <a:schemeClr val="dk1"/>
                </a:solidFill>
                <a:latin typeface="Calibri"/>
                <a:ea typeface="Calibri"/>
                <a:cs typeface="Calibri"/>
                <a:sym typeface="Calibri"/>
              </a:rPr>
              <a:t>Where would you find this?</a:t>
            </a:r>
            <a:endParaRPr sz="2400">
              <a:solidFill>
                <a:schemeClr val="dk1"/>
              </a:solidFill>
              <a:latin typeface="Calibri"/>
              <a:ea typeface="Calibri"/>
              <a:cs typeface="Calibri"/>
              <a:sym typeface="Calibri"/>
            </a:endParaRPr>
          </a:p>
        </p:txBody>
      </p:sp>
      <p:sp>
        <p:nvSpPr>
          <p:cNvPr id="3001" name="Google Shape;3001;p206"/>
          <p:cNvSpPr txBox="1"/>
          <p:nvPr/>
        </p:nvSpPr>
        <p:spPr>
          <a:xfrm>
            <a:off x="9083676" y="3022600"/>
            <a:ext cx="2938462"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N" sz="2400">
                <a:solidFill>
                  <a:srgbClr val="FF0000"/>
                </a:solidFill>
                <a:latin typeface="Calibri"/>
                <a:ea typeface="Calibri"/>
                <a:cs typeface="Calibri"/>
                <a:sym typeface="Calibri"/>
              </a:rPr>
              <a:t>Do DL Models exhibit such degradation with damage to units?</a:t>
            </a:r>
            <a:endParaRPr sz="24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94"/>
                                        </p:tgtEl>
                                        <p:attrNameLst>
                                          <p:attrName>style.visibility</p:attrName>
                                        </p:attrNameLst>
                                      </p:cBhvr>
                                      <p:to>
                                        <p:strVal val="visible"/>
                                      </p:to>
                                    </p:set>
                                    <p:anim calcmode="lin" valueType="num">
                                      <p:cBhvr additive="base">
                                        <p:cTn dur="500"/>
                                        <p:tgtEl>
                                          <p:spTgt spid="299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0"/>
                                        </p:tgtEl>
                                        <p:attrNameLst>
                                          <p:attrName>style.visibility</p:attrName>
                                        </p:attrNameLst>
                                      </p:cBhvr>
                                      <p:to>
                                        <p:strVal val="visible"/>
                                      </p:to>
                                    </p:set>
                                    <p:animEffect filter="fade" transition="in">
                                      <p:cBhvr>
                                        <p:cTn dur="500"/>
                                        <p:tgtEl>
                                          <p:spTgt spid="30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2"/>
                                        </p:tgtEl>
                                        <p:attrNameLst>
                                          <p:attrName>style.visibility</p:attrName>
                                        </p:attrNameLst>
                                      </p:cBhvr>
                                      <p:to>
                                        <p:strVal val="visible"/>
                                      </p:to>
                                    </p:set>
                                    <p:animEffect filter="fade" transition="in">
                                      <p:cBhvr>
                                        <p:cTn dur="1000"/>
                                        <p:tgtEl>
                                          <p:spTgt spid="29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3"/>
                                        </p:tgtEl>
                                        <p:attrNameLst>
                                          <p:attrName>style.visibility</p:attrName>
                                        </p:attrNameLst>
                                      </p:cBhvr>
                                      <p:to>
                                        <p:strVal val="visible"/>
                                      </p:to>
                                    </p:set>
                                    <p:animEffect filter="fade" transition="in">
                                      <p:cBhvr>
                                        <p:cTn dur="1000"/>
                                        <p:tgtEl>
                                          <p:spTgt spid="29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1"/>
                                        </p:tgtEl>
                                        <p:attrNameLst>
                                          <p:attrName>style.visibility</p:attrName>
                                        </p:attrNameLst>
                                      </p:cBhvr>
                                      <p:to>
                                        <p:strVal val="visible"/>
                                      </p:to>
                                    </p:set>
                                    <p:animEffect filter="fade" transition="in">
                                      <p:cBhvr>
                                        <p:cTn dur="500"/>
                                        <p:tgtEl>
                                          <p:spTgt spid="30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5" name="Shape 3005"/>
        <p:cNvGrpSpPr/>
        <p:nvPr/>
      </p:nvGrpSpPr>
      <p:grpSpPr>
        <a:xfrm>
          <a:off x="0" y="0"/>
          <a:ext cx="0" cy="0"/>
          <a:chOff x="0" y="0"/>
          <a:chExt cx="0" cy="0"/>
        </a:xfrm>
      </p:grpSpPr>
      <p:sp>
        <p:nvSpPr>
          <p:cNvPr id="3006" name="Google Shape;3006;p207"/>
          <p:cNvSpPr txBox="1"/>
          <p:nvPr>
            <p:ph idx="1" type="body"/>
          </p:nvPr>
        </p:nvSpPr>
        <p:spPr>
          <a:xfrm>
            <a:off x="415600" y="1042022"/>
            <a:ext cx="11360800" cy="5443226"/>
          </a:xfrm>
          <a:prstGeom prst="rect">
            <a:avLst/>
          </a:prstGeom>
          <a:noFill/>
          <a:ln>
            <a:noFill/>
          </a:ln>
        </p:spPr>
        <p:txBody>
          <a:bodyPr anchorCtr="0" anchor="t" bIns="121900" lIns="121900" spcFirstLastPara="1" rIns="121900" wrap="square" tIns="121900">
            <a:normAutofit/>
          </a:bodyPr>
          <a:lstStyle/>
          <a:p>
            <a:pPr indent="-457188" lvl="0" marL="609585" rtl="0" algn="l">
              <a:lnSpc>
                <a:spcPct val="100000"/>
              </a:lnSpc>
              <a:spcBef>
                <a:spcPts val="0"/>
              </a:spcBef>
              <a:spcAft>
                <a:spcPts val="0"/>
              </a:spcAft>
              <a:buClr>
                <a:schemeClr val="dk1"/>
              </a:buClr>
              <a:buSzPts val="1800"/>
              <a:buFont typeface="Arial"/>
              <a:buChar char="•"/>
            </a:pPr>
            <a:r>
              <a:rPr lang="en-IN"/>
              <a:t>How do multilingual participants represent information?</a:t>
            </a:r>
            <a:endParaRPr/>
          </a:p>
          <a:p>
            <a:pPr indent="-423323" lvl="1" marL="1219170" rtl="0" algn="l">
              <a:lnSpc>
                <a:spcPct val="100000"/>
              </a:lnSpc>
              <a:spcBef>
                <a:spcPts val="0"/>
              </a:spcBef>
              <a:spcAft>
                <a:spcPts val="0"/>
              </a:spcAft>
              <a:buClr>
                <a:schemeClr val="dk1"/>
              </a:buClr>
              <a:buSzPts val="1400"/>
              <a:buFont typeface="Arial"/>
              <a:buChar char="•"/>
            </a:pPr>
            <a:r>
              <a:rPr lang="en-IN"/>
              <a:t>Different language families and typologies (verb-framed vs satellite</a:t>
            </a:r>
            <a:endParaRPr/>
          </a:p>
          <a:p>
            <a:pPr indent="-423323" lvl="1" marL="1219170" rtl="0" algn="l">
              <a:lnSpc>
                <a:spcPct val="100000"/>
              </a:lnSpc>
              <a:spcBef>
                <a:spcPts val="0"/>
              </a:spcBef>
              <a:spcAft>
                <a:spcPts val="0"/>
              </a:spcAft>
              <a:buClr>
                <a:schemeClr val="dk1"/>
              </a:buClr>
              <a:buSzPts val="1400"/>
              <a:buFont typeface="Arial"/>
              <a:buChar char="•"/>
            </a:pPr>
            <a:r>
              <a:rPr lang="en-IN"/>
              <a:t>Multiple scripts</a:t>
            </a:r>
            <a:endParaRPr/>
          </a:p>
          <a:p>
            <a:pPr indent="-457188" lvl="0" marL="609585" rtl="0" algn="l">
              <a:lnSpc>
                <a:spcPct val="100000"/>
              </a:lnSpc>
              <a:spcBef>
                <a:spcPts val="0"/>
              </a:spcBef>
              <a:spcAft>
                <a:spcPts val="0"/>
              </a:spcAft>
              <a:buClr>
                <a:schemeClr val="dk1"/>
              </a:buClr>
              <a:buSzPts val="1800"/>
              <a:buFont typeface="Arial"/>
              <a:buChar char="•"/>
            </a:pPr>
            <a:r>
              <a:rPr lang="en-IN"/>
              <a:t>How do brain activations align to modern LLMs that perform language translation among multiple languages apparently seamlessly?</a:t>
            </a:r>
            <a:endParaRPr/>
          </a:p>
          <a:p>
            <a:pPr indent="-457188" lvl="0" marL="609585" rtl="0" algn="l">
              <a:lnSpc>
                <a:spcPct val="100000"/>
              </a:lnSpc>
              <a:spcBef>
                <a:spcPts val="0"/>
              </a:spcBef>
              <a:spcAft>
                <a:spcPts val="0"/>
              </a:spcAft>
              <a:buClr>
                <a:schemeClr val="dk1"/>
              </a:buClr>
              <a:buSzPts val="1800"/>
              <a:buFont typeface="Arial"/>
              <a:buChar char="•"/>
            </a:pPr>
            <a:r>
              <a:rPr lang="en-IN"/>
              <a:t>Bi/Multilingual Advantage and what does it mean for DL models?</a:t>
            </a:r>
            <a:endParaRPr/>
          </a:p>
          <a:p>
            <a:pPr indent="-423323" lvl="1" marL="1219170" rtl="0" algn="l">
              <a:lnSpc>
                <a:spcPct val="100000"/>
              </a:lnSpc>
              <a:spcBef>
                <a:spcPts val="0"/>
              </a:spcBef>
              <a:spcAft>
                <a:spcPts val="0"/>
              </a:spcAft>
              <a:buClr>
                <a:schemeClr val="dk1"/>
              </a:buClr>
              <a:buSzPts val="1400"/>
              <a:buFont typeface="Arial"/>
              <a:buChar char="•"/>
            </a:pPr>
            <a:r>
              <a:rPr lang="en-IN"/>
              <a:t>studies have shown superior executive function (inhibitory control), memory in multilingual participants </a:t>
            </a:r>
            <a:endParaRPr/>
          </a:p>
          <a:p>
            <a:pPr indent="-423323" lvl="1" marL="1219170" rtl="0" algn="l">
              <a:lnSpc>
                <a:spcPct val="100000"/>
              </a:lnSpc>
              <a:spcBef>
                <a:spcPts val="0"/>
              </a:spcBef>
              <a:spcAft>
                <a:spcPts val="0"/>
              </a:spcAft>
              <a:buClr>
                <a:schemeClr val="dk1"/>
              </a:buClr>
              <a:buSzPts val="1400"/>
              <a:buFont typeface="Arial"/>
              <a:buChar char="•"/>
            </a:pPr>
            <a:r>
              <a:rPr lang="en-IN"/>
              <a:t>Potential representational differences in simultaneous and sequential multilinguals</a:t>
            </a:r>
            <a:endParaRPr/>
          </a:p>
          <a:p>
            <a:pPr indent="-457188" lvl="0" marL="609585" rtl="0" algn="l">
              <a:lnSpc>
                <a:spcPct val="100000"/>
              </a:lnSpc>
              <a:spcBef>
                <a:spcPts val="0"/>
              </a:spcBef>
              <a:spcAft>
                <a:spcPts val="0"/>
              </a:spcAft>
              <a:buClr>
                <a:schemeClr val="dk1"/>
              </a:buClr>
              <a:buSzPts val="1800"/>
              <a:buFont typeface="Arial"/>
              <a:buChar char="•"/>
            </a:pPr>
            <a:r>
              <a:rPr lang="en-IN"/>
              <a:t>Link between Language and Cognition</a:t>
            </a:r>
            <a:endParaRPr/>
          </a:p>
          <a:p>
            <a:pPr indent="-457188" lvl="0" marL="609585" rtl="0" algn="l">
              <a:lnSpc>
                <a:spcPct val="100000"/>
              </a:lnSpc>
              <a:spcBef>
                <a:spcPts val="0"/>
              </a:spcBef>
              <a:spcAft>
                <a:spcPts val="0"/>
              </a:spcAft>
              <a:buClr>
                <a:schemeClr val="dk1"/>
              </a:buClr>
              <a:buSzPts val="1800"/>
              <a:buFont typeface="Arial"/>
              <a:buChar char="•"/>
            </a:pPr>
            <a:r>
              <a:rPr lang="en-IN"/>
              <a:t>What can DL models contribute to Bi/Multilingual Literature? </a:t>
            </a:r>
            <a:endParaRPr/>
          </a:p>
        </p:txBody>
      </p:sp>
      <p:sp>
        <p:nvSpPr>
          <p:cNvPr id="3007" name="Google Shape;3007;p207"/>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p>
            <a:pPr indent="0" lvl="0" marL="0" rtl="0" algn="l">
              <a:spcBef>
                <a:spcPts val="0"/>
              </a:spcBef>
              <a:spcAft>
                <a:spcPts val="0"/>
              </a:spcAft>
              <a:buNone/>
            </a:pPr>
            <a:fld id="{00000000-1234-1234-1234-123412341234}" type="slidenum">
              <a:rPr lang="en-IN"/>
              <a:t>‹#›</a:t>
            </a:fld>
            <a:endParaRPr/>
          </a:p>
        </p:txBody>
      </p:sp>
      <p:sp>
        <p:nvSpPr>
          <p:cNvPr id="3008" name="Google Shape;3008;p207"/>
          <p:cNvSpPr txBox="1"/>
          <p:nvPr/>
        </p:nvSpPr>
        <p:spPr>
          <a:xfrm>
            <a:off x="386135" y="174248"/>
            <a:ext cx="10515600" cy="867774"/>
          </a:xfrm>
          <a:prstGeom prst="rect">
            <a:avLst/>
          </a:prstGeom>
          <a:noFill/>
          <a:ln>
            <a:noFill/>
          </a:ln>
        </p:spPr>
        <p:txBody>
          <a:bodyPr anchorCtr="0" anchor="t" bIns="91425" lIns="91425" spcFirstLastPara="1" rIns="91425" wrap="square" tIns="91425">
            <a:normAutofit/>
          </a:bodyPr>
          <a:lstStyle/>
          <a:p>
            <a:pPr indent="0" lvl="0" marL="0" marR="0" rtl="0" algn="l">
              <a:lnSpc>
                <a:spcPct val="90000"/>
              </a:lnSpc>
              <a:spcBef>
                <a:spcPts val="0"/>
              </a:spcBef>
              <a:spcAft>
                <a:spcPts val="0"/>
              </a:spcAft>
              <a:buClr>
                <a:schemeClr val="dk1"/>
              </a:buClr>
              <a:buSzPts val="2800"/>
              <a:buFont typeface="Calibri"/>
              <a:buNone/>
            </a:pPr>
            <a:r>
              <a:rPr lang="en-IN" sz="4400">
                <a:solidFill>
                  <a:schemeClr val="dk1"/>
                </a:solidFill>
                <a:latin typeface="Calibri"/>
                <a:ea typeface="Calibri"/>
                <a:cs typeface="Calibri"/>
                <a:sym typeface="Calibri"/>
              </a:rPr>
              <a:t>Multilinguality</a:t>
            </a:r>
            <a:endParaRPr sz="4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6">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13" name="Shape 3013"/>
        <p:cNvGrpSpPr/>
        <p:nvPr/>
      </p:nvGrpSpPr>
      <p:grpSpPr>
        <a:xfrm>
          <a:off x="0" y="0"/>
          <a:ext cx="0" cy="0"/>
          <a:chOff x="0" y="0"/>
          <a:chExt cx="0" cy="0"/>
        </a:xfrm>
      </p:grpSpPr>
      <p:pic>
        <p:nvPicPr>
          <p:cNvPr id="3014" name="Google Shape;3014;p208"/>
          <p:cNvPicPr preferRelativeResize="0"/>
          <p:nvPr/>
        </p:nvPicPr>
        <p:blipFill rotWithShape="1">
          <a:blip r:embed="rId3">
            <a:alphaModFix/>
          </a:blip>
          <a:srcRect b="38057" l="0" r="3108" t="34046"/>
          <a:stretch/>
        </p:blipFill>
        <p:spPr>
          <a:xfrm>
            <a:off x="4371752" y="4552376"/>
            <a:ext cx="4230557" cy="2290946"/>
          </a:xfrm>
          <a:prstGeom prst="rect">
            <a:avLst/>
          </a:prstGeom>
          <a:noFill/>
          <a:ln>
            <a:noFill/>
          </a:ln>
        </p:spPr>
      </p:pic>
      <p:sp>
        <p:nvSpPr>
          <p:cNvPr id="3015" name="Google Shape;3015;p208"/>
          <p:cNvSpPr txBox="1"/>
          <p:nvPr>
            <p:ph idx="1" type="body"/>
          </p:nvPr>
        </p:nvSpPr>
        <p:spPr>
          <a:xfrm>
            <a:off x="838199" y="956169"/>
            <a:ext cx="10515600" cy="20156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Brain response to a stimulus is multi-modal, multi-task related</a:t>
            </a:r>
            <a:endParaRPr/>
          </a:p>
          <a:p>
            <a:pPr indent="-228600" lvl="1" marL="685800" rtl="0" algn="l">
              <a:lnSpc>
                <a:spcPct val="90000"/>
              </a:lnSpc>
              <a:spcBef>
                <a:spcPts val="500"/>
              </a:spcBef>
              <a:spcAft>
                <a:spcPts val="0"/>
              </a:spcAft>
              <a:buClr>
                <a:schemeClr val="dk1"/>
              </a:buClr>
              <a:buSzPts val="2400"/>
              <a:buChar char="•"/>
            </a:pPr>
            <a:r>
              <a:rPr lang="en-IN"/>
              <a:t>Cross-view and multi-view decoding (Oota et al 2022)</a:t>
            </a:r>
            <a:endParaRPr/>
          </a:p>
          <a:p>
            <a:pPr indent="-228600" lvl="1" marL="685800" rtl="0" algn="l">
              <a:lnSpc>
                <a:spcPct val="90000"/>
              </a:lnSpc>
              <a:spcBef>
                <a:spcPts val="500"/>
              </a:spcBef>
              <a:spcAft>
                <a:spcPts val="0"/>
              </a:spcAft>
              <a:buClr>
                <a:schemeClr val="dk1"/>
              </a:buClr>
              <a:buSzPts val="2400"/>
              <a:buChar char="•"/>
            </a:pPr>
            <a:r>
              <a:rPr lang="en-IN"/>
              <a:t>Visio-linguistic encoding (fusion of vision and language information) (Oota et al 2022)</a:t>
            </a:r>
            <a:endParaRPr/>
          </a:p>
          <a:p>
            <a:pPr indent="-228600" lvl="1" marL="685800" rtl="0" algn="l">
              <a:lnSpc>
                <a:spcPct val="90000"/>
              </a:lnSpc>
              <a:spcBef>
                <a:spcPts val="500"/>
              </a:spcBef>
              <a:spcAft>
                <a:spcPts val="0"/>
              </a:spcAft>
              <a:buClr>
                <a:srgbClr val="FF0000"/>
              </a:buClr>
              <a:buSzPts val="2400"/>
              <a:buChar char="•"/>
            </a:pPr>
            <a:r>
              <a:rPr lang="en-IN">
                <a:solidFill>
                  <a:srgbClr val="FF0000"/>
                </a:solidFill>
              </a:rPr>
              <a:t>Multimodal foundation model (Fei et al 2022)</a:t>
            </a:r>
            <a:endParaRPr/>
          </a:p>
        </p:txBody>
      </p:sp>
      <p:sp>
        <p:nvSpPr>
          <p:cNvPr id="3016" name="Google Shape;3016;p208"/>
          <p:cNvSpPr txBox="1"/>
          <p:nvPr>
            <p:ph type="title"/>
          </p:nvPr>
        </p:nvSpPr>
        <p:spPr>
          <a:xfrm>
            <a:off x="386135" y="196680"/>
            <a:ext cx="10515600" cy="8677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DNNs &amp; Brain: Multi-modal, Multi-task </a:t>
            </a:r>
            <a:endParaRPr/>
          </a:p>
        </p:txBody>
      </p:sp>
      <p:pic>
        <p:nvPicPr>
          <p:cNvPr id="3017" name="Google Shape;3017;p208"/>
          <p:cNvPicPr preferRelativeResize="0"/>
          <p:nvPr/>
        </p:nvPicPr>
        <p:blipFill rotWithShape="1">
          <a:blip r:embed="rId3">
            <a:alphaModFix/>
          </a:blip>
          <a:srcRect b="69298" l="0" r="3108" t="0"/>
          <a:stretch/>
        </p:blipFill>
        <p:spPr>
          <a:xfrm>
            <a:off x="226173" y="2915378"/>
            <a:ext cx="4230557" cy="2521388"/>
          </a:xfrm>
          <a:prstGeom prst="rect">
            <a:avLst/>
          </a:prstGeom>
          <a:noFill/>
          <a:ln>
            <a:noFill/>
          </a:ln>
        </p:spPr>
      </p:pic>
      <p:pic>
        <p:nvPicPr>
          <p:cNvPr id="3018" name="Google Shape;3018;p208"/>
          <p:cNvPicPr preferRelativeResize="0"/>
          <p:nvPr/>
        </p:nvPicPr>
        <p:blipFill rotWithShape="1">
          <a:blip r:embed="rId4">
            <a:alphaModFix/>
          </a:blip>
          <a:srcRect b="0" l="0" r="1599" t="66595"/>
          <a:stretch/>
        </p:blipFill>
        <p:spPr>
          <a:xfrm>
            <a:off x="8156378" y="2305624"/>
            <a:ext cx="3915707" cy="2484563"/>
          </a:xfrm>
          <a:prstGeom prst="rect">
            <a:avLst/>
          </a:prstGeom>
          <a:noFill/>
          <a:ln>
            <a:noFill/>
          </a:ln>
        </p:spPr>
      </p:pic>
      <p:sp>
        <p:nvSpPr>
          <p:cNvPr id="3019" name="Google Shape;3019;p208"/>
          <p:cNvSpPr txBox="1"/>
          <p:nvPr/>
        </p:nvSpPr>
        <p:spPr>
          <a:xfrm>
            <a:off x="9118600" y="5542166"/>
            <a:ext cx="2997200"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400">
                <a:solidFill>
                  <a:schemeClr val="dk1"/>
                </a:solidFill>
                <a:latin typeface="Calibri"/>
                <a:ea typeface="Calibri"/>
                <a:cs typeface="Calibri"/>
                <a:sym typeface="Calibri"/>
              </a:rPr>
              <a:t>Fei, Lu, Gao et al (2022). Towards artificial general intelligence via a multimodal foundation model. </a:t>
            </a:r>
            <a:r>
              <a:rPr i="1" lang="en-IN" sz="1400">
                <a:solidFill>
                  <a:schemeClr val="dk1"/>
                </a:solidFill>
                <a:latin typeface="Calibri"/>
                <a:ea typeface="Calibri"/>
                <a:cs typeface="Calibri"/>
                <a:sym typeface="Calibri"/>
              </a:rPr>
              <a:t>Nature Communications</a:t>
            </a:r>
            <a:r>
              <a:rPr lang="en-IN" sz="1400">
                <a:solidFill>
                  <a:schemeClr val="dk1"/>
                </a:solidFill>
                <a:latin typeface="Calibri"/>
                <a:ea typeface="Calibri"/>
                <a:cs typeface="Calibri"/>
                <a:sym typeface="Calibri"/>
              </a:rPr>
              <a:t> 13:3094 doi.org/10.1038/s41467-022-30761-2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17"/>
                                        </p:tgtEl>
                                        <p:attrNameLst>
                                          <p:attrName>style.visibility</p:attrName>
                                        </p:attrNameLst>
                                      </p:cBhvr>
                                      <p:to>
                                        <p:strVal val="visible"/>
                                      </p:to>
                                    </p:set>
                                    <p:anim calcmode="lin" valueType="num">
                                      <p:cBhvr additive="base">
                                        <p:cTn dur="500"/>
                                        <p:tgtEl>
                                          <p:spTgt spid="301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4"/>
                                        </p:tgtEl>
                                        <p:attrNameLst>
                                          <p:attrName>style.visibility</p:attrName>
                                        </p:attrNameLst>
                                      </p:cBhvr>
                                      <p:to>
                                        <p:strVal val="visible"/>
                                      </p:to>
                                    </p:set>
                                    <p:animEffect filter="fade" transition="in">
                                      <p:cBhvr>
                                        <p:cTn dur="500"/>
                                        <p:tgtEl>
                                          <p:spTgt spid="30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4" name="Shape 3024"/>
        <p:cNvGrpSpPr/>
        <p:nvPr/>
      </p:nvGrpSpPr>
      <p:grpSpPr>
        <a:xfrm>
          <a:off x="0" y="0"/>
          <a:ext cx="0" cy="0"/>
          <a:chOff x="0" y="0"/>
          <a:chExt cx="0" cy="0"/>
        </a:xfrm>
      </p:grpSpPr>
      <p:sp>
        <p:nvSpPr>
          <p:cNvPr id="3025" name="Google Shape;3025;p209"/>
          <p:cNvSpPr txBox="1"/>
          <p:nvPr>
            <p:ph type="title"/>
          </p:nvPr>
        </p:nvSpPr>
        <p:spPr>
          <a:xfrm>
            <a:off x="386135" y="174248"/>
            <a:ext cx="10515600" cy="8677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 big thank you!</a:t>
            </a:r>
            <a:endParaRPr/>
          </a:p>
        </p:txBody>
      </p:sp>
      <p:sp>
        <p:nvSpPr>
          <p:cNvPr id="3026" name="Google Shape;3026;p209"/>
          <p:cNvSpPr txBox="1"/>
          <p:nvPr/>
        </p:nvSpPr>
        <p:spPr>
          <a:xfrm>
            <a:off x="420491" y="1803799"/>
            <a:ext cx="8083413" cy="867774"/>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000000"/>
              </a:buClr>
              <a:buSzPts val="2400"/>
              <a:buFont typeface="Arial"/>
              <a:buNone/>
            </a:pPr>
            <a:r>
              <a:rPr b="0" i="0" lang="en-IN" sz="2400" u="none" cap="none" strike="noStrike">
                <a:solidFill>
                  <a:srgbClr val="000000"/>
                </a:solidFill>
                <a:latin typeface="Calibri"/>
                <a:ea typeface="Calibri"/>
                <a:cs typeface="Calibri"/>
                <a:sym typeface="Calibri"/>
              </a:rPr>
              <a:t>Tutorial, Code and Material:</a:t>
            </a:r>
            <a:endParaRPr/>
          </a:p>
          <a:p>
            <a:pPr indent="0" lvl="0" marL="0" marR="0" rtl="0" algn="l">
              <a:lnSpc>
                <a:spcPct val="90000"/>
              </a:lnSpc>
              <a:spcBef>
                <a:spcPts val="1000"/>
              </a:spcBef>
              <a:spcAft>
                <a:spcPts val="0"/>
              </a:spcAft>
              <a:buClr>
                <a:srgbClr val="000000"/>
              </a:buClr>
              <a:buSzPts val="2400"/>
              <a:buFont typeface="Arial"/>
              <a:buNone/>
            </a:pPr>
            <a:r>
              <a:rPr b="0" i="0" lang="en-IN" sz="2400" u="none" cap="none" strike="noStrike">
                <a:solidFill>
                  <a:srgbClr val="000000"/>
                </a:solidFill>
                <a:latin typeface="Calibri"/>
                <a:ea typeface="Calibri"/>
                <a:cs typeface="Calibri"/>
                <a:sym typeface="Calibri"/>
              </a:rPr>
              <a:t>Material from IJCAI 2023</a:t>
            </a:r>
            <a:r>
              <a:rPr b="0" i="0" lang="en-IN" sz="2400" u="none" cap="none" strike="noStrike">
                <a:solidFill>
                  <a:srgbClr val="000000"/>
                </a:solidFill>
                <a:latin typeface="Calibri"/>
                <a:ea typeface="Calibri"/>
                <a:cs typeface="Calibri"/>
                <a:sym typeface="Calibri"/>
              </a:rPr>
              <a:t> Tutorial would be uploaded soon!</a:t>
            </a:r>
            <a:endParaRPr b="0" i="0" sz="2400" u="none" cap="none" strike="noStrike">
              <a:solidFill>
                <a:srgbClr val="000000"/>
              </a:solidFill>
              <a:latin typeface="Calibri"/>
              <a:ea typeface="Calibri"/>
              <a:cs typeface="Calibri"/>
              <a:sym typeface="Calibri"/>
            </a:endParaRPr>
          </a:p>
        </p:txBody>
      </p:sp>
      <p:pic>
        <p:nvPicPr>
          <p:cNvPr id="3027" name="Google Shape;3027;p209"/>
          <p:cNvPicPr preferRelativeResize="0"/>
          <p:nvPr/>
        </p:nvPicPr>
        <p:blipFill rotWithShape="1">
          <a:blip r:embed="rId3">
            <a:alphaModFix/>
          </a:blip>
          <a:srcRect b="0" l="0" r="0" t="0"/>
          <a:stretch/>
        </p:blipFill>
        <p:spPr>
          <a:xfrm>
            <a:off x="4033283" y="6458997"/>
            <a:ext cx="4371211" cy="432854"/>
          </a:xfrm>
          <a:prstGeom prst="rect">
            <a:avLst/>
          </a:prstGeom>
          <a:noFill/>
          <a:ln>
            <a:noFill/>
          </a:ln>
        </p:spPr>
      </p:pic>
      <p:sp>
        <p:nvSpPr>
          <p:cNvPr id="3028" name="Google Shape;3028;p209"/>
          <p:cNvSpPr txBox="1"/>
          <p:nvPr/>
        </p:nvSpPr>
        <p:spPr>
          <a:xfrm>
            <a:off x="420491" y="3013561"/>
            <a:ext cx="6593773" cy="71917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800"/>
              <a:buFont typeface="Arial"/>
              <a:buNone/>
            </a:pPr>
            <a:r>
              <a:rPr b="0" i="0" lang="en-IN" sz="1800" u="none" cap="none" strike="noStrike">
                <a:solidFill>
                  <a:srgbClr val="000000"/>
                </a:solidFill>
                <a:latin typeface="Calibri"/>
                <a:ea typeface="Calibri"/>
                <a:cs typeface="Calibri"/>
                <a:sym typeface="Calibri"/>
              </a:rPr>
              <a:t>(Past): Deep Learning for Brain Encoding and Decoding, Cogsci-2022 </a:t>
            </a:r>
            <a:endParaRPr/>
          </a:p>
          <a:p>
            <a:pPr indent="0" lvl="0" marL="0" marR="0" rtl="0" algn="l">
              <a:lnSpc>
                <a:spcPct val="90000"/>
              </a:lnSpc>
              <a:spcBef>
                <a:spcPts val="1000"/>
              </a:spcBef>
              <a:spcAft>
                <a:spcPts val="0"/>
              </a:spcAft>
              <a:buClr>
                <a:srgbClr val="000000"/>
              </a:buClr>
              <a:buSzPts val="1800"/>
              <a:buFont typeface="Arial"/>
              <a:buNone/>
            </a:pPr>
            <a:r>
              <a:rPr b="0" i="0" lang="en-IN" sz="1800" u="sng" cap="none" strike="noStrike">
                <a:solidFill>
                  <a:srgbClr val="000000"/>
                </a:solidFill>
                <a:latin typeface="Calibri"/>
                <a:ea typeface="Calibri"/>
                <a:cs typeface="Calibri"/>
                <a:sym typeface="Calibri"/>
                <a:hlinkClick r:id="rId4">
                  <a:extLst>
                    <a:ext uri="{A12FA001-AC4F-418D-AE19-62706E023703}">
                      <ahyp:hlinkClr val="tx"/>
                    </a:ext>
                  </a:extLst>
                </a:hlinkClick>
              </a:rPr>
              <a:t>https://tinyurl.com/DL4Brain</a:t>
            </a:r>
            <a:endParaRPr b="0" i="0" sz="1800" u="none" cap="none" strike="noStrike">
              <a:solidFill>
                <a:srgbClr val="000000"/>
              </a:solidFill>
              <a:latin typeface="Calibri"/>
              <a:ea typeface="Calibri"/>
              <a:cs typeface="Calibri"/>
              <a:sym typeface="Calibri"/>
            </a:endParaRPr>
          </a:p>
        </p:txBody>
      </p:sp>
      <p:pic>
        <p:nvPicPr>
          <p:cNvPr descr="A picture containing person, wall, indoor, person&#10;&#10;Description automatically generated" id="3029" name="Google Shape;3029;p209"/>
          <p:cNvPicPr preferRelativeResize="0"/>
          <p:nvPr/>
        </p:nvPicPr>
        <p:blipFill rotWithShape="1">
          <a:blip r:embed="rId5">
            <a:alphaModFix/>
          </a:blip>
          <a:srcRect b="0" l="0" r="0" t="0"/>
          <a:stretch/>
        </p:blipFill>
        <p:spPr>
          <a:xfrm>
            <a:off x="6631460" y="812932"/>
            <a:ext cx="925188" cy="980799"/>
          </a:xfrm>
          <a:prstGeom prst="rect">
            <a:avLst/>
          </a:prstGeom>
          <a:noFill/>
          <a:ln>
            <a:noFill/>
          </a:ln>
        </p:spPr>
      </p:pic>
      <p:pic>
        <p:nvPicPr>
          <p:cNvPr descr="A picture containing person, person, wall, indoor&#10;&#10;Description automatically generated" id="3030" name="Google Shape;3030;p209"/>
          <p:cNvPicPr preferRelativeResize="0"/>
          <p:nvPr/>
        </p:nvPicPr>
        <p:blipFill rotWithShape="1">
          <a:blip r:embed="rId6">
            <a:alphaModFix/>
          </a:blip>
          <a:srcRect b="0" l="0" r="0" t="0"/>
          <a:stretch/>
        </p:blipFill>
        <p:spPr>
          <a:xfrm>
            <a:off x="8080156" y="812931"/>
            <a:ext cx="882075" cy="980800"/>
          </a:xfrm>
          <a:prstGeom prst="rect">
            <a:avLst/>
          </a:prstGeom>
          <a:noFill/>
          <a:ln>
            <a:noFill/>
          </a:ln>
        </p:spPr>
      </p:pic>
      <p:pic>
        <p:nvPicPr>
          <p:cNvPr descr="A picture containing person, indoor, wearing, posing&#10;&#10;Description automatically generated" id="3031" name="Google Shape;3031;p209"/>
          <p:cNvPicPr preferRelativeResize="0"/>
          <p:nvPr/>
        </p:nvPicPr>
        <p:blipFill rotWithShape="1">
          <a:blip r:embed="rId7">
            <a:alphaModFix/>
          </a:blip>
          <a:srcRect b="0" l="0" r="0" t="0"/>
          <a:stretch/>
        </p:blipFill>
        <p:spPr>
          <a:xfrm>
            <a:off x="9485739" y="822999"/>
            <a:ext cx="925189" cy="980800"/>
          </a:xfrm>
          <a:prstGeom prst="rect">
            <a:avLst/>
          </a:prstGeom>
          <a:noFill/>
          <a:ln>
            <a:noFill/>
          </a:ln>
        </p:spPr>
      </p:pic>
      <p:sp>
        <p:nvSpPr>
          <p:cNvPr id="3032" name="Google Shape;3032;p209"/>
          <p:cNvSpPr txBox="1"/>
          <p:nvPr/>
        </p:nvSpPr>
        <p:spPr>
          <a:xfrm>
            <a:off x="420491" y="3959496"/>
            <a:ext cx="8792089" cy="71917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800"/>
              <a:buFont typeface="Arial"/>
              <a:buNone/>
            </a:pPr>
            <a:r>
              <a:rPr b="0" i="0" lang="en-IN" sz="1800" u="none" cap="none" strike="noStrike">
                <a:solidFill>
                  <a:srgbClr val="000000"/>
                </a:solidFill>
                <a:latin typeface="Calibri"/>
                <a:ea typeface="Calibri"/>
                <a:cs typeface="Calibri"/>
                <a:sym typeface="Calibri"/>
              </a:rPr>
              <a:t>(Past): Language and the Brain: Deep Learning for Brain Encoding and Decoding, IJCNN 2023</a:t>
            </a:r>
            <a:endParaRPr/>
          </a:p>
          <a:p>
            <a:pPr indent="0" lvl="0" marL="0" marR="0" rtl="0" algn="l">
              <a:lnSpc>
                <a:spcPct val="90000"/>
              </a:lnSpc>
              <a:spcBef>
                <a:spcPts val="1000"/>
              </a:spcBef>
              <a:spcAft>
                <a:spcPts val="0"/>
              </a:spcAft>
              <a:buClr>
                <a:srgbClr val="000000"/>
              </a:buClr>
              <a:buSzPts val="1800"/>
              <a:buFont typeface="Arial"/>
              <a:buNone/>
            </a:pPr>
            <a:r>
              <a:rPr b="0" i="0" lang="en-IN" sz="1800" u="none" cap="none" strike="noStrike">
                <a:solidFill>
                  <a:srgbClr val="000000"/>
                </a:solidFill>
                <a:latin typeface="Calibri"/>
                <a:ea typeface="Calibri"/>
                <a:cs typeface="Calibri"/>
                <a:sym typeface="Calibri"/>
              </a:rPr>
              <a:t> </a:t>
            </a:r>
            <a:r>
              <a:rPr b="0" i="0" lang="en-IN" sz="1800" u="sng" cap="none" strike="noStrike">
                <a:solidFill>
                  <a:srgbClr val="000000"/>
                </a:solidFill>
                <a:latin typeface="Calibri"/>
                <a:ea typeface="Calibri"/>
                <a:cs typeface="Calibri"/>
                <a:sym typeface="Calibri"/>
                <a:hlinkClick r:id="rId8">
                  <a:extLst>
                    <a:ext uri="{A12FA001-AC4F-418D-AE19-62706E023703}">
                      <ahyp:hlinkClr val="tx"/>
                    </a:ext>
                  </a:extLst>
                </a:hlinkClick>
              </a:rPr>
              <a:t>https://tinyurl.com/DLBrainIJCNN2023</a:t>
            </a:r>
            <a:r>
              <a:rPr b="0" i="0" lang="en-IN" sz="1800" u="none" cap="none" strike="noStrike">
                <a:solidFill>
                  <a:srgbClr val="000000"/>
                </a:solidFill>
                <a:latin typeface="Calibri"/>
                <a:ea typeface="Calibri"/>
                <a:cs typeface="Calibri"/>
                <a:sym typeface="Calibri"/>
              </a:rPr>
              <a:t> </a:t>
            </a:r>
            <a:endParaRPr/>
          </a:p>
        </p:txBody>
      </p:sp>
      <p:pic>
        <p:nvPicPr>
          <p:cNvPr descr="A person smiling for the camera&#10;&#10;Description automatically generated with medium confidence" id="3033" name="Google Shape;3033;p209"/>
          <p:cNvPicPr preferRelativeResize="0"/>
          <p:nvPr/>
        </p:nvPicPr>
        <p:blipFill rotWithShape="1">
          <a:blip r:embed="rId9">
            <a:alphaModFix/>
          </a:blip>
          <a:srcRect b="0" l="0" r="0" t="0"/>
          <a:stretch/>
        </p:blipFill>
        <p:spPr>
          <a:xfrm>
            <a:off x="10768784" y="822999"/>
            <a:ext cx="975360" cy="97536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1"/>
          <p:cNvSpPr txBox="1"/>
          <p:nvPr>
            <p:ph idx="1" type="body"/>
          </p:nvPr>
        </p:nvSpPr>
        <p:spPr>
          <a:xfrm>
            <a:off x="147638" y="1128713"/>
            <a:ext cx="5805487" cy="5167312"/>
          </a:xfrm>
          <a:prstGeom prst="rect">
            <a:avLst/>
          </a:prstGeom>
          <a:noFill/>
          <a:ln>
            <a:noFill/>
          </a:ln>
        </p:spPr>
        <p:txBody>
          <a:bodyPr anchorCtr="0" anchor="t" bIns="45700" lIns="91425" spcFirstLastPara="1" rIns="91425" wrap="square" tIns="45700">
            <a:normAutofit fontScale="92500" lnSpcReduction="20000"/>
          </a:bodyPr>
          <a:lstStyle/>
          <a:p>
            <a:pPr indent="-514350" lvl="0" marL="514350" rtl="0" algn="l">
              <a:lnSpc>
                <a:spcPct val="90000"/>
              </a:lnSpc>
              <a:spcBef>
                <a:spcPts val="0"/>
              </a:spcBef>
              <a:spcAft>
                <a:spcPts val="0"/>
              </a:spcAft>
              <a:buClr>
                <a:schemeClr val="dk1"/>
              </a:buClr>
              <a:buSzPct val="100000"/>
              <a:buFont typeface="Calibri"/>
              <a:buAutoNum type="alphaLcParenR"/>
            </a:pPr>
            <a:r>
              <a:rPr lang="en-IN" sz="2800"/>
              <a:t>Retinotopic mapping experiment: flickering rotating wedges and expanding/contracting rings. </a:t>
            </a:r>
            <a:endParaRPr/>
          </a:p>
          <a:p>
            <a:pPr indent="-514350" lvl="0" marL="514350" rtl="0" algn="l">
              <a:lnSpc>
                <a:spcPct val="90000"/>
              </a:lnSpc>
              <a:spcBef>
                <a:spcPts val="1000"/>
              </a:spcBef>
              <a:spcAft>
                <a:spcPts val="0"/>
              </a:spcAft>
              <a:buClr>
                <a:schemeClr val="dk1"/>
              </a:buClr>
              <a:buSzPct val="100000"/>
              <a:buFont typeface="Calibri"/>
              <a:buAutoNum type="alphaLcParenR"/>
            </a:pPr>
            <a:r>
              <a:rPr lang="en-IN" sz="2800"/>
              <a:t>Domino experiment: groups of quickly rotating Gabor filters in an event-related design. Disks appeared simultaneously on the left and right side of the visual field. </a:t>
            </a:r>
            <a:endParaRPr/>
          </a:p>
          <a:p>
            <a:pPr indent="-514350" lvl="0" marL="514350" rtl="0" algn="l">
              <a:lnSpc>
                <a:spcPct val="90000"/>
              </a:lnSpc>
              <a:spcBef>
                <a:spcPts val="1000"/>
              </a:spcBef>
              <a:spcAft>
                <a:spcPts val="0"/>
              </a:spcAft>
              <a:buClr>
                <a:schemeClr val="dk1"/>
              </a:buClr>
              <a:buSzPct val="100000"/>
              <a:buFont typeface="Calibri"/>
              <a:buAutoNum type="alphaLcParenR"/>
            </a:pPr>
            <a:r>
              <a:rPr lang="en-IN" sz="2800"/>
              <a:t>6 different patterns in each hemifield. </a:t>
            </a:r>
            <a:endParaRPr/>
          </a:p>
          <a:p>
            <a:pPr indent="-514350" lvl="0" marL="514350" rtl="0" algn="l">
              <a:lnSpc>
                <a:spcPct val="90000"/>
              </a:lnSpc>
              <a:spcBef>
                <a:spcPts val="1000"/>
              </a:spcBef>
              <a:spcAft>
                <a:spcPts val="0"/>
              </a:spcAft>
              <a:buClr>
                <a:schemeClr val="dk1"/>
              </a:buClr>
              <a:buSzPct val="100000"/>
              <a:buFont typeface="Calibri"/>
              <a:buAutoNum type="alphaLcParenR"/>
            </a:pPr>
            <a:r>
              <a:rPr lang="en-IN" sz="2800"/>
              <a:t>Subject was presented with the same grid. When the central fixation cross (left) became a left arrow (middle) or a right arrow (right), the subject had to imagine one of the 6 patterns presented previously, either in the left or right hemifield.</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366" name="Google Shape;366;p21"/>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367" name="Google Shape;367;p21"/>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368" name="Google Shape;368;p21"/>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Thirion, Bertrand, Edouard Duchesnay, Edward Hubbard, Jessica Dubois, Jean-Baptiste Poline, Denis Lebihan, and Stanislas Dehaene. "Inverse retinotopy: inferring the visual content of images from brain activation patterns." </a:t>
            </a:r>
            <a:r>
              <a:rPr b="0" i="1" lang="en-IN" u="sng">
                <a:solidFill>
                  <a:srgbClr val="222222"/>
                </a:solidFill>
                <a:latin typeface="Arial"/>
                <a:ea typeface="Arial"/>
                <a:cs typeface="Arial"/>
                <a:sym typeface="Arial"/>
                <a:hlinkClick r:id="rId4">
                  <a:extLst>
                    <a:ext uri="{A12FA001-AC4F-418D-AE19-62706E023703}">
                      <ahyp:hlinkClr val="tx"/>
                    </a:ext>
                  </a:extLst>
                </a:hlinkClick>
              </a:rPr>
              <a:t>Neuroimage</a:t>
            </a:r>
            <a:r>
              <a:rPr b="0" i="0" lang="en-IN" u="sng">
                <a:solidFill>
                  <a:srgbClr val="222222"/>
                </a:solidFill>
                <a:latin typeface="Arial"/>
                <a:ea typeface="Arial"/>
                <a:cs typeface="Arial"/>
                <a:sym typeface="Arial"/>
                <a:hlinkClick r:id="rId5">
                  <a:extLst>
                    <a:ext uri="{A12FA001-AC4F-418D-AE19-62706E023703}">
                      <ahyp:hlinkClr val="tx"/>
                    </a:ext>
                  </a:extLst>
                </a:hlinkClick>
              </a:rPr>
              <a:t> 33, no. 4 (2006): 1104-1116.</a:t>
            </a:r>
            <a:endParaRPr/>
          </a:p>
          <a:p>
            <a:pPr indent="0" lvl="0" marL="0" rtl="0" algn="l">
              <a:lnSpc>
                <a:spcPct val="90000"/>
              </a:lnSpc>
              <a:spcBef>
                <a:spcPts val="1000"/>
              </a:spcBef>
              <a:spcAft>
                <a:spcPts val="0"/>
              </a:spcAft>
              <a:buClr>
                <a:schemeClr val="dk1"/>
              </a:buClr>
              <a:buSzPct val="100000"/>
              <a:buNone/>
            </a:pPr>
            <a:r>
              <a:t/>
            </a:r>
            <a:endParaRPr/>
          </a:p>
        </p:txBody>
      </p:sp>
      <p:sp>
        <p:nvSpPr>
          <p:cNvPr id="369" name="Google Shape;369;p21"/>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Visual Binary Patterns</a:t>
            </a:r>
            <a:endParaRPr/>
          </a:p>
        </p:txBody>
      </p:sp>
      <p:pic>
        <p:nvPicPr>
          <p:cNvPr id="370" name="Google Shape;370;p21"/>
          <p:cNvPicPr preferRelativeResize="0"/>
          <p:nvPr>
            <p:ph idx="3" type="body"/>
          </p:nvPr>
        </p:nvPicPr>
        <p:blipFill rotWithShape="1">
          <a:blip r:embed="rId6">
            <a:alphaModFix/>
          </a:blip>
          <a:srcRect b="0" l="0" r="0" t="0"/>
          <a:stretch/>
        </p:blipFill>
        <p:spPr>
          <a:xfrm>
            <a:off x="6439514" y="1243264"/>
            <a:ext cx="5130918" cy="4273616"/>
          </a:xfrm>
          <a:prstGeom prst="rect">
            <a:avLst/>
          </a:prstGeom>
          <a:noFill/>
          <a:ln>
            <a:noFill/>
          </a:ln>
        </p:spPr>
      </p:pic>
      <p:sp>
        <p:nvSpPr>
          <p:cNvPr id="371" name="Google Shape;371;p21"/>
          <p:cNvSpPr/>
          <p:nvPr/>
        </p:nvSpPr>
        <p:spPr>
          <a:xfrm>
            <a:off x="6238877" y="2754284"/>
            <a:ext cx="5698199" cy="30701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7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7" name="Shape 3037"/>
        <p:cNvGrpSpPr/>
        <p:nvPr/>
      </p:nvGrpSpPr>
      <p:grpSpPr>
        <a:xfrm>
          <a:off x="0" y="0"/>
          <a:ext cx="0" cy="0"/>
          <a:chOff x="0" y="0"/>
          <a:chExt cx="0" cy="0"/>
        </a:xfrm>
      </p:grpSpPr>
      <p:sp>
        <p:nvSpPr>
          <p:cNvPr id="3038" name="Google Shape;3038;p210"/>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Thanks!</a:t>
            </a:r>
            <a:endParaRPr/>
          </a:p>
        </p:txBody>
      </p:sp>
      <p:sp>
        <p:nvSpPr>
          <p:cNvPr id="3039" name="Google Shape;3039;p210"/>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Questions</a:t>
            </a:r>
            <a:endParaRPr/>
          </a:p>
          <a:p>
            <a:pPr indent="-228600" lvl="1" marL="685800" rtl="0" algn="l">
              <a:lnSpc>
                <a:spcPct val="90000"/>
              </a:lnSpc>
              <a:spcBef>
                <a:spcPts val="500"/>
              </a:spcBef>
              <a:spcAft>
                <a:spcPts val="0"/>
              </a:spcAft>
              <a:buClr>
                <a:schemeClr val="dk1"/>
              </a:buClr>
              <a:buSzPts val="2400"/>
              <a:buChar char="•"/>
            </a:pPr>
            <a:r>
              <a:rPr lang="en-IN" u="sng">
                <a:solidFill>
                  <a:schemeClr val="hlink"/>
                </a:solidFill>
                <a:hlinkClick r:id="rId3"/>
              </a:rPr>
              <a:t>subba-reddy.oota@inria.fr</a:t>
            </a:r>
            <a:endParaRPr/>
          </a:p>
          <a:p>
            <a:pPr indent="-228600" lvl="1" marL="685800" rtl="0" algn="l">
              <a:lnSpc>
                <a:spcPct val="90000"/>
              </a:lnSpc>
              <a:spcBef>
                <a:spcPts val="500"/>
              </a:spcBef>
              <a:spcAft>
                <a:spcPts val="0"/>
              </a:spcAft>
              <a:buClr>
                <a:schemeClr val="dk1"/>
              </a:buClr>
              <a:buSzPts val="2400"/>
              <a:buChar char="•"/>
            </a:pPr>
            <a:r>
              <a:rPr lang="en-IN" u="sng">
                <a:solidFill>
                  <a:schemeClr val="hlink"/>
                </a:solidFill>
                <a:hlinkClick r:id="rId4"/>
              </a:rPr>
              <a:t>gmanish@microsoft.com</a:t>
            </a:r>
            <a:endParaRPr/>
          </a:p>
          <a:p>
            <a:pPr indent="-228600" lvl="1" marL="685800" rtl="0" algn="l">
              <a:lnSpc>
                <a:spcPct val="90000"/>
              </a:lnSpc>
              <a:spcBef>
                <a:spcPts val="500"/>
              </a:spcBef>
              <a:spcAft>
                <a:spcPts val="0"/>
              </a:spcAft>
              <a:buClr>
                <a:schemeClr val="dk1"/>
              </a:buClr>
              <a:buSzPts val="2400"/>
              <a:buChar char="•"/>
            </a:pPr>
            <a:r>
              <a:rPr lang="en-IN" u="sng">
                <a:solidFill>
                  <a:schemeClr val="hlink"/>
                </a:solidFill>
                <a:hlinkClick r:id="rId5"/>
              </a:rPr>
              <a:t>raju.bapi@iiit.ac.in</a:t>
            </a:r>
            <a:endParaRPr/>
          </a:p>
          <a:p>
            <a:pPr indent="-228600" lvl="1" marL="685800" rtl="0" algn="l">
              <a:lnSpc>
                <a:spcPct val="90000"/>
              </a:lnSpc>
              <a:spcBef>
                <a:spcPts val="500"/>
              </a:spcBef>
              <a:spcAft>
                <a:spcPts val="0"/>
              </a:spcAft>
              <a:buClr>
                <a:schemeClr val="dk1"/>
              </a:buClr>
              <a:buSzPts val="2400"/>
              <a:buChar char="•"/>
            </a:pPr>
            <a:r>
              <a:rPr lang="en-IN" u="sng">
                <a:solidFill>
                  <a:schemeClr val="hlink"/>
                </a:solidFill>
                <a:hlinkClick r:id="rId6"/>
              </a:rPr>
              <a:t>mtoneva@mpi-sws.org</a:t>
            </a:r>
            <a:r>
              <a:rPr lang="en-IN"/>
              <a:t>  </a:t>
            </a:r>
            <a:endParaRPr/>
          </a:p>
          <a:p>
            <a:pPr indent="-228600" lvl="0" marL="228600" rtl="0" algn="l">
              <a:lnSpc>
                <a:spcPct val="90000"/>
              </a:lnSpc>
              <a:spcBef>
                <a:spcPts val="1000"/>
              </a:spcBef>
              <a:spcAft>
                <a:spcPts val="0"/>
              </a:spcAft>
              <a:buClr>
                <a:schemeClr val="dk1"/>
              </a:buClr>
              <a:buSzPts val="2800"/>
              <a:buChar char="•"/>
            </a:pPr>
            <a:r>
              <a:rPr lang="en-IN"/>
              <a:t>Connect with us:</a:t>
            </a:r>
            <a:endParaRPr/>
          </a:p>
          <a:p>
            <a:pPr indent="-228600" lvl="1" marL="685800" rtl="0" algn="l">
              <a:lnSpc>
                <a:spcPct val="90000"/>
              </a:lnSpc>
              <a:spcBef>
                <a:spcPts val="500"/>
              </a:spcBef>
              <a:spcAft>
                <a:spcPts val="0"/>
              </a:spcAft>
              <a:buClr>
                <a:schemeClr val="dk1"/>
              </a:buClr>
              <a:buSzPts val="2400"/>
              <a:buChar char="•"/>
            </a:pPr>
            <a:r>
              <a:rPr lang="en-IN" u="sng">
                <a:solidFill>
                  <a:schemeClr val="hlink"/>
                </a:solidFill>
                <a:hlinkClick r:id="rId7"/>
              </a:rPr>
              <a:t>https://www.linkedin.com/in/subba-reddy-oota-11a91254/</a:t>
            </a:r>
            <a:endParaRPr/>
          </a:p>
          <a:p>
            <a:pPr indent="-228600" lvl="1" marL="685800" rtl="0" algn="l">
              <a:lnSpc>
                <a:spcPct val="90000"/>
              </a:lnSpc>
              <a:spcBef>
                <a:spcPts val="500"/>
              </a:spcBef>
              <a:spcAft>
                <a:spcPts val="0"/>
              </a:spcAft>
              <a:buClr>
                <a:schemeClr val="dk1"/>
              </a:buClr>
              <a:buSzPts val="2400"/>
              <a:buChar char="•"/>
            </a:pPr>
            <a:r>
              <a:rPr lang="en-IN" u="sng">
                <a:solidFill>
                  <a:schemeClr val="hlink"/>
                </a:solidFill>
                <a:hlinkClick r:id="rId8"/>
              </a:rPr>
              <a:t>http://aka.ms/manishgupta</a:t>
            </a:r>
            <a:r>
              <a:rPr lang="en-IN"/>
              <a:t>, </a:t>
            </a:r>
            <a:r>
              <a:rPr lang="en-IN" u="sng">
                <a:solidFill>
                  <a:schemeClr val="hlink"/>
                </a:solidFill>
                <a:hlinkClick r:id="rId9"/>
              </a:rPr>
              <a:t>https://sites.google.com/view/manishg/</a:t>
            </a:r>
            <a:r>
              <a:rPr lang="en-IN"/>
              <a:t> </a:t>
            </a:r>
            <a:endParaRPr/>
          </a:p>
          <a:p>
            <a:pPr indent="-228600" lvl="1" marL="685800" rtl="0" algn="l">
              <a:lnSpc>
                <a:spcPct val="90000"/>
              </a:lnSpc>
              <a:spcBef>
                <a:spcPts val="500"/>
              </a:spcBef>
              <a:spcAft>
                <a:spcPts val="0"/>
              </a:spcAft>
              <a:buClr>
                <a:schemeClr val="dk1"/>
              </a:buClr>
              <a:buSzPts val="2400"/>
              <a:buChar char="•"/>
            </a:pPr>
            <a:r>
              <a:rPr lang="en-IN" u="sng">
                <a:solidFill>
                  <a:schemeClr val="hlink"/>
                </a:solidFill>
                <a:hlinkClick r:id="rId10"/>
              </a:rPr>
              <a:t>https://sites.google.com/view/bccl-iiith/home</a:t>
            </a:r>
            <a:r>
              <a:rPr lang="en-IN"/>
              <a:t> </a:t>
            </a:r>
            <a:endParaRPr/>
          </a:p>
          <a:p>
            <a:pPr indent="-228600" lvl="1" marL="685800" rtl="0" algn="l">
              <a:lnSpc>
                <a:spcPct val="90000"/>
              </a:lnSpc>
              <a:spcBef>
                <a:spcPts val="500"/>
              </a:spcBef>
              <a:spcAft>
                <a:spcPts val="0"/>
              </a:spcAft>
              <a:buClr>
                <a:schemeClr val="dk1"/>
              </a:buClr>
              <a:buSzPts val="2400"/>
              <a:buChar char="•"/>
            </a:pPr>
            <a:r>
              <a:rPr lang="en-IN" u="sng">
                <a:solidFill>
                  <a:schemeClr val="hlink"/>
                </a:solidFill>
                <a:hlinkClick r:id="rId11"/>
              </a:rPr>
              <a:t>http://www.mtoneva.com</a:t>
            </a:r>
            <a:r>
              <a:rPr lang="en-IN"/>
              <a:t>  </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3040" name="Google Shape;3040;p210"/>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3041" name="Google Shape;3041;p210"/>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2"/>
          <p:cNvSpPr txBox="1"/>
          <p:nvPr>
            <p:ph idx="1" type="body"/>
          </p:nvPr>
        </p:nvSpPr>
        <p:spPr>
          <a:xfrm>
            <a:off x="147638" y="1128713"/>
            <a:ext cx="5805487" cy="5167312"/>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rgbClr val="222222"/>
              </a:buClr>
              <a:buSzPct val="100000"/>
              <a:buChar char="•"/>
            </a:pPr>
            <a:r>
              <a:rPr lang="en-IN">
                <a:solidFill>
                  <a:srgbClr val="222222"/>
                </a:solidFill>
                <a:latin typeface="Arial"/>
                <a:ea typeface="Arial"/>
                <a:cs typeface="Arial"/>
                <a:sym typeface="Arial"/>
              </a:rPr>
              <a:t>T</a:t>
            </a:r>
            <a:r>
              <a:rPr b="0" i="0" lang="en-IN">
                <a:solidFill>
                  <a:srgbClr val="222222"/>
                </a:solidFill>
                <a:latin typeface="Arial"/>
                <a:ea typeface="Arial"/>
                <a:cs typeface="Arial"/>
                <a:sym typeface="Arial"/>
              </a:rPr>
              <a:t>wo fMRI experiments: </a:t>
            </a:r>
            <a:r>
              <a:rPr lang="en-IN">
                <a:solidFill>
                  <a:srgbClr val="222222"/>
                </a:solidFill>
                <a:latin typeface="Arial"/>
                <a:ea typeface="Arial"/>
                <a:cs typeface="Arial"/>
                <a:sym typeface="Arial"/>
              </a:rPr>
              <a:t>A</a:t>
            </a:r>
            <a:r>
              <a:rPr b="0" i="0" lang="en-IN">
                <a:solidFill>
                  <a:srgbClr val="222222"/>
                </a:solidFill>
                <a:latin typeface="Arial"/>
                <a:ea typeface="Arial"/>
                <a:cs typeface="Arial"/>
                <a:sym typeface="Arial"/>
              </a:rPr>
              <a:t>n image presentation experiment, and an imagery experiment. </a:t>
            </a:r>
            <a:endParaRPr/>
          </a:p>
          <a:p>
            <a:pPr indent="-228600" lvl="0" marL="228600" rtl="0" algn="l">
              <a:lnSpc>
                <a:spcPct val="90000"/>
              </a:lnSpc>
              <a:spcBef>
                <a:spcPts val="1000"/>
              </a:spcBef>
              <a:spcAft>
                <a:spcPts val="0"/>
              </a:spcAft>
              <a:buClr>
                <a:srgbClr val="222222"/>
              </a:buClr>
              <a:buSzPct val="100000"/>
              <a:buChar char="•"/>
            </a:pPr>
            <a:r>
              <a:rPr b="0" i="0" lang="en-IN">
                <a:solidFill>
                  <a:srgbClr val="222222"/>
                </a:solidFill>
                <a:latin typeface="Arial"/>
                <a:ea typeface="Arial"/>
                <a:cs typeface="Arial"/>
                <a:sym typeface="Arial"/>
              </a:rPr>
              <a:t>Image presentation experiment</a:t>
            </a:r>
            <a:endParaRPr/>
          </a:p>
          <a:p>
            <a:pPr indent="-228600" lvl="1" marL="685800" rtl="0" algn="l">
              <a:lnSpc>
                <a:spcPct val="90000"/>
              </a:lnSpc>
              <a:spcBef>
                <a:spcPts val="500"/>
              </a:spcBef>
              <a:spcAft>
                <a:spcPts val="0"/>
              </a:spcAft>
              <a:buClr>
                <a:srgbClr val="222222"/>
              </a:buClr>
              <a:buSzPct val="100000"/>
              <a:buChar char="•"/>
            </a:pPr>
            <a:r>
              <a:rPr b="0" i="0" lang="en-IN">
                <a:solidFill>
                  <a:srgbClr val="222222"/>
                </a:solidFill>
                <a:latin typeface="Arial"/>
                <a:ea typeface="Arial"/>
                <a:cs typeface="Arial"/>
                <a:sym typeface="Arial"/>
              </a:rPr>
              <a:t>Subjects performed a one-back repetition detection task on the images, responding with a button press for each repetition.</a:t>
            </a:r>
            <a:endParaRPr>
              <a:solidFill>
                <a:srgbClr val="222222"/>
              </a:solidFill>
              <a:latin typeface="Arial"/>
              <a:ea typeface="Arial"/>
              <a:cs typeface="Arial"/>
              <a:sym typeface="Arial"/>
            </a:endParaRPr>
          </a:p>
          <a:p>
            <a:pPr indent="-228600" lvl="0" marL="228600" rtl="0" algn="l">
              <a:lnSpc>
                <a:spcPct val="90000"/>
              </a:lnSpc>
              <a:spcBef>
                <a:spcPts val="1000"/>
              </a:spcBef>
              <a:spcAft>
                <a:spcPts val="0"/>
              </a:spcAft>
              <a:buClr>
                <a:srgbClr val="222222"/>
              </a:buClr>
              <a:buSzPct val="100000"/>
              <a:buChar char="•"/>
            </a:pPr>
            <a:r>
              <a:rPr b="0" i="0" lang="en-IN">
                <a:solidFill>
                  <a:srgbClr val="222222"/>
                </a:solidFill>
                <a:latin typeface="Arial"/>
                <a:ea typeface="Arial"/>
                <a:cs typeface="Arial"/>
                <a:sym typeface="Arial"/>
              </a:rPr>
              <a:t>Imagery experiment</a:t>
            </a:r>
            <a:endParaRPr/>
          </a:p>
          <a:p>
            <a:pPr indent="-228600" lvl="1" marL="685800" rtl="0" algn="l">
              <a:lnSpc>
                <a:spcPct val="90000"/>
              </a:lnSpc>
              <a:spcBef>
                <a:spcPts val="500"/>
              </a:spcBef>
              <a:spcAft>
                <a:spcPts val="0"/>
              </a:spcAft>
              <a:buClr>
                <a:srgbClr val="222222"/>
              </a:buClr>
              <a:buSzPct val="100000"/>
              <a:buChar char="•"/>
            </a:pPr>
            <a:r>
              <a:rPr b="0" i="0" lang="en-IN">
                <a:solidFill>
                  <a:srgbClr val="222222"/>
                </a:solidFill>
                <a:latin typeface="Arial"/>
                <a:ea typeface="Arial"/>
                <a:cs typeface="Arial"/>
                <a:sym typeface="Arial"/>
              </a:rPr>
              <a:t>Cue stimuli composed of an array of object names were visually presented.</a:t>
            </a:r>
            <a:endParaRPr/>
          </a:p>
          <a:p>
            <a:pPr indent="-228600" lvl="1" marL="685800" rtl="0" algn="l">
              <a:lnSpc>
                <a:spcPct val="90000"/>
              </a:lnSpc>
              <a:spcBef>
                <a:spcPts val="500"/>
              </a:spcBef>
              <a:spcAft>
                <a:spcPts val="0"/>
              </a:spcAft>
              <a:buClr>
                <a:srgbClr val="222222"/>
              </a:buClr>
              <a:buSzPct val="100000"/>
              <a:buChar char="•"/>
            </a:pPr>
            <a:r>
              <a:rPr b="0" i="0" lang="en-IN">
                <a:solidFill>
                  <a:srgbClr val="222222"/>
                </a:solidFill>
                <a:latin typeface="Arial"/>
                <a:ea typeface="Arial"/>
                <a:cs typeface="Arial"/>
                <a:sym typeface="Arial"/>
              </a:rPr>
              <a:t>The onset and the end of the imagery periods were signalled by auditory beeps. </a:t>
            </a:r>
            <a:endParaRPr/>
          </a:p>
          <a:p>
            <a:pPr indent="-228600" lvl="1" marL="685800" rtl="0" algn="l">
              <a:lnSpc>
                <a:spcPct val="90000"/>
              </a:lnSpc>
              <a:spcBef>
                <a:spcPts val="500"/>
              </a:spcBef>
              <a:spcAft>
                <a:spcPts val="0"/>
              </a:spcAft>
              <a:buClr>
                <a:srgbClr val="222222"/>
              </a:buClr>
              <a:buSzPct val="100000"/>
              <a:buChar char="•"/>
            </a:pPr>
            <a:r>
              <a:rPr b="0" i="0" lang="en-IN">
                <a:solidFill>
                  <a:srgbClr val="222222"/>
                </a:solidFill>
                <a:latin typeface="Arial"/>
                <a:ea typeface="Arial"/>
                <a:cs typeface="Arial"/>
                <a:sym typeface="Arial"/>
              </a:rPr>
              <a:t>After the first beep, the subjects were instructed to imagine as many object images as possible pertaining to the category indicated by red letters. </a:t>
            </a:r>
            <a:endParaRPr/>
          </a:p>
          <a:p>
            <a:pPr indent="-228600" lvl="1" marL="685800" rtl="0" algn="l">
              <a:lnSpc>
                <a:spcPct val="90000"/>
              </a:lnSpc>
              <a:spcBef>
                <a:spcPts val="500"/>
              </a:spcBef>
              <a:spcAft>
                <a:spcPts val="0"/>
              </a:spcAft>
              <a:buClr>
                <a:srgbClr val="222222"/>
              </a:buClr>
              <a:buSzPct val="100000"/>
              <a:buChar char="•"/>
            </a:pPr>
            <a:r>
              <a:rPr b="0" i="0" lang="en-IN">
                <a:solidFill>
                  <a:srgbClr val="222222"/>
                </a:solidFill>
                <a:latin typeface="Arial"/>
                <a:ea typeface="Arial"/>
                <a:cs typeface="Arial"/>
                <a:sym typeface="Arial"/>
              </a:rPr>
              <a:t>They continued imagining with their eyes closed (15 s) until the second beep. </a:t>
            </a:r>
            <a:endParaRPr/>
          </a:p>
          <a:p>
            <a:pPr indent="-228600" lvl="1" marL="685800" rtl="0" algn="l">
              <a:lnSpc>
                <a:spcPct val="90000"/>
              </a:lnSpc>
              <a:spcBef>
                <a:spcPts val="500"/>
              </a:spcBef>
              <a:spcAft>
                <a:spcPts val="0"/>
              </a:spcAft>
              <a:buClr>
                <a:srgbClr val="222222"/>
              </a:buClr>
              <a:buSzPct val="100000"/>
              <a:buChar char="•"/>
            </a:pPr>
            <a:r>
              <a:rPr b="0" i="0" lang="en-IN">
                <a:solidFill>
                  <a:srgbClr val="222222"/>
                </a:solidFill>
                <a:latin typeface="Arial"/>
                <a:ea typeface="Arial"/>
                <a:cs typeface="Arial"/>
                <a:sym typeface="Arial"/>
              </a:rPr>
              <a:t>Subjects were then instructed to evaluate the vividness of their mental imagery (3 s).</a:t>
            </a:r>
            <a:endParaRPr/>
          </a:p>
        </p:txBody>
      </p:sp>
      <p:sp>
        <p:nvSpPr>
          <p:cNvPr id="377" name="Google Shape;377;p22"/>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378" name="Google Shape;378;p22"/>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379" name="Google Shape;379;p22"/>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Horikawa, Tomoyasu, and Yukiyasu Kamitani. "Generic decoding of seen and imagined objects using hierarchical visual features." </a:t>
            </a:r>
            <a:r>
              <a:rPr b="0" i="1" lang="en-IN" u="sng">
                <a:solidFill>
                  <a:srgbClr val="222222"/>
                </a:solidFill>
                <a:latin typeface="Arial"/>
                <a:ea typeface="Arial"/>
                <a:cs typeface="Arial"/>
                <a:sym typeface="Arial"/>
                <a:hlinkClick r:id="rId4">
                  <a:extLst>
                    <a:ext uri="{A12FA001-AC4F-418D-AE19-62706E023703}">
                      <ahyp:hlinkClr val="tx"/>
                    </a:ext>
                  </a:extLst>
                </a:hlinkClick>
              </a:rPr>
              <a:t>Nature communications</a:t>
            </a:r>
            <a:r>
              <a:rPr b="0" i="0" lang="en-IN" u="sng">
                <a:solidFill>
                  <a:srgbClr val="222222"/>
                </a:solidFill>
                <a:latin typeface="Arial"/>
                <a:ea typeface="Arial"/>
                <a:cs typeface="Arial"/>
                <a:sym typeface="Arial"/>
                <a:hlinkClick r:id="rId5">
                  <a:extLst>
                    <a:ext uri="{A12FA001-AC4F-418D-AE19-62706E023703}">
                      <ahyp:hlinkClr val="tx"/>
                    </a:ext>
                  </a:extLst>
                </a:hlinkClick>
              </a:rPr>
              <a:t> 8, no. 1 (2017): 1-15.</a:t>
            </a:r>
            <a:endParaRPr/>
          </a:p>
          <a:p>
            <a:pPr indent="0" lvl="0" marL="0" rtl="0" algn="l">
              <a:lnSpc>
                <a:spcPct val="90000"/>
              </a:lnSpc>
              <a:spcBef>
                <a:spcPts val="1000"/>
              </a:spcBef>
              <a:spcAft>
                <a:spcPts val="0"/>
              </a:spcAft>
              <a:buClr>
                <a:schemeClr val="dk1"/>
              </a:buClr>
              <a:buSzPct val="100000"/>
              <a:buNone/>
            </a:pPr>
            <a:r>
              <a:t/>
            </a:r>
            <a:endParaRPr/>
          </a:p>
        </p:txBody>
      </p:sp>
      <p:sp>
        <p:nvSpPr>
          <p:cNvPr id="380" name="Google Shape;380;p22"/>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Seen and imagined objects</a:t>
            </a:r>
            <a:endParaRPr/>
          </a:p>
        </p:txBody>
      </p:sp>
      <p:pic>
        <p:nvPicPr>
          <p:cNvPr id="381" name="Google Shape;381;p22"/>
          <p:cNvPicPr preferRelativeResize="0"/>
          <p:nvPr>
            <p:ph idx="3" type="body"/>
          </p:nvPr>
        </p:nvPicPr>
        <p:blipFill rotWithShape="1">
          <a:blip r:embed="rId6">
            <a:alphaModFix/>
          </a:blip>
          <a:srcRect b="0" l="0" r="0" t="0"/>
          <a:stretch/>
        </p:blipFill>
        <p:spPr>
          <a:xfrm>
            <a:off x="6234113" y="1330707"/>
            <a:ext cx="5805487" cy="4286727"/>
          </a:xfrm>
          <a:prstGeom prst="rect">
            <a:avLst/>
          </a:prstGeom>
          <a:noFill/>
          <a:ln>
            <a:noFill/>
          </a:ln>
        </p:spPr>
      </p:pic>
      <p:sp>
        <p:nvSpPr>
          <p:cNvPr id="382" name="Google Shape;382;p22"/>
          <p:cNvSpPr/>
          <p:nvPr/>
        </p:nvSpPr>
        <p:spPr>
          <a:xfrm>
            <a:off x="6234113" y="3358342"/>
            <a:ext cx="5805487" cy="257255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8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3"/>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BOLD5000</a:t>
            </a:r>
            <a:endParaRPr/>
          </a:p>
        </p:txBody>
      </p:sp>
      <p:sp>
        <p:nvSpPr>
          <p:cNvPr id="389" name="Google Shape;389;p23"/>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22222"/>
              </a:buClr>
              <a:buSzPts val="2800"/>
              <a:buChar char="•"/>
            </a:pPr>
            <a:r>
              <a:rPr b="0" i="0" lang="en-IN">
                <a:solidFill>
                  <a:srgbClr val="222222"/>
                </a:solidFill>
                <a:latin typeface="Arial"/>
                <a:ea typeface="Arial"/>
                <a:cs typeface="Arial"/>
                <a:sym typeface="Arial"/>
              </a:rPr>
              <a:t>∼20 hours of MRI scans per each of the four participants.</a:t>
            </a:r>
            <a:endParaRPr/>
          </a:p>
          <a:p>
            <a:pPr indent="-228600" lvl="0" marL="228600" rtl="0" algn="l">
              <a:lnSpc>
                <a:spcPct val="90000"/>
              </a:lnSpc>
              <a:spcBef>
                <a:spcPts val="1000"/>
              </a:spcBef>
              <a:spcAft>
                <a:spcPts val="0"/>
              </a:spcAft>
              <a:buClr>
                <a:srgbClr val="222222"/>
              </a:buClr>
              <a:buSzPts val="2800"/>
              <a:buChar char="•"/>
            </a:pPr>
            <a:r>
              <a:rPr b="0" i="0" lang="en-IN">
                <a:solidFill>
                  <a:srgbClr val="222222"/>
                </a:solidFill>
                <a:latin typeface="Arial"/>
                <a:ea typeface="Arial"/>
                <a:cs typeface="Arial"/>
                <a:sym typeface="Arial"/>
              </a:rPr>
              <a:t>4,916 unique images were used as stimuli from </a:t>
            </a:r>
            <a:r>
              <a:rPr lang="en-IN">
                <a:solidFill>
                  <a:srgbClr val="222222"/>
                </a:solidFill>
                <a:latin typeface="Arial"/>
                <a:ea typeface="Arial"/>
                <a:cs typeface="Arial"/>
                <a:sym typeface="Arial"/>
              </a:rPr>
              <a:t>3 image sources</a:t>
            </a:r>
            <a:endParaRPr b="0" i="0">
              <a:solidFill>
                <a:srgbClr val="222222"/>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390" name="Google Shape;390;p23"/>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391" name="Google Shape;391;p23"/>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392" name="Google Shape;392;p23"/>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Chang, Nadine, John A. Pyles, Austin Marcus, Abhinav Gupta, Michael J. Tarr, and Elissa M. Aminoff. "BOLD5000, a public fMRI dataset while viewing 5000 visual images." </a:t>
            </a:r>
            <a:r>
              <a:rPr b="0" i="1" lang="en-IN" u="sng">
                <a:solidFill>
                  <a:srgbClr val="222222"/>
                </a:solidFill>
                <a:latin typeface="Arial"/>
                <a:ea typeface="Arial"/>
                <a:cs typeface="Arial"/>
                <a:sym typeface="Arial"/>
                <a:hlinkClick r:id="rId4">
                  <a:extLst>
                    <a:ext uri="{A12FA001-AC4F-418D-AE19-62706E023703}">
                      <ahyp:hlinkClr val="tx"/>
                    </a:ext>
                  </a:extLst>
                </a:hlinkClick>
              </a:rPr>
              <a:t>Scientific data</a:t>
            </a:r>
            <a:r>
              <a:rPr b="0" i="0" lang="en-IN" u="sng">
                <a:solidFill>
                  <a:srgbClr val="222222"/>
                </a:solidFill>
                <a:latin typeface="Arial"/>
                <a:ea typeface="Arial"/>
                <a:cs typeface="Arial"/>
                <a:sym typeface="Arial"/>
                <a:hlinkClick r:id="rId5">
                  <a:extLst>
                    <a:ext uri="{A12FA001-AC4F-418D-AE19-62706E023703}">
                      <ahyp:hlinkClr val="tx"/>
                    </a:ext>
                  </a:extLst>
                </a:hlinkClick>
              </a:rPr>
              <a:t> 6, no. 1 (2019): 1-18.</a:t>
            </a:r>
            <a:endParaRPr/>
          </a:p>
          <a:p>
            <a:pPr indent="0" lvl="0" marL="0" rtl="0" algn="l">
              <a:lnSpc>
                <a:spcPct val="90000"/>
              </a:lnSpc>
              <a:spcBef>
                <a:spcPts val="1000"/>
              </a:spcBef>
              <a:spcAft>
                <a:spcPts val="0"/>
              </a:spcAft>
              <a:buClr>
                <a:schemeClr val="dk1"/>
              </a:buClr>
              <a:buSzPct val="100000"/>
              <a:buNone/>
            </a:pPr>
            <a:r>
              <a:t/>
            </a:r>
            <a:endParaRPr/>
          </a:p>
        </p:txBody>
      </p:sp>
      <p:pic>
        <p:nvPicPr>
          <p:cNvPr id="393" name="Google Shape;393;p23"/>
          <p:cNvPicPr preferRelativeResize="0"/>
          <p:nvPr/>
        </p:nvPicPr>
        <p:blipFill rotWithShape="1">
          <a:blip r:embed="rId6">
            <a:alphaModFix/>
          </a:blip>
          <a:srcRect b="0" l="0" r="0" t="0"/>
          <a:stretch/>
        </p:blipFill>
        <p:spPr>
          <a:xfrm>
            <a:off x="1191491" y="2323890"/>
            <a:ext cx="9659389" cy="34763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4"/>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Algonauts</a:t>
            </a:r>
            <a:endParaRPr/>
          </a:p>
        </p:txBody>
      </p:sp>
      <p:sp>
        <p:nvSpPr>
          <p:cNvPr id="400" name="Google Shape;400;p24"/>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401" name="Google Shape;401;p24"/>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402" name="Google Shape;402;p24"/>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Cichy, Radoslaw Martin, Gemma Roig, Alex Andonian, Kshitij Dwivedi, Benjamin Lahner, Alex Lascelles, Yalda Mohsenzadeh, Kandan Ramakrishnan, and Aude Oliva. "The algonauts project: A platform for communication between the sciences of biological and artificial intelligence." </a:t>
            </a:r>
            <a:r>
              <a:rPr b="0" i="1" lang="en-IN" u="sng">
                <a:solidFill>
                  <a:srgbClr val="222222"/>
                </a:solidFill>
                <a:latin typeface="Arial"/>
                <a:ea typeface="Arial"/>
                <a:cs typeface="Arial"/>
                <a:sym typeface="Arial"/>
                <a:hlinkClick r:id="rId4">
                  <a:extLst>
                    <a:ext uri="{A12FA001-AC4F-418D-AE19-62706E023703}">
                      <ahyp:hlinkClr val="tx"/>
                    </a:ext>
                  </a:extLst>
                </a:hlinkClick>
              </a:rPr>
              <a:t>arXiv preprint arXiv:1905.05675</a:t>
            </a:r>
            <a:r>
              <a:rPr b="0" i="0" lang="en-IN" u="sng">
                <a:solidFill>
                  <a:srgbClr val="222222"/>
                </a:solidFill>
                <a:latin typeface="Arial"/>
                <a:ea typeface="Arial"/>
                <a:cs typeface="Arial"/>
                <a:sym typeface="Arial"/>
                <a:hlinkClick r:id="rId5">
                  <a:extLst>
                    <a:ext uri="{A12FA001-AC4F-418D-AE19-62706E023703}">
                      <ahyp:hlinkClr val="tx"/>
                    </a:ext>
                  </a:extLst>
                </a:hlinkClick>
              </a:rPr>
              <a:t> (2019).</a:t>
            </a:r>
            <a:endParaRPr/>
          </a:p>
          <a:p>
            <a:pPr indent="0" lvl="0" marL="0" rtl="0" algn="l">
              <a:lnSpc>
                <a:spcPct val="90000"/>
              </a:lnSpc>
              <a:spcBef>
                <a:spcPts val="1000"/>
              </a:spcBef>
              <a:spcAft>
                <a:spcPts val="0"/>
              </a:spcAft>
              <a:buClr>
                <a:schemeClr val="dk1"/>
              </a:buClr>
              <a:buSzPct val="100000"/>
              <a:buNone/>
            </a:pPr>
            <a:r>
              <a:t/>
            </a:r>
            <a:endParaRPr/>
          </a:p>
        </p:txBody>
      </p:sp>
      <p:pic>
        <p:nvPicPr>
          <p:cNvPr id="403" name="Google Shape;403;p24"/>
          <p:cNvPicPr preferRelativeResize="0"/>
          <p:nvPr/>
        </p:nvPicPr>
        <p:blipFill rotWithShape="1">
          <a:blip r:embed="rId6">
            <a:alphaModFix/>
          </a:blip>
          <a:srcRect b="0" l="0" r="0" t="0"/>
          <a:stretch/>
        </p:blipFill>
        <p:spPr>
          <a:xfrm>
            <a:off x="5617607" y="519748"/>
            <a:ext cx="6421993" cy="3879532"/>
          </a:xfrm>
          <a:prstGeom prst="rect">
            <a:avLst/>
          </a:prstGeom>
          <a:noFill/>
          <a:ln>
            <a:noFill/>
          </a:ln>
        </p:spPr>
      </p:pic>
      <p:sp>
        <p:nvSpPr>
          <p:cNvPr id="404" name="Google Shape;404;p24"/>
          <p:cNvSpPr txBox="1"/>
          <p:nvPr/>
        </p:nvSpPr>
        <p:spPr>
          <a:xfrm>
            <a:off x="1207814" y="4556832"/>
            <a:ext cx="9771610"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1800">
                <a:solidFill>
                  <a:schemeClr val="dk1"/>
                </a:solidFill>
                <a:latin typeface="Calibri"/>
                <a:ea typeface="Calibri"/>
                <a:cs typeface="Calibri"/>
                <a:sym typeface="Calibri"/>
              </a:rPr>
              <a:t>Training and Testing Material. </a:t>
            </a:r>
            <a:endParaRPr/>
          </a:p>
          <a:p>
            <a:pPr indent="-342900" lvl="0" marL="342900" marR="0" rtl="0" algn="l">
              <a:spcBef>
                <a:spcPts val="0"/>
              </a:spcBef>
              <a:spcAft>
                <a:spcPts val="0"/>
              </a:spcAft>
              <a:buClr>
                <a:schemeClr val="dk1"/>
              </a:buClr>
              <a:buSzPts val="1800"/>
              <a:buFont typeface="Calibri"/>
              <a:buAutoNum type="alphaLcParenR"/>
            </a:pPr>
            <a:r>
              <a:rPr b="1" lang="en-IN" sz="1800">
                <a:solidFill>
                  <a:schemeClr val="dk1"/>
                </a:solidFill>
                <a:latin typeface="Calibri"/>
                <a:ea typeface="Calibri"/>
                <a:cs typeface="Calibri"/>
                <a:sym typeface="Calibri"/>
              </a:rPr>
              <a:t>There are two sets of training data, each consisting of an image set and brain activity in RDM format (for fMRI and MEG). Training set 1 has 92 silhouette object images, and training set 2 has 118 object images with natural backgrounds. </a:t>
            </a:r>
            <a:endParaRPr/>
          </a:p>
          <a:p>
            <a:pPr indent="-342900" lvl="0" marL="342900" marR="0" rtl="0" algn="l">
              <a:spcBef>
                <a:spcPts val="0"/>
              </a:spcBef>
              <a:spcAft>
                <a:spcPts val="0"/>
              </a:spcAft>
              <a:buClr>
                <a:schemeClr val="dk1"/>
              </a:buClr>
              <a:buSzPts val="1800"/>
              <a:buFont typeface="Calibri"/>
              <a:buAutoNum type="alphaLcParenR"/>
            </a:pPr>
            <a:r>
              <a:rPr b="1" lang="en-IN" sz="1800">
                <a:solidFill>
                  <a:schemeClr val="dk1"/>
                </a:solidFill>
                <a:latin typeface="Calibri"/>
                <a:ea typeface="Calibri"/>
                <a:cs typeface="Calibri"/>
                <a:sym typeface="Calibri"/>
              </a:rPr>
              <a:t>Testing data consists of 78 images of objects on natural backgrounds. </a:t>
            </a:r>
            <a:endParaRPr/>
          </a:p>
        </p:txBody>
      </p:sp>
      <p:pic>
        <p:nvPicPr>
          <p:cNvPr id="405" name="Google Shape;405;p24"/>
          <p:cNvPicPr preferRelativeResize="0"/>
          <p:nvPr/>
        </p:nvPicPr>
        <p:blipFill rotWithShape="1">
          <a:blip r:embed="rId7">
            <a:alphaModFix/>
          </a:blip>
          <a:srcRect b="0" l="0" r="0" t="0"/>
          <a:stretch/>
        </p:blipFill>
        <p:spPr>
          <a:xfrm>
            <a:off x="147638" y="1720548"/>
            <a:ext cx="5586590" cy="2359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5"/>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Audio Stimulus Datasets </a:t>
            </a:r>
            <a:endParaRPr/>
          </a:p>
        </p:txBody>
      </p:sp>
      <p:sp>
        <p:nvSpPr>
          <p:cNvPr id="411" name="Google Shape;411;p25"/>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412" name="Google Shape;412;p25"/>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413" name="Google Shape;413;p25"/>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
        <p:nvSpPr>
          <p:cNvPr id="414" name="Google Shape;414;p25"/>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graphicFrame>
        <p:nvGraphicFramePr>
          <p:cNvPr id="415" name="Google Shape;415;p25"/>
          <p:cNvGraphicFramePr/>
          <p:nvPr/>
        </p:nvGraphicFramePr>
        <p:xfrm>
          <a:off x="147637" y="1066963"/>
          <a:ext cx="3000000" cy="3000000"/>
        </p:xfrm>
        <a:graphic>
          <a:graphicData uri="http://schemas.openxmlformats.org/drawingml/2006/table">
            <a:tbl>
              <a:tblPr bandRow="1" firstRow="1">
                <a:noFill/>
                <a:tableStyleId>{ECA3CC1F-0E36-42D3-8A65-A63B99E2748A}</a:tableStyleId>
              </a:tblPr>
              <a:tblGrid>
                <a:gridCol w="1575725"/>
                <a:gridCol w="574325"/>
                <a:gridCol w="830575"/>
                <a:gridCol w="2397250"/>
                <a:gridCol w="526550"/>
                <a:gridCol w="997600"/>
                <a:gridCol w="2994075"/>
                <a:gridCol w="1995850"/>
              </a:tblGrid>
              <a:tr h="388500">
                <a:tc>
                  <a:txBody>
                    <a:bodyPr/>
                    <a:lstStyle/>
                    <a:p>
                      <a:pPr indent="0" lvl="0" marL="0" marR="0" rtl="0" algn="l">
                        <a:spcBef>
                          <a:spcPts val="0"/>
                        </a:spcBef>
                        <a:spcAft>
                          <a:spcPts val="0"/>
                        </a:spcAft>
                        <a:buNone/>
                      </a:pPr>
                      <a:r>
                        <a:rPr lang="en-IN" sz="1300">
                          <a:latin typeface="Calibri"/>
                          <a:ea typeface="Calibri"/>
                          <a:cs typeface="Calibri"/>
                          <a:sym typeface="Calibri"/>
                        </a:rPr>
                        <a:t>Dataset</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Type</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Language</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Stimulus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Paradigm</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Size</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Task</a:t>
                      </a:r>
                      <a:endParaRPr sz="1300">
                        <a:latin typeface="Calibri"/>
                        <a:ea typeface="Calibri"/>
                        <a:cs typeface="Calibri"/>
                        <a:sym typeface="Calibri"/>
                      </a:endParaRPr>
                    </a:p>
                  </a:txBody>
                  <a:tcPr marT="45725" marB="45725" marR="91450" marL="91450"/>
                </a:tc>
              </a:tr>
              <a:tr h="546325">
                <a:tc>
                  <a:txBody>
                    <a:bodyPr/>
                    <a:lstStyle/>
                    <a:p>
                      <a:pPr indent="0" lvl="0" marL="0" marR="0" rtl="0" algn="l">
                        <a:spcBef>
                          <a:spcPts val="0"/>
                        </a:spcBef>
                        <a:spcAft>
                          <a:spcPts val="0"/>
                        </a:spcAft>
                        <a:buNone/>
                      </a:pPr>
                      <a:r>
                        <a:rPr lang="en-IN" sz="1300">
                          <a:latin typeface="Calibri"/>
                          <a:ea typeface="Calibri"/>
                          <a:cs typeface="Calibri"/>
                          <a:sym typeface="Calibri"/>
                        </a:rPr>
                        <a:t>Handjaras et al., 2016</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Italian</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rgbClr val="2E2E2E"/>
                          </a:solidFill>
                          <a:latin typeface="Calibri"/>
                          <a:ea typeface="Calibri"/>
                          <a:cs typeface="Calibri"/>
                          <a:sym typeface="Calibri"/>
                        </a:rPr>
                        <a:t>Verbal, pictorial or auditory presentation of 40 concrete nouns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20</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Reading, viewing or listening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40 nouns * 4 times.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Property Generation</a:t>
                      </a:r>
                      <a:endParaRPr sz="1300">
                        <a:latin typeface="Calibri"/>
                        <a:ea typeface="Calibri"/>
                        <a:cs typeface="Calibri"/>
                        <a:sym typeface="Calibri"/>
                      </a:endParaRPr>
                    </a:p>
                  </a:txBody>
                  <a:tcPr marT="45725" marB="45725" marR="91450" marL="91450"/>
                </a:tc>
              </a:tr>
              <a:tr h="388500">
                <a:tc>
                  <a:txBody>
                    <a:bodyPr/>
                    <a:lstStyle/>
                    <a:p>
                      <a:pPr indent="0" lvl="0" marL="0" marR="0" rtl="0" algn="l">
                        <a:spcBef>
                          <a:spcPts val="0"/>
                        </a:spcBef>
                        <a:spcAft>
                          <a:spcPts val="0"/>
                        </a:spcAft>
                        <a:buNone/>
                      </a:pPr>
                      <a:r>
                        <a:rPr lang="en-IN" sz="1300">
                          <a:latin typeface="Calibri"/>
                          <a:ea typeface="Calibri"/>
                          <a:cs typeface="Calibri"/>
                          <a:sym typeface="Calibri"/>
                        </a:rPr>
                        <a:t>Huth et al., 2016</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Eleven 10-minute stories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7</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Listening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2 hours of stories from The Moth Radio Hour</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Passive Listening</a:t>
                      </a:r>
                      <a:endParaRPr sz="1300">
                        <a:latin typeface="Calibri"/>
                        <a:ea typeface="Calibri"/>
                        <a:cs typeface="Calibri"/>
                        <a:sym typeface="Calibri"/>
                      </a:endParaRPr>
                    </a:p>
                  </a:txBody>
                  <a:tcPr marT="45725" marB="45725" marR="91450" marL="91450"/>
                </a:tc>
              </a:tr>
              <a:tr h="705600">
                <a:tc>
                  <a:txBody>
                    <a:bodyPr/>
                    <a:lstStyle/>
                    <a:p>
                      <a:pPr indent="0" lvl="0" marL="0" marR="0" rtl="0" algn="l">
                        <a:spcBef>
                          <a:spcPts val="0"/>
                        </a:spcBef>
                        <a:spcAft>
                          <a:spcPts val="0"/>
                        </a:spcAft>
                        <a:buNone/>
                      </a:pPr>
                      <a:r>
                        <a:rPr lang="en-IN" sz="1300">
                          <a:latin typeface="Calibri"/>
                          <a:ea typeface="Calibri"/>
                          <a:cs typeface="Calibri"/>
                          <a:sym typeface="Calibri"/>
                        </a:rPr>
                        <a:t>Brennan and Hale, 2019</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EEG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Chapter one of Alice’s Adventures in Wonderland as read by Kristen McQuillan</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33</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Listening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2,129 words in 84 sentences. The entire experimental session lasted 1–1.5 h (including QA).</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8 MCQ Question answering concerning the contents of the story</a:t>
                      </a:r>
                      <a:endParaRPr/>
                    </a:p>
                  </a:txBody>
                  <a:tcPr marT="45725" marB="45725" marR="91450" marL="91450"/>
                </a:tc>
              </a:tr>
              <a:tr h="546325">
                <a:tc>
                  <a:txBody>
                    <a:bodyPr/>
                    <a:lstStyle/>
                    <a:p>
                      <a:pPr indent="0" lvl="0" marL="0" marR="0" rtl="0" algn="l">
                        <a:spcBef>
                          <a:spcPts val="0"/>
                        </a:spcBef>
                        <a:spcAft>
                          <a:spcPts val="0"/>
                        </a:spcAft>
                        <a:buNone/>
                      </a:pPr>
                      <a:r>
                        <a:rPr lang="en-IN" sz="1300">
                          <a:latin typeface="Calibri"/>
                          <a:ea typeface="Calibri"/>
                          <a:cs typeface="Calibri"/>
                          <a:sym typeface="Calibri"/>
                        </a:rPr>
                        <a:t>Anderson et al., 2020</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One of 20 scenario names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26</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Listening scenario name</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20 scenario prompts displayed 5 times.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rgbClr val="222222"/>
                          </a:solidFill>
                          <a:latin typeface="Calibri"/>
                          <a:ea typeface="Calibri"/>
                          <a:cs typeface="Calibri"/>
                          <a:sym typeface="Calibri"/>
                        </a:rPr>
                        <a:t>Imagine themselves personally experiencing  common scenarios</a:t>
                      </a:r>
                      <a:endParaRPr sz="1300">
                        <a:latin typeface="Calibri"/>
                        <a:ea typeface="Calibri"/>
                        <a:cs typeface="Calibri"/>
                        <a:sym typeface="Calibri"/>
                      </a:endParaRPr>
                    </a:p>
                  </a:txBody>
                  <a:tcPr marT="45725" marB="45725" marR="91450" marL="91450"/>
                </a:tc>
              </a:tr>
              <a:tr h="576400">
                <a:tc>
                  <a:txBody>
                    <a:bodyPr/>
                    <a:lstStyle/>
                    <a:p>
                      <a:pPr indent="0" lvl="0" marL="0" marR="0" rtl="0" algn="l">
                        <a:spcBef>
                          <a:spcPts val="0"/>
                        </a:spcBef>
                        <a:spcAft>
                          <a:spcPts val="0"/>
                        </a:spcAft>
                        <a:buNone/>
                      </a:pPr>
                      <a:r>
                        <a:rPr lang="en-IN" sz="1300">
                          <a:latin typeface="Calibri"/>
                          <a:ea typeface="Calibri"/>
                          <a:cs typeface="Calibri"/>
                          <a:sym typeface="Calibri"/>
                        </a:rPr>
                        <a:t>Narratives: Nastase et al., 2021</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rgbClr val="222222"/>
                          </a:solidFill>
                          <a:latin typeface="Calibri"/>
                          <a:ea typeface="Calibri"/>
                          <a:cs typeface="Calibri"/>
                          <a:sym typeface="Calibri"/>
                        </a:rPr>
                        <a:t>27 diverse naturalistic spoken stories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345</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Listening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rgbClr val="222222"/>
                          </a:solidFill>
                          <a:latin typeface="Calibri"/>
                          <a:ea typeface="Calibri"/>
                          <a:cs typeface="Calibri"/>
                          <a:sym typeface="Calibri"/>
                        </a:rPr>
                        <a:t>891 functional scans, totaling ~4.6 hours of unique stimuli (~43,000 words)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Passive Listening</a:t>
                      </a:r>
                      <a:endParaRPr sz="1300">
                        <a:latin typeface="Calibri"/>
                        <a:ea typeface="Calibri"/>
                        <a:cs typeface="Calibri"/>
                        <a:sym typeface="Calibri"/>
                      </a:endParaRPr>
                    </a:p>
                  </a:txBody>
                  <a:tcPr marT="45725" marB="45725" marR="91450" marL="91450"/>
                </a:tc>
              </a:tr>
              <a:tr h="488125">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Natural Stories: Zhang et al., 2020</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Moth-Radio-Hour naturalistic spoken stories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19</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Listening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5 h 33 m (repeated twice). Each story is 6 m 48 s avg or 2492 words.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Passive Listening</a:t>
                      </a:r>
                      <a:endParaRPr sz="1300">
                        <a:latin typeface="Calibri"/>
                        <a:ea typeface="Calibri"/>
                        <a:cs typeface="Calibri"/>
                        <a:sym typeface="Calibri"/>
                      </a:endParaRPr>
                    </a:p>
                  </a:txBody>
                  <a:tcPr marT="45725" marB="45725" marR="91450" marL="91450"/>
                </a:tc>
              </a:tr>
              <a:tr h="546325">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The Little Prince: Li et al., 2021</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English, Chinese, French</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Audiobook </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112</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Listening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English audiobook is 94 minutes long. Chinese: 99min. French: 97 min.</a:t>
                      </a:r>
                      <a:endParaRPr/>
                    </a:p>
                  </a:txBody>
                  <a:tcPr marT="45725" marB="45725" marR="91450" marL="91450"/>
                </a:tc>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Passive Listening. </a:t>
                      </a:r>
                      <a:r>
                        <a:rPr lang="en-IN" sz="1300">
                          <a:latin typeface="Calibri"/>
                          <a:ea typeface="Calibri"/>
                          <a:cs typeface="Calibri"/>
                          <a:sym typeface="Calibri"/>
                        </a:rPr>
                        <a:t>4 quiz questions.</a:t>
                      </a:r>
                      <a:endParaRPr/>
                    </a:p>
                  </a:txBody>
                  <a:tcPr marT="45725" marB="45725" marR="91450" marL="91450"/>
                </a:tc>
              </a:tr>
              <a:tr h="576400">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MEG-MASC: Gwilliams et al., 2022</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MEG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4 English fictional stories: Cable spool boy, LW1, Black willow, Easy money. </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27</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Listening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Two hours of naturalistic stories. </a:t>
                      </a:r>
                      <a:r>
                        <a:rPr b="0" i="0" lang="en-IN" sz="1300">
                          <a:solidFill>
                            <a:schemeClr val="dk1"/>
                          </a:solidFill>
                          <a:latin typeface="Calibri"/>
                          <a:ea typeface="Calibri"/>
                          <a:cs typeface="Calibri"/>
                          <a:sym typeface="Calibri"/>
                        </a:rPr>
                        <a:t>208 MEG sensors.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Passive Listening</a:t>
                      </a:r>
                      <a:endParaRPr sz="1300">
                        <a:latin typeface="Calibri"/>
                        <a:ea typeface="Calibri"/>
                        <a:cs typeface="Calibri"/>
                        <a:sym typeface="Calibri"/>
                      </a:endParaRPr>
                    </a:p>
                  </a:txBody>
                  <a:tcPr marT="45725" marB="45725" marR="91450" marL="91450"/>
                </a:tc>
              </a:tr>
            </a:tbl>
          </a:graphicData>
        </a:graphic>
      </p:graphicFrame>
      <p:sp>
        <p:nvSpPr>
          <p:cNvPr id="416" name="Google Shape;416;p25"/>
          <p:cNvSpPr/>
          <p:nvPr/>
        </p:nvSpPr>
        <p:spPr>
          <a:xfrm>
            <a:off x="147636" y="3310769"/>
            <a:ext cx="11891963" cy="1281551"/>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26"/>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Imagining common scenarios</a:t>
            </a:r>
            <a:endParaRPr/>
          </a:p>
        </p:txBody>
      </p:sp>
      <p:sp>
        <p:nvSpPr>
          <p:cNvPr id="422" name="Google Shape;422;p26"/>
          <p:cNvSpPr txBox="1"/>
          <p:nvPr>
            <p:ph idx="1" type="body"/>
          </p:nvPr>
        </p:nvSpPr>
        <p:spPr>
          <a:xfrm>
            <a:off x="265616" y="4815840"/>
            <a:ext cx="11773983" cy="1480185"/>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90000"/>
              </a:lnSpc>
              <a:spcBef>
                <a:spcPts val="0"/>
              </a:spcBef>
              <a:spcAft>
                <a:spcPts val="0"/>
              </a:spcAft>
              <a:buClr>
                <a:schemeClr val="dk1"/>
              </a:buClr>
              <a:buSzPct val="100000"/>
              <a:buChar char="•"/>
            </a:pPr>
            <a:r>
              <a:rPr lang="en-IN"/>
              <a:t>Participants underwent fMRI as they reimagined the scenarios when prompted by standardized cues.</a:t>
            </a:r>
            <a:endParaRPr/>
          </a:p>
          <a:p>
            <a:pPr indent="-228600" lvl="0" marL="228600" rtl="0" algn="l">
              <a:lnSpc>
                <a:spcPct val="90000"/>
              </a:lnSpc>
              <a:spcBef>
                <a:spcPts val="1000"/>
              </a:spcBef>
              <a:spcAft>
                <a:spcPts val="0"/>
              </a:spcAft>
              <a:buClr>
                <a:schemeClr val="dk1"/>
              </a:buClr>
              <a:buSzPct val="100000"/>
              <a:buChar char="•"/>
            </a:pPr>
            <a:r>
              <a:rPr lang="en-IN"/>
              <a:t>20 Scenarios: </a:t>
            </a:r>
            <a:r>
              <a:rPr b="0" i="0" lang="en-IN">
                <a:solidFill>
                  <a:srgbClr val="222222"/>
                </a:solidFill>
                <a:latin typeface="Arial"/>
                <a:ea typeface="Arial"/>
                <a:cs typeface="Arial"/>
                <a:sym typeface="Arial"/>
              </a:rPr>
              <a:t>resting, reading, writing, bathing, cooking, housework, exercising, internet, telephoning, driving, shopping, movie, museum, restaurant, barbecue, party, dancing, wedding, funeral, festival.</a:t>
            </a:r>
            <a:endParaRPr/>
          </a:p>
          <a:p>
            <a:pPr indent="-228600" lvl="0" marL="228600" rtl="0" algn="l">
              <a:lnSpc>
                <a:spcPct val="90000"/>
              </a:lnSpc>
              <a:spcBef>
                <a:spcPts val="1000"/>
              </a:spcBef>
              <a:spcAft>
                <a:spcPts val="0"/>
              </a:spcAft>
              <a:buClr>
                <a:schemeClr val="dk1"/>
              </a:buClr>
              <a:buSzPct val="100000"/>
              <a:buChar char="•"/>
            </a:pPr>
            <a:r>
              <a:rPr lang="en-IN"/>
              <a:t>20 attributes: </a:t>
            </a:r>
            <a:r>
              <a:rPr b="0" i="0" lang="en-IN">
                <a:solidFill>
                  <a:srgbClr val="222222"/>
                </a:solidFill>
                <a:latin typeface="Arial"/>
                <a:ea typeface="Arial"/>
                <a:cs typeface="Arial"/>
                <a:sym typeface="Arial"/>
              </a:rPr>
              <a:t>bright, color, motion, touch, audition, music, speech, taste, head, upperlimb, lowerlimb, body, path, landmark, time, social, communication, cognition, pleasant, unpleasant.</a:t>
            </a:r>
            <a:endParaRPr/>
          </a:p>
        </p:txBody>
      </p:sp>
      <p:sp>
        <p:nvSpPr>
          <p:cNvPr id="423" name="Google Shape;423;p26"/>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424" name="Google Shape;424;p26"/>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425" name="Google Shape;425;p26"/>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Anderson, Andrew James, Kelsey McDermott, Brian Rooks, Kathi L. Heffner, David Dodell-Feder, and Feng V. Lin. "Decoding individual identity from brain activity elicited in imagining common experiences." </a:t>
            </a:r>
            <a:r>
              <a:rPr b="0" i="1" lang="en-IN" u="sng">
                <a:solidFill>
                  <a:srgbClr val="222222"/>
                </a:solidFill>
                <a:latin typeface="Arial"/>
                <a:ea typeface="Arial"/>
                <a:cs typeface="Arial"/>
                <a:sym typeface="Arial"/>
                <a:hlinkClick r:id="rId4">
                  <a:extLst>
                    <a:ext uri="{A12FA001-AC4F-418D-AE19-62706E023703}">
                      <ahyp:hlinkClr val="tx"/>
                    </a:ext>
                  </a:extLst>
                </a:hlinkClick>
              </a:rPr>
              <a:t>Nature communications</a:t>
            </a:r>
            <a:r>
              <a:rPr b="0" i="0" lang="en-IN" u="sng">
                <a:solidFill>
                  <a:srgbClr val="222222"/>
                </a:solidFill>
                <a:latin typeface="Arial"/>
                <a:ea typeface="Arial"/>
                <a:cs typeface="Arial"/>
                <a:sym typeface="Arial"/>
                <a:hlinkClick r:id="rId5">
                  <a:extLst>
                    <a:ext uri="{A12FA001-AC4F-418D-AE19-62706E023703}">
                      <ahyp:hlinkClr val="tx"/>
                    </a:ext>
                  </a:extLst>
                </a:hlinkClick>
              </a:rPr>
              <a:t> 11, no. 1 (2020): 1-14.</a:t>
            </a:r>
            <a:endParaRPr/>
          </a:p>
        </p:txBody>
      </p:sp>
      <p:pic>
        <p:nvPicPr>
          <p:cNvPr id="426" name="Google Shape;426;p26"/>
          <p:cNvPicPr preferRelativeResize="0"/>
          <p:nvPr/>
        </p:nvPicPr>
        <p:blipFill rotWithShape="1">
          <a:blip r:embed="rId6">
            <a:alphaModFix/>
          </a:blip>
          <a:srcRect b="0" l="0" r="0" t="0"/>
          <a:stretch/>
        </p:blipFill>
        <p:spPr>
          <a:xfrm>
            <a:off x="1069179" y="1155015"/>
            <a:ext cx="4724164" cy="3424275"/>
          </a:xfrm>
          <a:prstGeom prst="rect">
            <a:avLst/>
          </a:prstGeom>
          <a:noFill/>
          <a:ln>
            <a:noFill/>
          </a:ln>
        </p:spPr>
      </p:pic>
      <p:pic>
        <p:nvPicPr>
          <p:cNvPr id="427" name="Google Shape;427;p26"/>
          <p:cNvPicPr preferRelativeResize="0"/>
          <p:nvPr/>
        </p:nvPicPr>
        <p:blipFill rotWithShape="1">
          <a:blip r:embed="rId7">
            <a:alphaModFix/>
          </a:blip>
          <a:srcRect b="0" l="0" r="0" t="0"/>
          <a:stretch/>
        </p:blipFill>
        <p:spPr>
          <a:xfrm>
            <a:off x="6398659" y="1183529"/>
            <a:ext cx="4618966" cy="3424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7"/>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433" name="Google Shape;433;p27"/>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434" name="Google Shape;434;p27"/>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Nastase, Samuel A., Yun-Fei Liu, Hanna Hillman, Asieh Zadbood, Liat Hasenfratz, Neggin Keshavarzian, Janice Chen et al. "The “Narratives” fMRI dataset for evaluating models of naturalistic language comprehension." </a:t>
            </a:r>
            <a:r>
              <a:rPr b="0" i="1" lang="en-IN" u="sng">
                <a:solidFill>
                  <a:srgbClr val="222222"/>
                </a:solidFill>
                <a:latin typeface="Arial"/>
                <a:ea typeface="Arial"/>
                <a:cs typeface="Arial"/>
                <a:sym typeface="Arial"/>
                <a:hlinkClick r:id="rId4">
                  <a:extLst>
                    <a:ext uri="{A12FA001-AC4F-418D-AE19-62706E023703}">
                      <ahyp:hlinkClr val="tx"/>
                    </a:ext>
                  </a:extLst>
                </a:hlinkClick>
              </a:rPr>
              <a:t>Scientific data</a:t>
            </a:r>
            <a:r>
              <a:rPr b="0" i="0" lang="en-IN" u="sng">
                <a:solidFill>
                  <a:srgbClr val="222222"/>
                </a:solidFill>
                <a:latin typeface="Arial"/>
                <a:ea typeface="Arial"/>
                <a:cs typeface="Arial"/>
                <a:sym typeface="Arial"/>
                <a:hlinkClick r:id="rId5">
                  <a:extLst>
                    <a:ext uri="{A12FA001-AC4F-418D-AE19-62706E023703}">
                      <ahyp:hlinkClr val="tx"/>
                    </a:ext>
                  </a:extLst>
                </a:hlinkClick>
              </a:rPr>
              <a:t> 8, no. 1 (2021): 1-22.</a:t>
            </a:r>
            <a:endParaRPr/>
          </a:p>
          <a:p>
            <a:pPr indent="0" lvl="0" marL="0" rtl="0" algn="l">
              <a:lnSpc>
                <a:spcPct val="90000"/>
              </a:lnSpc>
              <a:spcBef>
                <a:spcPts val="1000"/>
              </a:spcBef>
              <a:spcAft>
                <a:spcPts val="0"/>
              </a:spcAft>
              <a:buClr>
                <a:schemeClr val="dk1"/>
              </a:buClr>
              <a:buSzPct val="100000"/>
              <a:buNone/>
            </a:pPr>
            <a:r>
              <a:t/>
            </a:r>
            <a:endParaRPr/>
          </a:p>
        </p:txBody>
      </p:sp>
      <p:sp>
        <p:nvSpPr>
          <p:cNvPr id="435" name="Google Shape;435;p27"/>
          <p:cNvSpPr txBox="1"/>
          <p:nvPr>
            <p:ph idx="3" type="body"/>
          </p:nvPr>
        </p:nvSpPr>
        <p:spPr>
          <a:xfrm>
            <a:off x="6234113" y="1128713"/>
            <a:ext cx="5805487" cy="5167312"/>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436" name="Google Shape;436;p27"/>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Narratives</a:t>
            </a:r>
            <a:endParaRPr/>
          </a:p>
        </p:txBody>
      </p:sp>
      <p:grpSp>
        <p:nvGrpSpPr>
          <p:cNvPr id="437" name="Google Shape;437;p27"/>
          <p:cNvGrpSpPr/>
          <p:nvPr/>
        </p:nvGrpSpPr>
        <p:grpSpPr>
          <a:xfrm>
            <a:off x="6025321" y="1628216"/>
            <a:ext cx="5945980" cy="4168305"/>
            <a:chOff x="6093620" y="121062"/>
            <a:chExt cx="4384010" cy="2991614"/>
          </a:xfrm>
        </p:grpSpPr>
        <p:pic>
          <p:nvPicPr>
            <p:cNvPr id="438" name="Google Shape;438;p27"/>
            <p:cNvPicPr preferRelativeResize="0"/>
            <p:nvPr/>
          </p:nvPicPr>
          <p:blipFill rotWithShape="1">
            <a:blip r:embed="rId6">
              <a:alphaModFix/>
            </a:blip>
            <a:srcRect b="0" l="0" r="72276" t="0"/>
            <a:stretch/>
          </p:blipFill>
          <p:spPr>
            <a:xfrm>
              <a:off x="6093620" y="121062"/>
              <a:ext cx="1609508" cy="2991614"/>
            </a:xfrm>
            <a:prstGeom prst="rect">
              <a:avLst/>
            </a:prstGeom>
            <a:noFill/>
            <a:ln>
              <a:noFill/>
            </a:ln>
          </p:spPr>
        </p:pic>
        <p:pic>
          <p:nvPicPr>
            <p:cNvPr id="439" name="Google Shape;439;p27"/>
            <p:cNvPicPr preferRelativeResize="0"/>
            <p:nvPr/>
          </p:nvPicPr>
          <p:blipFill rotWithShape="1">
            <a:blip r:embed="rId6">
              <a:alphaModFix/>
            </a:blip>
            <a:srcRect b="0" l="51350" r="0" t="0"/>
            <a:stretch/>
          </p:blipFill>
          <p:spPr>
            <a:xfrm>
              <a:off x="7653251" y="121062"/>
              <a:ext cx="2824379" cy="2991614"/>
            </a:xfrm>
            <a:prstGeom prst="rect">
              <a:avLst/>
            </a:prstGeom>
            <a:noFill/>
            <a:ln>
              <a:noFill/>
            </a:ln>
          </p:spPr>
        </p:pic>
      </p:grpSp>
      <p:pic>
        <p:nvPicPr>
          <p:cNvPr id="440" name="Google Shape;440;p27"/>
          <p:cNvPicPr preferRelativeResize="0"/>
          <p:nvPr>
            <p:ph idx="1" type="body"/>
          </p:nvPr>
        </p:nvPicPr>
        <p:blipFill rotWithShape="1">
          <a:blip r:embed="rId7">
            <a:alphaModFix/>
          </a:blip>
          <a:srcRect b="0" l="0" r="0" t="0"/>
          <a:stretch/>
        </p:blipFill>
        <p:spPr>
          <a:xfrm>
            <a:off x="472831" y="1429789"/>
            <a:ext cx="5291872" cy="438074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8"/>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Video Stimulus Datasets </a:t>
            </a:r>
            <a:endParaRPr/>
          </a:p>
        </p:txBody>
      </p:sp>
      <p:graphicFrame>
        <p:nvGraphicFramePr>
          <p:cNvPr id="446" name="Google Shape;446;p28"/>
          <p:cNvGraphicFramePr/>
          <p:nvPr/>
        </p:nvGraphicFramePr>
        <p:xfrm>
          <a:off x="147638" y="1104900"/>
          <a:ext cx="3000000" cy="3000000"/>
        </p:xfrm>
        <a:graphic>
          <a:graphicData uri="http://schemas.openxmlformats.org/drawingml/2006/table">
            <a:tbl>
              <a:tblPr bandRow="1" firstRow="1">
                <a:noFill/>
                <a:tableStyleId>{ECA3CC1F-0E36-42D3-8A65-A63B99E2748A}</a:tableStyleId>
              </a:tblPr>
              <a:tblGrid>
                <a:gridCol w="1711875"/>
                <a:gridCol w="628325"/>
                <a:gridCol w="1520250"/>
                <a:gridCol w="1903525"/>
                <a:gridCol w="1124175"/>
                <a:gridCol w="1402075"/>
                <a:gridCol w="2609425"/>
                <a:gridCol w="992300"/>
              </a:tblGrid>
              <a:tr h="370850">
                <a:tc>
                  <a:txBody>
                    <a:bodyPr/>
                    <a:lstStyle/>
                    <a:p>
                      <a:pPr indent="0" lvl="0" marL="0" marR="0" rtl="0" algn="l">
                        <a:spcBef>
                          <a:spcPts val="0"/>
                        </a:spcBef>
                        <a:spcAft>
                          <a:spcPts val="0"/>
                        </a:spcAft>
                        <a:buNone/>
                      </a:pPr>
                      <a:r>
                        <a:rPr lang="en-IN" sz="1300">
                          <a:latin typeface="Calibri"/>
                          <a:ea typeface="Calibri"/>
                          <a:cs typeface="Calibri"/>
                          <a:sym typeface="Calibri"/>
                        </a:rPr>
                        <a:t>Dataset</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Type</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Language</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Stimulus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#Subjects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Paradigm</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Size</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Task</a:t>
                      </a:r>
                      <a:endParaRPr sz="1300">
                        <a:latin typeface="Calibri"/>
                        <a:ea typeface="Calibri"/>
                        <a:cs typeface="Calibri"/>
                        <a:sym typeface="Calibri"/>
                      </a:endParaRPr>
                    </a:p>
                  </a:txBody>
                  <a:tcPr marT="45725" marB="45725" marR="91450" marL="91450"/>
                </a:tc>
              </a:tr>
              <a:tr h="370850">
                <a:tc>
                  <a:txBody>
                    <a:bodyPr/>
                    <a:lstStyle/>
                    <a:p>
                      <a:pPr indent="0" lvl="0" marL="0" marR="0" rtl="0" algn="l">
                        <a:spcBef>
                          <a:spcPts val="0"/>
                        </a:spcBef>
                        <a:spcAft>
                          <a:spcPts val="0"/>
                        </a:spcAft>
                        <a:buNone/>
                      </a:pPr>
                      <a:r>
                        <a:rPr lang="en-IN" sz="1300">
                          <a:latin typeface="Calibri"/>
                          <a:ea typeface="Calibri"/>
                          <a:cs typeface="Calibri"/>
                          <a:sym typeface="Calibri"/>
                        </a:rPr>
                        <a:t>BBC’s Doctor Who: Seeliger et al., 2019</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Spatiotemporal visual and auditory naturalistic stimuli (30 episodes of BBC’s Doctor Who)</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1</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Viewing episode videos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120.830 whole-brain volumes (approx. 23 h) of single-presentation data, and 1.178 volumes (11 min) of repeated narrative short episodes (22 repetitions)</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T="45725" marB="45725" marR="91450" marL="91450"/>
                </a:tc>
              </a:tr>
              <a:tr h="370850">
                <a:tc>
                  <a:txBody>
                    <a:bodyPr/>
                    <a:lstStyle/>
                    <a:p>
                      <a:pPr indent="0" lvl="0" marL="0" marR="0" rtl="0" algn="l">
                        <a:spcBef>
                          <a:spcPts val="0"/>
                        </a:spcBef>
                        <a:spcAft>
                          <a:spcPts val="0"/>
                        </a:spcAft>
                        <a:buNone/>
                      </a:pPr>
                      <a:r>
                        <a:rPr lang="en-IN" sz="1300">
                          <a:latin typeface="Calibri"/>
                          <a:ea typeface="Calibri"/>
                          <a:cs typeface="Calibri"/>
                          <a:sym typeface="Calibri"/>
                        </a:rPr>
                        <a:t>Japanese Ads: Nishida et al., 2020</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Japanese</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368 web and 2452 TV Japanese ad movies (15-30s)</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40 and 28 for web and TV ads. 16 were overlapped</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Viewing Ads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7200 train and 1200 test fMRIs for web; fMRIs from 420 ads.</a:t>
                      </a:r>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T="45725" marB="45725" marR="91450" marL="91450"/>
                </a:tc>
              </a:tr>
              <a:tr h="370850">
                <a:tc>
                  <a:txBody>
                    <a:bodyPr/>
                    <a:lstStyle/>
                    <a:p>
                      <a:pPr indent="0" lvl="0" marL="0" marR="0" rtl="0" algn="l">
                        <a:spcBef>
                          <a:spcPts val="0"/>
                        </a:spcBef>
                        <a:spcAft>
                          <a:spcPts val="0"/>
                        </a:spcAft>
                        <a:buNone/>
                      </a:pPr>
                      <a:r>
                        <a:rPr lang="en-IN" sz="1300">
                          <a:latin typeface="Calibri"/>
                          <a:ea typeface="Calibri"/>
                          <a:cs typeface="Calibri"/>
                          <a:sym typeface="Calibri"/>
                        </a:rPr>
                        <a:t>Pippi Langkous: Berezutskaya et al., 2020</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ECoG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rgbClr val="222222"/>
                          </a:solidFill>
                          <a:latin typeface="Calibri"/>
                          <a:ea typeface="Calibri"/>
                          <a:cs typeface="Calibri"/>
                          <a:sym typeface="Calibri"/>
                        </a:rPr>
                        <a:t>The movie was originally in Swedish but dubbed in Dutch</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rgbClr val="222222"/>
                          </a:solidFill>
                          <a:latin typeface="Calibri"/>
                          <a:ea typeface="Calibri"/>
                          <a:cs typeface="Calibri"/>
                          <a:sym typeface="Calibri"/>
                        </a:rPr>
                        <a:t>30 s excerpts of a feature film (in total, 6.5 min long), edited together for a coherent story</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37 patients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Viewing</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rgbClr val="222222"/>
                          </a:solidFill>
                          <a:latin typeface="Calibri"/>
                          <a:ea typeface="Calibri"/>
                          <a:cs typeface="Calibri"/>
                          <a:sym typeface="Calibri"/>
                        </a:rPr>
                        <a:t>6.5 min movie.</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T="45725" marB="45725" marR="91450" marL="91450"/>
                </a:tc>
              </a:tr>
              <a:tr h="370850">
                <a:tc>
                  <a:txBody>
                    <a:bodyPr/>
                    <a:lstStyle/>
                    <a:p>
                      <a:pPr indent="0" lvl="0" marL="0" marR="0" rtl="0" algn="l">
                        <a:spcBef>
                          <a:spcPts val="0"/>
                        </a:spcBef>
                        <a:spcAft>
                          <a:spcPts val="0"/>
                        </a:spcAft>
                        <a:buNone/>
                      </a:pPr>
                      <a:r>
                        <a:rPr lang="en-IN" sz="1300">
                          <a:latin typeface="Calibri"/>
                          <a:ea typeface="Calibri"/>
                          <a:cs typeface="Calibri"/>
                          <a:sym typeface="Calibri"/>
                        </a:rPr>
                        <a:t>Algonauts: Cichy et al., 2021</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1000 short video clips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10</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Viewing video clips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1000 short video clips (3 sec each)</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T="45725" marB="45725" marR="91450" marL="91450"/>
                </a:tc>
              </a:tr>
              <a:tr h="370850">
                <a:tc>
                  <a:txBody>
                    <a:bodyPr/>
                    <a:lstStyle/>
                    <a:p>
                      <a:pPr indent="0" lvl="0" marL="0" marR="0" rtl="0" algn="l">
                        <a:spcBef>
                          <a:spcPts val="0"/>
                        </a:spcBef>
                        <a:spcAft>
                          <a:spcPts val="0"/>
                        </a:spcAft>
                        <a:buNone/>
                      </a:pPr>
                      <a:r>
                        <a:rPr lang="en-IN" sz="1300">
                          <a:latin typeface="Calibri"/>
                          <a:ea typeface="Calibri"/>
                          <a:cs typeface="Calibri"/>
                          <a:sym typeface="Calibri"/>
                        </a:rPr>
                        <a:t>Natural Short Clips: Huth et al., 2022</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Natural short movie clips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5</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0" i="0" lang="en-IN" sz="1300">
                          <a:solidFill>
                            <a:schemeClr val="dk1"/>
                          </a:solidFill>
                          <a:latin typeface="Calibri"/>
                          <a:ea typeface="Calibri"/>
                          <a:cs typeface="Calibri"/>
                          <a:sym typeface="Calibri"/>
                        </a:rPr>
                        <a:t>Watching natural short movie clips</a:t>
                      </a:r>
                      <a:endParaRPr sz="1300">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IN" sz="1300">
                          <a:latin typeface="Calibri"/>
                          <a:ea typeface="Calibri"/>
                          <a:cs typeface="Calibri"/>
                          <a:sym typeface="Calibri"/>
                        </a:rPr>
                        <a:t>3870 responses per subject. </a:t>
                      </a:r>
                      <a:endParaRPr sz="1300">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300"/>
                        <a:buFont typeface="Calibri"/>
                        <a:buNone/>
                      </a:pPr>
                      <a:r>
                        <a:rPr lang="en-IN" sz="1300">
                          <a:latin typeface="Calibri"/>
                          <a:ea typeface="Calibri"/>
                          <a:cs typeface="Calibri"/>
                          <a:sym typeface="Calibri"/>
                        </a:rPr>
                        <a:t>Passive viewing</a:t>
                      </a:r>
                      <a:endParaRPr sz="1300">
                        <a:latin typeface="Calibri"/>
                        <a:ea typeface="Calibri"/>
                        <a:cs typeface="Calibri"/>
                        <a:sym typeface="Calibri"/>
                      </a:endParaRPr>
                    </a:p>
                    <a:p>
                      <a:pPr indent="0" lvl="0" marL="0" marR="0" rtl="0" algn="l">
                        <a:spcBef>
                          <a:spcPts val="0"/>
                        </a:spcBef>
                        <a:spcAft>
                          <a:spcPts val="0"/>
                        </a:spcAft>
                        <a:buNone/>
                      </a:pPr>
                      <a:r>
                        <a:t/>
                      </a:r>
                      <a:endParaRPr sz="1300">
                        <a:latin typeface="Calibri"/>
                        <a:ea typeface="Calibri"/>
                        <a:cs typeface="Calibri"/>
                        <a:sym typeface="Calibri"/>
                      </a:endParaRPr>
                    </a:p>
                  </a:txBody>
                  <a:tcPr marT="45725" marB="45725" marR="91450" marL="91450"/>
                </a:tc>
              </a:tr>
            </a:tbl>
          </a:graphicData>
        </a:graphic>
      </p:graphicFrame>
      <p:sp>
        <p:nvSpPr>
          <p:cNvPr id="447" name="Google Shape;447;p28"/>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448" name="Google Shape;448;p28"/>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449" name="Google Shape;449;p28"/>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
        <p:nvSpPr>
          <p:cNvPr id="450" name="Google Shape;450;p28"/>
          <p:cNvSpPr/>
          <p:nvPr/>
        </p:nvSpPr>
        <p:spPr>
          <a:xfrm>
            <a:off x="73818" y="2745582"/>
            <a:ext cx="12039600" cy="912018"/>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28"/>
          <p:cNvSpPr/>
          <p:nvPr/>
        </p:nvSpPr>
        <p:spPr>
          <a:xfrm>
            <a:off x="73818" y="4517868"/>
            <a:ext cx="12039600" cy="516412"/>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29"/>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sz="4400"/>
              <a:t>Japanese Ads</a:t>
            </a:r>
            <a:endParaRPr sz="4400"/>
          </a:p>
        </p:txBody>
      </p:sp>
      <p:sp>
        <p:nvSpPr>
          <p:cNvPr id="457" name="Google Shape;457;p29"/>
          <p:cNvSpPr txBox="1"/>
          <p:nvPr>
            <p:ph idx="1" type="body"/>
          </p:nvPr>
        </p:nvSpPr>
        <p:spPr>
          <a:xfrm>
            <a:off x="147638" y="1104900"/>
            <a:ext cx="6883082" cy="5191125"/>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en-IN"/>
              <a:t>Two sets of movies were provided by NTT DATA Corp: web and TV ads.</a:t>
            </a:r>
            <a:endParaRPr/>
          </a:p>
          <a:p>
            <a:pPr indent="-228600" lvl="0" marL="228600" rtl="0" algn="l">
              <a:lnSpc>
                <a:spcPct val="90000"/>
              </a:lnSpc>
              <a:spcBef>
                <a:spcPts val="1000"/>
              </a:spcBef>
              <a:spcAft>
                <a:spcPts val="0"/>
              </a:spcAft>
              <a:buClr>
                <a:schemeClr val="dk1"/>
              </a:buClr>
              <a:buSzPct val="100000"/>
              <a:buChar char="•"/>
            </a:pPr>
            <a:r>
              <a:rPr lang="en-IN"/>
              <a:t>Four types of cognitive labels associated with the movie datasets</a:t>
            </a:r>
            <a:endParaRPr/>
          </a:p>
          <a:p>
            <a:pPr indent="-228600" lvl="1" marL="685800" rtl="0" algn="l">
              <a:lnSpc>
                <a:spcPct val="90000"/>
              </a:lnSpc>
              <a:spcBef>
                <a:spcPts val="500"/>
              </a:spcBef>
              <a:spcAft>
                <a:spcPts val="0"/>
              </a:spcAft>
              <a:buClr>
                <a:schemeClr val="dk1"/>
              </a:buClr>
              <a:buSzPct val="100000"/>
              <a:buChar char="•"/>
            </a:pPr>
            <a:r>
              <a:rPr lang="en-IN"/>
              <a:t>Scene descriptions</a:t>
            </a:r>
            <a:endParaRPr/>
          </a:p>
          <a:p>
            <a:pPr indent="-228600" lvl="2" marL="1143000" rtl="0" algn="l">
              <a:lnSpc>
                <a:spcPct val="90000"/>
              </a:lnSpc>
              <a:spcBef>
                <a:spcPts val="500"/>
              </a:spcBef>
              <a:spcAft>
                <a:spcPts val="0"/>
              </a:spcAft>
              <a:buClr>
                <a:schemeClr val="dk1"/>
              </a:buClr>
              <a:buSzPct val="100000"/>
              <a:buChar char="•"/>
            </a:pPr>
            <a:r>
              <a:rPr lang="en-IN"/>
              <a:t>Human judges create scene descriptions with 50+ words per 1s scene. </a:t>
            </a:r>
            <a:endParaRPr/>
          </a:p>
          <a:p>
            <a:pPr indent="-228600" lvl="1" marL="685800" rtl="0" algn="l">
              <a:lnSpc>
                <a:spcPct val="90000"/>
              </a:lnSpc>
              <a:spcBef>
                <a:spcPts val="500"/>
              </a:spcBef>
              <a:spcAft>
                <a:spcPts val="0"/>
              </a:spcAft>
              <a:buClr>
                <a:schemeClr val="dk1"/>
              </a:buClr>
              <a:buSzPct val="100000"/>
              <a:buChar char="•"/>
            </a:pPr>
            <a:r>
              <a:rPr lang="en-IN"/>
              <a:t>Impression ratings</a:t>
            </a:r>
            <a:endParaRPr/>
          </a:p>
          <a:p>
            <a:pPr indent="-228600" lvl="2" marL="1143000" rtl="0" algn="l">
              <a:lnSpc>
                <a:spcPct val="90000"/>
              </a:lnSpc>
              <a:spcBef>
                <a:spcPts val="500"/>
              </a:spcBef>
              <a:spcAft>
                <a:spcPts val="0"/>
              </a:spcAft>
              <a:buClr>
                <a:schemeClr val="dk1"/>
              </a:buClr>
              <a:buSzPct val="100000"/>
              <a:buChar char="•"/>
            </a:pPr>
            <a:r>
              <a:rPr lang="en-IN"/>
              <a:t>Human rating on 30 factors for every 2s clip on a scale of 0-4.</a:t>
            </a:r>
            <a:endParaRPr/>
          </a:p>
          <a:p>
            <a:pPr indent="-228600" lvl="1" marL="685800" rtl="0" algn="l">
              <a:lnSpc>
                <a:spcPct val="90000"/>
              </a:lnSpc>
              <a:spcBef>
                <a:spcPts val="500"/>
              </a:spcBef>
              <a:spcAft>
                <a:spcPts val="0"/>
              </a:spcAft>
              <a:buClr>
                <a:schemeClr val="dk1"/>
              </a:buClr>
              <a:buSzPct val="100000"/>
              <a:buChar char="•"/>
            </a:pPr>
            <a:r>
              <a:rPr lang="en-IN"/>
              <a:t>Ad effectiveness indices</a:t>
            </a:r>
            <a:endParaRPr/>
          </a:p>
          <a:p>
            <a:pPr indent="-228600" lvl="2" marL="1143000" rtl="0" algn="l">
              <a:lnSpc>
                <a:spcPct val="90000"/>
              </a:lnSpc>
              <a:spcBef>
                <a:spcPts val="500"/>
              </a:spcBef>
              <a:spcAft>
                <a:spcPts val="0"/>
              </a:spcAft>
              <a:buClr>
                <a:schemeClr val="dk1"/>
              </a:buClr>
              <a:buSzPct val="100000"/>
              <a:buChar char="•"/>
            </a:pPr>
            <a:r>
              <a:rPr lang="en-IN"/>
              <a:t>Click rate: fraction of viewers who clicked the frame of a movie and jumped to a linked web page</a:t>
            </a:r>
            <a:endParaRPr/>
          </a:p>
          <a:p>
            <a:pPr indent="-228600" lvl="2" marL="1143000" rtl="0" algn="l">
              <a:lnSpc>
                <a:spcPct val="90000"/>
              </a:lnSpc>
              <a:spcBef>
                <a:spcPts val="500"/>
              </a:spcBef>
              <a:spcAft>
                <a:spcPts val="0"/>
              </a:spcAft>
              <a:buClr>
                <a:schemeClr val="dk1"/>
              </a:buClr>
              <a:buSzPct val="100000"/>
              <a:buChar char="•"/>
            </a:pPr>
            <a:r>
              <a:rPr lang="en-IN"/>
              <a:t>View completion rate: fraction of viewers who continued to watch an ad movie until the end without choosing a skip option.</a:t>
            </a:r>
            <a:endParaRPr/>
          </a:p>
          <a:p>
            <a:pPr indent="-228600" lvl="1" marL="685800" rtl="0" algn="l">
              <a:lnSpc>
                <a:spcPct val="90000"/>
              </a:lnSpc>
              <a:spcBef>
                <a:spcPts val="500"/>
              </a:spcBef>
              <a:spcAft>
                <a:spcPts val="0"/>
              </a:spcAft>
              <a:buClr>
                <a:schemeClr val="dk1"/>
              </a:buClr>
              <a:buSzPct val="100000"/>
              <a:buChar char="•"/>
            </a:pPr>
            <a:r>
              <a:rPr lang="en-IN"/>
              <a:t>Ad preference votes</a:t>
            </a:r>
            <a:endParaRPr/>
          </a:p>
          <a:p>
            <a:pPr indent="-228600" lvl="2" marL="1143000" rtl="0" algn="l">
              <a:lnSpc>
                <a:spcPct val="90000"/>
              </a:lnSpc>
              <a:spcBef>
                <a:spcPts val="500"/>
              </a:spcBef>
              <a:spcAft>
                <a:spcPts val="0"/>
              </a:spcAft>
              <a:buClr>
                <a:schemeClr val="dk1"/>
              </a:buClr>
              <a:buSzPct val="100000"/>
              <a:buChar char="•"/>
            </a:pPr>
            <a:r>
              <a:rPr lang="en-IN"/>
              <a:t>Each tester was asked to freely recall a small number of favorite TV ads from among the ads recently broadcasted. </a:t>
            </a:r>
            <a:endParaRPr/>
          </a:p>
          <a:p>
            <a:pPr indent="-228600" lvl="2" marL="1143000" rtl="0" algn="l">
              <a:lnSpc>
                <a:spcPct val="90000"/>
              </a:lnSpc>
              <a:spcBef>
                <a:spcPts val="500"/>
              </a:spcBef>
              <a:spcAft>
                <a:spcPts val="0"/>
              </a:spcAft>
              <a:buClr>
                <a:schemeClr val="dk1"/>
              </a:buClr>
              <a:buSzPct val="100000"/>
              <a:buChar char="•"/>
            </a:pPr>
            <a:r>
              <a:rPr lang="en-IN"/>
              <a:t>The total number of recalls of an ad was regarded as its preference value.</a:t>
            </a:r>
            <a:endParaRPr/>
          </a:p>
        </p:txBody>
      </p:sp>
      <p:sp>
        <p:nvSpPr>
          <p:cNvPr id="458" name="Google Shape;458;p29"/>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459" name="Google Shape;459;p29"/>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460" name="Google Shape;460;p29"/>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Nishida, Satoshi, Yusuke Nakano, Antoine Blanc, Naoya Maeda, Masataka Kado, and Shinji Nishimoto. "Brain-mediated transfer learning of convolutional neural networks." In </a:t>
            </a:r>
            <a:r>
              <a:rPr b="0" i="1" lang="en-IN" u="sng">
                <a:solidFill>
                  <a:srgbClr val="222222"/>
                </a:solidFill>
                <a:latin typeface="Arial"/>
                <a:ea typeface="Arial"/>
                <a:cs typeface="Arial"/>
                <a:sym typeface="Arial"/>
                <a:hlinkClick r:id="rId4">
                  <a:extLst>
                    <a:ext uri="{A12FA001-AC4F-418D-AE19-62706E023703}">
                      <ahyp:hlinkClr val="tx"/>
                    </a:ext>
                  </a:extLst>
                </a:hlinkClick>
              </a:rPr>
              <a:t>Proceedings of the AAAI Conference on Artificial Intelligence</a:t>
            </a:r>
            <a:r>
              <a:rPr b="0" i="0" lang="en-IN" u="sng">
                <a:solidFill>
                  <a:srgbClr val="222222"/>
                </a:solidFill>
                <a:latin typeface="Arial"/>
                <a:ea typeface="Arial"/>
                <a:cs typeface="Arial"/>
                <a:sym typeface="Arial"/>
                <a:hlinkClick r:id="rId5">
                  <a:extLst>
                    <a:ext uri="{A12FA001-AC4F-418D-AE19-62706E023703}">
                      <ahyp:hlinkClr val="tx"/>
                    </a:ext>
                  </a:extLst>
                </a:hlinkClick>
              </a:rPr>
              <a:t>, vol. 34, no. 04, pp. 5281-5288. 2020.</a:t>
            </a:r>
            <a:endParaRPr/>
          </a:p>
          <a:p>
            <a:pPr indent="0" lvl="0" marL="0" rtl="0" algn="l">
              <a:lnSpc>
                <a:spcPct val="90000"/>
              </a:lnSpc>
              <a:spcBef>
                <a:spcPts val="1000"/>
              </a:spcBef>
              <a:spcAft>
                <a:spcPts val="0"/>
              </a:spcAft>
              <a:buClr>
                <a:schemeClr val="dk1"/>
              </a:buClr>
              <a:buSzPct val="100000"/>
              <a:buNone/>
            </a:pPr>
            <a:r>
              <a:t/>
            </a:r>
            <a:endParaRPr/>
          </a:p>
        </p:txBody>
      </p:sp>
      <p:pic>
        <p:nvPicPr>
          <p:cNvPr id="461" name="Google Shape;461;p29"/>
          <p:cNvPicPr preferRelativeResize="0"/>
          <p:nvPr/>
        </p:nvPicPr>
        <p:blipFill rotWithShape="1">
          <a:blip r:embed="rId6">
            <a:alphaModFix/>
          </a:blip>
          <a:srcRect b="0" l="0" r="0" t="0"/>
          <a:stretch/>
        </p:blipFill>
        <p:spPr>
          <a:xfrm>
            <a:off x="7237591" y="1599955"/>
            <a:ext cx="4802009" cy="34101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164" name="Google Shape;164;p3"/>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800"/>
              <a:buChar char="•"/>
            </a:pPr>
            <a:r>
              <a:rPr b="1" lang="en-IN">
                <a:solidFill>
                  <a:srgbClr val="FF0000"/>
                </a:solidFill>
              </a:rPr>
              <a:t>Introduction to Brain encoding and decoding [30 min]</a:t>
            </a:r>
            <a:endParaRPr/>
          </a:p>
          <a:p>
            <a:pPr indent="-228600" lvl="0" marL="228600" rtl="0" algn="l">
              <a:lnSpc>
                <a:spcPct val="90000"/>
              </a:lnSpc>
              <a:spcBef>
                <a:spcPts val="1000"/>
              </a:spcBef>
              <a:spcAft>
                <a:spcPts val="0"/>
              </a:spcAft>
              <a:buClr>
                <a:schemeClr val="dk1"/>
              </a:buClr>
              <a:buSzPts val="2800"/>
              <a:buChar char="•"/>
            </a:pPr>
            <a:r>
              <a:rPr lang="en-IN"/>
              <a:t>Stimulus Representations [1 hour]</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Deep Learning for Brain Decoding [1 hour 30 min]</a:t>
            </a:r>
            <a:endParaRPr/>
          </a:p>
          <a:p>
            <a:pPr indent="-228600" lvl="0" marL="228600" rtl="0" algn="l">
              <a:lnSpc>
                <a:spcPct val="90000"/>
              </a:lnSpc>
              <a:spcBef>
                <a:spcPts val="1000"/>
              </a:spcBef>
              <a:spcAft>
                <a:spcPts val="0"/>
              </a:spcAft>
              <a:buClr>
                <a:schemeClr val="dk1"/>
              </a:buClr>
              <a:buSzPts val="2800"/>
              <a:buChar char="•"/>
            </a:pPr>
            <a:r>
              <a:rPr lang="en-IN"/>
              <a:t>Lunch break [1 hour 30 min]</a:t>
            </a:r>
            <a:endParaRPr/>
          </a:p>
          <a:p>
            <a:pPr indent="-228600" lvl="0" marL="228600" rtl="0" algn="l">
              <a:lnSpc>
                <a:spcPct val="90000"/>
              </a:lnSpc>
              <a:spcBef>
                <a:spcPts val="1000"/>
              </a:spcBef>
              <a:spcAft>
                <a:spcPts val="0"/>
              </a:spcAft>
              <a:buClr>
                <a:schemeClr val="dk1"/>
              </a:buClr>
              <a:buSzPts val="2800"/>
              <a:buChar char="•"/>
            </a:pPr>
            <a:r>
              <a:rPr lang="en-IN"/>
              <a:t>Deep Learning for Brain Encoding [1 hour 30 min]</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Advanced Methods [1 hour 15 min]</a:t>
            </a:r>
            <a:endParaRPr/>
          </a:p>
          <a:p>
            <a:pPr indent="-228600" lvl="0" marL="228600" rtl="0" algn="l">
              <a:lnSpc>
                <a:spcPct val="90000"/>
              </a:lnSpc>
              <a:spcBef>
                <a:spcPts val="1000"/>
              </a:spcBef>
              <a:spcAft>
                <a:spcPts val="0"/>
              </a:spcAft>
              <a:buClr>
                <a:schemeClr val="dk1"/>
              </a:buClr>
              <a:buSzPts val="2800"/>
              <a:buChar char="•"/>
            </a:pPr>
            <a:r>
              <a:rPr lang="en-IN"/>
              <a:t>Summary and Future Trends [15 min]</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65" name="Google Shape;165;p3"/>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166" name="Google Shape;166;p3"/>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167" name="Google Shape;167;p3"/>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0"/>
          <p:cNvSpPr txBox="1"/>
          <p:nvPr>
            <p:ph idx="1" type="body"/>
          </p:nvPr>
        </p:nvSpPr>
        <p:spPr>
          <a:xfrm>
            <a:off x="147638" y="1128713"/>
            <a:ext cx="11947841" cy="51673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IN" sz="2200"/>
              <a:t>fMRI from 10 human subjects that watched over 1,000 short (3 sec) video clips.</a:t>
            </a:r>
            <a:endParaRPr/>
          </a:p>
          <a:p>
            <a:pPr indent="-50800" lvl="0" marL="228600" rtl="0" algn="l">
              <a:lnSpc>
                <a:spcPct val="90000"/>
              </a:lnSpc>
              <a:spcBef>
                <a:spcPts val="1000"/>
              </a:spcBef>
              <a:spcAft>
                <a:spcPts val="0"/>
              </a:spcAft>
              <a:buClr>
                <a:schemeClr val="dk1"/>
              </a:buClr>
              <a:buSzPts val="2800"/>
              <a:buNone/>
            </a:pPr>
            <a:r>
              <a:t/>
            </a:r>
            <a:endParaRPr>
              <a:solidFill>
                <a:srgbClr val="2F4F4F"/>
              </a:solidFill>
              <a:latin typeface="Open Sans"/>
              <a:ea typeface="Open Sans"/>
              <a:cs typeface="Open Sans"/>
              <a:sym typeface="Open Sans"/>
            </a:endParaRPr>
          </a:p>
          <a:p>
            <a:pPr indent="-50800" lvl="0" marL="228600" rtl="0" algn="l">
              <a:lnSpc>
                <a:spcPct val="90000"/>
              </a:lnSpc>
              <a:spcBef>
                <a:spcPts val="1000"/>
              </a:spcBef>
              <a:spcAft>
                <a:spcPts val="0"/>
              </a:spcAft>
              <a:buClr>
                <a:schemeClr val="dk1"/>
              </a:buClr>
              <a:buSzPts val="2800"/>
              <a:buNone/>
            </a:pPr>
            <a:r>
              <a:t/>
            </a:r>
            <a:endParaRPr/>
          </a:p>
        </p:txBody>
      </p:sp>
      <p:sp>
        <p:nvSpPr>
          <p:cNvPr id="467" name="Google Shape;467;p30"/>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468" name="Google Shape;468;p30"/>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469" name="Google Shape;469;p30"/>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Cichy, Radoslaw Martin, Kshitij Dwivedi, Benjamin Lahner, Alex Lascelles, Polina Iamshchinina, M. Graumann, A. Andonian et al. "The Algonauts Project 2021 Challenge: How the Human Brain Makes Sense of a World in Motion." </a:t>
            </a:r>
            <a:r>
              <a:rPr b="0" i="1" lang="en-IN" u="sng">
                <a:solidFill>
                  <a:srgbClr val="222222"/>
                </a:solidFill>
                <a:latin typeface="Arial"/>
                <a:ea typeface="Arial"/>
                <a:cs typeface="Arial"/>
                <a:sym typeface="Arial"/>
                <a:hlinkClick r:id="rId4">
                  <a:extLst>
                    <a:ext uri="{A12FA001-AC4F-418D-AE19-62706E023703}">
                      <ahyp:hlinkClr val="tx"/>
                    </a:ext>
                  </a:extLst>
                </a:hlinkClick>
              </a:rPr>
              <a:t>arXiv preprint arXiv:2104.13714</a:t>
            </a:r>
            <a:r>
              <a:rPr b="0" i="0" lang="en-IN" u="sng">
                <a:solidFill>
                  <a:srgbClr val="222222"/>
                </a:solidFill>
                <a:latin typeface="Arial"/>
                <a:ea typeface="Arial"/>
                <a:cs typeface="Arial"/>
                <a:sym typeface="Arial"/>
                <a:hlinkClick r:id="rId5">
                  <a:extLst>
                    <a:ext uri="{A12FA001-AC4F-418D-AE19-62706E023703}">
                      <ahyp:hlinkClr val="tx"/>
                    </a:ext>
                  </a:extLst>
                </a:hlinkClick>
              </a:rPr>
              <a:t> (2021).</a:t>
            </a:r>
            <a:endParaRPr/>
          </a:p>
        </p:txBody>
      </p:sp>
      <p:pic>
        <p:nvPicPr>
          <p:cNvPr id="470" name="Google Shape;470;p30"/>
          <p:cNvPicPr preferRelativeResize="0"/>
          <p:nvPr>
            <p:ph idx="3" type="body"/>
          </p:nvPr>
        </p:nvPicPr>
        <p:blipFill rotWithShape="1">
          <a:blip r:embed="rId6">
            <a:alphaModFix/>
          </a:blip>
          <a:srcRect b="0" l="0" r="0" t="0"/>
          <a:stretch/>
        </p:blipFill>
        <p:spPr>
          <a:xfrm>
            <a:off x="2154873" y="1731710"/>
            <a:ext cx="6999287" cy="4199190"/>
          </a:xfrm>
          <a:prstGeom prst="rect">
            <a:avLst/>
          </a:prstGeom>
          <a:noFill/>
          <a:ln>
            <a:noFill/>
          </a:ln>
        </p:spPr>
      </p:pic>
      <p:sp>
        <p:nvSpPr>
          <p:cNvPr id="471" name="Google Shape;471;p30"/>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Algonauts 2021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3008"/>
                                        <p:tgtEl>
                                          <p:spTgt spid="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1"/>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Other Multimodal Stimulus Datasets </a:t>
            </a:r>
            <a:endParaRPr/>
          </a:p>
        </p:txBody>
      </p:sp>
      <p:graphicFrame>
        <p:nvGraphicFramePr>
          <p:cNvPr id="477" name="Google Shape;477;p31"/>
          <p:cNvGraphicFramePr/>
          <p:nvPr/>
        </p:nvGraphicFramePr>
        <p:xfrm>
          <a:off x="147638" y="1104900"/>
          <a:ext cx="3000000" cy="3000000"/>
        </p:xfrm>
        <a:graphic>
          <a:graphicData uri="http://schemas.openxmlformats.org/drawingml/2006/table">
            <a:tbl>
              <a:tblPr bandRow="1" firstRow="1">
                <a:noFill/>
                <a:tableStyleId>{ECA3CC1F-0E36-42D3-8A65-A63B99E2748A}</a:tableStyleId>
              </a:tblPr>
              <a:tblGrid>
                <a:gridCol w="1773850"/>
                <a:gridCol w="751275"/>
                <a:gridCol w="1128700"/>
                <a:gridCol w="1773850"/>
                <a:gridCol w="1142750"/>
                <a:gridCol w="1773850"/>
                <a:gridCol w="1773850"/>
                <a:gridCol w="1773850"/>
              </a:tblGrid>
              <a:tr h="370850">
                <a:tc>
                  <a:txBody>
                    <a:bodyPr/>
                    <a:lstStyle/>
                    <a:p>
                      <a:pPr indent="0" lvl="0" marL="0" marR="0" rtl="0" algn="l">
                        <a:spcBef>
                          <a:spcPts val="0"/>
                        </a:spcBef>
                        <a:spcAft>
                          <a:spcPts val="0"/>
                        </a:spcAft>
                        <a:buNone/>
                      </a:pPr>
                      <a:r>
                        <a:rPr lang="en-IN" sz="1300"/>
                        <a:t>Dataset</a:t>
                      </a:r>
                      <a:endParaRPr sz="1300"/>
                    </a:p>
                  </a:txBody>
                  <a:tcPr marT="45725" marB="45725" marR="91450" marL="91450"/>
                </a:tc>
                <a:tc>
                  <a:txBody>
                    <a:bodyPr/>
                    <a:lstStyle/>
                    <a:p>
                      <a:pPr indent="0" lvl="0" marL="0" marR="0" rtl="0" algn="l">
                        <a:spcBef>
                          <a:spcPts val="0"/>
                        </a:spcBef>
                        <a:spcAft>
                          <a:spcPts val="0"/>
                        </a:spcAft>
                        <a:buNone/>
                      </a:pPr>
                      <a:r>
                        <a:rPr lang="en-IN" sz="1300"/>
                        <a:t>Type</a:t>
                      </a:r>
                      <a:endParaRPr sz="1300"/>
                    </a:p>
                  </a:txBody>
                  <a:tcPr marT="45725" marB="45725" marR="91450" marL="91450"/>
                </a:tc>
                <a:tc>
                  <a:txBody>
                    <a:bodyPr/>
                    <a:lstStyle/>
                    <a:p>
                      <a:pPr indent="0" lvl="0" marL="0" marR="0" rtl="0" algn="l">
                        <a:spcBef>
                          <a:spcPts val="0"/>
                        </a:spcBef>
                        <a:spcAft>
                          <a:spcPts val="0"/>
                        </a:spcAft>
                        <a:buNone/>
                      </a:pPr>
                      <a:r>
                        <a:rPr lang="en-IN" sz="1300"/>
                        <a:t>Language</a:t>
                      </a:r>
                      <a:endParaRPr sz="1300"/>
                    </a:p>
                  </a:txBody>
                  <a:tcPr marT="45725" marB="45725" marR="91450" marL="91450"/>
                </a:tc>
                <a:tc>
                  <a:txBody>
                    <a:bodyPr/>
                    <a:lstStyle/>
                    <a:p>
                      <a:pPr indent="0" lvl="0" marL="0" marR="0" rtl="0" algn="l">
                        <a:spcBef>
                          <a:spcPts val="0"/>
                        </a:spcBef>
                        <a:spcAft>
                          <a:spcPts val="0"/>
                        </a:spcAft>
                        <a:buNone/>
                      </a:pPr>
                      <a:r>
                        <a:rPr lang="en-IN" sz="1300"/>
                        <a:t>Stimulus</a:t>
                      </a:r>
                      <a:endParaRPr sz="1300"/>
                    </a:p>
                  </a:txBody>
                  <a:tcPr marT="45725" marB="45725" marR="91450" marL="91450"/>
                </a:tc>
                <a:tc>
                  <a:txBody>
                    <a:bodyPr/>
                    <a:lstStyle/>
                    <a:p>
                      <a:pPr indent="0" lvl="0" marL="0" marR="0" rtl="0" algn="l">
                        <a:spcBef>
                          <a:spcPts val="0"/>
                        </a:spcBef>
                        <a:spcAft>
                          <a:spcPts val="0"/>
                        </a:spcAft>
                        <a:buNone/>
                      </a:pPr>
                      <a:r>
                        <a:rPr lang="en-IN" sz="1300"/>
                        <a:t>#Subjects</a:t>
                      </a:r>
                      <a:endParaRPr sz="1300"/>
                    </a:p>
                  </a:txBody>
                  <a:tcPr marT="45725" marB="45725" marR="91450" marL="91450"/>
                </a:tc>
                <a:tc>
                  <a:txBody>
                    <a:bodyPr/>
                    <a:lstStyle/>
                    <a:p>
                      <a:pPr indent="0" lvl="0" marL="0" marR="0" rtl="0" algn="l">
                        <a:spcBef>
                          <a:spcPts val="0"/>
                        </a:spcBef>
                        <a:spcAft>
                          <a:spcPts val="0"/>
                        </a:spcAft>
                        <a:buNone/>
                      </a:pPr>
                      <a:r>
                        <a:rPr lang="en-IN" sz="1300"/>
                        <a:t>Paradigm</a:t>
                      </a:r>
                      <a:endParaRPr sz="1300"/>
                    </a:p>
                  </a:txBody>
                  <a:tcPr marT="45725" marB="45725" marR="91450" marL="91450"/>
                </a:tc>
                <a:tc>
                  <a:txBody>
                    <a:bodyPr/>
                    <a:lstStyle/>
                    <a:p>
                      <a:pPr indent="0" lvl="0" marL="0" marR="0" rtl="0" algn="l">
                        <a:spcBef>
                          <a:spcPts val="0"/>
                        </a:spcBef>
                        <a:spcAft>
                          <a:spcPts val="0"/>
                        </a:spcAft>
                        <a:buNone/>
                      </a:pPr>
                      <a:r>
                        <a:rPr lang="en-IN" sz="1300"/>
                        <a:t>Size</a:t>
                      </a:r>
                      <a:endParaRPr sz="1300"/>
                    </a:p>
                  </a:txBody>
                  <a:tcPr marT="45725" marB="45725" marR="91450" marL="91450"/>
                </a:tc>
                <a:tc>
                  <a:txBody>
                    <a:bodyPr/>
                    <a:lstStyle/>
                    <a:p>
                      <a:pPr indent="0" lvl="0" marL="0" marR="0" rtl="0" algn="l">
                        <a:spcBef>
                          <a:spcPts val="0"/>
                        </a:spcBef>
                        <a:spcAft>
                          <a:spcPts val="0"/>
                        </a:spcAft>
                        <a:buNone/>
                      </a:pPr>
                      <a:r>
                        <a:rPr lang="en-IN" sz="1300"/>
                        <a:t>Task</a:t>
                      </a:r>
                      <a:endParaRPr sz="1300"/>
                    </a:p>
                  </a:txBody>
                  <a:tcPr marT="45725" marB="45725" marR="91450" marL="91450"/>
                </a:tc>
              </a:tr>
              <a:tr h="370850">
                <a:tc>
                  <a:txBody>
                    <a:bodyPr/>
                    <a:lstStyle/>
                    <a:p>
                      <a:pPr indent="0" lvl="0" marL="0" marR="0" rtl="0" algn="l">
                        <a:spcBef>
                          <a:spcPts val="0"/>
                        </a:spcBef>
                        <a:spcAft>
                          <a:spcPts val="0"/>
                        </a:spcAft>
                        <a:buNone/>
                      </a:pPr>
                      <a:r>
                        <a:rPr lang="en-IN" sz="1300"/>
                        <a:t>Mitchell et al., 2008</a:t>
                      </a:r>
                      <a:endParaRPr/>
                    </a:p>
                  </a:txBody>
                  <a:tcPr marT="45725" marB="45725" marR="91450" marL="91450"/>
                </a:tc>
                <a:tc>
                  <a:txBody>
                    <a:bodyPr/>
                    <a:lstStyle/>
                    <a:p>
                      <a:pPr indent="0" lvl="0" marL="0" marR="0" rtl="0" algn="l">
                        <a:spcBef>
                          <a:spcPts val="0"/>
                        </a:spcBef>
                        <a:spcAft>
                          <a:spcPts val="0"/>
                        </a:spcAft>
                        <a:buNone/>
                      </a:pPr>
                      <a:r>
                        <a:rPr lang="en-IN" sz="1300"/>
                        <a:t>fMRI</a:t>
                      </a:r>
                      <a:endParaRPr sz="1300"/>
                    </a:p>
                  </a:txBody>
                  <a:tcPr marT="45725" marB="45725" marR="91450" marL="91450"/>
                </a:tc>
                <a:tc>
                  <a:txBody>
                    <a:bodyPr/>
                    <a:lstStyle/>
                    <a:p>
                      <a:pPr indent="0" lvl="0" marL="0" marR="0" rtl="0" algn="l">
                        <a:spcBef>
                          <a:spcPts val="0"/>
                        </a:spcBef>
                        <a:spcAft>
                          <a:spcPts val="0"/>
                        </a:spcAft>
                        <a:buNone/>
                      </a:pPr>
                      <a:r>
                        <a:rPr lang="en-IN" sz="1300"/>
                        <a:t>English</a:t>
                      </a:r>
                      <a:endParaRPr sz="1300"/>
                    </a:p>
                  </a:txBody>
                  <a:tcPr marT="45725" marB="45725" marR="91450" marL="91450"/>
                </a:tc>
                <a:tc>
                  <a:txBody>
                    <a:bodyPr/>
                    <a:lstStyle/>
                    <a:p>
                      <a:pPr indent="0" lvl="0" marL="0" marR="0" rtl="0" algn="l">
                        <a:spcBef>
                          <a:spcPts val="0"/>
                        </a:spcBef>
                        <a:spcAft>
                          <a:spcPts val="0"/>
                        </a:spcAft>
                        <a:buNone/>
                      </a:pPr>
                      <a:r>
                        <a:rPr lang="en-IN" sz="1300"/>
                        <a:t>60 different word-picture pairs from 12 categories.</a:t>
                      </a:r>
                      <a:endParaRPr/>
                    </a:p>
                  </a:txBody>
                  <a:tcPr marT="45725" marB="45725" marR="91450" marL="91450"/>
                </a:tc>
                <a:tc>
                  <a:txBody>
                    <a:bodyPr/>
                    <a:lstStyle/>
                    <a:p>
                      <a:pPr indent="0" lvl="0" marL="0" marR="0" rtl="0" algn="l">
                        <a:spcBef>
                          <a:spcPts val="0"/>
                        </a:spcBef>
                        <a:spcAft>
                          <a:spcPts val="0"/>
                        </a:spcAft>
                        <a:buNone/>
                      </a:pPr>
                      <a:r>
                        <a:rPr lang="en-IN" sz="1300"/>
                        <a:t>9</a:t>
                      </a:r>
                      <a:endParaRPr sz="1300"/>
                    </a:p>
                  </a:txBody>
                  <a:tcPr marT="45725" marB="45725" marR="91450" marL="91450"/>
                </a:tc>
                <a:tc>
                  <a:txBody>
                    <a:bodyPr/>
                    <a:lstStyle/>
                    <a:p>
                      <a:pPr indent="0" lvl="0" marL="0" marR="0" rtl="0" algn="l">
                        <a:spcBef>
                          <a:spcPts val="0"/>
                        </a:spcBef>
                        <a:spcAft>
                          <a:spcPts val="0"/>
                        </a:spcAft>
                        <a:buNone/>
                      </a:pPr>
                      <a:r>
                        <a:rPr lang="en-IN" sz="1300"/>
                        <a:t>Viewing word-picture pairs</a:t>
                      </a:r>
                      <a:endParaRPr sz="1300"/>
                    </a:p>
                  </a:txBody>
                  <a:tcPr marT="45725" marB="45725" marR="91450" marL="91450"/>
                </a:tc>
                <a:tc>
                  <a:txBody>
                    <a:bodyPr/>
                    <a:lstStyle/>
                    <a:p>
                      <a:pPr indent="0" lvl="0" marL="0" marR="0" rtl="0" algn="l">
                        <a:spcBef>
                          <a:spcPts val="0"/>
                        </a:spcBef>
                        <a:spcAft>
                          <a:spcPts val="0"/>
                        </a:spcAft>
                        <a:buNone/>
                      </a:pPr>
                      <a:r>
                        <a:rPr lang="en-IN" sz="1300"/>
                        <a:t>60 different word-picture pairs presented six times each</a:t>
                      </a:r>
                      <a:endParaRPr/>
                    </a:p>
                  </a:txBody>
                  <a:tcPr marT="45725" marB="45725" marR="91450" marL="91450"/>
                </a:tc>
                <a:tc>
                  <a:txBody>
                    <a:bodyPr/>
                    <a:lstStyle/>
                    <a:p>
                      <a:pPr indent="0" lvl="0" marL="0" marR="0" rtl="0" algn="l">
                        <a:spcBef>
                          <a:spcPts val="0"/>
                        </a:spcBef>
                        <a:spcAft>
                          <a:spcPts val="0"/>
                        </a:spcAft>
                        <a:buNone/>
                      </a:pPr>
                      <a:r>
                        <a:rPr lang="en-IN" sz="1300"/>
                        <a:t>Passive viewing</a:t>
                      </a:r>
                      <a:endParaRPr sz="1300"/>
                    </a:p>
                  </a:txBody>
                  <a:tcPr marT="45725" marB="45725" marR="91450" marL="91450"/>
                </a:tc>
              </a:tr>
              <a:tr h="370850">
                <a:tc>
                  <a:txBody>
                    <a:bodyPr/>
                    <a:lstStyle/>
                    <a:p>
                      <a:pPr indent="0" lvl="0" marL="0" marR="0" rtl="0" algn="l">
                        <a:spcBef>
                          <a:spcPts val="0"/>
                        </a:spcBef>
                        <a:spcAft>
                          <a:spcPts val="0"/>
                        </a:spcAft>
                        <a:buNone/>
                      </a:pPr>
                      <a:r>
                        <a:rPr lang="en-IN" sz="1300"/>
                        <a:t>Sudre et al., 2012</a:t>
                      </a:r>
                      <a:endParaRPr sz="1300"/>
                    </a:p>
                  </a:txBody>
                  <a:tcPr marT="45725" marB="45725" marR="91450" marL="91450"/>
                </a:tc>
                <a:tc>
                  <a:txBody>
                    <a:bodyPr/>
                    <a:lstStyle/>
                    <a:p>
                      <a:pPr indent="0" lvl="0" marL="0" marR="0" rtl="0" algn="l">
                        <a:spcBef>
                          <a:spcPts val="0"/>
                        </a:spcBef>
                        <a:spcAft>
                          <a:spcPts val="0"/>
                        </a:spcAft>
                        <a:buNone/>
                      </a:pPr>
                      <a:r>
                        <a:rPr lang="en-IN" sz="1300"/>
                        <a:t>MEG</a:t>
                      </a:r>
                      <a:endParaRPr sz="1300"/>
                    </a:p>
                  </a:txBody>
                  <a:tcPr marT="45725" marB="45725" marR="91450" marL="91450"/>
                </a:tc>
                <a:tc>
                  <a:txBody>
                    <a:bodyPr/>
                    <a:lstStyle/>
                    <a:p>
                      <a:pPr indent="0" lvl="0" marL="0" marR="0" rtl="0" algn="l">
                        <a:spcBef>
                          <a:spcPts val="0"/>
                        </a:spcBef>
                        <a:spcAft>
                          <a:spcPts val="0"/>
                        </a:spcAft>
                        <a:buNone/>
                      </a:pPr>
                      <a:r>
                        <a:rPr lang="en-IN" sz="1300"/>
                        <a:t>English</a:t>
                      </a:r>
                      <a:endParaRPr sz="1300"/>
                    </a:p>
                  </a:txBody>
                  <a:tcPr marT="45725" marB="45725" marR="91450" marL="91450"/>
                </a:tc>
                <a:tc>
                  <a:txBody>
                    <a:bodyPr/>
                    <a:lstStyle/>
                    <a:p>
                      <a:pPr indent="0" lvl="0" marL="0" marR="0" rtl="0" algn="l">
                        <a:spcBef>
                          <a:spcPts val="0"/>
                        </a:spcBef>
                        <a:spcAft>
                          <a:spcPts val="0"/>
                        </a:spcAft>
                        <a:buNone/>
                      </a:pPr>
                      <a:r>
                        <a:rPr lang="en-IN" sz="1300"/>
                        <a:t>60 concrete nouns along with line drawings</a:t>
                      </a:r>
                      <a:endParaRPr sz="1300"/>
                    </a:p>
                  </a:txBody>
                  <a:tcPr marT="45725" marB="45725" marR="91450" marL="91450"/>
                </a:tc>
                <a:tc>
                  <a:txBody>
                    <a:bodyPr/>
                    <a:lstStyle/>
                    <a:p>
                      <a:pPr indent="0" lvl="0" marL="0" marR="0" rtl="0" algn="l">
                        <a:spcBef>
                          <a:spcPts val="0"/>
                        </a:spcBef>
                        <a:spcAft>
                          <a:spcPts val="0"/>
                        </a:spcAft>
                        <a:buNone/>
                      </a:pPr>
                      <a:r>
                        <a:rPr lang="en-IN" sz="1300"/>
                        <a:t>9</a:t>
                      </a:r>
                      <a:endParaRPr sz="1300"/>
                    </a:p>
                  </a:txBody>
                  <a:tcPr marT="45725" marB="45725" marR="91450" marL="91450"/>
                </a:tc>
                <a:tc>
                  <a:txBody>
                    <a:bodyPr/>
                    <a:lstStyle/>
                    <a:p>
                      <a:pPr indent="0" lvl="0" marL="0" marR="0" rtl="0" algn="l">
                        <a:spcBef>
                          <a:spcPts val="0"/>
                        </a:spcBef>
                        <a:spcAft>
                          <a:spcPts val="0"/>
                        </a:spcAft>
                        <a:buNone/>
                      </a:pPr>
                      <a:r>
                        <a:rPr lang="en-IN" sz="1300"/>
                        <a:t>Reading</a:t>
                      </a:r>
                      <a:endParaRPr sz="1300"/>
                    </a:p>
                  </a:txBody>
                  <a:tcPr marT="45725" marB="45725" marR="91450" marL="91450"/>
                </a:tc>
                <a:tc>
                  <a:txBody>
                    <a:bodyPr/>
                    <a:lstStyle/>
                    <a:p>
                      <a:pPr indent="0" lvl="0" marL="0" marR="0" rtl="0" algn="l">
                        <a:spcBef>
                          <a:spcPts val="0"/>
                        </a:spcBef>
                        <a:spcAft>
                          <a:spcPts val="0"/>
                        </a:spcAft>
                        <a:buNone/>
                      </a:pPr>
                      <a:r>
                        <a:rPr lang="en-IN" sz="1300"/>
                        <a:t>60 stimuli × 20 questions = 1200 examples</a:t>
                      </a:r>
                      <a:endParaRPr/>
                    </a:p>
                  </a:txBody>
                  <a:tcPr marT="45725" marB="45725" marR="91450" marL="91450"/>
                </a:tc>
                <a:tc>
                  <a:txBody>
                    <a:bodyPr/>
                    <a:lstStyle/>
                    <a:p>
                      <a:pPr indent="0" lvl="0" marL="0" marR="0" rtl="0" algn="l">
                        <a:spcBef>
                          <a:spcPts val="0"/>
                        </a:spcBef>
                        <a:spcAft>
                          <a:spcPts val="0"/>
                        </a:spcAft>
                        <a:buNone/>
                      </a:pPr>
                      <a:r>
                        <a:rPr lang="en-IN" sz="1300"/>
                        <a:t>Question answering</a:t>
                      </a:r>
                      <a:endParaRPr sz="1300"/>
                    </a:p>
                  </a:txBody>
                  <a:tcPr marT="45725" marB="45725" marR="91450" marL="91450"/>
                </a:tc>
              </a:tr>
              <a:tr h="370850">
                <a:tc>
                  <a:txBody>
                    <a:bodyPr/>
                    <a:lstStyle/>
                    <a:p>
                      <a:pPr indent="0" lvl="0" marL="0" marR="0" rtl="0" algn="l">
                        <a:spcBef>
                          <a:spcPts val="0"/>
                        </a:spcBef>
                        <a:spcAft>
                          <a:spcPts val="0"/>
                        </a:spcAft>
                        <a:buNone/>
                      </a:pPr>
                      <a:r>
                        <a:rPr lang="en-IN" sz="1300"/>
                        <a:t>Zinszer et al., 2017</a:t>
                      </a:r>
                      <a:endParaRPr sz="1300"/>
                    </a:p>
                  </a:txBody>
                  <a:tcPr marT="45725" marB="45725" marR="91450" marL="91450"/>
                </a:tc>
                <a:tc>
                  <a:txBody>
                    <a:bodyPr/>
                    <a:lstStyle/>
                    <a:p>
                      <a:pPr indent="0" lvl="0" marL="0" marR="0" rtl="0" algn="l">
                        <a:spcBef>
                          <a:spcPts val="0"/>
                        </a:spcBef>
                        <a:spcAft>
                          <a:spcPts val="0"/>
                        </a:spcAft>
                        <a:buNone/>
                      </a:pPr>
                      <a:r>
                        <a:rPr lang="en-IN" sz="1300"/>
                        <a:t>fNIRS</a:t>
                      </a:r>
                      <a:endParaRPr sz="1300"/>
                    </a:p>
                  </a:txBody>
                  <a:tcPr marT="45725" marB="45725" marR="91450" marL="91450"/>
                </a:tc>
                <a:tc>
                  <a:txBody>
                    <a:bodyPr/>
                    <a:lstStyle/>
                    <a:p>
                      <a:pPr indent="0" lvl="0" marL="0" marR="0" rtl="0" algn="l">
                        <a:spcBef>
                          <a:spcPts val="0"/>
                        </a:spcBef>
                        <a:spcAft>
                          <a:spcPts val="0"/>
                        </a:spcAft>
                        <a:buNone/>
                      </a:pPr>
                      <a:r>
                        <a:rPr lang="en-IN" sz="1300"/>
                        <a:t>English</a:t>
                      </a:r>
                      <a:endParaRPr sz="1300"/>
                    </a:p>
                  </a:txBody>
                  <a:tcPr marT="45725" marB="45725" marR="91450" marL="91450"/>
                </a:tc>
                <a:tc>
                  <a:txBody>
                    <a:bodyPr/>
                    <a:lstStyle/>
                    <a:p>
                      <a:pPr indent="0" lvl="0" marL="0" marR="0" rtl="0" algn="l">
                        <a:spcBef>
                          <a:spcPts val="0"/>
                        </a:spcBef>
                        <a:spcAft>
                          <a:spcPts val="0"/>
                        </a:spcAft>
                        <a:buNone/>
                      </a:pPr>
                      <a:r>
                        <a:rPr lang="en-IN" sz="1300"/>
                        <a:t>8 concrete nouns (audiovisual word and picture stimuli): bunny, bear, kitty, dog, mouth, foot, hand, and nose</a:t>
                      </a:r>
                      <a:endParaRPr/>
                    </a:p>
                  </a:txBody>
                  <a:tcPr marT="45725" marB="45725" marR="91450" marL="91450"/>
                </a:tc>
                <a:tc>
                  <a:txBody>
                    <a:bodyPr/>
                    <a:lstStyle/>
                    <a:p>
                      <a:pPr indent="0" lvl="0" marL="0" marR="0" rtl="0" algn="l">
                        <a:spcBef>
                          <a:spcPts val="0"/>
                        </a:spcBef>
                        <a:spcAft>
                          <a:spcPts val="0"/>
                        </a:spcAft>
                        <a:buNone/>
                      </a:pPr>
                      <a:r>
                        <a:rPr lang="en-IN" sz="1300"/>
                        <a:t>24</a:t>
                      </a:r>
                      <a:endParaRPr sz="1300"/>
                    </a:p>
                  </a:txBody>
                  <a:tcPr marT="45725" marB="45725" marR="91450" marL="91450"/>
                </a:tc>
                <a:tc>
                  <a:txBody>
                    <a:bodyPr/>
                    <a:lstStyle/>
                    <a:p>
                      <a:pPr indent="0" lvl="0" marL="0" marR="0" rtl="0" algn="l">
                        <a:lnSpc>
                          <a:spcPct val="100000"/>
                        </a:lnSpc>
                        <a:spcBef>
                          <a:spcPts val="0"/>
                        </a:spcBef>
                        <a:spcAft>
                          <a:spcPts val="0"/>
                        </a:spcAft>
                        <a:buClr>
                          <a:schemeClr val="dk1"/>
                        </a:buClr>
                        <a:buSzPts val="1300"/>
                        <a:buFont typeface="Calibri"/>
                        <a:buNone/>
                      </a:pPr>
                      <a:r>
                        <a:rPr lang="en-IN" sz="1300"/>
                        <a:t>Viewing and listening</a:t>
                      </a:r>
                      <a:endParaRPr sz="1300"/>
                    </a:p>
                  </a:txBody>
                  <a:tcPr marT="45725" marB="45725" marR="91450" marL="91450"/>
                </a:tc>
                <a:tc>
                  <a:txBody>
                    <a:bodyPr/>
                    <a:lstStyle/>
                    <a:p>
                      <a:pPr indent="0" lvl="0" marL="0" marR="0" rtl="0" algn="l">
                        <a:spcBef>
                          <a:spcPts val="0"/>
                        </a:spcBef>
                        <a:spcAft>
                          <a:spcPts val="0"/>
                        </a:spcAft>
                        <a:buNone/>
                      </a:pPr>
                      <a:r>
                        <a:rPr lang="en-IN" sz="1300"/>
                        <a:t>12 blocks with the 8 stimuli per subject.</a:t>
                      </a:r>
                      <a:endParaRPr sz="1300"/>
                    </a:p>
                  </a:txBody>
                  <a:tcPr marT="45725" marB="45725" marR="91450" marL="91450"/>
                </a:tc>
                <a:tc>
                  <a:txBody>
                    <a:bodyPr/>
                    <a:lstStyle/>
                    <a:p>
                      <a:pPr indent="0" lvl="0" marL="0" marR="0" rtl="0" algn="l">
                        <a:lnSpc>
                          <a:spcPct val="100000"/>
                        </a:lnSpc>
                        <a:spcBef>
                          <a:spcPts val="0"/>
                        </a:spcBef>
                        <a:spcAft>
                          <a:spcPts val="0"/>
                        </a:spcAft>
                        <a:buClr>
                          <a:schemeClr val="dk1"/>
                        </a:buClr>
                        <a:buSzPts val="1300"/>
                        <a:buFont typeface="Calibri"/>
                        <a:buNone/>
                      </a:pPr>
                      <a:r>
                        <a:rPr lang="en-IN" sz="1300"/>
                        <a:t>Passive viewing and listening</a:t>
                      </a:r>
                      <a:endParaRPr sz="1300"/>
                    </a:p>
                    <a:p>
                      <a:pPr indent="0" lvl="0" marL="0" marR="0" rtl="0" algn="l">
                        <a:spcBef>
                          <a:spcPts val="0"/>
                        </a:spcBef>
                        <a:spcAft>
                          <a:spcPts val="0"/>
                        </a:spcAft>
                        <a:buNone/>
                      </a:pPr>
                      <a:r>
                        <a:t/>
                      </a:r>
                      <a:endParaRPr sz="1300"/>
                    </a:p>
                  </a:txBody>
                  <a:tcPr marT="45725" marB="45725" marR="91450" marL="91450"/>
                </a:tc>
              </a:tr>
              <a:tr h="370850">
                <a:tc>
                  <a:txBody>
                    <a:bodyPr/>
                    <a:lstStyle/>
                    <a:p>
                      <a:pPr indent="0" lvl="0" marL="0" marR="0" rtl="0" algn="l">
                        <a:spcBef>
                          <a:spcPts val="0"/>
                        </a:spcBef>
                        <a:spcAft>
                          <a:spcPts val="0"/>
                        </a:spcAft>
                        <a:buNone/>
                      </a:pPr>
                      <a:r>
                        <a:rPr lang="en-IN" sz="1300"/>
                        <a:t>Pereira et al., 2018</a:t>
                      </a:r>
                      <a:endParaRPr/>
                    </a:p>
                  </a:txBody>
                  <a:tcPr marT="45725" marB="45725" marR="91450" marL="91450"/>
                </a:tc>
                <a:tc>
                  <a:txBody>
                    <a:bodyPr/>
                    <a:lstStyle/>
                    <a:p>
                      <a:pPr indent="0" lvl="0" marL="0" marR="0" rtl="0" algn="l">
                        <a:spcBef>
                          <a:spcPts val="0"/>
                        </a:spcBef>
                        <a:spcAft>
                          <a:spcPts val="0"/>
                        </a:spcAft>
                        <a:buNone/>
                      </a:pPr>
                      <a:r>
                        <a:rPr lang="en-IN" sz="1300"/>
                        <a:t>fMRI</a:t>
                      </a:r>
                      <a:endParaRPr sz="1300"/>
                    </a:p>
                  </a:txBody>
                  <a:tcPr marT="45725" marB="45725" marR="91450" marL="91450"/>
                </a:tc>
                <a:tc>
                  <a:txBody>
                    <a:bodyPr/>
                    <a:lstStyle/>
                    <a:p>
                      <a:pPr indent="0" lvl="0" marL="0" marR="0" rtl="0" algn="l">
                        <a:spcBef>
                          <a:spcPts val="0"/>
                        </a:spcBef>
                        <a:spcAft>
                          <a:spcPts val="0"/>
                        </a:spcAft>
                        <a:buNone/>
                      </a:pPr>
                      <a:r>
                        <a:rPr lang="en-IN" sz="1300"/>
                        <a:t>English</a:t>
                      </a:r>
                      <a:endParaRPr sz="1300"/>
                    </a:p>
                  </a:txBody>
                  <a:tcPr marT="45725" marB="45725" marR="91450" marL="91450"/>
                </a:tc>
                <a:tc>
                  <a:txBody>
                    <a:bodyPr/>
                    <a:lstStyle/>
                    <a:p>
                      <a:pPr indent="0" lvl="0" marL="0" marR="0" rtl="0" algn="l">
                        <a:spcBef>
                          <a:spcPts val="0"/>
                        </a:spcBef>
                        <a:spcAft>
                          <a:spcPts val="0"/>
                        </a:spcAft>
                        <a:buNone/>
                      </a:pPr>
                      <a:r>
                        <a:rPr lang="en-IN" sz="1300"/>
                        <a:t>180 Words with Picture, Sentences, word clouds; 96 text passages; 72 passages</a:t>
                      </a:r>
                      <a:endParaRPr sz="1300"/>
                    </a:p>
                  </a:txBody>
                  <a:tcPr marT="45725" marB="45725" marR="91450" marL="91450"/>
                </a:tc>
                <a:tc>
                  <a:txBody>
                    <a:bodyPr/>
                    <a:lstStyle/>
                    <a:p>
                      <a:pPr indent="0" lvl="0" marL="0" marR="0" rtl="0" algn="l">
                        <a:spcBef>
                          <a:spcPts val="0"/>
                        </a:spcBef>
                        <a:spcAft>
                          <a:spcPts val="0"/>
                        </a:spcAft>
                        <a:buNone/>
                      </a:pPr>
                      <a:r>
                        <a:rPr lang="en-IN" sz="1300"/>
                        <a:t>16</a:t>
                      </a:r>
                      <a:endParaRPr sz="1300"/>
                    </a:p>
                  </a:txBody>
                  <a:tcPr marT="45725" marB="45725" marR="91450" marL="91450"/>
                </a:tc>
                <a:tc>
                  <a:txBody>
                    <a:bodyPr/>
                    <a:lstStyle/>
                    <a:p>
                      <a:pPr indent="0" lvl="0" marL="0" marR="0" rtl="0" algn="l">
                        <a:spcBef>
                          <a:spcPts val="0"/>
                        </a:spcBef>
                        <a:spcAft>
                          <a:spcPts val="0"/>
                        </a:spcAft>
                        <a:buNone/>
                      </a:pPr>
                      <a:r>
                        <a:rPr lang="en-IN" sz="1300"/>
                        <a:t>Viewing WP, sentences or word clouds</a:t>
                      </a:r>
                      <a:endParaRPr sz="1300"/>
                    </a:p>
                  </a:txBody>
                  <a:tcPr marT="45725" marB="45725" marR="91450" marL="91450"/>
                </a:tc>
                <a:tc>
                  <a:txBody>
                    <a:bodyPr/>
                    <a:lstStyle/>
                    <a:p>
                      <a:pPr indent="0" lvl="0" marL="0" marR="0" rtl="0" algn="l">
                        <a:spcBef>
                          <a:spcPts val="0"/>
                        </a:spcBef>
                        <a:spcAft>
                          <a:spcPts val="0"/>
                        </a:spcAft>
                        <a:buNone/>
                      </a:pPr>
                      <a:r>
                        <a:rPr lang="en-IN" sz="1300"/>
                        <a:t>180 WP, S and WC per subject; 96+72 passages shown 3 times</a:t>
                      </a:r>
                      <a:endParaRPr sz="1300"/>
                    </a:p>
                  </a:txBody>
                  <a:tcPr marT="45725" marB="45725" marR="91450" marL="91450"/>
                </a:tc>
                <a:tc>
                  <a:txBody>
                    <a:bodyPr/>
                    <a:lstStyle/>
                    <a:p>
                      <a:pPr indent="0" lvl="0" marL="0" marR="0" rtl="0" algn="l">
                        <a:spcBef>
                          <a:spcPts val="0"/>
                        </a:spcBef>
                        <a:spcAft>
                          <a:spcPts val="0"/>
                        </a:spcAft>
                        <a:buNone/>
                      </a:pPr>
                      <a:r>
                        <a:rPr lang="en-IN" sz="1300"/>
                        <a:t>Passive viewing</a:t>
                      </a:r>
                      <a:endParaRPr sz="1300"/>
                    </a:p>
                  </a:txBody>
                  <a:tcPr marT="45725" marB="45725" marR="91450" marL="91450"/>
                </a:tc>
              </a:tr>
              <a:tr h="370850">
                <a:tc>
                  <a:txBody>
                    <a:bodyPr/>
                    <a:lstStyle/>
                    <a:p>
                      <a:pPr indent="0" lvl="0" marL="0" marR="0" rtl="0" algn="l">
                        <a:spcBef>
                          <a:spcPts val="0"/>
                        </a:spcBef>
                        <a:spcAft>
                          <a:spcPts val="0"/>
                        </a:spcAft>
                        <a:buNone/>
                      </a:pPr>
                      <a:r>
                        <a:rPr lang="en-IN" sz="1300"/>
                        <a:t>Cao et al., 2021</a:t>
                      </a:r>
                      <a:endParaRPr sz="1300"/>
                    </a:p>
                  </a:txBody>
                  <a:tcPr marT="45725" marB="45725" marR="91450" marL="91450"/>
                </a:tc>
                <a:tc>
                  <a:txBody>
                    <a:bodyPr/>
                    <a:lstStyle/>
                    <a:p>
                      <a:pPr indent="0" lvl="0" marL="0" marR="0" rtl="0" algn="l">
                        <a:spcBef>
                          <a:spcPts val="0"/>
                        </a:spcBef>
                        <a:spcAft>
                          <a:spcPts val="0"/>
                        </a:spcAft>
                        <a:buNone/>
                      </a:pPr>
                      <a:r>
                        <a:rPr lang="en-IN" sz="1300"/>
                        <a:t>fNIRS</a:t>
                      </a:r>
                      <a:endParaRPr sz="1300"/>
                    </a:p>
                  </a:txBody>
                  <a:tcPr marT="45725" marB="45725" marR="91450" marL="91450"/>
                </a:tc>
                <a:tc>
                  <a:txBody>
                    <a:bodyPr/>
                    <a:lstStyle/>
                    <a:p>
                      <a:pPr indent="0" lvl="0" marL="0" marR="0" rtl="0" algn="l">
                        <a:spcBef>
                          <a:spcPts val="0"/>
                        </a:spcBef>
                        <a:spcAft>
                          <a:spcPts val="0"/>
                        </a:spcAft>
                        <a:buNone/>
                      </a:pPr>
                      <a:r>
                        <a:rPr lang="en-IN" sz="1300"/>
                        <a:t>Chinese</a:t>
                      </a:r>
                      <a:endParaRPr sz="1300"/>
                    </a:p>
                  </a:txBody>
                  <a:tcPr marT="45725" marB="45725" marR="91450" marL="91450"/>
                </a:tc>
                <a:tc>
                  <a:txBody>
                    <a:bodyPr/>
                    <a:lstStyle/>
                    <a:p>
                      <a:pPr indent="0" lvl="0" marL="0" marR="0" rtl="0" algn="l">
                        <a:spcBef>
                          <a:spcPts val="0"/>
                        </a:spcBef>
                        <a:spcAft>
                          <a:spcPts val="0"/>
                        </a:spcAft>
                        <a:buNone/>
                      </a:pPr>
                      <a:r>
                        <a:rPr lang="en-IN" sz="1300"/>
                        <a:t>50 concrete nouns from 10 semantic categories</a:t>
                      </a:r>
                      <a:endParaRPr/>
                    </a:p>
                  </a:txBody>
                  <a:tcPr marT="45725" marB="45725" marR="91450" marL="91450"/>
                </a:tc>
                <a:tc>
                  <a:txBody>
                    <a:bodyPr/>
                    <a:lstStyle/>
                    <a:p>
                      <a:pPr indent="0" lvl="0" marL="0" marR="0" rtl="0" algn="l">
                        <a:spcBef>
                          <a:spcPts val="0"/>
                        </a:spcBef>
                        <a:spcAft>
                          <a:spcPts val="0"/>
                        </a:spcAft>
                        <a:buNone/>
                      </a:pPr>
                      <a:r>
                        <a:rPr lang="en-IN" sz="1300"/>
                        <a:t>7</a:t>
                      </a:r>
                      <a:endParaRPr sz="1300"/>
                    </a:p>
                  </a:txBody>
                  <a:tcPr marT="45725" marB="45725" marR="91450" marL="91450"/>
                </a:tc>
                <a:tc>
                  <a:txBody>
                    <a:bodyPr/>
                    <a:lstStyle/>
                    <a:p>
                      <a:pPr indent="0" lvl="0" marL="0" marR="0" rtl="0" algn="l">
                        <a:spcBef>
                          <a:spcPts val="0"/>
                        </a:spcBef>
                        <a:spcAft>
                          <a:spcPts val="0"/>
                        </a:spcAft>
                        <a:buNone/>
                      </a:pPr>
                      <a:r>
                        <a:rPr lang="en-IN" sz="1300"/>
                        <a:t>Viewing and listening</a:t>
                      </a:r>
                      <a:endParaRPr sz="1300"/>
                    </a:p>
                  </a:txBody>
                  <a:tcPr marT="45725" marB="45725" marR="91450" marL="91450"/>
                </a:tc>
                <a:tc>
                  <a:txBody>
                    <a:bodyPr/>
                    <a:lstStyle/>
                    <a:p>
                      <a:pPr indent="0" lvl="0" marL="0" marR="0" rtl="0" algn="l">
                        <a:spcBef>
                          <a:spcPts val="0"/>
                        </a:spcBef>
                        <a:spcAft>
                          <a:spcPts val="0"/>
                        </a:spcAft>
                        <a:buNone/>
                      </a:pPr>
                      <a:r>
                        <a:rPr lang="en-IN" sz="1300"/>
                        <a:t>Each stimulus is presented 7 times.</a:t>
                      </a:r>
                      <a:endParaRPr/>
                    </a:p>
                  </a:txBody>
                  <a:tcPr marT="45725" marB="45725" marR="91450" marL="91450"/>
                </a:tc>
                <a:tc>
                  <a:txBody>
                    <a:bodyPr/>
                    <a:lstStyle/>
                    <a:p>
                      <a:pPr indent="0" lvl="0" marL="0" marR="0" rtl="0" algn="l">
                        <a:spcBef>
                          <a:spcPts val="0"/>
                        </a:spcBef>
                        <a:spcAft>
                          <a:spcPts val="0"/>
                        </a:spcAft>
                        <a:buNone/>
                      </a:pPr>
                      <a:r>
                        <a:rPr lang="en-IN" sz="1300"/>
                        <a:t>Passive viewing and listening</a:t>
                      </a:r>
                      <a:endParaRPr sz="1300"/>
                    </a:p>
                  </a:txBody>
                  <a:tcPr marT="45725" marB="45725" marR="91450" marL="91450"/>
                </a:tc>
              </a:tr>
              <a:tr h="370850">
                <a:tc>
                  <a:txBody>
                    <a:bodyPr/>
                    <a:lstStyle/>
                    <a:p>
                      <a:pPr indent="0" lvl="0" marL="0" marR="0" rtl="0" algn="l">
                        <a:spcBef>
                          <a:spcPts val="0"/>
                        </a:spcBef>
                        <a:spcAft>
                          <a:spcPts val="0"/>
                        </a:spcAft>
                        <a:buNone/>
                      </a:pPr>
                      <a:r>
                        <a:rPr lang="en-IN" sz="1300"/>
                        <a:t>Courtois Neuromod</a:t>
                      </a:r>
                      <a:endParaRPr sz="1300"/>
                    </a:p>
                  </a:txBody>
                  <a:tcPr marT="45725" marB="45725" marR="91450" marL="91450"/>
                </a:tc>
                <a:tc>
                  <a:txBody>
                    <a:bodyPr/>
                    <a:lstStyle/>
                    <a:p>
                      <a:pPr indent="0" lvl="0" marL="0" marR="0" rtl="0" algn="l">
                        <a:spcBef>
                          <a:spcPts val="0"/>
                        </a:spcBef>
                        <a:spcAft>
                          <a:spcPts val="0"/>
                        </a:spcAft>
                        <a:buNone/>
                      </a:pPr>
                      <a:r>
                        <a:rPr lang="en-IN" sz="1300"/>
                        <a:t>fMRI</a:t>
                      </a:r>
                      <a:endParaRPr/>
                    </a:p>
                  </a:txBody>
                  <a:tcPr marT="45725" marB="45725" marR="91450" marL="91450"/>
                </a:tc>
                <a:tc>
                  <a:txBody>
                    <a:bodyPr/>
                    <a:lstStyle/>
                    <a:p>
                      <a:pPr indent="0" lvl="0" marL="0" marR="0" rtl="0" algn="l">
                        <a:spcBef>
                          <a:spcPts val="0"/>
                        </a:spcBef>
                        <a:spcAft>
                          <a:spcPts val="0"/>
                        </a:spcAft>
                        <a:buNone/>
                      </a:pPr>
                      <a:r>
                        <a:rPr lang="en-IN" sz="1300"/>
                        <a:t>full-length movies and TV show</a:t>
                      </a:r>
                      <a:endParaRPr/>
                    </a:p>
                  </a:txBody>
                  <a:tcPr marT="45725" marB="45725" marR="91450" marL="91450"/>
                </a:tc>
                <a:tc>
                  <a:txBody>
                    <a:bodyPr/>
                    <a:lstStyle/>
                    <a:p>
                      <a:pPr indent="0" lvl="0" marL="0" marR="0" rtl="0" algn="l">
                        <a:spcBef>
                          <a:spcPts val="0"/>
                        </a:spcBef>
                        <a:spcAft>
                          <a:spcPts val="0"/>
                        </a:spcAft>
                        <a:buNone/>
                      </a:pPr>
                      <a:r>
                        <a:rPr lang="en-IN" sz="1300"/>
                        <a:t>6</a:t>
                      </a:r>
                      <a:endParaRPr sz="1300"/>
                    </a:p>
                  </a:txBody>
                  <a:tcPr marT="45725" marB="45725" marR="91450" marL="91450"/>
                </a:tc>
                <a:tc>
                  <a:txBody>
                    <a:bodyPr/>
                    <a:lstStyle/>
                    <a:p>
                      <a:pPr indent="0" lvl="0" marL="0" marR="0" rtl="0" algn="l">
                        <a:spcBef>
                          <a:spcPts val="0"/>
                        </a:spcBef>
                        <a:spcAft>
                          <a:spcPts val="0"/>
                        </a:spcAft>
                        <a:buNone/>
                      </a:pPr>
                      <a:r>
                        <a:rPr lang="en-IN" sz="1300"/>
                        <a:t>Viewing and Listening</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300"/>
                        <a:buFont typeface="Calibri"/>
                        <a:buNone/>
                      </a:pPr>
                      <a:r>
                        <a:rPr lang="en-IN" sz="1300"/>
                        <a:t>~100 hours of data per participant</a:t>
                      </a:r>
                      <a:endParaRPr/>
                    </a:p>
                  </a:txBody>
                  <a:tcPr marT="45725" marB="45725" marR="91450" marL="91450"/>
                </a:tc>
                <a:tc>
                  <a:txBody>
                    <a:bodyPr/>
                    <a:lstStyle/>
                    <a:p>
                      <a:pPr indent="0" lvl="0" marL="0" marR="0" rtl="0" algn="l">
                        <a:spcBef>
                          <a:spcPts val="0"/>
                        </a:spcBef>
                        <a:spcAft>
                          <a:spcPts val="0"/>
                        </a:spcAft>
                        <a:buNone/>
                      </a:pPr>
                      <a:r>
                        <a:rPr lang="en-IN" sz="1300"/>
                        <a:t>Passive viewing</a:t>
                      </a:r>
                      <a:endParaRPr/>
                    </a:p>
                  </a:txBody>
                  <a:tcPr marT="45725" marB="45725" marR="91450" marL="91450"/>
                </a:tc>
                <a:tc>
                  <a:txBody>
                    <a:bodyPr/>
                    <a:lstStyle/>
                    <a:p>
                      <a:pPr indent="0" lvl="0" marL="0" marR="0" rtl="0" algn="l">
                        <a:spcBef>
                          <a:spcPts val="0"/>
                        </a:spcBef>
                        <a:spcAft>
                          <a:spcPts val="0"/>
                        </a:spcAft>
                        <a:buNone/>
                      </a:pPr>
                      <a:r>
                        <a:t/>
                      </a:r>
                      <a:endParaRPr sz="1300"/>
                    </a:p>
                  </a:txBody>
                  <a:tcPr marT="45725" marB="45725" marR="91450" marL="91450"/>
                </a:tc>
              </a:tr>
            </a:tbl>
          </a:graphicData>
        </a:graphic>
      </p:graphicFrame>
      <p:sp>
        <p:nvSpPr>
          <p:cNvPr id="478" name="Google Shape;478;p31"/>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479" name="Google Shape;479;p31"/>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480" name="Google Shape;480;p31"/>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
        <p:nvSpPr>
          <p:cNvPr id="481" name="Google Shape;481;p31"/>
          <p:cNvSpPr/>
          <p:nvPr/>
        </p:nvSpPr>
        <p:spPr>
          <a:xfrm>
            <a:off x="66040" y="2133048"/>
            <a:ext cx="12039600" cy="726992"/>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31"/>
          <p:cNvSpPr/>
          <p:nvPr/>
        </p:nvSpPr>
        <p:spPr>
          <a:xfrm>
            <a:off x="66040" y="3945284"/>
            <a:ext cx="12039600" cy="1520796"/>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2"/>
          <p:cNvSpPr txBox="1"/>
          <p:nvPr>
            <p:ph idx="1" type="body"/>
          </p:nvPr>
        </p:nvSpPr>
        <p:spPr>
          <a:xfrm>
            <a:off x="147639" y="1128713"/>
            <a:ext cx="5455140" cy="5167312"/>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IN"/>
              <a:t>Subjects were asked to perform a QA task, while their brain activity was recorded using MEG.</a:t>
            </a:r>
            <a:endParaRPr/>
          </a:p>
          <a:p>
            <a:pPr indent="-228600" lvl="0" marL="228600" rtl="0" algn="l">
              <a:lnSpc>
                <a:spcPct val="90000"/>
              </a:lnSpc>
              <a:spcBef>
                <a:spcPts val="1000"/>
              </a:spcBef>
              <a:spcAft>
                <a:spcPts val="0"/>
              </a:spcAft>
              <a:buClr>
                <a:schemeClr val="dk1"/>
              </a:buClr>
              <a:buSzPct val="100000"/>
              <a:buChar char="•"/>
            </a:pPr>
            <a:r>
              <a:rPr lang="en-IN"/>
              <a:t>Subjects were first presented with a question (e.g., “Is it manmade?”), followed by 60 concrete nouns, along with their line drawings, in a random order. </a:t>
            </a:r>
            <a:endParaRPr/>
          </a:p>
          <a:p>
            <a:pPr indent="-228600" lvl="0" marL="228600" rtl="0" algn="l">
              <a:lnSpc>
                <a:spcPct val="90000"/>
              </a:lnSpc>
              <a:spcBef>
                <a:spcPts val="1000"/>
              </a:spcBef>
              <a:spcAft>
                <a:spcPts val="0"/>
              </a:spcAft>
              <a:buClr>
                <a:schemeClr val="dk1"/>
              </a:buClr>
              <a:buSzPct val="100000"/>
              <a:buChar char="•"/>
            </a:pPr>
            <a:r>
              <a:rPr lang="en-IN"/>
              <a:t>Each stimulus was presented until the subject pressed a button to respond “yes” or “no” to the initial question. </a:t>
            </a:r>
            <a:endParaRPr/>
          </a:p>
          <a:p>
            <a:pPr indent="-228600" lvl="0" marL="228600" rtl="0" algn="l">
              <a:lnSpc>
                <a:spcPct val="90000"/>
              </a:lnSpc>
              <a:spcBef>
                <a:spcPts val="1000"/>
              </a:spcBef>
              <a:spcAft>
                <a:spcPts val="0"/>
              </a:spcAft>
              <a:buClr>
                <a:schemeClr val="dk1"/>
              </a:buClr>
              <a:buSzPct val="100000"/>
              <a:buChar char="•"/>
            </a:pPr>
            <a:r>
              <a:rPr lang="en-IN"/>
              <a:t>Once all 60 stimuli are presented, a new question is shown for a total of 20 questions.</a:t>
            </a:r>
            <a:endParaRPr/>
          </a:p>
        </p:txBody>
      </p:sp>
      <p:sp>
        <p:nvSpPr>
          <p:cNvPr id="488" name="Google Shape;488;p32"/>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489" name="Google Shape;489;p32"/>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490" name="Google Shape;490;p32"/>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90000"/>
              </a:lnSpc>
              <a:spcBef>
                <a:spcPts val="0"/>
              </a:spcBef>
              <a:spcAft>
                <a:spcPts val="0"/>
              </a:spcAft>
              <a:buClr>
                <a:schemeClr val="dk1"/>
              </a:buClr>
              <a:buSzPct val="100000"/>
              <a:buNone/>
            </a:pPr>
            <a:r>
              <a:rPr lang="en-IN" u="sng">
                <a:solidFill>
                  <a:schemeClr val="hlink"/>
                </a:solidFill>
                <a:hlinkClick r:id="rId3"/>
              </a:rPr>
              <a:t>Sudre, Gustavo, Dean Pomerleau, Mark Palatucci, Leila Wehbe, Alona Fyshe, Riitta Salmelin, and Tom Mitchell. "Tracking neural coding of perceptual and semantic features of concrete nouns." NeuroImage 62, no. 1 (2012): 451-463.</a:t>
            </a:r>
            <a:endParaRPr/>
          </a:p>
        </p:txBody>
      </p:sp>
      <p:pic>
        <p:nvPicPr>
          <p:cNvPr id="491" name="Google Shape;491;p32"/>
          <p:cNvPicPr preferRelativeResize="0"/>
          <p:nvPr>
            <p:ph idx="3" type="body"/>
          </p:nvPr>
        </p:nvPicPr>
        <p:blipFill rotWithShape="1">
          <a:blip r:embed="rId4">
            <a:alphaModFix/>
          </a:blip>
          <a:srcRect b="0" l="0" r="0" t="0"/>
          <a:stretch/>
        </p:blipFill>
        <p:spPr>
          <a:xfrm>
            <a:off x="5861426" y="1436106"/>
            <a:ext cx="5805487" cy="3985788"/>
          </a:xfrm>
          <a:prstGeom prst="rect">
            <a:avLst/>
          </a:prstGeom>
          <a:noFill/>
          <a:ln>
            <a:noFill/>
          </a:ln>
        </p:spPr>
      </p:pic>
      <p:sp>
        <p:nvSpPr>
          <p:cNvPr id="492" name="Google Shape;492;p32"/>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Concrete nouns with line drawings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33"/>
          <p:cNvSpPr txBox="1"/>
          <p:nvPr>
            <p:ph idx="1" type="body"/>
          </p:nvPr>
        </p:nvSpPr>
        <p:spPr>
          <a:xfrm>
            <a:off x="147638" y="4459977"/>
            <a:ext cx="11891962" cy="1775086"/>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IN"/>
              <a:t>Experiment 1: </a:t>
            </a:r>
            <a:r>
              <a:rPr b="0" i="0" lang="en-IN">
                <a:solidFill>
                  <a:srgbClr val="222222"/>
                </a:solidFill>
                <a:latin typeface="Arial"/>
                <a:ea typeface="Arial"/>
                <a:cs typeface="Arial"/>
                <a:sym typeface="Arial"/>
              </a:rPr>
              <a:t>180 words (128 nouns, 22 verbs, 29 adjectives and adverbs, and 1 function word). 3 paradigms.</a:t>
            </a:r>
            <a:endParaRPr/>
          </a:p>
          <a:p>
            <a:pPr indent="-228600" lvl="0" marL="228600" rtl="0" algn="l">
              <a:lnSpc>
                <a:spcPct val="90000"/>
              </a:lnSpc>
              <a:spcBef>
                <a:spcPts val="1000"/>
              </a:spcBef>
              <a:spcAft>
                <a:spcPts val="0"/>
              </a:spcAft>
              <a:buClr>
                <a:srgbClr val="222222"/>
              </a:buClr>
              <a:buSzPct val="100000"/>
              <a:buChar char="•"/>
            </a:pPr>
            <a:r>
              <a:rPr lang="en-IN">
                <a:solidFill>
                  <a:srgbClr val="222222"/>
                </a:solidFill>
                <a:latin typeface="Arial"/>
                <a:ea typeface="Arial"/>
                <a:cs typeface="Arial"/>
                <a:sym typeface="Arial"/>
              </a:rPr>
              <a:t>Experiment 2: </a:t>
            </a:r>
            <a:r>
              <a:rPr b="0" i="0" lang="en-IN">
                <a:solidFill>
                  <a:srgbClr val="222222"/>
                </a:solidFill>
                <a:latin typeface="Arial"/>
                <a:ea typeface="Arial"/>
                <a:cs typeface="Arial"/>
                <a:sym typeface="Arial"/>
              </a:rPr>
              <a:t>96 text passages, each with 4 sentences from 24 broad topics (e.g., professions, clothing, birds, musical instruments, natural disasters, crimes, etc.)</a:t>
            </a:r>
            <a:endParaRPr/>
          </a:p>
          <a:p>
            <a:pPr indent="-228600" lvl="0" marL="228600" rtl="0" algn="l">
              <a:lnSpc>
                <a:spcPct val="90000"/>
              </a:lnSpc>
              <a:spcBef>
                <a:spcPts val="1000"/>
              </a:spcBef>
              <a:spcAft>
                <a:spcPts val="0"/>
              </a:spcAft>
              <a:buClr>
                <a:srgbClr val="222222"/>
              </a:buClr>
              <a:buSzPct val="100000"/>
              <a:buChar char="•"/>
            </a:pPr>
            <a:r>
              <a:rPr lang="en-IN">
                <a:solidFill>
                  <a:srgbClr val="222222"/>
                </a:solidFill>
                <a:latin typeface="Arial"/>
                <a:ea typeface="Arial"/>
                <a:cs typeface="Arial"/>
                <a:sym typeface="Arial"/>
              </a:rPr>
              <a:t>Experiment 3: </a:t>
            </a:r>
            <a:r>
              <a:rPr b="0" i="0" lang="en-IN">
                <a:solidFill>
                  <a:srgbClr val="222222"/>
                </a:solidFill>
                <a:latin typeface="Arial"/>
                <a:ea typeface="Arial"/>
                <a:cs typeface="Arial"/>
                <a:sym typeface="Arial"/>
              </a:rPr>
              <a:t>72 passages, each with 3-4 sentences from another 24 topics.</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498" name="Google Shape;498;p33"/>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499" name="Google Shape;499;p33"/>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500" name="Google Shape;500;p33"/>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Pereira, Francisco, Bin Lou, Brianna Pritchett, Samuel Ritter, Samuel J. Gershman, Nancy Kanwisher, Matthew Botvinick, and Evelina Fedorenko. "Toward a universal decoder of linguistic meaning from brain activation." </a:t>
            </a:r>
            <a:r>
              <a:rPr b="0" i="1" lang="en-IN" u="sng">
                <a:solidFill>
                  <a:srgbClr val="222222"/>
                </a:solidFill>
                <a:latin typeface="Arial"/>
                <a:ea typeface="Arial"/>
                <a:cs typeface="Arial"/>
                <a:sym typeface="Arial"/>
                <a:hlinkClick r:id="rId4">
                  <a:extLst>
                    <a:ext uri="{A12FA001-AC4F-418D-AE19-62706E023703}">
                      <ahyp:hlinkClr val="tx"/>
                    </a:ext>
                  </a:extLst>
                </a:hlinkClick>
              </a:rPr>
              <a:t>Nature communications</a:t>
            </a:r>
            <a:r>
              <a:rPr b="0" i="0" lang="en-IN" u="sng">
                <a:solidFill>
                  <a:srgbClr val="222222"/>
                </a:solidFill>
                <a:latin typeface="Arial"/>
                <a:ea typeface="Arial"/>
                <a:cs typeface="Arial"/>
                <a:sym typeface="Arial"/>
                <a:hlinkClick r:id="rId5">
                  <a:extLst>
                    <a:ext uri="{A12FA001-AC4F-418D-AE19-62706E023703}">
                      <ahyp:hlinkClr val="tx"/>
                    </a:ext>
                  </a:extLst>
                </a:hlinkClick>
              </a:rPr>
              <a:t> 9, no. 1 (2018): 1-13.</a:t>
            </a:r>
            <a:endParaRPr/>
          </a:p>
          <a:p>
            <a:pPr indent="0" lvl="0" marL="0" rtl="0" algn="l">
              <a:lnSpc>
                <a:spcPct val="90000"/>
              </a:lnSpc>
              <a:spcBef>
                <a:spcPts val="1000"/>
              </a:spcBef>
              <a:spcAft>
                <a:spcPts val="0"/>
              </a:spcAft>
              <a:buClr>
                <a:schemeClr val="dk1"/>
              </a:buClr>
              <a:buSzPct val="100000"/>
              <a:buNone/>
            </a:pPr>
            <a:r>
              <a:t/>
            </a:r>
            <a:endParaRPr/>
          </a:p>
        </p:txBody>
      </p:sp>
      <p:sp>
        <p:nvSpPr>
          <p:cNvPr id="501" name="Google Shape;501;p33"/>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Word+Picture, Sentences, Word Clouds, Passages</a:t>
            </a:r>
            <a:endParaRPr/>
          </a:p>
        </p:txBody>
      </p:sp>
      <p:pic>
        <p:nvPicPr>
          <p:cNvPr id="502" name="Google Shape;502;p33"/>
          <p:cNvPicPr preferRelativeResize="0"/>
          <p:nvPr>
            <p:ph idx="3" type="body"/>
          </p:nvPr>
        </p:nvPicPr>
        <p:blipFill rotWithShape="1">
          <a:blip r:embed="rId6">
            <a:alphaModFix/>
          </a:blip>
          <a:srcRect b="0" l="0" r="35926" t="0"/>
          <a:stretch/>
        </p:blipFill>
        <p:spPr>
          <a:xfrm>
            <a:off x="648648" y="1040607"/>
            <a:ext cx="5026174" cy="3243782"/>
          </a:xfrm>
          <a:prstGeom prst="rect">
            <a:avLst/>
          </a:prstGeom>
          <a:noFill/>
          <a:ln>
            <a:noFill/>
          </a:ln>
        </p:spPr>
      </p:pic>
      <p:pic>
        <p:nvPicPr>
          <p:cNvPr id="503" name="Google Shape;503;p33"/>
          <p:cNvPicPr preferRelativeResize="0"/>
          <p:nvPr/>
        </p:nvPicPr>
        <p:blipFill rotWithShape="1">
          <a:blip r:embed="rId7">
            <a:alphaModFix/>
          </a:blip>
          <a:srcRect b="0" l="0" r="32814" t="0"/>
          <a:stretch/>
        </p:blipFill>
        <p:spPr>
          <a:xfrm>
            <a:off x="6320446" y="1040607"/>
            <a:ext cx="5208232" cy="3243782"/>
          </a:xfrm>
          <a:prstGeom prst="rect">
            <a:avLst/>
          </a:prstGeom>
          <a:noFill/>
          <a:ln>
            <a:noFill/>
          </a:ln>
        </p:spPr>
      </p:pic>
      <p:pic>
        <p:nvPicPr>
          <p:cNvPr id="504" name="Google Shape;504;p33"/>
          <p:cNvPicPr preferRelativeResize="0"/>
          <p:nvPr/>
        </p:nvPicPr>
        <p:blipFill rotWithShape="1">
          <a:blip r:embed="rId8">
            <a:alphaModFix/>
          </a:blip>
          <a:srcRect b="0" l="0" r="0" t="0"/>
          <a:stretch/>
        </p:blipFill>
        <p:spPr>
          <a:xfrm>
            <a:off x="12236591" y="763588"/>
            <a:ext cx="3850270" cy="51673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4"/>
          <p:cNvSpPr txBox="1"/>
          <p:nvPr>
            <p:ph idx="1" type="body"/>
          </p:nvPr>
        </p:nvSpPr>
        <p:spPr>
          <a:xfrm>
            <a:off x="147638" y="1128713"/>
            <a:ext cx="5805487" cy="51673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Stimuli are pictures and audios of 50 objects from 10 categories.</a:t>
            </a:r>
            <a:endParaRPr/>
          </a:p>
          <a:p>
            <a:pPr indent="-228600" lvl="0" marL="228600" rtl="0" algn="l">
              <a:lnSpc>
                <a:spcPct val="90000"/>
              </a:lnSpc>
              <a:spcBef>
                <a:spcPts val="1000"/>
              </a:spcBef>
              <a:spcAft>
                <a:spcPts val="0"/>
              </a:spcAft>
              <a:buClr>
                <a:schemeClr val="dk1"/>
              </a:buClr>
              <a:buSzPts val="2800"/>
              <a:buChar char="•"/>
            </a:pPr>
            <a:r>
              <a:rPr lang="en-IN"/>
              <a:t>Visual presentation lasts for 3s, with audio presented immediately at the onset, followed by a 10s rest period. </a:t>
            </a:r>
            <a:endParaRPr/>
          </a:p>
          <a:p>
            <a:pPr indent="-228600" lvl="0" marL="228600" rtl="0" algn="l">
              <a:lnSpc>
                <a:spcPct val="90000"/>
              </a:lnSpc>
              <a:spcBef>
                <a:spcPts val="1000"/>
              </a:spcBef>
              <a:spcAft>
                <a:spcPts val="0"/>
              </a:spcAft>
              <a:buClr>
                <a:schemeClr val="dk1"/>
              </a:buClr>
              <a:buSzPts val="2800"/>
              <a:buChar char="•"/>
            </a:pPr>
            <a:r>
              <a:rPr lang="en-IN"/>
              <a:t>During rest period, participants are instructed to fixate on an X displayed in the center of the screen.</a:t>
            </a:r>
            <a:endParaRPr/>
          </a:p>
          <a:p>
            <a:pPr indent="-50800" lvl="0" marL="228600" rtl="0" algn="l">
              <a:lnSpc>
                <a:spcPct val="90000"/>
              </a:lnSpc>
              <a:spcBef>
                <a:spcPts val="1000"/>
              </a:spcBef>
              <a:spcAft>
                <a:spcPts val="0"/>
              </a:spcAft>
              <a:buClr>
                <a:schemeClr val="dk1"/>
              </a:buClr>
              <a:buSzPts val="2800"/>
              <a:buNone/>
            </a:pPr>
            <a:r>
              <a:t/>
            </a:r>
            <a:endParaRPr/>
          </a:p>
        </p:txBody>
      </p:sp>
      <p:sp>
        <p:nvSpPr>
          <p:cNvPr id="510" name="Google Shape;510;p34"/>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511" name="Google Shape;511;p34"/>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512" name="Google Shape;512;p34"/>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90000"/>
              </a:lnSpc>
              <a:spcBef>
                <a:spcPts val="0"/>
              </a:spcBef>
              <a:spcAft>
                <a:spcPts val="0"/>
              </a:spcAft>
              <a:buClr>
                <a:schemeClr val="dk1"/>
              </a:buClr>
              <a:buSzPct val="100000"/>
              <a:buNone/>
            </a:pPr>
            <a:r>
              <a:rPr lang="en-IN" u="sng">
                <a:solidFill>
                  <a:schemeClr val="hlink"/>
                </a:solidFill>
                <a:hlinkClick r:id="rId3"/>
              </a:rPr>
              <a:t>Cao, Lu, Dandan Huang, Yue Zhang, Xiaowei Jiang, and Yanan Chen. "Brain decoding using fnirs." In Proceedings of the AAAI Conference on Artificial Intelligence, vol. 35, no. 14, pp. 12602-12611. 2021.</a:t>
            </a:r>
            <a:endParaRPr/>
          </a:p>
        </p:txBody>
      </p:sp>
      <p:pic>
        <p:nvPicPr>
          <p:cNvPr id="513" name="Google Shape;513;p34"/>
          <p:cNvPicPr preferRelativeResize="0"/>
          <p:nvPr>
            <p:ph idx="3" type="body"/>
          </p:nvPr>
        </p:nvPicPr>
        <p:blipFill rotWithShape="1">
          <a:blip r:embed="rId4">
            <a:alphaModFix/>
          </a:blip>
          <a:srcRect b="0" l="0" r="0" t="0"/>
          <a:stretch/>
        </p:blipFill>
        <p:spPr>
          <a:xfrm>
            <a:off x="6314646" y="3086222"/>
            <a:ext cx="5452102" cy="3033591"/>
          </a:xfrm>
          <a:prstGeom prst="rect">
            <a:avLst/>
          </a:prstGeom>
          <a:noFill/>
          <a:ln>
            <a:noFill/>
          </a:ln>
        </p:spPr>
      </p:pic>
      <p:sp>
        <p:nvSpPr>
          <p:cNvPr id="514" name="Google Shape;514;p34"/>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fNIRS with audio-visual stimuli</a:t>
            </a:r>
            <a:endParaRPr/>
          </a:p>
        </p:txBody>
      </p:sp>
      <p:pic>
        <p:nvPicPr>
          <p:cNvPr id="515" name="Google Shape;515;p34"/>
          <p:cNvPicPr preferRelativeResize="0"/>
          <p:nvPr/>
        </p:nvPicPr>
        <p:blipFill rotWithShape="1">
          <a:blip r:embed="rId5">
            <a:alphaModFix/>
          </a:blip>
          <a:srcRect b="0" l="0" r="0" t="0"/>
          <a:stretch/>
        </p:blipFill>
        <p:spPr>
          <a:xfrm>
            <a:off x="10039264" y="117725"/>
            <a:ext cx="1913322" cy="2099002"/>
          </a:xfrm>
          <a:prstGeom prst="rect">
            <a:avLst/>
          </a:prstGeom>
          <a:noFill/>
          <a:ln>
            <a:noFill/>
          </a:ln>
        </p:spPr>
      </p:pic>
      <p:pic>
        <p:nvPicPr>
          <p:cNvPr id="516" name="Google Shape;516;p34"/>
          <p:cNvPicPr preferRelativeResize="0"/>
          <p:nvPr/>
        </p:nvPicPr>
        <p:blipFill rotWithShape="1">
          <a:blip r:embed="rId6">
            <a:alphaModFix/>
          </a:blip>
          <a:srcRect b="0" l="0" r="0" t="0"/>
          <a:stretch/>
        </p:blipFill>
        <p:spPr>
          <a:xfrm>
            <a:off x="7154045" y="779193"/>
            <a:ext cx="2162191" cy="224791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0" name="Shape 520"/>
        <p:cNvGrpSpPr/>
        <p:nvPr/>
      </p:nvGrpSpPr>
      <p:grpSpPr>
        <a:xfrm>
          <a:off x="0" y="0"/>
          <a:ext cx="0" cy="0"/>
          <a:chOff x="0" y="0"/>
          <a:chExt cx="0" cy="0"/>
        </a:xfrm>
      </p:grpSpPr>
      <p:sp>
        <p:nvSpPr>
          <p:cNvPr id="521" name="Google Shape;521;p35"/>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Text Stimulus Datasets References</a:t>
            </a:r>
            <a:endParaRPr/>
          </a:p>
        </p:txBody>
      </p:sp>
      <p:sp>
        <p:nvSpPr>
          <p:cNvPr id="522" name="Google Shape;522;p35"/>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55000" lnSpcReduction="20000"/>
          </a:bodyPr>
          <a:lstStyle/>
          <a:p>
            <a:pPr indent="-228600" lvl="0" marL="228600" rtl="0" algn="l">
              <a:lnSpc>
                <a:spcPct val="120000"/>
              </a:lnSpc>
              <a:spcBef>
                <a:spcPts val="0"/>
              </a:spcBef>
              <a:spcAft>
                <a:spcPts val="0"/>
              </a:spcAft>
              <a:buClr>
                <a:srgbClr val="222222"/>
              </a:buClr>
              <a:buSzPct val="100000"/>
              <a:buChar char="•"/>
            </a:pPr>
            <a:r>
              <a:rPr b="0" i="0" lang="en-IN">
                <a:solidFill>
                  <a:srgbClr val="222222"/>
                </a:solidFill>
                <a:latin typeface="Arial"/>
                <a:ea typeface="Arial"/>
                <a:cs typeface="Arial"/>
                <a:sym typeface="Arial"/>
              </a:rPr>
              <a:t>Wehbe, Leila, Brian Murphy, Partha Talukdar, Alona Fyshe, Aaditya Ramdas, and Tom Mitchell. "Simultaneously uncovering the patterns of brain regions involved in different story reading subprocesses." </a:t>
            </a:r>
            <a:r>
              <a:rPr b="0" i="1" lang="en-IN">
                <a:solidFill>
                  <a:srgbClr val="222222"/>
                </a:solidFill>
                <a:latin typeface="Arial"/>
                <a:ea typeface="Arial"/>
                <a:cs typeface="Arial"/>
                <a:sym typeface="Arial"/>
              </a:rPr>
              <a:t>PloS one</a:t>
            </a:r>
            <a:r>
              <a:rPr b="0" i="0" lang="en-IN">
                <a:solidFill>
                  <a:srgbClr val="222222"/>
                </a:solidFill>
                <a:latin typeface="Arial"/>
                <a:ea typeface="Arial"/>
                <a:cs typeface="Arial"/>
                <a:sym typeface="Arial"/>
              </a:rPr>
              <a:t> 9, no. 11 (2014): e112575.</a:t>
            </a:r>
            <a:endParaRPr/>
          </a:p>
          <a:p>
            <a:pPr indent="-228600" lvl="0" marL="228600" rtl="0" algn="l">
              <a:lnSpc>
                <a:spcPct val="120000"/>
              </a:lnSpc>
              <a:spcBef>
                <a:spcPts val="1000"/>
              </a:spcBef>
              <a:spcAft>
                <a:spcPts val="0"/>
              </a:spcAft>
              <a:buClr>
                <a:srgbClr val="222222"/>
              </a:buClr>
              <a:buSzPct val="100000"/>
              <a:buChar char="•"/>
            </a:pPr>
            <a:r>
              <a:rPr b="0" i="0" lang="en-IN">
                <a:solidFill>
                  <a:srgbClr val="222222"/>
                </a:solidFill>
                <a:latin typeface="Arial"/>
                <a:ea typeface="Arial"/>
                <a:cs typeface="Arial"/>
                <a:sym typeface="Arial"/>
              </a:rPr>
              <a:t>Hollenstein, Nora, Jonathan Rotsztejn, Marius Troendle, Andreas Pedroni, Ce Zhang, and Nicolas Langer. "ZuCo, a simultaneous EEG and eye-tracking resource for natural sentence reading." </a:t>
            </a:r>
            <a:r>
              <a:rPr b="0" i="1" lang="en-IN">
                <a:solidFill>
                  <a:srgbClr val="222222"/>
                </a:solidFill>
                <a:latin typeface="Arial"/>
                <a:ea typeface="Arial"/>
                <a:cs typeface="Arial"/>
                <a:sym typeface="Arial"/>
              </a:rPr>
              <a:t>Scientific data</a:t>
            </a:r>
            <a:r>
              <a:rPr b="0" i="0" lang="en-IN">
                <a:solidFill>
                  <a:srgbClr val="222222"/>
                </a:solidFill>
                <a:latin typeface="Arial"/>
                <a:ea typeface="Arial"/>
                <a:cs typeface="Arial"/>
                <a:sym typeface="Arial"/>
              </a:rPr>
              <a:t> 5, no. 1 (2018): 1-13.</a:t>
            </a:r>
            <a:endParaRPr/>
          </a:p>
          <a:p>
            <a:pPr indent="-228600" lvl="0" marL="228600" rtl="0" algn="l">
              <a:lnSpc>
                <a:spcPct val="120000"/>
              </a:lnSpc>
              <a:spcBef>
                <a:spcPts val="1000"/>
              </a:spcBef>
              <a:spcAft>
                <a:spcPts val="0"/>
              </a:spcAft>
              <a:buClr>
                <a:srgbClr val="222222"/>
              </a:buClr>
              <a:buSzPct val="100000"/>
              <a:buChar char="•"/>
            </a:pPr>
            <a:r>
              <a:rPr b="0" i="0" lang="en-IN">
                <a:solidFill>
                  <a:srgbClr val="222222"/>
                </a:solidFill>
                <a:latin typeface="Arial"/>
                <a:ea typeface="Arial"/>
                <a:cs typeface="Arial"/>
                <a:sym typeface="Arial"/>
              </a:rPr>
              <a:t>Handjaras, Giacomo, Emiliano Ricciardi, Andrea Leo, Alessandro Lenci, Luca Cecchetti, Mirco Cosottini, Giovanna Marotta, and Pietro Pietrini. "How concepts are encoded in the human brain: a modality independent, category-based cortical organization of semantic knowledge." </a:t>
            </a:r>
            <a:r>
              <a:rPr b="0" i="1" lang="en-IN">
                <a:solidFill>
                  <a:srgbClr val="222222"/>
                </a:solidFill>
                <a:latin typeface="Arial"/>
                <a:ea typeface="Arial"/>
                <a:cs typeface="Arial"/>
                <a:sym typeface="Arial"/>
              </a:rPr>
              <a:t>Neuroimage</a:t>
            </a:r>
            <a:r>
              <a:rPr b="0" i="0" lang="en-IN">
                <a:solidFill>
                  <a:srgbClr val="222222"/>
                </a:solidFill>
                <a:latin typeface="Arial"/>
                <a:ea typeface="Arial"/>
                <a:cs typeface="Arial"/>
                <a:sym typeface="Arial"/>
              </a:rPr>
              <a:t> 135 (2016): 232-242.</a:t>
            </a:r>
            <a:endParaRPr/>
          </a:p>
          <a:p>
            <a:pPr indent="-228600" lvl="0" marL="228600" rtl="0" algn="l">
              <a:lnSpc>
                <a:spcPct val="120000"/>
              </a:lnSpc>
              <a:spcBef>
                <a:spcPts val="1000"/>
              </a:spcBef>
              <a:spcAft>
                <a:spcPts val="0"/>
              </a:spcAft>
              <a:buClr>
                <a:srgbClr val="222222"/>
              </a:buClr>
              <a:buSzPct val="100000"/>
              <a:buChar char="•"/>
            </a:pPr>
            <a:r>
              <a:rPr b="0" i="0" lang="en-IN">
                <a:solidFill>
                  <a:srgbClr val="222222"/>
                </a:solidFill>
                <a:latin typeface="Arial"/>
                <a:ea typeface="Arial"/>
                <a:cs typeface="Arial"/>
                <a:sym typeface="Arial"/>
              </a:rPr>
              <a:t>Anderson, Andrew J., Douwe Kiela, Stephen Clark, and Massimo Poesio. "Visually grounded and textual semantic models differentially decode brain activity associated with concrete and abstract nouns." </a:t>
            </a:r>
            <a:r>
              <a:rPr b="0" i="1" lang="en-IN">
                <a:solidFill>
                  <a:srgbClr val="222222"/>
                </a:solidFill>
                <a:latin typeface="Arial"/>
                <a:ea typeface="Arial"/>
                <a:cs typeface="Arial"/>
                <a:sym typeface="Arial"/>
              </a:rPr>
              <a:t>Transactions of the Association for Computational Linguistics</a:t>
            </a:r>
            <a:r>
              <a:rPr b="0" i="0" lang="en-IN">
                <a:solidFill>
                  <a:srgbClr val="222222"/>
                </a:solidFill>
                <a:latin typeface="Arial"/>
                <a:ea typeface="Arial"/>
                <a:cs typeface="Arial"/>
                <a:sym typeface="Arial"/>
              </a:rPr>
              <a:t> 5 (2017): 17-30.</a:t>
            </a:r>
            <a:endParaRPr/>
          </a:p>
          <a:p>
            <a:pPr indent="-228600" lvl="0" marL="228600" rtl="0" algn="l">
              <a:lnSpc>
                <a:spcPct val="120000"/>
              </a:lnSpc>
              <a:spcBef>
                <a:spcPts val="1000"/>
              </a:spcBef>
              <a:spcAft>
                <a:spcPts val="0"/>
              </a:spcAft>
              <a:buClr>
                <a:srgbClr val="222222"/>
              </a:buClr>
              <a:buSzPct val="100000"/>
              <a:buChar char="•"/>
            </a:pPr>
            <a:r>
              <a:rPr b="0" i="0" lang="en-IN">
                <a:solidFill>
                  <a:srgbClr val="222222"/>
                </a:solidFill>
                <a:latin typeface="Arial"/>
                <a:ea typeface="Arial"/>
                <a:cs typeface="Arial"/>
                <a:sym typeface="Arial"/>
              </a:rPr>
              <a:t>Anderson, Andrew James, Jeffrey R. Binder, Leonardo Fernandino, Colin J. Humphries, Lisa L. Conant, Rajeev DS Raizada, Feng Lin, and Edmund C. Lalor. "An integrated neural decoder of linguistic and experiential meaning." </a:t>
            </a:r>
            <a:r>
              <a:rPr b="0" i="1" lang="en-IN">
                <a:solidFill>
                  <a:srgbClr val="222222"/>
                </a:solidFill>
                <a:latin typeface="Arial"/>
                <a:ea typeface="Arial"/>
                <a:cs typeface="Arial"/>
                <a:sym typeface="Arial"/>
              </a:rPr>
              <a:t>Journal of Neuroscience</a:t>
            </a:r>
            <a:r>
              <a:rPr b="0" i="0" lang="en-IN">
                <a:solidFill>
                  <a:srgbClr val="222222"/>
                </a:solidFill>
                <a:latin typeface="Arial"/>
                <a:ea typeface="Arial"/>
                <a:cs typeface="Arial"/>
                <a:sym typeface="Arial"/>
              </a:rPr>
              <a:t> 39, no. 45 (2019): 8969-8987.</a:t>
            </a:r>
            <a:endParaRPr/>
          </a:p>
          <a:p>
            <a:pPr indent="-228600" lvl="0" marL="228600" rtl="0" algn="l">
              <a:lnSpc>
                <a:spcPct val="120000"/>
              </a:lnSpc>
              <a:spcBef>
                <a:spcPts val="1000"/>
              </a:spcBef>
              <a:spcAft>
                <a:spcPts val="0"/>
              </a:spcAft>
              <a:buClr>
                <a:schemeClr val="dk1"/>
              </a:buClr>
              <a:buSzPct val="100000"/>
              <a:buChar char="•"/>
            </a:pPr>
            <a:r>
              <a:rPr lang="en-IN"/>
              <a:t>Oseki, Yohei, and Masayuki Asahara. "Design of BCCWJ-EEG: Balanced corpus with human electroencephalography." In Proceedings of the 12th Language Resources and Evaluation Conference, pp. 189-194. 2020.</a:t>
            </a:r>
            <a:endParaRPr/>
          </a:p>
          <a:p>
            <a:pPr indent="-228600" lvl="0" marL="228600" rtl="0" algn="l">
              <a:lnSpc>
                <a:spcPct val="120000"/>
              </a:lnSpc>
              <a:spcBef>
                <a:spcPts val="1000"/>
              </a:spcBef>
              <a:spcAft>
                <a:spcPts val="0"/>
              </a:spcAft>
              <a:buClr>
                <a:schemeClr val="dk1"/>
              </a:buClr>
              <a:buSzPct val="100000"/>
              <a:buChar char="•"/>
            </a:pPr>
            <a:r>
              <a:rPr lang="en-IN"/>
              <a:t>Deniz, Fatma, Anwar O. Nunez-Elizalde, Alexander G. Huth, and Jack L. Gallant. "The representation of semantic information across human cerebral cortex during listening versus reading is invariant to stimulus modality." Journal of Neuroscience 39, no. 39 (2019): 7722-7736.</a:t>
            </a:r>
            <a:endParaRPr/>
          </a:p>
          <a:p>
            <a:pPr indent="-130810" lvl="0" marL="228600" rtl="0" algn="l">
              <a:lnSpc>
                <a:spcPct val="120000"/>
              </a:lnSpc>
              <a:spcBef>
                <a:spcPts val="1000"/>
              </a:spcBef>
              <a:spcAft>
                <a:spcPts val="0"/>
              </a:spcAft>
              <a:buClr>
                <a:schemeClr val="dk1"/>
              </a:buClr>
              <a:buSzPct val="100000"/>
              <a:buNone/>
            </a:pPr>
            <a:r>
              <a:t/>
            </a:r>
            <a:endParaRPr/>
          </a:p>
        </p:txBody>
      </p:sp>
      <p:sp>
        <p:nvSpPr>
          <p:cNvPr id="523" name="Google Shape;523;p35"/>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524" name="Google Shape;524;p35"/>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525" name="Google Shape;525;p35"/>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9" name="Shape 529"/>
        <p:cNvGrpSpPr/>
        <p:nvPr/>
      </p:nvGrpSpPr>
      <p:grpSpPr>
        <a:xfrm>
          <a:off x="0" y="0"/>
          <a:ext cx="0" cy="0"/>
          <a:chOff x="0" y="0"/>
          <a:chExt cx="0" cy="0"/>
        </a:xfrm>
      </p:grpSpPr>
      <p:sp>
        <p:nvSpPr>
          <p:cNvPr id="530" name="Google Shape;530;p36"/>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Visual Stimulus Datasets References</a:t>
            </a:r>
            <a:endParaRPr/>
          </a:p>
        </p:txBody>
      </p:sp>
      <p:sp>
        <p:nvSpPr>
          <p:cNvPr id="531" name="Google Shape;531;p36"/>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55000" lnSpcReduction="20000"/>
          </a:bodyPr>
          <a:lstStyle/>
          <a:p>
            <a:pPr indent="-228600" lvl="0" marL="228600" rtl="0" algn="l">
              <a:lnSpc>
                <a:spcPct val="120000"/>
              </a:lnSpc>
              <a:spcBef>
                <a:spcPts val="0"/>
              </a:spcBef>
              <a:spcAft>
                <a:spcPts val="0"/>
              </a:spcAft>
              <a:buClr>
                <a:schemeClr val="dk1"/>
              </a:buClr>
              <a:buSzPct val="100000"/>
              <a:buChar char="•"/>
            </a:pPr>
            <a:r>
              <a:rPr lang="en-IN"/>
              <a:t>Thirion, Bertrand, Edouard Duchesnay, Edward Hubbard, Jessica Dubois, Jean-Baptiste Poline, Denis Lebihan, and Stanislas Dehaene. "Inverse retinotopy: inferring the visual content of images from brain activation patterns." Neuroimage 33, no. 4 (2006): 1104-1116.</a:t>
            </a:r>
            <a:endParaRPr/>
          </a:p>
          <a:p>
            <a:pPr indent="-228600" lvl="0" marL="228600" rtl="0" algn="l">
              <a:lnSpc>
                <a:spcPct val="120000"/>
              </a:lnSpc>
              <a:spcBef>
                <a:spcPts val="1000"/>
              </a:spcBef>
              <a:spcAft>
                <a:spcPts val="0"/>
              </a:spcAft>
              <a:buClr>
                <a:schemeClr val="dk1"/>
              </a:buClr>
              <a:buSzPct val="100000"/>
              <a:buChar char="•"/>
            </a:pPr>
            <a:r>
              <a:rPr lang="en-IN"/>
              <a:t>Kay, Kendrick N., Thomas Naselaris, Ryan J. Prenger, and Jack L. Gallant. "Identifying natural images from human brain activity." Nature 452, no. 7185 (2008): 352-355.</a:t>
            </a:r>
            <a:endParaRPr/>
          </a:p>
          <a:p>
            <a:pPr indent="-228600" lvl="0" marL="228600" rtl="0" algn="l">
              <a:lnSpc>
                <a:spcPct val="120000"/>
              </a:lnSpc>
              <a:spcBef>
                <a:spcPts val="1000"/>
              </a:spcBef>
              <a:spcAft>
                <a:spcPts val="0"/>
              </a:spcAft>
              <a:buClr>
                <a:schemeClr val="dk1"/>
              </a:buClr>
              <a:buSzPct val="100000"/>
              <a:buChar char="•"/>
            </a:pPr>
            <a:r>
              <a:rPr lang="en-IN"/>
              <a:t>Horikawa, Tomoyasu, and Yukiyasu Kamitani. "Generic decoding of seen and imagined objects using hierarchical visual features." Nature communications 8, no. 1 (2017): 1-15.</a:t>
            </a:r>
            <a:endParaRPr/>
          </a:p>
          <a:p>
            <a:pPr indent="-228600" lvl="0" marL="228600" rtl="0" algn="l">
              <a:lnSpc>
                <a:spcPct val="120000"/>
              </a:lnSpc>
              <a:spcBef>
                <a:spcPts val="1000"/>
              </a:spcBef>
              <a:spcAft>
                <a:spcPts val="0"/>
              </a:spcAft>
              <a:buClr>
                <a:schemeClr val="dk1"/>
              </a:buClr>
              <a:buSzPct val="100000"/>
              <a:buChar char="•"/>
            </a:pPr>
            <a:r>
              <a:rPr lang="en-IN"/>
              <a:t>Chang, Nadine, John A. Pyles, Austin Marcus, Abhinav Gupta, Michael J. Tarr, and Elissa M. Aminoff. "BOLD5000, a public fMRI dataset while viewing 5000 visual images." Scientific data 6, no. 1 (2019): 1-18.</a:t>
            </a:r>
            <a:endParaRPr/>
          </a:p>
          <a:p>
            <a:pPr indent="-228600" lvl="0" marL="228600" rtl="0" algn="l">
              <a:lnSpc>
                <a:spcPct val="120000"/>
              </a:lnSpc>
              <a:spcBef>
                <a:spcPts val="1000"/>
              </a:spcBef>
              <a:spcAft>
                <a:spcPts val="0"/>
              </a:spcAft>
              <a:buClr>
                <a:schemeClr val="dk1"/>
              </a:buClr>
              <a:buSzPct val="100000"/>
              <a:buChar char="•"/>
            </a:pPr>
            <a:r>
              <a:rPr lang="en-IN"/>
              <a:t>Cichy, Radoslaw Martin, Gemma Roig, Alex Andonian, Kshitij Dwivedi, Benjamin Lahner, Alex Lascelles, Yalda Mohsenzadeh, Kandan Ramakrishnan, and Aude Oliva. "The algonauts project: A platform for communication between the sciences of biological and artificial intelligence." arXiv preprint arXiv:1905.05675 (2019).</a:t>
            </a:r>
            <a:endParaRPr/>
          </a:p>
          <a:p>
            <a:pPr indent="-228600" lvl="0" marL="228600" rtl="0" algn="l">
              <a:lnSpc>
                <a:spcPct val="120000"/>
              </a:lnSpc>
              <a:spcBef>
                <a:spcPts val="1000"/>
              </a:spcBef>
              <a:spcAft>
                <a:spcPts val="0"/>
              </a:spcAft>
              <a:buClr>
                <a:schemeClr val="dk1"/>
              </a:buClr>
              <a:buSzPct val="100000"/>
              <a:buChar char="•"/>
            </a:pPr>
            <a:r>
              <a:rPr lang="en-IN"/>
              <a:t>Allen, Emily J., Ghislain St-Yves, Yihan Wu, Jesse L. Breedlove, Jacob S. Prince, Logan T. Dowdle, Matthias Nau et al. "A massive 7T fMRI dataset to bridge cognitive neuroscience and artificial intelligence." Nature neuroscience 25, no. 1 (2022): 116-126.</a:t>
            </a:r>
            <a:endParaRPr/>
          </a:p>
          <a:p>
            <a:pPr indent="-228600" lvl="0" marL="228600" rtl="0" algn="l">
              <a:lnSpc>
                <a:spcPct val="120000"/>
              </a:lnSpc>
              <a:spcBef>
                <a:spcPts val="1000"/>
              </a:spcBef>
              <a:spcAft>
                <a:spcPts val="0"/>
              </a:spcAft>
              <a:buClr>
                <a:schemeClr val="dk1"/>
              </a:buClr>
              <a:buSzPct val="100000"/>
              <a:buChar char="•"/>
            </a:pPr>
            <a:r>
              <a:rPr lang="en-IN"/>
              <a:t>Hebart, Martin N., Oliver Contier, Lina Teichmann, Adam H. Rockter, Charles Y. Zheng, Alexis Kidder, Anna Corriveau, Maryam Vaziri-Pashkam, and Chris I. Baker. "THINGS-data, a multimodal collection of large-scale datasets for investigating object representations in human brain and behavior." Elife 12 (2023): e82580.</a:t>
            </a:r>
            <a:endParaRPr/>
          </a:p>
        </p:txBody>
      </p:sp>
      <p:sp>
        <p:nvSpPr>
          <p:cNvPr id="532" name="Google Shape;532;p36"/>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533" name="Google Shape;533;p36"/>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534" name="Google Shape;534;p36"/>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8" name="Shape 538"/>
        <p:cNvGrpSpPr/>
        <p:nvPr/>
      </p:nvGrpSpPr>
      <p:grpSpPr>
        <a:xfrm>
          <a:off x="0" y="0"/>
          <a:ext cx="0" cy="0"/>
          <a:chOff x="0" y="0"/>
          <a:chExt cx="0" cy="0"/>
        </a:xfrm>
      </p:grpSpPr>
      <p:sp>
        <p:nvSpPr>
          <p:cNvPr id="539" name="Google Shape;539;p37"/>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Audio Stimulus Datasets References</a:t>
            </a:r>
            <a:endParaRPr/>
          </a:p>
        </p:txBody>
      </p:sp>
      <p:sp>
        <p:nvSpPr>
          <p:cNvPr id="540" name="Google Shape;540;p37"/>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47500" lnSpcReduction="20000"/>
          </a:bodyPr>
          <a:lstStyle/>
          <a:p>
            <a:pPr indent="-228631" lvl="0" marL="228600" rtl="0" algn="l">
              <a:lnSpc>
                <a:spcPct val="120000"/>
              </a:lnSpc>
              <a:spcBef>
                <a:spcPts val="0"/>
              </a:spcBef>
              <a:spcAft>
                <a:spcPts val="0"/>
              </a:spcAft>
              <a:buClr>
                <a:schemeClr val="dk1"/>
              </a:buClr>
              <a:buSzPct val="100000"/>
              <a:buChar char="•"/>
            </a:pPr>
            <a:r>
              <a:rPr lang="en-IN" sz="2900"/>
              <a:t>Handjaras, Giacomo, Emiliano Ricciardi, Andrea Leo, Alessandro Lenci, Luca Cecchetti, Mirco Cosottini, Giovanna Marotta, and Pietro Pietrini. "How concepts are encoded in the human brain: a modality independent, category-based cortical organization of semantic knowledge." Neuroimage 135 (2016): 232-242.</a:t>
            </a:r>
            <a:endParaRPr/>
          </a:p>
          <a:p>
            <a:pPr indent="-228600" lvl="0" marL="228600" rtl="0" algn="l">
              <a:lnSpc>
                <a:spcPct val="120000"/>
              </a:lnSpc>
              <a:spcBef>
                <a:spcPts val="1000"/>
              </a:spcBef>
              <a:spcAft>
                <a:spcPts val="0"/>
              </a:spcAft>
              <a:buClr>
                <a:schemeClr val="dk1"/>
              </a:buClr>
              <a:buSzPct val="100000"/>
              <a:buChar char="•"/>
            </a:pPr>
            <a:r>
              <a:rPr lang="en-IN"/>
              <a:t>Huth, Alexander G., Wendy A. De Heer, Thomas L. Griffiths, Frédéric E. Theunissen, and Jack L. Gallant. "Natural speech reveals the semantic maps that tile human cerebral cortex." Nature 532, no. 7600 (2016): 453-458.</a:t>
            </a:r>
            <a:endParaRPr/>
          </a:p>
          <a:p>
            <a:pPr indent="-228600" lvl="0" marL="228600" rtl="0" algn="l">
              <a:lnSpc>
                <a:spcPct val="120000"/>
              </a:lnSpc>
              <a:spcBef>
                <a:spcPts val="1000"/>
              </a:spcBef>
              <a:spcAft>
                <a:spcPts val="0"/>
              </a:spcAft>
              <a:buClr>
                <a:schemeClr val="dk1"/>
              </a:buClr>
              <a:buSzPct val="100000"/>
              <a:buChar char="•"/>
            </a:pPr>
            <a:r>
              <a:rPr lang="en-IN"/>
              <a:t>Jain, Shailee, and Alexander Huth. "Incorporating context into language encoding models for fMRI." Advances in neural information processing systems 31 (2018).</a:t>
            </a:r>
            <a:endParaRPr/>
          </a:p>
          <a:p>
            <a:pPr indent="-228600" lvl="0" marL="228600" rtl="0" algn="l">
              <a:lnSpc>
                <a:spcPct val="120000"/>
              </a:lnSpc>
              <a:spcBef>
                <a:spcPts val="1000"/>
              </a:spcBef>
              <a:spcAft>
                <a:spcPts val="0"/>
              </a:spcAft>
              <a:buClr>
                <a:schemeClr val="dk1"/>
              </a:buClr>
              <a:buSzPct val="100000"/>
              <a:buChar char="•"/>
            </a:pPr>
            <a:r>
              <a:rPr lang="en-IN"/>
              <a:t>Brennan, Jonathan R., and John T. Hale. "Hierarchical structure guides rapid linguistic predictions during naturalistic listening." PloS one 14, no. 1 (2019): e0207741.</a:t>
            </a:r>
            <a:endParaRPr/>
          </a:p>
          <a:p>
            <a:pPr indent="-228600" lvl="0" marL="228600" rtl="0" algn="l">
              <a:lnSpc>
                <a:spcPct val="120000"/>
              </a:lnSpc>
              <a:spcBef>
                <a:spcPts val="1000"/>
              </a:spcBef>
              <a:spcAft>
                <a:spcPts val="0"/>
              </a:spcAft>
              <a:buClr>
                <a:schemeClr val="dk1"/>
              </a:buClr>
              <a:buSzPct val="100000"/>
              <a:buChar char="•"/>
            </a:pPr>
            <a:r>
              <a:rPr lang="en-IN"/>
              <a:t>Anderson, Andrew James, Kelsey McDermott, Brian Rooks, Kathi L. Heffner, David Dodell-Feder, and Feng V. Lin. "Decoding individual identity from brain activity elicited in imagining common experiences." Nature communications 11, no. 1 (2020): 1-14.</a:t>
            </a:r>
            <a:endParaRPr/>
          </a:p>
          <a:p>
            <a:pPr indent="-228600" lvl="0" marL="228600" rtl="0" algn="l">
              <a:lnSpc>
                <a:spcPct val="120000"/>
              </a:lnSpc>
              <a:spcBef>
                <a:spcPts val="1000"/>
              </a:spcBef>
              <a:spcAft>
                <a:spcPts val="0"/>
              </a:spcAft>
              <a:buClr>
                <a:schemeClr val="dk1"/>
              </a:buClr>
              <a:buSzPct val="100000"/>
              <a:buChar char="•"/>
            </a:pPr>
            <a:r>
              <a:rPr lang="en-IN"/>
              <a:t>Nastase, Samuel A., Yun-Fei Liu, Hanna Hillman, Asieh Zadbood, Liat Hasenfratz, Neggin Keshavarzian, Janice Chen et al. "The “Narratives” fMRI dataset for evaluating models of naturalistic language comprehension." Scientific data 8, no. 1 (2021): 1-22.</a:t>
            </a:r>
            <a:endParaRPr/>
          </a:p>
          <a:p>
            <a:pPr indent="-228600" lvl="0" marL="228600" rtl="0" algn="l">
              <a:lnSpc>
                <a:spcPct val="120000"/>
              </a:lnSpc>
              <a:spcBef>
                <a:spcPts val="1000"/>
              </a:spcBef>
              <a:spcAft>
                <a:spcPts val="0"/>
              </a:spcAft>
              <a:buClr>
                <a:schemeClr val="dk1"/>
              </a:buClr>
              <a:buSzPct val="100000"/>
              <a:buChar char="•"/>
            </a:pPr>
            <a:r>
              <a:rPr lang="en-IN"/>
              <a:t>Zhang, Yizhen, Kuan Han, Robert Worth, and Zhongming Liu. "Connecting concepts in the brain by mapping cortical representations of semantic relations." Nature communications 11, no. 1 (2020): 1877.</a:t>
            </a:r>
            <a:endParaRPr/>
          </a:p>
          <a:p>
            <a:pPr indent="-228600" lvl="0" marL="228600" rtl="0" algn="l">
              <a:lnSpc>
                <a:spcPct val="120000"/>
              </a:lnSpc>
              <a:spcBef>
                <a:spcPts val="1000"/>
              </a:spcBef>
              <a:spcAft>
                <a:spcPts val="0"/>
              </a:spcAft>
              <a:buClr>
                <a:schemeClr val="dk1"/>
              </a:buClr>
              <a:buSzPct val="100000"/>
              <a:buChar char="•"/>
            </a:pPr>
            <a:r>
              <a:rPr lang="en-IN"/>
              <a:t>Li, Jixing, Shohini Bhattasali, Shulin Zhang, Berta Franzluebbers, Wen-Ming Luh, R. Nathan Spreng, Jonathan R. Brennan, Yiming Yang, Christophe Pallier, and John Hale. "Le Petit Prince: A multilingual fMRI corpus using ecological stimuli." Biorxiv (2021): 2021-10.</a:t>
            </a:r>
            <a:endParaRPr/>
          </a:p>
          <a:p>
            <a:pPr indent="-228600" lvl="0" marL="228600" rtl="0" algn="l">
              <a:lnSpc>
                <a:spcPct val="120000"/>
              </a:lnSpc>
              <a:spcBef>
                <a:spcPts val="1000"/>
              </a:spcBef>
              <a:spcAft>
                <a:spcPts val="0"/>
              </a:spcAft>
              <a:buClr>
                <a:schemeClr val="dk1"/>
              </a:buClr>
              <a:buSzPct val="100000"/>
              <a:buChar char="•"/>
            </a:pPr>
            <a:r>
              <a:rPr lang="en-IN"/>
              <a:t>Gwilliams, Laura, Graham Flick, Alec Marantz, Liina Pylkkanen, David Poeppel, and Jean-Remi King. "MEG-MASC: a high-quality magneto-encephalography dataset for evaluating natural speech processing." arXiv preprint arXiv:2208.11488 (2022).</a:t>
            </a:r>
            <a:endParaRPr/>
          </a:p>
          <a:p>
            <a:pPr indent="-144145" lvl="0" marL="228600" rtl="0" algn="l">
              <a:lnSpc>
                <a:spcPct val="120000"/>
              </a:lnSpc>
              <a:spcBef>
                <a:spcPts val="1000"/>
              </a:spcBef>
              <a:spcAft>
                <a:spcPts val="0"/>
              </a:spcAft>
              <a:buClr>
                <a:schemeClr val="dk1"/>
              </a:buClr>
              <a:buSzPct val="100000"/>
              <a:buNone/>
            </a:pPr>
            <a:r>
              <a:t/>
            </a:r>
            <a:endParaRPr/>
          </a:p>
        </p:txBody>
      </p:sp>
      <p:sp>
        <p:nvSpPr>
          <p:cNvPr id="541" name="Google Shape;541;p37"/>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542" name="Google Shape;542;p37"/>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543" name="Google Shape;543;p37"/>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7" name="Shape 547"/>
        <p:cNvGrpSpPr/>
        <p:nvPr/>
      </p:nvGrpSpPr>
      <p:grpSpPr>
        <a:xfrm>
          <a:off x="0" y="0"/>
          <a:ext cx="0" cy="0"/>
          <a:chOff x="0" y="0"/>
          <a:chExt cx="0" cy="0"/>
        </a:xfrm>
      </p:grpSpPr>
      <p:sp>
        <p:nvSpPr>
          <p:cNvPr id="548" name="Google Shape;548;p38"/>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Video Stimulus Datasets References</a:t>
            </a:r>
            <a:endParaRPr/>
          </a:p>
        </p:txBody>
      </p:sp>
      <p:sp>
        <p:nvSpPr>
          <p:cNvPr id="549" name="Google Shape;549;p38"/>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120000"/>
              </a:lnSpc>
              <a:spcBef>
                <a:spcPts val="0"/>
              </a:spcBef>
              <a:spcAft>
                <a:spcPts val="0"/>
              </a:spcAft>
              <a:buClr>
                <a:schemeClr val="dk1"/>
              </a:buClr>
              <a:buSzPct val="100000"/>
              <a:buChar char="•"/>
            </a:pPr>
            <a:r>
              <a:rPr lang="en-IN"/>
              <a:t>Seeliger, K., R. P. Sommers, Umut Güçlü, Sander E. Bosch, and M. A. J. Van Gerven. "A large single-participant fMRI dataset for probing brain responses to naturalistic stimuli in space and time." bioRxiv (2019): 687681.</a:t>
            </a:r>
            <a:endParaRPr/>
          </a:p>
          <a:p>
            <a:pPr indent="-228600" lvl="0" marL="228600" rtl="0" algn="l">
              <a:lnSpc>
                <a:spcPct val="120000"/>
              </a:lnSpc>
              <a:spcBef>
                <a:spcPts val="1000"/>
              </a:spcBef>
              <a:spcAft>
                <a:spcPts val="0"/>
              </a:spcAft>
              <a:buClr>
                <a:schemeClr val="dk1"/>
              </a:buClr>
              <a:buSzPct val="100000"/>
              <a:buChar char="•"/>
            </a:pPr>
            <a:r>
              <a:rPr lang="en-IN"/>
              <a:t>Nishida, Satoshi, Yusuke Nakano, Antoine Blanc, Naoya Maeda, Masataka Kado, and Shinji Nishimoto. "Brain-mediated transfer learning of convolutional neural networks." In Proceedings of the AAAI Conference on Artificial Intelligence, vol. 34, no. 04, pp. 5281-5288. 2020.</a:t>
            </a:r>
            <a:endParaRPr/>
          </a:p>
          <a:p>
            <a:pPr indent="-228600" lvl="0" marL="228600" rtl="0" algn="l">
              <a:lnSpc>
                <a:spcPct val="120000"/>
              </a:lnSpc>
              <a:spcBef>
                <a:spcPts val="1000"/>
              </a:spcBef>
              <a:spcAft>
                <a:spcPts val="0"/>
              </a:spcAft>
              <a:buClr>
                <a:schemeClr val="dk1"/>
              </a:buClr>
              <a:buSzPct val="100000"/>
              <a:buChar char="•"/>
            </a:pPr>
            <a:r>
              <a:rPr lang="en-IN"/>
              <a:t>Cichy, Radoslaw Martin, Kshitij Dwivedi, Benjamin Lahner, Alex Lascelles, Polina Iamshchinina, M. Graumann, A. Andonian et al. "The Algonauts Project 2021 Challenge: How the Human Brain Makes Sense of a World in Motion." arXiv preprint arXiv:2104.13714 (2021).</a:t>
            </a:r>
            <a:endParaRPr/>
          </a:p>
          <a:p>
            <a:pPr indent="-228600" lvl="0" marL="228600" rtl="0" algn="l">
              <a:lnSpc>
                <a:spcPct val="120000"/>
              </a:lnSpc>
              <a:spcBef>
                <a:spcPts val="1000"/>
              </a:spcBef>
              <a:spcAft>
                <a:spcPts val="0"/>
              </a:spcAft>
              <a:buClr>
                <a:schemeClr val="dk1"/>
              </a:buClr>
              <a:buSzPct val="100000"/>
              <a:buChar char="•"/>
            </a:pPr>
            <a:r>
              <a:rPr lang="en-IN"/>
              <a:t>Berezutskaya, Julia, Zachary V. Freudenburg, Luca Ambrogioni, Umut Güçlü, Marcel AJ van Gerven, and Nick F. Ramsey. "Cortical network responses map onto data-driven features that capture visual semantics of movie fragments." Scientific reports 10, no. 1 (2020): 1-21.</a:t>
            </a:r>
            <a:endParaRPr/>
          </a:p>
          <a:p>
            <a:pPr indent="-228600" lvl="0" marL="228600" rtl="0" algn="l">
              <a:lnSpc>
                <a:spcPct val="120000"/>
              </a:lnSpc>
              <a:spcBef>
                <a:spcPts val="1000"/>
              </a:spcBef>
              <a:spcAft>
                <a:spcPts val="0"/>
              </a:spcAft>
              <a:buClr>
                <a:srgbClr val="222222"/>
              </a:buClr>
              <a:buSzPct val="100000"/>
              <a:buChar char="•"/>
            </a:pPr>
            <a:r>
              <a:rPr b="0" i="0" lang="en-IN">
                <a:solidFill>
                  <a:srgbClr val="222222"/>
                </a:solidFill>
                <a:latin typeface="Arial"/>
                <a:ea typeface="Arial"/>
                <a:cs typeface="Arial"/>
                <a:sym typeface="Arial"/>
              </a:rPr>
              <a:t>Huth, Alexander G., Shinji Nishimoto, An T. Vu, and T. Dupre La Tour. "Gallant lab natural short clips 3T fmri data." </a:t>
            </a:r>
            <a:r>
              <a:rPr b="0" i="1" lang="en-IN">
                <a:solidFill>
                  <a:srgbClr val="222222"/>
                </a:solidFill>
                <a:latin typeface="Arial"/>
                <a:ea typeface="Arial"/>
                <a:cs typeface="Arial"/>
                <a:sym typeface="Arial"/>
              </a:rPr>
              <a:t>50 GiB</a:t>
            </a:r>
            <a:r>
              <a:rPr b="0" i="0" lang="en-IN">
                <a:solidFill>
                  <a:srgbClr val="222222"/>
                </a:solidFill>
                <a:latin typeface="Arial"/>
                <a:ea typeface="Arial"/>
                <a:cs typeface="Arial"/>
                <a:sym typeface="Arial"/>
              </a:rPr>
              <a:t> (2022).</a:t>
            </a:r>
            <a:endParaRPr/>
          </a:p>
          <a:p>
            <a:pPr indent="-104140" lvl="0" marL="228600" rtl="0" algn="l">
              <a:lnSpc>
                <a:spcPct val="120000"/>
              </a:lnSpc>
              <a:spcBef>
                <a:spcPts val="1000"/>
              </a:spcBef>
              <a:spcAft>
                <a:spcPts val="0"/>
              </a:spcAft>
              <a:buClr>
                <a:schemeClr val="dk1"/>
              </a:buClr>
              <a:buSzPct val="100000"/>
              <a:buNone/>
            </a:pPr>
            <a:r>
              <a:t/>
            </a:r>
            <a:endParaRPr/>
          </a:p>
        </p:txBody>
      </p:sp>
      <p:sp>
        <p:nvSpPr>
          <p:cNvPr id="550" name="Google Shape;550;p38"/>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551" name="Google Shape;551;p38"/>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552" name="Google Shape;552;p38"/>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6" name="Shape 556"/>
        <p:cNvGrpSpPr/>
        <p:nvPr/>
      </p:nvGrpSpPr>
      <p:grpSpPr>
        <a:xfrm>
          <a:off x="0" y="0"/>
          <a:ext cx="0" cy="0"/>
          <a:chOff x="0" y="0"/>
          <a:chExt cx="0" cy="0"/>
        </a:xfrm>
      </p:grpSpPr>
      <p:sp>
        <p:nvSpPr>
          <p:cNvPr id="557" name="Google Shape;557;p39"/>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Multimodal Stimulus Datasets References</a:t>
            </a:r>
            <a:endParaRPr/>
          </a:p>
        </p:txBody>
      </p:sp>
      <p:sp>
        <p:nvSpPr>
          <p:cNvPr id="558" name="Google Shape;558;p39"/>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rtl="0" algn="l">
              <a:lnSpc>
                <a:spcPct val="120000"/>
              </a:lnSpc>
              <a:spcBef>
                <a:spcPts val="0"/>
              </a:spcBef>
              <a:spcAft>
                <a:spcPts val="0"/>
              </a:spcAft>
              <a:buClr>
                <a:schemeClr val="dk1"/>
              </a:buClr>
              <a:buSzPct val="100000"/>
              <a:buChar char="•"/>
            </a:pPr>
            <a:r>
              <a:rPr lang="en-IN"/>
              <a:t>Mitchell, Tom M., Svetlana V. Shinkareva, Andrew Carlson, Kai-Min Chang, Vicente L. Malave, Robert A. Mason, and Marcel Adam Just. "Predicting human brain activity associated with the meanings of nouns." science 320, no. 5880 (2008): 1191-1195.</a:t>
            </a:r>
            <a:endParaRPr/>
          </a:p>
          <a:p>
            <a:pPr indent="-228600" lvl="0" marL="228600" rtl="0" algn="l">
              <a:lnSpc>
                <a:spcPct val="120000"/>
              </a:lnSpc>
              <a:spcBef>
                <a:spcPts val="1000"/>
              </a:spcBef>
              <a:spcAft>
                <a:spcPts val="0"/>
              </a:spcAft>
              <a:buClr>
                <a:schemeClr val="dk1"/>
              </a:buClr>
              <a:buSzPct val="100000"/>
              <a:buChar char="•"/>
            </a:pPr>
            <a:r>
              <a:rPr lang="en-IN"/>
              <a:t>Sudre, Gustavo, Dean Pomerleau, Mark Palatucci, Leila Wehbe, Alona Fyshe, Riitta Salmelin, and Tom Mitchell. "Tracking neural coding of perceptual and semantic features of concrete nouns." NeuroImage 62, no. 1 (2012): 451-463.</a:t>
            </a:r>
            <a:endParaRPr/>
          </a:p>
          <a:p>
            <a:pPr indent="-228600" lvl="0" marL="228600" rtl="0" algn="l">
              <a:lnSpc>
                <a:spcPct val="120000"/>
              </a:lnSpc>
              <a:spcBef>
                <a:spcPts val="1000"/>
              </a:spcBef>
              <a:spcAft>
                <a:spcPts val="0"/>
              </a:spcAft>
              <a:buClr>
                <a:schemeClr val="dk1"/>
              </a:buClr>
              <a:buSzPct val="100000"/>
              <a:buChar char="•"/>
            </a:pPr>
            <a:r>
              <a:rPr lang="en-IN"/>
              <a:t>Zinszer, Benjamin D., Laurie Bayet, Lauren L. Emberson, Rajeev DS Raizada, and Richard N. Aslin. "Decoding semantic representations from functional near-infrared spectroscopy signals." Neurophotonics 5, no. 1 (2017): 011003.</a:t>
            </a:r>
            <a:endParaRPr/>
          </a:p>
          <a:p>
            <a:pPr indent="-228600" lvl="0" marL="228600" rtl="0" algn="l">
              <a:lnSpc>
                <a:spcPct val="120000"/>
              </a:lnSpc>
              <a:spcBef>
                <a:spcPts val="1000"/>
              </a:spcBef>
              <a:spcAft>
                <a:spcPts val="0"/>
              </a:spcAft>
              <a:buClr>
                <a:schemeClr val="dk1"/>
              </a:buClr>
              <a:buSzPct val="100000"/>
              <a:buChar char="•"/>
            </a:pPr>
            <a:r>
              <a:rPr lang="en-IN"/>
              <a:t>Pereira, Francisco, Bin Lou, Brianna Pritchett, Samuel Ritter, Samuel J. Gershman, Nancy Kanwisher, Matthew Botvinick, and Evelina Fedorenko. "Toward a universal decoder of linguistic meaning from brain activation." Nature communications 9, no. 1 (2018): 1-13.</a:t>
            </a:r>
            <a:endParaRPr/>
          </a:p>
          <a:p>
            <a:pPr indent="-228600" lvl="0" marL="228600" rtl="0" algn="l">
              <a:lnSpc>
                <a:spcPct val="120000"/>
              </a:lnSpc>
              <a:spcBef>
                <a:spcPts val="1000"/>
              </a:spcBef>
              <a:spcAft>
                <a:spcPts val="0"/>
              </a:spcAft>
              <a:buClr>
                <a:schemeClr val="dk1"/>
              </a:buClr>
              <a:buSzPct val="100000"/>
              <a:buChar char="•"/>
            </a:pPr>
            <a:r>
              <a:rPr lang="en-IN"/>
              <a:t>Cao, Lu, Dandan Huang, Yue Zhang, Xiaowei Jiang, and Yanan Chen. "Brain decoding using fnirs." In Proceedings of the AAAI Conference on Artificial Intelligence, vol. 35, no. 14, pp. 12602-12611. 2021.</a:t>
            </a:r>
            <a:endParaRPr/>
          </a:p>
          <a:p>
            <a:pPr indent="-228600" lvl="0" marL="228600" rtl="0" algn="l">
              <a:lnSpc>
                <a:spcPct val="120000"/>
              </a:lnSpc>
              <a:spcBef>
                <a:spcPts val="1000"/>
              </a:spcBef>
              <a:spcAft>
                <a:spcPts val="0"/>
              </a:spcAft>
              <a:buClr>
                <a:schemeClr val="dk1"/>
              </a:buClr>
              <a:buSzPct val="100000"/>
              <a:buChar char="•"/>
            </a:pPr>
            <a:r>
              <a:rPr lang="en-IN"/>
              <a:t>Boyle, Julie A., Basile Pinsard, A. Boukhdhir, S. Belleville, S. Bram-batti, J. Chen, J. Cohen-Adad et al. "The Courtois project on neuronal modelling: 2020 data release." In Presented at the 26th annual meeting of the Organization for Human Brain Mapping. 2020.</a:t>
            </a:r>
            <a:endParaRPr/>
          </a:p>
          <a:p>
            <a:pPr indent="-117475" lvl="0" marL="228600" rtl="0" algn="l">
              <a:lnSpc>
                <a:spcPct val="120000"/>
              </a:lnSpc>
              <a:spcBef>
                <a:spcPts val="1000"/>
              </a:spcBef>
              <a:spcAft>
                <a:spcPts val="0"/>
              </a:spcAft>
              <a:buClr>
                <a:schemeClr val="dk1"/>
              </a:buClr>
              <a:buSzPct val="100000"/>
              <a:buNone/>
            </a:pPr>
            <a:r>
              <a:t/>
            </a:r>
            <a:endParaRPr/>
          </a:p>
        </p:txBody>
      </p:sp>
      <p:sp>
        <p:nvSpPr>
          <p:cNvPr id="559" name="Google Shape;559;p39"/>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560" name="Google Shape;560;p39"/>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561" name="Google Shape;561;p39"/>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4"/>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173" name="Google Shape;173;p4"/>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IN"/>
              <a:t>Introduction to Brain encoding and decoding [30 min]</a:t>
            </a:r>
            <a:endParaRPr/>
          </a:p>
          <a:p>
            <a:pPr indent="-228600" lvl="1" marL="685800" rtl="0" algn="l">
              <a:lnSpc>
                <a:spcPct val="90000"/>
              </a:lnSpc>
              <a:spcBef>
                <a:spcPts val="500"/>
              </a:spcBef>
              <a:spcAft>
                <a:spcPts val="0"/>
              </a:spcAft>
              <a:buClr>
                <a:schemeClr val="dk1"/>
              </a:buClr>
              <a:buSzPct val="100000"/>
              <a:buChar char="•"/>
            </a:pPr>
            <a:r>
              <a:rPr lang="en-IN"/>
              <a:t>Brain Encoding/Decoding: Techniques and Research Goals</a:t>
            </a:r>
            <a:endParaRPr/>
          </a:p>
          <a:p>
            <a:pPr indent="-228600" lvl="1" marL="685800" rtl="0" algn="l">
              <a:lnSpc>
                <a:spcPct val="90000"/>
              </a:lnSpc>
              <a:spcBef>
                <a:spcPts val="500"/>
              </a:spcBef>
              <a:spcAft>
                <a:spcPts val="0"/>
              </a:spcAft>
              <a:buClr>
                <a:schemeClr val="dk1"/>
              </a:buClr>
              <a:buSzPct val="100000"/>
              <a:buChar char="•"/>
            </a:pPr>
            <a:r>
              <a:rPr lang="en-IN"/>
              <a:t>Introduction to popular datasets</a:t>
            </a:r>
            <a:endParaRPr/>
          </a:p>
          <a:p>
            <a:pPr indent="-228600" lvl="2" marL="1143000" rtl="0" algn="l">
              <a:lnSpc>
                <a:spcPct val="90000"/>
              </a:lnSpc>
              <a:spcBef>
                <a:spcPts val="500"/>
              </a:spcBef>
              <a:spcAft>
                <a:spcPts val="0"/>
              </a:spcAft>
              <a:buClr>
                <a:schemeClr val="dk1"/>
              </a:buClr>
              <a:buSzPct val="100000"/>
              <a:buChar char="•"/>
            </a:pPr>
            <a:r>
              <a:rPr lang="en-IN"/>
              <a:t>Text, Visual, Audio, Multi-modal</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Stimulus Representations [1 hour]</a:t>
            </a:r>
            <a:endParaRPr>
              <a:solidFill>
                <a:srgbClr val="AEABAB"/>
              </a:solidFill>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Decoding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Lunch break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Encoding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Advanced Methods [1 hour 15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Summary and Future Trends [15 min]</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174" name="Google Shape;174;p4"/>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175" name="Google Shape;175;p4"/>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176" name="Google Shape;176;p4"/>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40"/>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567" name="Google Shape;567;p40"/>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Introduction to Brain encoding and decoding [30 min]</a:t>
            </a:r>
            <a:endParaRPr/>
          </a:p>
          <a:p>
            <a:pPr indent="-228600" lvl="0" marL="228600" rtl="0" algn="l">
              <a:lnSpc>
                <a:spcPct val="90000"/>
              </a:lnSpc>
              <a:spcBef>
                <a:spcPts val="1000"/>
              </a:spcBef>
              <a:spcAft>
                <a:spcPts val="0"/>
              </a:spcAft>
              <a:buClr>
                <a:srgbClr val="FF0000"/>
              </a:buClr>
              <a:buSzPts val="2800"/>
              <a:buChar char="•"/>
            </a:pPr>
            <a:r>
              <a:rPr b="1" lang="en-IN">
                <a:solidFill>
                  <a:srgbClr val="FF0000"/>
                </a:solidFill>
              </a:rPr>
              <a:t>Stimulus Representations [1 hour]</a:t>
            </a:r>
            <a:endParaRPr b="1">
              <a:solidFill>
                <a:srgbClr val="FF0000"/>
              </a:solidFill>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Deep Learning for Brain Decoding [1 hour 30 min]</a:t>
            </a:r>
            <a:endParaRPr/>
          </a:p>
          <a:p>
            <a:pPr indent="-228600" lvl="0" marL="228600" rtl="0" algn="l">
              <a:lnSpc>
                <a:spcPct val="90000"/>
              </a:lnSpc>
              <a:spcBef>
                <a:spcPts val="1000"/>
              </a:spcBef>
              <a:spcAft>
                <a:spcPts val="0"/>
              </a:spcAft>
              <a:buClr>
                <a:schemeClr val="dk1"/>
              </a:buClr>
              <a:buSzPts val="2800"/>
              <a:buChar char="•"/>
            </a:pPr>
            <a:r>
              <a:rPr lang="en-IN"/>
              <a:t>Lunch break [1 hour 30 min]</a:t>
            </a:r>
            <a:endParaRPr/>
          </a:p>
          <a:p>
            <a:pPr indent="-228600" lvl="0" marL="228600" rtl="0" algn="l">
              <a:lnSpc>
                <a:spcPct val="90000"/>
              </a:lnSpc>
              <a:spcBef>
                <a:spcPts val="1000"/>
              </a:spcBef>
              <a:spcAft>
                <a:spcPts val="0"/>
              </a:spcAft>
              <a:buClr>
                <a:schemeClr val="dk1"/>
              </a:buClr>
              <a:buSzPts val="2800"/>
              <a:buChar char="•"/>
            </a:pPr>
            <a:r>
              <a:rPr lang="en-IN"/>
              <a:t>Deep Learning for Brain Encoding [1 hour 30 min]</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Advanced Methods [1 hour 15 min]</a:t>
            </a:r>
            <a:endParaRPr/>
          </a:p>
          <a:p>
            <a:pPr indent="-228600" lvl="0" marL="228600" rtl="0" algn="l">
              <a:lnSpc>
                <a:spcPct val="90000"/>
              </a:lnSpc>
              <a:spcBef>
                <a:spcPts val="1000"/>
              </a:spcBef>
              <a:spcAft>
                <a:spcPts val="0"/>
              </a:spcAft>
              <a:buClr>
                <a:schemeClr val="dk1"/>
              </a:buClr>
              <a:buSzPts val="2800"/>
              <a:buChar char="•"/>
            </a:pPr>
            <a:r>
              <a:rPr lang="en-IN"/>
              <a:t>Summary and Future Trends [15 min]</a:t>
            </a:r>
            <a:endParaRPr/>
          </a:p>
          <a:p>
            <a:pPr indent="-50800" lvl="0" marL="228600" rtl="0" algn="l">
              <a:lnSpc>
                <a:spcPct val="90000"/>
              </a:lnSpc>
              <a:spcBef>
                <a:spcPts val="1000"/>
              </a:spcBef>
              <a:spcAft>
                <a:spcPts val="0"/>
              </a:spcAft>
              <a:buClr>
                <a:schemeClr val="dk1"/>
              </a:buClr>
              <a:buSzPts val="2800"/>
              <a:buNone/>
            </a:pPr>
            <a:r>
              <a:t/>
            </a:r>
            <a:endParaRPr/>
          </a:p>
        </p:txBody>
      </p:sp>
      <p:sp>
        <p:nvSpPr>
          <p:cNvPr id="568" name="Google Shape;568;p40"/>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569" name="Google Shape;569;p40"/>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570" name="Google Shape;570;p40"/>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41"/>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576" name="Google Shape;576;p41"/>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AEABAB"/>
              </a:buClr>
              <a:buSzPct val="100000"/>
              <a:buChar char="•"/>
            </a:pPr>
            <a:r>
              <a:rPr lang="en-IN">
                <a:solidFill>
                  <a:srgbClr val="AEABAB"/>
                </a:solidFill>
              </a:rPr>
              <a:t>Introduction to Brain encoding and decoding [30 min]</a:t>
            </a:r>
            <a:endParaRPr/>
          </a:p>
          <a:p>
            <a:pPr indent="-228600" lvl="0" marL="228600" rtl="0" algn="l">
              <a:lnSpc>
                <a:spcPct val="90000"/>
              </a:lnSpc>
              <a:spcBef>
                <a:spcPts val="1000"/>
              </a:spcBef>
              <a:spcAft>
                <a:spcPts val="0"/>
              </a:spcAft>
              <a:buClr>
                <a:schemeClr val="dk1"/>
              </a:buClr>
              <a:buSzPct val="100000"/>
              <a:buChar char="•"/>
            </a:pPr>
            <a:r>
              <a:rPr lang="en-IN"/>
              <a:t>Stimulus Representations [1 hour]</a:t>
            </a:r>
            <a:endParaRPr/>
          </a:p>
          <a:p>
            <a:pPr indent="-228600" lvl="1" marL="685800" rtl="0" algn="l">
              <a:lnSpc>
                <a:spcPct val="90000"/>
              </a:lnSpc>
              <a:spcBef>
                <a:spcPts val="500"/>
              </a:spcBef>
              <a:spcAft>
                <a:spcPts val="0"/>
              </a:spcAft>
              <a:buClr>
                <a:schemeClr val="dk1"/>
              </a:buClr>
              <a:buSzPct val="100000"/>
              <a:buChar char="•"/>
            </a:pPr>
            <a:r>
              <a:rPr lang="en-IN"/>
              <a:t>Text Stimulus Representations</a:t>
            </a:r>
            <a:endParaRPr/>
          </a:p>
          <a:p>
            <a:pPr indent="-228600" lvl="1" marL="685800" rtl="0" algn="l">
              <a:lnSpc>
                <a:spcPct val="90000"/>
              </a:lnSpc>
              <a:spcBef>
                <a:spcPts val="500"/>
              </a:spcBef>
              <a:spcAft>
                <a:spcPts val="0"/>
              </a:spcAft>
              <a:buClr>
                <a:schemeClr val="dk1"/>
              </a:buClr>
              <a:buSzPct val="100000"/>
              <a:buChar char="•"/>
            </a:pPr>
            <a:r>
              <a:rPr lang="en-IN"/>
              <a:t>Visual Stimulus Representations</a:t>
            </a:r>
            <a:endParaRPr/>
          </a:p>
          <a:p>
            <a:pPr indent="-228600" lvl="1" marL="685800" rtl="0" algn="l">
              <a:lnSpc>
                <a:spcPct val="90000"/>
              </a:lnSpc>
              <a:spcBef>
                <a:spcPts val="500"/>
              </a:spcBef>
              <a:spcAft>
                <a:spcPts val="0"/>
              </a:spcAft>
              <a:buClr>
                <a:schemeClr val="dk1"/>
              </a:buClr>
              <a:buSzPct val="100000"/>
              <a:buChar char="•"/>
            </a:pPr>
            <a:r>
              <a:rPr lang="en-IN"/>
              <a:t>Audio Stimulus Representations</a:t>
            </a:r>
            <a:endParaRPr/>
          </a:p>
          <a:p>
            <a:pPr indent="-228600" lvl="1" marL="685800" rtl="0" algn="l">
              <a:lnSpc>
                <a:spcPct val="90000"/>
              </a:lnSpc>
              <a:spcBef>
                <a:spcPts val="500"/>
              </a:spcBef>
              <a:spcAft>
                <a:spcPts val="0"/>
              </a:spcAft>
              <a:buClr>
                <a:schemeClr val="dk1"/>
              </a:buClr>
              <a:buSzPct val="100000"/>
              <a:buChar char="•"/>
            </a:pPr>
            <a:r>
              <a:rPr lang="en-IN"/>
              <a:t>Multimodal Stimulus Representations</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Decoding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Lunch break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Encoding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Advanced Methods [1 hour 15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Summary and Future Trends [15 min]</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577" name="Google Shape;577;p41"/>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578" name="Google Shape;578;p41"/>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579" name="Google Shape;579;p41"/>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42"/>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Stimulus Representations</a:t>
            </a:r>
            <a:endParaRPr/>
          </a:p>
        </p:txBody>
      </p:sp>
      <p:sp>
        <p:nvSpPr>
          <p:cNvPr id="585" name="Google Shape;585;p42"/>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IN"/>
              <a:t>Text Stimuli</a:t>
            </a:r>
            <a:endParaRPr/>
          </a:p>
          <a:p>
            <a:pPr indent="-228600" lvl="1" marL="685800" rtl="0" algn="l">
              <a:lnSpc>
                <a:spcPct val="90000"/>
              </a:lnSpc>
              <a:spcBef>
                <a:spcPts val="500"/>
              </a:spcBef>
              <a:spcAft>
                <a:spcPts val="0"/>
              </a:spcAft>
              <a:buClr>
                <a:schemeClr val="dk1"/>
              </a:buClr>
              <a:buSzPct val="100000"/>
              <a:buChar char="•"/>
            </a:pPr>
            <a:r>
              <a:rPr lang="en-IN"/>
              <a:t>Basic NLP Representations: Corpus co-occurrence counts, topic models, Linguistic (POS, dependencies, roles)</a:t>
            </a:r>
            <a:endParaRPr/>
          </a:p>
          <a:p>
            <a:pPr indent="-228600" lvl="1" marL="685800" rtl="0" algn="l">
              <a:lnSpc>
                <a:spcPct val="90000"/>
              </a:lnSpc>
              <a:spcBef>
                <a:spcPts val="500"/>
              </a:spcBef>
              <a:spcAft>
                <a:spcPts val="0"/>
              </a:spcAft>
              <a:buClr>
                <a:schemeClr val="dk1"/>
              </a:buClr>
              <a:buSzPct val="100000"/>
              <a:buChar char="•"/>
            </a:pPr>
            <a:r>
              <a:rPr lang="en-IN"/>
              <a:t>Discourse features.</a:t>
            </a:r>
            <a:endParaRPr/>
          </a:p>
          <a:p>
            <a:pPr indent="-228600" lvl="1" marL="685800" rtl="0" algn="l">
              <a:lnSpc>
                <a:spcPct val="90000"/>
              </a:lnSpc>
              <a:spcBef>
                <a:spcPts val="500"/>
              </a:spcBef>
              <a:spcAft>
                <a:spcPts val="0"/>
              </a:spcAft>
              <a:buClr>
                <a:schemeClr val="dk1"/>
              </a:buClr>
              <a:buSzPct val="100000"/>
              <a:buChar char="•"/>
            </a:pPr>
            <a:r>
              <a:rPr lang="en-IN"/>
              <a:t>Semantic: word embedding methods, sentence representation models, recurrent neural networks and Transformer methods.</a:t>
            </a:r>
            <a:endParaRPr/>
          </a:p>
          <a:p>
            <a:pPr indent="-228600" lvl="1" marL="685800" rtl="0" algn="l">
              <a:lnSpc>
                <a:spcPct val="90000"/>
              </a:lnSpc>
              <a:spcBef>
                <a:spcPts val="500"/>
              </a:spcBef>
              <a:spcAft>
                <a:spcPts val="0"/>
              </a:spcAft>
              <a:buClr>
                <a:schemeClr val="dk1"/>
              </a:buClr>
              <a:buSzPct val="100000"/>
              <a:buChar char="•"/>
            </a:pPr>
            <a:r>
              <a:rPr lang="en-IN"/>
              <a:t>Experiential attributes: Rated on 0-6 scale or binary.</a:t>
            </a:r>
            <a:endParaRPr/>
          </a:p>
          <a:p>
            <a:pPr indent="-228600" lvl="0" marL="228600" rtl="0" algn="l">
              <a:lnSpc>
                <a:spcPct val="90000"/>
              </a:lnSpc>
              <a:spcBef>
                <a:spcPts val="1000"/>
              </a:spcBef>
              <a:spcAft>
                <a:spcPts val="0"/>
              </a:spcAft>
              <a:buClr>
                <a:schemeClr val="dk1"/>
              </a:buClr>
              <a:buSzPct val="100000"/>
              <a:buChar char="•"/>
            </a:pPr>
            <a:r>
              <a:rPr lang="en-IN"/>
              <a:t>Visual Stimuli</a:t>
            </a:r>
            <a:endParaRPr/>
          </a:p>
          <a:p>
            <a:pPr indent="-228600" lvl="1" marL="685800" rtl="0" algn="l">
              <a:lnSpc>
                <a:spcPct val="90000"/>
              </a:lnSpc>
              <a:spcBef>
                <a:spcPts val="500"/>
              </a:spcBef>
              <a:spcAft>
                <a:spcPts val="0"/>
              </a:spcAft>
              <a:buClr>
                <a:schemeClr val="dk1"/>
              </a:buClr>
              <a:buSzPct val="100000"/>
              <a:buChar char="•"/>
            </a:pPr>
            <a:r>
              <a:rPr lang="en-IN"/>
              <a:t>Visual field filter banks</a:t>
            </a:r>
            <a:endParaRPr/>
          </a:p>
          <a:p>
            <a:pPr indent="-228600" lvl="1" marL="685800" rtl="0" algn="l">
              <a:lnSpc>
                <a:spcPct val="90000"/>
              </a:lnSpc>
              <a:spcBef>
                <a:spcPts val="500"/>
              </a:spcBef>
              <a:spcAft>
                <a:spcPts val="0"/>
              </a:spcAft>
              <a:buClr>
                <a:schemeClr val="dk1"/>
              </a:buClr>
              <a:buSzPct val="100000"/>
              <a:buChar char="•"/>
            </a:pPr>
            <a:r>
              <a:rPr lang="en-IN"/>
              <a:t>Gabor wavelet pyramid</a:t>
            </a:r>
            <a:endParaRPr/>
          </a:p>
          <a:p>
            <a:pPr indent="-228600" lvl="1" marL="685800" rtl="0" algn="l">
              <a:lnSpc>
                <a:spcPct val="90000"/>
              </a:lnSpc>
              <a:spcBef>
                <a:spcPts val="500"/>
              </a:spcBef>
              <a:spcAft>
                <a:spcPts val="0"/>
              </a:spcAft>
              <a:buClr>
                <a:schemeClr val="dk1"/>
              </a:buClr>
              <a:buSzPct val="100000"/>
              <a:buChar char="•"/>
            </a:pPr>
            <a:r>
              <a:rPr lang="en-IN"/>
              <a:t>HMAX model</a:t>
            </a:r>
            <a:endParaRPr/>
          </a:p>
          <a:p>
            <a:pPr indent="-228600" lvl="1" marL="685800" rtl="0" algn="l">
              <a:lnSpc>
                <a:spcPct val="90000"/>
              </a:lnSpc>
              <a:spcBef>
                <a:spcPts val="500"/>
              </a:spcBef>
              <a:spcAft>
                <a:spcPts val="0"/>
              </a:spcAft>
              <a:buClr>
                <a:schemeClr val="dk1"/>
              </a:buClr>
              <a:buSzPct val="100000"/>
              <a:buChar char="•"/>
            </a:pPr>
            <a:r>
              <a:rPr lang="en-IN"/>
              <a:t>Convolutional neural networks</a:t>
            </a:r>
            <a:endParaRPr/>
          </a:p>
          <a:p>
            <a:pPr indent="-228600" lvl="0" marL="228600" rtl="0" algn="l">
              <a:lnSpc>
                <a:spcPct val="90000"/>
              </a:lnSpc>
              <a:spcBef>
                <a:spcPts val="1000"/>
              </a:spcBef>
              <a:spcAft>
                <a:spcPts val="0"/>
              </a:spcAft>
              <a:buClr>
                <a:schemeClr val="dk1"/>
              </a:buClr>
              <a:buSzPct val="100000"/>
              <a:buChar char="•"/>
            </a:pPr>
            <a:r>
              <a:rPr lang="en-IN"/>
              <a:t>Audio Stimuli</a:t>
            </a:r>
            <a:endParaRPr/>
          </a:p>
          <a:p>
            <a:pPr indent="-228600" lvl="1" marL="685800" rtl="0" algn="l">
              <a:lnSpc>
                <a:spcPct val="90000"/>
              </a:lnSpc>
              <a:spcBef>
                <a:spcPts val="500"/>
              </a:spcBef>
              <a:spcAft>
                <a:spcPts val="0"/>
              </a:spcAft>
              <a:buClr>
                <a:schemeClr val="dk1"/>
              </a:buClr>
              <a:buSzPct val="100000"/>
              <a:buChar char="•"/>
            </a:pPr>
            <a:r>
              <a:rPr lang="en-IN"/>
              <a:t>Phoneme rate and presence of phonemes.</a:t>
            </a:r>
            <a:endParaRPr/>
          </a:p>
          <a:p>
            <a:pPr indent="-228600" lvl="0" marL="228600" rtl="0" algn="l">
              <a:lnSpc>
                <a:spcPct val="90000"/>
              </a:lnSpc>
              <a:spcBef>
                <a:spcPts val="1000"/>
              </a:spcBef>
              <a:spcAft>
                <a:spcPts val="0"/>
              </a:spcAft>
              <a:buClr>
                <a:schemeClr val="dk1"/>
              </a:buClr>
              <a:buSzPct val="100000"/>
              <a:buChar char="•"/>
            </a:pPr>
            <a:r>
              <a:rPr lang="en-IN"/>
              <a:t>Multimodal Stimuli</a:t>
            </a:r>
            <a:endParaRPr/>
          </a:p>
        </p:txBody>
      </p:sp>
      <p:sp>
        <p:nvSpPr>
          <p:cNvPr id="586" name="Google Shape;586;p42"/>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587" name="Google Shape;587;p42"/>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588" name="Google Shape;588;p42"/>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3"/>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594" name="Google Shape;594;p43"/>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AEABAB"/>
              </a:buClr>
              <a:buSzPct val="100000"/>
              <a:buChar char="•"/>
            </a:pPr>
            <a:r>
              <a:rPr lang="en-IN">
                <a:solidFill>
                  <a:srgbClr val="AEABAB"/>
                </a:solidFill>
              </a:rPr>
              <a:t>Introduction to Brain encoding and decoding [30 min]</a:t>
            </a:r>
            <a:endParaRPr/>
          </a:p>
          <a:p>
            <a:pPr indent="-228600" lvl="0" marL="228600" rtl="0" algn="l">
              <a:lnSpc>
                <a:spcPct val="90000"/>
              </a:lnSpc>
              <a:spcBef>
                <a:spcPts val="1000"/>
              </a:spcBef>
              <a:spcAft>
                <a:spcPts val="0"/>
              </a:spcAft>
              <a:buClr>
                <a:schemeClr val="dk1"/>
              </a:buClr>
              <a:buSzPct val="100000"/>
              <a:buChar char="•"/>
            </a:pPr>
            <a:r>
              <a:rPr lang="en-IN"/>
              <a:t>Stimulus Representations [1 hour]</a:t>
            </a:r>
            <a:endParaRPr/>
          </a:p>
          <a:p>
            <a:pPr indent="-228600" lvl="1" marL="685800" rtl="0" algn="l">
              <a:lnSpc>
                <a:spcPct val="90000"/>
              </a:lnSpc>
              <a:spcBef>
                <a:spcPts val="500"/>
              </a:spcBef>
              <a:spcAft>
                <a:spcPts val="0"/>
              </a:spcAft>
              <a:buClr>
                <a:srgbClr val="FF0000"/>
              </a:buClr>
              <a:buSzPct val="100000"/>
              <a:buChar char="•"/>
            </a:pPr>
            <a:r>
              <a:rPr b="1" lang="en-IN">
                <a:solidFill>
                  <a:srgbClr val="FF0000"/>
                </a:solidFill>
              </a:rPr>
              <a:t>Text Stimulus Representations</a:t>
            </a:r>
            <a:endParaRPr/>
          </a:p>
          <a:p>
            <a:pPr indent="-228600" lvl="1" marL="685800" rtl="0" algn="l">
              <a:lnSpc>
                <a:spcPct val="90000"/>
              </a:lnSpc>
              <a:spcBef>
                <a:spcPts val="500"/>
              </a:spcBef>
              <a:spcAft>
                <a:spcPts val="0"/>
              </a:spcAft>
              <a:buClr>
                <a:schemeClr val="dk1"/>
              </a:buClr>
              <a:buSzPct val="100000"/>
              <a:buChar char="•"/>
            </a:pPr>
            <a:r>
              <a:rPr lang="en-IN"/>
              <a:t>Visual Stimulus Representations</a:t>
            </a:r>
            <a:endParaRPr/>
          </a:p>
          <a:p>
            <a:pPr indent="-228600" lvl="1" marL="685800" rtl="0" algn="l">
              <a:lnSpc>
                <a:spcPct val="90000"/>
              </a:lnSpc>
              <a:spcBef>
                <a:spcPts val="500"/>
              </a:spcBef>
              <a:spcAft>
                <a:spcPts val="0"/>
              </a:spcAft>
              <a:buClr>
                <a:schemeClr val="dk1"/>
              </a:buClr>
              <a:buSzPct val="100000"/>
              <a:buChar char="•"/>
            </a:pPr>
            <a:r>
              <a:rPr lang="en-IN"/>
              <a:t>Audio Stimulus Representations</a:t>
            </a:r>
            <a:endParaRPr/>
          </a:p>
          <a:p>
            <a:pPr indent="-228600" lvl="1" marL="685800" rtl="0" algn="l">
              <a:lnSpc>
                <a:spcPct val="90000"/>
              </a:lnSpc>
              <a:spcBef>
                <a:spcPts val="500"/>
              </a:spcBef>
              <a:spcAft>
                <a:spcPts val="0"/>
              </a:spcAft>
              <a:buClr>
                <a:schemeClr val="dk1"/>
              </a:buClr>
              <a:buSzPct val="100000"/>
              <a:buChar char="•"/>
            </a:pPr>
            <a:r>
              <a:rPr lang="en-IN"/>
              <a:t>Multimodal Stimulus Representations</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Decoding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Lunch break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Encoding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Advanced Methods [1 hour 15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Summary and Future Trends [15 min]</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595" name="Google Shape;595;p43"/>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596" name="Google Shape;596;p43"/>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597" name="Google Shape;597;p43"/>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44"/>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Text Stimulus Representations</a:t>
            </a:r>
            <a:endParaRPr/>
          </a:p>
        </p:txBody>
      </p:sp>
      <p:sp>
        <p:nvSpPr>
          <p:cNvPr id="603" name="Google Shape;603;p44"/>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IN"/>
              <a:t>Basic NLP Representations</a:t>
            </a:r>
            <a:endParaRPr/>
          </a:p>
          <a:p>
            <a:pPr indent="-228600" lvl="1" marL="685800" rtl="0" algn="l">
              <a:lnSpc>
                <a:spcPct val="90000"/>
              </a:lnSpc>
              <a:spcBef>
                <a:spcPts val="500"/>
              </a:spcBef>
              <a:spcAft>
                <a:spcPts val="0"/>
              </a:spcAft>
              <a:buClr>
                <a:schemeClr val="dk1"/>
              </a:buClr>
              <a:buSzPts val="2400"/>
              <a:buChar char="•"/>
            </a:pPr>
            <a:r>
              <a:rPr lang="en-IN"/>
              <a:t>Corpus co-occurrence counts</a:t>
            </a:r>
            <a:endParaRPr/>
          </a:p>
          <a:p>
            <a:pPr indent="-228600" lvl="1" marL="685800" rtl="0" algn="l">
              <a:lnSpc>
                <a:spcPct val="90000"/>
              </a:lnSpc>
              <a:spcBef>
                <a:spcPts val="500"/>
              </a:spcBef>
              <a:spcAft>
                <a:spcPts val="0"/>
              </a:spcAft>
              <a:buClr>
                <a:schemeClr val="dk1"/>
              </a:buClr>
              <a:buSzPts val="2400"/>
              <a:buChar char="•"/>
            </a:pPr>
            <a:r>
              <a:rPr lang="en-IN"/>
              <a:t>Topic models</a:t>
            </a:r>
            <a:endParaRPr/>
          </a:p>
          <a:p>
            <a:pPr indent="-228600" lvl="1" marL="685800" rtl="0" algn="l">
              <a:lnSpc>
                <a:spcPct val="90000"/>
              </a:lnSpc>
              <a:spcBef>
                <a:spcPts val="500"/>
              </a:spcBef>
              <a:spcAft>
                <a:spcPts val="0"/>
              </a:spcAft>
              <a:buClr>
                <a:schemeClr val="dk1"/>
              </a:buClr>
              <a:buSzPts val="2400"/>
              <a:buChar char="•"/>
            </a:pPr>
            <a:r>
              <a:rPr lang="en-IN"/>
              <a:t>Linguistic: POS, dependencies, roles.</a:t>
            </a:r>
            <a:endParaRPr/>
          </a:p>
          <a:p>
            <a:pPr indent="-228600" lvl="0" marL="228600" rtl="0" algn="l">
              <a:lnSpc>
                <a:spcPct val="90000"/>
              </a:lnSpc>
              <a:spcBef>
                <a:spcPts val="1000"/>
              </a:spcBef>
              <a:spcAft>
                <a:spcPts val="0"/>
              </a:spcAft>
              <a:buClr>
                <a:schemeClr val="dk1"/>
              </a:buClr>
              <a:buSzPts val="2800"/>
              <a:buChar char="•"/>
            </a:pPr>
            <a:r>
              <a:rPr lang="en-IN"/>
              <a:t>Discourse</a:t>
            </a:r>
            <a:endParaRPr/>
          </a:p>
          <a:p>
            <a:pPr indent="-228600" lvl="1" marL="685800" rtl="0" algn="l">
              <a:lnSpc>
                <a:spcPct val="90000"/>
              </a:lnSpc>
              <a:spcBef>
                <a:spcPts val="500"/>
              </a:spcBef>
              <a:spcAft>
                <a:spcPts val="0"/>
              </a:spcAft>
              <a:buClr>
                <a:schemeClr val="dk1"/>
              </a:buClr>
              <a:buSzPts val="2400"/>
              <a:buChar char="•"/>
            </a:pPr>
            <a:r>
              <a:rPr lang="en-IN"/>
              <a:t>Characters, motion, speech, emotions, non-motion verbs</a:t>
            </a:r>
            <a:endParaRPr/>
          </a:p>
          <a:p>
            <a:pPr indent="-228600" lvl="0" marL="228600" rtl="0" algn="l">
              <a:lnSpc>
                <a:spcPct val="90000"/>
              </a:lnSpc>
              <a:spcBef>
                <a:spcPts val="1000"/>
              </a:spcBef>
              <a:spcAft>
                <a:spcPts val="0"/>
              </a:spcAft>
              <a:buClr>
                <a:schemeClr val="dk1"/>
              </a:buClr>
              <a:buSzPts val="2800"/>
              <a:buChar char="•"/>
            </a:pPr>
            <a:r>
              <a:rPr lang="en-IN"/>
              <a:t>Deep Learning based Representations</a:t>
            </a:r>
            <a:endParaRPr/>
          </a:p>
          <a:p>
            <a:pPr indent="-228600" lvl="1" marL="685800" rtl="0" algn="l">
              <a:lnSpc>
                <a:spcPct val="90000"/>
              </a:lnSpc>
              <a:spcBef>
                <a:spcPts val="500"/>
              </a:spcBef>
              <a:spcAft>
                <a:spcPts val="0"/>
              </a:spcAft>
              <a:buClr>
                <a:schemeClr val="dk1"/>
              </a:buClr>
              <a:buSzPts val="2400"/>
              <a:buChar char="•"/>
            </a:pPr>
            <a:r>
              <a:rPr lang="en-IN"/>
              <a:t>Embeddings</a:t>
            </a:r>
            <a:endParaRPr/>
          </a:p>
          <a:p>
            <a:pPr indent="-228600" lvl="1" marL="685800" rtl="0" algn="l">
              <a:lnSpc>
                <a:spcPct val="90000"/>
              </a:lnSpc>
              <a:spcBef>
                <a:spcPts val="500"/>
              </a:spcBef>
              <a:spcAft>
                <a:spcPts val="0"/>
              </a:spcAft>
              <a:buClr>
                <a:schemeClr val="dk1"/>
              </a:buClr>
              <a:buSzPts val="2400"/>
              <a:buChar char="•"/>
            </a:pPr>
            <a:r>
              <a:rPr lang="en-IN"/>
              <a:t>Longer context using LSTMs</a:t>
            </a:r>
            <a:endParaRPr/>
          </a:p>
          <a:p>
            <a:pPr indent="-228600" lvl="1" marL="685800" rtl="0" algn="l">
              <a:lnSpc>
                <a:spcPct val="90000"/>
              </a:lnSpc>
              <a:spcBef>
                <a:spcPts val="500"/>
              </a:spcBef>
              <a:spcAft>
                <a:spcPts val="0"/>
              </a:spcAft>
              <a:buClr>
                <a:schemeClr val="dk1"/>
              </a:buClr>
              <a:buSzPts val="2400"/>
              <a:buChar char="•"/>
            </a:pPr>
            <a:r>
              <a:rPr lang="en-IN"/>
              <a:t>Transformers</a:t>
            </a:r>
            <a:endParaRPr/>
          </a:p>
          <a:p>
            <a:pPr indent="-228600" lvl="0" marL="228600" rtl="0" algn="l">
              <a:lnSpc>
                <a:spcPct val="90000"/>
              </a:lnSpc>
              <a:spcBef>
                <a:spcPts val="1000"/>
              </a:spcBef>
              <a:spcAft>
                <a:spcPts val="0"/>
              </a:spcAft>
              <a:buClr>
                <a:schemeClr val="dk1"/>
              </a:buClr>
              <a:buSzPts val="2800"/>
              <a:buChar char="•"/>
            </a:pPr>
            <a:r>
              <a:rPr lang="en-IN"/>
              <a:t>Experiential attributes</a:t>
            </a:r>
            <a:endParaRPr/>
          </a:p>
          <a:p>
            <a:pPr indent="-228600" lvl="1" marL="685800" rtl="0" algn="l">
              <a:lnSpc>
                <a:spcPct val="90000"/>
              </a:lnSpc>
              <a:spcBef>
                <a:spcPts val="500"/>
              </a:spcBef>
              <a:spcAft>
                <a:spcPts val="0"/>
              </a:spcAft>
              <a:buClr>
                <a:schemeClr val="dk1"/>
              </a:buClr>
              <a:buSzPts val="2400"/>
              <a:buChar char="•"/>
            </a:pPr>
            <a:r>
              <a:rPr lang="en-IN"/>
              <a:t>Rated on 0-6 scale</a:t>
            </a:r>
            <a:endParaRPr/>
          </a:p>
          <a:p>
            <a:pPr indent="-228600" lvl="1" marL="685800" rtl="0" algn="l">
              <a:lnSpc>
                <a:spcPct val="90000"/>
              </a:lnSpc>
              <a:spcBef>
                <a:spcPts val="500"/>
              </a:spcBef>
              <a:spcAft>
                <a:spcPts val="0"/>
              </a:spcAft>
              <a:buClr>
                <a:schemeClr val="dk1"/>
              </a:buClr>
              <a:buSzPts val="2400"/>
              <a:buChar char="•"/>
            </a:pPr>
            <a:r>
              <a:rPr lang="en-IN"/>
              <a:t>Binary</a:t>
            </a:r>
            <a:endParaRPr/>
          </a:p>
        </p:txBody>
      </p:sp>
      <p:sp>
        <p:nvSpPr>
          <p:cNvPr id="604" name="Google Shape;604;p44"/>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605" name="Google Shape;605;p44"/>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606" name="Google Shape;606;p44"/>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45"/>
          <p:cNvSpPr txBox="1"/>
          <p:nvPr>
            <p:ph idx="1" type="body"/>
          </p:nvPr>
        </p:nvSpPr>
        <p:spPr>
          <a:xfrm>
            <a:off x="147638" y="1128713"/>
            <a:ext cx="5805487" cy="5167312"/>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IN"/>
              <a:t>Corpus co-occurrence counts</a:t>
            </a:r>
            <a:endParaRPr/>
          </a:p>
          <a:p>
            <a:pPr indent="-228600" lvl="1" marL="685800" rtl="0" algn="l">
              <a:lnSpc>
                <a:spcPct val="90000"/>
              </a:lnSpc>
              <a:spcBef>
                <a:spcPts val="500"/>
              </a:spcBef>
              <a:spcAft>
                <a:spcPts val="0"/>
              </a:spcAft>
              <a:buClr>
                <a:schemeClr val="dk1"/>
              </a:buClr>
              <a:buSzPct val="100000"/>
              <a:buChar char="•"/>
            </a:pPr>
            <a:r>
              <a:rPr lang="en-IN"/>
              <a:t>25 verbs (Mitchell et al., 2008; Pereira et al., 2013)</a:t>
            </a:r>
            <a:endParaRPr/>
          </a:p>
          <a:p>
            <a:pPr indent="-228600" lvl="2" marL="1143000" rtl="0" algn="l">
              <a:lnSpc>
                <a:spcPct val="90000"/>
              </a:lnSpc>
              <a:spcBef>
                <a:spcPts val="500"/>
              </a:spcBef>
              <a:spcAft>
                <a:spcPts val="0"/>
              </a:spcAft>
              <a:buClr>
                <a:schemeClr val="dk1"/>
              </a:buClr>
              <a:buSzPct val="100000"/>
              <a:buChar char="•"/>
            </a:pPr>
            <a:r>
              <a:rPr lang="en-IN"/>
              <a:t>Verbs: see, hear, listen, taste, smell, eat, touch, nib, lift, manipulate, run, push, fill, move, ride, say, fear, open, approach, near, enter, drive, wear, break, and clean. </a:t>
            </a:r>
            <a:endParaRPr/>
          </a:p>
          <a:p>
            <a:pPr indent="-228600" lvl="2" marL="1143000" rtl="0" algn="l">
              <a:lnSpc>
                <a:spcPct val="90000"/>
              </a:lnSpc>
              <a:spcBef>
                <a:spcPts val="500"/>
              </a:spcBef>
              <a:spcAft>
                <a:spcPts val="0"/>
              </a:spcAft>
              <a:buClr>
                <a:schemeClr val="dk1"/>
              </a:buClr>
              <a:buSzPct val="100000"/>
              <a:buChar char="•"/>
            </a:pPr>
            <a:r>
              <a:rPr lang="en-IN"/>
              <a:t>These verbs generally correspond to basic sensory and motor activities, actions per formed on objects, and actions involving changes to spatial relationships. </a:t>
            </a:r>
            <a:endParaRPr/>
          </a:p>
          <a:p>
            <a:pPr indent="-228600" lvl="2" marL="1143000" rtl="0" algn="l">
              <a:lnSpc>
                <a:spcPct val="90000"/>
              </a:lnSpc>
              <a:spcBef>
                <a:spcPts val="500"/>
              </a:spcBef>
              <a:spcAft>
                <a:spcPts val="0"/>
              </a:spcAft>
              <a:buClr>
                <a:schemeClr val="dk1"/>
              </a:buClr>
              <a:buSzPct val="100000"/>
              <a:buChar char="•"/>
            </a:pPr>
            <a:r>
              <a:rPr lang="en-IN"/>
              <a:t>For each (verb, stimulus word w), feature value = normalized co-occurrence count of w with any of three forms of the verb (e.g., taste, tastes, or tasted) over the text corpus.</a:t>
            </a:r>
            <a:endParaRPr/>
          </a:p>
          <a:p>
            <a:pPr indent="-228600" lvl="1" marL="685800" rtl="0" algn="l">
              <a:lnSpc>
                <a:spcPct val="90000"/>
              </a:lnSpc>
              <a:spcBef>
                <a:spcPts val="500"/>
              </a:spcBef>
              <a:spcAft>
                <a:spcPts val="0"/>
              </a:spcAft>
              <a:buClr>
                <a:schemeClr val="dk1"/>
              </a:buClr>
              <a:buSzPct val="100000"/>
              <a:buChar char="•"/>
            </a:pPr>
            <a:r>
              <a:rPr lang="en-IN"/>
              <a:t>985 common English words (such as above, worry, and mother) in (Huth et al., 2016).</a:t>
            </a:r>
            <a:endParaRPr/>
          </a:p>
        </p:txBody>
      </p:sp>
      <p:sp>
        <p:nvSpPr>
          <p:cNvPr id="612" name="Google Shape;612;p45"/>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613" name="Google Shape;613;p45"/>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614" name="Google Shape;614;p45"/>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
        <p:nvSpPr>
          <p:cNvPr id="615" name="Google Shape;615;p45"/>
          <p:cNvSpPr txBox="1"/>
          <p:nvPr>
            <p:ph idx="3" type="body"/>
          </p:nvPr>
        </p:nvSpPr>
        <p:spPr>
          <a:xfrm>
            <a:off x="6234113" y="1128713"/>
            <a:ext cx="5805487" cy="3243782"/>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IN"/>
              <a:t>Topic models (Pereira et al., 2013)</a:t>
            </a:r>
            <a:endParaRPr/>
          </a:p>
          <a:p>
            <a:pPr indent="-228600" lvl="1" marL="685800" rtl="0" algn="l">
              <a:lnSpc>
                <a:spcPct val="90000"/>
              </a:lnSpc>
              <a:spcBef>
                <a:spcPts val="500"/>
              </a:spcBef>
              <a:spcAft>
                <a:spcPts val="0"/>
              </a:spcAft>
              <a:buClr>
                <a:schemeClr val="dk1"/>
              </a:buClr>
              <a:buSzPts val="2400"/>
              <a:buChar char="•"/>
            </a:pPr>
            <a:r>
              <a:rPr lang="en-IN"/>
              <a:t>Get relevant Wiki pages (e.g., “airplane” is “Fixed-Wing Aircraft”) and other linked pages (e.g. “Aircraft cabin”)</a:t>
            </a:r>
            <a:endParaRPr/>
          </a:p>
          <a:p>
            <a:pPr indent="-228600" lvl="1" marL="685800" rtl="0" algn="l">
              <a:lnSpc>
                <a:spcPct val="90000"/>
              </a:lnSpc>
              <a:spcBef>
                <a:spcPts val="500"/>
              </a:spcBef>
              <a:spcAft>
                <a:spcPts val="0"/>
              </a:spcAft>
              <a:buClr>
                <a:schemeClr val="dk1"/>
              </a:buClr>
              <a:buSzPts val="2400"/>
              <a:buChar char="•"/>
            </a:pPr>
            <a:r>
              <a:rPr lang="en-IN"/>
              <a:t>LDA topic modelling on 3500 pages with #topics from 10 to 100, in increments of 5, setting the α parameter to 25/#topics.</a:t>
            </a:r>
            <a:endParaRPr/>
          </a:p>
          <a:p>
            <a:pPr indent="-228600" lvl="1" marL="685800" rtl="0" algn="l">
              <a:lnSpc>
                <a:spcPct val="90000"/>
              </a:lnSpc>
              <a:spcBef>
                <a:spcPts val="500"/>
              </a:spcBef>
              <a:spcAft>
                <a:spcPts val="0"/>
              </a:spcAft>
              <a:buClr>
                <a:schemeClr val="dk1"/>
              </a:buClr>
              <a:buSzPts val="2400"/>
              <a:buChar char="•"/>
            </a:pPr>
            <a:r>
              <a:rPr lang="en-IN"/>
              <a:t>LSA topic modelling (Wang et al., 2017)</a:t>
            </a:r>
            <a:endParaRPr/>
          </a:p>
          <a:p>
            <a:pPr indent="-76200" lvl="1" marL="685800" rtl="0" algn="l">
              <a:lnSpc>
                <a:spcPct val="90000"/>
              </a:lnSpc>
              <a:spcBef>
                <a:spcPts val="5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616" name="Google Shape;616;p45"/>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Basic NLP Representations for Word Stimuli</a:t>
            </a:r>
            <a:endParaRPr/>
          </a:p>
        </p:txBody>
      </p:sp>
      <p:pic>
        <p:nvPicPr>
          <p:cNvPr id="617" name="Google Shape;617;p45"/>
          <p:cNvPicPr preferRelativeResize="0"/>
          <p:nvPr/>
        </p:nvPicPr>
        <p:blipFill rotWithShape="1">
          <a:blip r:embed="rId3">
            <a:alphaModFix/>
          </a:blip>
          <a:srcRect b="0" l="0" r="0" t="0"/>
          <a:stretch/>
        </p:blipFill>
        <p:spPr>
          <a:xfrm>
            <a:off x="6389716" y="4319325"/>
            <a:ext cx="5649884" cy="1858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5" st="5"/>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46"/>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Basic NLP Representations for Word Stimuli</a:t>
            </a:r>
            <a:endParaRPr/>
          </a:p>
        </p:txBody>
      </p:sp>
      <p:sp>
        <p:nvSpPr>
          <p:cNvPr id="623" name="Google Shape;623;p46"/>
          <p:cNvSpPr txBox="1"/>
          <p:nvPr>
            <p:ph idx="1" type="body"/>
          </p:nvPr>
        </p:nvSpPr>
        <p:spPr>
          <a:xfrm>
            <a:off x="147638" y="1104901"/>
            <a:ext cx="11891962" cy="474218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IN"/>
              <a:t>Word length</a:t>
            </a:r>
            <a:endParaRPr/>
          </a:p>
          <a:p>
            <a:pPr indent="-228600" lvl="0" marL="228600" rtl="0" algn="l">
              <a:lnSpc>
                <a:spcPct val="90000"/>
              </a:lnSpc>
              <a:spcBef>
                <a:spcPts val="1000"/>
              </a:spcBef>
              <a:spcAft>
                <a:spcPts val="0"/>
              </a:spcAft>
              <a:buClr>
                <a:schemeClr val="dk1"/>
              </a:buClr>
              <a:buSzPts val="2800"/>
              <a:buChar char="•"/>
            </a:pPr>
            <a:r>
              <a:rPr lang="en-IN"/>
              <a:t>Is the word related to one of the 28 unique parts of speech and 17 unique dependency relationships?</a:t>
            </a:r>
            <a:endParaRPr/>
          </a:p>
          <a:p>
            <a:pPr indent="-228600" lvl="0" marL="228600" rtl="0" algn="l">
              <a:lnSpc>
                <a:spcPct val="90000"/>
              </a:lnSpc>
              <a:spcBef>
                <a:spcPts val="1000"/>
              </a:spcBef>
              <a:spcAft>
                <a:spcPts val="0"/>
              </a:spcAft>
              <a:buClr>
                <a:schemeClr val="dk1"/>
              </a:buClr>
              <a:buSzPts val="2800"/>
              <a:buChar char="•"/>
            </a:pPr>
            <a:r>
              <a:rPr lang="en-IN"/>
              <a:t>Position of word in the sentence</a:t>
            </a:r>
            <a:endParaRPr/>
          </a:p>
          <a:p>
            <a:pPr indent="-228600" lvl="0" marL="228600" rtl="0" algn="l">
              <a:lnSpc>
                <a:spcPct val="90000"/>
              </a:lnSpc>
              <a:spcBef>
                <a:spcPts val="1000"/>
              </a:spcBef>
              <a:spcAft>
                <a:spcPts val="0"/>
              </a:spcAft>
              <a:buClr>
                <a:schemeClr val="dk1"/>
              </a:buClr>
              <a:buSzPts val="2800"/>
              <a:buChar char="•"/>
            </a:pPr>
            <a:r>
              <a:rPr lang="en-IN"/>
              <a:t>Roles</a:t>
            </a:r>
            <a:endParaRPr/>
          </a:p>
          <a:p>
            <a:pPr indent="-228600" lvl="1" marL="685800" rtl="0" algn="l">
              <a:lnSpc>
                <a:spcPct val="90000"/>
              </a:lnSpc>
              <a:spcBef>
                <a:spcPts val="500"/>
              </a:spcBef>
              <a:spcAft>
                <a:spcPts val="0"/>
              </a:spcAft>
              <a:buClr>
                <a:schemeClr val="dk1"/>
              </a:buClr>
              <a:buSzPts val="2400"/>
              <a:buChar char="•"/>
            </a:pPr>
            <a:r>
              <a:rPr lang="en-IN"/>
              <a:t>Main verb</a:t>
            </a:r>
            <a:endParaRPr/>
          </a:p>
          <a:p>
            <a:pPr indent="-228600" lvl="1" marL="685800" rtl="0" algn="l">
              <a:lnSpc>
                <a:spcPct val="90000"/>
              </a:lnSpc>
              <a:spcBef>
                <a:spcPts val="500"/>
              </a:spcBef>
              <a:spcAft>
                <a:spcPts val="0"/>
              </a:spcAft>
              <a:buClr>
                <a:schemeClr val="dk1"/>
              </a:buClr>
              <a:buSzPts val="2400"/>
              <a:buChar char="•"/>
            </a:pPr>
            <a:r>
              <a:rPr lang="en-IN"/>
              <a:t>Agent or experiencer</a:t>
            </a:r>
            <a:endParaRPr/>
          </a:p>
          <a:p>
            <a:pPr indent="-228600" lvl="1" marL="685800" rtl="0" algn="l">
              <a:lnSpc>
                <a:spcPct val="90000"/>
              </a:lnSpc>
              <a:spcBef>
                <a:spcPts val="500"/>
              </a:spcBef>
              <a:spcAft>
                <a:spcPts val="0"/>
              </a:spcAft>
              <a:buClr>
                <a:schemeClr val="dk1"/>
              </a:buClr>
              <a:buSzPts val="2400"/>
              <a:buChar char="•"/>
            </a:pPr>
            <a:r>
              <a:rPr lang="en-IN"/>
              <a:t>Patient or recipient</a:t>
            </a:r>
            <a:endParaRPr/>
          </a:p>
          <a:p>
            <a:pPr indent="-228600" lvl="1" marL="685800" rtl="0" algn="l">
              <a:lnSpc>
                <a:spcPct val="90000"/>
              </a:lnSpc>
              <a:spcBef>
                <a:spcPts val="500"/>
              </a:spcBef>
              <a:spcAft>
                <a:spcPts val="0"/>
              </a:spcAft>
              <a:buClr>
                <a:schemeClr val="dk1"/>
              </a:buClr>
              <a:buSzPts val="2400"/>
              <a:buChar char="•"/>
            </a:pPr>
            <a:r>
              <a:rPr lang="en-IN"/>
              <a:t>Predicate of a sentence (The window was dusty)</a:t>
            </a:r>
            <a:endParaRPr/>
          </a:p>
          <a:p>
            <a:pPr indent="-228600" lvl="1" marL="685800" rtl="0" algn="l">
              <a:lnSpc>
                <a:spcPct val="90000"/>
              </a:lnSpc>
              <a:spcBef>
                <a:spcPts val="500"/>
              </a:spcBef>
              <a:spcAft>
                <a:spcPts val="0"/>
              </a:spcAft>
              <a:buClr>
                <a:schemeClr val="dk1"/>
              </a:buClr>
              <a:buSzPts val="2400"/>
              <a:buChar char="•"/>
            </a:pPr>
            <a:r>
              <a:rPr lang="en-IN"/>
              <a:t>Modifier (The angry activist broke the chair)</a:t>
            </a:r>
            <a:endParaRPr/>
          </a:p>
          <a:p>
            <a:pPr indent="-228600" lvl="1" marL="685800" rtl="0" algn="l">
              <a:lnSpc>
                <a:spcPct val="90000"/>
              </a:lnSpc>
              <a:spcBef>
                <a:spcPts val="500"/>
              </a:spcBef>
              <a:spcAft>
                <a:spcPts val="0"/>
              </a:spcAft>
              <a:buClr>
                <a:schemeClr val="dk1"/>
              </a:buClr>
              <a:buSzPts val="2400"/>
              <a:buChar char="•"/>
            </a:pPr>
            <a:r>
              <a:rPr lang="en-IN"/>
              <a:t>Complement in adjunct and propositional phrase, including direction, location, and time (The restaurant was loud at night).</a:t>
            </a:r>
            <a:endParaRPr/>
          </a:p>
        </p:txBody>
      </p:sp>
      <p:sp>
        <p:nvSpPr>
          <p:cNvPr id="624" name="Google Shape;624;p46"/>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625" name="Google Shape;625;p46"/>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626" name="Google Shape;626;p46"/>
          <p:cNvSpPr txBox="1"/>
          <p:nvPr>
            <p:ph idx="2" type="body"/>
          </p:nvPr>
        </p:nvSpPr>
        <p:spPr>
          <a:xfrm>
            <a:off x="147638" y="6167450"/>
            <a:ext cx="11891962" cy="365125"/>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Wehbe, Leila, Brian Murphy, Partha Talukdar, Alona Fyshe, Aaditya Ramdas, and Tom Mitchell. "Simultaneously uncovering the patterns of brain regions involved in different story reading subprocesses." </a:t>
            </a:r>
            <a:r>
              <a:rPr b="0" i="1" lang="en-IN" u="sng">
                <a:solidFill>
                  <a:srgbClr val="222222"/>
                </a:solidFill>
                <a:latin typeface="Arial"/>
                <a:ea typeface="Arial"/>
                <a:cs typeface="Arial"/>
                <a:sym typeface="Arial"/>
                <a:hlinkClick r:id="rId4">
                  <a:extLst>
                    <a:ext uri="{A12FA001-AC4F-418D-AE19-62706E023703}">
                      <ahyp:hlinkClr val="tx"/>
                    </a:ext>
                  </a:extLst>
                </a:hlinkClick>
              </a:rPr>
              <a:t>PloS one</a:t>
            </a:r>
            <a:r>
              <a:rPr b="0" i="0" lang="en-IN" u="sng">
                <a:solidFill>
                  <a:srgbClr val="222222"/>
                </a:solidFill>
                <a:latin typeface="Arial"/>
                <a:ea typeface="Arial"/>
                <a:cs typeface="Arial"/>
                <a:sym typeface="Arial"/>
                <a:hlinkClick r:id="rId5">
                  <a:extLst>
                    <a:ext uri="{A12FA001-AC4F-418D-AE19-62706E023703}">
                      <ahyp:hlinkClr val="tx"/>
                    </a:ext>
                  </a:extLst>
                </a:hlinkClick>
              </a:rPr>
              <a:t> 9, no. 11 (2014): e112575.</a:t>
            </a:r>
            <a:endParaRPr b="0" i="0">
              <a:solidFill>
                <a:srgbClr val="222222"/>
              </a:solidFill>
              <a:latin typeface="Arial"/>
              <a:ea typeface="Arial"/>
              <a:cs typeface="Arial"/>
              <a:sym typeface="Arial"/>
            </a:endParaRPr>
          </a:p>
          <a:p>
            <a:pPr indent="0" lvl="0" marL="0" rtl="0" algn="l">
              <a:lnSpc>
                <a:spcPct val="90000"/>
              </a:lnSpc>
              <a:spcBef>
                <a:spcPts val="1000"/>
              </a:spcBef>
              <a:spcAft>
                <a:spcPts val="0"/>
              </a:spcAft>
              <a:buClr>
                <a:srgbClr val="222222"/>
              </a:buClr>
              <a:buSzPct val="100000"/>
              <a:buNone/>
            </a:pPr>
            <a:r>
              <a:rPr b="0" i="0" lang="en-IN" u="sng">
                <a:solidFill>
                  <a:srgbClr val="222222"/>
                </a:solidFill>
                <a:latin typeface="Arial"/>
                <a:ea typeface="Arial"/>
                <a:cs typeface="Arial"/>
                <a:sym typeface="Arial"/>
                <a:hlinkClick r:id="rId6">
                  <a:extLst>
                    <a:ext uri="{A12FA001-AC4F-418D-AE19-62706E023703}">
                      <ahyp:hlinkClr val="tx"/>
                    </a:ext>
                  </a:extLst>
                </a:hlinkClick>
              </a:rPr>
              <a:t>Wang, Jing, Vladimir L. Cherkassky, and Marcel Adam Just. "Predicting the brain activation pattern associated with the propositional content of a sentence: modeling neural representations of events and states." </a:t>
            </a:r>
            <a:r>
              <a:rPr b="0" i="1" lang="en-IN" u="sng">
                <a:solidFill>
                  <a:srgbClr val="222222"/>
                </a:solidFill>
                <a:latin typeface="Arial"/>
                <a:ea typeface="Arial"/>
                <a:cs typeface="Arial"/>
                <a:sym typeface="Arial"/>
                <a:hlinkClick r:id="rId7">
                  <a:extLst>
                    <a:ext uri="{A12FA001-AC4F-418D-AE19-62706E023703}">
                      <ahyp:hlinkClr val="tx"/>
                    </a:ext>
                  </a:extLst>
                </a:hlinkClick>
              </a:rPr>
              <a:t>Human brain mapping</a:t>
            </a:r>
            <a:r>
              <a:rPr b="0" i="0" lang="en-IN" u="sng">
                <a:solidFill>
                  <a:srgbClr val="222222"/>
                </a:solidFill>
                <a:latin typeface="Arial"/>
                <a:ea typeface="Arial"/>
                <a:cs typeface="Arial"/>
                <a:sym typeface="Arial"/>
                <a:hlinkClick r:id="rId8">
                  <a:extLst>
                    <a:ext uri="{A12FA001-AC4F-418D-AE19-62706E023703}">
                      <ahyp:hlinkClr val="tx"/>
                    </a:ext>
                  </a:extLst>
                </a:hlinkClick>
              </a:rPr>
              <a:t> 38, no. 10 (2017): 4865-4881.</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47"/>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Discourse features (for Harry Potter dataset)</a:t>
            </a:r>
            <a:endParaRPr/>
          </a:p>
        </p:txBody>
      </p:sp>
      <p:sp>
        <p:nvSpPr>
          <p:cNvPr id="632" name="Google Shape;632;p47"/>
          <p:cNvSpPr txBox="1"/>
          <p:nvPr>
            <p:ph idx="1" type="body"/>
          </p:nvPr>
        </p:nvSpPr>
        <p:spPr>
          <a:xfrm>
            <a:off x="147638" y="1104901"/>
            <a:ext cx="11891962" cy="474218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Characters: Resolve all pronouns to the character to whom they refer, and make binary features to signal which of the 10 characters are mentioned. </a:t>
            </a:r>
            <a:endParaRPr/>
          </a:p>
          <a:p>
            <a:pPr indent="-228600" lvl="0" marL="228600" rtl="0" algn="l">
              <a:lnSpc>
                <a:spcPct val="90000"/>
              </a:lnSpc>
              <a:spcBef>
                <a:spcPts val="1000"/>
              </a:spcBef>
              <a:spcAft>
                <a:spcPts val="0"/>
              </a:spcAft>
              <a:buClr>
                <a:schemeClr val="dk1"/>
              </a:buClr>
              <a:buSzPts val="2800"/>
              <a:buChar char="•"/>
            </a:pPr>
            <a:r>
              <a:rPr lang="en-IN"/>
              <a:t>Motions: Identify a set of motions that occurred frequently in the chapter (e.g. fly, manipulate, collide physically, etc.). </a:t>
            </a:r>
            <a:endParaRPr/>
          </a:p>
          <a:p>
            <a:pPr indent="-228600" lvl="0" marL="228600" rtl="0" algn="l">
              <a:lnSpc>
                <a:spcPct val="90000"/>
              </a:lnSpc>
              <a:spcBef>
                <a:spcPts val="1000"/>
              </a:spcBef>
              <a:spcAft>
                <a:spcPts val="0"/>
              </a:spcAft>
              <a:buClr>
                <a:schemeClr val="dk1"/>
              </a:buClr>
              <a:buSzPts val="2800"/>
              <a:buChar char="•"/>
            </a:pPr>
            <a:r>
              <a:rPr lang="en-IN"/>
              <a:t>Speech: Indicate the parts of the story that correspond to direct speech between the characters. Used the presence of dialog as a feature. </a:t>
            </a:r>
            <a:endParaRPr/>
          </a:p>
          <a:p>
            <a:pPr indent="-228600" lvl="0" marL="228600" rtl="0" algn="l">
              <a:lnSpc>
                <a:spcPct val="90000"/>
              </a:lnSpc>
              <a:spcBef>
                <a:spcPts val="1000"/>
              </a:spcBef>
              <a:spcAft>
                <a:spcPts val="0"/>
              </a:spcAft>
              <a:buClr>
                <a:schemeClr val="dk1"/>
              </a:buClr>
              <a:buSzPts val="2800"/>
              <a:buChar char="•"/>
            </a:pPr>
            <a:r>
              <a:rPr lang="en-IN"/>
              <a:t>Emotions: Identified a set of emotions that were felt by the characters in the chapter (e.g. annoyance, nervousness, pride, etc.). </a:t>
            </a:r>
            <a:endParaRPr/>
          </a:p>
          <a:p>
            <a:pPr indent="-228600" lvl="0" marL="228600" rtl="0" algn="l">
              <a:lnSpc>
                <a:spcPct val="90000"/>
              </a:lnSpc>
              <a:spcBef>
                <a:spcPts val="1000"/>
              </a:spcBef>
              <a:spcAft>
                <a:spcPts val="0"/>
              </a:spcAft>
              <a:buClr>
                <a:schemeClr val="dk1"/>
              </a:buClr>
              <a:buSzPts val="2800"/>
              <a:buChar char="•"/>
            </a:pPr>
            <a:r>
              <a:rPr lang="en-IN"/>
              <a:t>Verbs: Identified a set of actions that occurred frequently in the chapter that were distinct from motion (e.g. hear, know, see, etc.).</a:t>
            </a:r>
            <a:endParaRPr/>
          </a:p>
        </p:txBody>
      </p:sp>
      <p:sp>
        <p:nvSpPr>
          <p:cNvPr id="633" name="Google Shape;633;p47"/>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634" name="Google Shape;634;p47"/>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635" name="Google Shape;635;p47"/>
          <p:cNvSpPr txBox="1"/>
          <p:nvPr>
            <p:ph idx="2" type="body"/>
          </p:nvPr>
        </p:nvSpPr>
        <p:spPr>
          <a:xfrm>
            <a:off x="147638" y="6167450"/>
            <a:ext cx="11891962" cy="365125"/>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Wehbe, Leila, Brian Murphy, Partha Talukdar, Alona Fyshe, Aaditya Ramdas, and Tom Mitchell. "Simultaneously uncovering the patterns of brain regions involved in different story reading subprocesses." </a:t>
            </a:r>
            <a:r>
              <a:rPr b="0" i="1" lang="en-IN" u="sng">
                <a:solidFill>
                  <a:srgbClr val="222222"/>
                </a:solidFill>
                <a:latin typeface="Arial"/>
                <a:ea typeface="Arial"/>
                <a:cs typeface="Arial"/>
                <a:sym typeface="Arial"/>
                <a:hlinkClick r:id="rId4">
                  <a:extLst>
                    <a:ext uri="{A12FA001-AC4F-418D-AE19-62706E023703}">
                      <ahyp:hlinkClr val="tx"/>
                    </a:ext>
                  </a:extLst>
                </a:hlinkClick>
              </a:rPr>
              <a:t>PloS one</a:t>
            </a:r>
            <a:r>
              <a:rPr b="0" i="0" lang="en-IN" u="sng">
                <a:solidFill>
                  <a:srgbClr val="222222"/>
                </a:solidFill>
                <a:latin typeface="Arial"/>
                <a:ea typeface="Arial"/>
                <a:cs typeface="Arial"/>
                <a:sym typeface="Arial"/>
                <a:hlinkClick r:id="rId5">
                  <a:extLst>
                    <a:ext uri="{A12FA001-AC4F-418D-AE19-62706E023703}">
                      <ahyp:hlinkClr val="tx"/>
                    </a:ext>
                  </a:extLst>
                </a:hlinkClick>
              </a:rPr>
              <a:t> 9, no. 11 (2014): e112575.</a:t>
            </a:r>
            <a:endParaRPr b="0" i="0">
              <a:solidFill>
                <a:srgbClr val="222222"/>
              </a:solidFill>
              <a:latin typeface="Arial"/>
              <a:ea typeface="Arial"/>
              <a:cs typeface="Arial"/>
              <a:sym typeface="Arial"/>
            </a:endParaRPr>
          </a:p>
          <a:p>
            <a:pPr indent="0" lvl="0" marL="0" rtl="0" algn="l">
              <a:lnSpc>
                <a:spcPct val="90000"/>
              </a:lnSpc>
              <a:spcBef>
                <a:spcPts val="1000"/>
              </a:spcBef>
              <a:spcAft>
                <a:spcPts val="0"/>
              </a:spcAft>
              <a:buClr>
                <a:srgbClr val="222222"/>
              </a:buClr>
              <a:buSzPct val="100000"/>
              <a:buNone/>
            </a:pPr>
            <a:r>
              <a:rPr b="0" i="0" lang="en-IN" u="sng">
                <a:solidFill>
                  <a:srgbClr val="222222"/>
                </a:solidFill>
                <a:latin typeface="Arial"/>
                <a:ea typeface="Arial"/>
                <a:cs typeface="Arial"/>
                <a:sym typeface="Arial"/>
                <a:hlinkClick r:id="rId6">
                  <a:extLst>
                    <a:ext uri="{A12FA001-AC4F-418D-AE19-62706E023703}">
                      <ahyp:hlinkClr val="tx"/>
                    </a:ext>
                  </a:extLst>
                </a:hlinkClick>
              </a:rPr>
              <a:t>Wang, Jing, Vladimir L. Cherkassky, and Marcel Adam Just. "Predicting the brain activation pattern associated with the propositional content of a sentence: modeling neural representations of events and states." </a:t>
            </a:r>
            <a:r>
              <a:rPr b="0" i="1" lang="en-IN" u="sng">
                <a:solidFill>
                  <a:srgbClr val="222222"/>
                </a:solidFill>
                <a:latin typeface="Arial"/>
                <a:ea typeface="Arial"/>
                <a:cs typeface="Arial"/>
                <a:sym typeface="Arial"/>
                <a:hlinkClick r:id="rId7">
                  <a:extLst>
                    <a:ext uri="{A12FA001-AC4F-418D-AE19-62706E023703}">
                      <ahyp:hlinkClr val="tx"/>
                    </a:ext>
                  </a:extLst>
                </a:hlinkClick>
              </a:rPr>
              <a:t>Human brain mapping</a:t>
            </a:r>
            <a:r>
              <a:rPr b="0" i="0" lang="en-IN" u="sng">
                <a:solidFill>
                  <a:srgbClr val="222222"/>
                </a:solidFill>
                <a:latin typeface="Arial"/>
                <a:ea typeface="Arial"/>
                <a:cs typeface="Arial"/>
                <a:sym typeface="Arial"/>
                <a:hlinkClick r:id="rId8">
                  <a:extLst>
                    <a:ext uri="{A12FA001-AC4F-418D-AE19-62706E023703}">
                      <ahyp:hlinkClr val="tx"/>
                    </a:ext>
                  </a:extLst>
                </a:hlinkClick>
              </a:rPr>
              <a:t> 38, no. 10 (2017): 4865-4881.</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32">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2">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2">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2">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48"/>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DL Representations: Using embeddings for word stimuli</a:t>
            </a:r>
            <a:endParaRPr/>
          </a:p>
        </p:txBody>
      </p:sp>
      <p:sp>
        <p:nvSpPr>
          <p:cNvPr id="642" name="Google Shape;642;p48"/>
          <p:cNvSpPr txBox="1"/>
          <p:nvPr>
            <p:ph idx="1" type="body"/>
          </p:nvPr>
        </p:nvSpPr>
        <p:spPr>
          <a:xfrm>
            <a:off x="147638" y="3236421"/>
            <a:ext cx="11891961" cy="3059603"/>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en-IN"/>
              <a:t>GloVe 300D vectors (Pereira et al., 2016; Wang et al., 2017; Pereira et al., 2018; Anderson et al., 2019)</a:t>
            </a:r>
            <a:endParaRPr/>
          </a:p>
          <a:p>
            <a:pPr indent="-228600" lvl="0" marL="228600" rtl="0" algn="l">
              <a:lnSpc>
                <a:spcPct val="90000"/>
              </a:lnSpc>
              <a:spcBef>
                <a:spcPts val="1000"/>
              </a:spcBef>
              <a:spcAft>
                <a:spcPts val="0"/>
              </a:spcAft>
              <a:buClr>
                <a:schemeClr val="dk1"/>
              </a:buClr>
              <a:buSzPct val="100000"/>
              <a:buChar char="•"/>
            </a:pPr>
            <a:r>
              <a:rPr lang="en-IN"/>
              <a:t>1000D Non-negative sparse embeddings (Wehbe et al., 2014).</a:t>
            </a:r>
            <a:endParaRPr/>
          </a:p>
          <a:p>
            <a:pPr indent="-228600" lvl="0" marL="228600" rtl="0" algn="l">
              <a:lnSpc>
                <a:spcPct val="90000"/>
              </a:lnSpc>
              <a:spcBef>
                <a:spcPts val="1000"/>
              </a:spcBef>
              <a:spcAft>
                <a:spcPts val="0"/>
              </a:spcAft>
              <a:buClr>
                <a:schemeClr val="dk1"/>
              </a:buClr>
              <a:buSzPct val="100000"/>
              <a:buChar char="•"/>
            </a:pPr>
            <a:r>
              <a:rPr lang="en-IN"/>
              <a:t>300D embeddings by training a skip-gram model using negative sampling (SGNS) on Italian and English Wikipedia dumps using Gensim. (Anderson et al., 2017a)</a:t>
            </a:r>
            <a:endParaRPr/>
          </a:p>
          <a:p>
            <a:pPr indent="-228600" lvl="0" marL="228600" rtl="0" algn="l">
              <a:lnSpc>
                <a:spcPct val="90000"/>
              </a:lnSpc>
              <a:spcBef>
                <a:spcPts val="1000"/>
              </a:spcBef>
              <a:spcAft>
                <a:spcPts val="0"/>
              </a:spcAft>
              <a:buClr>
                <a:schemeClr val="dk1"/>
              </a:buClr>
              <a:buSzPct val="100000"/>
              <a:buChar char="•"/>
            </a:pPr>
            <a:r>
              <a:rPr lang="en-IN"/>
              <a:t>FastText (Berezutskaya et al., 2020)</a:t>
            </a:r>
            <a:endParaRPr/>
          </a:p>
          <a:p>
            <a:pPr indent="-228600" lvl="0" marL="228600" rtl="0" algn="l">
              <a:lnSpc>
                <a:spcPct val="90000"/>
              </a:lnSpc>
              <a:spcBef>
                <a:spcPts val="1000"/>
              </a:spcBef>
              <a:spcAft>
                <a:spcPts val="0"/>
              </a:spcAft>
              <a:buClr>
                <a:schemeClr val="dk1"/>
              </a:buClr>
              <a:buSzPct val="100000"/>
              <a:buChar char="•"/>
            </a:pPr>
            <a:r>
              <a:rPr lang="en-IN"/>
              <a:t>Comparison across multiple embedding methods</a:t>
            </a:r>
            <a:endParaRPr/>
          </a:p>
          <a:p>
            <a:pPr indent="-228600" lvl="1" marL="685800" rtl="0" algn="l">
              <a:lnSpc>
                <a:spcPct val="90000"/>
              </a:lnSpc>
              <a:spcBef>
                <a:spcPts val="500"/>
              </a:spcBef>
              <a:spcAft>
                <a:spcPts val="0"/>
              </a:spcAft>
              <a:buClr>
                <a:schemeClr val="dk1"/>
              </a:buClr>
              <a:buSzPct val="100000"/>
              <a:buChar char="•"/>
            </a:pPr>
            <a:r>
              <a:rPr lang="en-IN"/>
              <a:t>GloVe, word2vec, WordNet2Vec, FastText, ELMo (Hollenstein et al., 2019)</a:t>
            </a:r>
            <a:endParaRPr/>
          </a:p>
          <a:p>
            <a:pPr indent="-228600" lvl="1" marL="685800" rtl="0" algn="l">
              <a:lnSpc>
                <a:spcPct val="90000"/>
              </a:lnSpc>
              <a:spcBef>
                <a:spcPts val="500"/>
              </a:spcBef>
              <a:spcAft>
                <a:spcPts val="0"/>
              </a:spcAft>
              <a:buClr>
                <a:schemeClr val="dk1"/>
              </a:buClr>
              <a:buSzPct val="100000"/>
              <a:buChar char="•"/>
            </a:pPr>
            <a:r>
              <a:rPr lang="en-IN"/>
              <a:t>word2Vec, fastText, GloVe, Dependency-based word2vec, RWSGwn, ConceptNet, ELMo, averaged and concatenated combinations (Wang et al., 2020)</a:t>
            </a:r>
            <a:endParaRPr/>
          </a:p>
        </p:txBody>
      </p:sp>
      <p:sp>
        <p:nvSpPr>
          <p:cNvPr id="643" name="Google Shape;643;p48"/>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644" name="Google Shape;644;p48"/>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645" name="Google Shape;645;p48"/>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pic>
        <p:nvPicPr>
          <p:cNvPr id="646" name="Google Shape;646;p48"/>
          <p:cNvPicPr preferRelativeResize="0"/>
          <p:nvPr/>
        </p:nvPicPr>
        <p:blipFill rotWithShape="1">
          <a:blip r:embed="rId3">
            <a:alphaModFix/>
          </a:blip>
          <a:srcRect b="20460" l="0" r="0" t="44367"/>
          <a:stretch/>
        </p:blipFill>
        <p:spPr>
          <a:xfrm>
            <a:off x="147638" y="1038312"/>
            <a:ext cx="5805487" cy="1769225"/>
          </a:xfrm>
          <a:prstGeom prst="rect">
            <a:avLst/>
          </a:prstGeom>
          <a:noFill/>
          <a:ln>
            <a:noFill/>
          </a:ln>
        </p:spPr>
      </p:pic>
      <p:pic>
        <p:nvPicPr>
          <p:cNvPr id="647" name="Google Shape;647;p48"/>
          <p:cNvPicPr preferRelativeResize="0"/>
          <p:nvPr/>
        </p:nvPicPr>
        <p:blipFill rotWithShape="1">
          <a:blip r:embed="rId4">
            <a:alphaModFix/>
          </a:blip>
          <a:srcRect b="15260" l="0" r="0" t="26328"/>
          <a:stretch/>
        </p:blipFill>
        <p:spPr>
          <a:xfrm>
            <a:off x="6706474" y="1003286"/>
            <a:ext cx="5217109" cy="18392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49"/>
          <p:cNvSpPr txBox="1"/>
          <p:nvPr>
            <p:ph idx="1" type="body"/>
          </p:nvPr>
        </p:nvSpPr>
        <p:spPr>
          <a:xfrm>
            <a:off x="147638" y="1128713"/>
            <a:ext cx="5805487" cy="51673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Multi-task LSTMs</a:t>
            </a:r>
            <a:endParaRPr/>
          </a:p>
          <a:p>
            <a:pPr indent="-228600" lvl="1" marL="685800" rtl="0" algn="l">
              <a:lnSpc>
                <a:spcPct val="90000"/>
              </a:lnSpc>
              <a:spcBef>
                <a:spcPts val="500"/>
              </a:spcBef>
              <a:spcAft>
                <a:spcPts val="0"/>
              </a:spcAft>
              <a:buClr>
                <a:schemeClr val="dk1"/>
              </a:buClr>
              <a:buSzPts val="2400"/>
              <a:buChar char="•"/>
            </a:pPr>
            <a:r>
              <a:rPr lang="en-IN"/>
              <a:t>Predict next word and POS of next word.</a:t>
            </a:r>
            <a:endParaRPr/>
          </a:p>
        </p:txBody>
      </p:sp>
      <p:sp>
        <p:nvSpPr>
          <p:cNvPr id="653" name="Google Shape;653;p49"/>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654" name="Google Shape;654;p49"/>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655" name="Google Shape;655;p49"/>
          <p:cNvSpPr txBox="1"/>
          <p:nvPr>
            <p:ph idx="2" type="body"/>
          </p:nvPr>
        </p:nvSpPr>
        <p:spPr>
          <a:xfrm>
            <a:off x="147638" y="6059475"/>
            <a:ext cx="11891962" cy="4731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Toneva, Mariya, and Leila Wehbe. "Interpreting and improving natural-language processing (in machines) with natural language-processing (in the brain)." </a:t>
            </a:r>
            <a:r>
              <a:rPr b="0" i="1" lang="en-IN" u="sng">
                <a:solidFill>
                  <a:srgbClr val="222222"/>
                </a:solidFill>
                <a:latin typeface="Arial"/>
                <a:ea typeface="Arial"/>
                <a:cs typeface="Arial"/>
                <a:sym typeface="Arial"/>
                <a:hlinkClick r:id="rId4">
                  <a:extLst>
                    <a:ext uri="{A12FA001-AC4F-418D-AE19-62706E023703}">
                      <ahyp:hlinkClr val="tx"/>
                    </a:ext>
                  </a:extLst>
                </a:hlinkClick>
              </a:rPr>
              <a:t>Advances in Neural Information Processing Systems</a:t>
            </a:r>
            <a:r>
              <a:rPr b="0" i="0" lang="en-IN" u="sng">
                <a:solidFill>
                  <a:srgbClr val="222222"/>
                </a:solidFill>
                <a:latin typeface="Arial"/>
                <a:ea typeface="Arial"/>
                <a:cs typeface="Arial"/>
                <a:sym typeface="Arial"/>
                <a:hlinkClick r:id="rId5">
                  <a:extLst>
                    <a:ext uri="{A12FA001-AC4F-418D-AE19-62706E023703}">
                      <ahyp:hlinkClr val="tx"/>
                    </a:ext>
                  </a:extLst>
                </a:hlinkClick>
              </a:rPr>
              <a:t> 32 (2019).</a:t>
            </a:r>
            <a:endParaRPr/>
          </a:p>
          <a:p>
            <a:pPr indent="0" lvl="0" marL="0" rtl="0" algn="l">
              <a:lnSpc>
                <a:spcPct val="90000"/>
              </a:lnSpc>
              <a:spcBef>
                <a:spcPts val="1000"/>
              </a:spcBef>
              <a:spcAft>
                <a:spcPts val="0"/>
              </a:spcAft>
              <a:buClr>
                <a:srgbClr val="222222"/>
              </a:buClr>
              <a:buSzPct val="100000"/>
              <a:buNone/>
            </a:pPr>
            <a:r>
              <a:rPr b="0" i="0" lang="en-IN" u="sng">
                <a:solidFill>
                  <a:srgbClr val="222222"/>
                </a:solidFill>
                <a:latin typeface="Arial"/>
                <a:ea typeface="Arial"/>
                <a:cs typeface="Arial"/>
                <a:sym typeface="Arial"/>
                <a:hlinkClick r:id="rId6">
                  <a:extLst>
                    <a:ext uri="{A12FA001-AC4F-418D-AE19-62706E023703}">
                      <ahyp:hlinkClr val="tx"/>
                    </a:ext>
                  </a:extLst>
                </a:hlinkClick>
              </a:rPr>
              <a:t>Jain, Shailee, and Alexander Huth. "Incorporating context into language encoding models for fMRI." </a:t>
            </a:r>
            <a:r>
              <a:rPr b="0" i="1" lang="en-IN" u="sng">
                <a:solidFill>
                  <a:srgbClr val="222222"/>
                </a:solidFill>
                <a:latin typeface="Arial"/>
                <a:ea typeface="Arial"/>
                <a:cs typeface="Arial"/>
                <a:sym typeface="Arial"/>
                <a:hlinkClick r:id="rId7">
                  <a:extLst>
                    <a:ext uri="{A12FA001-AC4F-418D-AE19-62706E023703}">
                      <ahyp:hlinkClr val="tx"/>
                    </a:ext>
                  </a:extLst>
                </a:hlinkClick>
              </a:rPr>
              <a:t>Advances in neural information processing systems</a:t>
            </a:r>
            <a:r>
              <a:rPr b="0" i="0" lang="en-IN" u="sng">
                <a:solidFill>
                  <a:srgbClr val="222222"/>
                </a:solidFill>
                <a:latin typeface="Arial"/>
                <a:ea typeface="Arial"/>
                <a:cs typeface="Arial"/>
                <a:sym typeface="Arial"/>
                <a:hlinkClick r:id="rId8">
                  <a:extLst>
                    <a:ext uri="{A12FA001-AC4F-418D-AE19-62706E023703}">
                      <ahyp:hlinkClr val="tx"/>
                    </a:ext>
                  </a:extLst>
                </a:hlinkClick>
              </a:rPr>
              <a:t> 31 (2018).</a:t>
            </a:r>
            <a:endParaRPr b="0" i="0">
              <a:solidFill>
                <a:srgbClr val="222222"/>
              </a:solidFill>
              <a:latin typeface="Arial"/>
              <a:ea typeface="Arial"/>
              <a:cs typeface="Arial"/>
              <a:sym typeface="Arial"/>
            </a:endParaRPr>
          </a:p>
          <a:p>
            <a:pPr indent="0" lvl="0" marL="0" rtl="0" algn="l">
              <a:lnSpc>
                <a:spcPct val="90000"/>
              </a:lnSpc>
              <a:spcBef>
                <a:spcPts val="1000"/>
              </a:spcBef>
              <a:spcAft>
                <a:spcPts val="0"/>
              </a:spcAft>
              <a:buClr>
                <a:srgbClr val="222222"/>
              </a:buClr>
              <a:buSzPct val="100000"/>
              <a:buNone/>
            </a:pPr>
            <a:r>
              <a:rPr b="0" i="0" lang="en-IN" u="sng">
                <a:solidFill>
                  <a:srgbClr val="222222"/>
                </a:solidFill>
                <a:latin typeface="Arial"/>
                <a:ea typeface="Arial"/>
                <a:cs typeface="Arial"/>
                <a:sym typeface="Arial"/>
                <a:hlinkClick r:id="rId9">
                  <a:extLst>
                    <a:ext uri="{A12FA001-AC4F-418D-AE19-62706E023703}">
                      <ahyp:hlinkClr val="tx"/>
                    </a:ext>
                  </a:extLst>
                </a:hlinkClick>
              </a:rPr>
              <a:t>Jat, Sharmistha, Hao Tang, Partha Talukdar, and Tom Mitchell. "Relating simple sentence representations in deep neural networks and the brain." </a:t>
            </a:r>
            <a:r>
              <a:rPr b="0" i="1" lang="en-IN" u="sng">
                <a:solidFill>
                  <a:srgbClr val="222222"/>
                </a:solidFill>
                <a:latin typeface="Arial"/>
                <a:ea typeface="Arial"/>
                <a:cs typeface="Arial"/>
                <a:sym typeface="Arial"/>
                <a:hlinkClick r:id="rId10">
                  <a:extLst>
                    <a:ext uri="{A12FA001-AC4F-418D-AE19-62706E023703}">
                      <ahyp:hlinkClr val="tx"/>
                    </a:ext>
                  </a:extLst>
                </a:hlinkClick>
              </a:rPr>
              <a:t>arXiv preprint arXiv:1906.11861</a:t>
            </a:r>
            <a:r>
              <a:rPr b="0" i="0" lang="en-IN" u="sng">
                <a:solidFill>
                  <a:srgbClr val="222222"/>
                </a:solidFill>
                <a:latin typeface="Arial"/>
                <a:ea typeface="Arial"/>
                <a:cs typeface="Arial"/>
                <a:sym typeface="Arial"/>
                <a:hlinkClick r:id="rId11">
                  <a:extLst>
                    <a:ext uri="{A12FA001-AC4F-418D-AE19-62706E023703}">
                      <ahyp:hlinkClr val="tx"/>
                    </a:ext>
                  </a:extLst>
                </a:hlinkClick>
              </a:rPr>
              <a:t> (2019).</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
        <p:nvSpPr>
          <p:cNvPr id="656" name="Google Shape;656;p49"/>
          <p:cNvSpPr txBox="1"/>
          <p:nvPr>
            <p:ph idx="3" type="body"/>
          </p:nvPr>
        </p:nvSpPr>
        <p:spPr>
          <a:xfrm>
            <a:off x="6234113" y="1128713"/>
            <a:ext cx="5805487" cy="51673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ELMo embeddings: LSTM based pretrained language model</a:t>
            </a:r>
            <a:endParaRPr/>
          </a:p>
          <a:p>
            <a:pPr indent="-50800" lvl="0" marL="228600" rtl="0" algn="l">
              <a:lnSpc>
                <a:spcPct val="90000"/>
              </a:lnSpc>
              <a:spcBef>
                <a:spcPts val="1000"/>
              </a:spcBef>
              <a:spcAft>
                <a:spcPts val="0"/>
              </a:spcAft>
              <a:buClr>
                <a:schemeClr val="dk1"/>
              </a:buClr>
              <a:buSzPts val="2800"/>
              <a:buNone/>
            </a:pPr>
            <a:r>
              <a:t/>
            </a:r>
            <a:endParaRPr/>
          </a:p>
        </p:txBody>
      </p:sp>
      <p:sp>
        <p:nvSpPr>
          <p:cNvPr id="657" name="Google Shape;657;p49"/>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DL Representations: Using longer context for word stimuli</a:t>
            </a:r>
            <a:endParaRPr/>
          </a:p>
        </p:txBody>
      </p:sp>
      <p:grpSp>
        <p:nvGrpSpPr>
          <p:cNvPr id="658" name="Google Shape;658;p49"/>
          <p:cNvGrpSpPr/>
          <p:nvPr/>
        </p:nvGrpSpPr>
        <p:grpSpPr>
          <a:xfrm>
            <a:off x="6589221" y="1624612"/>
            <a:ext cx="5187143" cy="2496874"/>
            <a:chOff x="6007331" y="1762298"/>
            <a:chExt cx="5442065" cy="2534223"/>
          </a:xfrm>
        </p:grpSpPr>
        <p:pic>
          <p:nvPicPr>
            <p:cNvPr id="659" name="Google Shape;659;p49"/>
            <p:cNvPicPr preferRelativeResize="0"/>
            <p:nvPr/>
          </p:nvPicPr>
          <p:blipFill rotWithShape="1">
            <a:blip r:embed="rId12">
              <a:alphaModFix/>
            </a:blip>
            <a:srcRect b="0" l="0" r="33716" t="12493"/>
            <a:stretch/>
          </p:blipFill>
          <p:spPr>
            <a:xfrm>
              <a:off x="6007331" y="2116985"/>
              <a:ext cx="5342314" cy="2179536"/>
            </a:xfrm>
            <a:prstGeom prst="rect">
              <a:avLst/>
            </a:prstGeom>
            <a:noFill/>
            <a:ln>
              <a:noFill/>
            </a:ln>
          </p:spPr>
        </p:pic>
        <p:sp>
          <p:nvSpPr>
            <p:cNvPr id="660" name="Google Shape;660;p49"/>
            <p:cNvSpPr/>
            <p:nvPr/>
          </p:nvSpPr>
          <p:spPr>
            <a:xfrm>
              <a:off x="10978342" y="1762298"/>
              <a:ext cx="471054" cy="88114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661" name="Google Shape;661;p49"/>
          <p:cNvPicPr preferRelativeResize="0"/>
          <p:nvPr/>
        </p:nvPicPr>
        <p:blipFill rotWithShape="1">
          <a:blip r:embed="rId13">
            <a:alphaModFix/>
          </a:blip>
          <a:srcRect b="0" l="0" r="0" t="0"/>
          <a:stretch/>
        </p:blipFill>
        <p:spPr>
          <a:xfrm>
            <a:off x="6932702" y="4209592"/>
            <a:ext cx="4619168" cy="1849883"/>
          </a:xfrm>
          <a:prstGeom prst="rect">
            <a:avLst/>
          </a:prstGeom>
          <a:noFill/>
          <a:ln>
            <a:noFill/>
          </a:ln>
        </p:spPr>
      </p:pic>
      <p:pic>
        <p:nvPicPr>
          <p:cNvPr id="662" name="Google Shape;662;p49"/>
          <p:cNvPicPr preferRelativeResize="0"/>
          <p:nvPr/>
        </p:nvPicPr>
        <p:blipFill rotWithShape="1">
          <a:blip r:embed="rId14">
            <a:alphaModFix/>
          </a:blip>
          <a:srcRect b="0" l="0" r="0" t="0"/>
          <a:stretch/>
        </p:blipFill>
        <p:spPr>
          <a:xfrm>
            <a:off x="1565241" y="2312992"/>
            <a:ext cx="3632985" cy="35460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5"/>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182" name="Google Shape;182;p5"/>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IN"/>
              <a:t>Introduction to Brain encoding and decoding [30 min]</a:t>
            </a:r>
            <a:endParaRPr/>
          </a:p>
          <a:p>
            <a:pPr indent="-228600" lvl="1" marL="685800" rtl="0" algn="l">
              <a:lnSpc>
                <a:spcPct val="90000"/>
              </a:lnSpc>
              <a:spcBef>
                <a:spcPts val="500"/>
              </a:spcBef>
              <a:spcAft>
                <a:spcPts val="0"/>
              </a:spcAft>
              <a:buClr>
                <a:srgbClr val="FF0000"/>
              </a:buClr>
              <a:buSzPct val="100000"/>
              <a:buChar char="•"/>
            </a:pPr>
            <a:r>
              <a:rPr b="1" lang="en-IN">
                <a:solidFill>
                  <a:srgbClr val="FF0000"/>
                </a:solidFill>
              </a:rPr>
              <a:t>Brain Encoding/Decoding: Techniques and Research Goals</a:t>
            </a:r>
            <a:endParaRPr/>
          </a:p>
          <a:p>
            <a:pPr indent="-228600" lvl="1" marL="685800" rtl="0" algn="l">
              <a:lnSpc>
                <a:spcPct val="90000"/>
              </a:lnSpc>
              <a:spcBef>
                <a:spcPts val="500"/>
              </a:spcBef>
              <a:spcAft>
                <a:spcPts val="0"/>
              </a:spcAft>
              <a:buClr>
                <a:schemeClr val="dk1"/>
              </a:buClr>
              <a:buSzPct val="100000"/>
              <a:buChar char="•"/>
            </a:pPr>
            <a:r>
              <a:rPr lang="en-IN"/>
              <a:t>Introduction to popular datasets</a:t>
            </a:r>
            <a:endParaRPr/>
          </a:p>
          <a:p>
            <a:pPr indent="-228600" lvl="2" marL="1143000" rtl="0" algn="l">
              <a:lnSpc>
                <a:spcPct val="90000"/>
              </a:lnSpc>
              <a:spcBef>
                <a:spcPts val="500"/>
              </a:spcBef>
              <a:spcAft>
                <a:spcPts val="0"/>
              </a:spcAft>
              <a:buClr>
                <a:schemeClr val="dk1"/>
              </a:buClr>
              <a:buSzPct val="100000"/>
              <a:buChar char="•"/>
            </a:pPr>
            <a:r>
              <a:rPr lang="en-IN"/>
              <a:t>Text, Visual, Audio, Multi-modal</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Stimulus Representations [1 hour]</a:t>
            </a:r>
            <a:endParaRPr>
              <a:solidFill>
                <a:srgbClr val="AEABAB"/>
              </a:solidFill>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Decoding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Lunch break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Encoding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Advanced Methods [1 hour 15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Summary and Future Trends [15 min]</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183" name="Google Shape;183;p5"/>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184" name="Google Shape;184;p5"/>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185" name="Google Shape;185;p5"/>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50"/>
          <p:cNvSpPr txBox="1"/>
          <p:nvPr>
            <p:ph idx="1" type="body"/>
          </p:nvPr>
        </p:nvSpPr>
        <p:spPr>
          <a:xfrm>
            <a:off x="147638" y="1128713"/>
            <a:ext cx="5805487" cy="4801032"/>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en-IN"/>
              <a:t>Unstructured Models: Ignore sentence structure</a:t>
            </a:r>
            <a:endParaRPr/>
          </a:p>
          <a:p>
            <a:pPr indent="-228600" lvl="1" marL="685800" rtl="0" algn="l">
              <a:lnSpc>
                <a:spcPct val="90000"/>
              </a:lnSpc>
              <a:spcBef>
                <a:spcPts val="500"/>
              </a:spcBef>
              <a:spcAft>
                <a:spcPts val="0"/>
              </a:spcAft>
              <a:buClr>
                <a:schemeClr val="dk1"/>
              </a:buClr>
              <a:buSzPct val="100000"/>
              <a:buChar char="•"/>
            </a:pPr>
            <a:r>
              <a:rPr lang="en-IN"/>
              <a:t>Simple Pooling Methods</a:t>
            </a:r>
            <a:endParaRPr/>
          </a:p>
          <a:p>
            <a:pPr indent="-228600" lvl="2" marL="1143000" rtl="0" algn="l">
              <a:lnSpc>
                <a:spcPct val="90000"/>
              </a:lnSpc>
              <a:spcBef>
                <a:spcPts val="500"/>
              </a:spcBef>
              <a:spcAft>
                <a:spcPts val="0"/>
              </a:spcAft>
              <a:buClr>
                <a:schemeClr val="dk1"/>
              </a:buClr>
              <a:buSzPct val="100000"/>
              <a:buChar char="•"/>
            </a:pPr>
            <a:r>
              <a:rPr lang="en-IN"/>
              <a:t>Average/max/concat(max, avg) pooling over word embeddings.</a:t>
            </a:r>
            <a:endParaRPr/>
          </a:p>
          <a:p>
            <a:pPr indent="-228600" lvl="1" marL="685800" rtl="0" algn="l">
              <a:lnSpc>
                <a:spcPct val="90000"/>
              </a:lnSpc>
              <a:spcBef>
                <a:spcPts val="500"/>
              </a:spcBef>
              <a:spcAft>
                <a:spcPts val="0"/>
              </a:spcAft>
              <a:buClr>
                <a:schemeClr val="dk1"/>
              </a:buClr>
              <a:buSzPct val="100000"/>
              <a:buChar char="•"/>
            </a:pPr>
            <a:r>
              <a:rPr lang="en-IN"/>
              <a:t>Advanced Pooling Methods</a:t>
            </a:r>
            <a:endParaRPr/>
          </a:p>
          <a:p>
            <a:pPr indent="-228600" lvl="2" marL="1143000" rtl="0" algn="l">
              <a:lnSpc>
                <a:spcPct val="90000"/>
              </a:lnSpc>
              <a:spcBef>
                <a:spcPts val="500"/>
              </a:spcBef>
              <a:spcAft>
                <a:spcPts val="0"/>
              </a:spcAft>
              <a:buClr>
                <a:schemeClr val="dk1"/>
              </a:buClr>
              <a:buSzPct val="100000"/>
              <a:buChar char="•"/>
            </a:pPr>
            <a:r>
              <a:rPr lang="en-IN"/>
              <a:t>FastSent (Hill, Cho, and Korhonen 2016) sums word embeddings in a sentence as its representation to predict the surrounding sentences. </a:t>
            </a:r>
            <a:endParaRPr/>
          </a:p>
          <a:p>
            <a:pPr indent="-228600" lvl="2" marL="1143000" rtl="0" algn="l">
              <a:lnSpc>
                <a:spcPct val="90000"/>
              </a:lnSpc>
              <a:spcBef>
                <a:spcPts val="500"/>
              </a:spcBef>
              <a:spcAft>
                <a:spcPts val="0"/>
              </a:spcAft>
              <a:buClr>
                <a:schemeClr val="dk1"/>
              </a:buClr>
              <a:buSzPct val="100000"/>
              <a:buChar char="•"/>
            </a:pPr>
            <a:r>
              <a:rPr lang="en-IN"/>
              <a:t>SIF (Arora, Liang, and Ma 2016) adapts the naïve averaging of word embeddings to weighted averaging.</a:t>
            </a:r>
            <a:endParaRPr/>
          </a:p>
          <a:p>
            <a:pPr indent="-228600" lvl="0" marL="228600" rtl="0" algn="l">
              <a:lnSpc>
                <a:spcPct val="90000"/>
              </a:lnSpc>
              <a:spcBef>
                <a:spcPts val="1000"/>
              </a:spcBef>
              <a:spcAft>
                <a:spcPts val="0"/>
              </a:spcAft>
              <a:buClr>
                <a:schemeClr val="dk1"/>
              </a:buClr>
              <a:buSzPct val="100000"/>
              <a:buChar char="•"/>
            </a:pPr>
            <a:r>
              <a:rPr lang="en-IN"/>
              <a:t>Structured Models</a:t>
            </a:r>
            <a:endParaRPr/>
          </a:p>
          <a:p>
            <a:pPr indent="-228600" lvl="1" marL="685800" rtl="0" algn="l">
              <a:lnSpc>
                <a:spcPct val="90000"/>
              </a:lnSpc>
              <a:spcBef>
                <a:spcPts val="500"/>
              </a:spcBef>
              <a:spcAft>
                <a:spcPts val="0"/>
              </a:spcAft>
              <a:buClr>
                <a:schemeClr val="dk1"/>
              </a:buClr>
              <a:buSzPct val="100000"/>
              <a:buChar char="•"/>
            </a:pPr>
            <a:r>
              <a:rPr lang="en-IN"/>
              <a:t>Unsupervised Methods: Skip-thought, QuickThought. </a:t>
            </a:r>
            <a:endParaRPr/>
          </a:p>
          <a:p>
            <a:pPr indent="-228600" lvl="1" marL="685800" rtl="0" algn="l">
              <a:lnSpc>
                <a:spcPct val="90000"/>
              </a:lnSpc>
              <a:spcBef>
                <a:spcPts val="500"/>
              </a:spcBef>
              <a:spcAft>
                <a:spcPts val="0"/>
              </a:spcAft>
              <a:buClr>
                <a:schemeClr val="dk1"/>
              </a:buClr>
              <a:buSzPct val="100000"/>
              <a:buChar char="•"/>
            </a:pPr>
            <a:r>
              <a:rPr lang="en-IN"/>
              <a:t>Supervised Methods: InferSent, GenSen (Subramanian et al. 2018), Universal Sentence Encoder</a:t>
            </a:r>
            <a:endParaRPr/>
          </a:p>
          <a:p>
            <a:pPr indent="-77470" lvl="0" marL="228600" rtl="0" algn="l">
              <a:lnSpc>
                <a:spcPct val="90000"/>
              </a:lnSpc>
              <a:spcBef>
                <a:spcPts val="1000"/>
              </a:spcBef>
              <a:spcAft>
                <a:spcPts val="0"/>
              </a:spcAft>
              <a:buClr>
                <a:schemeClr val="dk1"/>
              </a:buClr>
              <a:buSzPct val="100000"/>
              <a:buNone/>
            </a:pPr>
            <a:r>
              <a:t/>
            </a:r>
            <a:endParaRPr/>
          </a:p>
        </p:txBody>
      </p:sp>
      <p:sp>
        <p:nvSpPr>
          <p:cNvPr id="668" name="Google Shape;668;p50"/>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669" name="Google Shape;669;p50"/>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670" name="Google Shape;670;p50"/>
          <p:cNvSpPr txBox="1"/>
          <p:nvPr>
            <p:ph idx="2" type="body"/>
          </p:nvPr>
        </p:nvSpPr>
        <p:spPr>
          <a:xfrm>
            <a:off x="147638" y="6084916"/>
            <a:ext cx="11891962" cy="447659"/>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Toneva, Mariya, and Leila Wehbe. "Interpreting and improving natural-language processing (in machines) with natural language-processing (in the brain)." </a:t>
            </a:r>
            <a:r>
              <a:rPr b="0" i="1" lang="en-IN" u="sng">
                <a:solidFill>
                  <a:srgbClr val="222222"/>
                </a:solidFill>
                <a:latin typeface="Arial"/>
                <a:ea typeface="Arial"/>
                <a:cs typeface="Arial"/>
                <a:sym typeface="Arial"/>
                <a:hlinkClick r:id="rId4">
                  <a:extLst>
                    <a:ext uri="{A12FA001-AC4F-418D-AE19-62706E023703}">
                      <ahyp:hlinkClr val="tx"/>
                    </a:ext>
                  </a:extLst>
                </a:hlinkClick>
              </a:rPr>
              <a:t>Advances in Neural Information Processing Systems</a:t>
            </a:r>
            <a:r>
              <a:rPr b="0" i="0" lang="en-IN" u="sng">
                <a:solidFill>
                  <a:srgbClr val="222222"/>
                </a:solidFill>
                <a:latin typeface="Arial"/>
                <a:ea typeface="Arial"/>
                <a:cs typeface="Arial"/>
                <a:sym typeface="Arial"/>
                <a:hlinkClick r:id="rId5">
                  <a:extLst>
                    <a:ext uri="{A12FA001-AC4F-418D-AE19-62706E023703}">
                      <ahyp:hlinkClr val="tx"/>
                    </a:ext>
                  </a:extLst>
                </a:hlinkClick>
              </a:rPr>
              <a:t> 32 (2019).</a:t>
            </a:r>
            <a:endParaRPr b="0" i="0">
              <a:solidFill>
                <a:srgbClr val="222222"/>
              </a:solidFill>
              <a:latin typeface="Arial"/>
              <a:ea typeface="Arial"/>
              <a:cs typeface="Arial"/>
              <a:sym typeface="Arial"/>
            </a:endParaRPr>
          </a:p>
          <a:p>
            <a:pPr indent="0" lvl="0" marL="0" rtl="0" algn="l">
              <a:lnSpc>
                <a:spcPct val="90000"/>
              </a:lnSpc>
              <a:spcBef>
                <a:spcPts val="1000"/>
              </a:spcBef>
              <a:spcAft>
                <a:spcPts val="0"/>
              </a:spcAft>
              <a:buClr>
                <a:srgbClr val="222222"/>
              </a:buClr>
              <a:buSzPct val="100000"/>
              <a:buNone/>
            </a:pPr>
            <a:r>
              <a:rPr b="0" i="0" lang="en-IN" u="sng">
                <a:solidFill>
                  <a:srgbClr val="222222"/>
                </a:solidFill>
                <a:latin typeface="Arial"/>
                <a:ea typeface="Arial"/>
                <a:cs typeface="Arial"/>
                <a:sym typeface="Arial"/>
                <a:hlinkClick r:id="rId6">
                  <a:extLst>
                    <a:ext uri="{A12FA001-AC4F-418D-AE19-62706E023703}">
                      <ahyp:hlinkClr val="tx"/>
                    </a:ext>
                  </a:extLst>
                </a:hlinkClick>
              </a:rPr>
              <a:t>Sun, Jingyuan, Shaonan Wang, Jiajun Zhang, and Chengqing Zong. "Towards sentence-level brain decoding with distributed representations." In </a:t>
            </a:r>
            <a:r>
              <a:rPr b="0" i="1" lang="en-IN" u="sng">
                <a:solidFill>
                  <a:srgbClr val="222222"/>
                </a:solidFill>
                <a:latin typeface="Arial"/>
                <a:ea typeface="Arial"/>
                <a:cs typeface="Arial"/>
                <a:sym typeface="Arial"/>
                <a:hlinkClick r:id="rId7">
                  <a:extLst>
                    <a:ext uri="{A12FA001-AC4F-418D-AE19-62706E023703}">
                      <ahyp:hlinkClr val="tx"/>
                    </a:ext>
                  </a:extLst>
                </a:hlinkClick>
              </a:rPr>
              <a:t>Proceedings of the AAAI Conference on Artificial Intelligence</a:t>
            </a:r>
            <a:r>
              <a:rPr b="0" i="0" lang="en-IN" u="sng">
                <a:solidFill>
                  <a:srgbClr val="222222"/>
                </a:solidFill>
                <a:latin typeface="Arial"/>
                <a:ea typeface="Arial"/>
                <a:cs typeface="Arial"/>
                <a:sym typeface="Arial"/>
                <a:hlinkClick r:id="rId8">
                  <a:extLst>
                    <a:ext uri="{A12FA001-AC4F-418D-AE19-62706E023703}">
                      <ahyp:hlinkClr val="tx"/>
                    </a:ext>
                  </a:extLst>
                </a:hlinkClick>
              </a:rPr>
              <a:t>, vol. 33, no. 01, pp. 7047-7054. 2019.</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
        <p:nvSpPr>
          <p:cNvPr id="671" name="Google Shape;671;p50"/>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DL Representations: Using sentence embeddings</a:t>
            </a:r>
            <a:endParaRPr/>
          </a:p>
        </p:txBody>
      </p:sp>
      <p:pic>
        <p:nvPicPr>
          <p:cNvPr id="672" name="Google Shape;672;p50"/>
          <p:cNvPicPr preferRelativeResize="0"/>
          <p:nvPr>
            <p:ph idx="3" type="body"/>
          </p:nvPr>
        </p:nvPicPr>
        <p:blipFill rotWithShape="1">
          <a:blip r:embed="rId9">
            <a:alphaModFix/>
          </a:blip>
          <a:srcRect b="0" l="0" r="0" t="0"/>
          <a:stretch/>
        </p:blipFill>
        <p:spPr>
          <a:xfrm>
            <a:off x="6894363" y="1082042"/>
            <a:ext cx="4663098" cy="2640683"/>
          </a:xfrm>
          <a:prstGeom prst="rect">
            <a:avLst/>
          </a:prstGeom>
          <a:noFill/>
          <a:ln>
            <a:noFill/>
          </a:ln>
        </p:spPr>
      </p:pic>
      <p:pic>
        <p:nvPicPr>
          <p:cNvPr id="673" name="Google Shape;673;p50"/>
          <p:cNvPicPr preferRelativeResize="0"/>
          <p:nvPr/>
        </p:nvPicPr>
        <p:blipFill rotWithShape="1">
          <a:blip r:embed="rId10">
            <a:alphaModFix/>
          </a:blip>
          <a:srcRect b="23468" l="0" r="31132" t="0"/>
          <a:stretch/>
        </p:blipFill>
        <p:spPr>
          <a:xfrm>
            <a:off x="6830681" y="3928862"/>
            <a:ext cx="4731299" cy="20632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51"/>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679" name="Google Shape;679;p51"/>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680" name="Google Shape;680;p51"/>
          <p:cNvSpPr txBox="1"/>
          <p:nvPr>
            <p:ph idx="2" type="body"/>
          </p:nvPr>
        </p:nvSpPr>
        <p:spPr>
          <a:xfrm>
            <a:off x="147638" y="6081439"/>
            <a:ext cx="11891962" cy="451136"/>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Toneva, Mariya, and Leila Wehbe. "Interpreting and improving natural-language processing (in machines) with natural language-processing (in the brain)." </a:t>
            </a:r>
            <a:r>
              <a:rPr b="0" i="1" lang="en-IN" u="sng">
                <a:solidFill>
                  <a:srgbClr val="222222"/>
                </a:solidFill>
                <a:latin typeface="Arial"/>
                <a:ea typeface="Arial"/>
                <a:cs typeface="Arial"/>
                <a:sym typeface="Arial"/>
                <a:hlinkClick r:id="rId4">
                  <a:extLst>
                    <a:ext uri="{A12FA001-AC4F-418D-AE19-62706E023703}">
                      <ahyp:hlinkClr val="tx"/>
                    </a:ext>
                  </a:extLst>
                </a:hlinkClick>
              </a:rPr>
              <a:t>Advances in Neural Information Processing Systems</a:t>
            </a:r>
            <a:r>
              <a:rPr b="0" i="0" lang="en-IN" u="sng">
                <a:solidFill>
                  <a:srgbClr val="222222"/>
                </a:solidFill>
                <a:latin typeface="Arial"/>
                <a:ea typeface="Arial"/>
                <a:cs typeface="Arial"/>
                <a:sym typeface="Arial"/>
                <a:hlinkClick r:id="rId5">
                  <a:extLst>
                    <a:ext uri="{A12FA001-AC4F-418D-AE19-62706E023703}">
                      <ahyp:hlinkClr val="tx"/>
                    </a:ext>
                  </a:extLst>
                </a:hlinkClick>
              </a:rPr>
              <a:t> 32 (2019).</a:t>
            </a:r>
            <a:endParaRPr b="0" i="0">
              <a:solidFill>
                <a:srgbClr val="222222"/>
              </a:solidFill>
              <a:latin typeface="Arial"/>
              <a:ea typeface="Arial"/>
              <a:cs typeface="Arial"/>
              <a:sym typeface="Arial"/>
            </a:endParaRPr>
          </a:p>
          <a:p>
            <a:pPr indent="0" lvl="0" marL="0" rtl="0" algn="l">
              <a:lnSpc>
                <a:spcPct val="90000"/>
              </a:lnSpc>
              <a:spcBef>
                <a:spcPts val="1000"/>
              </a:spcBef>
              <a:spcAft>
                <a:spcPts val="0"/>
              </a:spcAft>
              <a:buClr>
                <a:srgbClr val="222222"/>
              </a:buClr>
              <a:buSzPct val="100000"/>
              <a:buNone/>
            </a:pPr>
            <a:r>
              <a:rPr b="0" i="0" lang="en-IN" u="sng">
                <a:solidFill>
                  <a:srgbClr val="222222"/>
                </a:solidFill>
                <a:latin typeface="Arial"/>
                <a:ea typeface="Arial"/>
                <a:cs typeface="Arial"/>
                <a:sym typeface="Arial"/>
                <a:hlinkClick r:id="rId6">
                  <a:extLst>
                    <a:ext uri="{A12FA001-AC4F-418D-AE19-62706E023703}">
                      <ahyp:hlinkClr val="tx"/>
                    </a:ext>
                  </a:extLst>
                </a:hlinkClick>
              </a:rPr>
              <a:t>Sun, Jingyuan, Shaonan Wang, Jiajun Zhang, and Chengqing Zong. "Neural encoding and decoding with distributed sentence representations." </a:t>
            </a:r>
            <a:r>
              <a:rPr b="0" i="1" lang="en-IN" u="sng">
                <a:solidFill>
                  <a:srgbClr val="222222"/>
                </a:solidFill>
                <a:latin typeface="Arial"/>
                <a:ea typeface="Arial"/>
                <a:cs typeface="Arial"/>
                <a:sym typeface="Arial"/>
                <a:hlinkClick r:id="rId7">
                  <a:extLst>
                    <a:ext uri="{A12FA001-AC4F-418D-AE19-62706E023703}">
                      <ahyp:hlinkClr val="tx"/>
                    </a:ext>
                  </a:extLst>
                </a:hlinkClick>
              </a:rPr>
              <a:t>IEEE Transactions on Neural Networks and Learning Systems</a:t>
            </a:r>
            <a:r>
              <a:rPr b="0" i="0" lang="en-IN" u="sng">
                <a:solidFill>
                  <a:srgbClr val="222222"/>
                </a:solidFill>
                <a:latin typeface="Arial"/>
                <a:ea typeface="Arial"/>
                <a:cs typeface="Arial"/>
                <a:sym typeface="Arial"/>
                <a:hlinkClick r:id="rId8">
                  <a:extLst>
                    <a:ext uri="{A12FA001-AC4F-418D-AE19-62706E023703}">
                      <ahyp:hlinkClr val="tx"/>
                    </a:ext>
                  </a:extLst>
                </a:hlinkClick>
              </a:rPr>
              <a:t> 32, no. 2 (2020): 589-603.</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
        <p:nvSpPr>
          <p:cNvPr id="681" name="Google Shape;681;p51"/>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DL Representations: Transformer-based methods for text stimuli (Layer #, context length, architecture)</a:t>
            </a:r>
            <a:endParaRPr/>
          </a:p>
        </p:txBody>
      </p:sp>
      <p:pic>
        <p:nvPicPr>
          <p:cNvPr id="682" name="Google Shape;682;p51"/>
          <p:cNvPicPr preferRelativeResize="0"/>
          <p:nvPr>
            <p:ph idx="3" type="body"/>
          </p:nvPr>
        </p:nvPicPr>
        <p:blipFill rotWithShape="1">
          <a:blip r:embed="rId9">
            <a:alphaModFix/>
          </a:blip>
          <a:srcRect b="0" l="0" r="0" t="0"/>
          <a:stretch/>
        </p:blipFill>
        <p:spPr>
          <a:xfrm>
            <a:off x="47525" y="1070776"/>
            <a:ext cx="6005711" cy="3849815"/>
          </a:xfrm>
          <a:prstGeom prst="rect">
            <a:avLst/>
          </a:prstGeom>
          <a:noFill/>
          <a:ln>
            <a:noFill/>
          </a:ln>
        </p:spPr>
      </p:pic>
      <p:sp>
        <p:nvSpPr>
          <p:cNvPr id="683" name="Google Shape;683;p51"/>
          <p:cNvSpPr txBox="1"/>
          <p:nvPr/>
        </p:nvSpPr>
        <p:spPr>
          <a:xfrm>
            <a:off x="147637" y="5025491"/>
            <a:ext cx="5805487" cy="1003129"/>
          </a:xfrm>
          <a:prstGeom prst="rect">
            <a:avLst/>
          </a:prstGeom>
          <a:noFill/>
          <a:ln>
            <a:noFill/>
          </a:ln>
        </p:spPr>
        <p:txBody>
          <a:bodyPr anchorCtr="0" anchor="t" bIns="45700" lIns="91425" spcFirstLastPara="1" rIns="91425" wrap="square" tIns="45700">
            <a:normAutofit fontScale="92500"/>
          </a:bodyPr>
          <a:lstStyle/>
          <a:p>
            <a:pPr indent="0" lvl="0" marL="0" marR="0" rtl="0" algn="just">
              <a:lnSpc>
                <a:spcPct val="90000"/>
              </a:lnSpc>
              <a:spcBef>
                <a:spcPts val="0"/>
              </a:spcBef>
              <a:spcAft>
                <a:spcPts val="0"/>
              </a:spcAft>
              <a:buClr>
                <a:schemeClr val="dk1"/>
              </a:buClr>
              <a:buSzPct val="100000"/>
              <a:buFont typeface="Arial"/>
              <a:buNone/>
            </a:pPr>
            <a:r>
              <a:rPr b="1" lang="en-IN" sz="1400">
                <a:solidFill>
                  <a:schemeClr val="dk1"/>
                </a:solidFill>
                <a:latin typeface="Calibri"/>
                <a:ea typeface="Calibri"/>
                <a:cs typeface="Calibri"/>
                <a:sym typeface="Calibri"/>
              </a:rPr>
              <a:t>Transformer-XL is the only model that continues to increase performance as the context length is increased. In all networks, the middle layers perform the best for contexts longer than 15 words. The deepest layers across all networks show a sharp increase in performance at short-range context (fewer than 10 words), followed by a decrease in performance. [Toneva and Wehbe, 2019]</a:t>
            </a:r>
            <a:endParaRPr/>
          </a:p>
        </p:txBody>
      </p:sp>
      <p:pic>
        <p:nvPicPr>
          <p:cNvPr id="684" name="Google Shape;684;p51"/>
          <p:cNvPicPr preferRelativeResize="0"/>
          <p:nvPr/>
        </p:nvPicPr>
        <p:blipFill rotWithShape="1">
          <a:blip r:embed="rId10">
            <a:alphaModFix/>
          </a:blip>
          <a:srcRect b="0" l="0" r="0" t="0"/>
          <a:stretch/>
        </p:blipFill>
        <p:spPr>
          <a:xfrm>
            <a:off x="7125210" y="1070776"/>
            <a:ext cx="4379605" cy="3155335"/>
          </a:xfrm>
          <a:prstGeom prst="rect">
            <a:avLst/>
          </a:prstGeom>
          <a:noFill/>
          <a:ln>
            <a:noFill/>
          </a:ln>
        </p:spPr>
      </p:pic>
      <p:pic>
        <p:nvPicPr>
          <p:cNvPr id="685" name="Google Shape;685;p51"/>
          <p:cNvPicPr preferRelativeResize="0"/>
          <p:nvPr/>
        </p:nvPicPr>
        <p:blipFill rotWithShape="1">
          <a:blip r:embed="rId11">
            <a:alphaModFix/>
          </a:blip>
          <a:srcRect b="0" l="0" r="0" t="0"/>
          <a:stretch/>
        </p:blipFill>
        <p:spPr>
          <a:xfrm>
            <a:off x="6238878" y="4201318"/>
            <a:ext cx="5867021" cy="182730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52"/>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691" name="Google Shape;691;p52"/>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692" name="Google Shape;692;p52"/>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Gauthier, Jon, and Roger Levy. "Linking artificial and human neural representations of language." </a:t>
            </a:r>
            <a:r>
              <a:rPr b="0" i="1" lang="en-IN" u="sng">
                <a:solidFill>
                  <a:srgbClr val="222222"/>
                </a:solidFill>
                <a:latin typeface="Arial"/>
                <a:ea typeface="Arial"/>
                <a:cs typeface="Arial"/>
                <a:sym typeface="Arial"/>
                <a:hlinkClick r:id="rId4">
                  <a:extLst>
                    <a:ext uri="{A12FA001-AC4F-418D-AE19-62706E023703}">
                      <ahyp:hlinkClr val="tx"/>
                    </a:ext>
                  </a:extLst>
                </a:hlinkClick>
              </a:rPr>
              <a:t>arXiv preprint arXiv:1910.01244</a:t>
            </a:r>
            <a:r>
              <a:rPr b="0" i="0" lang="en-IN" u="sng">
                <a:solidFill>
                  <a:srgbClr val="222222"/>
                </a:solidFill>
                <a:latin typeface="Arial"/>
                <a:ea typeface="Arial"/>
                <a:cs typeface="Arial"/>
                <a:sym typeface="Arial"/>
                <a:hlinkClick r:id="rId5">
                  <a:extLst>
                    <a:ext uri="{A12FA001-AC4F-418D-AE19-62706E023703}">
                      <ahyp:hlinkClr val="tx"/>
                    </a:ext>
                  </a:extLst>
                </a:hlinkClick>
              </a:rPr>
              <a:t> (2019).</a:t>
            </a:r>
            <a:endParaRPr/>
          </a:p>
          <a:p>
            <a:pPr indent="0" lvl="0" marL="0" rtl="0" algn="l">
              <a:lnSpc>
                <a:spcPct val="90000"/>
              </a:lnSpc>
              <a:spcBef>
                <a:spcPts val="1000"/>
              </a:spcBef>
              <a:spcAft>
                <a:spcPts val="0"/>
              </a:spcAft>
              <a:buClr>
                <a:schemeClr val="dk1"/>
              </a:buClr>
              <a:buSzPct val="100000"/>
              <a:buNone/>
            </a:pPr>
            <a:r>
              <a:t/>
            </a:r>
            <a:endParaRPr/>
          </a:p>
        </p:txBody>
      </p:sp>
      <p:sp>
        <p:nvSpPr>
          <p:cNvPr id="693" name="Google Shape;693;p52"/>
          <p:cNvSpPr txBox="1"/>
          <p:nvPr>
            <p:ph idx="3" type="body"/>
          </p:nvPr>
        </p:nvSpPr>
        <p:spPr>
          <a:xfrm>
            <a:off x="7304116" y="1128713"/>
            <a:ext cx="4735484" cy="5167312"/>
          </a:xfrm>
          <a:prstGeom prst="rect">
            <a:avLst/>
          </a:prstGeom>
          <a:noFill/>
          <a:ln>
            <a:noFill/>
          </a:ln>
        </p:spPr>
        <p:txBody>
          <a:bodyPr anchorCtr="0" anchor="t" bIns="45700" lIns="91425" spcFirstLastPara="1" rIns="91425" wrap="square" tIns="45700">
            <a:normAutofit fontScale="92500"/>
          </a:bodyPr>
          <a:lstStyle/>
          <a:p>
            <a:pPr indent="-285750" lvl="0" marL="285750" rtl="0" algn="l">
              <a:lnSpc>
                <a:spcPct val="90000"/>
              </a:lnSpc>
              <a:spcBef>
                <a:spcPts val="0"/>
              </a:spcBef>
              <a:spcAft>
                <a:spcPts val="0"/>
              </a:spcAft>
              <a:buClr>
                <a:schemeClr val="dk1"/>
              </a:buClr>
              <a:buSzPct val="100000"/>
              <a:buFont typeface="Arial"/>
              <a:buChar char="•"/>
            </a:pPr>
            <a:r>
              <a:rPr lang="en-IN" sz="2800"/>
              <a:t>Scrambled LM</a:t>
            </a:r>
            <a:endParaRPr/>
          </a:p>
          <a:p>
            <a:pPr indent="-285750" lvl="1" marL="742950" rtl="0" algn="l">
              <a:lnSpc>
                <a:spcPct val="90000"/>
              </a:lnSpc>
              <a:spcBef>
                <a:spcPts val="500"/>
              </a:spcBef>
              <a:spcAft>
                <a:spcPts val="0"/>
              </a:spcAft>
              <a:buClr>
                <a:schemeClr val="dk1"/>
              </a:buClr>
              <a:buSzPct val="100000"/>
              <a:buChar char="•"/>
            </a:pPr>
            <a:r>
              <a:rPr lang="en-IN"/>
              <a:t>Randomly shuffle words from the corpus samples, to remove all first order cues to syntactic structure. </a:t>
            </a:r>
            <a:endParaRPr/>
          </a:p>
          <a:p>
            <a:pPr indent="-285750" lvl="1" marL="742950" rtl="0" algn="l">
              <a:lnSpc>
                <a:spcPct val="90000"/>
              </a:lnSpc>
              <a:spcBef>
                <a:spcPts val="500"/>
              </a:spcBef>
              <a:spcAft>
                <a:spcPts val="0"/>
              </a:spcAft>
              <a:buClr>
                <a:schemeClr val="dk1"/>
              </a:buClr>
              <a:buSzPct val="100000"/>
              <a:buChar char="•"/>
            </a:pPr>
            <a:r>
              <a:rPr lang="en-IN"/>
              <a:t>LM-scrambled: words are shuffled within sentences</a:t>
            </a:r>
            <a:endParaRPr/>
          </a:p>
          <a:p>
            <a:pPr indent="-285750" lvl="1" marL="742950" rtl="0" algn="l">
              <a:lnSpc>
                <a:spcPct val="90000"/>
              </a:lnSpc>
              <a:spcBef>
                <a:spcPts val="500"/>
              </a:spcBef>
              <a:spcAft>
                <a:spcPts val="0"/>
              </a:spcAft>
              <a:buClr>
                <a:schemeClr val="dk1"/>
              </a:buClr>
              <a:buSzPct val="100000"/>
              <a:buChar char="•"/>
            </a:pPr>
            <a:r>
              <a:rPr lang="en-IN"/>
              <a:t>LM-scrambled-para: words are shuffled within their containing paragraphs in the corpus.</a:t>
            </a:r>
            <a:endParaRPr/>
          </a:p>
          <a:p>
            <a:pPr indent="-285750" lvl="0" marL="285750" rtl="0" algn="l">
              <a:lnSpc>
                <a:spcPct val="90000"/>
              </a:lnSpc>
              <a:spcBef>
                <a:spcPts val="1000"/>
              </a:spcBef>
              <a:spcAft>
                <a:spcPts val="0"/>
              </a:spcAft>
              <a:buClr>
                <a:schemeClr val="dk1"/>
              </a:buClr>
              <a:buSzPct val="100000"/>
              <a:buFont typeface="Arial"/>
              <a:buChar char="•"/>
            </a:pPr>
            <a:r>
              <a:rPr lang="en-IN" sz="2800"/>
              <a:t>LM_</a:t>
            </a:r>
            <a:r>
              <a:rPr lang="en-IN"/>
              <a:t>pos: </a:t>
            </a:r>
            <a:r>
              <a:rPr lang="en-IN" sz="2800"/>
              <a:t>predict only the part of speech of a masked word, rather than the word itself. </a:t>
            </a:r>
            <a:endParaRPr/>
          </a:p>
          <a:p>
            <a:pPr indent="-285750" lvl="0" marL="285750" rtl="0" algn="l">
              <a:lnSpc>
                <a:spcPct val="90000"/>
              </a:lnSpc>
              <a:spcBef>
                <a:spcPts val="1000"/>
              </a:spcBef>
              <a:spcAft>
                <a:spcPts val="0"/>
              </a:spcAft>
              <a:buClr>
                <a:schemeClr val="dk1"/>
              </a:buClr>
              <a:buSzPct val="100000"/>
              <a:buChar char="•"/>
            </a:pPr>
            <a:r>
              <a:rPr b="1" lang="en-IN" sz="2800"/>
              <a:t>Scrambled LMs work best!</a:t>
            </a:r>
            <a:endParaRPr/>
          </a:p>
          <a:p>
            <a:pPr indent="-121285" lvl="0" marL="285750" rtl="0" algn="l">
              <a:lnSpc>
                <a:spcPct val="90000"/>
              </a:lnSpc>
              <a:spcBef>
                <a:spcPts val="1000"/>
              </a:spcBef>
              <a:spcAft>
                <a:spcPts val="0"/>
              </a:spcAft>
              <a:buClr>
                <a:schemeClr val="dk1"/>
              </a:buClr>
              <a:buSzPct val="100000"/>
              <a:buFont typeface="Arial"/>
              <a:buNone/>
            </a:pPr>
            <a:r>
              <a:t/>
            </a:r>
            <a:endParaRPr/>
          </a:p>
        </p:txBody>
      </p:sp>
      <p:sp>
        <p:nvSpPr>
          <p:cNvPr id="694" name="Google Shape;694;p52"/>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DL Representations: Transformer-based methods for text stimuli (NLP task finetuning and scrambled LM)</a:t>
            </a:r>
            <a:endParaRPr/>
          </a:p>
        </p:txBody>
      </p:sp>
      <p:pic>
        <p:nvPicPr>
          <p:cNvPr id="695" name="Google Shape;695;p52"/>
          <p:cNvPicPr preferRelativeResize="0"/>
          <p:nvPr/>
        </p:nvPicPr>
        <p:blipFill rotWithShape="1">
          <a:blip r:embed="rId6">
            <a:alphaModFix/>
          </a:blip>
          <a:srcRect b="0" l="0" r="0" t="0"/>
          <a:stretch/>
        </p:blipFill>
        <p:spPr>
          <a:xfrm>
            <a:off x="155520" y="1080323"/>
            <a:ext cx="3019942" cy="2842298"/>
          </a:xfrm>
          <a:prstGeom prst="rect">
            <a:avLst/>
          </a:prstGeom>
          <a:noFill/>
          <a:ln>
            <a:noFill/>
          </a:ln>
        </p:spPr>
      </p:pic>
      <p:pic>
        <p:nvPicPr>
          <p:cNvPr id="696" name="Google Shape;696;p52"/>
          <p:cNvPicPr preferRelativeResize="0"/>
          <p:nvPr/>
        </p:nvPicPr>
        <p:blipFill rotWithShape="1">
          <a:blip r:embed="rId7">
            <a:alphaModFix/>
          </a:blip>
          <a:srcRect b="0" l="0" r="0" t="0"/>
          <a:stretch/>
        </p:blipFill>
        <p:spPr>
          <a:xfrm>
            <a:off x="3413889" y="1181147"/>
            <a:ext cx="3781344" cy="2741474"/>
          </a:xfrm>
          <a:prstGeom prst="rect">
            <a:avLst/>
          </a:prstGeom>
          <a:noFill/>
          <a:ln>
            <a:noFill/>
          </a:ln>
        </p:spPr>
      </p:pic>
      <p:pic>
        <p:nvPicPr>
          <p:cNvPr id="697" name="Google Shape;697;p52"/>
          <p:cNvPicPr preferRelativeResize="0"/>
          <p:nvPr/>
        </p:nvPicPr>
        <p:blipFill rotWithShape="1">
          <a:blip r:embed="rId8">
            <a:alphaModFix/>
          </a:blip>
          <a:srcRect b="0" l="0" r="0" t="0"/>
          <a:stretch/>
        </p:blipFill>
        <p:spPr>
          <a:xfrm>
            <a:off x="394768" y="4060026"/>
            <a:ext cx="5805487" cy="211772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53"/>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703" name="Google Shape;703;p53"/>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704" name="Google Shape;704;p53"/>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Oota, Subba Reddy, Jashn Arora, Veeral Agarwal, Mounika Marreddy, Manish Gupta, and Bapi Raju Surampudi. "Neural Language Taskonomy: Which NLP Tasks are the most Predictive of fMRI Brain Activity?." </a:t>
            </a:r>
            <a:r>
              <a:rPr b="0" i="1" lang="en-IN" u="sng">
                <a:solidFill>
                  <a:srgbClr val="222222"/>
                </a:solidFill>
                <a:latin typeface="Arial"/>
                <a:ea typeface="Arial"/>
                <a:cs typeface="Arial"/>
                <a:sym typeface="Arial"/>
                <a:hlinkClick r:id="rId4">
                  <a:extLst>
                    <a:ext uri="{A12FA001-AC4F-418D-AE19-62706E023703}">
                      <ahyp:hlinkClr val="tx"/>
                    </a:ext>
                  </a:extLst>
                </a:hlinkClick>
              </a:rPr>
              <a:t>arXiv preprint arXiv:2205.01404</a:t>
            </a:r>
            <a:r>
              <a:rPr b="0" i="0" lang="en-IN" u="sng">
                <a:solidFill>
                  <a:srgbClr val="222222"/>
                </a:solidFill>
                <a:latin typeface="Arial"/>
                <a:ea typeface="Arial"/>
                <a:cs typeface="Arial"/>
                <a:sym typeface="Arial"/>
                <a:hlinkClick r:id="rId5">
                  <a:extLst>
                    <a:ext uri="{A12FA001-AC4F-418D-AE19-62706E023703}">
                      <ahyp:hlinkClr val="tx"/>
                    </a:ext>
                  </a:extLst>
                </a:hlinkClick>
              </a:rPr>
              <a:t> (2022).</a:t>
            </a:r>
            <a:endParaRPr/>
          </a:p>
          <a:p>
            <a:pPr indent="0" lvl="0" marL="0" rtl="0" algn="l">
              <a:lnSpc>
                <a:spcPct val="90000"/>
              </a:lnSpc>
              <a:spcBef>
                <a:spcPts val="1000"/>
              </a:spcBef>
              <a:spcAft>
                <a:spcPts val="0"/>
              </a:spcAft>
              <a:buClr>
                <a:schemeClr val="dk1"/>
              </a:buClr>
              <a:buSzPct val="100000"/>
              <a:buNone/>
            </a:pPr>
            <a:r>
              <a:t/>
            </a:r>
            <a:endParaRPr/>
          </a:p>
        </p:txBody>
      </p:sp>
      <p:pic>
        <p:nvPicPr>
          <p:cNvPr id="705" name="Google Shape;705;p53"/>
          <p:cNvPicPr preferRelativeResize="0"/>
          <p:nvPr>
            <p:ph idx="3" type="body"/>
          </p:nvPr>
        </p:nvPicPr>
        <p:blipFill rotWithShape="1">
          <a:blip r:embed="rId6">
            <a:alphaModFix/>
          </a:blip>
          <a:srcRect b="967" l="0" r="1119" t="0"/>
          <a:stretch/>
        </p:blipFill>
        <p:spPr>
          <a:xfrm>
            <a:off x="6234113" y="1271644"/>
            <a:ext cx="5740494" cy="2128988"/>
          </a:xfrm>
          <a:prstGeom prst="rect">
            <a:avLst/>
          </a:prstGeom>
          <a:noFill/>
          <a:ln>
            <a:noFill/>
          </a:ln>
        </p:spPr>
      </p:pic>
      <p:sp>
        <p:nvSpPr>
          <p:cNvPr id="706" name="Google Shape;706;p53"/>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DL Representations: Transformer-based methods for text stimuli (NLP task finetuning)</a:t>
            </a:r>
            <a:endParaRPr/>
          </a:p>
        </p:txBody>
      </p:sp>
      <p:pic>
        <p:nvPicPr>
          <p:cNvPr descr="Table&#10;&#10;Description automatically generated" id="707" name="Google Shape;707;p53"/>
          <p:cNvPicPr preferRelativeResize="0"/>
          <p:nvPr>
            <p:ph idx="1" type="body"/>
          </p:nvPr>
        </p:nvPicPr>
        <p:blipFill rotWithShape="1">
          <a:blip r:embed="rId7">
            <a:alphaModFix/>
          </a:blip>
          <a:srcRect b="0" l="0" r="34372" t="0"/>
          <a:stretch/>
        </p:blipFill>
        <p:spPr>
          <a:xfrm>
            <a:off x="436880" y="1189051"/>
            <a:ext cx="5115559" cy="3317586"/>
          </a:xfrm>
          <a:prstGeom prst="rect">
            <a:avLst/>
          </a:prstGeom>
          <a:noFill/>
          <a:ln>
            <a:noFill/>
          </a:ln>
        </p:spPr>
      </p:pic>
      <p:sp>
        <p:nvSpPr>
          <p:cNvPr id="708" name="Google Shape;708;p53"/>
          <p:cNvSpPr txBox="1"/>
          <p:nvPr/>
        </p:nvSpPr>
        <p:spPr>
          <a:xfrm>
            <a:off x="436880" y="400812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9" name="Google Shape;709;p53"/>
          <p:cNvSpPr txBox="1"/>
          <p:nvPr/>
        </p:nvSpPr>
        <p:spPr>
          <a:xfrm>
            <a:off x="228918" y="4589624"/>
            <a:ext cx="5805487"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N" sz="1800">
                <a:solidFill>
                  <a:srgbClr val="0070C0"/>
                </a:solidFill>
                <a:latin typeface="Calibri"/>
                <a:ea typeface="Calibri"/>
                <a:cs typeface="Calibri"/>
                <a:sym typeface="Calibri"/>
              </a:rPr>
              <a:t>Tasks</a:t>
            </a:r>
            <a:endParaRPr/>
          </a:p>
          <a:p>
            <a:pPr indent="0" lvl="0" marL="0" marR="0" rtl="0" algn="just">
              <a:spcBef>
                <a:spcPts val="0"/>
              </a:spcBef>
              <a:spcAft>
                <a:spcPts val="0"/>
              </a:spcAft>
              <a:buNone/>
            </a:pPr>
            <a:r>
              <a:rPr lang="en-IN" sz="1800">
                <a:solidFill>
                  <a:srgbClr val="C00000"/>
                </a:solidFill>
                <a:latin typeface="Calibri"/>
                <a:ea typeface="Calibri"/>
                <a:cs typeface="Calibri"/>
                <a:sym typeface="Calibri"/>
              </a:rPr>
              <a:t>Paraphrase, Summarization, Question Answering, Sentiment Analysis, NER, Word Sense Disambiguation, Natural Language Inference, Semantic Role Labeling, Coreference Resolution, Shallow Syntax Parsing</a:t>
            </a:r>
            <a:endParaRPr/>
          </a:p>
        </p:txBody>
      </p:sp>
      <p:sp>
        <p:nvSpPr>
          <p:cNvPr id="710" name="Google Shape;710;p53"/>
          <p:cNvSpPr txBox="1"/>
          <p:nvPr/>
        </p:nvSpPr>
        <p:spPr>
          <a:xfrm>
            <a:off x="6832599" y="3457369"/>
            <a:ext cx="54406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800">
                <a:solidFill>
                  <a:schemeClr val="dk1"/>
                </a:solidFill>
                <a:latin typeface="Calibri"/>
                <a:ea typeface="Calibri"/>
                <a:cs typeface="Calibri"/>
                <a:sym typeface="Calibri"/>
              </a:rPr>
              <a:t>Pereira dataset: CR, NER, and SS perform the best.</a:t>
            </a:r>
            <a:endParaRPr/>
          </a:p>
        </p:txBody>
      </p:sp>
      <p:pic>
        <p:nvPicPr>
          <p:cNvPr id="711" name="Google Shape;711;p53"/>
          <p:cNvPicPr preferRelativeResize="0"/>
          <p:nvPr/>
        </p:nvPicPr>
        <p:blipFill rotWithShape="1">
          <a:blip r:embed="rId8">
            <a:alphaModFix/>
          </a:blip>
          <a:srcRect b="0" l="0" r="0" t="0"/>
          <a:stretch/>
        </p:blipFill>
        <p:spPr>
          <a:xfrm>
            <a:off x="7743972" y="3953250"/>
            <a:ext cx="3186136" cy="1600212"/>
          </a:xfrm>
          <a:prstGeom prst="rect">
            <a:avLst/>
          </a:prstGeom>
          <a:noFill/>
          <a:ln>
            <a:noFill/>
          </a:ln>
        </p:spPr>
      </p:pic>
      <p:sp>
        <p:nvSpPr>
          <p:cNvPr id="712" name="Google Shape;712;p53"/>
          <p:cNvSpPr txBox="1"/>
          <p:nvPr/>
        </p:nvSpPr>
        <p:spPr>
          <a:xfrm>
            <a:off x="6410960" y="5553462"/>
            <a:ext cx="5609907"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1400">
                <a:solidFill>
                  <a:schemeClr val="dk1"/>
                </a:solidFill>
                <a:latin typeface="Calibri"/>
                <a:ea typeface="Calibri"/>
                <a:cs typeface="Calibri"/>
                <a:sym typeface="Calibri"/>
              </a:rPr>
              <a:t>Dendrogram constructed using similarity on representations from task-specific Transformer encoder models with stimuli from the dataset passed as input.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54"/>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718" name="Google Shape;718;p54"/>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719" name="Google Shape;719;p54"/>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Schwartz, Dan, Mariya Toneva, and Leila Wehbe. "Inducing brain-relevant bias in natural language processing models." </a:t>
            </a:r>
            <a:r>
              <a:rPr b="0" i="1" lang="en-IN" u="sng">
                <a:solidFill>
                  <a:srgbClr val="222222"/>
                </a:solidFill>
                <a:latin typeface="Arial"/>
                <a:ea typeface="Arial"/>
                <a:cs typeface="Arial"/>
                <a:sym typeface="Arial"/>
                <a:hlinkClick r:id="rId4">
                  <a:extLst>
                    <a:ext uri="{A12FA001-AC4F-418D-AE19-62706E023703}">
                      <ahyp:hlinkClr val="tx"/>
                    </a:ext>
                  </a:extLst>
                </a:hlinkClick>
              </a:rPr>
              <a:t>Advances in neural information processing systems</a:t>
            </a:r>
            <a:r>
              <a:rPr b="0" i="0" lang="en-IN" u="sng">
                <a:solidFill>
                  <a:srgbClr val="222222"/>
                </a:solidFill>
                <a:latin typeface="Arial"/>
                <a:ea typeface="Arial"/>
                <a:cs typeface="Arial"/>
                <a:sym typeface="Arial"/>
                <a:hlinkClick r:id="rId5">
                  <a:extLst>
                    <a:ext uri="{A12FA001-AC4F-418D-AE19-62706E023703}">
                      <ahyp:hlinkClr val="tx"/>
                    </a:ext>
                  </a:extLst>
                </a:hlinkClick>
              </a:rPr>
              <a:t> 32 (2019).</a:t>
            </a:r>
            <a:endParaRPr/>
          </a:p>
          <a:p>
            <a:pPr indent="0" lvl="0" marL="0" rtl="0" algn="l">
              <a:lnSpc>
                <a:spcPct val="90000"/>
              </a:lnSpc>
              <a:spcBef>
                <a:spcPts val="1000"/>
              </a:spcBef>
              <a:spcAft>
                <a:spcPts val="0"/>
              </a:spcAft>
              <a:buClr>
                <a:schemeClr val="dk1"/>
              </a:buClr>
              <a:buSzPct val="100000"/>
              <a:buNone/>
            </a:pPr>
            <a:r>
              <a:t/>
            </a:r>
            <a:endParaRPr/>
          </a:p>
        </p:txBody>
      </p:sp>
      <p:sp>
        <p:nvSpPr>
          <p:cNvPr id="720" name="Google Shape;720;p54"/>
          <p:cNvSpPr txBox="1"/>
          <p:nvPr>
            <p:ph idx="3" type="body"/>
          </p:nvPr>
        </p:nvSpPr>
        <p:spPr>
          <a:xfrm>
            <a:off x="6234113" y="1128713"/>
            <a:ext cx="5805487" cy="5167312"/>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en-IN"/>
              <a:t>Settings</a:t>
            </a:r>
            <a:endParaRPr/>
          </a:p>
          <a:p>
            <a:pPr indent="-228600" lvl="1" marL="685800" rtl="0" algn="l">
              <a:lnSpc>
                <a:spcPct val="90000"/>
              </a:lnSpc>
              <a:spcBef>
                <a:spcPts val="500"/>
              </a:spcBef>
              <a:spcAft>
                <a:spcPts val="0"/>
              </a:spcAft>
              <a:buClr>
                <a:schemeClr val="dk1"/>
              </a:buClr>
              <a:buSzPct val="100000"/>
              <a:buChar char="•"/>
            </a:pPr>
            <a:r>
              <a:rPr lang="en-IN"/>
              <a:t>Finetune BERT vs not</a:t>
            </a:r>
            <a:endParaRPr/>
          </a:p>
          <a:p>
            <a:pPr indent="-228600" lvl="1" marL="685800" rtl="0" algn="l">
              <a:lnSpc>
                <a:spcPct val="90000"/>
              </a:lnSpc>
              <a:spcBef>
                <a:spcPts val="500"/>
              </a:spcBef>
              <a:spcAft>
                <a:spcPts val="0"/>
              </a:spcAft>
              <a:buClr>
                <a:schemeClr val="dk1"/>
              </a:buClr>
              <a:buSzPct val="100000"/>
              <a:buChar char="•"/>
            </a:pPr>
            <a:r>
              <a:rPr lang="en-IN"/>
              <a:t>Finetune BERT using one representative subject and train dense layer for each subject, vs finetune BERT for each subject.</a:t>
            </a:r>
            <a:endParaRPr/>
          </a:p>
          <a:p>
            <a:pPr indent="-228600" lvl="1" marL="685800" rtl="0" algn="l">
              <a:lnSpc>
                <a:spcPct val="90000"/>
              </a:lnSpc>
              <a:spcBef>
                <a:spcPts val="500"/>
              </a:spcBef>
              <a:spcAft>
                <a:spcPts val="0"/>
              </a:spcAft>
              <a:buClr>
                <a:schemeClr val="dk1"/>
              </a:buClr>
              <a:buSzPct val="100000"/>
              <a:buChar char="•"/>
            </a:pPr>
            <a:r>
              <a:rPr lang="en-IN"/>
              <a:t>Finetune BERT on MEG for all subjects, then finetune BERT on fMRI.</a:t>
            </a:r>
            <a:endParaRPr/>
          </a:p>
          <a:p>
            <a:pPr indent="-228600" lvl="1" marL="685800" rtl="0" algn="l">
              <a:lnSpc>
                <a:spcPct val="90000"/>
              </a:lnSpc>
              <a:spcBef>
                <a:spcPts val="500"/>
              </a:spcBef>
              <a:spcAft>
                <a:spcPts val="0"/>
              </a:spcAft>
              <a:buClr>
                <a:schemeClr val="dk1"/>
              </a:buClr>
              <a:buSzPct val="100000"/>
              <a:buChar char="•"/>
            </a:pPr>
            <a:r>
              <a:rPr lang="en-IN"/>
              <a:t>Multi-task finetune BERT for fMRI+MEG prediction task</a:t>
            </a:r>
            <a:endParaRPr/>
          </a:p>
          <a:p>
            <a:pPr indent="-228600" lvl="0" marL="228600" rtl="0" algn="l">
              <a:lnSpc>
                <a:spcPct val="90000"/>
              </a:lnSpc>
              <a:spcBef>
                <a:spcPts val="1000"/>
              </a:spcBef>
              <a:spcAft>
                <a:spcPts val="0"/>
              </a:spcAft>
              <a:buClr>
                <a:schemeClr val="dk1"/>
              </a:buClr>
              <a:buSzPct val="100000"/>
              <a:buChar char="•"/>
            </a:pPr>
            <a:r>
              <a:rPr lang="en-IN"/>
              <a:t>Results</a:t>
            </a:r>
            <a:endParaRPr/>
          </a:p>
          <a:p>
            <a:pPr indent="-228600" lvl="1" marL="685800" rtl="0" algn="l">
              <a:lnSpc>
                <a:spcPct val="90000"/>
              </a:lnSpc>
              <a:spcBef>
                <a:spcPts val="500"/>
              </a:spcBef>
              <a:spcAft>
                <a:spcPts val="0"/>
              </a:spcAft>
              <a:buClr>
                <a:schemeClr val="dk1"/>
              </a:buClr>
              <a:buSzPct val="100000"/>
              <a:buChar char="•"/>
            </a:pPr>
            <a:r>
              <a:rPr lang="en-IN"/>
              <a:t>Fine-tuned models predict fMRI data better than vanilla BERT</a:t>
            </a:r>
            <a:endParaRPr/>
          </a:p>
          <a:p>
            <a:pPr indent="-228600" lvl="1" marL="685800" rtl="0" algn="l">
              <a:lnSpc>
                <a:spcPct val="90000"/>
              </a:lnSpc>
              <a:spcBef>
                <a:spcPts val="500"/>
              </a:spcBef>
              <a:spcAft>
                <a:spcPts val="0"/>
              </a:spcAft>
              <a:buClr>
                <a:schemeClr val="dk1"/>
              </a:buClr>
              <a:buSzPct val="100000"/>
              <a:buChar char="•"/>
            </a:pPr>
            <a:r>
              <a:rPr lang="en-IN"/>
              <a:t>Relationships between text and brain activity generalize across experiment participants.</a:t>
            </a:r>
            <a:endParaRPr/>
          </a:p>
          <a:p>
            <a:pPr indent="-228600" lvl="1" marL="685800" rtl="0" algn="l">
              <a:lnSpc>
                <a:spcPct val="90000"/>
              </a:lnSpc>
              <a:spcBef>
                <a:spcPts val="500"/>
              </a:spcBef>
              <a:spcAft>
                <a:spcPts val="0"/>
              </a:spcAft>
              <a:buClr>
                <a:schemeClr val="dk1"/>
              </a:buClr>
              <a:buSzPct val="100000"/>
              <a:buChar char="•"/>
            </a:pPr>
            <a:r>
              <a:rPr lang="en-IN"/>
              <a:t>Using MEG data can improve fMRI predictions. </a:t>
            </a:r>
            <a:endParaRPr/>
          </a:p>
          <a:p>
            <a:pPr indent="-228600" lvl="1" marL="685800" rtl="0" algn="l">
              <a:lnSpc>
                <a:spcPct val="90000"/>
              </a:lnSpc>
              <a:spcBef>
                <a:spcPts val="500"/>
              </a:spcBef>
              <a:spcAft>
                <a:spcPts val="0"/>
              </a:spcAft>
              <a:buClr>
                <a:schemeClr val="dk1"/>
              </a:buClr>
              <a:buSzPct val="100000"/>
              <a:buChar char="•"/>
            </a:pPr>
            <a:r>
              <a:rPr lang="en-IN"/>
              <a:t>A single model can be used to predict fMRI activity across multiple experiment participants.</a:t>
            </a:r>
            <a:endParaRPr/>
          </a:p>
        </p:txBody>
      </p:sp>
      <p:sp>
        <p:nvSpPr>
          <p:cNvPr id="721" name="Google Shape;721;p54"/>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DL Representations: Transformer-based methods for text stimuli (Multi-task setup)</a:t>
            </a:r>
            <a:endParaRPr/>
          </a:p>
        </p:txBody>
      </p:sp>
      <p:pic>
        <p:nvPicPr>
          <p:cNvPr id="722" name="Google Shape;722;p54"/>
          <p:cNvPicPr preferRelativeResize="0"/>
          <p:nvPr/>
        </p:nvPicPr>
        <p:blipFill rotWithShape="1">
          <a:blip r:embed="rId6">
            <a:alphaModFix/>
          </a:blip>
          <a:srcRect b="0" l="0" r="33629" t="0"/>
          <a:stretch/>
        </p:blipFill>
        <p:spPr>
          <a:xfrm>
            <a:off x="553617" y="1277720"/>
            <a:ext cx="5038077" cy="419205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55"/>
          <p:cNvSpPr txBox="1"/>
          <p:nvPr>
            <p:ph idx="1" type="body"/>
          </p:nvPr>
        </p:nvSpPr>
        <p:spPr>
          <a:xfrm>
            <a:off x="147638" y="1128713"/>
            <a:ext cx="5805487" cy="2742247"/>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en-IN"/>
              <a:t>Representations:</a:t>
            </a:r>
            <a:endParaRPr/>
          </a:p>
          <a:p>
            <a:pPr indent="-228600" lvl="1" marL="685800" rtl="0" algn="l">
              <a:lnSpc>
                <a:spcPct val="90000"/>
              </a:lnSpc>
              <a:spcBef>
                <a:spcPts val="500"/>
              </a:spcBef>
              <a:spcAft>
                <a:spcPts val="0"/>
              </a:spcAft>
              <a:buClr>
                <a:schemeClr val="dk1"/>
              </a:buClr>
              <a:buSzPct val="100000"/>
              <a:buChar char="•"/>
            </a:pPr>
            <a:r>
              <a:rPr lang="en-IN"/>
              <a:t>Lexical: representation that is context-invariant. E.g., word embeddings.</a:t>
            </a:r>
            <a:endParaRPr/>
          </a:p>
          <a:p>
            <a:pPr indent="-228600" lvl="1" marL="685800" rtl="0" algn="l">
              <a:lnSpc>
                <a:spcPct val="90000"/>
              </a:lnSpc>
              <a:spcBef>
                <a:spcPts val="500"/>
              </a:spcBef>
              <a:spcAft>
                <a:spcPts val="0"/>
              </a:spcAft>
              <a:buClr>
                <a:schemeClr val="dk1"/>
              </a:buClr>
              <a:buSzPct val="100000"/>
              <a:buChar char="•"/>
            </a:pPr>
            <a:r>
              <a:rPr lang="en-IN"/>
              <a:t>Compositional: “contextualized” representation generated by a system combining multiples words. E.g., parse trees</a:t>
            </a:r>
            <a:endParaRPr/>
          </a:p>
          <a:p>
            <a:pPr indent="-228600" lvl="1" marL="685800" rtl="0" algn="l">
              <a:lnSpc>
                <a:spcPct val="90000"/>
              </a:lnSpc>
              <a:spcBef>
                <a:spcPts val="500"/>
              </a:spcBef>
              <a:spcAft>
                <a:spcPts val="0"/>
              </a:spcAft>
              <a:buClr>
                <a:schemeClr val="dk1"/>
              </a:buClr>
              <a:buSzPct val="100000"/>
              <a:buChar char="•"/>
            </a:pPr>
            <a:r>
              <a:rPr lang="en-IN"/>
              <a:t>Syntax: representation associated with the structure of sentences independently of their meaning</a:t>
            </a:r>
            <a:endParaRPr/>
          </a:p>
          <a:p>
            <a:pPr indent="-228600" lvl="1" marL="685800" rtl="0" algn="l">
              <a:lnSpc>
                <a:spcPct val="90000"/>
              </a:lnSpc>
              <a:spcBef>
                <a:spcPts val="500"/>
              </a:spcBef>
              <a:spcAft>
                <a:spcPts val="0"/>
              </a:spcAft>
              <a:buClr>
                <a:schemeClr val="dk1"/>
              </a:buClr>
              <a:buSzPct val="100000"/>
              <a:buChar char="•"/>
            </a:pPr>
            <a:r>
              <a:rPr lang="en-IN"/>
              <a:t>Semantics: representation of a language system that are not syntactic.</a:t>
            </a:r>
            <a:endParaRPr/>
          </a:p>
          <a:p>
            <a:pPr indent="-77470" lvl="0" marL="228600" rtl="0" algn="l">
              <a:lnSpc>
                <a:spcPct val="90000"/>
              </a:lnSpc>
              <a:spcBef>
                <a:spcPts val="1000"/>
              </a:spcBef>
              <a:spcAft>
                <a:spcPts val="0"/>
              </a:spcAft>
              <a:buClr>
                <a:schemeClr val="dk1"/>
              </a:buClr>
              <a:buSzPct val="100000"/>
              <a:buNone/>
            </a:pPr>
            <a:r>
              <a:t/>
            </a:r>
            <a:endParaRPr/>
          </a:p>
        </p:txBody>
      </p:sp>
      <p:sp>
        <p:nvSpPr>
          <p:cNvPr id="728" name="Google Shape;728;p55"/>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729" name="Google Shape;729;p55"/>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730" name="Google Shape;730;p55"/>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Caucheteux, Charlotte, Alexandre Gramfort, and Jean-Remi King. "Disentangling syntax and semantics in the brain with deep networks." In </a:t>
            </a:r>
            <a:r>
              <a:rPr b="0" i="1" lang="en-IN" u="sng">
                <a:solidFill>
                  <a:srgbClr val="222222"/>
                </a:solidFill>
                <a:latin typeface="Arial"/>
                <a:ea typeface="Arial"/>
                <a:cs typeface="Arial"/>
                <a:sym typeface="Arial"/>
                <a:hlinkClick r:id="rId4">
                  <a:extLst>
                    <a:ext uri="{A12FA001-AC4F-418D-AE19-62706E023703}">
                      <ahyp:hlinkClr val="tx"/>
                    </a:ext>
                  </a:extLst>
                </a:hlinkClick>
              </a:rPr>
              <a:t>International Conference on Machine Learning</a:t>
            </a:r>
            <a:r>
              <a:rPr b="0" i="0" lang="en-IN" u="sng">
                <a:solidFill>
                  <a:srgbClr val="222222"/>
                </a:solidFill>
                <a:latin typeface="Arial"/>
                <a:ea typeface="Arial"/>
                <a:cs typeface="Arial"/>
                <a:sym typeface="Arial"/>
                <a:hlinkClick r:id="rId5">
                  <a:extLst>
                    <a:ext uri="{A12FA001-AC4F-418D-AE19-62706E023703}">
                      <ahyp:hlinkClr val="tx"/>
                    </a:ext>
                  </a:extLst>
                </a:hlinkClick>
              </a:rPr>
              <a:t>, pp. 1336-1348. PMLR, 2021.</a:t>
            </a:r>
            <a:endParaRPr/>
          </a:p>
          <a:p>
            <a:pPr indent="0" lvl="0" marL="0" rtl="0" algn="l">
              <a:lnSpc>
                <a:spcPct val="90000"/>
              </a:lnSpc>
              <a:spcBef>
                <a:spcPts val="1000"/>
              </a:spcBef>
              <a:spcAft>
                <a:spcPts val="0"/>
              </a:spcAft>
              <a:buClr>
                <a:schemeClr val="dk1"/>
              </a:buClr>
              <a:buSzPct val="100000"/>
              <a:buNone/>
            </a:pPr>
            <a:r>
              <a:t/>
            </a:r>
            <a:endParaRPr/>
          </a:p>
        </p:txBody>
      </p:sp>
      <p:sp>
        <p:nvSpPr>
          <p:cNvPr id="731" name="Google Shape;731;p55"/>
          <p:cNvSpPr txBox="1"/>
          <p:nvPr>
            <p:ph idx="3" type="body"/>
          </p:nvPr>
        </p:nvSpPr>
        <p:spPr>
          <a:xfrm>
            <a:off x="6234113" y="1128713"/>
            <a:ext cx="5805487" cy="1863407"/>
          </a:xfrm>
          <a:prstGeom prst="rect">
            <a:avLst/>
          </a:prstGeom>
          <a:blipFill rotWithShape="1">
            <a:blip r:embed="rId6">
              <a:alphaModFix/>
            </a:blip>
            <a:stretch>
              <a:fillRect b="0" l="-1260" r="0" t="-5555"/>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IN"/>
              <a:t> </a:t>
            </a:r>
            <a:endParaRPr/>
          </a:p>
        </p:txBody>
      </p:sp>
      <p:sp>
        <p:nvSpPr>
          <p:cNvPr id="732" name="Google Shape;732;p55"/>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DL Representations: Comparing Transformers and extracting syntax vs semantics</a:t>
            </a:r>
            <a:endParaRPr/>
          </a:p>
        </p:txBody>
      </p:sp>
      <p:pic>
        <p:nvPicPr>
          <p:cNvPr id="733" name="Google Shape;733;p55"/>
          <p:cNvPicPr preferRelativeResize="0"/>
          <p:nvPr/>
        </p:nvPicPr>
        <p:blipFill rotWithShape="1">
          <a:blip r:embed="rId7">
            <a:alphaModFix/>
          </a:blip>
          <a:srcRect b="0" l="0" r="0" t="0"/>
          <a:stretch/>
        </p:blipFill>
        <p:spPr>
          <a:xfrm>
            <a:off x="676787" y="3948545"/>
            <a:ext cx="5220169" cy="2175354"/>
          </a:xfrm>
          <a:prstGeom prst="rect">
            <a:avLst/>
          </a:prstGeom>
          <a:noFill/>
          <a:ln>
            <a:noFill/>
          </a:ln>
        </p:spPr>
      </p:pic>
      <p:pic>
        <p:nvPicPr>
          <p:cNvPr id="734" name="Google Shape;734;p55"/>
          <p:cNvPicPr preferRelativeResize="0"/>
          <p:nvPr/>
        </p:nvPicPr>
        <p:blipFill rotWithShape="1">
          <a:blip r:embed="rId8">
            <a:alphaModFix/>
          </a:blip>
          <a:srcRect b="0" l="0" r="0" t="0"/>
          <a:stretch/>
        </p:blipFill>
        <p:spPr>
          <a:xfrm>
            <a:off x="9010001" y="2528864"/>
            <a:ext cx="3143273" cy="3200423"/>
          </a:xfrm>
          <a:prstGeom prst="rect">
            <a:avLst/>
          </a:prstGeom>
          <a:noFill/>
          <a:ln>
            <a:noFill/>
          </a:ln>
        </p:spPr>
      </p:pic>
      <p:pic>
        <p:nvPicPr>
          <p:cNvPr id="735" name="Google Shape;735;p55"/>
          <p:cNvPicPr preferRelativeResize="0"/>
          <p:nvPr/>
        </p:nvPicPr>
        <p:blipFill rotWithShape="1">
          <a:blip r:embed="rId9">
            <a:alphaModFix/>
          </a:blip>
          <a:srcRect b="0" l="0" r="0" t="0"/>
          <a:stretch/>
        </p:blipFill>
        <p:spPr>
          <a:xfrm>
            <a:off x="9439265" y="5703887"/>
            <a:ext cx="2305067" cy="3333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1">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56"/>
          <p:cNvSpPr txBox="1"/>
          <p:nvPr>
            <p:ph idx="1" type="body"/>
          </p:nvPr>
        </p:nvSpPr>
        <p:spPr>
          <a:xfrm>
            <a:off x="147638" y="1128713"/>
            <a:ext cx="6330747" cy="4611687"/>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en-IN"/>
              <a:t>Represents words in terms of human (Amazon Mechanical Turk) ratings of their degree of association with different attributes of experience</a:t>
            </a:r>
            <a:endParaRPr/>
          </a:p>
          <a:p>
            <a:pPr indent="-228600" lvl="1" marL="685800" rtl="0" algn="l">
              <a:lnSpc>
                <a:spcPct val="90000"/>
              </a:lnSpc>
              <a:spcBef>
                <a:spcPts val="500"/>
              </a:spcBef>
              <a:spcAft>
                <a:spcPts val="0"/>
              </a:spcAft>
              <a:buClr>
                <a:schemeClr val="dk1"/>
              </a:buClr>
              <a:buSzPct val="100000"/>
              <a:buChar char="•"/>
            </a:pPr>
            <a:r>
              <a:rPr lang="en-IN"/>
              <a:t>“On a scale of 0 to 6, to what degree do you think of a banana as having a characteristic or defining color?”</a:t>
            </a:r>
            <a:endParaRPr/>
          </a:p>
          <a:p>
            <a:pPr indent="-228600" lvl="1" marL="685800" rtl="0" algn="l">
              <a:lnSpc>
                <a:spcPct val="90000"/>
              </a:lnSpc>
              <a:spcBef>
                <a:spcPts val="500"/>
              </a:spcBef>
              <a:spcAft>
                <a:spcPts val="0"/>
              </a:spcAft>
              <a:buClr>
                <a:schemeClr val="dk1"/>
              </a:buClr>
              <a:buSzPct val="100000"/>
              <a:buChar char="•"/>
            </a:pPr>
            <a:r>
              <a:rPr lang="en-IN"/>
              <a:t>Anderson et al., 2019: 65 attributes spanning sensory, motor, affective, spatial, temporal, causal, social, and abstract cognitive experiences. </a:t>
            </a:r>
            <a:endParaRPr/>
          </a:p>
          <a:p>
            <a:pPr indent="-228600" lvl="0" marL="228600" rtl="0" algn="l">
              <a:lnSpc>
                <a:spcPct val="90000"/>
              </a:lnSpc>
              <a:spcBef>
                <a:spcPts val="1000"/>
              </a:spcBef>
              <a:spcAft>
                <a:spcPts val="0"/>
              </a:spcAft>
              <a:buClr>
                <a:schemeClr val="dk1"/>
              </a:buClr>
              <a:buSzPct val="100000"/>
              <a:buChar char="•"/>
            </a:pPr>
            <a:r>
              <a:rPr lang="en-IN"/>
              <a:t>Value-add on top of text models: a lot of experiential information goes unstated in natural verbal communication.</a:t>
            </a:r>
            <a:endParaRPr/>
          </a:p>
          <a:p>
            <a:pPr indent="-228600" lvl="1" marL="685800" rtl="0" algn="l">
              <a:lnSpc>
                <a:spcPct val="90000"/>
              </a:lnSpc>
              <a:spcBef>
                <a:spcPts val="500"/>
              </a:spcBef>
              <a:spcAft>
                <a:spcPts val="0"/>
              </a:spcAft>
              <a:buClr>
                <a:schemeClr val="dk1"/>
              </a:buClr>
              <a:buSzPct val="100000"/>
              <a:buChar char="•"/>
            </a:pPr>
            <a:r>
              <a:rPr lang="en-IN"/>
              <a:t>E.g., it is rarely useful to communicate the color of bananas because it is obvious to all those with experience of bananas. </a:t>
            </a:r>
            <a:endParaRPr/>
          </a:p>
          <a:p>
            <a:pPr indent="-228600" lvl="1" marL="685800" rtl="0" algn="l">
              <a:lnSpc>
                <a:spcPct val="90000"/>
              </a:lnSpc>
              <a:spcBef>
                <a:spcPts val="500"/>
              </a:spcBef>
              <a:spcAft>
                <a:spcPts val="0"/>
              </a:spcAft>
              <a:buClr>
                <a:schemeClr val="dk1"/>
              </a:buClr>
              <a:buSzPct val="100000"/>
              <a:buChar char="•"/>
            </a:pPr>
            <a:r>
              <a:rPr lang="en-IN"/>
              <a:t>E.g., it would be unusual to specify that dropping things involves movement.</a:t>
            </a:r>
            <a:endParaRPr/>
          </a:p>
          <a:p>
            <a:pPr indent="-228600" lvl="0" marL="228600" rtl="0" algn="l">
              <a:lnSpc>
                <a:spcPct val="90000"/>
              </a:lnSpc>
              <a:spcBef>
                <a:spcPts val="1000"/>
              </a:spcBef>
              <a:spcAft>
                <a:spcPts val="0"/>
              </a:spcAft>
              <a:buClr>
                <a:schemeClr val="dk1"/>
              </a:buClr>
              <a:buSzPct val="100000"/>
              <a:buChar char="•"/>
            </a:pPr>
            <a:r>
              <a:rPr lang="en-IN"/>
              <a:t>Nishida et al., 2020 use a subset of 20 attributes.</a:t>
            </a:r>
            <a:endParaRPr/>
          </a:p>
        </p:txBody>
      </p:sp>
      <p:sp>
        <p:nvSpPr>
          <p:cNvPr id="741" name="Google Shape;741;p56"/>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742" name="Google Shape;742;p56"/>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743" name="Google Shape;743;p56"/>
          <p:cNvSpPr txBox="1"/>
          <p:nvPr>
            <p:ph idx="2" type="body"/>
          </p:nvPr>
        </p:nvSpPr>
        <p:spPr>
          <a:xfrm>
            <a:off x="147638" y="5874327"/>
            <a:ext cx="11891962" cy="658248"/>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Anderson, Andrew James, Jeffrey R. Binder, Leonardo Fernandino, Colin J. Humphries, Lisa L. Conant, Rajeev DS Raizada, Feng Lin, and Edmund C. Lalor. "An integrated neural decoder of linguistic and experiential meaning." </a:t>
            </a:r>
            <a:r>
              <a:rPr b="0" i="1" lang="en-IN" u="sng">
                <a:solidFill>
                  <a:srgbClr val="222222"/>
                </a:solidFill>
                <a:latin typeface="Arial"/>
                <a:ea typeface="Arial"/>
                <a:cs typeface="Arial"/>
                <a:sym typeface="Arial"/>
                <a:hlinkClick r:id="rId4">
                  <a:extLst>
                    <a:ext uri="{A12FA001-AC4F-418D-AE19-62706E023703}">
                      <ahyp:hlinkClr val="tx"/>
                    </a:ext>
                  </a:extLst>
                </a:hlinkClick>
              </a:rPr>
              <a:t>Journal of Neuroscience</a:t>
            </a:r>
            <a:r>
              <a:rPr b="0" i="0" lang="en-IN" u="sng">
                <a:solidFill>
                  <a:srgbClr val="222222"/>
                </a:solidFill>
                <a:latin typeface="Arial"/>
                <a:ea typeface="Arial"/>
                <a:cs typeface="Arial"/>
                <a:sym typeface="Arial"/>
                <a:hlinkClick r:id="rId5">
                  <a:extLst>
                    <a:ext uri="{A12FA001-AC4F-418D-AE19-62706E023703}">
                      <ahyp:hlinkClr val="tx"/>
                    </a:ext>
                  </a:extLst>
                </a:hlinkClick>
              </a:rPr>
              <a:t> 39, no. 45 (2019): 8969-8987.</a:t>
            </a:r>
            <a:endParaRPr/>
          </a:p>
          <a:p>
            <a:pPr indent="0" lvl="0" marL="0" rtl="0" algn="l">
              <a:lnSpc>
                <a:spcPct val="90000"/>
              </a:lnSpc>
              <a:spcBef>
                <a:spcPts val="1000"/>
              </a:spcBef>
              <a:spcAft>
                <a:spcPts val="0"/>
              </a:spcAft>
              <a:buClr>
                <a:srgbClr val="222222"/>
              </a:buClr>
              <a:buSzPct val="100000"/>
              <a:buNone/>
            </a:pPr>
            <a:r>
              <a:rPr b="0" i="0" lang="en-IN" u="sng">
                <a:solidFill>
                  <a:srgbClr val="222222"/>
                </a:solidFill>
                <a:latin typeface="Arial"/>
                <a:ea typeface="Arial"/>
                <a:cs typeface="Arial"/>
                <a:sym typeface="Arial"/>
                <a:hlinkClick r:id="rId6">
                  <a:extLst>
                    <a:ext uri="{A12FA001-AC4F-418D-AE19-62706E023703}">
                      <ahyp:hlinkClr val="tx"/>
                    </a:ext>
                  </a:extLst>
                </a:hlinkClick>
              </a:rPr>
              <a:t>Anderson, Andrew James, Jeffrey R. Binder, Leonardo Fernandino, Colin J. Humphries, Lisa L. Conant, Mario Aguilar, Xixi Wang, Donias Doko, and Rajeev DS Raizada. "Predicting neural activity patterns associated with sentences using a neurobiologically motivated model of semantic representation." </a:t>
            </a:r>
            <a:r>
              <a:rPr b="0" i="1" lang="en-IN" u="sng">
                <a:solidFill>
                  <a:srgbClr val="222222"/>
                </a:solidFill>
                <a:latin typeface="Arial"/>
                <a:ea typeface="Arial"/>
                <a:cs typeface="Arial"/>
                <a:sym typeface="Arial"/>
                <a:hlinkClick r:id="rId7">
                  <a:extLst>
                    <a:ext uri="{A12FA001-AC4F-418D-AE19-62706E023703}">
                      <ahyp:hlinkClr val="tx"/>
                    </a:ext>
                  </a:extLst>
                </a:hlinkClick>
              </a:rPr>
              <a:t>Cerebral Cortex</a:t>
            </a:r>
            <a:r>
              <a:rPr b="0" i="0" lang="en-IN" u="sng">
                <a:solidFill>
                  <a:srgbClr val="222222"/>
                </a:solidFill>
                <a:latin typeface="Arial"/>
                <a:ea typeface="Arial"/>
                <a:cs typeface="Arial"/>
                <a:sym typeface="Arial"/>
                <a:hlinkClick r:id="rId8">
                  <a:extLst>
                    <a:ext uri="{A12FA001-AC4F-418D-AE19-62706E023703}">
                      <ahyp:hlinkClr val="tx"/>
                    </a:ext>
                  </a:extLst>
                </a:hlinkClick>
              </a:rPr>
              <a:t> 27, no. 9 (2017): 4379-4395.</a:t>
            </a:r>
            <a:endParaRPr b="0" i="0">
              <a:solidFill>
                <a:srgbClr val="222222"/>
              </a:solidFill>
              <a:latin typeface="Arial"/>
              <a:ea typeface="Arial"/>
              <a:cs typeface="Arial"/>
              <a:sym typeface="Arial"/>
            </a:endParaRPr>
          </a:p>
          <a:p>
            <a:pPr indent="0" lvl="0" marL="0" rtl="0" algn="l">
              <a:lnSpc>
                <a:spcPct val="90000"/>
              </a:lnSpc>
              <a:spcBef>
                <a:spcPts val="1000"/>
              </a:spcBef>
              <a:spcAft>
                <a:spcPts val="0"/>
              </a:spcAft>
              <a:buClr>
                <a:srgbClr val="222222"/>
              </a:buClr>
              <a:buSzPct val="100000"/>
              <a:buNone/>
            </a:pPr>
            <a:r>
              <a:rPr b="0" i="0" lang="en-IN" u="sng">
                <a:solidFill>
                  <a:srgbClr val="222222"/>
                </a:solidFill>
                <a:latin typeface="Arial"/>
                <a:ea typeface="Arial"/>
                <a:cs typeface="Arial"/>
                <a:sym typeface="Arial"/>
                <a:hlinkClick r:id="rId9">
                  <a:extLst>
                    <a:ext uri="{A12FA001-AC4F-418D-AE19-62706E023703}">
                      <ahyp:hlinkClr val="tx"/>
                    </a:ext>
                  </a:extLst>
                </a:hlinkClick>
              </a:rPr>
              <a:t>Anderson, Andrew James, Kelsey McDermott, Brian Rooks, Kathi L. Heffner, David Dodell-Feder, and Feng V. Lin. "Decoding individual identity from brain activity elicited in imagining common experiences." </a:t>
            </a:r>
            <a:r>
              <a:rPr b="0" i="1" lang="en-IN" u="sng">
                <a:solidFill>
                  <a:srgbClr val="222222"/>
                </a:solidFill>
                <a:latin typeface="Arial"/>
                <a:ea typeface="Arial"/>
                <a:cs typeface="Arial"/>
                <a:sym typeface="Arial"/>
                <a:hlinkClick r:id="rId10">
                  <a:extLst>
                    <a:ext uri="{A12FA001-AC4F-418D-AE19-62706E023703}">
                      <ahyp:hlinkClr val="tx"/>
                    </a:ext>
                  </a:extLst>
                </a:hlinkClick>
              </a:rPr>
              <a:t>Nature communications</a:t>
            </a:r>
            <a:r>
              <a:rPr b="0" i="0" lang="en-IN" u="sng">
                <a:solidFill>
                  <a:srgbClr val="222222"/>
                </a:solidFill>
                <a:latin typeface="Arial"/>
                <a:ea typeface="Arial"/>
                <a:cs typeface="Arial"/>
                <a:sym typeface="Arial"/>
                <a:hlinkClick r:id="rId11">
                  <a:extLst>
                    <a:ext uri="{A12FA001-AC4F-418D-AE19-62706E023703}">
                      <ahyp:hlinkClr val="tx"/>
                    </a:ext>
                  </a:extLst>
                </a:hlinkClick>
              </a:rPr>
              <a:t> 11, no. 1 (2020): 1-14.</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
        <p:nvSpPr>
          <p:cNvPr id="744" name="Google Shape;744;p56"/>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Experiential attributes model for text stimuli</a:t>
            </a:r>
            <a:endParaRPr/>
          </a:p>
        </p:txBody>
      </p:sp>
      <p:pic>
        <p:nvPicPr>
          <p:cNvPr id="745" name="Google Shape;745;p56"/>
          <p:cNvPicPr preferRelativeResize="0"/>
          <p:nvPr>
            <p:ph idx="3" type="body"/>
          </p:nvPr>
        </p:nvPicPr>
        <p:blipFill rotWithShape="1">
          <a:blip r:embed="rId12">
            <a:alphaModFix/>
          </a:blip>
          <a:srcRect b="0" l="0" r="0" t="0"/>
          <a:stretch/>
        </p:blipFill>
        <p:spPr>
          <a:xfrm>
            <a:off x="6958645" y="1128713"/>
            <a:ext cx="4467258" cy="415769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57"/>
          <p:cNvSpPr txBox="1"/>
          <p:nvPr>
            <p:ph idx="1" type="body"/>
          </p:nvPr>
        </p:nvSpPr>
        <p:spPr>
          <a:xfrm>
            <a:off x="147638" y="1128713"/>
            <a:ext cx="5805487" cy="1376189"/>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rgbClr val="2E2E2E"/>
              </a:buClr>
              <a:buSzPct val="100000"/>
              <a:buChar char="•"/>
            </a:pPr>
            <a:r>
              <a:rPr lang="en-IN">
                <a:solidFill>
                  <a:srgbClr val="2E2E2E"/>
                </a:solidFill>
                <a:latin typeface="Arial"/>
                <a:ea typeface="Arial"/>
                <a:cs typeface="Arial"/>
                <a:sym typeface="Arial"/>
              </a:rPr>
              <a:t>E</a:t>
            </a:r>
            <a:r>
              <a:rPr b="0" i="0" lang="en-IN">
                <a:solidFill>
                  <a:srgbClr val="2E2E2E"/>
                </a:solidFill>
                <a:latin typeface="Arial"/>
                <a:ea typeface="Arial"/>
                <a:cs typeface="Arial"/>
                <a:sym typeface="Arial"/>
              </a:rPr>
              <a:t>ach stimulus is represented using a binary vector capturing membership to one of the eight semantic categories.</a:t>
            </a:r>
            <a:endParaRPr/>
          </a:p>
          <a:p>
            <a:pPr indent="-64135" lvl="0" marL="22860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751" name="Google Shape;751;p57"/>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752" name="Google Shape;752;p57"/>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753" name="Google Shape;753;p57"/>
          <p:cNvSpPr txBox="1"/>
          <p:nvPr>
            <p:ph idx="2" type="body"/>
          </p:nvPr>
        </p:nvSpPr>
        <p:spPr>
          <a:xfrm>
            <a:off x="147638" y="6196271"/>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Handjaras, Giacomo, Emiliano Ricciardi, Andrea Leo, Alessandro Lenci, Luca Cecchetti, Mirco Cosottini, Giovanna Marotta, and Pietro Pietrini. "How concepts are encoded in the human brain: a modality independent, category-based cortical organization of semantic knowledge." </a:t>
            </a:r>
            <a:r>
              <a:rPr b="0" i="1" lang="en-IN" u="sng">
                <a:solidFill>
                  <a:srgbClr val="222222"/>
                </a:solidFill>
                <a:latin typeface="Arial"/>
                <a:ea typeface="Arial"/>
                <a:cs typeface="Arial"/>
                <a:sym typeface="Arial"/>
                <a:hlinkClick r:id="rId4">
                  <a:extLst>
                    <a:ext uri="{A12FA001-AC4F-418D-AE19-62706E023703}">
                      <ahyp:hlinkClr val="tx"/>
                    </a:ext>
                  </a:extLst>
                </a:hlinkClick>
              </a:rPr>
              <a:t>Neuroimage</a:t>
            </a:r>
            <a:r>
              <a:rPr b="0" i="0" lang="en-IN" u="sng">
                <a:solidFill>
                  <a:srgbClr val="222222"/>
                </a:solidFill>
                <a:latin typeface="Arial"/>
                <a:ea typeface="Arial"/>
                <a:cs typeface="Arial"/>
                <a:sym typeface="Arial"/>
                <a:hlinkClick r:id="rId5">
                  <a:extLst>
                    <a:ext uri="{A12FA001-AC4F-418D-AE19-62706E023703}">
                      <ahyp:hlinkClr val="tx"/>
                    </a:ext>
                  </a:extLst>
                </a:hlinkClick>
              </a:rPr>
              <a:t> 135 (2016): 232-242.</a:t>
            </a:r>
            <a:endParaRPr/>
          </a:p>
          <a:p>
            <a:pPr indent="0" lvl="0" marL="0" rtl="0" algn="l">
              <a:lnSpc>
                <a:spcPct val="90000"/>
              </a:lnSpc>
              <a:spcBef>
                <a:spcPts val="1000"/>
              </a:spcBef>
              <a:spcAft>
                <a:spcPts val="0"/>
              </a:spcAft>
              <a:buClr>
                <a:srgbClr val="222222"/>
              </a:buClr>
              <a:buSzPct val="100000"/>
              <a:buNone/>
            </a:pPr>
            <a:r>
              <a:rPr b="0" i="0" lang="en-IN" u="sng">
                <a:solidFill>
                  <a:srgbClr val="222222"/>
                </a:solidFill>
                <a:latin typeface="Arial"/>
                <a:ea typeface="Arial"/>
                <a:cs typeface="Arial"/>
                <a:sym typeface="Arial"/>
                <a:hlinkClick r:id="rId6">
                  <a:extLst>
                    <a:ext uri="{A12FA001-AC4F-418D-AE19-62706E023703}">
                      <ahyp:hlinkClr val="tx"/>
                    </a:ext>
                  </a:extLst>
                </a:hlinkClick>
              </a:rPr>
              <a:t>Wang, Jing, Vladimir L. Cherkassky, and Marcel Adam Just. "Predicting the brain activation pattern associated with the propositional content of a sentence: modeling neural representations of events and states." </a:t>
            </a:r>
            <a:r>
              <a:rPr b="0" i="1" lang="en-IN" u="sng">
                <a:solidFill>
                  <a:srgbClr val="222222"/>
                </a:solidFill>
                <a:latin typeface="Arial"/>
                <a:ea typeface="Arial"/>
                <a:cs typeface="Arial"/>
                <a:sym typeface="Arial"/>
                <a:hlinkClick r:id="rId7">
                  <a:extLst>
                    <a:ext uri="{A12FA001-AC4F-418D-AE19-62706E023703}">
                      <ahyp:hlinkClr val="tx"/>
                    </a:ext>
                  </a:extLst>
                </a:hlinkClick>
              </a:rPr>
              <a:t>Human brain mapping</a:t>
            </a:r>
            <a:r>
              <a:rPr b="0" i="0" lang="en-IN" u="sng">
                <a:solidFill>
                  <a:srgbClr val="222222"/>
                </a:solidFill>
                <a:latin typeface="Arial"/>
                <a:ea typeface="Arial"/>
                <a:cs typeface="Arial"/>
                <a:sym typeface="Arial"/>
                <a:hlinkClick r:id="rId8">
                  <a:extLst>
                    <a:ext uri="{A12FA001-AC4F-418D-AE19-62706E023703}">
                      <ahyp:hlinkClr val="tx"/>
                    </a:ext>
                  </a:extLst>
                </a:hlinkClick>
              </a:rPr>
              <a:t> 38, no. 10 (2017): 4865-4881.</a:t>
            </a:r>
            <a:endParaRPr b="0" i="0">
              <a:solidFill>
                <a:srgbClr val="222222"/>
              </a:solidFill>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
        <p:nvSpPr>
          <p:cNvPr id="754" name="Google Shape;754;p57"/>
          <p:cNvSpPr txBox="1"/>
          <p:nvPr>
            <p:ph idx="3" type="body"/>
          </p:nvPr>
        </p:nvSpPr>
        <p:spPr>
          <a:xfrm>
            <a:off x="6234113" y="1128713"/>
            <a:ext cx="5805487" cy="2091083"/>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en-IN"/>
              <a:t>42 neurally plausible semantic features (NPSFs)</a:t>
            </a:r>
            <a:endParaRPr/>
          </a:p>
          <a:p>
            <a:pPr indent="-228600" lvl="1" marL="685800" rtl="0" algn="l">
              <a:lnSpc>
                <a:spcPct val="90000"/>
              </a:lnSpc>
              <a:spcBef>
                <a:spcPts val="500"/>
              </a:spcBef>
              <a:spcAft>
                <a:spcPts val="0"/>
              </a:spcAft>
              <a:buClr>
                <a:schemeClr val="dk1"/>
              </a:buClr>
              <a:buSzPct val="100000"/>
              <a:buChar char="•"/>
            </a:pPr>
            <a:r>
              <a:rPr lang="en-IN"/>
              <a:t>Perceptual and affective characteristics of an entity (10 NPSFs coded such features, such as man-made, size, color, temperature, positive affective valence, high affective arousal), animate beings (person, human-group, animal), and time and space properties (e.g. unenclosed setting, change of location)</a:t>
            </a:r>
            <a:endParaRPr/>
          </a:p>
          <a:p>
            <a:pPr indent="-110490" lvl="1" marL="685800" rtl="0" algn="l">
              <a:lnSpc>
                <a:spcPct val="90000"/>
              </a:lnSpc>
              <a:spcBef>
                <a:spcPts val="500"/>
              </a:spcBef>
              <a:spcAft>
                <a:spcPts val="0"/>
              </a:spcAft>
              <a:buClr>
                <a:schemeClr val="dk1"/>
              </a:buClr>
              <a:buSzPct val="100000"/>
              <a:buNone/>
            </a:pPr>
            <a:r>
              <a:t/>
            </a:r>
            <a:endParaRPr/>
          </a:p>
        </p:txBody>
      </p:sp>
      <p:sp>
        <p:nvSpPr>
          <p:cNvPr id="755" name="Google Shape;755;p57"/>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Binary attribute representations</a:t>
            </a:r>
            <a:endParaRPr/>
          </a:p>
        </p:txBody>
      </p:sp>
      <p:pic>
        <p:nvPicPr>
          <p:cNvPr id="756" name="Google Shape;756;p57"/>
          <p:cNvPicPr preferRelativeResize="0"/>
          <p:nvPr/>
        </p:nvPicPr>
        <p:blipFill rotWithShape="1">
          <a:blip r:embed="rId9">
            <a:alphaModFix/>
          </a:blip>
          <a:srcRect b="0" l="0" r="53903" t="0"/>
          <a:stretch/>
        </p:blipFill>
        <p:spPr>
          <a:xfrm>
            <a:off x="1573875" y="2814786"/>
            <a:ext cx="3498543" cy="3000282"/>
          </a:xfrm>
          <a:prstGeom prst="rect">
            <a:avLst/>
          </a:prstGeom>
          <a:noFill/>
          <a:ln>
            <a:noFill/>
          </a:ln>
        </p:spPr>
      </p:pic>
      <p:pic>
        <p:nvPicPr>
          <p:cNvPr id="757" name="Google Shape;757;p57"/>
          <p:cNvPicPr preferRelativeResize="0"/>
          <p:nvPr/>
        </p:nvPicPr>
        <p:blipFill rotWithShape="1">
          <a:blip r:embed="rId10">
            <a:alphaModFix/>
          </a:blip>
          <a:srcRect b="0" l="0" r="0" t="14452"/>
          <a:stretch/>
        </p:blipFill>
        <p:spPr>
          <a:xfrm>
            <a:off x="6799379" y="3209366"/>
            <a:ext cx="4529137" cy="2605702"/>
          </a:xfrm>
          <a:prstGeom prst="rect">
            <a:avLst/>
          </a:prstGeom>
          <a:noFill/>
          <a:ln>
            <a:noFill/>
          </a:ln>
        </p:spPr>
      </p:pic>
      <p:pic>
        <p:nvPicPr>
          <p:cNvPr id="758" name="Google Shape;758;p57"/>
          <p:cNvPicPr preferRelativeResize="0"/>
          <p:nvPr/>
        </p:nvPicPr>
        <p:blipFill rotWithShape="1">
          <a:blip r:embed="rId11">
            <a:alphaModFix/>
          </a:blip>
          <a:srcRect b="0" l="0" r="0" t="0"/>
          <a:stretch/>
        </p:blipFill>
        <p:spPr>
          <a:xfrm>
            <a:off x="12604866" y="-409402"/>
            <a:ext cx="4171203" cy="5167312"/>
          </a:xfrm>
          <a:prstGeom prst="rect">
            <a:avLst/>
          </a:prstGeom>
          <a:noFill/>
          <a:ln>
            <a:noFill/>
          </a:ln>
        </p:spPr>
      </p:pic>
      <p:pic>
        <p:nvPicPr>
          <p:cNvPr id="759" name="Google Shape;759;p57"/>
          <p:cNvPicPr preferRelativeResize="0"/>
          <p:nvPr/>
        </p:nvPicPr>
        <p:blipFill rotWithShape="1">
          <a:blip r:embed="rId12">
            <a:alphaModFix/>
          </a:blip>
          <a:srcRect b="0" l="0" r="0" t="0"/>
          <a:stretch/>
        </p:blipFill>
        <p:spPr>
          <a:xfrm>
            <a:off x="12604866" y="5100888"/>
            <a:ext cx="5981744" cy="21907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58"/>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765" name="Google Shape;765;p58"/>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AEABAB"/>
              </a:buClr>
              <a:buSzPct val="100000"/>
              <a:buChar char="•"/>
            </a:pPr>
            <a:r>
              <a:rPr lang="en-IN">
                <a:solidFill>
                  <a:srgbClr val="AEABAB"/>
                </a:solidFill>
              </a:rPr>
              <a:t>Introduction to Brain encoding and decoding [30 min]</a:t>
            </a:r>
            <a:endParaRPr/>
          </a:p>
          <a:p>
            <a:pPr indent="-228600" lvl="0" marL="228600" rtl="0" algn="l">
              <a:lnSpc>
                <a:spcPct val="90000"/>
              </a:lnSpc>
              <a:spcBef>
                <a:spcPts val="1000"/>
              </a:spcBef>
              <a:spcAft>
                <a:spcPts val="0"/>
              </a:spcAft>
              <a:buClr>
                <a:schemeClr val="dk1"/>
              </a:buClr>
              <a:buSzPct val="100000"/>
              <a:buChar char="•"/>
            </a:pPr>
            <a:r>
              <a:rPr lang="en-IN"/>
              <a:t>Stimulus Representations [1 hour]</a:t>
            </a:r>
            <a:endParaRPr/>
          </a:p>
          <a:p>
            <a:pPr indent="-228600" lvl="1" marL="685800" rtl="0" algn="l">
              <a:lnSpc>
                <a:spcPct val="90000"/>
              </a:lnSpc>
              <a:spcBef>
                <a:spcPts val="500"/>
              </a:spcBef>
              <a:spcAft>
                <a:spcPts val="0"/>
              </a:spcAft>
              <a:buClr>
                <a:schemeClr val="dk1"/>
              </a:buClr>
              <a:buSzPct val="100000"/>
              <a:buChar char="•"/>
            </a:pPr>
            <a:r>
              <a:rPr lang="en-IN"/>
              <a:t>Text Stimulus Representations</a:t>
            </a:r>
            <a:endParaRPr/>
          </a:p>
          <a:p>
            <a:pPr indent="-228600" lvl="1" marL="685800" rtl="0" algn="l">
              <a:lnSpc>
                <a:spcPct val="90000"/>
              </a:lnSpc>
              <a:spcBef>
                <a:spcPts val="500"/>
              </a:spcBef>
              <a:spcAft>
                <a:spcPts val="0"/>
              </a:spcAft>
              <a:buClr>
                <a:srgbClr val="FF0000"/>
              </a:buClr>
              <a:buSzPct val="100000"/>
              <a:buChar char="•"/>
            </a:pPr>
            <a:r>
              <a:rPr b="1" lang="en-IN">
                <a:solidFill>
                  <a:srgbClr val="FF0000"/>
                </a:solidFill>
              </a:rPr>
              <a:t>Visual Stimulus Representations</a:t>
            </a:r>
            <a:endParaRPr/>
          </a:p>
          <a:p>
            <a:pPr indent="-228600" lvl="1" marL="685800" rtl="0" algn="l">
              <a:lnSpc>
                <a:spcPct val="90000"/>
              </a:lnSpc>
              <a:spcBef>
                <a:spcPts val="500"/>
              </a:spcBef>
              <a:spcAft>
                <a:spcPts val="0"/>
              </a:spcAft>
              <a:buClr>
                <a:schemeClr val="dk1"/>
              </a:buClr>
              <a:buSzPct val="100000"/>
              <a:buChar char="•"/>
            </a:pPr>
            <a:r>
              <a:rPr lang="en-IN"/>
              <a:t>Audio Stimulus Representations</a:t>
            </a:r>
            <a:endParaRPr/>
          </a:p>
          <a:p>
            <a:pPr indent="-228600" lvl="1" marL="685800" rtl="0" algn="l">
              <a:lnSpc>
                <a:spcPct val="90000"/>
              </a:lnSpc>
              <a:spcBef>
                <a:spcPts val="500"/>
              </a:spcBef>
              <a:spcAft>
                <a:spcPts val="0"/>
              </a:spcAft>
              <a:buClr>
                <a:schemeClr val="dk1"/>
              </a:buClr>
              <a:buSzPct val="100000"/>
              <a:buChar char="•"/>
            </a:pPr>
            <a:r>
              <a:rPr lang="en-IN"/>
              <a:t>Multimodal Stimulus Representations</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Decoding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Lunch break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Encoding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Advanced Methods [1 hour 15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Summary and Future Trends [15 min]</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766" name="Google Shape;766;p58"/>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767" name="Google Shape;767;p58"/>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768" name="Google Shape;768;p58"/>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59"/>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Visual Stimuli</a:t>
            </a:r>
            <a:endParaRPr/>
          </a:p>
        </p:txBody>
      </p:sp>
      <p:sp>
        <p:nvSpPr>
          <p:cNvPr id="774" name="Google Shape;774;p59"/>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Visual field filter banks (Thirion et al., 2006; Nishimoto et al., 2011). </a:t>
            </a:r>
            <a:endParaRPr/>
          </a:p>
          <a:p>
            <a:pPr indent="-228600" lvl="0" marL="228600" rtl="0" algn="l">
              <a:lnSpc>
                <a:spcPct val="90000"/>
              </a:lnSpc>
              <a:spcBef>
                <a:spcPts val="1000"/>
              </a:spcBef>
              <a:spcAft>
                <a:spcPts val="0"/>
              </a:spcAft>
              <a:buClr>
                <a:schemeClr val="dk1"/>
              </a:buClr>
              <a:buSzPts val="2800"/>
              <a:buChar char="•"/>
            </a:pPr>
            <a:r>
              <a:rPr lang="en-IN"/>
              <a:t>Gabor wavelet pyramid (Kay et al., 2008). </a:t>
            </a:r>
            <a:endParaRPr/>
          </a:p>
          <a:p>
            <a:pPr indent="-228600" lvl="0" marL="228600" rtl="0" algn="l">
              <a:lnSpc>
                <a:spcPct val="90000"/>
              </a:lnSpc>
              <a:spcBef>
                <a:spcPts val="1000"/>
              </a:spcBef>
              <a:spcAft>
                <a:spcPts val="0"/>
              </a:spcAft>
              <a:buClr>
                <a:schemeClr val="dk1"/>
              </a:buClr>
              <a:buSzPts val="2800"/>
              <a:buChar char="•"/>
            </a:pPr>
            <a:r>
              <a:rPr lang="en-IN"/>
              <a:t>HMAX model (Horikawa et al., 2017).</a:t>
            </a:r>
            <a:endParaRPr/>
          </a:p>
          <a:p>
            <a:pPr indent="-228600" lvl="0" marL="228600" rtl="0" algn="l">
              <a:lnSpc>
                <a:spcPct val="90000"/>
              </a:lnSpc>
              <a:spcBef>
                <a:spcPts val="1000"/>
              </a:spcBef>
              <a:spcAft>
                <a:spcPts val="0"/>
              </a:spcAft>
              <a:buClr>
                <a:schemeClr val="dk1"/>
              </a:buClr>
              <a:buSzPts val="2800"/>
              <a:buChar char="•"/>
            </a:pPr>
            <a:r>
              <a:rPr lang="en-IN"/>
              <a:t>Convolutional neural networks (Yamins et al., 2014; Anderson et al., 2017a; Beliy et al., 2019; Du et al., 2020; Nishida et al., 2020). </a:t>
            </a:r>
            <a:endParaRPr/>
          </a:p>
        </p:txBody>
      </p:sp>
      <p:sp>
        <p:nvSpPr>
          <p:cNvPr id="775" name="Google Shape;775;p59"/>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776" name="Google Shape;776;p59"/>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777" name="Google Shape;777;p59"/>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6"/>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Neuroscience</a:t>
            </a:r>
            <a:endParaRPr/>
          </a:p>
        </p:txBody>
      </p:sp>
      <p:sp>
        <p:nvSpPr>
          <p:cNvPr id="191" name="Google Shape;191;p6"/>
          <p:cNvSpPr txBox="1"/>
          <p:nvPr>
            <p:ph idx="1" type="body"/>
          </p:nvPr>
        </p:nvSpPr>
        <p:spPr>
          <a:xfrm>
            <a:off x="147638" y="1512048"/>
            <a:ext cx="11891962" cy="478397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IN"/>
              <a:t>Field of science that studies the structure and function of the nervous system of different species.</a:t>
            </a:r>
            <a:endParaRPr/>
          </a:p>
          <a:p>
            <a:pPr indent="-228600" lvl="0" marL="228600" rtl="0" algn="l">
              <a:lnSpc>
                <a:spcPct val="90000"/>
              </a:lnSpc>
              <a:spcBef>
                <a:spcPts val="1000"/>
              </a:spcBef>
              <a:spcAft>
                <a:spcPts val="0"/>
              </a:spcAft>
              <a:buClr>
                <a:schemeClr val="dk1"/>
              </a:buClr>
              <a:buSzPct val="100000"/>
              <a:buChar char="•"/>
            </a:pPr>
            <a:r>
              <a:rPr lang="en-IN"/>
              <a:t>Involves answering interesting questions</a:t>
            </a:r>
            <a:endParaRPr/>
          </a:p>
          <a:p>
            <a:pPr indent="-228600" lvl="1" marL="685800" rtl="0" algn="l">
              <a:lnSpc>
                <a:spcPct val="90000"/>
              </a:lnSpc>
              <a:spcBef>
                <a:spcPts val="500"/>
              </a:spcBef>
              <a:spcAft>
                <a:spcPts val="0"/>
              </a:spcAft>
              <a:buClr>
                <a:schemeClr val="dk1"/>
              </a:buClr>
              <a:buSzPct val="100000"/>
              <a:buChar char="•"/>
            </a:pPr>
            <a:r>
              <a:rPr lang="en-IN"/>
              <a:t>How learning occurs during adolescence, and how it differs from the way adults learn and form memories.</a:t>
            </a:r>
            <a:endParaRPr/>
          </a:p>
          <a:p>
            <a:pPr indent="-228600" lvl="1" marL="685800" rtl="0" algn="l">
              <a:lnSpc>
                <a:spcPct val="90000"/>
              </a:lnSpc>
              <a:spcBef>
                <a:spcPts val="500"/>
              </a:spcBef>
              <a:spcAft>
                <a:spcPts val="0"/>
              </a:spcAft>
              <a:buClr>
                <a:schemeClr val="dk1"/>
              </a:buClr>
              <a:buSzPct val="100000"/>
              <a:buChar char="•"/>
            </a:pPr>
            <a:r>
              <a:rPr lang="en-IN"/>
              <a:t>Which specific cells in the brain (and what connections they form with other cells), have a role in how memories are formed. </a:t>
            </a:r>
            <a:endParaRPr/>
          </a:p>
          <a:p>
            <a:pPr indent="-228600" lvl="1" marL="685800" rtl="0" algn="l">
              <a:lnSpc>
                <a:spcPct val="90000"/>
              </a:lnSpc>
              <a:spcBef>
                <a:spcPts val="500"/>
              </a:spcBef>
              <a:spcAft>
                <a:spcPts val="0"/>
              </a:spcAft>
              <a:buClr>
                <a:schemeClr val="dk1"/>
              </a:buClr>
              <a:buSzPct val="100000"/>
              <a:buChar char="•"/>
            </a:pPr>
            <a:r>
              <a:rPr lang="en-IN"/>
              <a:t>How animals cancel out irrelevant information arriving from the senses and focus only on information that matters.</a:t>
            </a:r>
            <a:endParaRPr/>
          </a:p>
          <a:p>
            <a:pPr indent="-228600" lvl="1" marL="685800" rtl="0" algn="l">
              <a:lnSpc>
                <a:spcPct val="90000"/>
              </a:lnSpc>
              <a:spcBef>
                <a:spcPts val="500"/>
              </a:spcBef>
              <a:spcAft>
                <a:spcPts val="0"/>
              </a:spcAft>
              <a:buClr>
                <a:schemeClr val="dk1"/>
              </a:buClr>
              <a:buSzPct val="100000"/>
              <a:buChar char="•"/>
            </a:pPr>
            <a:r>
              <a:rPr lang="en-IN"/>
              <a:t>How do humans make decisions.</a:t>
            </a:r>
            <a:endParaRPr/>
          </a:p>
          <a:p>
            <a:pPr indent="-228600" lvl="1" marL="685800" rtl="0" algn="l">
              <a:lnSpc>
                <a:spcPct val="90000"/>
              </a:lnSpc>
              <a:spcBef>
                <a:spcPts val="500"/>
              </a:spcBef>
              <a:spcAft>
                <a:spcPts val="0"/>
              </a:spcAft>
              <a:buClr>
                <a:schemeClr val="dk1"/>
              </a:buClr>
              <a:buSzPct val="100000"/>
              <a:buChar char="•"/>
            </a:pPr>
            <a:r>
              <a:rPr lang="en-IN"/>
              <a:t>How humans develop speech and learn languages.  </a:t>
            </a:r>
            <a:endParaRPr/>
          </a:p>
          <a:p>
            <a:pPr indent="-228600" lvl="0" marL="228600" rtl="0" algn="l">
              <a:lnSpc>
                <a:spcPct val="90000"/>
              </a:lnSpc>
              <a:spcBef>
                <a:spcPts val="1000"/>
              </a:spcBef>
              <a:spcAft>
                <a:spcPts val="0"/>
              </a:spcAft>
              <a:buClr>
                <a:schemeClr val="dk1"/>
              </a:buClr>
              <a:buSzPct val="100000"/>
              <a:buChar char="•"/>
            </a:pPr>
            <a:r>
              <a:rPr lang="en-IN"/>
              <a:t>Neuroscientists study diverse topics that help us understand how the brain and nervous system work.</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192" name="Google Shape;192;p6"/>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193" name="Google Shape;193;p6"/>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194" name="Google Shape;194;p6"/>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pic>
        <p:nvPicPr>
          <p:cNvPr id="195" name="Google Shape;195;p6"/>
          <p:cNvPicPr preferRelativeResize="0"/>
          <p:nvPr/>
        </p:nvPicPr>
        <p:blipFill rotWithShape="1">
          <a:blip r:embed="rId3">
            <a:alphaModFix/>
          </a:blip>
          <a:srcRect b="15005" l="16546" r="25252" t="9851"/>
          <a:stretch/>
        </p:blipFill>
        <p:spPr>
          <a:xfrm>
            <a:off x="10518590" y="16435"/>
            <a:ext cx="1614874" cy="139957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p60"/>
          <p:cNvPicPr preferRelativeResize="0"/>
          <p:nvPr>
            <p:ph idx="1" type="body"/>
          </p:nvPr>
        </p:nvPicPr>
        <p:blipFill rotWithShape="1">
          <a:blip r:embed="rId3">
            <a:alphaModFix/>
          </a:blip>
          <a:srcRect b="0" l="0" r="0" t="0"/>
          <a:stretch/>
        </p:blipFill>
        <p:spPr>
          <a:xfrm>
            <a:off x="228918" y="759018"/>
            <a:ext cx="5805487" cy="3505682"/>
          </a:xfrm>
          <a:prstGeom prst="rect">
            <a:avLst/>
          </a:prstGeom>
          <a:noFill/>
          <a:ln>
            <a:noFill/>
          </a:ln>
        </p:spPr>
      </p:pic>
      <p:sp>
        <p:nvSpPr>
          <p:cNvPr id="784" name="Google Shape;784;p60"/>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785" name="Google Shape;785;p60"/>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786" name="Google Shape;786;p60"/>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4">
                  <a:extLst>
                    <a:ext uri="{A12FA001-AC4F-418D-AE19-62706E023703}">
                      <ahyp:hlinkClr val="tx"/>
                    </a:ext>
                  </a:extLst>
                </a:hlinkClick>
              </a:rPr>
              <a:t>Kay, Kendrick N., Thomas Naselaris, Ryan J. Prenger, and Jack L. Gallant. "Identifying natural images from human brain activity." </a:t>
            </a:r>
            <a:r>
              <a:rPr b="0" i="1" lang="en-IN" u="sng">
                <a:solidFill>
                  <a:srgbClr val="222222"/>
                </a:solidFill>
                <a:latin typeface="Arial"/>
                <a:ea typeface="Arial"/>
                <a:cs typeface="Arial"/>
                <a:sym typeface="Arial"/>
                <a:hlinkClick r:id="rId5">
                  <a:extLst>
                    <a:ext uri="{A12FA001-AC4F-418D-AE19-62706E023703}">
                      <ahyp:hlinkClr val="tx"/>
                    </a:ext>
                  </a:extLst>
                </a:hlinkClick>
              </a:rPr>
              <a:t>Nature</a:t>
            </a:r>
            <a:r>
              <a:rPr b="0" i="0" lang="en-IN" u="sng">
                <a:solidFill>
                  <a:srgbClr val="222222"/>
                </a:solidFill>
                <a:latin typeface="Arial"/>
                <a:ea typeface="Arial"/>
                <a:cs typeface="Arial"/>
                <a:sym typeface="Arial"/>
                <a:hlinkClick r:id="rId6">
                  <a:extLst>
                    <a:ext uri="{A12FA001-AC4F-418D-AE19-62706E023703}">
                      <ahyp:hlinkClr val="tx"/>
                    </a:ext>
                  </a:extLst>
                </a:hlinkClick>
              </a:rPr>
              <a:t> 452, no. 7185 (2008): 352-355.</a:t>
            </a:r>
            <a:endParaRPr b="0" i="0">
              <a:solidFill>
                <a:srgbClr val="222222"/>
              </a:solidFill>
              <a:latin typeface="Arial"/>
              <a:ea typeface="Arial"/>
              <a:cs typeface="Arial"/>
              <a:sym typeface="Arial"/>
            </a:endParaRPr>
          </a:p>
        </p:txBody>
      </p:sp>
      <p:pic>
        <p:nvPicPr>
          <p:cNvPr id="787" name="Google Shape;787;p60"/>
          <p:cNvPicPr preferRelativeResize="0"/>
          <p:nvPr>
            <p:ph idx="3" type="body"/>
          </p:nvPr>
        </p:nvPicPr>
        <p:blipFill rotWithShape="1">
          <a:blip r:embed="rId7">
            <a:alphaModFix/>
          </a:blip>
          <a:srcRect b="0" l="0" r="0" t="0"/>
          <a:stretch/>
        </p:blipFill>
        <p:spPr>
          <a:xfrm>
            <a:off x="6210459" y="1019793"/>
            <a:ext cx="5805487" cy="2998026"/>
          </a:xfrm>
          <a:prstGeom prst="rect">
            <a:avLst/>
          </a:prstGeom>
          <a:noFill/>
          <a:ln>
            <a:noFill/>
          </a:ln>
        </p:spPr>
      </p:pic>
      <p:sp>
        <p:nvSpPr>
          <p:cNvPr id="788" name="Google Shape;788;p60"/>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Visual Stimuli: Gabor wavelet pyramid</a:t>
            </a:r>
            <a:endParaRPr/>
          </a:p>
        </p:txBody>
      </p:sp>
      <p:sp>
        <p:nvSpPr>
          <p:cNvPr id="789" name="Google Shape;789;p60"/>
          <p:cNvSpPr txBox="1"/>
          <p:nvPr/>
        </p:nvSpPr>
        <p:spPr>
          <a:xfrm>
            <a:off x="84537" y="4382975"/>
            <a:ext cx="5805487"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1400">
                <a:solidFill>
                  <a:schemeClr val="dk1"/>
                </a:solidFill>
                <a:latin typeface="Calibri"/>
                <a:ea typeface="Calibri"/>
                <a:cs typeface="Calibri"/>
                <a:sym typeface="Calibri"/>
              </a:rPr>
              <a:t>a, Spatial frequency and position. Wavelets occur at five spatial frequencies. This panel depicts one wavelet at each of the first five spatial frequencies. At each spatial frequency f cycles/field-of-view (FOV), wavelets are positioned on an f × f grid, as indicated by the translucent lines. </a:t>
            </a:r>
            <a:endParaRPr/>
          </a:p>
          <a:p>
            <a:pPr indent="0" lvl="0" marL="0" marR="0" rtl="0" algn="l">
              <a:spcBef>
                <a:spcPts val="0"/>
              </a:spcBef>
              <a:spcAft>
                <a:spcPts val="0"/>
              </a:spcAft>
              <a:buNone/>
            </a:pPr>
            <a:r>
              <a:rPr b="1" lang="en-IN" sz="1400">
                <a:solidFill>
                  <a:schemeClr val="dk1"/>
                </a:solidFill>
                <a:latin typeface="Calibri"/>
                <a:ea typeface="Calibri"/>
                <a:cs typeface="Calibri"/>
                <a:sym typeface="Calibri"/>
              </a:rPr>
              <a:t>b, Orientation and phase. At each grid position, wavelets occur at eight orientations and two phases. This panel depicts a complete set of wavelets for a single grid position. Dashed lines indicate the bounds of the mask associated with each wavelet.</a:t>
            </a:r>
            <a:endParaRPr/>
          </a:p>
        </p:txBody>
      </p:sp>
      <p:sp>
        <p:nvSpPr>
          <p:cNvPr id="790" name="Google Shape;790;p60"/>
          <p:cNvSpPr txBox="1"/>
          <p:nvPr/>
        </p:nvSpPr>
        <p:spPr>
          <a:xfrm>
            <a:off x="6301978" y="4169802"/>
            <a:ext cx="5737622"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1400">
                <a:solidFill>
                  <a:schemeClr val="dk1"/>
                </a:solidFill>
                <a:latin typeface="Calibri"/>
                <a:ea typeface="Calibri"/>
                <a:cs typeface="Calibri"/>
                <a:sym typeface="Calibri"/>
              </a:rPr>
              <a:t>Gabor wavelet pyramid model. Each image is projected onto the individual Gabor wavelets comprising the Gabor wavelet pyramid. Gabor wavelets differ in size, position, orientation, spatial frequency, and phase. The projections for each quadrature pair of wavelets are squared, summed, and square-rooted, yielding a measure of contrast energy. The contrast energies for different quadrature wavelet pairs are weighted and then summed. Finally, a DC offset is added. The weights are determined by gradient descent with early stopping.</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61"/>
          <p:cNvSpPr txBox="1"/>
          <p:nvPr>
            <p:ph idx="1" type="body"/>
          </p:nvPr>
        </p:nvSpPr>
        <p:spPr>
          <a:xfrm>
            <a:off x="147638" y="1128713"/>
            <a:ext cx="5805487" cy="4860607"/>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IN"/>
              <a:t>Simple Cells S1</a:t>
            </a:r>
            <a:endParaRPr/>
          </a:p>
          <a:p>
            <a:pPr indent="-228600" lvl="1" marL="685800" rtl="0" algn="l">
              <a:lnSpc>
                <a:spcPct val="90000"/>
              </a:lnSpc>
              <a:spcBef>
                <a:spcPts val="500"/>
              </a:spcBef>
              <a:spcAft>
                <a:spcPts val="0"/>
              </a:spcAft>
              <a:buClr>
                <a:schemeClr val="dk1"/>
              </a:buClr>
              <a:buSzPct val="100000"/>
              <a:buChar char="•"/>
            </a:pPr>
            <a:r>
              <a:rPr lang="en-IN"/>
              <a:t>Input images are densely sampled by arrays of two-dimensional filters. </a:t>
            </a:r>
            <a:endParaRPr/>
          </a:p>
          <a:p>
            <a:pPr indent="-228600" lvl="1" marL="685800" rtl="0" algn="l">
              <a:lnSpc>
                <a:spcPct val="90000"/>
              </a:lnSpc>
              <a:spcBef>
                <a:spcPts val="500"/>
              </a:spcBef>
              <a:spcAft>
                <a:spcPts val="0"/>
              </a:spcAft>
              <a:buClr>
                <a:schemeClr val="dk1"/>
              </a:buClr>
              <a:buSzPct val="100000"/>
              <a:buChar char="•"/>
            </a:pPr>
            <a:r>
              <a:rPr lang="en-IN"/>
              <a:t>Output: -1 to 1</a:t>
            </a:r>
            <a:endParaRPr/>
          </a:p>
          <a:p>
            <a:pPr indent="-228600" lvl="0" marL="228600" rtl="0" algn="l">
              <a:lnSpc>
                <a:spcPct val="90000"/>
              </a:lnSpc>
              <a:spcBef>
                <a:spcPts val="1000"/>
              </a:spcBef>
              <a:spcAft>
                <a:spcPts val="0"/>
              </a:spcAft>
              <a:buClr>
                <a:schemeClr val="dk1"/>
              </a:buClr>
              <a:buSzPct val="100000"/>
              <a:buChar char="•"/>
            </a:pPr>
            <a:r>
              <a:rPr lang="en-IN"/>
              <a:t>Complex Cells C1: max pooling</a:t>
            </a:r>
            <a:endParaRPr/>
          </a:p>
          <a:p>
            <a:pPr indent="-228600" lvl="0" marL="228600" rtl="0" algn="l">
              <a:lnSpc>
                <a:spcPct val="90000"/>
              </a:lnSpc>
              <a:spcBef>
                <a:spcPts val="1000"/>
              </a:spcBef>
              <a:spcAft>
                <a:spcPts val="0"/>
              </a:spcAft>
              <a:buClr>
                <a:schemeClr val="dk1"/>
              </a:buClr>
              <a:buSzPct val="100000"/>
              <a:buChar char="•"/>
            </a:pPr>
            <a:r>
              <a:rPr lang="en-IN"/>
              <a:t>Simple Cells S2</a:t>
            </a:r>
            <a:endParaRPr/>
          </a:p>
          <a:p>
            <a:pPr indent="-228600" lvl="1" marL="685800" rtl="0" algn="l">
              <a:lnSpc>
                <a:spcPct val="90000"/>
              </a:lnSpc>
              <a:spcBef>
                <a:spcPts val="500"/>
              </a:spcBef>
              <a:spcAft>
                <a:spcPts val="0"/>
              </a:spcAft>
              <a:buClr>
                <a:schemeClr val="dk1"/>
              </a:buClr>
              <a:buSzPct val="100000"/>
              <a:buChar char="•"/>
            </a:pPr>
            <a:r>
              <a:rPr lang="en-IN"/>
              <a:t>Gaussian with mean 1 and standard deviation 1.</a:t>
            </a:r>
            <a:endParaRPr/>
          </a:p>
          <a:p>
            <a:pPr indent="-228600" lvl="0" marL="228600" rtl="0" algn="l">
              <a:lnSpc>
                <a:spcPct val="90000"/>
              </a:lnSpc>
              <a:spcBef>
                <a:spcPts val="1000"/>
              </a:spcBef>
              <a:spcAft>
                <a:spcPts val="0"/>
              </a:spcAft>
              <a:buClr>
                <a:schemeClr val="dk1"/>
              </a:buClr>
              <a:buSzPct val="100000"/>
              <a:buChar char="•"/>
            </a:pPr>
            <a:r>
              <a:rPr lang="en-IN"/>
              <a:t>Complex Cells C2: max pooling</a:t>
            </a:r>
            <a:endParaRPr/>
          </a:p>
          <a:p>
            <a:pPr indent="-228600" lvl="0" marL="228600" rtl="0" algn="l">
              <a:lnSpc>
                <a:spcPct val="90000"/>
              </a:lnSpc>
              <a:spcBef>
                <a:spcPts val="1000"/>
              </a:spcBef>
              <a:spcAft>
                <a:spcPts val="0"/>
              </a:spcAft>
              <a:buClr>
                <a:schemeClr val="dk1"/>
              </a:buClr>
              <a:buSzPct val="100000"/>
              <a:buChar char="•"/>
            </a:pPr>
            <a:r>
              <a:rPr lang="en-IN"/>
              <a:t>View Tuned Units (VTUs)</a:t>
            </a:r>
            <a:endParaRPr/>
          </a:p>
          <a:p>
            <a:pPr indent="-228600" lvl="1" marL="685800" rtl="0" algn="l">
              <a:lnSpc>
                <a:spcPct val="90000"/>
              </a:lnSpc>
              <a:spcBef>
                <a:spcPts val="500"/>
              </a:spcBef>
              <a:spcAft>
                <a:spcPts val="0"/>
              </a:spcAft>
              <a:buClr>
                <a:schemeClr val="dk1"/>
              </a:buClr>
              <a:buSzPct val="100000"/>
              <a:buChar char="•"/>
            </a:pPr>
            <a:r>
              <a:rPr lang="en-IN"/>
              <a:t>C2 units provide input to VTUs</a:t>
            </a:r>
            <a:endParaRPr/>
          </a:p>
          <a:p>
            <a:pPr indent="-228600" lvl="1" marL="685800" rtl="0" algn="l">
              <a:lnSpc>
                <a:spcPct val="90000"/>
              </a:lnSpc>
              <a:spcBef>
                <a:spcPts val="500"/>
              </a:spcBef>
              <a:spcAft>
                <a:spcPts val="0"/>
              </a:spcAft>
              <a:buClr>
                <a:schemeClr val="dk1"/>
              </a:buClr>
              <a:buSzPct val="100000"/>
              <a:buChar char="•"/>
            </a:pPr>
            <a:r>
              <a:rPr lang="en-IN"/>
              <a:t>C2 → VTU connections are the only stage of the HMAX model where learning occurs.</a:t>
            </a:r>
            <a:endParaRPr/>
          </a:p>
        </p:txBody>
      </p:sp>
      <p:sp>
        <p:nvSpPr>
          <p:cNvPr id="796" name="Google Shape;796;p61"/>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797" name="Google Shape;797;p61"/>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798" name="Google Shape;798;p61"/>
          <p:cNvSpPr txBox="1"/>
          <p:nvPr>
            <p:ph idx="2" type="body"/>
          </p:nvPr>
        </p:nvSpPr>
        <p:spPr>
          <a:xfrm>
            <a:off x="147638" y="6119813"/>
            <a:ext cx="11891962" cy="412762"/>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Riesenhuber, Maximilian, and Tomaso Poggio. "Hierarchical models of object recognition in cortex." </a:t>
            </a:r>
            <a:r>
              <a:rPr b="0" i="1" lang="en-IN" u="sng">
                <a:solidFill>
                  <a:srgbClr val="222222"/>
                </a:solidFill>
                <a:latin typeface="Arial"/>
                <a:ea typeface="Arial"/>
                <a:cs typeface="Arial"/>
                <a:sym typeface="Arial"/>
                <a:hlinkClick r:id="rId4">
                  <a:extLst>
                    <a:ext uri="{A12FA001-AC4F-418D-AE19-62706E023703}">
                      <ahyp:hlinkClr val="tx"/>
                    </a:ext>
                  </a:extLst>
                </a:hlinkClick>
              </a:rPr>
              <a:t>Nature neuroscience</a:t>
            </a:r>
            <a:r>
              <a:rPr b="0" i="0" lang="en-IN" u="sng">
                <a:solidFill>
                  <a:srgbClr val="222222"/>
                </a:solidFill>
                <a:latin typeface="Arial"/>
                <a:ea typeface="Arial"/>
                <a:cs typeface="Arial"/>
                <a:sym typeface="Arial"/>
                <a:hlinkClick r:id="rId5">
                  <a:extLst>
                    <a:ext uri="{A12FA001-AC4F-418D-AE19-62706E023703}">
                      <ahyp:hlinkClr val="tx"/>
                    </a:ext>
                  </a:extLst>
                </a:hlinkClick>
              </a:rPr>
              <a:t> 2, no. 11 (1999): 1019-1025.</a:t>
            </a:r>
            <a:endParaRPr b="0" i="0">
              <a:solidFill>
                <a:srgbClr val="222222"/>
              </a:solidFill>
              <a:latin typeface="Arial"/>
              <a:ea typeface="Arial"/>
              <a:cs typeface="Arial"/>
              <a:sym typeface="Arial"/>
            </a:endParaRPr>
          </a:p>
          <a:p>
            <a:pPr indent="0" lvl="0" marL="0" rtl="0" algn="l">
              <a:lnSpc>
                <a:spcPct val="90000"/>
              </a:lnSpc>
              <a:spcBef>
                <a:spcPts val="1000"/>
              </a:spcBef>
              <a:spcAft>
                <a:spcPts val="0"/>
              </a:spcAft>
              <a:buClr>
                <a:srgbClr val="222222"/>
              </a:buClr>
              <a:buSzPct val="100000"/>
              <a:buNone/>
            </a:pPr>
            <a:r>
              <a:rPr b="0" i="0" lang="en-IN" u="sng">
                <a:solidFill>
                  <a:srgbClr val="222222"/>
                </a:solidFill>
                <a:latin typeface="Arial"/>
                <a:ea typeface="Arial"/>
                <a:cs typeface="Arial"/>
                <a:sym typeface="Arial"/>
                <a:hlinkClick r:id="rId6">
                  <a:extLst>
                    <a:ext uri="{A12FA001-AC4F-418D-AE19-62706E023703}">
                      <ahyp:hlinkClr val="tx"/>
                    </a:ext>
                  </a:extLst>
                </a:hlinkClick>
              </a:rPr>
              <a:t>Horikawa, Tomoyasu, and Yukiyasu Kamitani. "Generic decoding of seen and imagined objects using hierarchical visual features." </a:t>
            </a:r>
            <a:r>
              <a:rPr b="0" i="1" lang="en-IN" u="sng">
                <a:solidFill>
                  <a:srgbClr val="222222"/>
                </a:solidFill>
                <a:latin typeface="Arial"/>
                <a:ea typeface="Arial"/>
                <a:cs typeface="Arial"/>
                <a:sym typeface="Arial"/>
                <a:hlinkClick r:id="rId7">
                  <a:extLst>
                    <a:ext uri="{A12FA001-AC4F-418D-AE19-62706E023703}">
                      <ahyp:hlinkClr val="tx"/>
                    </a:ext>
                  </a:extLst>
                </a:hlinkClick>
              </a:rPr>
              <a:t>Nature communications</a:t>
            </a:r>
            <a:r>
              <a:rPr b="0" i="0" lang="en-IN" u="sng">
                <a:solidFill>
                  <a:srgbClr val="222222"/>
                </a:solidFill>
                <a:latin typeface="Arial"/>
                <a:ea typeface="Arial"/>
                <a:cs typeface="Arial"/>
                <a:sym typeface="Arial"/>
                <a:hlinkClick r:id="rId8">
                  <a:extLst>
                    <a:ext uri="{A12FA001-AC4F-418D-AE19-62706E023703}">
                      <ahyp:hlinkClr val="tx"/>
                    </a:ext>
                  </a:extLst>
                </a:hlinkClick>
              </a:rPr>
              <a:t> 8, no. 1 (2017): 1-15.</a:t>
            </a:r>
            <a:endParaRPr/>
          </a:p>
          <a:p>
            <a:pPr indent="0" lvl="0" marL="0" rtl="0" algn="l">
              <a:lnSpc>
                <a:spcPct val="90000"/>
              </a:lnSpc>
              <a:spcBef>
                <a:spcPts val="1000"/>
              </a:spcBef>
              <a:spcAft>
                <a:spcPts val="0"/>
              </a:spcAft>
              <a:buClr>
                <a:schemeClr val="dk1"/>
              </a:buClr>
              <a:buSzPct val="100000"/>
              <a:buNone/>
            </a:pPr>
            <a:r>
              <a:t/>
            </a:r>
            <a:endParaRPr/>
          </a:p>
        </p:txBody>
      </p:sp>
      <p:pic>
        <p:nvPicPr>
          <p:cNvPr id="799" name="Google Shape;799;p61"/>
          <p:cNvPicPr preferRelativeResize="0"/>
          <p:nvPr>
            <p:ph idx="3" type="body"/>
          </p:nvPr>
        </p:nvPicPr>
        <p:blipFill rotWithShape="1">
          <a:blip r:embed="rId9">
            <a:alphaModFix/>
          </a:blip>
          <a:srcRect b="0" l="0" r="0" t="0"/>
          <a:stretch/>
        </p:blipFill>
        <p:spPr>
          <a:xfrm>
            <a:off x="6402096" y="952501"/>
            <a:ext cx="5591441" cy="5167312"/>
          </a:xfrm>
          <a:prstGeom prst="rect">
            <a:avLst/>
          </a:prstGeom>
          <a:noFill/>
          <a:ln>
            <a:noFill/>
          </a:ln>
        </p:spPr>
      </p:pic>
      <p:sp>
        <p:nvSpPr>
          <p:cNvPr id="800" name="Google Shape;800;p61"/>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Visual Stimuli: HMAX model</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62"/>
          <p:cNvSpPr txBox="1"/>
          <p:nvPr>
            <p:ph idx="1" type="body"/>
          </p:nvPr>
        </p:nvSpPr>
        <p:spPr>
          <a:xfrm>
            <a:off x="147638" y="1128713"/>
            <a:ext cx="11891962" cy="1208087"/>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en-IN"/>
              <a:t>For word stimuli, gather 20 most relevant images using Google search, then get CNN representation (Anderson et al., 2017).</a:t>
            </a:r>
            <a:endParaRPr/>
          </a:p>
          <a:p>
            <a:pPr indent="-228600" lvl="0" marL="228600" rtl="0" algn="l">
              <a:lnSpc>
                <a:spcPct val="90000"/>
              </a:lnSpc>
              <a:spcBef>
                <a:spcPts val="1000"/>
              </a:spcBef>
              <a:spcAft>
                <a:spcPts val="0"/>
              </a:spcAft>
              <a:buClr>
                <a:schemeClr val="dk1"/>
              </a:buClr>
              <a:buSzPct val="100000"/>
              <a:buChar char="•"/>
            </a:pPr>
            <a:r>
              <a:rPr lang="en-IN"/>
              <a:t>AlexNet, VGG-16 (Nishida et al., 2020; Berezutskaya et al., 2020), Inception, ResNet, DenseNet.</a:t>
            </a:r>
            <a:endParaRPr/>
          </a:p>
        </p:txBody>
      </p:sp>
      <p:sp>
        <p:nvSpPr>
          <p:cNvPr id="806" name="Google Shape;806;p62"/>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807" name="Google Shape;807;p62"/>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808" name="Google Shape;808;p62"/>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Visual Stimuli: Convolutional Neural Networks (CNNs)</a:t>
            </a:r>
            <a:endParaRPr/>
          </a:p>
        </p:txBody>
      </p:sp>
      <p:pic>
        <p:nvPicPr>
          <p:cNvPr id="809" name="Google Shape;809;p62"/>
          <p:cNvPicPr preferRelativeResize="0"/>
          <p:nvPr/>
        </p:nvPicPr>
        <p:blipFill rotWithShape="1">
          <a:blip r:embed="rId3">
            <a:alphaModFix/>
          </a:blip>
          <a:srcRect b="0" l="0" r="0" t="0"/>
          <a:stretch/>
        </p:blipFill>
        <p:spPr>
          <a:xfrm>
            <a:off x="2006743" y="2336800"/>
            <a:ext cx="8178514" cy="416675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63"/>
          <p:cNvSpPr txBox="1"/>
          <p:nvPr>
            <p:ph idx="1" type="body"/>
          </p:nvPr>
        </p:nvSpPr>
        <p:spPr>
          <a:xfrm>
            <a:off x="147638" y="1128713"/>
            <a:ext cx="5805487" cy="51673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Step 1: Pass film frames through concept recognition module to get up to 20 concept labels per frame.</a:t>
            </a:r>
            <a:endParaRPr/>
          </a:p>
          <a:p>
            <a:pPr indent="-228600" lvl="1" marL="685800" rtl="0" algn="l">
              <a:lnSpc>
                <a:spcPct val="90000"/>
              </a:lnSpc>
              <a:spcBef>
                <a:spcPts val="500"/>
              </a:spcBef>
              <a:spcAft>
                <a:spcPts val="0"/>
              </a:spcAft>
              <a:buClr>
                <a:schemeClr val="dk1"/>
              </a:buClr>
              <a:buSzPts val="2400"/>
              <a:buChar char="•"/>
            </a:pPr>
            <a:r>
              <a:rPr lang="en-IN"/>
              <a:t>Used Clarifai.</a:t>
            </a:r>
            <a:endParaRPr/>
          </a:p>
          <a:p>
            <a:pPr indent="-228600" lvl="0" marL="228600" rtl="0" algn="l">
              <a:lnSpc>
                <a:spcPct val="90000"/>
              </a:lnSpc>
              <a:spcBef>
                <a:spcPts val="1000"/>
              </a:spcBef>
              <a:spcAft>
                <a:spcPts val="0"/>
              </a:spcAft>
              <a:buClr>
                <a:schemeClr val="dk1"/>
              </a:buClr>
              <a:buSzPts val="2800"/>
              <a:buChar char="•"/>
            </a:pPr>
            <a:r>
              <a:rPr lang="en-IN"/>
              <a:t>Step 2: Get fastText embeddings for each concept label. Frame embedding is average of word embeddings.</a:t>
            </a:r>
            <a:endParaRPr/>
          </a:p>
          <a:p>
            <a:pPr indent="-228600" lvl="0" marL="228600" rtl="0" algn="l">
              <a:lnSpc>
                <a:spcPct val="90000"/>
              </a:lnSpc>
              <a:spcBef>
                <a:spcPts val="1000"/>
              </a:spcBef>
              <a:spcAft>
                <a:spcPts val="0"/>
              </a:spcAft>
              <a:buClr>
                <a:schemeClr val="dk1"/>
              </a:buClr>
              <a:buSzPts val="2800"/>
              <a:buChar char="•"/>
            </a:pPr>
            <a:r>
              <a:rPr lang="en-IN"/>
              <a:t>Step 3: PCA for dimensionality reduction.</a:t>
            </a:r>
            <a:endParaRPr/>
          </a:p>
        </p:txBody>
      </p:sp>
      <p:sp>
        <p:nvSpPr>
          <p:cNvPr id="815" name="Google Shape;815;p63"/>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816" name="Google Shape;816;p63"/>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817" name="Google Shape;817;p63"/>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Berezutskaya, Julia, Zachary V. Freudenburg, Luca Ambrogioni, Umut Güçlü, Marcel AJ van Gerven, and Nick F. Ramsey. "Cortical network responses map onto data-driven features that capture visual semantics of movie fragments." </a:t>
            </a:r>
            <a:r>
              <a:rPr b="0" i="1" lang="en-IN" u="sng">
                <a:solidFill>
                  <a:srgbClr val="222222"/>
                </a:solidFill>
                <a:latin typeface="Arial"/>
                <a:ea typeface="Arial"/>
                <a:cs typeface="Arial"/>
                <a:sym typeface="Arial"/>
                <a:hlinkClick r:id="rId4">
                  <a:extLst>
                    <a:ext uri="{A12FA001-AC4F-418D-AE19-62706E023703}">
                      <ahyp:hlinkClr val="tx"/>
                    </a:ext>
                  </a:extLst>
                </a:hlinkClick>
              </a:rPr>
              <a:t>Scientific reports</a:t>
            </a:r>
            <a:r>
              <a:rPr b="0" i="0" lang="en-IN" u="sng">
                <a:solidFill>
                  <a:srgbClr val="222222"/>
                </a:solidFill>
                <a:latin typeface="Arial"/>
                <a:ea typeface="Arial"/>
                <a:cs typeface="Arial"/>
                <a:sym typeface="Arial"/>
                <a:hlinkClick r:id="rId5">
                  <a:extLst>
                    <a:ext uri="{A12FA001-AC4F-418D-AE19-62706E023703}">
                      <ahyp:hlinkClr val="tx"/>
                    </a:ext>
                  </a:extLst>
                </a:hlinkClick>
              </a:rPr>
              <a:t> 10, no. 1 (2020): 1-21.</a:t>
            </a:r>
            <a:endParaRPr/>
          </a:p>
          <a:p>
            <a:pPr indent="0" lvl="0" marL="0" rtl="0" algn="l">
              <a:lnSpc>
                <a:spcPct val="90000"/>
              </a:lnSpc>
              <a:spcBef>
                <a:spcPts val="1000"/>
              </a:spcBef>
              <a:spcAft>
                <a:spcPts val="0"/>
              </a:spcAft>
              <a:buClr>
                <a:schemeClr val="dk1"/>
              </a:buClr>
              <a:buSzPct val="100000"/>
              <a:buNone/>
            </a:pPr>
            <a:r>
              <a:t/>
            </a:r>
            <a:endParaRPr/>
          </a:p>
        </p:txBody>
      </p:sp>
      <p:sp>
        <p:nvSpPr>
          <p:cNvPr id="818" name="Google Shape;818;p63"/>
          <p:cNvSpPr txBox="1"/>
          <p:nvPr>
            <p:ph idx="3" type="body"/>
          </p:nvPr>
        </p:nvSpPr>
        <p:spPr>
          <a:xfrm>
            <a:off x="6234113" y="1128713"/>
            <a:ext cx="5805487" cy="5167312"/>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819" name="Google Shape;819;p63"/>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Visual Stimuli: Object Recognition with Word embeddings</a:t>
            </a:r>
            <a:endParaRPr/>
          </a:p>
        </p:txBody>
      </p:sp>
      <p:pic>
        <p:nvPicPr>
          <p:cNvPr id="820" name="Google Shape;820;p63"/>
          <p:cNvPicPr preferRelativeResize="0"/>
          <p:nvPr/>
        </p:nvPicPr>
        <p:blipFill rotWithShape="1">
          <a:blip r:embed="rId6">
            <a:alphaModFix/>
          </a:blip>
          <a:srcRect b="0" l="0" r="0" t="0"/>
          <a:stretch/>
        </p:blipFill>
        <p:spPr>
          <a:xfrm>
            <a:off x="6055678" y="1035328"/>
            <a:ext cx="5805487" cy="2475943"/>
          </a:xfrm>
          <a:prstGeom prst="rect">
            <a:avLst/>
          </a:prstGeom>
          <a:noFill/>
          <a:ln>
            <a:noFill/>
          </a:ln>
        </p:spPr>
      </p:pic>
      <p:pic>
        <p:nvPicPr>
          <p:cNvPr id="821" name="Google Shape;821;p63"/>
          <p:cNvPicPr preferRelativeResize="0"/>
          <p:nvPr/>
        </p:nvPicPr>
        <p:blipFill rotWithShape="1">
          <a:blip r:embed="rId7">
            <a:alphaModFix/>
          </a:blip>
          <a:srcRect b="0" l="0" r="0" t="0"/>
          <a:stretch/>
        </p:blipFill>
        <p:spPr>
          <a:xfrm>
            <a:off x="6055679" y="3618093"/>
            <a:ext cx="5939462" cy="231280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64"/>
          <p:cNvSpPr txBox="1"/>
          <p:nvPr>
            <p:ph idx="1" type="body"/>
          </p:nvPr>
        </p:nvSpPr>
        <p:spPr>
          <a:xfrm>
            <a:off x="147638" y="1128713"/>
            <a:ext cx="5805487" cy="51673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Problem: Scarce labeled data.</a:t>
            </a:r>
            <a:endParaRPr/>
          </a:p>
        </p:txBody>
      </p:sp>
      <p:sp>
        <p:nvSpPr>
          <p:cNvPr id="827" name="Google Shape;827;p64"/>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828" name="Google Shape;828;p64"/>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829" name="Google Shape;829;p64"/>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Beliy, Roman, Guy Gaziv, Assaf Hoogi, Francesca Strappini, Tal Golan, and Michal Irani. "From voxels to pixels and back: Self-supervision in natural-image reconstruction from fMRI." </a:t>
            </a:r>
            <a:r>
              <a:rPr b="0" i="1" lang="en-IN" u="sng">
                <a:solidFill>
                  <a:srgbClr val="222222"/>
                </a:solidFill>
                <a:latin typeface="Arial"/>
                <a:ea typeface="Arial"/>
                <a:cs typeface="Arial"/>
                <a:sym typeface="Arial"/>
                <a:hlinkClick r:id="rId4">
                  <a:extLst>
                    <a:ext uri="{A12FA001-AC4F-418D-AE19-62706E023703}">
                      <ahyp:hlinkClr val="tx"/>
                    </a:ext>
                  </a:extLst>
                </a:hlinkClick>
              </a:rPr>
              <a:t>Advances in Neural Information Processing Systems</a:t>
            </a:r>
            <a:r>
              <a:rPr b="0" i="0" lang="en-IN" u="sng">
                <a:solidFill>
                  <a:srgbClr val="222222"/>
                </a:solidFill>
                <a:latin typeface="Arial"/>
                <a:ea typeface="Arial"/>
                <a:cs typeface="Arial"/>
                <a:sym typeface="Arial"/>
                <a:hlinkClick r:id="rId5">
                  <a:extLst>
                    <a:ext uri="{A12FA001-AC4F-418D-AE19-62706E023703}">
                      <ahyp:hlinkClr val="tx"/>
                    </a:ext>
                  </a:extLst>
                </a:hlinkClick>
              </a:rPr>
              <a:t> 32 (2019).</a:t>
            </a:r>
            <a:endParaRPr/>
          </a:p>
          <a:p>
            <a:pPr indent="0" lvl="0" marL="0" rtl="0" algn="l">
              <a:lnSpc>
                <a:spcPct val="90000"/>
              </a:lnSpc>
              <a:spcBef>
                <a:spcPts val="1000"/>
              </a:spcBef>
              <a:spcAft>
                <a:spcPts val="0"/>
              </a:spcAft>
              <a:buClr>
                <a:schemeClr val="dk1"/>
              </a:buClr>
              <a:buSzPct val="100000"/>
              <a:buNone/>
            </a:pPr>
            <a:r>
              <a:t/>
            </a:r>
            <a:endParaRPr/>
          </a:p>
        </p:txBody>
      </p:sp>
      <p:sp>
        <p:nvSpPr>
          <p:cNvPr id="830" name="Google Shape;830;p64"/>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Visual Stimuli: Semi-supervised CNNs</a:t>
            </a:r>
            <a:endParaRPr/>
          </a:p>
        </p:txBody>
      </p:sp>
      <p:pic>
        <p:nvPicPr>
          <p:cNvPr id="831" name="Google Shape;831;p64"/>
          <p:cNvPicPr preferRelativeResize="0"/>
          <p:nvPr>
            <p:ph idx="3" type="body"/>
          </p:nvPr>
        </p:nvPicPr>
        <p:blipFill rotWithShape="1">
          <a:blip r:embed="rId6">
            <a:alphaModFix/>
          </a:blip>
          <a:srcRect b="0" l="0" r="0" t="0"/>
          <a:stretch/>
        </p:blipFill>
        <p:spPr>
          <a:xfrm>
            <a:off x="6234113" y="1128713"/>
            <a:ext cx="5805487" cy="2815661"/>
          </a:xfrm>
          <a:prstGeom prst="rect">
            <a:avLst/>
          </a:prstGeom>
          <a:noFill/>
          <a:ln>
            <a:noFill/>
          </a:ln>
        </p:spPr>
      </p:pic>
      <p:sp>
        <p:nvSpPr>
          <p:cNvPr id="832" name="Google Shape;832;p64"/>
          <p:cNvSpPr txBox="1"/>
          <p:nvPr/>
        </p:nvSpPr>
        <p:spPr>
          <a:xfrm>
            <a:off x="6150610" y="4059810"/>
            <a:ext cx="5772150"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1400">
                <a:solidFill>
                  <a:schemeClr val="dk1"/>
                </a:solidFill>
                <a:latin typeface="Calibri"/>
                <a:ea typeface="Calibri"/>
                <a:cs typeface="Calibri"/>
                <a:sym typeface="Calibri"/>
              </a:rPr>
              <a:t>Training phases &amp; Architecture. (a) The first training phase: Supervised training of the Encoder with {Image, fMRI} pairs. (b) Second phase: Training the Decoder simultaneously with 3 types of data: {Image, fMRI} pairs (supervised examples), unlabeled natural images (self-supervision), and unlabeled test-fMRI (self-supervision). Note that the test-images are never used for training. The pretrained Encoder from the first training phase is kept fixed in the second phase. (c) Encoder and Decoder architectures. BN, US, and ReLU stand for batch normalization, up-sampling, and rectified linear unit, respectively.</a:t>
            </a:r>
            <a:endParaRPr/>
          </a:p>
        </p:txBody>
      </p:sp>
      <p:pic>
        <p:nvPicPr>
          <p:cNvPr id="833" name="Google Shape;833;p64"/>
          <p:cNvPicPr preferRelativeResize="0"/>
          <p:nvPr/>
        </p:nvPicPr>
        <p:blipFill rotWithShape="1">
          <a:blip r:embed="rId7">
            <a:alphaModFix/>
          </a:blip>
          <a:srcRect b="0" l="0" r="28429" t="0"/>
          <a:stretch/>
        </p:blipFill>
        <p:spPr>
          <a:xfrm>
            <a:off x="363131" y="1618087"/>
            <a:ext cx="5283060" cy="457549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65"/>
          <p:cNvSpPr txBox="1"/>
          <p:nvPr>
            <p:ph idx="1" type="body"/>
          </p:nvPr>
        </p:nvSpPr>
        <p:spPr>
          <a:xfrm>
            <a:off x="147638" y="1128713"/>
            <a:ext cx="11673522" cy="115247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IN"/>
              <a:t>StepEncog, a convolutional LSTM autoencoder model trained on fMRI voxels.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839" name="Google Shape;839;p65"/>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840" name="Google Shape;840;p65"/>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841" name="Google Shape;841;p65"/>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Oota, Subba Reddy, Vijay Rowtula, Manish Gupta, and Raju S. Bapi. "StepEncog: A convolutional LSTM autoencoder for near-perfect fMRI encoding." In </a:t>
            </a:r>
            <a:r>
              <a:rPr b="0" i="1" lang="en-IN" u="sng">
                <a:solidFill>
                  <a:srgbClr val="222222"/>
                </a:solidFill>
                <a:latin typeface="Arial"/>
                <a:ea typeface="Arial"/>
                <a:cs typeface="Arial"/>
                <a:sym typeface="Arial"/>
                <a:hlinkClick r:id="rId4">
                  <a:extLst>
                    <a:ext uri="{A12FA001-AC4F-418D-AE19-62706E023703}">
                      <ahyp:hlinkClr val="tx"/>
                    </a:ext>
                  </a:extLst>
                </a:hlinkClick>
              </a:rPr>
              <a:t>2019 International Joint Conference on Neural Networks (IJCNN)</a:t>
            </a:r>
            <a:r>
              <a:rPr b="0" i="0" lang="en-IN" u="sng">
                <a:solidFill>
                  <a:srgbClr val="222222"/>
                </a:solidFill>
                <a:latin typeface="Arial"/>
                <a:ea typeface="Arial"/>
                <a:cs typeface="Arial"/>
                <a:sym typeface="Arial"/>
                <a:hlinkClick r:id="rId5">
                  <a:extLst>
                    <a:ext uri="{A12FA001-AC4F-418D-AE19-62706E023703}">
                      <ahyp:hlinkClr val="tx"/>
                    </a:ext>
                  </a:extLst>
                </a:hlinkClick>
              </a:rPr>
              <a:t>, pp. 1-8. IEEE, 2019.</a:t>
            </a:r>
            <a:endParaRPr/>
          </a:p>
        </p:txBody>
      </p:sp>
      <p:sp>
        <p:nvSpPr>
          <p:cNvPr id="842" name="Google Shape;842;p65"/>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Visual Stimuli: Convolutional LSTM Autoencoder</a:t>
            </a:r>
            <a:endParaRPr/>
          </a:p>
        </p:txBody>
      </p:sp>
      <p:pic>
        <p:nvPicPr>
          <p:cNvPr id="843" name="Google Shape;843;p65"/>
          <p:cNvPicPr preferRelativeResize="0"/>
          <p:nvPr/>
        </p:nvPicPr>
        <p:blipFill rotWithShape="1">
          <a:blip r:embed="rId6">
            <a:alphaModFix/>
          </a:blip>
          <a:srcRect b="0" l="0" r="0" t="0"/>
          <a:stretch/>
        </p:blipFill>
        <p:spPr>
          <a:xfrm>
            <a:off x="1517129" y="1642269"/>
            <a:ext cx="8698751" cy="444295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66"/>
          <p:cNvSpPr txBox="1"/>
          <p:nvPr>
            <p:ph idx="1" type="body"/>
          </p:nvPr>
        </p:nvSpPr>
        <p:spPr>
          <a:xfrm>
            <a:off x="147638" y="1128713"/>
            <a:ext cx="5805487" cy="5167312"/>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849" name="Google Shape;849;p66"/>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850" name="Google Shape;850;p66"/>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851" name="Google Shape;851;p66"/>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22222"/>
              </a:buClr>
              <a:buSzPts val="1000"/>
              <a:buNone/>
            </a:pPr>
            <a:r>
              <a:rPr b="0" i="0" lang="en-IN" sz="1000" u="sng">
                <a:solidFill>
                  <a:srgbClr val="222222"/>
                </a:solidFill>
                <a:latin typeface="Arial"/>
                <a:ea typeface="Arial"/>
                <a:cs typeface="Arial"/>
                <a:sym typeface="Arial"/>
                <a:hlinkClick r:id="rId3">
                  <a:extLst>
                    <a:ext uri="{A12FA001-AC4F-418D-AE19-62706E023703}">
                      <ahyp:hlinkClr val="tx"/>
                    </a:ext>
                  </a:extLst>
                </a:hlinkClick>
              </a:rPr>
              <a:t>Takagi, Yu, and Shinji Nishimoto. "High-resolution image reconstruction with latent diffusion models from human brain activity." In </a:t>
            </a:r>
            <a:r>
              <a:rPr b="0" i="1" lang="en-IN" sz="1000" u="sng">
                <a:solidFill>
                  <a:srgbClr val="222222"/>
                </a:solidFill>
                <a:latin typeface="Arial"/>
                <a:ea typeface="Arial"/>
                <a:cs typeface="Arial"/>
                <a:sym typeface="Arial"/>
                <a:hlinkClick r:id="rId4">
                  <a:extLst>
                    <a:ext uri="{A12FA001-AC4F-418D-AE19-62706E023703}">
                      <ahyp:hlinkClr val="tx"/>
                    </a:ext>
                  </a:extLst>
                </a:hlinkClick>
              </a:rPr>
              <a:t>CVPR</a:t>
            </a:r>
            <a:r>
              <a:rPr b="0" i="0" lang="en-IN" sz="1000" u="sng">
                <a:solidFill>
                  <a:srgbClr val="222222"/>
                </a:solidFill>
                <a:latin typeface="Arial"/>
                <a:ea typeface="Arial"/>
                <a:cs typeface="Arial"/>
                <a:sym typeface="Arial"/>
                <a:hlinkClick r:id="rId5">
                  <a:extLst>
                    <a:ext uri="{A12FA001-AC4F-418D-AE19-62706E023703}">
                      <ahyp:hlinkClr val="tx"/>
                    </a:ext>
                  </a:extLst>
                </a:hlinkClick>
              </a:rPr>
              <a:t>, pp. 14453-14463. 2023.</a:t>
            </a:r>
            <a:endParaRPr sz="1000"/>
          </a:p>
        </p:txBody>
      </p:sp>
      <p:pic>
        <p:nvPicPr>
          <p:cNvPr id="852" name="Google Shape;852;p66"/>
          <p:cNvPicPr preferRelativeResize="0"/>
          <p:nvPr>
            <p:ph idx="3" type="body"/>
          </p:nvPr>
        </p:nvPicPr>
        <p:blipFill rotWithShape="1">
          <a:blip r:embed="rId6">
            <a:alphaModFix/>
          </a:blip>
          <a:srcRect b="0" l="0" r="0" t="0"/>
          <a:stretch/>
        </p:blipFill>
        <p:spPr>
          <a:xfrm>
            <a:off x="1204913" y="3083668"/>
            <a:ext cx="8797607" cy="3212357"/>
          </a:xfrm>
          <a:prstGeom prst="rect">
            <a:avLst/>
          </a:prstGeom>
          <a:noFill/>
          <a:ln>
            <a:noFill/>
          </a:ln>
        </p:spPr>
      </p:pic>
      <p:sp>
        <p:nvSpPr>
          <p:cNvPr id="853" name="Google Shape;853;p66"/>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Latent Diffusion Models</a:t>
            </a:r>
            <a:endParaRPr/>
          </a:p>
        </p:txBody>
      </p:sp>
      <p:pic>
        <p:nvPicPr>
          <p:cNvPr id="854" name="Google Shape;854;p66"/>
          <p:cNvPicPr preferRelativeResize="0"/>
          <p:nvPr/>
        </p:nvPicPr>
        <p:blipFill rotWithShape="1">
          <a:blip r:embed="rId7">
            <a:alphaModFix/>
          </a:blip>
          <a:srcRect b="0" l="0" r="0" t="0"/>
          <a:stretch/>
        </p:blipFill>
        <p:spPr>
          <a:xfrm>
            <a:off x="5953125" y="189613"/>
            <a:ext cx="5592055" cy="271784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67"/>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860" name="Google Shape;860;p67"/>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AEABAB"/>
              </a:buClr>
              <a:buSzPct val="100000"/>
              <a:buChar char="•"/>
            </a:pPr>
            <a:r>
              <a:rPr lang="en-IN">
                <a:solidFill>
                  <a:srgbClr val="AEABAB"/>
                </a:solidFill>
              </a:rPr>
              <a:t>Introduction to Brain encoding and decoding [30 min]</a:t>
            </a:r>
            <a:endParaRPr/>
          </a:p>
          <a:p>
            <a:pPr indent="-228600" lvl="0" marL="228600" rtl="0" algn="l">
              <a:lnSpc>
                <a:spcPct val="90000"/>
              </a:lnSpc>
              <a:spcBef>
                <a:spcPts val="1000"/>
              </a:spcBef>
              <a:spcAft>
                <a:spcPts val="0"/>
              </a:spcAft>
              <a:buClr>
                <a:schemeClr val="dk1"/>
              </a:buClr>
              <a:buSzPct val="100000"/>
              <a:buChar char="•"/>
            </a:pPr>
            <a:r>
              <a:rPr lang="en-IN"/>
              <a:t>Stimulus Representations [1 hour]</a:t>
            </a:r>
            <a:endParaRPr/>
          </a:p>
          <a:p>
            <a:pPr indent="-228600" lvl="1" marL="685800" rtl="0" algn="l">
              <a:lnSpc>
                <a:spcPct val="90000"/>
              </a:lnSpc>
              <a:spcBef>
                <a:spcPts val="500"/>
              </a:spcBef>
              <a:spcAft>
                <a:spcPts val="0"/>
              </a:spcAft>
              <a:buClr>
                <a:schemeClr val="dk1"/>
              </a:buClr>
              <a:buSzPct val="100000"/>
              <a:buChar char="•"/>
            </a:pPr>
            <a:r>
              <a:rPr lang="en-IN"/>
              <a:t>Text Stimulus Representations</a:t>
            </a:r>
            <a:endParaRPr/>
          </a:p>
          <a:p>
            <a:pPr indent="-228600" lvl="1" marL="685800" rtl="0" algn="l">
              <a:lnSpc>
                <a:spcPct val="90000"/>
              </a:lnSpc>
              <a:spcBef>
                <a:spcPts val="500"/>
              </a:spcBef>
              <a:spcAft>
                <a:spcPts val="0"/>
              </a:spcAft>
              <a:buClr>
                <a:schemeClr val="dk1"/>
              </a:buClr>
              <a:buSzPct val="100000"/>
              <a:buChar char="•"/>
            </a:pPr>
            <a:r>
              <a:rPr lang="en-IN"/>
              <a:t>Visual Stimulus Representations</a:t>
            </a:r>
            <a:endParaRPr/>
          </a:p>
          <a:p>
            <a:pPr indent="-228600" lvl="1" marL="685800" rtl="0" algn="l">
              <a:lnSpc>
                <a:spcPct val="90000"/>
              </a:lnSpc>
              <a:spcBef>
                <a:spcPts val="500"/>
              </a:spcBef>
              <a:spcAft>
                <a:spcPts val="0"/>
              </a:spcAft>
              <a:buClr>
                <a:srgbClr val="FF0000"/>
              </a:buClr>
              <a:buSzPct val="100000"/>
              <a:buChar char="•"/>
            </a:pPr>
            <a:r>
              <a:rPr b="1" lang="en-IN">
                <a:solidFill>
                  <a:srgbClr val="FF0000"/>
                </a:solidFill>
              </a:rPr>
              <a:t>Audio Stimulus Representations</a:t>
            </a:r>
            <a:endParaRPr/>
          </a:p>
          <a:p>
            <a:pPr indent="-228600" lvl="1" marL="685800" rtl="0" algn="l">
              <a:lnSpc>
                <a:spcPct val="90000"/>
              </a:lnSpc>
              <a:spcBef>
                <a:spcPts val="500"/>
              </a:spcBef>
              <a:spcAft>
                <a:spcPts val="0"/>
              </a:spcAft>
              <a:buClr>
                <a:schemeClr val="dk1"/>
              </a:buClr>
              <a:buSzPct val="100000"/>
              <a:buChar char="•"/>
            </a:pPr>
            <a:r>
              <a:rPr lang="en-IN"/>
              <a:t>Multimodal Stimulus Representations</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Decoding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Lunch break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Encoding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Advanced Methods [1 hour 15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Summary and Future Trends [15 min]</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861" name="Google Shape;861;p67"/>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862" name="Google Shape;862;p67"/>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863" name="Google Shape;863;p67"/>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68"/>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Audio Stimuli</a:t>
            </a:r>
            <a:endParaRPr/>
          </a:p>
        </p:txBody>
      </p:sp>
      <p:sp>
        <p:nvSpPr>
          <p:cNvPr id="869" name="Google Shape;869;p68"/>
          <p:cNvSpPr txBox="1"/>
          <p:nvPr>
            <p:ph idx="1" type="body"/>
          </p:nvPr>
        </p:nvSpPr>
        <p:spPr>
          <a:xfrm>
            <a:off x="147638" y="1104901"/>
            <a:ext cx="11540516" cy="10490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Word rate, Phoneme rate, Presence of phonemes (Huth et al., 2016).</a:t>
            </a:r>
            <a:endParaRPr/>
          </a:p>
          <a:p>
            <a:pPr indent="-228600" lvl="0" marL="228600" rtl="0" algn="l">
              <a:lnSpc>
                <a:spcPct val="90000"/>
              </a:lnSpc>
              <a:spcBef>
                <a:spcPts val="1000"/>
              </a:spcBef>
              <a:spcAft>
                <a:spcPts val="0"/>
              </a:spcAft>
              <a:buClr>
                <a:schemeClr val="dk1"/>
              </a:buClr>
              <a:buSzPts val="2800"/>
              <a:buChar char="•"/>
            </a:pPr>
            <a:r>
              <a:rPr lang="en-IN"/>
              <a:t>SoundNet (Aytar, Vondrick, and Torralba 2016) features (Nishida et al., 2020)</a:t>
            </a:r>
            <a:endParaRPr/>
          </a:p>
        </p:txBody>
      </p:sp>
      <p:sp>
        <p:nvSpPr>
          <p:cNvPr id="870" name="Google Shape;870;p68"/>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871" name="Google Shape;871;p68"/>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872" name="Google Shape;872;p68"/>
          <p:cNvSpPr txBox="1"/>
          <p:nvPr>
            <p:ph idx="2" type="body"/>
          </p:nvPr>
        </p:nvSpPr>
        <p:spPr>
          <a:xfrm>
            <a:off x="147638" y="6116318"/>
            <a:ext cx="11891962" cy="416257"/>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Huth, Alexander G., Wendy A. De Heer, Thomas L. Griffiths, Frédéric E. Theunissen, and Jack L. Gallant. "Natural speech reveals the semantic maps that tile human cerebral cortex." </a:t>
            </a:r>
            <a:r>
              <a:rPr b="0" i="1" lang="en-IN" u="sng">
                <a:solidFill>
                  <a:srgbClr val="222222"/>
                </a:solidFill>
                <a:latin typeface="Arial"/>
                <a:ea typeface="Arial"/>
                <a:cs typeface="Arial"/>
                <a:sym typeface="Arial"/>
                <a:hlinkClick r:id="rId4">
                  <a:extLst>
                    <a:ext uri="{A12FA001-AC4F-418D-AE19-62706E023703}">
                      <ahyp:hlinkClr val="tx"/>
                    </a:ext>
                  </a:extLst>
                </a:hlinkClick>
              </a:rPr>
              <a:t>Nature</a:t>
            </a:r>
            <a:r>
              <a:rPr b="0" i="0" lang="en-IN" u="sng">
                <a:solidFill>
                  <a:srgbClr val="222222"/>
                </a:solidFill>
                <a:latin typeface="Arial"/>
                <a:ea typeface="Arial"/>
                <a:cs typeface="Arial"/>
                <a:sym typeface="Arial"/>
                <a:hlinkClick r:id="rId5">
                  <a:extLst>
                    <a:ext uri="{A12FA001-AC4F-418D-AE19-62706E023703}">
                      <ahyp:hlinkClr val="tx"/>
                    </a:ext>
                  </a:extLst>
                </a:hlinkClick>
              </a:rPr>
              <a:t> 532, no. 7600 (2016): 453-458.</a:t>
            </a:r>
            <a:endParaRPr b="0" i="0">
              <a:solidFill>
                <a:srgbClr val="222222"/>
              </a:solidFill>
              <a:latin typeface="Arial"/>
              <a:ea typeface="Arial"/>
              <a:cs typeface="Arial"/>
              <a:sym typeface="Arial"/>
            </a:endParaRPr>
          </a:p>
          <a:p>
            <a:pPr indent="0" lvl="0" marL="0" rtl="0" algn="l">
              <a:lnSpc>
                <a:spcPct val="90000"/>
              </a:lnSpc>
              <a:spcBef>
                <a:spcPts val="1000"/>
              </a:spcBef>
              <a:spcAft>
                <a:spcPts val="0"/>
              </a:spcAft>
              <a:buClr>
                <a:srgbClr val="222222"/>
              </a:buClr>
              <a:buSzPct val="100000"/>
              <a:buNone/>
            </a:pPr>
            <a:r>
              <a:rPr b="0" i="0" lang="en-IN" u="sng">
                <a:solidFill>
                  <a:srgbClr val="222222"/>
                </a:solidFill>
                <a:latin typeface="Arial"/>
                <a:ea typeface="Arial"/>
                <a:cs typeface="Arial"/>
                <a:sym typeface="Arial"/>
                <a:hlinkClick r:id="rId6">
                  <a:extLst>
                    <a:ext uri="{A12FA001-AC4F-418D-AE19-62706E023703}">
                      <ahyp:hlinkClr val="tx"/>
                    </a:ext>
                  </a:extLst>
                </a:hlinkClick>
              </a:rPr>
              <a:t>Nishida, Satoshi, Yusuke Nakano, Antoine Blanc, Naoya Maeda, Masataka Kado, and Shinji Nishimoto. "Brain-mediated transfer learning of convolutional neural networks." In </a:t>
            </a:r>
            <a:r>
              <a:rPr b="0" i="1" lang="en-IN" u="sng">
                <a:solidFill>
                  <a:srgbClr val="222222"/>
                </a:solidFill>
                <a:latin typeface="Arial"/>
                <a:ea typeface="Arial"/>
                <a:cs typeface="Arial"/>
                <a:sym typeface="Arial"/>
                <a:hlinkClick r:id="rId7">
                  <a:extLst>
                    <a:ext uri="{A12FA001-AC4F-418D-AE19-62706E023703}">
                      <ahyp:hlinkClr val="tx"/>
                    </a:ext>
                  </a:extLst>
                </a:hlinkClick>
              </a:rPr>
              <a:t>Proceedings of the AAAI Conference on Artificial Intelligence</a:t>
            </a:r>
            <a:r>
              <a:rPr b="0" i="0" lang="en-IN" u="sng">
                <a:solidFill>
                  <a:srgbClr val="222222"/>
                </a:solidFill>
                <a:latin typeface="Arial"/>
                <a:ea typeface="Arial"/>
                <a:cs typeface="Arial"/>
                <a:sym typeface="Arial"/>
                <a:hlinkClick r:id="rId8">
                  <a:extLst>
                    <a:ext uri="{A12FA001-AC4F-418D-AE19-62706E023703}">
                      <ahyp:hlinkClr val="tx"/>
                    </a:ext>
                  </a:extLst>
                </a:hlinkClick>
              </a:rPr>
              <a:t>, vol. 34, no. 04, pp. 5281-5288. 2020.</a:t>
            </a:r>
            <a:endParaRPr/>
          </a:p>
          <a:p>
            <a:pPr indent="0" lvl="0" marL="0" rtl="0" algn="l">
              <a:lnSpc>
                <a:spcPct val="90000"/>
              </a:lnSpc>
              <a:spcBef>
                <a:spcPts val="1000"/>
              </a:spcBef>
              <a:spcAft>
                <a:spcPts val="0"/>
              </a:spcAft>
              <a:buClr>
                <a:schemeClr val="dk1"/>
              </a:buClr>
              <a:buSzPct val="100000"/>
              <a:buNone/>
            </a:pPr>
            <a:r>
              <a:t/>
            </a:r>
            <a:endParaRPr b="0" i="0">
              <a:solidFill>
                <a:srgbClr val="222222"/>
              </a:solidFill>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t/>
            </a:r>
            <a:endParaRPr/>
          </a:p>
        </p:txBody>
      </p:sp>
      <p:pic>
        <p:nvPicPr>
          <p:cNvPr id="873" name="Google Shape;873;p68"/>
          <p:cNvPicPr preferRelativeResize="0"/>
          <p:nvPr/>
        </p:nvPicPr>
        <p:blipFill rotWithShape="1">
          <a:blip r:embed="rId9">
            <a:alphaModFix/>
          </a:blip>
          <a:srcRect b="0" l="0" r="0" t="0"/>
          <a:stretch/>
        </p:blipFill>
        <p:spPr>
          <a:xfrm>
            <a:off x="2276766" y="2225343"/>
            <a:ext cx="7191428" cy="381955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69"/>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879" name="Google Shape;879;p69"/>
          <p:cNvSpPr txBox="1"/>
          <p:nvPr>
            <p:ph idx="1" type="body"/>
          </p:nvPr>
        </p:nvSpPr>
        <p:spPr>
          <a:xfrm>
            <a:off x="147638" y="1030778"/>
            <a:ext cx="11891962" cy="5342313"/>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AEABAB"/>
              </a:buClr>
              <a:buSzPct val="100000"/>
              <a:buChar char="•"/>
            </a:pPr>
            <a:r>
              <a:rPr lang="en-IN">
                <a:solidFill>
                  <a:srgbClr val="AEABAB"/>
                </a:solidFill>
              </a:rPr>
              <a:t>Introduction to Brain encoding and decoding [30 min]</a:t>
            </a:r>
            <a:endParaRPr/>
          </a:p>
          <a:p>
            <a:pPr indent="-228600" lvl="0" marL="228600" rtl="0" algn="l">
              <a:lnSpc>
                <a:spcPct val="90000"/>
              </a:lnSpc>
              <a:spcBef>
                <a:spcPts val="1000"/>
              </a:spcBef>
              <a:spcAft>
                <a:spcPts val="0"/>
              </a:spcAft>
              <a:buClr>
                <a:schemeClr val="dk1"/>
              </a:buClr>
              <a:buSzPct val="100000"/>
              <a:buChar char="•"/>
            </a:pPr>
            <a:r>
              <a:rPr lang="en-IN"/>
              <a:t>Stimulus Representations [1 hour]</a:t>
            </a:r>
            <a:endParaRPr/>
          </a:p>
          <a:p>
            <a:pPr indent="-228600" lvl="1" marL="685800" rtl="0" algn="l">
              <a:lnSpc>
                <a:spcPct val="90000"/>
              </a:lnSpc>
              <a:spcBef>
                <a:spcPts val="500"/>
              </a:spcBef>
              <a:spcAft>
                <a:spcPts val="0"/>
              </a:spcAft>
              <a:buClr>
                <a:schemeClr val="dk1"/>
              </a:buClr>
              <a:buSzPct val="100000"/>
              <a:buChar char="•"/>
            </a:pPr>
            <a:r>
              <a:rPr lang="en-IN"/>
              <a:t>Text Stimulus Representations</a:t>
            </a:r>
            <a:endParaRPr/>
          </a:p>
          <a:p>
            <a:pPr indent="-228600" lvl="1" marL="685800" rtl="0" algn="l">
              <a:lnSpc>
                <a:spcPct val="90000"/>
              </a:lnSpc>
              <a:spcBef>
                <a:spcPts val="500"/>
              </a:spcBef>
              <a:spcAft>
                <a:spcPts val="0"/>
              </a:spcAft>
              <a:buClr>
                <a:schemeClr val="dk1"/>
              </a:buClr>
              <a:buSzPct val="100000"/>
              <a:buChar char="•"/>
            </a:pPr>
            <a:r>
              <a:rPr lang="en-IN"/>
              <a:t>Visual Stimulus Representations</a:t>
            </a:r>
            <a:endParaRPr/>
          </a:p>
          <a:p>
            <a:pPr indent="-228600" lvl="1" marL="685800" rtl="0" algn="l">
              <a:lnSpc>
                <a:spcPct val="90000"/>
              </a:lnSpc>
              <a:spcBef>
                <a:spcPts val="500"/>
              </a:spcBef>
              <a:spcAft>
                <a:spcPts val="0"/>
              </a:spcAft>
              <a:buClr>
                <a:schemeClr val="dk1"/>
              </a:buClr>
              <a:buSzPct val="100000"/>
              <a:buChar char="•"/>
            </a:pPr>
            <a:r>
              <a:rPr lang="en-IN"/>
              <a:t>Audio Stimulus Representations</a:t>
            </a:r>
            <a:endParaRPr/>
          </a:p>
          <a:p>
            <a:pPr indent="-228600" lvl="1" marL="685800" rtl="0" algn="l">
              <a:lnSpc>
                <a:spcPct val="90000"/>
              </a:lnSpc>
              <a:spcBef>
                <a:spcPts val="500"/>
              </a:spcBef>
              <a:spcAft>
                <a:spcPts val="0"/>
              </a:spcAft>
              <a:buClr>
                <a:srgbClr val="FF0000"/>
              </a:buClr>
              <a:buSzPct val="100000"/>
              <a:buChar char="•"/>
            </a:pPr>
            <a:r>
              <a:rPr b="1" lang="en-IN">
                <a:solidFill>
                  <a:srgbClr val="FF0000"/>
                </a:solidFill>
              </a:rPr>
              <a:t>Multimodal Stimulus Representations</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Decoding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Lunch break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Deep Learning for Brain Encoding [1 hour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Coffee break [30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Advanced Methods [1 hour 15 min]</a:t>
            </a:r>
            <a:endParaRPr/>
          </a:p>
          <a:p>
            <a:pPr indent="-228600" lvl="0" marL="228600" rtl="0" algn="l">
              <a:lnSpc>
                <a:spcPct val="90000"/>
              </a:lnSpc>
              <a:spcBef>
                <a:spcPts val="1000"/>
              </a:spcBef>
              <a:spcAft>
                <a:spcPts val="0"/>
              </a:spcAft>
              <a:buClr>
                <a:srgbClr val="AEABAB"/>
              </a:buClr>
              <a:buSzPct val="100000"/>
              <a:buChar char="•"/>
            </a:pPr>
            <a:r>
              <a:rPr lang="en-IN">
                <a:solidFill>
                  <a:srgbClr val="AEABAB"/>
                </a:solidFill>
              </a:rPr>
              <a:t>Summary and Future Trends [15 min]</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880" name="Google Shape;880;p69"/>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881" name="Google Shape;881;p69"/>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882" name="Google Shape;882;p69"/>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7"/>
          <p:cNvSpPr txBox="1"/>
          <p:nvPr>
            <p:ph idx="1" type="body"/>
          </p:nvPr>
        </p:nvSpPr>
        <p:spPr>
          <a:xfrm>
            <a:off x="147638" y="1128713"/>
            <a:ext cx="5805487" cy="5167312"/>
          </a:xfrm>
          <a:prstGeom prst="rect">
            <a:avLst/>
          </a:prstGeom>
          <a:blipFill rotWithShape="1">
            <a:blip r:embed="rId3">
              <a:alphaModFix/>
            </a:blip>
            <a:stretch>
              <a:fillRect b="0" l="-1573" r="-314" t="-2356"/>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IN"/>
              <a:t> </a:t>
            </a:r>
            <a:endParaRPr/>
          </a:p>
        </p:txBody>
      </p:sp>
      <p:sp>
        <p:nvSpPr>
          <p:cNvPr id="202" name="Google Shape;202;p7"/>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203" name="Google Shape;203;p7"/>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204" name="Google Shape;204;p7"/>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4">
                  <a:extLst>
                    <a:ext uri="{A12FA001-AC4F-418D-AE19-62706E023703}">
                      <ahyp:hlinkClr val="tx"/>
                    </a:ext>
                  </a:extLst>
                </a:hlinkClick>
              </a:rPr>
              <a:t>Ivanova, Anna A., Martin Schrimpf, Stefano Anzellotti, Noga Zaslavsky, Evelina Fedorenko, and Leyla Isik. "Is it that simple? Linear mapping models in cognitive neuroscience." </a:t>
            </a:r>
            <a:r>
              <a:rPr b="0" i="1" lang="en-IN" u="sng">
                <a:solidFill>
                  <a:srgbClr val="222222"/>
                </a:solidFill>
                <a:latin typeface="Arial"/>
                <a:ea typeface="Arial"/>
                <a:cs typeface="Arial"/>
                <a:sym typeface="Arial"/>
                <a:hlinkClick r:id="rId5">
                  <a:extLst>
                    <a:ext uri="{A12FA001-AC4F-418D-AE19-62706E023703}">
                      <ahyp:hlinkClr val="tx"/>
                    </a:ext>
                  </a:extLst>
                </a:hlinkClick>
              </a:rPr>
              <a:t>bioRxiv</a:t>
            </a:r>
            <a:r>
              <a:rPr b="0" i="0" lang="en-IN" u="sng">
                <a:solidFill>
                  <a:srgbClr val="222222"/>
                </a:solidFill>
                <a:latin typeface="Arial"/>
                <a:ea typeface="Arial"/>
                <a:cs typeface="Arial"/>
                <a:sym typeface="Arial"/>
                <a:hlinkClick r:id="rId6">
                  <a:extLst>
                    <a:ext uri="{A12FA001-AC4F-418D-AE19-62706E023703}">
                      <ahyp:hlinkClr val="tx"/>
                    </a:ext>
                  </a:extLst>
                </a:hlinkClick>
              </a:rPr>
              <a:t> (2021).</a:t>
            </a:r>
            <a:endParaRPr/>
          </a:p>
        </p:txBody>
      </p:sp>
      <p:pic>
        <p:nvPicPr>
          <p:cNvPr id="205" name="Google Shape;205;p7"/>
          <p:cNvPicPr preferRelativeResize="0"/>
          <p:nvPr>
            <p:ph idx="3" type="body"/>
          </p:nvPr>
        </p:nvPicPr>
        <p:blipFill rotWithShape="1">
          <a:blip r:embed="rId7">
            <a:alphaModFix/>
          </a:blip>
          <a:srcRect b="0" l="0" r="0" t="0"/>
          <a:stretch/>
        </p:blipFill>
        <p:spPr>
          <a:xfrm>
            <a:off x="6556430" y="1128713"/>
            <a:ext cx="5160852" cy="5167312"/>
          </a:xfrm>
          <a:prstGeom prst="rect">
            <a:avLst/>
          </a:prstGeom>
          <a:noFill/>
          <a:ln>
            <a:noFill/>
          </a:ln>
        </p:spPr>
      </p:pic>
      <p:sp>
        <p:nvSpPr>
          <p:cNvPr id="206" name="Google Shape;206;p7"/>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Brain encoding and decoding in cognitive neuroscience</a:t>
            </a:r>
            <a:endParaRPr/>
          </a:p>
        </p:txBody>
      </p:sp>
      <p:sp>
        <p:nvSpPr>
          <p:cNvPr id="207" name="Google Shape;207;p7"/>
          <p:cNvSpPr/>
          <p:nvPr/>
        </p:nvSpPr>
        <p:spPr>
          <a:xfrm>
            <a:off x="6556430" y="2438400"/>
            <a:ext cx="5160852" cy="25714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0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70"/>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Multimodal Stimulus Representations</a:t>
            </a:r>
            <a:endParaRPr/>
          </a:p>
        </p:txBody>
      </p:sp>
      <p:sp>
        <p:nvSpPr>
          <p:cNvPr id="888" name="Google Shape;888;p70"/>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Processing videos required audio+image representations</a:t>
            </a:r>
            <a:endParaRPr/>
          </a:p>
          <a:p>
            <a:pPr indent="-228600" lvl="1" marL="685800" rtl="0" algn="l">
              <a:lnSpc>
                <a:spcPct val="90000"/>
              </a:lnSpc>
              <a:spcBef>
                <a:spcPts val="500"/>
              </a:spcBef>
              <a:spcAft>
                <a:spcPts val="0"/>
              </a:spcAft>
              <a:buClr>
                <a:schemeClr val="dk1"/>
              </a:buClr>
              <a:buSzPts val="2400"/>
              <a:buChar char="•"/>
            </a:pPr>
            <a:r>
              <a:rPr lang="en-IN"/>
              <a:t>E.g., VGG+SoundNet (Nishida et al., 2020)</a:t>
            </a:r>
            <a:endParaRPr/>
          </a:p>
          <a:p>
            <a:pPr indent="-228600" lvl="0" marL="228600" rtl="0" algn="l">
              <a:lnSpc>
                <a:spcPct val="90000"/>
              </a:lnSpc>
              <a:spcBef>
                <a:spcPts val="1000"/>
              </a:spcBef>
              <a:spcAft>
                <a:spcPts val="0"/>
              </a:spcAft>
              <a:buClr>
                <a:schemeClr val="dk1"/>
              </a:buClr>
              <a:buSzPts val="2800"/>
              <a:buChar char="•"/>
            </a:pPr>
            <a:r>
              <a:rPr lang="en-IN"/>
              <a:t>Image+text combination models (Wang et al., 2020)</a:t>
            </a:r>
            <a:endParaRPr/>
          </a:p>
          <a:p>
            <a:pPr indent="-228600" lvl="1" marL="685800" rtl="0" algn="l">
              <a:lnSpc>
                <a:spcPct val="90000"/>
              </a:lnSpc>
              <a:spcBef>
                <a:spcPts val="500"/>
              </a:spcBef>
              <a:spcAft>
                <a:spcPts val="0"/>
              </a:spcAft>
              <a:buClr>
                <a:schemeClr val="dk1"/>
              </a:buClr>
              <a:buSzPts val="2400"/>
              <a:buChar char="•"/>
            </a:pPr>
            <a:r>
              <a:rPr lang="en-IN" sz="2400"/>
              <a:t>GloVe+VGG, and ELMo</a:t>
            </a:r>
            <a:r>
              <a:rPr lang="en-IN"/>
              <a:t>+</a:t>
            </a:r>
            <a:r>
              <a:rPr lang="en-IN" sz="2400"/>
              <a:t>VGG</a:t>
            </a:r>
            <a:endParaRPr sz="2400"/>
          </a:p>
          <a:p>
            <a:pPr indent="-228600" lvl="1" marL="685800" rtl="0" algn="l">
              <a:lnSpc>
                <a:spcPct val="90000"/>
              </a:lnSpc>
              <a:spcBef>
                <a:spcPts val="500"/>
              </a:spcBef>
              <a:spcAft>
                <a:spcPts val="0"/>
              </a:spcAft>
              <a:buClr>
                <a:schemeClr val="dk1"/>
              </a:buClr>
              <a:buSzPts val="2400"/>
              <a:buChar char="•"/>
            </a:pPr>
            <a:r>
              <a:rPr lang="en-IN"/>
              <a:t>Averaging or concatenation</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p:txBody>
      </p:sp>
      <p:sp>
        <p:nvSpPr>
          <p:cNvPr id="889" name="Google Shape;889;p70"/>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890" name="Google Shape;890;p70"/>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891" name="Google Shape;891;p70"/>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Wang, Shaonan, Jiajun Zhang, Haiyan Wang, Nan Lin, and Chengqing Zong. "Fine-grained neural decoding with distributed word representations." </a:t>
            </a:r>
            <a:r>
              <a:rPr b="0" i="1" lang="en-IN" u="sng">
                <a:solidFill>
                  <a:srgbClr val="222222"/>
                </a:solidFill>
                <a:latin typeface="Arial"/>
                <a:ea typeface="Arial"/>
                <a:cs typeface="Arial"/>
                <a:sym typeface="Arial"/>
                <a:hlinkClick r:id="rId4">
                  <a:extLst>
                    <a:ext uri="{A12FA001-AC4F-418D-AE19-62706E023703}">
                      <ahyp:hlinkClr val="tx"/>
                    </a:ext>
                  </a:extLst>
                </a:hlinkClick>
              </a:rPr>
              <a:t>Information Sciences</a:t>
            </a:r>
            <a:r>
              <a:rPr b="0" i="0" lang="en-IN" u="sng">
                <a:solidFill>
                  <a:srgbClr val="222222"/>
                </a:solidFill>
                <a:latin typeface="Arial"/>
                <a:ea typeface="Arial"/>
                <a:cs typeface="Arial"/>
                <a:sym typeface="Arial"/>
                <a:hlinkClick r:id="rId5">
                  <a:extLst>
                    <a:ext uri="{A12FA001-AC4F-418D-AE19-62706E023703}">
                      <ahyp:hlinkClr val="tx"/>
                    </a:ext>
                  </a:extLst>
                </a:hlinkClick>
              </a:rPr>
              <a:t> 507 (2020): 256-272.</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71"/>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Multimodal Stimuli: Visio-linguistic representations</a:t>
            </a:r>
            <a:endParaRPr/>
          </a:p>
        </p:txBody>
      </p:sp>
      <p:sp>
        <p:nvSpPr>
          <p:cNvPr id="897" name="Google Shape;897;p71"/>
          <p:cNvSpPr txBox="1"/>
          <p:nvPr>
            <p:ph idx="1" type="body"/>
          </p:nvPr>
        </p:nvSpPr>
        <p:spPr>
          <a:xfrm>
            <a:off x="147638" y="3627120"/>
            <a:ext cx="11891962" cy="2668905"/>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90000"/>
              </a:lnSpc>
              <a:spcBef>
                <a:spcPts val="0"/>
              </a:spcBef>
              <a:spcAft>
                <a:spcPts val="0"/>
              </a:spcAft>
              <a:buClr>
                <a:schemeClr val="dk1"/>
              </a:buClr>
              <a:buSzPct val="100000"/>
              <a:buChar char="•"/>
            </a:pPr>
            <a:r>
              <a:rPr lang="en-IN"/>
              <a:t>Pretrained CNNs: VGGNet19, ResNet50, InceptionV2ResNet and EfficientNetB5</a:t>
            </a:r>
            <a:endParaRPr/>
          </a:p>
          <a:p>
            <a:pPr indent="-228600" lvl="0" marL="228600" rtl="0" algn="l">
              <a:lnSpc>
                <a:spcPct val="90000"/>
              </a:lnSpc>
              <a:spcBef>
                <a:spcPts val="1000"/>
              </a:spcBef>
              <a:spcAft>
                <a:spcPts val="0"/>
              </a:spcAft>
              <a:buClr>
                <a:schemeClr val="dk1"/>
              </a:buClr>
              <a:buSzPct val="100000"/>
              <a:buChar char="•"/>
            </a:pPr>
            <a:r>
              <a:rPr lang="en-IN"/>
              <a:t>Pretrained text Transformers: RoBERTa</a:t>
            </a:r>
            <a:endParaRPr/>
          </a:p>
          <a:p>
            <a:pPr indent="-228600" lvl="0" marL="228600" rtl="0" algn="l">
              <a:lnSpc>
                <a:spcPct val="90000"/>
              </a:lnSpc>
              <a:spcBef>
                <a:spcPts val="1000"/>
              </a:spcBef>
              <a:spcAft>
                <a:spcPts val="0"/>
              </a:spcAft>
              <a:buClr>
                <a:schemeClr val="dk1"/>
              </a:buClr>
              <a:buSzPct val="100000"/>
              <a:buChar char="•"/>
            </a:pPr>
            <a:r>
              <a:rPr lang="en-IN"/>
              <a:t>Image Transformers: Vision Transformer (ViT), Data Efficient Image Transformer (DEiT), and Bidirectional Encoder representation from Image Transformer (BEiT). </a:t>
            </a:r>
            <a:endParaRPr/>
          </a:p>
          <a:p>
            <a:pPr indent="-228600" lvl="0" marL="228600" rtl="0" algn="l">
              <a:lnSpc>
                <a:spcPct val="90000"/>
              </a:lnSpc>
              <a:spcBef>
                <a:spcPts val="1000"/>
              </a:spcBef>
              <a:spcAft>
                <a:spcPts val="0"/>
              </a:spcAft>
              <a:buClr>
                <a:schemeClr val="dk1"/>
              </a:buClr>
              <a:buSzPct val="100000"/>
              <a:buChar char="•"/>
            </a:pPr>
            <a:r>
              <a:rPr lang="en-IN"/>
              <a:t>Late-fusion models: VGGNet19+RoBERTa, ResNet50+RoBERTa, InceptionV2ResNet+RoBERTa and EfficientNetB5+RoBERTa. </a:t>
            </a:r>
            <a:endParaRPr/>
          </a:p>
          <a:p>
            <a:pPr indent="-228600" lvl="0" marL="228600" rtl="0" algn="l">
              <a:lnSpc>
                <a:spcPct val="90000"/>
              </a:lnSpc>
              <a:spcBef>
                <a:spcPts val="1000"/>
              </a:spcBef>
              <a:spcAft>
                <a:spcPts val="0"/>
              </a:spcAft>
              <a:buClr>
                <a:schemeClr val="dk1"/>
              </a:buClr>
              <a:buSzPct val="100000"/>
              <a:buChar char="•"/>
            </a:pPr>
            <a:r>
              <a:rPr lang="en-IN"/>
              <a:t>Multi-modal Transformers: Contrastive Language-Image Pre-training (CLIP), Learning Cross-Modality Encoder Representations from Transformers (LXMERT), and VisualBERT. </a:t>
            </a:r>
            <a:endParaRPr/>
          </a:p>
          <a:p>
            <a:pPr indent="-228600" lvl="1" marL="685800" rtl="0" algn="l">
              <a:lnSpc>
                <a:spcPct val="90000"/>
              </a:lnSpc>
              <a:spcBef>
                <a:spcPts val="500"/>
              </a:spcBef>
              <a:spcAft>
                <a:spcPts val="0"/>
              </a:spcAft>
              <a:buClr>
                <a:schemeClr val="dk1"/>
              </a:buClr>
              <a:buSzPct val="100000"/>
              <a:buChar char="•"/>
            </a:pPr>
            <a:r>
              <a:rPr lang="en-IN"/>
              <a:t>VisualBERT performs the best for brain encoding!</a:t>
            </a:r>
            <a:endParaRPr/>
          </a:p>
        </p:txBody>
      </p:sp>
      <p:sp>
        <p:nvSpPr>
          <p:cNvPr id="898" name="Google Shape;898;p71"/>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899" name="Google Shape;899;p71"/>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900" name="Google Shape;900;p71"/>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Oota, Subba Reddy, Jashn Arora, Vijay Rowtula, Manish Gupta, and Raju S. Bapi. "Visio-Linguistic Brain Encoding." </a:t>
            </a:r>
            <a:r>
              <a:rPr b="0" i="1" lang="en-IN" u="sng">
                <a:solidFill>
                  <a:srgbClr val="222222"/>
                </a:solidFill>
                <a:latin typeface="Arial"/>
                <a:ea typeface="Arial"/>
                <a:cs typeface="Arial"/>
                <a:sym typeface="Arial"/>
                <a:hlinkClick r:id="rId4">
                  <a:extLst>
                    <a:ext uri="{A12FA001-AC4F-418D-AE19-62706E023703}">
                      <ahyp:hlinkClr val="tx"/>
                    </a:ext>
                  </a:extLst>
                </a:hlinkClick>
              </a:rPr>
              <a:t>arXiv preprint arXiv:2204.08261</a:t>
            </a:r>
            <a:r>
              <a:rPr b="0" i="0" lang="en-IN" u="sng">
                <a:solidFill>
                  <a:srgbClr val="222222"/>
                </a:solidFill>
                <a:latin typeface="Arial"/>
                <a:ea typeface="Arial"/>
                <a:cs typeface="Arial"/>
                <a:sym typeface="Arial"/>
                <a:hlinkClick r:id="rId5">
                  <a:extLst>
                    <a:ext uri="{A12FA001-AC4F-418D-AE19-62706E023703}">
                      <ahyp:hlinkClr val="tx"/>
                    </a:ext>
                  </a:extLst>
                </a:hlinkClick>
              </a:rPr>
              <a:t> (2022).</a:t>
            </a:r>
            <a:endParaRPr/>
          </a:p>
          <a:p>
            <a:pPr indent="0" lvl="0" marL="0" rtl="0" algn="l">
              <a:lnSpc>
                <a:spcPct val="90000"/>
              </a:lnSpc>
              <a:spcBef>
                <a:spcPts val="1000"/>
              </a:spcBef>
              <a:spcAft>
                <a:spcPts val="0"/>
              </a:spcAft>
              <a:buClr>
                <a:schemeClr val="dk1"/>
              </a:buClr>
              <a:buSzPct val="100000"/>
              <a:buNone/>
            </a:pPr>
            <a:r>
              <a:t/>
            </a:r>
            <a:endParaRPr/>
          </a:p>
        </p:txBody>
      </p:sp>
      <p:pic>
        <p:nvPicPr>
          <p:cNvPr id="901" name="Google Shape;901;p71"/>
          <p:cNvPicPr preferRelativeResize="0"/>
          <p:nvPr/>
        </p:nvPicPr>
        <p:blipFill rotWithShape="1">
          <a:blip r:embed="rId6">
            <a:alphaModFix/>
          </a:blip>
          <a:srcRect b="0" l="0" r="0" t="0"/>
          <a:stretch/>
        </p:blipFill>
        <p:spPr>
          <a:xfrm>
            <a:off x="2259987" y="847555"/>
            <a:ext cx="7672026" cy="260596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72"/>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907" name="Google Shape;907;p72"/>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Introduction to Brain encoding and decoding [30 min]</a:t>
            </a:r>
            <a:endParaRPr/>
          </a:p>
          <a:p>
            <a:pPr indent="-228600" lvl="0" marL="228600" rtl="0" algn="l">
              <a:lnSpc>
                <a:spcPct val="90000"/>
              </a:lnSpc>
              <a:spcBef>
                <a:spcPts val="1000"/>
              </a:spcBef>
              <a:spcAft>
                <a:spcPts val="0"/>
              </a:spcAft>
              <a:buClr>
                <a:schemeClr val="dk1"/>
              </a:buClr>
              <a:buSzPts val="2800"/>
              <a:buChar char="•"/>
            </a:pPr>
            <a:r>
              <a:rPr lang="en-IN"/>
              <a:t>Stimulus Representations [1 hour]</a:t>
            </a:r>
            <a:endParaRPr/>
          </a:p>
          <a:p>
            <a:pPr indent="-228600" lvl="0" marL="228600" rtl="0" algn="l">
              <a:lnSpc>
                <a:spcPct val="90000"/>
              </a:lnSpc>
              <a:spcBef>
                <a:spcPts val="1000"/>
              </a:spcBef>
              <a:spcAft>
                <a:spcPts val="0"/>
              </a:spcAft>
              <a:buClr>
                <a:srgbClr val="FF0000"/>
              </a:buClr>
              <a:buSzPts val="2800"/>
              <a:buChar char="•"/>
            </a:pPr>
            <a:r>
              <a:rPr b="1" lang="en-IN">
                <a:solidFill>
                  <a:srgbClr val="FF0000"/>
                </a:solidFill>
              </a:rPr>
              <a:t>Coffee break [30 min]</a:t>
            </a:r>
            <a:endParaRPr/>
          </a:p>
          <a:p>
            <a:pPr indent="-228600" lvl="0" marL="228600" rtl="0" algn="l">
              <a:lnSpc>
                <a:spcPct val="90000"/>
              </a:lnSpc>
              <a:spcBef>
                <a:spcPts val="1000"/>
              </a:spcBef>
              <a:spcAft>
                <a:spcPts val="0"/>
              </a:spcAft>
              <a:buClr>
                <a:schemeClr val="dk1"/>
              </a:buClr>
              <a:buSzPts val="2800"/>
              <a:buChar char="•"/>
            </a:pPr>
            <a:r>
              <a:rPr lang="en-IN"/>
              <a:t>Deep Learning for Brain Decoding [1 hour 30 min]</a:t>
            </a:r>
            <a:endParaRPr/>
          </a:p>
          <a:p>
            <a:pPr indent="-228600" lvl="0" marL="228600" rtl="0" algn="l">
              <a:lnSpc>
                <a:spcPct val="90000"/>
              </a:lnSpc>
              <a:spcBef>
                <a:spcPts val="1000"/>
              </a:spcBef>
              <a:spcAft>
                <a:spcPts val="0"/>
              </a:spcAft>
              <a:buClr>
                <a:schemeClr val="dk1"/>
              </a:buClr>
              <a:buSzPts val="2800"/>
              <a:buChar char="•"/>
            </a:pPr>
            <a:r>
              <a:rPr lang="en-IN"/>
              <a:t>Lunch break [1 hour 30 min]</a:t>
            </a:r>
            <a:endParaRPr/>
          </a:p>
          <a:p>
            <a:pPr indent="-228600" lvl="0" marL="228600" rtl="0" algn="l">
              <a:lnSpc>
                <a:spcPct val="90000"/>
              </a:lnSpc>
              <a:spcBef>
                <a:spcPts val="1000"/>
              </a:spcBef>
              <a:spcAft>
                <a:spcPts val="0"/>
              </a:spcAft>
              <a:buClr>
                <a:schemeClr val="dk1"/>
              </a:buClr>
              <a:buSzPts val="2800"/>
              <a:buChar char="•"/>
            </a:pPr>
            <a:r>
              <a:rPr lang="en-IN"/>
              <a:t>Deep Learning for Brain Encoding [1 hour 30 min]</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Advanced Methods [1 hour 15 min]</a:t>
            </a:r>
            <a:endParaRPr/>
          </a:p>
          <a:p>
            <a:pPr indent="-228600" lvl="0" marL="228600" rtl="0" algn="l">
              <a:lnSpc>
                <a:spcPct val="90000"/>
              </a:lnSpc>
              <a:spcBef>
                <a:spcPts val="1000"/>
              </a:spcBef>
              <a:spcAft>
                <a:spcPts val="0"/>
              </a:spcAft>
              <a:buClr>
                <a:schemeClr val="dk1"/>
              </a:buClr>
              <a:buSzPts val="2800"/>
              <a:buChar char="•"/>
            </a:pPr>
            <a:r>
              <a:rPr lang="en-IN"/>
              <a:t>Summary and Future Trends [15 min]</a:t>
            </a:r>
            <a:endParaRPr/>
          </a:p>
          <a:p>
            <a:pPr indent="-50800" lvl="0" marL="228600" rtl="0" algn="l">
              <a:lnSpc>
                <a:spcPct val="90000"/>
              </a:lnSpc>
              <a:spcBef>
                <a:spcPts val="1000"/>
              </a:spcBef>
              <a:spcAft>
                <a:spcPts val="0"/>
              </a:spcAft>
              <a:buClr>
                <a:schemeClr val="dk1"/>
              </a:buClr>
              <a:buSzPts val="2800"/>
              <a:buNone/>
            </a:pPr>
            <a:r>
              <a:t/>
            </a:r>
            <a:endParaRPr/>
          </a:p>
        </p:txBody>
      </p:sp>
      <p:sp>
        <p:nvSpPr>
          <p:cNvPr id="908" name="Google Shape;908;p72"/>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909" name="Google Shape;909;p72"/>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910" name="Google Shape;910;p72"/>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73"/>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References</a:t>
            </a:r>
            <a:endParaRPr/>
          </a:p>
        </p:txBody>
      </p:sp>
      <p:sp>
        <p:nvSpPr>
          <p:cNvPr id="916" name="Google Shape;916;p73"/>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rPr lang="en-IN"/>
              <a:t>[1] Nicolas Affolter, Beni Egressy, Damian Pascual, and Roger Wattenhofer. Brain2word: Decoding brain activity for language generation. arXiv preprint arXiv:2009.04765, 2020. </a:t>
            </a:r>
            <a:endParaRPr/>
          </a:p>
          <a:p>
            <a:pPr indent="0" lvl="0" marL="0" rtl="0" algn="l">
              <a:lnSpc>
                <a:spcPct val="90000"/>
              </a:lnSpc>
              <a:spcBef>
                <a:spcPts val="1000"/>
              </a:spcBef>
              <a:spcAft>
                <a:spcPts val="0"/>
              </a:spcAft>
              <a:buClr>
                <a:schemeClr val="dk1"/>
              </a:buClr>
              <a:buSzPct val="100000"/>
              <a:buNone/>
            </a:pPr>
            <a:r>
              <a:rPr lang="en-IN"/>
              <a:t>[2] Andrew J Anderson, Douwe Kiela, Stephen Clark, and Massimo Poesio. Visually grounded and textual semantic models differentially decode brain activity associated with concrete and abstract nouns. Transactions of the Association for Computational Linguistics, 5:17–30, 2017. </a:t>
            </a:r>
            <a:endParaRPr/>
          </a:p>
          <a:p>
            <a:pPr indent="0" lvl="0" marL="0" rtl="0" algn="l">
              <a:lnSpc>
                <a:spcPct val="90000"/>
              </a:lnSpc>
              <a:spcBef>
                <a:spcPts val="1000"/>
              </a:spcBef>
              <a:spcAft>
                <a:spcPts val="0"/>
              </a:spcAft>
              <a:buClr>
                <a:schemeClr val="dk1"/>
              </a:buClr>
              <a:buSzPct val="100000"/>
              <a:buNone/>
            </a:pPr>
            <a:r>
              <a:rPr lang="en-IN"/>
              <a:t>[3] Andrew James Anderson, Jeffrey R Binder, Leonardo Fernandino, Colin J Humphries, Lisa L Conant, Mario Aguilar, Xixi Wang, Donias Doko, and Rajeev DS Raizada. Predicting neural activity patterns associated with sentences using a neurobiologically motivated model of semantic representation. Cerebral Cortex, 27(9):4379–4395, 2017. </a:t>
            </a:r>
            <a:endParaRPr/>
          </a:p>
          <a:p>
            <a:pPr indent="0" lvl="0" marL="0" rtl="0" algn="l">
              <a:lnSpc>
                <a:spcPct val="90000"/>
              </a:lnSpc>
              <a:spcBef>
                <a:spcPts val="1000"/>
              </a:spcBef>
              <a:spcAft>
                <a:spcPts val="0"/>
              </a:spcAft>
              <a:buClr>
                <a:schemeClr val="dk1"/>
              </a:buClr>
              <a:buSzPct val="100000"/>
              <a:buNone/>
            </a:pPr>
            <a:r>
              <a:rPr lang="en-IN"/>
              <a:t>[4] Andrew James Anderson, Jeffrey R Binder, Leonardo Fernandino, Colin J Humphries, Lisa L Conant, Rajeev DS Raizada, Feng Lin, and Edmund C Lalor. An integrated neural decoder of linguistic and experiential meaning. Journal of Neuroscience, 39(45):8969–8987, 2019. </a:t>
            </a:r>
            <a:endParaRPr/>
          </a:p>
          <a:p>
            <a:pPr indent="0" lvl="0" marL="0" rtl="0" algn="l">
              <a:lnSpc>
                <a:spcPct val="90000"/>
              </a:lnSpc>
              <a:spcBef>
                <a:spcPts val="1000"/>
              </a:spcBef>
              <a:spcAft>
                <a:spcPts val="0"/>
              </a:spcAft>
              <a:buClr>
                <a:schemeClr val="dk1"/>
              </a:buClr>
              <a:buSzPct val="100000"/>
              <a:buNone/>
            </a:pPr>
            <a:r>
              <a:rPr lang="en-IN"/>
              <a:t>[5] Andrew James Anderson, Kelsey McDermott, Brian Rooks, Kathi L Heffner, David Dodell-Feder, and Feng V Lin. Decoding individual identity from brain activity elicited in imagining common experiences. Nature communications, 11(1):1–14, 2020. </a:t>
            </a:r>
            <a:endParaRPr/>
          </a:p>
          <a:p>
            <a:pPr indent="0" lvl="0" marL="0" rtl="0" algn="l">
              <a:lnSpc>
                <a:spcPct val="90000"/>
              </a:lnSpc>
              <a:spcBef>
                <a:spcPts val="1000"/>
              </a:spcBef>
              <a:spcAft>
                <a:spcPts val="0"/>
              </a:spcAft>
              <a:buClr>
                <a:schemeClr val="dk1"/>
              </a:buClr>
              <a:buSzPct val="100000"/>
              <a:buNone/>
            </a:pPr>
            <a:r>
              <a:rPr lang="en-IN"/>
              <a:t>[6] Richard Antonello, Javier Turek, Vy Vo, and Alexander Huth. Low-dimensional structure in the space of language representations is reflected in brain responses. arXiv preprint arXiv:2106.05426, 2021. </a:t>
            </a:r>
            <a:endParaRPr/>
          </a:p>
          <a:p>
            <a:pPr indent="0" lvl="0" marL="0" rtl="0" algn="l">
              <a:lnSpc>
                <a:spcPct val="90000"/>
              </a:lnSpc>
              <a:spcBef>
                <a:spcPts val="1000"/>
              </a:spcBef>
              <a:spcAft>
                <a:spcPts val="0"/>
              </a:spcAft>
              <a:buClr>
                <a:schemeClr val="dk1"/>
              </a:buClr>
              <a:buSzPct val="100000"/>
              <a:buNone/>
            </a:pPr>
            <a:r>
              <a:rPr lang="en-IN"/>
              <a:t>[7] Roman Beliy, Guy Gaziv, Assaf Hoogi, Francesca Strappini, Tal Golan, and Michal Irani. From voxels to pixels and back: Self-supervision in naturalimage reconstruction from fmri. arXiv preprint arXiv:1907.02431, 2019. </a:t>
            </a:r>
            <a:endParaRPr/>
          </a:p>
          <a:p>
            <a:pPr indent="0" lvl="0" marL="0" rtl="0" algn="l">
              <a:lnSpc>
                <a:spcPct val="90000"/>
              </a:lnSpc>
              <a:spcBef>
                <a:spcPts val="1000"/>
              </a:spcBef>
              <a:spcAft>
                <a:spcPts val="0"/>
              </a:spcAft>
              <a:buClr>
                <a:schemeClr val="dk1"/>
              </a:buClr>
              <a:buSzPct val="100000"/>
              <a:buNone/>
            </a:pPr>
            <a:r>
              <a:rPr lang="en-IN"/>
              <a:t>[8] Julia Berezutskaya, Zachary V Freudenburg, Luca Ambrogioni, Umut Güçlü, Marcel AJ van Gerven, and Nick F Ramsey. Cortical network responses map onto data-driven features that capture visual semantics of movie fragments. Scientific reports, 10(1):1–21, 2020. </a:t>
            </a:r>
            <a:endParaRPr/>
          </a:p>
          <a:p>
            <a:pPr indent="0" lvl="0" marL="0" rtl="0" algn="l">
              <a:lnSpc>
                <a:spcPct val="90000"/>
              </a:lnSpc>
              <a:spcBef>
                <a:spcPts val="1000"/>
              </a:spcBef>
              <a:spcAft>
                <a:spcPts val="0"/>
              </a:spcAft>
              <a:buClr>
                <a:schemeClr val="dk1"/>
              </a:buClr>
              <a:buSzPct val="100000"/>
              <a:buNone/>
            </a:pPr>
            <a:r>
              <a:rPr lang="en-IN"/>
              <a:t>[9] Charlotte Caucheteux, Alexandre Gramfort, and Jean-Remi King. Disentangling syntax and semantics in the brain with deep networks. In International Conference on Machine Learning, pages 1336–1348. PMLR, 2021. </a:t>
            </a:r>
            <a:endParaRPr/>
          </a:p>
          <a:p>
            <a:pPr indent="0" lvl="0" marL="0" rtl="0" algn="l">
              <a:lnSpc>
                <a:spcPct val="90000"/>
              </a:lnSpc>
              <a:spcBef>
                <a:spcPts val="1000"/>
              </a:spcBef>
              <a:spcAft>
                <a:spcPts val="0"/>
              </a:spcAft>
              <a:buClr>
                <a:schemeClr val="dk1"/>
              </a:buClr>
              <a:buSzPct val="100000"/>
              <a:buNone/>
            </a:pPr>
            <a:r>
              <a:rPr lang="en-IN"/>
              <a:t>[10] Charlotte Caucheteux and Jean-Rémi King. Language processing in brains and deep neural networks: computational convergence and its limits. BioRxiv, 2020. </a:t>
            </a:r>
            <a:endParaRPr/>
          </a:p>
          <a:p>
            <a:pPr indent="0" lvl="0" marL="0" rtl="0" algn="l">
              <a:lnSpc>
                <a:spcPct val="90000"/>
              </a:lnSpc>
              <a:spcBef>
                <a:spcPts val="1000"/>
              </a:spcBef>
              <a:spcAft>
                <a:spcPts val="0"/>
              </a:spcAft>
              <a:buClr>
                <a:schemeClr val="dk1"/>
              </a:buClr>
              <a:buSzPct val="100000"/>
              <a:buNone/>
            </a:pPr>
            <a:r>
              <a:rPr lang="en-IN"/>
              <a:t>[11] Joshua S Cetron, Andrew C Connolly, Solomon G Diamond, Vicki V May, James V Haxby, and David JM Kraemer. Decoding individual differences in stem learning from functional mri data. Nature communications, 10(1):1–10, 2019. </a:t>
            </a:r>
            <a:endParaRPr/>
          </a:p>
        </p:txBody>
      </p:sp>
      <p:sp>
        <p:nvSpPr>
          <p:cNvPr id="917" name="Google Shape;917;p73"/>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918" name="Google Shape;918;p73"/>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919" name="Google Shape;919;p73"/>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74"/>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References</a:t>
            </a:r>
            <a:endParaRPr/>
          </a:p>
        </p:txBody>
      </p:sp>
      <p:sp>
        <p:nvSpPr>
          <p:cNvPr id="925" name="Google Shape;925;p74"/>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rPr lang="en-IN"/>
              <a:t>[12] Nadine Chang, John A Pyles, Austin Marcus, Abhinav Gupta, Michael J Tarr, and Elissa M Aminoff. Bold5000, a public fmri dataset while viewing 5000 visual images. Scientific data, 6(1):1–18, 2019. </a:t>
            </a:r>
            <a:endParaRPr/>
          </a:p>
          <a:p>
            <a:pPr indent="0" lvl="0" marL="0" rtl="0" algn="l">
              <a:lnSpc>
                <a:spcPct val="90000"/>
              </a:lnSpc>
              <a:spcBef>
                <a:spcPts val="1000"/>
              </a:spcBef>
              <a:spcAft>
                <a:spcPts val="0"/>
              </a:spcAft>
              <a:buClr>
                <a:schemeClr val="dk1"/>
              </a:buClr>
              <a:buSzPct val="100000"/>
              <a:buNone/>
            </a:pPr>
            <a:r>
              <a:rPr lang="en-IN"/>
              <a:t>[13] Radoslaw Martin Cichy, Kshitij Dwivedi, Benjamin Lahner, Alex Lascelles, Polina Iamshchinina, M Graumann, A Andonian, NAR Murty, K Kay, Gemma Roig, et al. The algonauts project 2021 challenge: How the human brain makes sense of a world in motion. arXiv preprint arXiv:2104.13714, 2021. </a:t>
            </a:r>
            <a:endParaRPr/>
          </a:p>
          <a:p>
            <a:pPr indent="0" lvl="0" marL="0" rtl="0" algn="l">
              <a:lnSpc>
                <a:spcPct val="90000"/>
              </a:lnSpc>
              <a:spcBef>
                <a:spcPts val="1000"/>
              </a:spcBef>
              <a:spcAft>
                <a:spcPts val="0"/>
              </a:spcAft>
              <a:buClr>
                <a:schemeClr val="dk1"/>
              </a:buClr>
              <a:buSzPct val="100000"/>
              <a:buNone/>
            </a:pPr>
            <a:r>
              <a:rPr lang="en-IN"/>
              <a:t>[14] Radoslaw Martin Cichy, Gemma Roig, Alex Andonian, Kshitij Dwivedi, Benjamin Lahner, Alex Lascelles, Yalda Mohsenzadeh, Kandan Ramakrishnan, and Aude Oliva. The algonauts project: A platform for communication between the sciences of biological and artificial intelligence. arXiv e-prints, pages arXiv–1905, 2019. </a:t>
            </a:r>
            <a:endParaRPr/>
          </a:p>
          <a:p>
            <a:pPr indent="0" lvl="0" marL="0" rtl="0" algn="l">
              <a:lnSpc>
                <a:spcPct val="90000"/>
              </a:lnSpc>
              <a:spcBef>
                <a:spcPts val="1000"/>
              </a:spcBef>
              <a:spcAft>
                <a:spcPts val="0"/>
              </a:spcAft>
              <a:buClr>
                <a:schemeClr val="dk1"/>
              </a:buClr>
              <a:buSzPct val="100000"/>
              <a:buNone/>
            </a:pPr>
            <a:r>
              <a:rPr lang="en-IN"/>
              <a:t>[15] Changde Du, Changying Du, Lijie Huang, and Huiguang He. Conditional generative neural decoding with structured cnn feature prediction. In Proceedings of the AAAI Conference on Artificial Intelligence, volume 34, pages 2629–2636, 2020. </a:t>
            </a:r>
            <a:endParaRPr/>
          </a:p>
          <a:p>
            <a:pPr indent="0" lvl="0" marL="0" rtl="0" algn="l">
              <a:lnSpc>
                <a:spcPct val="90000"/>
              </a:lnSpc>
              <a:spcBef>
                <a:spcPts val="1000"/>
              </a:spcBef>
              <a:spcAft>
                <a:spcPts val="0"/>
              </a:spcAft>
              <a:buClr>
                <a:schemeClr val="dk1"/>
              </a:buClr>
              <a:buSzPct val="100000"/>
              <a:buNone/>
            </a:pPr>
            <a:r>
              <a:rPr lang="en-IN"/>
              <a:t>[16] Michael Eickenberg, Alexandre Gramfort, Gaël Varoquaux, and Bertrand Thirion. Seeing it all: Convolutional network layers map the function of the human visual system. NeuroImage, 152:184–194, 2017. </a:t>
            </a:r>
            <a:endParaRPr/>
          </a:p>
          <a:p>
            <a:pPr indent="0" lvl="0" marL="0" rtl="0" algn="l">
              <a:lnSpc>
                <a:spcPct val="90000"/>
              </a:lnSpc>
              <a:spcBef>
                <a:spcPts val="1000"/>
              </a:spcBef>
              <a:spcAft>
                <a:spcPts val="0"/>
              </a:spcAft>
              <a:buClr>
                <a:schemeClr val="dk1"/>
              </a:buClr>
              <a:buSzPct val="100000"/>
              <a:buNone/>
            </a:pPr>
            <a:r>
              <a:rPr lang="en-IN"/>
              <a:t>[17] Jack Gallant. Human brain mapping and brain decoding, 2017. </a:t>
            </a:r>
            <a:endParaRPr/>
          </a:p>
          <a:p>
            <a:pPr indent="0" lvl="0" marL="0" rtl="0" algn="l">
              <a:lnSpc>
                <a:spcPct val="90000"/>
              </a:lnSpc>
              <a:spcBef>
                <a:spcPts val="1000"/>
              </a:spcBef>
              <a:spcAft>
                <a:spcPts val="0"/>
              </a:spcAft>
              <a:buClr>
                <a:schemeClr val="dk1"/>
              </a:buClr>
              <a:buSzPct val="100000"/>
              <a:buNone/>
            </a:pPr>
            <a:r>
              <a:rPr lang="en-IN"/>
              <a:t>[18] Jon Gauthier and Roger Levy. Linking artificial and human neural representations of language. arXiv preprint arXiv:1910.01244, 2019. </a:t>
            </a:r>
            <a:endParaRPr/>
          </a:p>
          <a:p>
            <a:pPr indent="0" lvl="0" marL="0" rtl="0" algn="l">
              <a:lnSpc>
                <a:spcPct val="90000"/>
              </a:lnSpc>
              <a:spcBef>
                <a:spcPts val="1000"/>
              </a:spcBef>
              <a:spcAft>
                <a:spcPts val="0"/>
              </a:spcAft>
              <a:buClr>
                <a:schemeClr val="dk1"/>
              </a:buClr>
              <a:buSzPct val="100000"/>
              <a:buNone/>
            </a:pPr>
            <a:r>
              <a:rPr lang="en-IN"/>
              <a:t>[19] Ian Goodfellow, Yoshua Bengio, and Aaron Courville. Deep learning. MIT press, 2016. </a:t>
            </a:r>
            <a:endParaRPr/>
          </a:p>
          <a:p>
            <a:pPr indent="0" lvl="0" marL="0" rtl="0" algn="l">
              <a:lnSpc>
                <a:spcPct val="90000"/>
              </a:lnSpc>
              <a:spcBef>
                <a:spcPts val="1000"/>
              </a:spcBef>
              <a:spcAft>
                <a:spcPts val="0"/>
              </a:spcAft>
              <a:buClr>
                <a:schemeClr val="dk1"/>
              </a:buClr>
              <a:buSzPct val="100000"/>
              <a:buNone/>
            </a:pPr>
            <a:r>
              <a:rPr lang="en-IN"/>
              <a:t>[20] Giacomo Handjaras, Emiliano Ricciardi, Andrea Leo, Alessandro Lenci, Luca Cecchetti, Mirco Cosottini, Giovanna Marotta, and Pietro Pietrini. How concepts are encoded in the human brain: a modality independent, category-based cortical organization of semantic knowledge. Neuroimage, 135:232–242, 2016. </a:t>
            </a:r>
            <a:endParaRPr/>
          </a:p>
          <a:p>
            <a:pPr indent="0" lvl="0" marL="0" rtl="0" algn="l">
              <a:lnSpc>
                <a:spcPct val="90000"/>
              </a:lnSpc>
              <a:spcBef>
                <a:spcPts val="1000"/>
              </a:spcBef>
              <a:spcAft>
                <a:spcPts val="0"/>
              </a:spcAft>
              <a:buClr>
                <a:schemeClr val="dk1"/>
              </a:buClr>
              <a:buSzPct val="100000"/>
              <a:buNone/>
            </a:pPr>
            <a:r>
              <a:rPr lang="en-IN"/>
              <a:t>[21] Nora Hollenstein, Antonio de la Torre, Nicolas Langer, and Ce Zhang. Cognival: A framework for cognitive word embedding evaluation. In Proceedings of the 23rd Conference on Computational Natural Language Learning (CoNLL), pages 538–549, 2019. </a:t>
            </a:r>
            <a:endParaRPr/>
          </a:p>
          <a:p>
            <a:pPr indent="0" lvl="0" marL="0" rtl="0" algn="l">
              <a:lnSpc>
                <a:spcPct val="90000"/>
              </a:lnSpc>
              <a:spcBef>
                <a:spcPts val="1000"/>
              </a:spcBef>
              <a:spcAft>
                <a:spcPts val="0"/>
              </a:spcAft>
              <a:buClr>
                <a:schemeClr val="dk1"/>
              </a:buClr>
              <a:buSzPct val="100000"/>
              <a:buNone/>
            </a:pPr>
            <a:r>
              <a:rPr lang="en-IN"/>
              <a:t>[22] Nora Hollenstein, Jonathan Rotsztejn, Marius Troendle, Andreas Pedroni, Ce Zhang, and Nicolas Langer. Zuco, a simultaneous eeg and eye-tracking resource for natural sentence reading. Scientific data, 5(1):1–13, 2018.</a:t>
            </a:r>
            <a:endParaRPr/>
          </a:p>
        </p:txBody>
      </p:sp>
      <p:sp>
        <p:nvSpPr>
          <p:cNvPr id="926" name="Google Shape;926;p74"/>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927" name="Google Shape;927;p74"/>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928" name="Google Shape;928;p74"/>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75"/>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References</a:t>
            </a:r>
            <a:endParaRPr/>
          </a:p>
        </p:txBody>
      </p:sp>
      <p:sp>
        <p:nvSpPr>
          <p:cNvPr id="934" name="Google Shape;934;p75"/>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rPr lang="en-IN"/>
              <a:t>[23] Alexander G Huth, Wendy A De Heer, Thomas L Griffiths, Frédéric E Theunissen, and Jack L Gallant. Natural speech reveals the semantic maps that tile human cerebral cortex. Nature, 532(7600):453–458, 2016. </a:t>
            </a:r>
            <a:endParaRPr/>
          </a:p>
          <a:p>
            <a:pPr indent="0" lvl="0" marL="0" rtl="0" algn="l">
              <a:lnSpc>
                <a:spcPct val="90000"/>
              </a:lnSpc>
              <a:spcBef>
                <a:spcPts val="1000"/>
              </a:spcBef>
              <a:spcAft>
                <a:spcPts val="0"/>
              </a:spcAft>
              <a:buClr>
                <a:schemeClr val="dk1"/>
              </a:buClr>
              <a:buSzPct val="100000"/>
              <a:buNone/>
            </a:pPr>
            <a:r>
              <a:rPr lang="en-IN"/>
              <a:t>[24] Shailee Jain and Alexander G Huth. Incorporating context into language encoding models for fmri. In Proceedings of the 32nd International Conference on Neural Information Processing Systems, pages 6629–6638, 2018. </a:t>
            </a:r>
            <a:endParaRPr/>
          </a:p>
          <a:p>
            <a:pPr indent="0" lvl="0" marL="0" rtl="0" algn="l">
              <a:lnSpc>
                <a:spcPct val="90000"/>
              </a:lnSpc>
              <a:spcBef>
                <a:spcPts val="1000"/>
              </a:spcBef>
              <a:spcAft>
                <a:spcPts val="0"/>
              </a:spcAft>
              <a:buClr>
                <a:schemeClr val="dk1"/>
              </a:buClr>
              <a:buSzPct val="100000"/>
              <a:buNone/>
            </a:pPr>
            <a:r>
              <a:rPr lang="en-IN"/>
              <a:t>[25] S Jat, H Tang, P Talukdar, and T Mitchel. Relating simple sentence representations in deep neural networks and the brain. In ACL 2019-57th Annual Meeting of the Association for Computational Linguistics, Proceedings of the Conference, pages 5137–5154. Association for Computational Linguistics (ACL), 2020. </a:t>
            </a:r>
            <a:endParaRPr/>
          </a:p>
          <a:p>
            <a:pPr indent="0" lvl="0" marL="0" rtl="0" algn="l">
              <a:lnSpc>
                <a:spcPct val="90000"/>
              </a:lnSpc>
              <a:spcBef>
                <a:spcPts val="1000"/>
              </a:spcBef>
              <a:spcAft>
                <a:spcPts val="0"/>
              </a:spcAft>
              <a:buClr>
                <a:schemeClr val="dk1"/>
              </a:buClr>
              <a:buSzPct val="100000"/>
              <a:buNone/>
            </a:pPr>
            <a:r>
              <a:rPr lang="en-IN"/>
              <a:t>[26] Marcel Adam Just, Vladimir L Cherkassky, Sandesh Aryal, and Tom M Mitchell. A neurosemantic theory of concrete noun representation based on the underlying brain codes. PloS one, 5(1):e8622, 2010. </a:t>
            </a:r>
            <a:endParaRPr/>
          </a:p>
          <a:p>
            <a:pPr indent="0" lvl="0" marL="0" rtl="0" algn="l">
              <a:lnSpc>
                <a:spcPct val="90000"/>
              </a:lnSpc>
              <a:spcBef>
                <a:spcPts val="1000"/>
              </a:spcBef>
              <a:spcAft>
                <a:spcPts val="0"/>
              </a:spcAft>
              <a:buClr>
                <a:schemeClr val="dk1"/>
              </a:buClr>
              <a:buSzPct val="100000"/>
              <a:buNone/>
            </a:pPr>
            <a:r>
              <a:rPr lang="en-IN"/>
              <a:t>[27] Kendrick N Kay, Thomas Naselaris, Ryan J Prenger, and Jack L Gallant. Identifying natural images from human brain activity. Nature, 452(7185):352–355, 2008. </a:t>
            </a:r>
            <a:endParaRPr/>
          </a:p>
          <a:p>
            <a:pPr indent="0" lvl="0" marL="0" rtl="0" algn="l">
              <a:lnSpc>
                <a:spcPct val="90000"/>
              </a:lnSpc>
              <a:spcBef>
                <a:spcPts val="1000"/>
              </a:spcBef>
              <a:spcAft>
                <a:spcPts val="0"/>
              </a:spcAft>
              <a:buClr>
                <a:schemeClr val="dk1"/>
              </a:buClr>
              <a:buSzPct val="100000"/>
              <a:buNone/>
            </a:pPr>
            <a:r>
              <a:rPr lang="en-IN"/>
              <a:t>[28] Jonas Kubilius, Martin Schrimpf, Kohitij Kar, Rishi Rajalingham, Ha Hong, Najib Majaj, Elias Issa, Pouya Bashivan, Jonathan Prescott-Roy, Kailyn Schmidt, et al. Brain-like object recognition with high-performing shallow recurrent anns. Advances in Neural Information Processing Systems, 32:12805–12816, 2019. </a:t>
            </a:r>
            <a:endParaRPr/>
          </a:p>
          <a:p>
            <a:pPr indent="0" lvl="0" marL="0" rtl="0" algn="l">
              <a:lnSpc>
                <a:spcPct val="90000"/>
              </a:lnSpc>
              <a:spcBef>
                <a:spcPts val="1000"/>
              </a:spcBef>
              <a:spcAft>
                <a:spcPts val="0"/>
              </a:spcAft>
              <a:buClr>
                <a:schemeClr val="dk1"/>
              </a:buClr>
              <a:buSzPct val="100000"/>
              <a:buNone/>
            </a:pPr>
            <a:r>
              <a:rPr lang="en-IN"/>
              <a:t>[29] Tom Mitchell. Neural representations of language meaning, 2014. </a:t>
            </a:r>
            <a:endParaRPr/>
          </a:p>
          <a:p>
            <a:pPr indent="0" lvl="0" marL="0" rtl="0" algn="l">
              <a:lnSpc>
                <a:spcPct val="90000"/>
              </a:lnSpc>
              <a:spcBef>
                <a:spcPts val="1000"/>
              </a:spcBef>
              <a:spcAft>
                <a:spcPts val="0"/>
              </a:spcAft>
              <a:buClr>
                <a:schemeClr val="dk1"/>
              </a:buClr>
              <a:buSzPct val="100000"/>
              <a:buNone/>
            </a:pPr>
            <a:r>
              <a:rPr lang="en-IN"/>
              <a:t>[30] Tom M Mitchell, Svetlana V Shinkareva, Andrew Carlson, Kai-Min Chang, Vicente L Malave, Robert A Mason, and Marcel Adam Just. Predicting human brain activity associated with the meanings of nouns. science, 320(5880):1191–1195, 2008. </a:t>
            </a:r>
            <a:endParaRPr/>
          </a:p>
          <a:p>
            <a:pPr indent="0" lvl="0" marL="0" rtl="0" algn="l">
              <a:lnSpc>
                <a:spcPct val="90000"/>
              </a:lnSpc>
              <a:spcBef>
                <a:spcPts val="1000"/>
              </a:spcBef>
              <a:spcAft>
                <a:spcPts val="0"/>
              </a:spcAft>
              <a:buClr>
                <a:schemeClr val="dk1"/>
              </a:buClr>
              <a:buSzPct val="100000"/>
              <a:buNone/>
            </a:pPr>
            <a:r>
              <a:rPr lang="en-IN"/>
              <a:t>[31] Thomas Naselaris, Ryan J Prenger, Kendrick N Kay, Michael Oliver, and Jack L Gallant. Bayesian reconstruction of natural images from human brain activity. Neuron, 63(6):902–915, 2009. </a:t>
            </a:r>
            <a:endParaRPr/>
          </a:p>
          <a:p>
            <a:pPr indent="0" lvl="0" marL="0" rtl="0" algn="l">
              <a:lnSpc>
                <a:spcPct val="90000"/>
              </a:lnSpc>
              <a:spcBef>
                <a:spcPts val="1000"/>
              </a:spcBef>
              <a:spcAft>
                <a:spcPts val="0"/>
              </a:spcAft>
              <a:buClr>
                <a:schemeClr val="dk1"/>
              </a:buClr>
              <a:buSzPct val="100000"/>
              <a:buNone/>
            </a:pPr>
            <a:r>
              <a:rPr lang="en-IN"/>
              <a:t>[32] Samuel A Nastase, Yun-Fei Liu, Hanna Hillman, Asieh Zadbood, Liat Hasenfratz, Neggin Keshavarzian, Janice Chen, Christopher J Honey, Yaara Yeshurun, Mor Regev, et al. Narratives: fmri data for evaluating models of naturalistic language comprehension. bioRxiv, pages 2020–12, 2021. </a:t>
            </a:r>
            <a:endParaRPr/>
          </a:p>
          <a:p>
            <a:pPr indent="0" lvl="0" marL="0" rtl="0" algn="l">
              <a:lnSpc>
                <a:spcPct val="90000"/>
              </a:lnSpc>
              <a:spcBef>
                <a:spcPts val="1000"/>
              </a:spcBef>
              <a:spcAft>
                <a:spcPts val="0"/>
              </a:spcAft>
              <a:buClr>
                <a:schemeClr val="dk1"/>
              </a:buClr>
              <a:buSzPct val="100000"/>
              <a:buNone/>
            </a:pPr>
            <a:r>
              <a:rPr lang="en-IN"/>
              <a:t>[33] Satoshi Nishida, Yusuke Nakano, Antoine Blanc, Naoya Maeda, Masataka Kado, and Shinji Nishimoto. Brain-mediated transfer learning of convolutional neural networks. In Proceedings of the AAAI Conference on Artificial Intelligence, volume 34, pages 5281–5288, 2020.</a:t>
            </a:r>
            <a:endParaRPr/>
          </a:p>
        </p:txBody>
      </p:sp>
      <p:sp>
        <p:nvSpPr>
          <p:cNvPr id="935" name="Google Shape;935;p75"/>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936" name="Google Shape;936;p75"/>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937" name="Google Shape;937;p75"/>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76"/>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References</a:t>
            </a:r>
            <a:endParaRPr/>
          </a:p>
        </p:txBody>
      </p:sp>
      <p:sp>
        <p:nvSpPr>
          <p:cNvPr id="943" name="Google Shape;943;p76"/>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rPr lang="en-IN"/>
              <a:t>[34] Shinji Nishimoto, An T Vu, Thomas Naselaris, Yuval Benjamini, Bin Yu, and Jack L Gallant. Reconstructing visual experiences from brain activity evoked by natural movies. Current biology, 21(19):1641–1646, 2011. </a:t>
            </a:r>
            <a:endParaRPr/>
          </a:p>
          <a:p>
            <a:pPr indent="0" lvl="0" marL="0" rtl="0" algn="l">
              <a:lnSpc>
                <a:spcPct val="90000"/>
              </a:lnSpc>
              <a:spcBef>
                <a:spcPts val="1000"/>
              </a:spcBef>
              <a:spcAft>
                <a:spcPts val="0"/>
              </a:spcAft>
              <a:buClr>
                <a:schemeClr val="dk1"/>
              </a:buClr>
              <a:buSzPct val="100000"/>
              <a:buNone/>
            </a:pPr>
            <a:r>
              <a:rPr lang="en-IN"/>
              <a:t>[35] Subba Reddy Oota, Vijay Rowtula, Manish Gupta, and Raju S Bapi. Stepencog: A convolutional lstm autoencoder for near-perfect fmri encoding. In 2019 International Joint Conference on Neural Networks (IJCNN), pages 1–8. IEEE, 2019. </a:t>
            </a:r>
            <a:endParaRPr/>
          </a:p>
          <a:p>
            <a:pPr indent="0" lvl="0" marL="0" rtl="0" algn="l">
              <a:lnSpc>
                <a:spcPct val="90000"/>
              </a:lnSpc>
              <a:spcBef>
                <a:spcPts val="1000"/>
              </a:spcBef>
              <a:spcAft>
                <a:spcPts val="0"/>
              </a:spcAft>
              <a:buClr>
                <a:schemeClr val="dk1"/>
              </a:buClr>
              <a:buSzPct val="100000"/>
              <a:buNone/>
            </a:pPr>
            <a:r>
              <a:rPr lang="en-IN"/>
              <a:t>[36] Francisco Pereira, Matthew Botvinick, and Greg Detre. Using wikipedia to learn semantic feature representations of concrete concepts in neuroimaging experiments. Artificial intelligence, 194:240– 252, 2013. </a:t>
            </a:r>
            <a:endParaRPr/>
          </a:p>
          <a:p>
            <a:pPr indent="0" lvl="0" marL="0" rtl="0" algn="l">
              <a:lnSpc>
                <a:spcPct val="90000"/>
              </a:lnSpc>
              <a:spcBef>
                <a:spcPts val="1000"/>
              </a:spcBef>
              <a:spcAft>
                <a:spcPts val="0"/>
              </a:spcAft>
              <a:buClr>
                <a:schemeClr val="dk1"/>
              </a:buClr>
              <a:buSzPct val="100000"/>
              <a:buNone/>
            </a:pPr>
            <a:r>
              <a:rPr lang="en-IN"/>
              <a:t>[37] Francisco Pereira, Bin Lou, Brianna Pritchett, Nancy Kanwisher, Matthew Botvinick, and Evelina Fedorenko. Decoding of generic mental representations from functional mri data using word embeddings. bioRxiv, page 057216, 2016. </a:t>
            </a:r>
            <a:endParaRPr/>
          </a:p>
          <a:p>
            <a:pPr indent="0" lvl="0" marL="0" rtl="0" algn="l">
              <a:lnSpc>
                <a:spcPct val="90000"/>
              </a:lnSpc>
              <a:spcBef>
                <a:spcPts val="1000"/>
              </a:spcBef>
              <a:spcAft>
                <a:spcPts val="0"/>
              </a:spcAft>
              <a:buClr>
                <a:schemeClr val="dk1"/>
              </a:buClr>
              <a:buSzPct val="100000"/>
              <a:buNone/>
            </a:pPr>
            <a:r>
              <a:rPr lang="en-IN"/>
              <a:t>[38] Francisco Pereira, Bin Lou, Brianna Pritchett, Samuel Ritter, Samuel J Gershman, Nancy Kanwisher, Matthew Botvinick, and Evelina Fedorenko. Toward a universal decoder of linguistic meaning from brain activation. Nature communications, 9(1):1–13, 2018. </a:t>
            </a:r>
            <a:endParaRPr/>
          </a:p>
          <a:p>
            <a:pPr indent="0" lvl="0" marL="0" rtl="0" algn="l">
              <a:lnSpc>
                <a:spcPct val="90000"/>
              </a:lnSpc>
              <a:spcBef>
                <a:spcPts val="1000"/>
              </a:spcBef>
              <a:spcAft>
                <a:spcPts val="0"/>
              </a:spcAft>
              <a:buClr>
                <a:schemeClr val="dk1"/>
              </a:buClr>
              <a:buSzPct val="100000"/>
              <a:buNone/>
            </a:pPr>
            <a:r>
              <a:rPr lang="en-IN"/>
              <a:t>[39] Martin Schrimpf, Idan Blank, Greta Tuckute, Carina Kauf, Eghbal A Hosseini, Nancy Kanwisher, Joshua Tenenbaum, and Evelina Fedorenko. The neural architecture of language: Integrative reverseengineering converges on a model for predictive processing. PNAS, Vol:To appear, 2021. </a:t>
            </a:r>
            <a:endParaRPr/>
          </a:p>
          <a:p>
            <a:pPr indent="0" lvl="0" marL="0" rtl="0" algn="l">
              <a:lnSpc>
                <a:spcPct val="90000"/>
              </a:lnSpc>
              <a:spcBef>
                <a:spcPts val="1000"/>
              </a:spcBef>
              <a:spcAft>
                <a:spcPts val="0"/>
              </a:spcAft>
              <a:buClr>
                <a:schemeClr val="dk1"/>
              </a:buClr>
              <a:buSzPct val="100000"/>
              <a:buNone/>
            </a:pPr>
            <a:r>
              <a:rPr lang="en-IN"/>
              <a:t>[40] Martin Schrimpf, Jonas Kubilius, Ha Hong, Najib J Majaj, Rishi Rajalingham, Elias B Issa, Kohitij Kar, Pouya Bashivan, Jonathan Prescott-Roy, Franziska Geiger, et al. Brain-score: Which artificial neural network for object recognition is most brain-like? BioRxiv, page 407007, 2020. </a:t>
            </a:r>
            <a:endParaRPr/>
          </a:p>
          <a:p>
            <a:pPr indent="0" lvl="0" marL="0" rtl="0" algn="l">
              <a:lnSpc>
                <a:spcPct val="90000"/>
              </a:lnSpc>
              <a:spcBef>
                <a:spcPts val="1000"/>
              </a:spcBef>
              <a:spcAft>
                <a:spcPts val="0"/>
              </a:spcAft>
              <a:buClr>
                <a:schemeClr val="dk1"/>
              </a:buClr>
              <a:buSzPct val="100000"/>
              <a:buNone/>
            </a:pPr>
            <a:r>
              <a:rPr lang="en-IN"/>
              <a:t>[41] Dan Schwartz, Mariya Toneva, and Leila Wehbe. Inducing brain-relevant bias in natural language processing models. Advances in Neural Information Processing Systems, 32:14123–14133, 2019. </a:t>
            </a:r>
            <a:endParaRPr/>
          </a:p>
          <a:p>
            <a:pPr indent="0" lvl="0" marL="0" rtl="0" algn="l">
              <a:lnSpc>
                <a:spcPct val="90000"/>
              </a:lnSpc>
              <a:spcBef>
                <a:spcPts val="1000"/>
              </a:spcBef>
              <a:spcAft>
                <a:spcPts val="0"/>
              </a:spcAft>
              <a:buClr>
                <a:schemeClr val="dk1"/>
              </a:buClr>
              <a:buSzPct val="100000"/>
              <a:buNone/>
            </a:pPr>
            <a:r>
              <a:rPr lang="en-IN"/>
              <a:t>[42] K Seeliger, RP Sommers, Umut Güçlü, Sander E Bosch, and MAJ Van Gerven. A large singleparticipant fmri dataset for probing brain responses to naturalistic stimuli in space and time. bioRxiv, page 687681, 2019. </a:t>
            </a:r>
            <a:endParaRPr/>
          </a:p>
          <a:p>
            <a:pPr indent="0" lvl="0" marL="0" rtl="0" algn="l">
              <a:lnSpc>
                <a:spcPct val="90000"/>
              </a:lnSpc>
              <a:spcBef>
                <a:spcPts val="1000"/>
              </a:spcBef>
              <a:spcAft>
                <a:spcPts val="0"/>
              </a:spcAft>
              <a:buClr>
                <a:schemeClr val="dk1"/>
              </a:buClr>
              <a:buSzPct val="100000"/>
              <a:buNone/>
            </a:pPr>
            <a:r>
              <a:rPr lang="en-IN"/>
              <a:t>[43] Vishwajeet Singh, Krishna P. Miyapuram, and Raju S. Bapi. Detection of cognitive states from fmri data using machine learning techniques. In Manuela M. Veloso, editor, IJCAI, pages 587–592, 2007. </a:t>
            </a:r>
            <a:endParaRPr/>
          </a:p>
          <a:p>
            <a:pPr indent="0" lvl="0" marL="0" rtl="0" algn="l">
              <a:lnSpc>
                <a:spcPct val="90000"/>
              </a:lnSpc>
              <a:spcBef>
                <a:spcPts val="1000"/>
              </a:spcBef>
              <a:spcAft>
                <a:spcPts val="0"/>
              </a:spcAft>
              <a:buClr>
                <a:schemeClr val="dk1"/>
              </a:buClr>
              <a:buSzPct val="100000"/>
              <a:buNone/>
            </a:pPr>
            <a:r>
              <a:rPr lang="en-IN"/>
              <a:t>[44] Jonathan Smallwood and Jonathan W Schooler. The science of mind wandering: empirically navigating the stream of consciousness. Annual review of psychology, 66:487–518, 2015. </a:t>
            </a:r>
            <a:endParaRPr/>
          </a:p>
        </p:txBody>
      </p:sp>
      <p:sp>
        <p:nvSpPr>
          <p:cNvPr id="944" name="Google Shape;944;p76"/>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945" name="Google Shape;945;p76"/>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946" name="Google Shape;946;p76"/>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77"/>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References</a:t>
            </a:r>
            <a:endParaRPr/>
          </a:p>
        </p:txBody>
      </p:sp>
      <p:sp>
        <p:nvSpPr>
          <p:cNvPr id="952" name="Google Shape;952;p77"/>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rPr lang="en-IN"/>
              <a:t>[45] Jingyuan Sun, Shaonan Wang, Jiajun Zhang, and Chengqing Zong. Towards sentence-level brain decoding with distributed representations. In Proceedings of the AAAI Conference on Artificial Intelligence, volume 33, pages 7047–7054, 2019. </a:t>
            </a:r>
            <a:endParaRPr/>
          </a:p>
          <a:p>
            <a:pPr indent="0" lvl="0" marL="0" rtl="0" algn="l">
              <a:lnSpc>
                <a:spcPct val="90000"/>
              </a:lnSpc>
              <a:spcBef>
                <a:spcPts val="1000"/>
              </a:spcBef>
              <a:spcAft>
                <a:spcPts val="0"/>
              </a:spcAft>
              <a:buClr>
                <a:schemeClr val="dk1"/>
              </a:buClr>
              <a:buSzPct val="100000"/>
              <a:buNone/>
            </a:pPr>
            <a:r>
              <a:rPr lang="en-IN"/>
              <a:t>[46] Jingyuan Sun, Shaonan Wang, Jiajun Zhang, and Chengqing Zong. Neural encoding and decoding with distributed sentence representations. IEEE Transactions on Neural Networks and Learning Systems, 32(2):589–603, 2020. </a:t>
            </a:r>
            <a:endParaRPr/>
          </a:p>
          <a:p>
            <a:pPr indent="0" lvl="0" marL="0" rtl="0" algn="l">
              <a:lnSpc>
                <a:spcPct val="90000"/>
              </a:lnSpc>
              <a:spcBef>
                <a:spcPts val="1000"/>
              </a:spcBef>
              <a:spcAft>
                <a:spcPts val="0"/>
              </a:spcAft>
              <a:buClr>
                <a:schemeClr val="dk1"/>
              </a:buClr>
              <a:buSzPct val="100000"/>
              <a:buNone/>
            </a:pPr>
            <a:r>
              <a:rPr lang="en-IN"/>
              <a:t>[47] Bertrand Thirion. Statistical inference in highdimension and application to brain imaging, 2019. </a:t>
            </a:r>
            <a:endParaRPr/>
          </a:p>
          <a:p>
            <a:pPr indent="0" lvl="0" marL="0" rtl="0" algn="l">
              <a:lnSpc>
                <a:spcPct val="90000"/>
              </a:lnSpc>
              <a:spcBef>
                <a:spcPts val="1000"/>
              </a:spcBef>
              <a:spcAft>
                <a:spcPts val="0"/>
              </a:spcAft>
              <a:buClr>
                <a:schemeClr val="dk1"/>
              </a:buClr>
              <a:buSzPct val="100000"/>
              <a:buNone/>
            </a:pPr>
            <a:r>
              <a:rPr lang="en-IN"/>
              <a:t>[48] Bertrand Thirion, Edouard Duchesnay, Edward Hubbard, Jessica Dubois, Jean-Baptiste Poline, Denis Lebihan, and Stanislas Dehaene. Inverse retinotopy: inferring the visual content of images from brain activation patterns. Neuroimage, 33(4):1104– 1116, 2006. </a:t>
            </a:r>
            <a:endParaRPr/>
          </a:p>
          <a:p>
            <a:pPr indent="0" lvl="0" marL="0" rtl="0" algn="l">
              <a:lnSpc>
                <a:spcPct val="90000"/>
              </a:lnSpc>
              <a:spcBef>
                <a:spcPts val="1000"/>
              </a:spcBef>
              <a:spcAft>
                <a:spcPts val="0"/>
              </a:spcAft>
              <a:buClr>
                <a:schemeClr val="dk1"/>
              </a:buClr>
              <a:buSzPct val="100000"/>
              <a:buNone/>
            </a:pPr>
            <a:r>
              <a:rPr lang="en-IN"/>
              <a:t>[49] Mariya Toneva, Otilia Stretcu, Barnabás Póczos, Leila Wehbe, and Tom M Mitchell. Modeling task effects on meaning representation in the brain via zero-shot meg prediction. Advances in Neural Information Processing Systems, 33, 2020. </a:t>
            </a:r>
            <a:endParaRPr/>
          </a:p>
          <a:p>
            <a:pPr indent="0" lvl="0" marL="0" rtl="0" algn="l">
              <a:lnSpc>
                <a:spcPct val="90000"/>
              </a:lnSpc>
              <a:spcBef>
                <a:spcPts val="1000"/>
              </a:spcBef>
              <a:spcAft>
                <a:spcPts val="0"/>
              </a:spcAft>
              <a:buClr>
                <a:schemeClr val="dk1"/>
              </a:buClr>
              <a:buSzPct val="100000"/>
              <a:buNone/>
            </a:pPr>
            <a:r>
              <a:rPr lang="en-IN"/>
              <a:t>[50] Mariya Toneva and Leila Wehbe. Interpreting and improving natural-language processing (in machines) with natural language-processing (in the brain). arXiv preprint arXiv:1905.11833, 2019. </a:t>
            </a:r>
            <a:endParaRPr/>
          </a:p>
          <a:p>
            <a:pPr indent="0" lvl="0" marL="0" rtl="0" algn="l">
              <a:lnSpc>
                <a:spcPct val="90000"/>
              </a:lnSpc>
              <a:spcBef>
                <a:spcPts val="1000"/>
              </a:spcBef>
              <a:spcAft>
                <a:spcPts val="0"/>
              </a:spcAft>
              <a:buClr>
                <a:schemeClr val="dk1"/>
              </a:buClr>
              <a:buSzPct val="100000"/>
              <a:buNone/>
            </a:pPr>
            <a:r>
              <a:rPr lang="en-IN"/>
              <a:t>[51] Aria Wang, Michael Tarr, and Leila Wehbe. Neural taskonomy: Inferring the similarity of task-derived representations from brain activity. Advances in Neural Information Processing Systems, 32:15501– 15511, 2019. </a:t>
            </a:r>
            <a:endParaRPr/>
          </a:p>
          <a:p>
            <a:pPr indent="0" lvl="0" marL="0" rtl="0" algn="l">
              <a:lnSpc>
                <a:spcPct val="90000"/>
              </a:lnSpc>
              <a:spcBef>
                <a:spcPts val="1000"/>
              </a:spcBef>
              <a:spcAft>
                <a:spcPts val="0"/>
              </a:spcAft>
              <a:buClr>
                <a:schemeClr val="dk1"/>
              </a:buClr>
              <a:buSzPct val="100000"/>
              <a:buNone/>
            </a:pPr>
            <a:r>
              <a:rPr lang="en-IN"/>
              <a:t>[52] Jing Wang, Vladimir L Cherkassky, and Marcel Adam Just. Predicting the brain activation pattern associated with the propositional content of a sentence: Modeling neural representations of events and states. Human brain mapping, 38(10):4865– 4881, 2017. </a:t>
            </a:r>
            <a:endParaRPr/>
          </a:p>
          <a:p>
            <a:pPr indent="0" lvl="0" marL="0" rtl="0" algn="l">
              <a:lnSpc>
                <a:spcPct val="90000"/>
              </a:lnSpc>
              <a:spcBef>
                <a:spcPts val="1000"/>
              </a:spcBef>
              <a:spcAft>
                <a:spcPts val="0"/>
              </a:spcAft>
              <a:buClr>
                <a:schemeClr val="dk1"/>
              </a:buClr>
              <a:buSzPct val="100000"/>
              <a:buNone/>
            </a:pPr>
            <a:r>
              <a:rPr lang="en-IN"/>
              <a:t>[53] Shaonan Wang, Jiajun Zhang, Haiyan Wang, Nan Lin, and Chengqing Zong. Fine-grained neural decoding with distributed word representations. Information Sciences, 507:256–272, 2020. </a:t>
            </a:r>
            <a:endParaRPr/>
          </a:p>
          <a:p>
            <a:pPr indent="0" lvl="0" marL="0" rtl="0" algn="l">
              <a:lnSpc>
                <a:spcPct val="90000"/>
              </a:lnSpc>
              <a:spcBef>
                <a:spcPts val="1000"/>
              </a:spcBef>
              <a:spcAft>
                <a:spcPts val="0"/>
              </a:spcAft>
              <a:buClr>
                <a:schemeClr val="dk1"/>
              </a:buClr>
              <a:buSzPct val="100000"/>
              <a:buNone/>
            </a:pPr>
            <a:r>
              <a:rPr lang="en-IN"/>
              <a:t>[54] Leila Wehbe, Brian Murphy, Partha Talukdar, Alona Fyshe, Aaditya Ramdas, and Tom Mitchell. Simultaneously uncovering the patterns of brain regions involved in different story reading subprocesses. in press, 2014. </a:t>
            </a:r>
            <a:endParaRPr/>
          </a:p>
          <a:p>
            <a:pPr indent="0" lvl="0" marL="0" rtl="0" algn="l">
              <a:lnSpc>
                <a:spcPct val="90000"/>
              </a:lnSpc>
              <a:spcBef>
                <a:spcPts val="1000"/>
              </a:spcBef>
              <a:spcAft>
                <a:spcPts val="0"/>
              </a:spcAft>
              <a:buClr>
                <a:schemeClr val="dk1"/>
              </a:buClr>
              <a:buSzPct val="100000"/>
              <a:buNone/>
            </a:pPr>
            <a:r>
              <a:rPr lang="en-IN"/>
              <a:t>[55] Daniel LK Yamins, Ha Hong, Charles F Cadieu, Ethan A Solomon, Darren Seibert, and James J DiCarlo. Performance-optimized hierarchical models predict neural responses in higher visual cortex. Proceedings of the national academy of sciences, 111(23):8619–8624, 2014.</a:t>
            </a:r>
            <a:endParaRPr/>
          </a:p>
          <a:p>
            <a:pPr indent="0" lvl="0" marL="0" rtl="0" algn="l">
              <a:lnSpc>
                <a:spcPct val="90000"/>
              </a:lnSpc>
              <a:spcBef>
                <a:spcPts val="1000"/>
              </a:spcBef>
              <a:spcAft>
                <a:spcPts val="0"/>
              </a:spcAft>
              <a:buClr>
                <a:schemeClr val="dk1"/>
              </a:buClr>
              <a:buSzPct val="100000"/>
              <a:buNone/>
            </a:pPr>
            <a:r>
              <a:rPr lang="en-IN"/>
              <a:t>[56] Boyle, Julie A., Basile Pinsard, A. Boukhdhir, S. Belleville, S. Bram-batti, J. Chen, J. Cohen-Adad et al. "The Courtois project on neuronal modelling: 2020 data release." In Presented at the 26th annual meeting of the Organization for Human Brain Mapping. 2020.</a:t>
            </a:r>
            <a:endParaRPr/>
          </a:p>
        </p:txBody>
      </p:sp>
      <p:sp>
        <p:nvSpPr>
          <p:cNvPr id="953" name="Google Shape;953;p77"/>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954" name="Google Shape;954;p77"/>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955" name="Google Shape;955;p77"/>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78"/>
          <p:cNvSpPr txBox="1"/>
          <p:nvPr>
            <p:ph type="ctrTitle"/>
          </p:nvPr>
        </p:nvSpPr>
        <p:spPr>
          <a:xfrm>
            <a:off x="247040" y="495717"/>
            <a:ext cx="11650320" cy="1740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4800"/>
              <a:buFont typeface="Calibri"/>
              <a:buNone/>
            </a:pPr>
            <a:r>
              <a:rPr b="1" lang="en-IN" sz="4800">
                <a:solidFill>
                  <a:srgbClr val="FF0000"/>
                </a:solidFill>
                <a:latin typeface="Calibri"/>
                <a:ea typeface="Calibri"/>
                <a:cs typeface="Calibri"/>
                <a:sym typeface="Calibri"/>
              </a:rPr>
              <a:t>Deep Neural Networks and Brain Alignment: Brain Encoding and Decoding</a:t>
            </a:r>
            <a:endParaRPr sz="4800"/>
          </a:p>
        </p:txBody>
      </p:sp>
      <p:sp>
        <p:nvSpPr>
          <p:cNvPr id="961" name="Google Shape;961;p78"/>
          <p:cNvSpPr txBox="1"/>
          <p:nvPr>
            <p:ph idx="1" type="subTitle"/>
          </p:nvPr>
        </p:nvSpPr>
        <p:spPr>
          <a:xfrm>
            <a:off x="790600" y="2463800"/>
            <a:ext cx="10563200" cy="1998408"/>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90000"/>
              </a:lnSpc>
              <a:spcBef>
                <a:spcPts val="0"/>
              </a:spcBef>
              <a:spcAft>
                <a:spcPts val="0"/>
              </a:spcAft>
              <a:buClr>
                <a:srgbClr val="00B0F0"/>
              </a:buClr>
              <a:buSzPct val="100000"/>
              <a:buNone/>
            </a:pPr>
            <a:r>
              <a:rPr lang="en-IN" sz="2800">
                <a:solidFill>
                  <a:srgbClr val="00B0F0"/>
                </a:solidFill>
              </a:rPr>
              <a:t>Subba Reddy Oota</a:t>
            </a:r>
            <a:r>
              <a:rPr baseline="30000" lang="en-IN" sz="2800">
                <a:solidFill>
                  <a:srgbClr val="00B0F0"/>
                </a:solidFill>
              </a:rPr>
              <a:t>1</a:t>
            </a:r>
            <a:r>
              <a:rPr lang="en-IN" sz="2800">
                <a:solidFill>
                  <a:srgbClr val="00B0F0"/>
                </a:solidFill>
              </a:rPr>
              <a:t>, Manish Gupta</a:t>
            </a:r>
            <a:r>
              <a:rPr baseline="30000" lang="en-IN" sz="2800">
                <a:solidFill>
                  <a:srgbClr val="00B0F0"/>
                </a:solidFill>
              </a:rPr>
              <a:t>2,3</a:t>
            </a:r>
            <a:r>
              <a:rPr lang="en-IN" sz="2800">
                <a:solidFill>
                  <a:srgbClr val="00B0F0"/>
                </a:solidFill>
              </a:rPr>
              <a:t>, Raju S. Bapi</a:t>
            </a:r>
            <a:r>
              <a:rPr baseline="30000" lang="en-IN" sz="2800">
                <a:solidFill>
                  <a:srgbClr val="00B0F0"/>
                </a:solidFill>
              </a:rPr>
              <a:t>2</a:t>
            </a:r>
            <a:r>
              <a:rPr lang="en-IN" sz="2800">
                <a:solidFill>
                  <a:srgbClr val="00B0F0"/>
                </a:solidFill>
              </a:rPr>
              <a:t>, Mariya Toneva</a:t>
            </a:r>
            <a:r>
              <a:rPr baseline="30000" lang="en-IN" sz="2800">
                <a:solidFill>
                  <a:srgbClr val="00B0F0"/>
                </a:solidFill>
              </a:rPr>
              <a:t>4</a:t>
            </a:r>
            <a:endParaRPr/>
          </a:p>
          <a:p>
            <a:pPr indent="0" lvl="0" marL="0" rtl="0" algn="ctr">
              <a:lnSpc>
                <a:spcPct val="90000"/>
              </a:lnSpc>
              <a:spcBef>
                <a:spcPts val="1067"/>
              </a:spcBef>
              <a:spcAft>
                <a:spcPts val="0"/>
              </a:spcAft>
              <a:buClr>
                <a:schemeClr val="dk1"/>
              </a:buClr>
              <a:buSzPct val="100000"/>
              <a:buNone/>
            </a:pPr>
            <a:r>
              <a:t/>
            </a:r>
            <a:endParaRPr baseline="30000" sz="1300">
              <a:solidFill>
                <a:srgbClr val="00B050"/>
              </a:solidFill>
            </a:endParaRPr>
          </a:p>
          <a:p>
            <a:pPr indent="0" lvl="0" marL="0" rtl="0" algn="ctr">
              <a:lnSpc>
                <a:spcPct val="90000"/>
              </a:lnSpc>
              <a:spcBef>
                <a:spcPts val="1067"/>
              </a:spcBef>
              <a:spcAft>
                <a:spcPts val="0"/>
              </a:spcAft>
              <a:buClr>
                <a:srgbClr val="00B050"/>
              </a:buClr>
              <a:buSzPct val="100000"/>
              <a:buNone/>
            </a:pPr>
            <a:r>
              <a:rPr baseline="30000" lang="en-IN" sz="2267">
                <a:solidFill>
                  <a:srgbClr val="00B050"/>
                </a:solidFill>
              </a:rPr>
              <a:t>1</a:t>
            </a:r>
            <a:r>
              <a:rPr lang="en-IN" sz="2267">
                <a:solidFill>
                  <a:srgbClr val="00B050"/>
                </a:solidFill>
              </a:rPr>
              <a:t>Inria Bordeaux, France; </a:t>
            </a:r>
            <a:r>
              <a:rPr baseline="30000" lang="en-IN" sz="2267">
                <a:solidFill>
                  <a:srgbClr val="00B050"/>
                </a:solidFill>
              </a:rPr>
              <a:t>2</a:t>
            </a:r>
            <a:r>
              <a:rPr lang="en-IN" sz="2267">
                <a:solidFill>
                  <a:srgbClr val="00B050"/>
                </a:solidFill>
              </a:rPr>
              <a:t>IIIT Hyderabad, India; </a:t>
            </a:r>
            <a:r>
              <a:rPr baseline="30000" lang="en-IN" sz="2267">
                <a:solidFill>
                  <a:srgbClr val="00B050"/>
                </a:solidFill>
              </a:rPr>
              <a:t>3</a:t>
            </a:r>
            <a:r>
              <a:rPr lang="en-IN" sz="2267">
                <a:solidFill>
                  <a:srgbClr val="00B050"/>
                </a:solidFill>
              </a:rPr>
              <a:t>Microsoft, India; </a:t>
            </a:r>
            <a:r>
              <a:rPr baseline="30000" lang="en-IN" sz="2267">
                <a:solidFill>
                  <a:srgbClr val="00B050"/>
                </a:solidFill>
              </a:rPr>
              <a:t>4</a:t>
            </a:r>
            <a:r>
              <a:rPr lang="en-IN" sz="2267">
                <a:solidFill>
                  <a:srgbClr val="00B050"/>
                </a:solidFill>
              </a:rPr>
              <a:t>MPI for Software Systems, Germany</a:t>
            </a:r>
            <a:endParaRPr/>
          </a:p>
          <a:p>
            <a:pPr indent="0" lvl="0" marL="0" rtl="0" algn="ctr">
              <a:lnSpc>
                <a:spcPct val="90000"/>
              </a:lnSpc>
              <a:spcBef>
                <a:spcPts val="1067"/>
              </a:spcBef>
              <a:spcAft>
                <a:spcPts val="0"/>
              </a:spcAft>
              <a:buClr>
                <a:schemeClr val="dk1"/>
              </a:buClr>
              <a:buSzPct val="64285"/>
              <a:buNone/>
            </a:pPr>
            <a:r>
              <a:t/>
            </a:r>
            <a:endParaRPr sz="1400"/>
          </a:p>
          <a:p>
            <a:pPr indent="0" lvl="0" marL="0" rtl="0" algn="ctr">
              <a:lnSpc>
                <a:spcPct val="90000"/>
              </a:lnSpc>
              <a:spcBef>
                <a:spcPts val="1067"/>
              </a:spcBef>
              <a:spcAft>
                <a:spcPts val="0"/>
              </a:spcAft>
              <a:buClr>
                <a:schemeClr val="dk1"/>
              </a:buClr>
              <a:buSzPct val="64285"/>
              <a:buNone/>
            </a:pPr>
            <a:r>
              <a:rPr lang="en-IN"/>
              <a:t>subba-reddy.oota@inria.fr, gmanish@microsoft.com, raju.bapi@iiit.ac.in, mtoneva@mpi-sws.org</a:t>
            </a:r>
            <a:endParaRPr/>
          </a:p>
        </p:txBody>
      </p:sp>
      <p:pic>
        <p:nvPicPr>
          <p:cNvPr descr="A picture containing person, wall, indoor, person&#10;&#10;Description automatically generated" id="962" name="Google Shape;962;p78"/>
          <p:cNvPicPr preferRelativeResize="0"/>
          <p:nvPr/>
        </p:nvPicPr>
        <p:blipFill rotWithShape="1">
          <a:blip r:embed="rId3">
            <a:alphaModFix/>
          </a:blip>
          <a:srcRect b="0" l="0" r="0" t="0"/>
          <a:stretch/>
        </p:blipFill>
        <p:spPr>
          <a:xfrm>
            <a:off x="2743200" y="4562124"/>
            <a:ext cx="1233584" cy="1307732"/>
          </a:xfrm>
          <a:prstGeom prst="rect">
            <a:avLst/>
          </a:prstGeom>
          <a:noFill/>
          <a:ln>
            <a:noFill/>
          </a:ln>
        </p:spPr>
      </p:pic>
      <p:pic>
        <p:nvPicPr>
          <p:cNvPr descr="A picture containing person, person, wall, indoor&#10;&#10;Description automatically generated" id="963" name="Google Shape;963;p78"/>
          <p:cNvPicPr preferRelativeResize="0"/>
          <p:nvPr/>
        </p:nvPicPr>
        <p:blipFill rotWithShape="1">
          <a:blip r:embed="rId4">
            <a:alphaModFix/>
          </a:blip>
          <a:srcRect b="0" l="0" r="0" t="0"/>
          <a:stretch/>
        </p:blipFill>
        <p:spPr>
          <a:xfrm>
            <a:off x="4701682" y="4562125"/>
            <a:ext cx="1176100" cy="1307733"/>
          </a:xfrm>
          <a:prstGeom prst="rect">
            <a:avLst/>
          </a:prstGeom>
          <a:noFill/>
          <a:ln>
            <a:noFill/>
          </a:ln>
        </p:spPr>
      </p:pic>
      <p:pic>
        <p:nvPicPr>
          <p:cNvPr descr="A picture containing person, indoor, wearing, posing&#10;&#10;Description automatically generated" id="964" name="Google Shape;964;p78"/>
          <p:cNvPicPr preferRelativeResize="0"/>
          <p:nvPr/>
        </p:nvPicPr>
        <p:blipFill rotWithShape="1">
          <a:blip r:embed="rId5">
            <a:alphaModFix/>
          </a:blip>
          <a:srcRect b="0" l="0" r="0" t="0"/>
          <a:stretch/>
        </p:blipFill>
        <p:spPr>
          <a:xfrm>
            <a:off x="6602680" y="4562124"/>
            <a:ext cx="1233584" cy="1307733"/>
          </a:xfrm>
          <a:prstGeom prst="rect">
            <a:avLst/>
          </a:prstGeom>
          <a:noFill/>
          <a:ln>
            <a:noFill/>
          </a:ln>
        </p:spPr>
      </p:pic>
      <p:pic>
        <p:nvPicPr>
          <p:cNvPr descr="A person smiling for the camera&#10;&#10;Description automatically generated with medium confidence" id="965" name="Google Shape;965;p78"/>
          <p:cNvPicPr preferRelativeResize="0"/>
          <p:nvPr/>
        </p:nvPicPr>
        <p:blipFill rotWithShape="1">
          <a:blip r:embed="rId6">
            <a:alphaModFix/>
          </a:blip>
          <a:srcRect b="0" l="0" r="0" t="0"/>
          <a:stretch/>
        </p:blipFill>
        <p:spPr>
          <a:xfrm>
            <a:off x="8561163" y="4562124"/>
            <a:ext cx="1233585" cy="130773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79"/>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971" name="Google Shape;971;p79"/>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Introduction to Brain encoding and decoding [30 min]</a:t>
            </a:r>
            <a:endParaRPr/>
          </a:p>
          <a:p>
            <a:pPr indent="-228600" lvl="0" marL="228600" rtl="0" algn="l">
              <a:lnSpc>
                <a:spcPct val="90000"/>
              </a:lnSpc>
              <a:spcBef>
                <a:spcPts val="1000"/>
              </a:spcBef>
              <a:spcAft>
                <a:spcPts val="0"/>
              </a:spcAft>
              <a:buClr>
                <a:schemeClr val="dk1"/>
              </a:buClr>
              <a:buSzPts val="2800"/>
              <a:buChar char="•"/>
            </a:pPr>
            <a:r>
              <a:rPr lang="en-IN"/>
              <a:t>Stimulus Representations [1 hour]</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Deep Learning for Brain Decoding [1 hour 30 min]</a:t>
            </a:r>
            <a:endParaRPr/>
          </a:p>
          <a:p>
            <a:pPr indent="-228600" lvl="0" marL="228600" rtl="0" algn="l">
              <a:lnSpc>
                <a:spcPct val="90000"/>
              </a:lnSpc>
              <a:spcBef>
                <a:spcPts val="1000"/>
              </a:spcBef>
              <a:spcAft>
                <a:spcPts val="0"/>
              </a:spcAft>
              <a:buClr>
                <a:schemeClr val="dk1"/>
              </a:buClr>
              <a:buSzPts val="2800"/>
              <a:buChar char="•"/>
            </a:pPr>
            <a:r>
              <a:rPr lang="en-IN"/>
              <a:t>Lunch break [1 hour 30 min]</a:t>
            </a:r>
            <a:endParaRPr/>
          </a:p>
          <a:p>
            <a:pPr indent="-228600" lvl="0" marL="228600" rtl="0" algn="l">
              <a:lnSpc>
                <a:spcPct val="90000"/>
              </a:lnSpc>
              <a:spcBef>
                <a:spcPts val="1000"/>
              </a:spcBef>
              <a:spcAft>
                <a:spcPts val="0"/>
              </a:spcAft>
              <a:buClr>
                <a:schemeClr val="dk1"/>
              </a:buClr>
              <a:buSzPts val="2800"/>
              <a:buChar char="•"/>
            </a:pPr>
            <a:r>
              <a:rPr lang="en-IN"/>
              <a:t>Deep Learning for Brain Encoding [1 hour 30 min]</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Advanced Methods [1 hour 15 min]</a:t>
            </a:r>
            <a:endParaRPr/>
          </a:p>
          <a:p>
            <a:pPr indent="-228600" lvl="0" marL="228600" rtl="0" algn="l">
              <a:lnSpc>
                <a:spcPct val="90000"/>
              </a:lnSpc>
              <a:spcBef>
                <a:spcPts val="1000"/>
              </a:spcBef>
              <a:spcAft>
                <a:spcPts val="0"/>
              </a:spcAft>
              <a:buClr>
                <a:schemeClr val="dk1"/>
              </a:buClr>
              <a:buSzPts val="2800"/>
              <a:buChar char="•"/>
            </a:pPr>
            <a:r>
              <a:rPr lang="en-IN"/>
              <a:t>Summary and Future Trends [15 min]</a:t>
            </a:r>
            <a:endParaRPr/>
          </a:p>
          <a:p>
            <a:pPr indent="-50800" lvl="0" marL="228600" rtl="0" algn="l">
              <a:lnSpc>
                <a:spcPct val="90000"/>
              </a:lnSpc>
              <a:spcBef>
                <a:spcPts val="1000"/>
              </a:spcBef>
              <a:spcAft>
                <a:spcPts val="0"/>
              </a:spcAft>
              <a:buClr>
                <a:schemeClr val="dk1"/>
              </a:buClr>
              <a:buSzPts val="2800"/>
              <a:buNone/>
            </a:pPr>
            <a:r>
              <a:t/>
            </a:r>
            <a:endParaRPr/>
          </a:p>
        </p:txBody>
      </p:sp>
      <p:sp>
        <p:nvSpPr>
          <p:cNvPr id="972" name="Google Shape;972;p79"/>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050"/>
              </a:buClr>
              <a:buSzPts val="1600"/>
              <a:buFont typeface="Calibri"/>
              <a:buNone/>
            </a:pPr>
            <a:r>
              <a:rPr b="0" i="0" lang="en-IN" sz="1600" u="none" cap="none" strike="noStrike">
                <a:solidFill>
                  <a:srgbClr val="00B050"/>
                </a:solidFill>
                <a:latin typeface="Calibri"/>
                <a:ea typeface="Calibri"/>
                <a:cs typeface="Calibri"/>
                <a:sym typeface="Calibri"/>
              </a:rPr>
              <a:t>IJCAI 2023: DL for Brain Encoding and Decoding</a:t>
            </a:r>
            <a:endParaRPr b="0" i="0" sz="1600" u="none" cap="none" strike="noStrike">
              <a:solidFill>
                <a:srgbClr val="00B050"/>
              </a:solidFill>
              <a:latin typeface="Calibri"/>
              <a:ea typeface="Calibri"/>
              <a:cs typeface="Calibri"/>
              <a:sym typeface="Calibri"/>
            </a:endParaRPr>
          </a:p>
        </p:txBody>
      </p:sp>
      <p:sp>
        <p:nvSpPr>
          <p:cNvPr id="973" name="Google Shape;973;p79"/>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
        <p:nvSpPr>
          <p:cNvPr id="974" name="Google Shape;974;p79"/>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8"/>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Brain encoding and decoding</a:t>
            </a:r>
            <a:endParaRPr/>
          </a:p>
        </p:txBody>
      </p:sp>
      <p:sp>
        <p:nvSpPr>
          <p:cNvPr id="213" name="Google Shape;213;p8"/>
          <p:cNvSpPr txBox="1"/>
          <p:nvPr>
            <p:ph idx="1" type="body"/>
          </p:nvPr>
        </p:nvSpPr>
        <p:spPr>
          <a:xfrm>
            <a:off x="147638" y="1104900"/>
            <a:ext cx="11891962" cy="5191125"/>
          </a:xfrm>
          <a:prstGeom prst="rect">
            <a:avLst/>
          </a:prstGeom>
          <a:blipFill rotWithShape="1">
            <a:blip r:embed="rId3">
              <a:alphaModFix/>
            </a:blip>
            <a:stretch>
              <a:fillRect b="0" l="-922" r="0" t="-1877"/>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IN"/>
              <a:t> </a:t>
            </a:r>
            <a:endParaRPr/>
          </a:p>
        </p:txBody>
      </p:sp>
      <p:sp>
        <p:nvSpPr>
          <p:cNvPr id="214" name="Google Shape;214;p8"/>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215" name="Google Shape;215;p8"/>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216" name="Google Shape;216;p8"/>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80"/>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Agenda</a:t>
            </a:r>
            <a:endParaRPr/>
          </a:p>
        </p:txBody>
      </p:sp>
      <p:sp>
        <p:nvSpPr>
          <p:cNvPr id="980" name="Google Shape;980;p80"/>
          <p:cNvSpPr txBox="1"/>
          <p:nvPr>
            <p:ph idx="1" type="body"/>
          </p:nvPr>
        </p:nvSpPr>
        <p:spPr>
          <a:xfrm>
            <a:off x="147638" y="1104900"/>
            <a:ext cx="11891962" cy="5191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Introduction to Brain encoding and decoding [30 min]</a:t>
            </a:r>
            <a:endParaRPr/>
          </a:p>
          <a:p>
            <a:pPr indent="-228600" lvl="0" marL="228600" rtl="0" algn="l">
              <a:lnSpc>
                <a:spcPct val="90000"/>
              </a:lnSpc>
              <a:spcBef>
                <a:spcPts val="1000"/>
              </a:spcBef>
              <a:spcAft>
                <a:spcPts val="0"/>
              </a:spcAft>
              <a:buClr>
                <a:schemeClr val="dk1"/>
              </a:buClr>
              <a:buSzPts val="2800"/>
              <a:buChar char="•"/>
            </a:pPr>
            <a:r>
              <a:rPr lang="en-IN"/>
              <a:t>Stimulus Representations [1 hour]</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rgbClr val="FF0000"/>
              </a:buClr>
              <a:buSzPts val="2800"/>
              <a:buChar char="•"/>
            </a:pPr>
            <a:r>
              <a:rPr b="1" lang="en-IN">
                <a:solidFill>
                  <a:srgbClr val="FF0000"/>
                </a:solidFill>
              </a:rPr>
              <a:t>Deep Learning for Brain Decoding [1 hour 30 min]</a:t>
            </a:r>
            <a:endParaRPr/>
          </a:p>
          <a:p>
            <a:pPr indent="-228600" lvl="0" marL="228600" rtl="0" algn="l">
              <a:lnSpc>
                <a:spcPct val="90000"/>
              </a:lnSpc>
              <a:spcBef>
                <a:spcPts val="1000"/>
              </a:spcBef>
              <a:spcAft>
                <a:spcPts val="0"/>
              </a:spcAft>
              <a:buClr>
                <a:schemeClr val="dk1"/>
              </a:buClr>
              <a:buSzPts val="2800"/>
              <a:buChar char="•"/>
            </a:pPr>
            <a:r>
              <a:rPr lang="en-IN"/>
              <a:t>Lunch break [1 hour 30 min]</a:t>
            </a:r>
            <a:endParaRPr/>
          </a:p>
          <a:p>
            <a:pPr indent="-228600" lvl="0" marL="228600" rtl="0" algn="l">
              <a:lnSpc>
                <a:spcPct val="90000"/>
              </a:lnSpc>
              <a:spcBef>
                <a:spcPts val="1000"/>
              </a:spcBef>
              <a:spcAft>
                <a:spcPts val="0"/>
              </a:spcAft>
              <a:buClr>
                <a:schemeClr val="dk1"/>
              </a:buClr>
              <a:buSzPts val="2800"/>
              <a:buChar char="•"/>
            </a:pPr>
            <a:r>
              <a:rPr lang="en-IN"/>
              <a:t>Deep Learning for Brain Encoding [1 hour 30 min]</a:t>
            </a:r>
            <a:endParaRPr/>
          </a:p>
          <a:p>
            <a:pPr indent="-228600" lvl="0" marL="228600" rtl="0" algn="l">
              <a:lnSpc>
                <a:spcPct val="90000"/>
              </a:lnSpc>
              <a:spcBef>
                <a:spcPts val="1000"/>
              </a:spcBef>
              <a:spcAft>
                <a:spcPts val="0"/>
              </a:spcAft>
              <a:buClr>
                <a:schemeClr val="dk1"/>
              </a:buClr>
              <a:buSzPts val="2800"/>
              <a:buChar char="•"/>
            </a:pPr>
            <a:r>
              <a:rPr lang="en-IN"/>
              <a:t>Coffee break [30 min]</a:t>
            </a:r>
            <a:endParaRPr/>
          </a:p>
          <a:p>
            <a:pPr indent="-228600" lvl="0" marL="228600" rtl="0" algn="l">
              <a:lnSpc>
                <a:spcPct val="90000"/>
              </a:lnSpc>
              <a:spcBef>
                <a:spcPts val="1000"/>
              </a:spcBef>
              <a:spcAft>
                <a:spcPts val="0"/>
              </a:spcAft>
              <a:buClr>
                <a:schemeClr val="dk1"/>
              </a:buClr>
              <a:buSzPts val="2800"/>
              <a:buChar char="•"/>
            </a:pPr>
            <a:r>
              <a:rPr lang="en-IN"/>
              <a:t>Advanced Methods [1 hour 15 min]</a:t>
            </a:r>
            <a:endParaRPr/>
          </a:p>
          <a:p>
            <a:pPr indent="-228600" lvl="0" marL="228600" rtl="0" algn="l">
              <a:lnSpc>
                <a:spcPct val="90000"/>
              </a:lnSpc>
              <a:spcBef>
                <a:spcPts val="1000"/>
              </a:spcBef>
              <a:spcAft>
                <a:spcPts val="0"/>
              </a:spcAft>
              <a:buClr>
                <a:schemeClr val="dk1"/>
              </a:buClr>
              <a:buSzPts val="2800"/>
              <a:buChar char="•"/>
            </a:pPr>
            <a:r>
              <a:rPr lang="en-IN"/>
              <a:t>Summary and Future Trends [15 min]</a:t>
            </a:r>
            <a:endParaRPr/>
          </a:p>
          <a:p>
            <a:pPr indent="-50800" lvl="0" marL="228600" rtl="0" algn="l">
              <a:lnSpc>
                <a:spcPct val="90000"/>
              </a:lnSpc>
              <a:spcBef>
                <a:spcPts val="1000"/>
              </a:spcBef>
              <a:spcAft>
                <a:spcPts val="0"/>
              </a:spcAft>
              <a:buClr>
                <a:schemeClr val="dk1"/>
              </a:buClr>
              <a:buSzPts val="2800"/>
              <a:buNone/>
            </a:pPr>
            <a:r>
              <a:t/>
            </a:r>
            <a:endParaRPr/>
          </a:p>
        </p:txBody>
      </p:sp>
      <p:sp>
        <p:nvSpPr>
          <p:cNvPr id="981" name="Google Shape;981;p80"/>
          <p:cNvSpPr txBox="1"/>
          <p:nvPr>
            <p:ph idx="11" type="ftr"/>
          </p:nvPr>
        </p:nvSpPr>
        <p:spPr>
          <a:xfrm>
            <a:off x="4095751" y="6532575"/>
            <a:ext cx="4333872"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050"/>
              </a:buClr>
              <a:buSzPts val="1600"/>
              <a:buFont typeface="Calibri"/>
              <a:buNone/>
            </a:pPr>
            <a:r>
              <a:rPr b="0" i="0" lang="en-IN" sz="1600" u="none" cap="none" strike="noStrike">
                <a:solidFill>
                  <a:srgbClr val="00B050"/>
                </a:solidFill>
                <a:latin typeface="Calibri"/>
                <a:ea typeface="Calibri"/>
                <a:cs typeface="Calibri"/>
                <a:sym typeface="Calibri"/>
              </a:rPr>
              <a:t>IJCAI 2023: DL for Brain Encoding and Decoding</a:t>
            </a:r>
            <a:endParaRPr b="0" i="0" sz="1600" u="none" cap="none" strike="noStrike">
              <a:solidFill>
                <a:srgbClr val="00B050"/>
              </a:solidFill>
              <a:latin typeface="Calibri"/>
              <a:ea typeface="Calibri"/>
              <a:cs typeface="Calibri"/>
              <a:sym typeface="Calibri"/>
            </a:endParaRPr>
          </a:p>
        </p:txBody>
      </p:sp>
      <p:sp>
        <p:nvSpPr>
          <p:cNvPr id="982" name="Google Shape;982;p80"/>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
        <p:nvSpPr>
          <p:cNvPr id="983" name="Google Shape;983;p80"/>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40000" lnSpcReduction="20000"/>
          </a:bodyPr>
          <a:lstStyle/>
          <a:p>
            <a:pPr indent="-157480" lvl="0" marL="228600" rtl="0" algn="l">
              <a:lnSpc>
                <a:spcPct val="90000"/>
              </a:lnSpc>
              <a:spcBef>
                <a:spcPts val="0"/>
              </a:spcBef>
              <a:spcAft>
                <a:spcPts val="0"/>
              </a:spcAft>
              <a:buClr>
                <a:schemeClr val="dk1"/>
              </a:buClr>
              <a:buSzPct val="100000"/>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81"/>
          <p:cNvSpPr txBox="1"/>
          <p:nvPr>
            <p:ph type="title"/>
          </p:nvPr>
        </p:nvSpPr>
        <p:spPr>
          <a:xfrm>
            <a:off x="352425" y="133350"/>
            <a:ext cx="10515600" cy="7207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Outline</a:t>
            </a:r>
            <a:endParaRPr/>
          </a:p>
        </p:txBody>
      </p:sp>
      <p:sp>
        <p:nvSpPr>
          <p:cNvPr id="989" name="Google Shape;989;p81"/>
          <p:cNvSpPr txBox="1"/>
          <p:nvPr>
            <p:ph idx="1" type="body"/>
          </p:nvPr>
        </p:nvSpPr>
        <p:spPr>
          <a:xfrm>
            <a:off x="542925" y="1057276"/>
            <a:ext cx="11487150" cy="51435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800"/>
              <a:buChar char="•"/>
            </a:pPr>
            <a:r>
              <a:rPr lang="en-IN">
                <a:solidFill>
                  <a:srgbClr val="FF0000"/>
                </a:solidFill>
              </a:rPr>
              <a:t>Introduction to Brain Decoding</a:t>
            </a:r>
            <a:endParaRPr/>
          </a:p>
          <a:p>
            <a:pPr indent="-228600" lvl="0" marL="228600" rtl="0" algn="l">
              <a:lnSpc>
                <a:spcPct val="90000"/>
              </a:lnSpc>
              <a:spcBef>
                <a:spcPts val="1000"/>
              </a:spcBef>
              <a:spcAft>
                <a:spcPts val="0"/>
              </a:spcAft>
              <a:buClr>
                <a:schemeClr val="dk1"/>
              </a:buClr>
              <a:buSzPts val="2800"/>
              <a:buChar char="•"/>
            </a:pPr>
            <a:r>
              <a:rPr lang="en-IN"/>
              <a:t>Decoding models</a:t>
            </a:r>
            <a:endParaRPr/>
          </a:p>
          <a:p>
            <a:pPr indent="-228600" lvl="1" marL="685800" rtl="0" algn="l">
              <a:lnSpc>
                <a:spcPct val="90000"/>
              </a:lnSpc>
              <a:spcBef>
                <a:spcPts val="500"/>
              </a:spcBef>
              <a:spcAft>
                <a:spcPts val="0"/>
              </a:spcAft>
              <a:buClr>
                <a:schemeClr val="dk1"/>
              </a:buClr>
              <a:buSzPts val="2400"/>
              <a:buChar char="•"/>
            </a:pPr>
            <a:r>
              <a:rPr lang="en-IN"/>
              <a:t>Linear Models</a:t>
            </a:r>
            <a:endParaRPr/>
          </a:p>
          <a:p>
            <a:pPr indent="-228600" lvl="1" marL="685800" rtl="0" algn="l">
              <a:lnSpc>
                <a:spcPct val="90000"/>
              </a:lnSpc>
              <a:spcBef>
                <a:spcPts val="500"/>
              </a:spcBef>
              <a:spcAft>
                <a:spcPts val="0"/>
              </a:spcAft>
              <a:buClr>
                <a:schemeClr val="dk1"/>
              </a:buClr>
              <a:buSzPts val="2400"/>
              <a:buChar char="•"/>
            </a:pPr>
            <a:r>
              <a:rPr lang="en-IN"/>
              <a:t>Non-Linear Models (including DNNs)</a:t>
            </a:r>
            <a:endParaRPr/>
          </a:p>
          <a:p>
            <a:pPr indent="-228600" lvl="0" marL="228600" rtl="0" algn="l">
              <a:lnSpc>
                <a:spcPct val="90000"/>
              </a:lnSpc>
              <a:spcBef>
                <a:spcPts val="1000"/>
              </a:spcBef>
              <a:spcAft>
                <a:spcPts val="0"/>
              </a:spcAft>
              <a:buClr>
                <a:schemeClr val="dk1"/>
              </a:buClr>
              <a:buSzPts val="2800"/>
              <a:buChar char="•"/>
            </a:pPr>
            <a:r>
              <a:rPr lang="en-IN"/>
              <a:t>Language</a:t>
            </a:r>
            <a:endParaRPr/>
          </a:p>
          <a:p>
            <a:pPr indent="-228600" lvl="1" marL="685800" rtl="0" algn="l">
              <a:lnSpc>
                <a:spcPct val="90000"/>
              </a:lnSpc>
              <a:spcBef>
                <a:spcPts val="500"/>
              </a:spcBef>
              <a:spcAft>
                <a:spcPts val="0"/>
              </a:spcAft>
              <a:buClr>
                <a:schemeClr val="dk1"/>
              </a:buClr>
              <a:buSzPts val="2400"/>
              <a:buChar char="•"/>
            </a:pPr>
            <a:r>
              <a:rPr lang="en-IN"/>
              <a:t>Periera et al. 2018, Gauthier et al. 2019, Huth et al. 2023, Oota et al. 2022</a:t>
            </a:r>
            <a:endParaRPr/>
          </a:p>
        </p:txBody>
      </p:sp>
      <p:sp>
        <p:nvSpPr>
          <p:cNvPr id="990" name="Google Shape;990;p81"/>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
        <p:nvSpPr>
          <p:cNvPr id="991" name="Google Shape;991;p8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82"/>
          <p:cNvSpPr txBox="1"/>
          <p:nvPr>
            <p:ph type="title"/>
          </p:nvPr>
        </p:nvSpPr>
        <p:spPr>
          <a:xfrm>
            <a:off x="130297" y="77088"/>
            <a:ext cx="10515600" cy="51405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en-IN" sz="4000"/>
              <a:t>Encoding vs. Decoding</a:t>
            </a:r>
            <a:endParaRPr/>
          </a:p>
        </p:txBody>
      </p:sp>
      <p:pic>
        <p:nvPicPr>
          <p:cNvPr id="998" name="Google Shape;998;p82"/>
          <p:cNvPicPr preferRelativeResize="0"/>
          <p:nvPr>
            <p:ph idx="1" type="body"/>
          </p:nvPr>
        </p:nvPicPr>
        <p:blipFill rotWithShape="1">
          <a:blip r:embed="rId3">
            <a:alphaModFix/>
          </a:blip>
          <a:srcRect b="4117" l="21872" r="0" t="1807"/>
          <a:stretch/>
        </p:blipFill>
        <p:spPr>
          <a:xfrm>
            <a:off x="4135120" y="1619250"/>
            <a:ext cx="6362700" cy="4048125"/>
          </a:xfrm>
          <a:prstGeom prst="rect">
            <a:avLst/>
          </a:prstGeom>
          <a:noFill/>
          <a:ln>
            <a:noFill/>
          </a:ln>
        </p:spPr>
      </p:pic>
      <p:sp>
        <p:nvSpPr>
          <p:cNvPr id="999" name="Google Shape;999;p82"/>
          <p:cNvSpPr txBox="1"/>
          <p:nvPr/>
        </p:nvSpPr>
        <p:spPr>
          <a:xfrm>
            <a:off x="-68826" y="6411580"/>
            <a:ext cx="273582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Open Sans"/>
              <a:buNone/>
            </a:pPr>
            <a:r>
              <a:rPr b="0" i="0" lang="en-IN" sz="1800" u="sng" cap="none" strike="noStrike">
                <a:solidFill>
                  <a:srgbClr val="000000"/>
                </a:solidFill>
                <a:latin typeface="Open Sans"/>
                <a:ea typeface="Open Sans"/>
                <a:cs typeface="Open Sans"/>
                <a:sym typeface="Open Sans"/>
                <a:hlinkClick r:id="rId4">
                  <a:extLst>
                    <a:ext uri="{A12FA001-AC4F-418D-AE19-62706E023703}">
                      <ahyp:hlinkClr val="tx"/>
                    </a:ext>
                  </a:extLst>
                </a:hlinkClick>
              </a:rPr>
              <a:t>Haiguang</a:t>
            </a:r>
            <a:r>
              <a:rPr b="0" i="0" lang="en-IN" sz="1800" u="sng" cap="none" strike="noStrike">
                <a:solidFill>
                  <a:srgbClr val="0563C1"/>
                </a:solidFill>
                <a:latin typeface="Open Sans"/>
                <a:ea typeface="Open Sans"/>
                <a:cs typeface="Open Sans"/>
                <a:sym typeface="Open Sans"/>
                <a:hlinkClick r:id="rId5">
                  <a:extLst>
                    <a:ext uri="{A12FA001-AC4F-418D-AE19-62706E023703}">
                      <ahyp:hlinkClr val="tx"/>
                    </a:ext>
                  </a:extLst>
                </a:hlinkClick>
              </a:rPr>
              <a:t> </a:t>
            </a:r>
            <a:r>
              <a:rPr b="0" i="0" lang="en-IN" sz="1800" u="sng" cap="none" strike="noStrike">
                <a:solidFill>
                  <a:srgbClr val="000000"/>
                </a:solidFill>
                <a:latin typeface="Open Sans"/>
                <a:ea typeface="Open Sans"/>
                <a:cs typeface="Open Sans"/>
                <a:sym typeface="Open Sans"/>
                <a:hlinkClick r:id="rId6">
                  <a:extLst>
                    <a:ext uri="{A12FA001-AC4F-418D-AE19-62706E023703}">
                      <ahyp:hlinkClr val="tx"/>
                    </a:ext>
                  </a:extLst>
                </a:hlinkClick>
              </a:rPr>
              <a:t>Wen</a:t>
            </a:r>
            <a:r>
              <a:rPr b="0" i="0" lang="en-IN" sz="1800" u="none" cap="none" strike="noStrike">
                <a:solidFill>
                  <a:srgbClr val="000000"/>
                </a:solidFill>
                <a:latin typeface="Open Sans"/>
                <a:ea typeface="Open Sans"/>
                <a:cs typeface="Open Sans"/>
                <a:sym typeface="Open Sans"/>
              </a:rPr>
              <a:t> et al, 2017</a:t>
            </a:r>
            <a:endParaRPr b="0" i="0" sz="1800" u="none" cap="none" strike="noStrike">
              <a:solidFill>
                <a:srgbClr val="000000"/>
              </a:solidFill>
              <a:latin typeface="Calibri"/>
              <a:ea typeface="Calibri"/>
              <a:cs typeface="Calibri"/>
              <a:sym typeface="Calibri"/>
            </a:endParaRPr>
          </a:p>
        </p:txBody>
      </p:sp>
      <p:sp>
        <p:nvSpPr>
          <p:cNvPr id="1000" name="Google Shape;1000;p82"/>
          <p:cNvSpPr/>
          <p:nvPr/>
        </p:nvSpPr>
        <p:spPr>
          <a:xfrm>
            <a:off x="5574835" y="906453"/>
            <a:ext cx="1327690" cy="676275"/>
          </a:xfrm>
          <a:prstGeom prst="rightArrow">
            <a:avLst>
              <a:gd fmla="val 50000" name="adj1"/>
              <a:gd fmla="val 50000" name="adj2"/>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Encoding</a:t>
            </a:r>
            <a:endParaRPr/>
          </a:p>
        </p:txBody>
      </p:sp>
      <p:sp>
        <p:nvSpPr>
          <p:cNvPr id="1001" name="Google Shape;1001;p82"/>
          <p:cNvSpPr/>
          <p:nvPr/>
        </p:nvSpPr>
        <p:spPr>
          <a:xfrm rot="10800000">
            <a:off x="5742988" y="5721359"/>
            <a:ext cx="1327690" cy="614363"/>
          </a:xfrm>
          <a:prstGeom prst="rightArrow">
            <a:avLst>
              <a:gd fmla="val 50000" name="adj1"/>
              <a:gd fmla="val 50000" name="adj2"/>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02" name="Google Shape;1002;p82"/>
          <p:cNvSpPr txBox="1"/>
          <p:nvPr/>
        </p:nvSpPr>
        <p:spPr>
          <a:xfrm flipH="1">
            <a:off x="5989590" y="5843875"/>
            <a:ext cx="108108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Decoding</a:t>
            </a:r>
            <a:endParaRPr/>
          </a:p>
        </p:txBody>
      </p:sp>
      <p:sp>
        <p:nvSpPr>
          <p:cNvPr id="1003" name="Google Shape;1003;p82"/>
          <p:cNvSpPr txBox="1"/>
          <p:nvPr/>
        </p:nvSpPr>
        <p:spPr>
          <a:xfrm>
            <a:off x="3171825" y="829091"/>
            <a:ext cx="215721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b="0" i="0" lang="en-IN" sz="2400" u="none" cap="none" strike="noStrike">
                <a:solidFill>
                  <a:srgbClr val="000000"/>
                </a:solidFill>
                <a:latin typeface="Calibri"/>
                <a:ea typeface="Calibri"/>
                <a:cs typeface="Calibri"/>
                <a:sym typeface="Calibri"/>
              </a:rPr>
              <a:t>Stimulus</a:t>
            </a:r>
            <a:endParaRPr/>
          </a:p>
          <a:p>
            <a:pPr indent="0" lvl="0" marL="0" marR="0" rtl="0" algn="ctr">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Representation</a:t>
            </a:r>
            <a:endParaRPr b="0" i="0" sz="2400" u="none" cap="none" strike="noStrike">
              <a:solidFill>
                <a:srgbClr val="000000"/>
              </a:solidFill>
              <a:latin typeface="Calibri"/>
              <a:ea typeface="Calibri"/>
              <a:cs typeface="Calibri"/>
              <a:sym typeface="Calibri"/>
            </a:endParaRPr>
          </a:p>
        </p:txBody>
      </p:sp>
      <p:sp>
        <p:nvSpPr>
          <p:cNvPr id="1004" name="Google Shape;1004;p82"/>
          <p:cNvSpPr txBox="1"/>
          <p:nvPr/>
        </p:nvSpPr>
        <p:spPr>
          <a:xfrm>
            <a:off x="3339977" y="5645159"/>
            <a:ext cx="215721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b="0" i="0" lang="en-IN" sz="2400" u="none" cap="none" strike="noStrike">
                <a:solidFill>
                  <a:srgbClr val="000000"/>
                </a:solidFill>
                <a:latin typeface="Calibri"/>
                <a:ea typeface="Calibri"/>
                <a:cs typeface="Calibri"/>
                <a:sym typeface="Calibri"/>
              </a:rPr>
              <a:t>Stimulus</a:t>
            </a:r>
            <a:endParaRPr/>
          </a:p>
          <a:p>
            <a:pPr indent="0" lvl="0" marL="0" marR="0" rtl="0" algn="ctr">
              <a:spcBef>
                <a:spcPts val="0"/>
              </a:spcBef>
              <a:spcAft>
                <a:spcPts val="0"/>
              </a:spcAft>
              <a:buNone/>
            </a:pPr>
            <a:r>
              <a:rPr lang="en-IN" sz="2400">
                <a:solidFill>
                  <a:srgbClr val="000000"/>
                </a:solidFill>
                <a:latin typeface="Calibri"/>
                <a:ea typeface="Calibri"/>
                <a:cs typeface="Calibri"/>
                <a:sym typeface="Calibri"/>
              </a:rPr>
              <a:t>Representation</a:t>
            </a:r>
            <a:endParaRPr/>
          </a:p>
        </p:txBody>
      </p:sp>
      <p:sp>
        <p:nvSpPr>
          <p:cNvPr id="1005" name="Google Shape;1005;p82"/>
          <p:cNvSpPr txBox="1"/>
          <p:nvPr/>
        </p:nvSpPr>
        <p:spPr>
          <a:xfrm>
            <a:off x="7148317" y="959792"/>
            <a:ext cx="129413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b="0" i="0" lang="en-IN" sz="2400" u="none" cap="none" strike="noStrike">
                <a:solidFill>
                  <a:srgbClr val="000000"/>
                </a:solidFill>
                <a:latin typeface="Calibri"/>
                <a:ea typeface="Calibri"/>
                <a:cs typeface="Calibri"/>
                <a:sym typeface="Calibri"/>
              </a:rPr>
              <a:t>fMRI</a:t>
            </a:r>
            <a:endParaRPr/>
          </a:p>
        </p:txBody>
      </p:sp>
      <p:sp>
        <p:nvSpPr>
          <p:cNvPr id="1006" name="Google Shape;1006;p82"/>
          <p:cNvSpPr txBox="1"/>
          <p:nvPr/>
        </p:nvSpPr>
        <p:spPr>
          <a:xfrm>
            <a:off x="7316470" y="5797708"/>
            <a:ext cx="129413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0" i="0" lang="en-IN" sz="2400" u="none" cap="none" strike="noStrike">
                <a:solidFill>
                  <a:srgbClr val="000000"/>
                </a:solidFill>
                <a:latin typeface="Calibri"/>
                <a:ea typeface="Calibri"/>
                <a:cs typeface="Calibri"/>
                <a:sym typeface="Calibri"/>
              </a:rPr>
              <a:t>fMRI</a:t>
            </a:r>
            <a:endParaRPr/>
          </a:p>
        </p:txBody>
      </p:sp>
      <p:pic>
        <p:nvPicPr>
          <p:cNvPr descr="Text, letter&#10;&#10;Description automatically generated" id="1007" name="Google Shape;1007;p82"/>
          <p:cNvPicPr preferRelativeResize="0"/>
          <p:nvPr/>
        </p:nvPicPr>
        <p:blipFill rotWithShape="1">
          <a:blip r:embed="rId7">
            <a:alphaModFix/>
          </a:blip>
          <a:srcRect b="0" l="0" r="0" t="0"/>
          <a:stretch/>
        </p:blipFill>
        <p:spPr>
          <a:xfrm>
            <a:off x="533400" y="1681162"/>
            <a:ext cx="3501513" cy="3986213"/>
          </a:xfrm>
          <a:prstGeom prst="rect">
            <a:avLst/>
          </a:prstGeom>
          <a:noFill/>
          <a:ln>
            <a:noFill/>
          </a:ln>
        </p:spPr>
      </p:pic>
      <p:sp>
        <p:nvSpPr>
          <p:cNvPr id="1008" name="Google Shape;1008;p8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009" name="Google Shape;1009;p82"/>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83"/>
          <p:cNvSpPr txBox="1"/>
          <p:nvPr>
            <p:ph type="title"/>
          </p:nvPr>
        </p:nvSpPr>
        <p:spPr>
          <a:xfrm>
            <a:off x="630936" y="637464"/>
            <a:ext cx="4343400" cy="137816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sz="4800"/>
              <a:t>What is Brain Decoding?</a:t>
            </a:r>
            <a:endParaRPr/>
          </a:p>
        </p:txBody>
      </p:sp>
      <p:sp>
        <p:nvSpPr>
          <p:cNvPr id="1016" name="Google Shape;1016;p83"/>
          <p:cNvSpPr txBox="1"/>
          <p:nvPr>
            <p:ph idx="1" type="body"/>
          </p:nvPr>
        </p:nvSpPr>
        <p:spPr>
          <a:xfrm>
            <a:off x="5553456" y="817729"/>
            <a:ext cx="6007608" cy="1660451"/>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IN" sz="2200"/>
              <a:t>Can we reconstruct the stimulus, given the brain response? </a:t>
            </a:r>
            <a:endParaRPr/>
          </a:p>
          <a:p>
            <a:pPr indent="-228600" lvl="0" marL="228600" rtl="0" algn="l">
              <a:lnSpc>
                <a:spcPct val="90000"/>
              </a:lnSpc>
              <a:spcBef>
                <a:spcPts val="1000"/>
              </a:spcBef>
              <a:spcAft>
                <a:spcPts val="0"/>
              </a:spcAft>
              <a:buClr>
                <a:schemeClr val="dk1"/>
              </a:buClr>
              <a:buSzPts val="2200"/>
              <a:buChar char="•"/>
            </a:pPr>
            <a:r>
              <a:rPr lang="en-IN" sz="2200"/>
              <a:t>Can you read the mind with fMRI?</a:t>
            </a:r>
            <a:endParaRPr/>
          </a:p>
          <a:p>
            <a:pPr indent="-228600" lvl="0" marL="228600" rtl="0" algn="l">
              <a:lnSpc>
                <a:spcPct val="90000"/>
              </a:lnSpc>
              <a:spcBef>
                <a:spcPts val="1000"/>
              </a:spcBef>
              <a:spcAft>
                <a:spcPts val="0"/>
              </a:spcAft>
              <a:buClr>
                <a:schemeClr val="dk1"/>
              </a:buClr>
              <a:buSzPts val="2200"/>
              <a:buChar char="•"/>
            </a:pPr>
            <a:r>
              <a:rPr lang="en-IN" sz="2200"/>
              <a:t>Or at least tell what the person saw?</a:t>
            </a:r>
            <a:endParaRPr/>
          </a:p>
        </p:txBody>
      </p:sp>
      <p:pic>
        <p:nvPicPr>
          <p:cNvPr descr="Diagram&#10;&#10;Description automatically generated" id="1017" name="Google Shape;1017;p83"/>
          <p:cNvPicPr preferRelativeResize="0"/>
          <p:nvPr/>
        </p:nvPicPr>
        <p:blipFill rotWithShape="1">
          <a:blip r:embed="rId3">
            <a:alphaModFix/>
          </a:blip>
          <a:srcRect b="0" l="0" r="0" t="0"/>
          <a:stretch/>
        </p:blipFill>
        <p:spPr>
          <a:xfrm>
            <a:off x="155940" y="2939845"/>
            <a:ext cx="5778516" cy="1902524"/>
          </a:xfrm>
          <a:prstGeom prst="rect">
            <a:avLst/>
          </a:prstGeom>
          <a:noFill/>
          <a:ln>
            <a:noFill/>
          </a:ln>
        </p:spPr>
      </p:pic>
      <p:pic>
        <p:nvPicPr>
          <p:cNvPr descr="Diagram&#10;&#10;Description automatically generated" id="1018" name="Google Shape;1018;p83"/>
          <p:cNvPicPr preferRelativeResize="0"/>
          <p:nvPr/>
        </p:nvPicPr>
        <p:blipFill rotWithShape="1">
          <a:blip r:embed="rId4">
            <a:alphaModFix/>
          </a:blip>
          <a:srcRect b="0" l="0" r="0" t="0"/>
          <a:stretch/>
        </p:blipFill>
        <p:spPr>
          <a:xfrm>
            <a:off x="6257546" y="3983600"/>
            <a:ext cx="2638804" cy="1691148"/>
          </a:xfrm>
          <a:prstGeom prst="rect">
            <a:avLst/>
          </a:prstGeom>
          <a:noFill/>
          <a:ln>
            <a:noFill/>
          </a:ln>
        </p:spPr>
      </p:pic>
      <p:sp>
        <p:nvSpPr>
          <p:cNvPr id="1019" name="Google Shape;1019;p83"/>
          <p:cNvSpPr/>
          <p:nvPr/>
        </p:nvSpPr>
        <p:spPr>
          <a:xfrm>
            <a:off x="630936" y="3171825"/>
            <a:ext cx="835914" cy="828675"/>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0" name="Google Shape;1020;p83"/>
          <p:cNvSpPr/>
          <p:nvPr/>
        </p:nvSpPr>
        <p:spPr>
          <a:xfrm>
            <a:off x="3758184" y="3171824"/>
            <a:ext cx="835914" cy="828675"/>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1" name="Google Shape;1021;p83"/>
          <p:cNvSpPr/>
          <p:nvPr/>
        </p:nvSpPr>
        <p:spPr>
          <a:xfrm>
            <a:off x="630936" y="4000499"/>
            <a:ext cx="835914" cy="828675"/>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sp>
        <p:nvSpPr>
          <p:cNvPr id="1022" name="Google Shape;1022;p83"/>
          <p:cNvSpPr/>
          <p:nvPr/>
        </p:nvSpPr>
        <p:spPr>
          <a:xfrm>
            <a:off x="3758184" y="4020291"/>
            <a:ext cx="835914" cy="828675"/>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agram&#10;&#10;Description automatically generated" id="1023" name="Google Shape;1023;p83"/>
          <p:cNvPicPr preferRelativeResize="0"/>
          <p:nvPr/>
        </p:nvPicPr>
        <p:blipFill rotWithShape="1">
          <a:blip r:embed="rId5">
            <a:alphaModFix/>
          </a:blip>
          <a:srcRect b="0" l="0" r="0" t="0"/>
          <a:stretch/>
        </p:blipFill>
        <p:spPr>
          <a:xfrm>
            <a:off x="155940" y="4876798"/>
            <a:ext cx="5778516" cy="1062983"/>
          </a:xfrm>
          <a:prstGeom prst="rect">
            <a:avLst/>
          </a:prstGeom>
          <a:noFill/>
          <a:ln>
            <a:noFill/>
          </a:ln>
        </p:spPr>
      </p:pic>
      <p:sp>
        <p:nvSpPr>
          <p:cNvPr id="1024" name="Google Shape;1024;p83"/>
          <p:cNvSpPr/>
          <p:nvPr/>
        </p:nvSpPr>
        <p:spPr>
          <a:xfrm>
            <a:off x="3758184" y="5067300"/>
            <a:ext cx="835914" cy="828675"/>
          </a:xfrm>
          <a:prstGeom prst="ellipse">
            <a:avLst/>
          </a:prstGeom>
          <a:noFill/>
          <a:ln cap="flat" cmpd="sng" w="28575">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5" name="Google Shape;1025;p83"/>
          <p:cNvSpPr/>
          <p:nvPr/>
        </p:nvSpPr>
        <p:spPr>
          <a:xfrm>
            <a:off x="630936" y="5067299"/>
            <a:ext cx="835914" cy="828675"/>
          </a:xfrm>
          <a:prstGeom prst="ellipse">
            <a:avLst/>
          </a:prstGeom>
          <a:noFill/>
          <a:ln cap="flat" cmpd="sng" w="28575">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agram&#10;&#10;Description automatically generated" id="1026" name="Google Shape;1026;p83"/>
          <p:cNvPicPr preferRelativeResize="0"/>
          <p:nvPr/>
        </p:nvPicPr>
        <p:blipFill rotWithShape="1">
          <a:blip r:embed="rId6">
            <a:alphaModFix/>
          </a:blip>
          <a:srcRect b="0" l="0" r="0" t="0"/>
          <a:stretch/>
        </p:blipFill>
        <p:spPr>
          <a:xfrm>
            <a:off x="8896350" y="3983600"/>
            <a:ext cx="3210210" cy="1691148"/>
          </a:xfrm>
          <a:prstGeom prst="rect">
            <a:avLst/>
          </a:prstGeom>
          <a:noFill/>
          <a:ln>
            <a:noFill/>
          </a:ln>
        </p:spPr>
      </p:pic>
      <p:sp>
        <p:nvSpPr>
          <p:cNvPr id="1027" name="Google Shape;1027;p83"/>
          <p:cNvSpPr txBox="1"/>
          <p:nvPr/>
        </p:nvSpPr>
        <p:spPr>
          <a:xfrm>
            <a:off x="2098921" y="2478180"/>
            <a:ext cx="189255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Visual Task</a:t>
            </a:r>
            <a:endParaRPr b="0" i="0" sz="2400" u="none" cap="none" strike="noStrike">
              <a:solidFill>
                <a:srgbClr val="000000"/>
              </a:solidFill>
              <a:latin typeface="Calibri"/>
              <a:ea typeface="Calibri"/>
              <a:cs typeface="Calibri"/>
              <a:sym typeface="Calibri"/>
            </a:endParaRPr>
          </a:p>
        </p:txBody>
      </p:sp>
      <p:sp>
        <p:nvSpPr>
          <p:cNvPr id="1028" name="Google Shape;1028;p83"/>
          <p:cNvSpPr txBox="1"/>
          <p:nvPr/>
        </p:nvSpPr>
        <p:spPr>
          <a:xfrm>
            <a:off x="7894700" y="3457575"/>
            <a:ext cx="233400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Language Task</a:t>
            </a:r>
            <a:endParaRPr b="0" i="0" sz="2400" u="none" cap="none" strike="noStrike">
              <a:solidFill>
                <a:srgbClr val="000000"/>
              </a:solidFill>
              <a:latin typeface="Calibri"/>
              <a:ea typeface="Calibri"/>
              <a:cs typeface="Calibri"/>
              <a:sym typeface="Calibri"/>
            </a:endParaRPr>
          </a:p>
        </p:txBody>
      </p:sp>
      <p:sp>
        <p:nvSpPr>
          <p:cNvPr id="1029" name="Google Shape;1029;p83"/>
          <p:cNvSpPr txBox="1"/>
          <p:nvPr/>
        </p:nvSpPr>
        <p:spPr>
          <a:xfrm>
            <a:off x="0" y="6488668"/>
            <a:ext cx="39052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800">
                <a:solidFill>
                  <a:srgbClr val="030303"/>
                </a:solidFill>
                <a:latin typeface="Roboto"/>
                <a:ea typeface="Roboto"/>
                <a:cs typeface="Roboto"/>
                <a:sym typeface="Roboto"/>
              </a:rPr>
              <a:t>Smith</a:t>
            </a:r>
            <a:r>
              <a:rPr b="0" i="0" lang="en-IN" sz="1800">
                <a:solidFill>
                  <a:srgbClr val="030303"/>
                </a:solidFill>
                <a:latin typeface="Roboto"/>
                <a:ea typeface="Roboto"/>
                <a:cs typeface="Roboto"/>
                <a:sym typeface="Roboto"/>
              </a:rPr>
              <a:t> et al., 2011</a:t>
            </a:r>
            <a:r>
              <a:rPr b="0" i="0" lang="en-IN" sz="1800">
                <a:solidFill>
                  <a:schemeClr val="dk1"/>
                </a:solidFill>
                <a:latin typeface="Roboto"/>
                <a:ea typeface="Roboto"/>
                <a:cs typeface="Roboto"/>
                <a:sym typeface="Roboto"/>
              </a:rPr>
              <a:t>, Wang et al. 2019</a:t>
            </a:r>
            <a:endParaRPr sz="1800">
              <a:solidFill>
                <a:schemeClr val="dk1"/>
              </a:solidFill>
              <a:latin typeface="Calibri"/>
              <a:ea typeface="Calibri"/>
              <a:cs typeface="Calibri"/>
              <a:sym typeface="Calibri"/>
            </a:endParaRPr>
          </a:p>
        </p:txBody>
      </p:sp>
      <p:sp>
        <p:nvSpPr>
          <p:cNvPr id="1030" name="Google Shape;1030;p8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031" name="Google Shape;1031;p83"/>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84"/>
          <p:cNvSpPr txBox="1"/>
          <p:nvPr>
            <p:ph type="title"/>
          </p:nvPr>
        </p:nvSpPr>
        <p:spPr>
          <a:xfrm>
            <a:off x="638882" y="639193"/>
            <a:ext cx="3571810" cy="357351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600"/>
              <a:buFont typeface="Calibri"/>
              <a:buNone/>
            </a:pPr>
            <a:r>
              <a:rPr lang="en-IN" sz="6600">
                <a:solidFill>
                  <a:schemeClr val="dk1"/>
                </a:solidFill>
                <a:latin typeface="Calibri"/>
                <a:ea typeface="Calibri"/>
                <a:cs typeface="Calibri"/>
                <a:sym typeface="Calibri"/>
              </a:rPr>
              <a:t>Linguistic Decoding</a:t>
            </a:r>
            <a:endParaRPr/>
          </a:p>
        </p:txBody>
      </p:sp>
      <p:pic>
        <p:nvPicPr>
          <p:cNvPr descr="Timeline&#10;&#10;Description automatically generated" id="1037" name="Google Shape;1037;p84"/>
          <p:cNvPicPr preferRelativeResize="0"/>
          <p:nvPr>
            <p:ph idx="1" type="body"/>
          </p:nvPr>
        </p:nvPicPr>
        <p:blipFill rotWithShape="1">
          <a:blip r:embed="rId3">
            <a:alphaModFix/>
          </a:blip>
          <a:srcRect b="0" l="0" r="0" t="0"/>
          <a:stretch/>
        </p:blipFill>
        <p:spPr>
          <a:xfrm>
            <a:off x="4332352" y="1205807"/>
            <a:ext cx="7737987" cy="4724421"/>
          </a:xfrm>
          <a:prstGeom prst="rect">
            <a:avLst/>
          </a:prstGeom>
          <a:noFill/>
          <a:ln>
            <a:noFill/>
          </a:ln>
        </p:spPr>
      </p:pic>
      <p:sp>
        <p:nvSpPr>
          <p:cNvPr id="1038" name="Google Shape;1038;p84"/>
          <p:cNvSpPr/>
          <p:nvPr/>
        </p:nvSpPr>
        <p:spPr>
          <a:xfrm>
            <a:off x="6892413" y="1205807"/>
            <a:ext cx="914400" cy="377187"/>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9" name="Google Shape;1039;p84"/>
          <p:cNvSpPr/>
          <p:nvPr/>
        </p:nvSpPr>
        <p:spPr>
          <a:xfrm>
            <a:off x="6187255" y="4798173"/>
            <a:ext cx="924233" cy="1063961"/>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040" name="Google Shape;1040;p84"/>
          <p:cNvCxnSpPr>
            <a:stCxn id="1039" idx="5"/>
          </p:cNvCxnSpPr>
          <p:nvPr/>
        </p:nvCxnSpPr>
        <p:spPr>
          <a:xfrm>
            <a:off x="6976137" y="5706321"/>
            <a:ext cx="291300" cy="475500"/>
          </a:xfrm>
          <a:prstGeom prst="straightConnector1">
            <a:avLst/>
          </a:prstGeom>
          <a:noFill/>
          <a:ln cap="flat" cmpd="sng" w="28575">
            <a:solidFill>
              <a:schemeClr val="accent1"/>
            </a:solidFill>
            <a:prstDash val="solid"/>
            <a:miter lim="800000"/>
            <a:headEnd len="sm" w="sm" type="none"/>
            <a:tailEnd len="med" w="med" type="triangle"/>
          </a:ln>
        </p:spPr>
      </p:cxnSp>
      <p:sp>
        <p:nvSpPr>
          <p:cNvPr id="1041" name="Google Shape;1041;p84"/>
          <p:cNvSpPr txBox="1"/>
          <p:nvPr/>
        </p:nvSpPr>
        <p:spPr>
          <a:xfrm>
            <a:off x="7008191" y="5913063"/>
            <a:ext cx="129413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input</a:t>
            </a:r>
            <a:endParaRPr b="0" i="0" sz="2400" u="none" cap="none" strike="noStrike">
              <a:solidFill>
                <a:srgbClr val="000000"/>
              </a:solidFill>
              <a:latin typeface="Calibri"/>
              <a:ea typeface="Calibri"/>
              <a:cs typeface="Calibri"/>
              <a:sym typeface="Calibri"/>
            </a:endParaRPr>
          </a:p>
        </p:txBody>
      </p:sp>
      <p:sp>
        <p:nvSpPr>
          <p:cNvPr id="1042" name="Google Shape;1042;p84"/>
          <p:cNvSpPr txBox="1"/>
          <p:nvPr/>
        </p:nvSpPr>
        <p:spPr>
          <a:xfrm>
            <a:off x="7292463" y="372071"/>
            <a:ext cx="129413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output</a:t>
            </a:r>
            <a:endParaRPr b="0" i="0" sz="2400" u="none" cap="none" strike="noStrike">
              <a:solidFill>
                <a:srgbClr val="000000"/>
              </a:solidFill>
              <a:latin typeface="Calibri"/>
              <a:ea typeface="Calibri"/>
              <a:cs typeface="Calibri"/>
              <a:sym typeface="Calibri"/>
            </a:endParaRPr>
          </a:p>
        </p:txBody>
      </p:sp>
      <p:cxnSp>
        <p:nvCxnSpPr>
          <p:cNvPr id="1043" name="Google Shape;1043;p84"/>
          <p:cNvCxnSpPr>
            <a:stCxn id="1038" idx="0"/>
          </p:cNvCxnSpPr>
          <p:nvPr/>
        </p:nvCxnSpPr>
        <p:spPr>
          <a:xfrm flipH="1" rot="10800000">
            <a:off x="7349613" y="758807"/>
            <a:ext cx="251400" cy="447000"/>
          </a:xfrm>
          <a:prstGeom prst="straightConnector1">
            <a:avLst/>
          </a:prstGeom>
          <a:noFill/>
          <a:ln cap="flat" cmpd="sng" w="28575">
            <a:solidFill>
              <a:srgbClr val="FF0000"/>
            </a:solidFill>
            <a:prstDash val="solid"/>
            <a:miter lim="800000"/>
            <a:headEnd len="sm" w="sm" type="none"/>
            <a:tailEnd len="med" w="med" type="triangle"/>
          </a:ln>
        </p:spPr>
      </p:cxnSp>
      <p:sp>
        <p:nvSpPr>
          <p:cNvPr id="1044" name="Google Shape;1044;p84"/>
          <p:cNvSpPr txBox="1"/>
          <p:nvPr/>
        </p:nvSpPr>
        <p:spPr>
          <a:xfrm>
            <a:off x="0" y="6488668"/>
            <a:ext cx="30099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800">
                <a:solidFill>
                  <a:schemeClr val="dk1"/>
                </a:solidFill>
                <a:latin typeface="Calibri"/>
                <a:ea typeface="Calibri"/>
                <a:cs typeface="Calibri"/>
                <a:sym typeface="Calibri"/>
              </a:rPr>
              <a:t>Zou</a:t>
            </a:r>
            <a:r>
              <a:rPr b="0" i="0" lang="en-IN" sz="1800">
                <a:solidFill>
                  <a:srgbClr val="030303"/>
                </a:solidFill>
                <a:latin typeface="Roboto"/>
                <a:ea typeface="Roboto"/>
                <a:cs typeface="Roboto"/>
                <a:sym typeface="Roboto"/>
              </a:rPr>
              <a:t> et al., 2022</a:t>
            </a:r>
            <a:endParaRPr sz="1800">
              <a:solidFill>
                <a:schemeClr val="dk1"/>
              </a:solidFill>
              <a:latin typeface="Calibri"/>
              <a:ea typeface="Calibri"/>
              <a:cs typeface="Calibri"/>
              <a:sym typeface="Calibri"/>
            </a:endParaRPr>
          </a:p>
        </p:txBody>
      </p:sp>
      <p:sp>
        <p:nvSpPr>
          <p:cNvPr id="1045" name="Google Shape;1045;p8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046" name="Google Shape;1046;p84"/>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85"/>
          <p:cNvSpPr txBox="1"/>
          <p:nvPr>
            <p:ph type="title"/>
          </p:nvPr>
        </p:nvSpPr>
        <p:spPr>
          <a:xfrm>
            <a:off x="352425" y="133350"/>
            <a:ext cx="10515600" cy="7207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Outline</a:t>
            </a:r>
            <a:endParaRPr/>
          </a:p>
        </p:txBody>
      </p:sp>
      <p:sp>
        <p:nvSpPr>
          <p:cNvPr id="1052" name="Google Shape;1052;p85"/>
          <p:cNvSpPr txBox="1"/>
          <p:nvPr>
            <p:ph idx="1" type="body"/>
          </p:nvPr>
        </p:nvSpPr>
        <p:spPr>
          <a:xfrm>
            <a:off x="542925" y="1057276"/>
            <a:ext cx="11487150" cy="51435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Introduction to Brain Decoding</a:t>
            </a:r>
            <a:endParaRPr/>
          </a:p>
          <a:p>
            <a:pPr indent="-228600" lvl="0" marL="228600" rtl="0" algn="l">
              <a:lnSpc>
                <a:spcPct val="90000"/>
              </a:lnSpc>
              <a:spcBef>
                <a:spcPts val="1000"/>
              </a:spcBef>
              <a:spcAft>
                <a:spcPts val="0"/>
              </a:spcAft>
              <a:buClr>
                <a:srgbClr val="FF0000"/>
              </a:buClr>
              <a:buSzPts val="2800"/>
              <a:buChar char="•"/>
            </a:pPr>
            <a:r>
              <a:rPr lang="en-IN">
                <a:solidFill>
                  <a:srgbClr val="FF0000"/>
                </a:solidFill>
              </a:rPr>
              <a:t>Decoding models</a:t>
            </a:r>
            <a:endParaRPr/>
          </a:p>
          <a:p>
            <a:pPr indent="-228600" lvl="1" marL="685800" rtl="0" algn="l">
              <a:lnSpc>
                <a:spcPct val="90000"/>
              </a:lnSpc>
              <a:spcBef>
                <a:spcPts val="500"/>
              </a:spcBef>
              <a:spcAft>
                <a:spcPts val="0"/>
              </a:spcAft>
              <a:buClr>
                <a:srgbClr val="FF0000"/>
              </a:buClr>
              <a:buSzPts val="2400"/>
              <a:buChar char="•"/>
            </a:pPr>
            <a:r>
              <a:rPr lang="en-IN">
                <a:solidFill>
                  <a:srgbClr val="FF0000"/>
                </a:solidFill>
              </a:rPr>
              <a:t>Linear Models</a:t>
            </a:r>
            <a:endParaRPr/>
          </a:p>
          <a:p>
            <a:pPr indent="-228600" lvl="1" marL="685800" rtl="0" algn="l">
              <a:lnSpc>
                <a:spcPct val="90000"/>
              </a:lnSpc>
              <a:spcBef>
                <a:spcPts val="500"/>
              </a:spcBef>
              <a:spcAft>
                <a:spcPts val="0"/>
              </a:spcAft>
              <a:buClr>
                <a:srgbClr val="FF0000"/>
              </a:buClr>
              <a:buSzPts val="2400"/>
              <a:buChar char="•"/>
            </a:pPr>
            <a:r>
              <a:rPr lang="en-IN">
                <a:solidFill>
                  <a:srgbClr val="FF0000"/>
                </a:solidFill>
              </a:rPr>
              <a:t>Non-Linear Models (including DNNs)</a:t>
            </a:r>
            <a:endParaRPr/>
          </a:p>
          <a:p>
            <a:pPr indent="-228600" lvl="1" marL="685800" rtl="0" algn="l">
              <a:lnSpc>
                <a:spcPct val="90000"/>
              </a:lnSpc>
              <a:spcBef>
                <a:spcPts val="500"/>
              </a:spcBef>
              <a:spcAft>
                <a:spcPts val="0"/>
              </a:spcAft>
              <a:buClr>
                <a:srgbClr val="FF0000"/>
              </a:buClr>
              <a:buSzPts val="2400"/>
              <a:buChar char="•"/>
            </a:pPr>
            <a:r>
              <a:rPr lang="en-IN">
                <a:solidFill>
                  <a:srgbClr val="FF0000"/>
                </a:solidFill>
              </a:rPr>
              <a:t>Evaluation Metrics</a:t>
            </a:r>
            <a:endParaRPr/>
          </a:p>
          <a:p>
            <a:pPr indent="-228600" lvl="0" marL="228600" rtl="0" algn="l">
              <a:lnSpc>
                <a:spcPct val="90000"/>
              </a:lnSpc>
              <a:spcBef>
                <a:spcPts val="1000"/>
              </a:spcBef>
              <a:spcAft>
                <a:spcPts val="0"/>
              </a:spcAft>
              <a:buClr>
                <a:schemeClr val="dk1"/>
              </a:buClr>
              <a:buSzPts val="2800"/>
              <a:buChar char="•"/>
            </a:pPr>
            <a:r>
              <a:rPr lang="en-IN"/>
              <a:t>Language</a:t>
            </a:r>
            <a:endParaRPr/>
          </a:p>
          <a:p>
            <a:pPr indent="-228600" lvl="1" marL="685800" rtl="0" algn="l">
              <a:lnSpc>
                <a:spcPct val="90000"/>
              </a:lnSpc>
              <a:spcBef>
                <a:spcPts val="500"/>
              </a:spcBef>
              <a:spcAft>
                <a:spcPts val="0"/>
              </a:spcAft>
              <a:buClr>
                <a:schemeClr val="dk1"/>
              </a:buClr>
              <a:buSzPts val="2400"/>
              <a:buChar char="•"/>
            </a:pPr>
            <a:r>
              <a:rPr lang="en-IN"/>
              <a:t>Periera et al. 2018, Gauthier et al. 2019, Huth et al. 2023, Oota et al. 2022</a:t>
            </a:r>
            <a:endParaRPr/>
          </a:p>
        </p:txBody>
      </p:sp>
      <p:sp>
        <p:nvSpPr>
          <p:cNvPr id="1053" name="Google Shape;1053;p85"/>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
        <p:nvSpPr>
          <p:cNvPr id="1054" name="Google Shape;1054;p8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86"/>
          <p:cNvSpPr txBox="1"/>
          <p:nvPr>
            <p:ph type="title"/>
          </p:nvPr>
        </p:nvSpPr>
        <p:spPr>
          <a:xfrm>
            <a:off x="838200" y="365125"/>
            <a:ext cx="10515600" cy="6635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Linear Decoder Models</a:t>
            </a:r>
            <a:endParaRPr/>
          </a:p>
        </p:txBody>
      </p:sp>
      <p:pic>
        <p:nvPicPr>
          <p:cNvPr descr="A picture containing diagram&#10;&#10;Description automatically generated" id="1060" name="Google Shape;1060;p86"/>
          <p:cNvPicPr preferRelativeResize="0"/>
          <p:nvPr/>
        </p:nvPicPr>
        <p:blipFill rotWithShape="1">
          <a:blip r:embed="rId3">
            <a:alphaModFix/>
          </a:blip>
          <a:srcRect b="0" l="0" r="0" t="0"/>
          <a:stretch/>
        </p:blipFill>
        <p:spPr>
          <a:xfrm>
            <a:off x="2009775" y="2995612"/>
            <a:ext cx="8172449" cy="3724275"/>
          </a:xfrm>
          <a:prstGeom prst="rect">
            <a:avLst/>
          </a:prstGeom>
          <a:noFill/>
          <a:ln>
            <a:noFill/>
          </a:ln>
        </p:spPr>
      </p:pic>
      <p:cxnSp>
        <p:nvCxnSpPr>
          <p:cNvPr id="1061" name="Google Shape;1061;p86"/>
          <p:cNvCxnSpPr/>
          <p:nvPr/>
        </p:nvCxnSpPr>
        <p:spPr>
          <a:xfrm flipH="1" rot="10800000">
            <a:off x="5438775" y="2362200"/>
            <a:ext cx="276225" cy="1200150"/>
          </a:xfrm>
          <a:prstGeom prst="straightConnector1">
            <a:avLst/>
          </a:prstGeom>
          <a:noFill/>
          <a:ln cap="flat" cmpd="sng" w="28575">
            <a:solidFill>
              <a:schemeClr val="accent1"/>
            </a:solidFill>
            <a:prstDash val="solid"/>
            <a:miter lim="800000"/>
            <a:headEnd len="sm" w="sm" type="none"/>
            <a:tailEnd len="med" w="med" type="triangle"/>
          </a:ln>
        </p:spPr>
      </p:cxnSp>
      <p:sp>
        <p:nvSpPr>
          <p:cNvPr id="1062" name="Google Shape;1062;p86"/>
          <p:cNvSpPr txBox="1"/>
          <p:nvPr/>
        </p:nvSpPr>
        <p:spPr>
          <a:xfrm>
            <a:off x="3890962" y="1814662"/>
            <a:ext cx="364807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Ridge / Logistic Regression</a:t>
            </a:r>
            <a:endParaRPr b="0" i="0" sz="2400" u="none" cap="none" strike="noStrike">
              <a:solidFill>
                <a:srgbClr val="000000"/>
              </a:solidFill>
              <a:latin typeface="Calibri"/>
              <a:ea typeface="Calibri"/>
              <a:cs typeface="Calibri"/>
              <a:sym typeface="Calibri"/>
            </a:endParaRPr>
          </a:p>
        </p:txBody>
      </p:sp>
      <p:sp>
        <p:nvSpPr>
          <p:cNvPr id="1063" name="Google Shape;1063;p86"/>
          <p:cNvSpPr/>
          <p:nvPr/>
        </p:nvSpPr>
        <p:spPr>
          <a:xfrm>
            <a:off x="3819525" y="1814662"/>
            <a:ext cx="923925" cy="461665"/>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064" name="Google Shape;1064;p86"/>
          <p:cNvCxnSpPr>
            <a:stCxn id="1063" idx="2"/>
          </p:cNvCxnSpPr>
          <p:nvPr/>
        </p:nvCxnSpPr>
        <p:spPr>
          <a:xfrm flipH="1">
            <a:off x="2971725" y="2045495"/>
            <a:ext cx="847800" cy="2400"/>
          </a:xfrm>
          <a:prstGeom prst="straightConnector1">
            <a:avLst/>
          </a:prstGeom>
          <a:noFill/>
          <a:ln cap="flat" cmpd="sng" w="28575">
            <a:solidFill>
              <a:srgbClr val="FF0000"/>
            </a:solidFill>
            <a:prstDash val="solid"/>
            <a:miter lim="800000"/>
            <a:headEnd len="sm" w="sm" type="none"/>
            <a:tailEnd len="med" w="med" type="triangle"/>
          </a:ln>
        </p:spPr>
      </p:cxnSp>
      <p:sp>
        <p:nvSpPr>
          <p:cNvPr id="1065" name="Google Shape;1065;p86"/>
          <p:cNvSpPr/>
          <p:nvPr/>
        </p:nvSpPr>
        <p:spPr>
          <a:xfrm>
            <a:off x="1238251" y="1692651"/>
            <a:ext cx="1733550" cy="705686"/>
          </a:xfrm>
          <a:prstGeom prst="roundRect">
            <a:avLst>
              <a:gd fmla="val 16667" name="adj"/>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Stimulus Representation</a:t>
            </a:r>
            <a:endParaRPr/>
          </a:p>
        </p:txBody>
      </p:sp>
      <p:sp>
        <p:nvSpPr>
          <p:cNvPr id="1066" name="Google Shape;1066;p86"/>
          <p:cNvSpPr/>
          <p:nvPr/>
        </p:nvSpPr>
        <p:spPr>
          <a:xfrm>
            <a:off x="4872036" y="1814662"/>
            <a:ext cx="2447925" cy="440310"/>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067" name="Google Shape;1067;p86"/>
          <p:cNvCxnSpPr/>
          <p:nvPr/>
        </p:nvCxnSpPr>
        <p:spPr>
          <a:xfrm>
            <a:off x="7343775" y="2045494"/>
            <a:ext cx="828675" cy="0"/>
          </a:xfrm>
          <a:prstGeom prst="straightConnector1">
            <a:avLst/>
          </a:prstGeom>
          <a:noFill/>
          <a:ln cap="flat" cmpd="sng" w="28575">
            <a:solidFill>
              <a:schemeClr val="accent1"/>
            </a:solidFill>
            <a:prstDash val="solid"/>
            <a:miter lim="800000"/>
            <a:headEnd len="sm" w="sm" type="none"/>
            <a:tailEnd len="med" w="med" type="triangle"/>
          </a:ln>
        </p:spPr>
      </p:cxnSp>
      <p:sp>
        <p:nvSpPr>
          <p:cNvPr id="1068" name="Google Shape;1068;p86"/>
          <p:cNvSpPr/>
          <p:nvPr/>
        </p:nvSpPr>
        <p:spPr>
          <a:xfrm>
            <a:off x="8181974" y="1681974"/>
            <a:ext cx="1733550" cy="705686"/>
          </a:xfrm>
          <a:prstGeom prst="roundRect">
            <a:avLst>
              <a:gd fmla="val 16667" name="adj"/>
            </a:avLst>
          </a:prstGeom>
          <a:solidFill>
            <a:schemeClr val="lt1"/>
          </a:solid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N" sz="1800">
                <a:solidFill>
                  <a:schemeClr val="dk1"/>
                </a:solidFill>
                <a:latin typeface="Calibri"/>
                <a:ea typeface="Calibri"/>
                <a:cs typeface="Calibri"/>
                <a:sym typeface="Calibri"/>
              </a:rPr>
              <a:t>Stimulus Classification</a:t>
            </a:r>
            <a:endParaRPr/>
          </a:p>
        </p:txBody>
      </p:sp>
      <p:sp>
        <p:nvSpPr>
          <p:cNvPr id="1069" name="Google Shape;1069;p86"/>
          <p:cNvSpPr txBox="1"/>
          <p:nvPr/>
        </p:nvSpPr>
        <p:spPr>
          <a:xfrm>
            <a:off x="0" y="6361215"/>
            <a:ext cx="254540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Horikawa </a:t>
            </a:r>
            <a:r>
              <a:rPr b="0" i="0" lang="en-IN" sz="1800" u="none" cap="none" strike="noStrike">
                <a:solidFill>
                  <a:srgbClr val="000000"/>
                </a:solidFill>
                <a:latin typeface="Calibri"/>
                <a:ea typeface="Calibri"/>
                <a:cs typeface="Calibri"/>
                <a:sym typeface="Calibri"/>
              </a:rPr>
              <a:t>et al. 2018 </a:t>
            </a:r>
            <a:endParaRPr/>
          </a:p>
        </p:txBody>
      </p:sp>
      <p:sp>
        <p:nvSpPr>
          <p:cNvPr id="1070" name="Google Shape;1070;p8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071" name="Google Shape;1071;p86"/>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87"/>
          <p:cNvSpPr txBox="1"/>
          <p:nvPr>
            <p:ph type="title"/>
          </p:nvPr>
        </p:nvSpPr>
        <p:spPr>
          <a:xfrm>
            <a:off x="838200" y="313326"/>
            <a:ext cx="10515600" cy="7683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Non-Linear Decoder</a:t>
            </a:r>
            <a:endParaRPr/>
          </a:p>
        </p:txBody>
      </p:sp>
      <p:pic>
        <p:nvPicPr>
          <p:cNvPr descr="Diagram&#10;&#10;Description automatically generated" id="1078" name="Google Shape;1078;p87"/>
          <p:cNvPicPr preferRelativeResize="0"/>
          <p:nvPr>
            <p:ph idx="1" type="body"/>
          </p:nvPr>
        </p:nvPicPr>
        <p:blipFill rotWithShape="1">
          <a:blip r:embed="rId3">
            <a:alphaModFix/>
          </a:blip>
          <a:srcRect b="0" l="0" r="0" t="0"/>
          <a:stretch/>
        </p:blipFill>
        <p:spPr>
          <a:xfrm>
            <a:off x="1012723" y="1504336"/>
            <a:ext cx="9832258" cy="4011562"/>
          </a:xfrm>
          <a:prstGeom prst="rect">
            <a:avLst/>
          </a:prstGeom>
          <a:noFill/>
          <a:ln>
            <a:noFill/>
          </a:ln>
        </p:spPr>
      </p:pic>
      <p:sp>
        <p:nvSpPr>
          <p:cNvPr id="1079" name="Google Shape;1079;p87"/>
          <p:cNvSpPr txBox="1"/>
          <p:nvPr/>
        </p:nvSpPr>
        <p:spPr>
          <a:xfrm>
            <a:off x="0" y="6361215"/>
            <a:ext cx="254540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Vu et al. 2018 </a:t>
            </a:r>
            <a:endParaRPr/>
          </a:p>
        </p:txBody>
      </p:sp>
      <p:sp>
        <p:nvSpPr>
          <p:cNvPr id="1080" name="Google Shape;1080;p87"/>
          <p:cNvSpPr/>
          <p:nvPr/>
        </p:nvSpPr>
        <p:spPr>
          <a:xfrm rot="-5400000">
            <a:off x="5766621" y="2818505"/>
            <a:ext cx="324465" cy="5591172"/>
          </a:xfrm>
          <a:prstGeom prst="lef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81" name="Google Shape;1081;p87"/>
          <p:cNvSpPr txBox="1"/>
          <p:nvPr/>
        </p:nvSpPr>
        <p:spPr>
          <a:xfrm>
            <a:off x="5069308" y="5707724"/>
            <a:ext cx="17190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Deep CNNs</a:t>
            </a:r>
            <a:endParaRPr b="0" i="0" sz="2400" u="none" cap="none" strike="noStrike">
              <a:solidFill>
                <a:srgbClr val="000000"/>
              </a:solidFill>
              <a:latin typeface="Calibri"/>
              <a:ea typeface="Calibri"/>
              <a:cs typeface="Calibri"/>
              <a:sym typeface="Calibri"/>
            </a:endParaRPr>
          </a:p>
        </p:txBody>
      </p:sp>
      <p:sp>
        <p:nvSpPr>
          <p:cNvPr id="1082" name="Google Shape;1082;p8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083" name="Google Shape;1083;p87"/>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88"/>
          <p:cNvSpPr/>
          <p:nvPr/>
        </p:nvSpPr>
        <p:spPr>
          <a:xfrm>
            <a:off x="2069282" y="3258747"/>
            <a:ext cx="526595" cy="451514"/>
          </a:xfrm>
          <a:prstGeom prst="ellipse">
            <a:avLst/>
          </a:prstGeom>
          <a:solidFill>
            <a:schemeClr val="lt1"/>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0" name="Google Shape;1090;p88"/>
          <p:cNvSpPr txBox="1"/>
          <p:nvPr>
            <p:ph type="title"/>
          </p:nvPr>
        </p:nvSpPr>
        <p:spPr>
          <a:xfrm>
            <a:off x="123825" y="40921"/>
            <a:ext cx="10515600" cy="91892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IN" sz="4000"/>
              <a:t>Evaluating Decoding Models: Pairwise Accuracy</a:t>
            </a:r>
            <a:endParaRPr/>
          </a:p>
        </p:txBody>
      </p:sp>
      <p:pic>
        <p:nvPicPr>
          <p:cNvPr descr="Diagram&#10;&#10;Description automatically generated" id="1091" name="Google Shape;1091;p88"/>
          <p:cNvPicPr preferRelativeResize="0"/>
          <p:nvPr>
            <p:ph idx="1" type="body"/>
          </p:nvPr>
        </p:nvPicPr>
        <p:blipFill rotWithShape="1">
          <a:blip r:embed="rId3">
            <a:alphaModFix/>
          </a:blip>
          <a:srcRect b="0" l="0" r="0" t="0"/>
          <a:stretch/>
        </p:blipFill>
        <p:spPr>
          <a:xfrm>
            <a:off x="4578482" y="3651120"/>
            <a:ext cx="1601613" cy="904545"/>
          </a:xfrm>
          <a:prstGeom prst="rect">
            <a:avLst/>
          </a:prstGeom>
          <a:noFill/>
          <a:ln>
            <a:noFill/>
          </a:ln>
        </p:spPr>
      </p:pic>
      <p:pic>
        <p:nvPicPr>
          <p:cNvPr id="1092" name="Google Shape;1092;p88"/>
          <p:cNvPicPr preferRelativeResize="0"/>
          <p:nvPr/>
        </p:nvPicPr>
        <p:blipFill rotWithShape="1">
          <a:blip r:embed="rId4">
            <a:alphaModFix/>
          </a:blip>
          <a:srcRect b="0" l="0" r="0" t="0"/>
          <a:stretch/>
        </p:blipFill>
        <p:spPr>
          <a:xfrm>
            <a:off x="2202530" y="3317888"/>
            <a:ext cx="249925" cy="333232"/>
          </a:xfrm>
          <a:prstGeom prst="rect">
            <a:avLst/>
          </a:prstGeom>
          <a:noFill/>
          <a:ln>
            <a:noFill/>
          </a:ln>
        </p:spPr>
      </p:pic>
      <p:sp>
        <p:nvSpPr>
          <p:cNvPr id="1093" name="Google Shape;1093;p88"/>
          <p:cNvSpPr/>
          <p:nvPr/>
        </p:nvSpPr>
        <p:spPr>
          <a:xfrm>
            <a:off x="2074751" y="4470113"/>
            <a:ext cx="526595" cy="451514"/>
          </a:xfrm>
          <a:prstGeom prst="ellipse">
            <a:avLst/>
          </a:prstGeom>
          <a:solidFill>
            <a:schemeClr val="lt1"/>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094" name="Google Shape;1094;p88"/>
          <p:cNvPicPr preferRelativeResize="0"/>
          <p:nvPr/>
        </p:nvPicPr>
        <p:blipFill rotWithShape="1">
          <a:blip r:embed="rId5">
            <a:alphaModFix/>
          </a:blip>
          <a:srcRect b="0" l="0" r="0" t="0"/>
          <a:stretch/>
        </p:blipFill>
        <p:spPr>
          <a:xfrm>
            <a:off x="2185423" y="4511568"/>
            <a:ext cx="296441" cy="364850"/>
          </a:xfrm>
          <a:prstGeom prst="rect">
            <a:avLst/>
          </a:prstGeom>
          <a:noFill/>
          <a:ln>
            <a:noFill/>
          </a:ln>
        </p:spPr>
      </p:pic>
      <p:sp>
        <p:nvSpPr>
          <p:cNvPr id="1095" name="Google Shape;1095;p88"/>
          <p:cNvSpPr/>
          <p:nvPr/>
        </p:nvSpPr>
        <p:spPr>
          <a:xfrm>
            <a:off x="2672169" y="3484504"/>
            <a:ext cx="198166" cy="92082"/>
          </a:xfrm>
          <a:prstGeom prst="leftArrow">
            <a:avLst>
              <a:gd fmla="val 50000" name="adj1"/>
              <a:gd fmla="val 50000" name="adj2"/>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6" name="Google Shape;1096;p88"/>
          <p:cNvSpPr/>
          <p:nvPr/>
        </p:nvSpPr>
        <p:spPr>
          <a:xfrm>
            <a:off x="2676348" y="4693994"/>
            <a:ext cx="218098" cy="92082"/>
          </a:xfrm>
          <a:prstGeom prst="leftArrow">
            <a:avLst>
              <a:gd fmla="val 50000" name="adj1"/>
              <a:gd fmla="val 50000" name="adj2"/>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7" name="Google Shape;1097;p88"/>
          <p:cNvSpPr/>
          <p:nvPr/>
        </p:nvSpPr>
        <p:spPr>
          <a:xfrm>
            <a:off x="8272813" y="3325140"/>
            <a:ext cx="546364" cy="468876"/>
          </a:xfrm>
          <a:prstGeom prst="ellipse">
            <a:avLst/>
          </a:prstGeom>
          <a:solidFill>
            <a:schemeClr val="lt1"/>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098" name="Google Shape;1098;p88"/>
          <p:cNvPicPr preferRelativeResize="0"/>
          <p:nvPr/>
        </p:nvPicPr>
        <p:blipFill rotWithShape="1">
          <a:blip r:embed="rId6">
            <a:alphaModFix/>
          </a:blip>
          <a:srcRect b="0" l="0" r="0" t="0"/>
          <a:stretch/>
        </p:blipFill>
        <p:spPr>
          <a:xfrm>
            <a:off x="8407185" y="3376457"/>
            <a:ext cx="264758" cy="378230"/>
          </a:xfrm>
          <a:prstGeom prst="rect">
            <a:avLst/>
          </a:prstGeom>
          <a:noFill/>
          <a:ln>
            <a:noFill/>
          </a:ln>
        </p:spPr>
      </p:pic>
      <p:sp>
        <p:nvSpPr>
          <p:cNvPr id="1099" name="Google Shape;1099;p88"/>
          <p:cNvSpPr/>
          <p:nvPr/>
        </p:nvSpPr>
        <p:spPr>
          <a:xfrm>
            <a:off x="8266382" y="4482301"/>
            <a:ext cx="546364" cy="468876"/>
          </a:xfrm>
          <a:prstGeom prst="ellipse">
            <a:avLst/>
          </a:prstGeom>
          <a:solidFill>
            <a:schemeClr val="lt1"/>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100" name="Google Shape;1100;p88"/>
          <p:cNvPicPr preferRelativeResize="0"/>
          <p:nvPr/>
        </p:nvPicPr>
        <p:blipFill rotWithShape="1">
          <a:blip r:embed="rId7">
            <a:alphaModFix/>
          </a:blip>
          <a:srcRect b="0" l="0" r="0" t="0"/>
          <a:stretch/>
        </p:blipFill>
        <p:spPr>
          <a:xfrm>
            <a:off x="8380965" y="4521293"/>
            <a:ext cx="317039" cy="384976"/>
          </a:xfrm>
          <a:prstGeom prst="rect">
            <a:avLst/>
          </a:prstGeom>
          <a:noFill/>
          <a:ln>
            <a:noFill/>
          </a:ln>
        </p:spPr>
      </p:pic>
      <p:sp>
        <p:nvSpPr>
          <p:cNvPr id="1101" name="Google Shape;1101;p88"/>
          <p:cNvSpPr/>
          <p:nvPr/>
        </p:nvSpPr>
        <p:spPr>
          <a:xfrm rot="10800000">
            <a:off x="7930111" y="4646258"/>
            <a:ext cx="212456" cy="139817"/>
          </a:xfrm>
          <a:prstGeom prst="leftArrow">
            <a:avLst>
              <a:gd fmla="val 50000" name="adj1"/>
              <a:gd fmla="val 50000" name="adj2"/>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2" name="Google Shape;1102;p88"/>
          <p:cNvSpPr/>
          <p:nvPr/>
        </p:nvSpPr>
        <p:spPr>
          <a:xfrm rot="10800000">
            <a:off x="7940724" y="3522419"/>
            <a:ext cx="212456" cy="95470"/>
          </a:xfrm>
          <a:prstGeom prst="leftArrow">
            <a:avLst>
              <a:gd fmla="val 50000" name="adj1"/>
              <a:gd fmla="val 50000" name="adj2"/>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A picture containing text&#10;&#10;Description automatically generated" id="1103" name="Google Shape;1103;p88"/>
          <p:cNvPicPr preferRelativeResize="0"/>
          <p:nvPr/>
        </p:nvPicPr>
        <p:blipFill rotWithShape="1">
          <a:blip r:embed="rId8">
            <a:alphaModFix/>
          </a:blip>
          <a:srcRect b="0" l="0" r="0" t="0"/>
          <a:stretch/>
        </p:blipFill>
        <p:spPr>
          <a:xfrm>
            <a:off x="2969448" y="4370750"/>
            <a:ext cx="1464732" cy="830651"/>
          </a:xfrm>
          <a:prstGeom prst="rect">
            <a:avLst/>
          </a:prstGeom>
          <a:noFill/>
          <a:ln>
            <a:noFill/>
          </a:ln>
        </p:spPr>
      </p:pic>
      <p:pic>
        <p:nvPicPr>
          <p:cNvPr descr="Chart&#10;&#10;Description automatically generated with medium confidence" id="1104" name="Google Shape;1104;p88"/>
          <p:cNvPicPr preferRelativeResize="0"/>
          <p:nvPr/>
        </p:nvPicPr>
        <p:blipFill rotWithShape="1">
          <a:blip r:embed="rId9">
            <a:alphaModFix/>
          </a:blip>
          <a:srcRect b="0" l="0" r="0" t="0"/>
          <a:stretch/>
        </p:blipFill>
        <p:spPr>
          <a:xfrm>
            <a:off x="2958949" y="3325502"/>
            <a:ext cx="1425130" cy="830651"/>
          </a:xfrm>
          <a:prstGeom prst="rect">
            <a:avLst/>
          </a:prstGeom>
          <a:noFill/>
          <a:ln>
            <a:noFill/>
          </a:ln>
        </p:spPr>
      </p:pic>
      <p:pic>
        <p:nvPicPr>
          <p:cNvPr descr="A picture containing box and whisker chart&#10;&#10;Description automatically generated" id="1105" name="Google Shape;1105;p88"/>
          <p:cNvPicPr preferRelativeResize="0"/>
          <p:nvPr/>
        </p:nvPicPr>
        <p:blipFill rotWithShape="1">
          <a:blip r:embed="rId10">
            <a:alphaModFix/>
          </a:blip>
          <a:srcRect b="0" l="0" r="0" t="0"/>
          <a:stretch/>
        </p:blipFill>
        <p:spPr>
          <a:xfrm>
            <a:off x="6364977" y="4320066"/>
            <a:ext cx="1397590" cy="830651"/>
          </a:xfrm>
          <a:prstGeom prst="rect">
            <a:avLst/>
          </a:prstGeom>
          <a:noFill/>
          <a:ln>
            <a:noFill/>
          </a:ln>
        </p:spPr>
      </p:pic>
      <p:pic>
        <p:nvPicPr>
          <p:cNvPr descr="A picture containing text&#10;&#10;Description automatically generated" id="1106" name="Google Shape;1106;p88"/>
          <p:cNvPicPr preferRelativeResize="0"/>
          <p:nvPr/>
        </p:nvPicPr>
        <p:blipFill rotWithShape="1">
          <a:blip r:embed="rId11">
            <a:alphaModFix/>
          </a:blip>
          <a:srcRect b="0" l="0" r="0" t="0"/>
          <a:stretch/>
        </p:blipFill>
        <p:spPr>
          <a:xfrm>
            <a:off x="6364978" y="3290200"/>
            <a:ext cx="1397590" cy="830651"/>
          </a:xfrm>
          <a:prstGeom prst="rect">
            <a:avLst/>
          </a:prstGeom>
          <a:noFill/>
          <a:ln>
            <a:noFill/>
          </a:ln>
        </p:spPr>
      </p:pic>
      <p:pic>
        <p:nvPicPr>
          <p:cNvPr descr="A picture containing text, dark, orange&#10;&#10;Description automatically generated" id="1107" name="Google Shape;1107;p88"/>
          <p:cNvPicPr preferRelativeResize="0"/>
          <p:nvPr/>
        </p:nvPicPr>
        <p:blipFill rotWithShape="1">
          <a:blip r:embed="rId12">
            <a:alphaModFix/>
          </a:blip>
          <a:srcRect b="0" l="0" r="0" t="0"/>
          <a:stretch/>
        </p:blipFill>
        <p:spPr>
          <a:xfrm>
            <a:off x="2173063" y="2492055"/>
            <a:ext cx="3030589" cy="545758"/>
          </a:xfrm>
          <a:prstGeom prst="rect">
            <a:avLst/>
          </a:prstGeom>
          <a:noFill/>
          <a:ln>
            <a:noFill/>
          </a:ln>
        </p:spPr>
      </p:pic>
      <p:pic>
        <p:nvPicPr>
          <p:cNvPr descr="A picture containing text, dark, orange&#10;&#10;Description automatically generated" id="1108" name="Google Shape;1108;p88"/>
          <p:cNvPicPr preferRelativeResize="0"/>
          <p:nvPr/>
        </p:nvPicPr>
        <p:blipFill rotWithShape="1">
          <a:blip r:embed="rId13">
            <a:alphaModFix/>
          </a:blip>
          <a:srcRect b="0" l="0" r="0" t="0"/>
          <a:stretch/>
        </p:blipFill>
        <p:spPr>
          <a:xfrm>
            <a:off x="6002593" y="2492056"/>
            <a:ext cx="2810153" cy="598930"/>
          </a:xfrm>
          <a:prstGeom prst="rect">
            <a:avLst/>
          </a:prstGeom>
          <a:noFill/>
          <a:ln>
            <a:noFill/>
          </a:ln>
        </p:spPr>
      </p:pic>
      <p:sp>
        <p:nvSpPr>
          <p:cNvPr id="1109" name="Google Shape;1109;p88"/>
          <p:cNvSpPr/>
          <p:nvPr/>
        </p:nvSpPr>
        <p:spPr>
          <a:xfrm>
            <a:off x="2546716" y="2383090"/>
            <a:ext cx="1017477" cy="457039"/>
          </a:xfrm>
          <a:prstGeom prst="ellipse">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10" name="Google Shape;1110;p88"/>
          <p:cNvSpPr/>
          <p:nvPr/>
        </p:nvSpPr>
        <p:spPr>
          <a:xfrm>
            <a:off x="6889099" y="2685629"/>
            <a:ext cx="775147" cy="352184"/>
          </a:xfrm>
          <a:prstGeom prst="ellipse">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1111" name="Google Shape;1111;p88"/>
          <p:cNvCxnSpPr/>
          <p:nvPr/>
        </p:nvCxnSpPr>
        <p:spPr>
          <a:xfrm flipH="1" rot="10800000">
            <a:off x="3231459" y="2022049"/>
            <a:ext cx="657225" cy="376238"/>
          </a:xfrm>
          <a:prstGeom prst="straightConnector1">
            <a:avLst/>
          </a:prstGeom>
          <a:noFill/>
          <a:ln cap="flat" cmpd="sng" w="28575">
            <a:solidFill>
              <a:schemeClr val="dk1"/>
            </a:solidFill>
            <a:prstDash val="solid"/>
            <a:miter lim="800000"/>
            <a:headEnd len="sm" w="sm" type="none"/>
            <a:tailEnd len="med" w="med" type="triangle"/>
          </a:ln>
        </p:spPr>
      </p:cxnSp>
      <p:sp>
        <p:nvSpPr>
          <p:cNvPr id="1112" name="Google Shape;1112;p88"/>
          <p:cNvSpPr txBox="1"/>
          <p:nvPr/>
        </p:nvSpPr>
        <p:spPr>
          <a:xfrm>
            <a:off x="3487879" y="1536600"/>
            <a:ext cx="155194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b="0" i="0" lang="en-IN" sz="2000" u="none" cap="none" strike="noStrike">
                <a:solidFill>
                  <a:srgbClr val="000000"/>
                </a:solidFill>
                <a:latin typeface="Calibri"/>
                <a:ea typeface="Calibri"/>
                <a:cs typeface="Calibri"/>
                <a:sym typeface="Calibri"/>
              </a:rPr>
              <a:t>i</a:t>
            </a:r>
            <a:r>
              <a:rPr b="0" baseline="30000" i="0" lang="en-IN" sz="2000" u="none" cap="none" strike="noStrike">
                <a:solidFill>
                  <a:srgbClr val="000000"/>
                </a:solidFill>
                <a:latin typeface="Calibri"/>
                <a:ea typeface="Calibri"/>
                <a:cs typeface="Calibri"/>
                <a:sym typeface="Calibri"/>
              </a:rPr>
              <a:t>th</a:t>
            </a:r>
            <a:r>
              <a:rPr b="0" i="0" lang="en-IN" sz="2000" u="none" cap="none" strike="noStrike">
                <a:solidFill>
                  <a:srgbClr val="000000"/>
                </a:solidFill>
                <a:latin typeface="Calibri"/>
                <a:ea typeface="Calibri"/>
                <a:cs typeface="Calibri"/>
                <a:sym typeface="Calibri"/>
              </a:rPr>
              <a:t> Concept Word</a:t>
            </a:r>
            <a:endParaRPr/>
          </a:p>
        </p:txBody>
      </p:sp>
      <p:cxnSp>
        <p:nvCxnSpPr>
          <p:cNvPr id="1113" name="Google Shape;1113;p88"/>
          <p:cNvCxnSpPr>
            <a:stCxn id="1110" idx="7"/>
          </p:cNvCxnSpPr>
          <p:nvPr/>
        </p:nvCxnSpPr>
        <p:spPr>
          <a:xfrm flipH="1" rot="10800000">
            <a:off x="7550728" y="2056505"/>
            <a:ext cx="454200" cy="680700"/>
          </a:xfrm>
          <a:prstGeom prst="straightConnector1">
            <a:avLst/>
          </a:prstGeom>
          <a:noFill/>
          <a:ln cap="flat" cmpd="sng" w="28575">
            <a:solidFill>
              <a:schemeClr val="dk1"/>
            </a:solidFill>
            <a:prstDash val="solid"/>
            <a:miter lim="800000"/>
            <a:headEnd len="sm" w="sm" type="none"/>
            <a:tailEnd len="med" w="med" type="triangle"/>
          </a:ln>
        </p:spPr>
      </p:cxnSp>
      <p:sp>
        <p:nvSpPr>
          <p:cNvPr id="1114" name="Google Shape;1114;p88"/>
          <p:cNvSpPr txBox="1"/>
          <p:nvPr/>
        </p:nvSpPr>
        <p:spPr>
          <a:xfrm>
            <a:off x="7604994" y="1572976"/>
            <a:ext cx="155194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b="0" i="0" lang="en-IN" sz="2000" u="none" cap="none" strike="noStrike">
                <a:solidFill>
                  <a:srgbClr val="000000"/>
                </a:solidFill>
                <a:latin typeface="Calibri"/>
                <a:ea typeface="Calibri"/>
                <a:cs typeface="Calibri"/>
                <a:sym typeface="Calibri"/>
              </a:rPr>
              <a:t>j</a:t>
            </a:r>
            <a:r>
              <a:rPr b="0" baseline="30000" i="0" lang="en-IN" sz="2000" u="none" cap="none" strike="noStrike">
                <a:solidFill>
                  <a:srgbClr val="000000"/>
                </a:solidFill>
                <a:latin typeface="Calibri"/>
                <a:ea typeface="Calibri"/>
                <a:cs typeface="Calibri"/>
                <a:sym typeface="Calibri"/>
              </a:rPr>
              <a:t>th</a:t>
            </a:r>
            <a:r>
              <a:rPr b="0" i="0" lang="en-IN" sz="2000" u="none" cap="none" strike="noStrike">
                <a:solidFill>
                  <a:srgbClr val="000000"/>
                </a:solidFill>
                <a:latin typeface="Calibri"/>
                <a:ea typeface="Calibri"/>
                <a:cs typeface="Calibri"/>
                <a:sym typeface="Calibri"/>
              </a:rPr>
              <a:t> Concept Word</a:t>
            </a:r>
            <a:endParaRPr/>
          </a:p>
        </p:txBody>
      </p:sp>
      <p:sp>
        <p:nvSpPr>
          <p:cNvPr id="1115" name="Google Shape;1115;p88"/>
          <p:cNvSpPr txBox="1"/>
          <p:nvPr/>
        </p:nvSpPr>
        <p:spPr>
          <a:xfrm>
            <a:off x="2239642" y="5627020"/>
            <a:ext cx="7123433" cy="39164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IN" sz="1800">
                <a:latin typeface="Calibri"/>
                <a:ea typeface="Calibri"/>
                <a:cs typeface="Calibri"/>
                <a:sym typeface="Calibri"/>
              </a:rPr>
              <a:t> </a:t>
            </a:r>
            <a:endParaRPr/>
          </a:p>
        </p:txBody>
      </p:sp>
      <p:sp>
        <p:nvSpPr>
          <p:cNvPr id="1116" name="Google Shape;1116;p88"/>
          <p:cNvSpPr txBox="1"/>
          <p:nvPr/>
        </p:nvSpPr>
        <p:spPr>
          <a:xfrm>
            <a:off x="0" y="6462369"/>
            <a:ext cx="27432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Periera et al. 2018  </a:t>
            </a:r>
            <a:endParaRPr/>
          </a:p>
        </p:txBody>
      </p:sp>
      <p:sp>
        <p:nvSpPr>
          <p:cNvPr id="1117" name="Google Shape;1117;p8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IN"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118" name="Google Shape;1118;p88"/>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1600"/>
              <a:buFont typeface="Calibri"/>
              <a:buNone/>
            </a:pPr>
            <a:r>
              <a:rPr b="0" i="0" lang="en-IN" sz="1600" u="none" cap="none" strike="noStrike">
                <a:solidFill>
                  <a:srgbClr val="00B050"/>
                </a:solidFill>
                <a:latin typeface="Calibri"/>
                <a:ea typeface="Calibri"/>
                <a:cs typeface="Calibri"/>
                <a:sym typeface="Calibri"/>
              </a:rPr>
              <a:t>IJCAIi-2023: DL for Brain Encoding and Decoding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89"/>
          <p:cNvSpPr/>
          <p:nvPr/>
        </p:nvSpPr>
        <p:spPr>
          <a:xfrm>
            <a:off x="7279839" y="2061658"/>
            <a:ext cx="526595" cy="451514"/>
          </a:xfrm>
          <a:prstGeom prst="ellipse">
            <a:avLst/>
          </a:prstGeom>
          <a:solidFill>
            <a:schemeClr val="lt1"/>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Y</a:t>
            </a:r>
            <a:r>
              <a:rPr b="0" baseline="-25000" i="0" lang="en-IN" sz="1800" u="none" cap="none" strike="noStrike">
                <a:solidFill>
                  <a:srgbClr val="000000"/>
                </a:solidFill>
                <a:latin typeface="Calibri"/>
                <a:ea typeface="Calibri"/>
                <a:cs typeface="Calibri"/>
                <a:sym typeface="Calibri"/>
              </a:rPr>
              <a:t>1</a:t>
            </a:r>
            <a:endParaRPr b="0" i="0" sz="1800" u="none" cap="none" strike="noStrike">
              <a:solidFill>
                <a:srgbClr val="000000"/>
              </a:solidFill>
              <a:latin typeface="Calibri"/>
              <a:ea typeface="Calibri"/>
              <a:cs typeface="Calibri"/>
              <a:sym typeface="Calibri"/>
            </a:endParaRPr>
          </a:p>
        </p:txBody>
      </p:sp>
      <p:sp>
        <p:nvSpPr>
          <p:cNvPr id="1125" name="Google Shape;1125;p89"/>
          <p:cNvSpPr txBox="1"/>
          <p:nvPr>
            <p:ph type="title"/>
          </p:nvPr>
        </p:nvSpPr>
        <p:spPr>
          <a:xfrm>
            <a:off x="123825" y="40921"/>
            <a:ext cx="10515600" cy="91892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IN" sz="4000"/>
              <a:t>Evaluating Decoding Models: Rank Accuracy</a:t>
            </a:r>
            <a:endParaRPr/>
          </a:p>
        </p:txBody>
      </p:sp>
      <p:sp>
        <p:nvSpPr>
          <p:cNvPr id="1126" name="Google Shape;1126;p89"/>
          <p:cNvSpPr txBox="1"/>
          <p:nvPr/>
        </p:nvSpPr>
        <p:spPr>
          <a:xfrm>
            <a:off x="8687287" y="1560043"/>
            <a:ext cx="2932251" cy="50494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IN" sz="1800">
                <a:latin typeface="Calibri"/>
                <a:ea typeface="Calibri"/>
                <a:cs typeface="Calibri"/>
                <a:sym typeface="Calibri"/>
              </a:rPr>
              <a:t> </a:t>
            </a:r>
            <a:endParaRPr/>
          </a:p>
        </p:txBody>
      </p:sp>
      <p:sp>
        <p:nvSpPr>
          <p:cNvPr id="1127" name="Google Shape;1127;p89"/>
          <p:cNvSpPr/>
          <p:nvPr/>
        </p:nvSpPr>
        <p:spPr>
          <a:xfrm>
            <a:off x="403404" y="3765250"/>
            <a:ext cx="526595" cy="451514"/>
          </a:xfrm>
          <a:prstGeom prst="ellipse">
            <a:avLst/>
          </a:prstGeom>
          <a:solidFill>
            <a:schemeClr val="lt1"/>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128" name="Google Shape;1128;p89"/>
          <p:cNvPicPr preferRelativeResize="0"/>
          <p:nvPr/>
        </p:nvPicPr>
        <p:blipFill rotWithShape="1">
          <a:blip r:embed="rId3">
            <a:alphaModFix/>
          </a:blip>
          <a:srcRect b="0" l="0" r="0" t="0"/>
          <a:stretch/>
        </p:blipFill>
        <p:spPr>
          <a:xfrm>
            <a:off x="513833" y="3806705"/>
            <a:ext cx="296441" cy="364850"/>
          </a:xfrm>
          <a:prstGeom prst="rect">
            <a:avLst/>
          </a:prstGeom>
          <a:noFill/>
          <a:ln>
            <a:noFill/>
          </a:ln>
        </p:spPr>
      </p:pic>
      <p:sp>
        <p:nvSpPr>
          <p:cNvPr id="1129" name="Google Shape;1129;p89"/>
          <p:cNvSpPr/>
          <p:nvPr/>
        </p:nvSpPr>
        <p:spPr>
          <a:xfrm rot="10800000">
            <a:off x="6953516" y="2284714"/>
            <a:ext cx="198166" cy="92082"/>
          </a:xfrm>
          <a:prstGeom prst="leftArrow">
            <a:avLst>
              <a:gd fmla="val 50000" name="adj1"/>
              <a:gd fmla="val 50000" name="adj2"/>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30" name="Google Shape;1130;p89"/>
          <p:cNvSpPr/>
          <p:nvPr/>
        </p:nvSpPr>
        <p:spPr>
          <a:xfrm>
            <a:off x="1005001" y="3989131"/>
            <a:ext cx="218098" cy="92082"/>
          </a:xfrm>
          <a:prstGeom prst="leftArrow">
            <a:avLst>
              <a:gd fmla="val 50000" name="adj1"/>
              <a:gd fmla="val 50000" name="adj2"/>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31" name="Google Shape;1131;p89"/>
          <p:cNvSpPr/>
          <p:nvPr/>
        </p:nvSpPr>
        <p:spPr>
          <a:xfrm>
            <a:off x="7279839" y="3019896"/>
            <a:ext cx="546364" cy="468876"/>
          </a:xfrm>
          <a:prstGeom prst="ellipse">
            <a:avLst/>
          </a:prstGeom>
          <a:solidFill>
            <a:schemeClr val="lt1"/>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Y</a:t>
            </a:r>
            <a:r>
              <a:rPr b="0" baseline="-25000" i="0" lang="en-IN" sz="1800" u="none" cap="none" strike="noStrike">
                <a:solidFill>
                  <a:srgbClr val="000000"/>
                </a:solidFill>
                <a:latin typeface="Calibri"/>
                <a:ea typeface="Calibri"/>
                <a:cs typeface="Calibri"/>
                <a:sym typeface="Calibri"/>
              </a:rPr>
              <a:t>2</a:t>
            </a:r>
            <a:endParaRPr b="0" i="0" sz="1800" u="none" cap="none" strike="noStrike">
              <a:solidFill>
                <a:srgbClr val="000000"/>
              </a:solidFill>
              <a:latin typeface="Calibri"/>
              <a:ea typeface="Calibri"/>
              <a:cs typeface="Calibri"/>
              <a:sym typeface="Calibri"/>
            </a:endParaRPr>
          </a:p>
        </p:txBody>
      </p:sp>
      <p:sp>
        <p:nvSpPr>
          <p:cNvPr id="1132" name="Google Shape;1132;p89"/>
          <p:cNvSpPr/>
          <p:nvPr/>
        </p:nvSpPr>
        <p:spPr>
          <a:xfrm>
            <a:off x="7279839" y="5002126"/>
            <a:ext cx="546364" cy="468876"/>
          </a:xfrm>
          <a:prstGeom prst="ellipse">
            <a:avLst/>
          </a:prstGeom>
          <a:solidFill>
            <a:schemeClr val="lt1"/>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Y</a:t>
            </a:r>
            <a:r>
              <a:rPr b="0" baseline="-25000" i="0" lang="en-IN" sz="1800" u="none" cap="none" strike="noStrike">
                <a:solidFill>
                  <a:srgbClr val="000000"/>
                </a:solidFill>
                <a:latin typeface="Calibri"/>
                <a:ea typeface="Calibri"/>
                <a:cs typeface="Calibri"/>
                <a:sym typeface="Calibri"/>
              </a:rPr>
              <a:t>n</a:t>
            </a:r>
            <a:endParaRPr b="0" i="0" sz="1800" u="none" cap="none" strike="noStrike">
              <a:solidFill>
                <a:srgbClr val="000000"/>
              </a:solidFill>
              <a:latin typeface="Calibri"/>
              <a:ea typeface="Calibri"/>
              <a:cs typeface="Calibri"/>
              <a:sym typeface="Calibri"/>
            </a:endParaRPr>
          </a:p>
        </p:txBody>
      </p:sp>
      <p:sp>
        <p:nvSpPr>
          <p:cNvPr id="1133" name="Google Shape;1133;p89"/>
          <p:cNvSpPr/>
          <p:nvPr/>
        </p:nvSpPr>
        <p:spPr>
          <a:xfrm rot="10800000">
            <a:off x="6943568" y="5166083"/>
            <a:ext cx="212456" cy="139817"/>
          </a:xfrm>
          <a:prstGeom prst="leftArrow">
            <a:avLst>
              <a:gd fmla="val 50000" name="adj1"/>
              <a:gd fmla="val 50000" name="adj2"/>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34" name="Google Shape;1134;p89"/>
          <p:cNvSpPr/>
          <p:nvPr/>
        </p:nvSpPr>
        <p:spPr>
          <a:xfrm rot="10800000">
            <a:off x="6947750" y="3217175"/>
            <a:ext cx="212456" cy="95470"/>
          </a:xfrm>
          <a:prstGeom prst="leftArrow">
            <a:avLst>
              <a:gd fmla="val 50000" name="adj1"/>
              <a:gd fmla="val 50000" name="adj2"/>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35" name="Google Shape;1135;p89"/>
          <p:cNvSpPr txBox="1"/>
          <p:nvPr/>
        </p:nvSpPr>
        <p:spPr>
          <a:xfrm>
            <a:off x="0" y="6462369"/>
            <a:ext cx="27432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Periera et al. 2018  </a:t>
            </a:r>
            <a:endParaRPr/>
          </a:p>
        </p:txBody>
      </p:sp>
      <p:pic>
        <p:nvPicPr>
          <p:cNvPr descr="A picture containing text&#10;&#10;Description automatically generated" id="1136" name="Google Shape;1136;p89"/>
          <p:cNvPicPr preferRelativeResize="0"/>
          <p:nvPr/>
        </p:nvPicPr>
        <p:blipFill rotWithShape="1">
          <a:blip r:embed="rId4">
            <a:alphaModFix/>
          </a:blip>
          <a:srcRect b="0" l="0" r="0" t="0"/>
          <a:stretch/>
        </p:blipFill>
        <p:spPr>
          <a:xfrm>
            <a:off x="1302881" y="3815607"/>
            <a:ext cx="1464732" cy="830651"/>
          </a:xfrm>
          <a:prstGeom prst="rect">
            <a:avLst/>
          </a:prstGeom>
          <a:noFill/>
          <a:ln>
            <a:noFill/>
          </a:ln>
        </p:spPr>
      </p:pic>
      <p:pic>
        <p:nvPicPr>
          <p:cNvPr descr="Chart&#10;&#10;Description automatically generated with medium confidence" id="1137" name="Google Shape;1137;p89"/>
          <p:cNvPicPr preferRelativeResize="0"/>
          <p:nvPr/>
        </p:nvPicPr>
        <p:blipFill rotWithShape="1">
          <a:blip r:embed="rId5">
            <a:alphaModFix/>
          </a:blip>
          <a:srcRect b="0" l="0" r="0" t="0"/>
          <a:stretch/>
        </p:blipFill>
        <p:spPr>
          <a:xfrm>
            <a:off x="5344464" y="2120799"/>
            <a:ext cx="1425130" cy="830651"/>
          </a:xfrm>
          <a:prstGeom prst="rect">
            <a:avLst/>
          </a:prstGeom>
          <a:noFill/>
          <a:ln>
            <a:noFill/>
          </a:ln>
        </p:spPr>
      </p:pic>
      <p:pic>
        <p:nvPicPr>
          <p:cNvPr descr="A picture containing text&#10;&#10;Description automatically generated" id="1138" name="Google Shape;1138;p89"/>
          <p:cNvPicPr preferRelativeResize="0"/>
          <p:nvPr/>
        </p:nvPicPr>
        <p:blipFill rotWithShape="1">
          <a:blip r:embed="rId6">
            <a:alphaModFix/>
          </a:blip>
          <a:srcRect b="0" l="0" r="0" t="0"/>
          <a:stretch/>
        </p:blipFill>
        <p:spPr>
          <a:xfrm>
            <a:off x="5372004" y="2984956"/>
            <a:ext cx="1397590" cy="830651"/>
          </a:xfrm>
          <a:prstGeom prst="rect">
            <a:avLst/>
          </a:prstGeom>
          <a:noFill/>
          <a:ln>
            <a:noFill/>
          </a:ln>
        </p:spPr>
      </p:pic>
      <p:pic>
        <p:nvPicPr>
          <p:cNvPr descr="A picture containing text, dark, orange&#10;&#10;Description automatically generated" id="1139" name="Google Shape;1139;p89"/>
          <p:cNvPicPr preferRelativeResize="0"/>
          <p:nvPr/>
        </p:nvPicPr>
        <p:blipFill rotWithShape="1">
          <a:blip r:embed="rId7">
            <a:alphaModFix/>
          </a:blip>
          <a:srcRect b="0" l="0" r="0" t="0"/>
          <a:stretch/>
        </p:blipFill>
        <p:spPr>
          <a:xfrm>
            <a:off x="277588" y="2960501"/>
            <a:ext cx="3030589" cy="545758"/>
          </a:xfrm>
          <a:prstGeom prst="rect">
            <a:avLst/>
          </a:prstGeom>
          <a:noFill/>
          <a:ln>
            <a:noFill/>
          </a:ln>
        </p:spPr>
      </p:pic>
      <p:sp>
        <p:nvSpPr>
          <p:cNvPr id="1140" name="Google Shape;1140;p89"/>
          <p:cNvSpPr/>
          <p:nvPr/>
        </p:nvSpPr>
        <p:spPr>
          <a:xfrm>
            <a:off x="651241" y="2851536"/>
            <a:ext cx="1017477" cy="457039"/>
          </a:xfrm>
          <a:prstGeom prst="ellipse">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1141" name="Google Shape;1141;p89"/>
          <p:cNvCxnSpPr/>
          <p:nvPr/>
        </p:nvCxnSpPr>
        <p:spPr>
          <a:xfrm flipH="1" rot="10800000">
            <a:off x="1335984" y="2490495"/>
            <a:ext cx="657225" cy="376238"/>
          </a:xfrm>
          <a:prstGeom prst="straightConnector1">
            <a:avLst/>
          </a:prstGeom>
          <a:noFill/>
          <a:ln cap="flat" cmpd="sng" w="28575">
            <a:solidFill>
              <a:schemeClr val="dk1"/>
            </a:solidFill>
            <a:prstDash val="solid"/>
            <a:miter lim="800000"/>
            <a:headEnd len="sm" w="sm" type="none"/>
            <a:tailEnd len="med" w="med" type="triangle"/>
          </a:ln>
        </p:spPr>
      </p:cxnSp>
      <p:sp>
        <p:nvSpPr>
          <p:cNvPr id="1142" name="Google Shape;1142;p89"/>
          <p:cNvSpPr txBox="1"/>
          <p:nvPr/>
        </p:nvSpPr>
        <p:spPr>
          <a:xfrm>
            <a:off x="1592404" y="2005046"/>
            <a:ext cx="155194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b="0" i="0" lang="en-IN" sz="2000" u="none" cap="none" strike="noStrike">
                <a:solidFill>
                  <a:srgbClr val="000000"/>
                </a:solidFill>
                <a:latin typeface="Calibri"/>
                <a:ea typeface="Calibri"/>
                <a:cs typeface="Calibri"/>
                <a:sym typeface="Calibri"/>
              </a:rPr>
              <a:t>i</a:t>
            </a:r>
            <a:r>
              <a:rPr b="0" baseline="30000" i="0" lang="en-IN" sz="2000" u="none" cap="none" strike="noStrike">
                <a:solidFill>
                  <a:srgbClr val="000000"/>
                </a:solidFill>
                <a:latin typeface="Calibri"/>
                <a:ea typeface="Calibri"/>
                <a:cs typeface="Calibri"/>
                <a:sym typeface="Calibri"/>
              </a:rPr>
              <a:t>th</a:t>
            </a:r>
            <a:r>
              <a:rPr b="0" i="0" lang="en-IN" sz="2000" u="none" cap="none" strike="noStrike">
                <a:solidFill>
                  <a:srgbClr val="000000"/>
                </a:solidFill>
                <a:latin typeface="Calibri"/>
                <a:ea typeface="Calibri"/>
                <a:cs typeface="Calibri"/>
                <a:sym typeface="Calibri"/>
              </a:rPr>
              <a:t> Concept Word</a:t>
            </a:r>
            <a:endParaRPr/>
          </a:p>
        </p:txBody>
      </p:sp>
      <p:sp>
        <p:nvSpPr>
          <p:cNvPr id="1143" name="Google Shape;1143;p89"/>
          <p:cNvSpPr/>
          <p:nvPr/>
        </p:nvSpPr>
        <p:spPr>
          <a:xfrm>
            <a:off x="3007483" y="3649623"/>
            <a:ext cx="1320943" cy="705686"/>
          </a:xfrm>
          <a:prstGeom prst="roundRect">
            <a:avLst>
              <a:gd fmla="val 16667" name="adj"/>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Correaltion</a:t>
            </a:r>
            <a:endParaRPr/>
          </a:p>
        </p:txBody>
      </p:sp>
      <p:sp>
        <p:nvSpPr>
          <p:cNvPr id="1144" name="Google Shape;1144;p89"/>
          <p:cNvSpPr/>
          <p:nvPr/>
        </p:nvSpPr>
        <p:spPr>
          <a:xfrm rot="10800000">
            <a:off x="2781778" y="3956425"/>
            <a:ext cx="198166" cy="92082"/>
          </a:xfrm>
          <a:prstGeom prst="leftArrow">
            <a:avLst>
              <a:gd fmla="val 50000" name="adj1"/>
              <a:gd fmla="val 50000" name="adj2"/>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1145" name="Google Shape;1145;p89"/>
          <p:cNvCxnSpPr>
            <a:stCxn id="1143" idx="3"/>
            <a:endCxn id="1137" idx="1"/>
          </p:cNvCxnSpPr>
          <p:nvPr/>
        </p:nvCxnSpPr>
        <p:spPr>
          <a:xfrm flipH="1" rot="10800000">
            <a:off x="4328426" y="2536066"/>
            <a:ext cx="1016100" cy="1466400"/>
          </a:xfrm>
          <a:prstGeom prst="straightConnector1">
            <a:avLst/>
          </a:prstGeom>
          <a:noFill/>
          <a:ln cap="flat" cmpd="sng" w="28575">
            <a:solidFill>
              <a:schemeClr val="accent1"/>
            </a:solidFill>
            <a:prstDash val="solid"/>
            <a:miter lim="800000"/>
            <a:headEnd len="sm" w="sm" type="none"/>
            <a:tailEnd len="med" w="med" type="triangle"/>
          </a:ln>
        </p:spPr>
      </p:cxnSp>
      <p:cxnSp>
        <p:nvCxnSpPr>
          <p:cNvPr id="1146" name="Google Shape;1146;p89"/>
          <p:cNvCxnSpPr>
            <a:stCxn id="1143" idx="3"/>
            <a:endCxn id="1138" idx="1"/>
          </p:cNvCxnSpPr>
          <p:nvPr/>
        </p:nvCxnSpPr>
        <p:spPr>
          <a:xfrm flipH="1" rot="10800000">
            <a:off x="4328426" y="3400366"/>
            <a:ext cx="1043700" cy="602100"/>
          </a:xfrm>
          <a:prstGeom prst="straightConnector1">
            <a:avLst/>
          </a:prstGeom>
          <a:noFill/>
          <a:ln cap="flat" cmpd="sng" w="28575">
            <a:solidFill>
              <a:schemeClr val="accent1"/>
            </a:solidFill>
            <a:prstDash val="solid"/>
            <a:miter lim="800000"/>
            <a:headEnd len="sm" w="sm" type="none"/>
            <a:tailEnd len="med" w="med" type="triangle"/>
          </a:ln>
        </p:spPr>
      </p:cxnSp>
      <p:cxnSp>
        <p:nvCxnSpPr>
          <p:cNvPr id="1147" name="Google Shape;1147;p89"/>
          <p:cNvCxnSpPr>
            <a:stCxn id="1143" idx="3"/>
          </p:cNvCxnSpPr>
          <p:nvPr/>
        </p:nvCxnSpPr>
        <p:spPr>
          <a:xfrm>
            <a:off x="4328426" y="4002466"/>
            <a:ext cx="1050000" cy="1303500"/>
          </a:xfrm>
          <a:prstGeom prst="straightConnector1">
            <a:avLst/>
          </a:prstGeom>
          <a:noFill/>
          <a:ln cap="flat" cmpd="sng" w="28575">
            <a:solidFill>
              <a:schemeClr val="accent1"/>
            </a:solidFill>
            <a:prstDash val="solid"/>
            <a:miter lim="800000"/>
            <a:headEnd len="sm" w="sm" type="none"/>
            <a:tailEnd len="med" w="med" type="triangle"/>
          </a:ln>
        </p:spPr>
      </p:cxnSp>
      <p:cxnSp>
        <p:nvCxnSpPr>
          <p:cNvPr id="1148" name="Google Shape;1148;p89"/>
          <p:cNvCxnSpPr/>
          <p:nvPr/>
        </p:nvCxnSpPr>
        <p:spPr>
          <a:xfrm rot="10800000">
            <a:off x="6057900" y="3886200"/>
            <a:ext cx="12463" cy="790575"/>
          </a:xfrm>
          <a:prstGeom prst="straightConnector1">
            <a:avLst/>
          </a:prstGeom>
          <a:noFill/>
          <a:ln cap="flat" cmpd="sng" w="28575">
            <a:solidFill>
              <a:schemeClr val="accent1"/>
            </a:solidFill>
            <a:prstDash val="dash"/>
            <a:miter lim="800000"/>
            <a:headEnd len="sm" w="sm" type="none"/>
            <a:tailEnd len="sm" w="sm" type="none"/>
          </a:ln>
        </p:spPr>
      </p:cxnSp>
      <p:sp>
        <p:nvSpPr>
          <p:cNvPr id="1149" name="Google Shape;1149;p89"/>
          <p:cNvSpPr/>
          <p:nvPr/>
        </p:nvSpPr>
        <p:spPr>
          <a:xfrm>
            <a:off x="7858306" y="2120799"/>
            <a:ext cx="689449" cy="3185102"/>
          </a:xfrm>
          <a:prstGeom prst="righ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50" name="Google Shape;1150;p89"/>
          <p:cNvSpPr/>
          <p:nvPr/>
        </p:nvSpPr>
        <p:spPr>
          <a:xfrm>
            <a:off x="8429772" y="3217175"/>
            <a:ext cx="1509490" cy="1138134"/>
          </a:xfrm>
          <a:prstGeom prst="roundRect">
            <a:avLst>
              <a:gd fmla="val 16667" name="adj"/>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IN" sz="1800">
                <a:latin typeface="Calibri"/>
                <a:ea typeface="Calibri"/>
                <a:cs typeface="Calibri"/>
                <a:sym typeface="Calibri"/>
              </a:rPr>
              <a:t> </a:t>
            </a:r>
            <a:endParaRPr/>
          </a:p>
        </p:txBody>
      </p:sp>
      <p:pic>
        <p:nvPicPr>
          <p:cNvPr descr="A picture containing text&#10;&#10;Description automatically generated" id="1151" name="Google Shape;1151;p89"/>
          <p:cNvPicPr preferRelativeResize="0"/>
          <p:nvPr/>
        </p:nvPicPr>
        <p:blipFill rotWithShape="1">
          <a:blip r:embed="rId6">
            <a:alphaModFix/>
          </a:blip>
          <a:srcRect b="0" l="0" r="0" t="0"/>
          <a:stretch/>
        </p:blipFill>
        <p:spPr>
          <a:xfrm>
            <a:off x="5362866" y="4996001"/>
            <a:ext cx="1397590" cy="830651"/>
          </a:xfrm>
          <a:prstGeom prst="rect">
            <a:avLst/>
          </a:prstGeom>
          <a:noFill/>
          <a:ln>
            <a:noFill/>
          </a:ln>
        </p:spPr>
      </p:pic>
      <p:sp>
        <p:nvSpPr>
          <p:cNvPr id="1152" name="Google Shape;1152;p89"/>
          <p:cNvSpPr/>
          <p:nvPr/>
        </p:nvSpPr>
        <p:spPr>
          <a:xfrm>
            <a:off x="8768325" y="4739069"/>
            <a:ext cx="2561963" cy="1138134"/>
          </a:xfrm>
          <a:prstGeom prst="roundRect">
            <a:avLst>
              <a:gd fmla="val 16667" name="adj"/>
            </a:avLst>
          </a:prstGeom>
          <a:solidFill>
            <a:schemeClr val="lt1"/>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rank = rsort(corr_scores).index(correlation) </a:t>
            </a:r>
            <a:endParaRPr/>
          </a:p>
        </p:txBody>
      </p:sp>
      <p:cxnSp>
        <p:nvCxnSpPr>
          <p:cNvPr id="1153" name="Google Shape;1153;p89"/>
          <p:cNvCxnSpPr/>
          <p:nvPr/>
        </p:nvCxnSpPr>
        <p:spPr>
          <a:xfrm flipH="1">
            <a:off x="7950018" y="5411326"/>
            <a:ext cx="1234499" cy="541799"/>
          </a:xfrm>
          <a:prstGeom prst="straightConnector1">
            <a:avLst/>
          </a:prstGeom>
          <a:noFill/>
          <a:ln cap="flat" cmpd="sng" w="28575">
            <a:solidFill>
              <a:schemeClr val="accent1"/>
            </a:solidFill>
            <a:prstDash val="solid"/>
            <a:miter lim="800000"/>
            <a:headEnd len="sm" w="sm" type="none"/>
            <a:tailEnd len="med" w="med" type="triangle"/>
          </a:ln>
        </p:spPr>
      </p:cxnSp>
      <p:sp>
        <p:nvSpPr>
          <p:cNvPr id="1154" name="Google Shape;1154;p89"/>
          <p:cNvSpPr txBox="1"/>
          <p:nvPr/>
        </p:nvSpPr>
        <p:spPr>
          <a:xfrm>
            <a:off x="6002028" y="5826652"/>
            <a:ext cx="308221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All the correlation scores in descending order</a:t>
            </a:r>
            <a:endParaRPr/>
          </a:p>
        </p:txBody>
      </p:sp>
      <p:sp>
        <p:nvSpPr>
          <p:cNvPr id="1155" name="Google Shape;1155;p8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IN"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156" name="Google Shape;1156;p89"/>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1600"/>
              <a:buFont typeface="Calibri"/>
              <a:buNone/>
            </a:pPr>
            <a:r>
              <a:rPr b="0" i="0" lang="en-IN" sz="1600" u="none" cap="none" strike="noStrike">
                <a:solidFill>
                  <a:srgbClr val="00B050"/>
                </a:solidFill>
                <a:latin typeface="Calibri"/>
                <a:ea typeface="Calibri"/>
                <a:cs typeface="Calibri"/>
                <a:sym typeface="Calibri"/>
              </a:rPr>
              <a:t>IJCAI-2023: DL for Brain Encoding and Decoding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9"/>
          <p:cNvSpPr txBox="1"/>
          <p:nvPr>
            <p:ph idx="1" type="body"/>
          </p:nvPr>
        </p:nvSpPr>
        <p:spPr>
          <a:xfrm>
            <a:off x="6093619" y="952501"/>
            <a:ext cx="5805487" cy="5167312"/>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en-IN"/>
              <a:t>fMRI: high spatial but low time resolution. </a:t>
            </a:r>
            <a:endParaRPr/>
          </a:p>
          <a:p>
            <a:pPr indent="-228600" lvl="1" marL="685800" rtl="0" algn="l">
              <a:lnSpc>
                <a:spcPct val="90000"/>
              </a:lnSpc>
              <a:spcBef>
                <a:spcPts val="500"/>
              </a:spcBef>
              <a:spcAft>
                <a:spcPts val="0"/>
              </a:spcAft>
              <a:buClr>
                <a:schemeClr val="dk1"/>
              </a:buClr>
              <a:buSzPct val="100000"/>
              <a:buChar char="•"/>
            </a:pPr>
            <a:r>
              <a:rPr lang="en-IN"/>
              <a:t>Good to study a specific location in the brain</a:t>
            </a:r>
            <a:endParaRPr/>
          </a:p>
          <a:p>
            <a:pPr indent="-228600" lvl="1" marL="685800" rtl="0" algn="l">
              <a:lnSpc>
                <a:spcPct val="90000"/>
              </a:lnSpc>
              <a:spcBef>
                <a:spcPts val="500"/>
              </a:spcBef>
              <a:spcAft>
                <a:spcPts val="0"/>
              </a:spcAft>
              <a:buClr>
                <a:schemeClr val="dk1"/>
              </a:buClr>
              <a:buSzPct val="100000"/>
              <a:buChar char="•"/>
            </a:pPr>
            <a:r>
              <a:rPr lang="en-IN"/>
              <a:t>Unsuitable for sentence-level analysis. fMRI takes about two seconds to complete a scan. This is far lower than the speed at which humans can process language. </a:t>
            </a:r>
            <a:endParaRPr/>
          </a:p>
          <a:p>
            <a:pPr indent="-228600" lvl="1" marL="685800" rtl="0" algn="l">
              <a:lnSpc>
                <a:spcPct val="90000"/>
              </a:lnSpc>
              <a:spcBef>
                <a:spcPts val="500"/>
              </a:spcBef>
              <a:spcAft>
                <a:spcPts val="0"/>
              </a:spcAft>
              <a:buClr>
                <a:schemeClr val="dk1"/>
              </a:buClr>
              <a:buSzPct val="100000"/>
              <a:buChar char="•"/>
            </a:pPr>
            <a:r>
              <a:rPr lang="en-IN"/>
              <a:t>Cannot capture syntactic information (Gauthier and Levy, 2019)</a:t>
            </a:r>
            <a:endParaRPr/>
          </a:p>
          <a:p>
            <a:pPr indent="-228600" lvl="0" marL="228600" rtl="0" algn="l">
              <a:lnSpc>
                <a:spcPct val="90000"/>
              </a:lnSpc>
              <a:spcBef>
                <a:spcPts val="1000"/>
              </a:spcBef>
              <a:spcAft>
                <a:spcPts val="0"/>
              </a:spcAft>
              <a:buClr>
                <a:schemeClr val="dk1"/>
              </a:buClr>
              <a:buSzPct val="100000"/>
              <a:buChar char="•"/>
            </a:pPr>
            <a:r>
              <a:rPr lang="en-IN"/>
              <a:t>EEG: high time but low spatial resolution. </a:t>
            </a:r>
            <a:endParaRPr/>
          </a:p>
          <a:p>
            <a:pPr indent="-228600" lvl="1" marL="685800" rtl="0" algn="l">
              <a:lnSpc>
                <a:spcPct val="90000"/>
              </a:lnSpc>
              <a:spcBef>
                <a:spcPts val="500"/>
              </a:spcBef>
              <a:spcAft>
                <a:spcPts val="0"/>
              </a:spcAft>
              <a:buClr>
                <a:schemeClr val="dk1"/>
              </a:buClr>
              <a:buSzPct val="100000"/>
              <a:buChar char="•"/>
            </a:pPr>
            <a:r>
              <a:rPr lang="en-IN"/>
              <a:t>Can preserve rich syntactic information (Hale et al., 2018)</a:t>
            </a:r>
            <a:endParaRPr/>
          </a:p>
          <a:p>
            <a:pPr indent="-228600" lvl="1" marL="685800" rtl="0" algn="l">
              <a:lnSpc>
                <a:spcPct val="90000"/>
              </a:lnSpc>
              <a:spcBef>
                <a:spcPts val="500"/>
              </a:spcBef>
              <a:spcAft>
                <a:spcPts val="0"/>
              </a:spcAft>
              <a:buClr>
                <a:schemeClr val="dk1"/>
              </a:buClr>
              <a:buSzPct val="100000"/>
              <a:buChar char="•"/>
            </a:pPr>
            <a:r>
              <a:rPr lang="en-IN"/>
              <a:t>But cannot use for source analysis. </a:t>
            </a:r>
            <a:endParaRPr/>
          </a:p>
          <a:p>
            <a:pPr indent="-228600" lvl="0" marL="228600" rtl="0" algn="l">
              <a:lnSpc>
                <a:spcPct val="90000"/>
              </a:lnSpc>
              <a:spcBef>
                <a:spcPts val="1000"/>
              </a:spcBef>
              <a:spcAft>
                <a:spcPts val="0"/>
              </a:spcAft>
              <a:buClr>
                <a:schemeClr val="dk1"/>
              </a:buClr>
              <a:buSzPct val="100000"/>
              <a:buChar char="•"/>
            </a:pPr>
            <a:r>
              <a:rPr lang="en-IN"/>
              <a:t>fNIRS: compromise option</a:t>
            </a:r>
            <a:endParaRPr/>
          </a:p>
          <a:p>
            <a:pPr indent="-228600" lvl="1" marL="685800" rtl="0" algn="l">
              <a:lnSpc>
                <a:spcPct val="90000"/>
              </a:lnSpc>
              <a:spcBef>
                <a:spcPts val="500"/>
              </a:spcBef>
              <a:spcAft>
                <a:spcPts val="0"/>
              </a:spcAft>
              <a:buClr>
                <a:schemeClr val="dk1"/>
              </a:buClr>
              <a:buSzPct val="100000"/>
              <a:buChar char="•"/>
            </a:pPr>
            <a:r>
              <a:rPr lang="en-IN"/>
              <a:t>Time resolution better than fMRI</a:t>
            </a:r>
            <a:endParaRPr/>
          </a:p>
          <a:p>
            <a:pPr indent="-228600" lvl="1" marL="685800" rtl="0" algn="l">
              <a:lnSpc>
                <a:spcPct val="90000"/>
              </a:lnSpc>
              <a:spcBef>
                <a:spcPts val="500"/>
              </a:spcBef>
              <a:spcAft>
                <a:spcPts val="0"/>
              </a:spcAft>
              <a:buClr>
                <a:schemeClr val="dk1"/>
              </a:buClr>
              <a:buSzPct val="100000"/>
              <a:buChar char="•"/>
            </a:pPr>
            <a:r>
              <a:rPr lang="en-IN"/>
              <a:t>Spatial resolution better than EEG</a:t>
            </a:r>
            <a:endParaRPr/>
          </a:p>
          <a:p>
            <a:pPr indent="-228600" lvl="1" marL="685800" rtl="0" algn="l">
              <a:lnSpc>
                <a:spcPct val="90000"/>
              </a:lnSpc>
              <a:spcBef>
                <a:spcPts val="500"/>
              </a:spcBef>
              <a:spcAft>
                <a:spcPts val="0"/>
              </a:spcAft>
              <a:buClr>
                <a:schemeClr val="dk1"/>
              </a:buClr>
              <a:buSzPct val="100000"/>
              <a:buChar char="•"/>
            </a:pPr>
            <a:r>
              <a:rPr lang="en-IN"/>
              <a:t>Balance of spatial and temporal resolution may not be enough to compensate for the loss in both.</a:t>
            </a:r>
            <a:endParaRPr/>
          </a:p>
        </p:txBody>
      </p:sp>
      <p:sp>
        <p:nvSpPr>
          <p:cNvPr id="223" name="Google Shape;223;p9"/>
          <p:cNvSpPr txBox="1"/>
          <p:nvPr>
            <p:ph idx="11" type="ftr"/>
          </p:nvPr>
        </p:nvSpPr>
        <p:spPr>
          <a:xfrm>
            <a:off x="4052889" y="6532575"/>
            <a:ext cx="441959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t>IJCAI 2023: DL for Brain Encoding and Decoding</a:t>
            </a:r>
            <a:endParaRPr/>
          </a:p>
        </p:txBody>
      </p:sp>
      <p:sp>
        <p:nvSpPr>
          <p:cNvPr id="224" name="Google Shape;224;p9"/>
          <p:cNvSpPr txBox="1"/>
          <p:nvPr>
            <p:ph idx="12" type="sldNum"/>
          </p:nvPr>
        </p:nvSpPr>
        <p:spPr>
          <a:xfrm>
            <a:off x="8610600" y="6532575"/>
            <a:ext cx="3429000"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225" name="Google Shape;225;p9"/>
          <p:cNvSpPr txBox="1"/>
          <p:nvPr>
            <p:ph idx="2" type="body"/>
          </p:nvPr>
        </p:nvSpPr>
        <p:spPr>
          <a:xfrm>
            <a:off x="147638" y="6296025"/>
            <a:ext cx="11891962" cy="23655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22222"/>
              </a:buClr>
              <a:buSzPct val="100000"/>
              <a:buNone/>
            </a:pPr>
            <a:r>
              <a:rPr b="0" i="0" lang="en-IN" u="sng">
                <a:solidFill>
                  <a:srgbClr val="222222"/>
                </a:solidFill>
                <a:latin typeface="Arial"/>
                <a:ea typeface="Arial"/>
                <a:cs typeface="Arial"/>
                <a:sym typeface="Arial"/>
                <a:hlinkClick r:id="rId3">
                  <a:extLst>
                    <a:ext uri="{A12FA001-AC4F-418D-AE19-62706E023703}">
                      <ahyp:hlinkClr val="tx"/>
                    </a:ext>
                  </a:extLst>
                </a:hlinkClick>
              </a:rPr>
              <a:t>Vogel, Jörn, Sami Haddadin, Beata Jarosiewicz, John D. Simeral, Daniel Bacher, Leigh R. Hochberg, John P. Donoghue, and Patrick van der Smagt. "An assistive decision-and-control architecture for force-sensitive hand–arm systems driven by human–machine interfaces." </a:t>
            </a:r>
            <a:r>
              <a:rPr b="0" i="1" lang="en-IN" u="sng">
                <a:solidFill>
                  <a:srgbClr val="222222"/>
                </a:solidFill>
                <a:latin typeface="Arial"/>
                <a:ea typeface="Arial"/>
                <a:cs typeface="Arial"/>
                <a:sym typeface="Arial"/>
                <a:hlinkClick r:id="rId4">
                  <a:extLst>
                    <a:ext uri="{A12FA001-AC4F-418D-AE19-62706E023703}">
                      <ahyp:hlinkClr val="tx"/>
                    </a:ext>
                  </a:extLst>
                </a:hlinkClick>
              </a:rPr>
              <a:t>The International Journal of Robotics Research</a:t>
            </a:r>
            <a:r>
              <a:rPr b="0" i="0" lang="en-IN" u="sng">
                <a:solidFill>
                  <a:srgbClr val="222222"/>
                </a:solidFill>
                <a:latin typeface="Arial"/>
                <a:ea typeface="Arial"/>
                <a:cs typeface="Arial"/>
                <a:sym typeface="Arial"/>
                <a:hlinkClick r:id="rId5">
                  <a:extLst>
                    <a:ext uri="{A12FA001-AC4F-418D-AE19-62706E023703}">
                      <ahyp:hlinkClr val="tx"/>
                    </a:ext>
                  </a:extLst>
                </a:hlinkClick>
              </a:rPr>
              <a:t> 34, no. 6 (2015): 763-780.</a:t>
            </a:r>
            <a:endParaRPr/>
          </a:p>
        </p:txBody>
      </p:sp>
      <p:sp>
        <p:nvSpPr>
          <p:cNvPr id="226" name="Google Shape;226;p9"/>
          <p:cNvSpPr txBox="1"/>
          <p:nvPr>
            <p:ph type="title"/>
          </p:nvPr>
        </p:nvSpPr>
        <p:spPr>
          <a:xfrm>
            <a:off x="0" y="1"/>
            <a:ext cx="12192000" cy="95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Techniques for studying the brain function</a:t>
            </a:r>
            <a:endParaRPr/>
          </a:p>
        </p:txBody>
      </p:sp>
      <p:pic>
        <p:nvPicPr>
          <p:cNvPr id="227" name="Google Shape;227;p9"/>
          <p:cNvPicPr preferRelativeResize="0"/>
          <p:nvPr/>
        </p:nvPicPr>
        <p:blipFill rotWithShape="1">
          <a:blip r:embed="rId6">
            <a:alphaModFix/>
          </a:blip>
          <a:srcRect b="0" l="0" r="0" t="0"/>
          <a:stretch/>
        </p:blipFill>
        <p:spPr>
          <a:xfrm>
            <a:off x="292894" y="1128713"/>
            <a:ext cx="5448126" cy="3505426"/>
          </a:xfrm>
          <a:prstGeom prst="rect">
            <a:avLst/>
          </a:prstGeom>
          <a:noFill/>
          <a:ln>
            <a:noFill/>
          </a:ln>
        </p:spPr>
      </p:pic>
      <p:sp>
        <p:nvSpPr>
          <p:cNvPr id="228" name="Google Shape;228;p9"/>
          <p:cNvSpPr txBox="1"/>
          <p:nvPr/>
        </p:nvSpPr>
        <p:spPr>
          <a:xfrm>
            <a:off x="292894" y="4787880"/>
            <a:ext cx="568452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N" sz="1400" u="none" cap="none" strike="noStrike">
                <a:solidFill>
                  <a:schemeClr val="dk1"/>
                </a:solidFill>
                <a:latin typeface="Calibri"/>
                <a:ea typeface="Calibri"/>
                <a:cs typeface="Calibri"/>
                <a:sym typeface="Calibri"/>
              </a:rPr>
              <a:t>Single Micro-Electrode (ME), Micro-Electrode array (MEA), Electro-Cortico Graphy (ECoG), Positron emission tomography (PET), functional MRI (fMRI), Magneto-encephalography (MEG), Electro-encephalography (EEG), Near-Infrared Spectroscopy (NIRS)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90"/>
          <p:cNvSpPr txBox="1"/>
          <p:nvPr>
            <p:ph type="title"/>
          </p:nvPr>
        </p:nvSpPr>
        <p:spPr>
          <a:xfrm>
            <a:off x="838200" y="365126"/>
            <a:ext cx="10515600" cy="825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Representational Similarity Matrix (RSM)</a:t>
            </a:r>
            <a:endParaRPr/>
          </a:p>
        </p:txBody>
      </p:sp>
      <p:pic>
        <p:nvPicPr>
          <p:cNvPr descr="Graphical user interface&#10;&#10;Description automatically generated" id="1162" name="Google Shape;1162;p90"/>
          <p:cNvPicPr preferRelativeResize="0"/>
          <p:nvPr>
            <p:ph idx="1" type="body"/>
          </p:nvPr>
        </p:nvPicPr>
        <p:blipFill rotWithShape="1">
          <a:blip r:embed="rId3">
            <a:alphaModFix/>
          </a:blip>
          <a:srcRect b="0" l="0" r="0" t="0"/>
          <a:stretch/>
        </p:blipFill>
        <p:spPr>
          <a:xfrm>
            <a:off x="4867275" y="1543666"/>
            <a:ext cx="4837164" cy="4689986"/>
          </a:xfrm>
          <a:prstGeom prst="rect">
            <a:avLst/>
          </a:prstGeom>
          <a:noFill/>
          <a:ln>
            <a:noFill/>
          </a:ln>
        </p:spPr>
      </p:pic>
      <p:pic>
        <p:nvPicPr>
          <p:cNvPr descr="Graphical user interface&#10;&#10;Description automatically generated" id="1163" name="Google Shape;1163;p90"/>
          <p:cNvPicPr preferRelativeResize="0"/>
          <p:nvPr/>
        </p:nvPicPr>
        <p:blipFill rotWithShape="1">
          <a:blip r:embed="rId4">
            <a:alphaModFix/>
          </a:blip>
          <a:srcRect b="0" l="0" r="0" t="0"/>
          <a:stretch/>
        </p:blipFill>
        <p:spPr>
          <a:xfrm>
            <a:off x="2075223" y="4129548"/>
            <a:ext cx="7629216" cy="2104104"/>
          </a:xfrm>
          <a:prstGeom prst="rect">
            <a:avLst/>
          </a:prstGeom>
          <a:noFill/>
          <a:ln>
            <a:noFill/>
          </a:ln>
        </p:spPr>
      </p:pic>
      <p:pic>
        <p:nvPicPr>
          <p:cNvPr descr="Graphical user interface&#10;&#10;Description automatically generated" id="1164" name="Google Shape;1164;p90"/>
          <p:cNvPicPr preferRelativeResize="0"/>
          <p:nvPr/>
        </p:nvPicPr>
        <p:blipFill rotWithShape="1">
          <a:blip r:embed="rId5">
            <a:alphaModFix/>
          </a:blip>
          <a:srcRect b="0" l="0" r="0" t="0"/>
          <a:stretch/>
        </p:blipFill>
        <p:spPr>
          <a:xfrm>
            <a:off x="2075223" y="1543666"/>
            <a:ext cx="7629216" cy="4689986"/>
          </a:xfrm>
          <a:prstGeom prst="rect">
            <a:avLst/>
          </a:prstGeom>
          <a:noFill/>
          <a:ln>
            <a:noFill/>
          </a:ln>
        </p:spPr>
      </p:pic>
      <p:sp>
        <p:nvSpPr>
          <p:cNvPr id="1165" name="Google Shape;1165;p90"/>
          <p:cNvSpPr/>
          <p:nvPr/>
        </p:nvSpPr>
        <p:spPr>
          <a:xfrm>
            <a:off x="2790825" y="2809875"/>
            <a:ext cx="447675" cy="276225"/>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1166" name="Google Shape;1166;p90"/>
          <p:cNvCxnSpPr>
            <a:stCxn id="1165" idx="3"/>
          </p:cNvCxnSpPr>
          <p:nvPr/>
        </p:nvCxnSpPr>
        <p:spPr>
          <a:xfrm flipH="1">
            <a:off x="1485985" y="3045648"/>
            <a:ext cx="1370400" cy="573900"/>
          </a:xfrm>
          <a:prstGeom prst="straightConnector1">
            <a:avLst/>
          </a:prstGeom>
          <a:noFill/>
          <a:ln cap="flat" cmpd="sng" w="28575">
            <a:solidFill>
              <a:srgbClr val="FF0000"/>
            </a:solidFill>
            <a:prstDash val="solid"/>
            <a:miter lim="800000"/>
            <a:headEnd len="sm" w="sm" type="none"/>
            <a:tailEnd len="med" w="med" type="triangle"/>
          </a:ln>
        </p:spPr>
      </p:cxnSp>
      <p:sp>
        <p:nvSpPr>
          <p:cNvPr id="1167" name="Google Shape;1167;p90"/>
          <p:cNvSpPr txBox="1"/>
          <p:nvPr/>
        </p:nvSpPr>
        <p:spPr>
          <a:xfrm>
            <a:off x="64334" y="3619500"/>
            <a:ext cx="1815422"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b="0" i="0" lang="en-IN" sz="2000" u="none" cap="none" strike="noStrike">
                <a:solidFill>
                  <a:srgbClr val="000000"/>
                </a:solidFill>
                <a:latin typeface="Calibri"/>
                <a:ea typeface="Calibri"/>
                <a:cs typeface="Calibri"/>
                <a:sym typeface="Calibri"/>
              </a:rPr>
              <a:t>corr(Scene1, Scen2)</a:t>
            </a:r>
            <a:endParaRPr/>
          </a:p>
        </p:txBody>
      </p:sp>
      <p:sp>
        <p:nvSpPr>
          <p:cNvPr id="1168" name="Google Shape;1168;p90"/>
          <p:cNvSpPr txBox="1"/>
          <p:nvPr/>
        </p:nvSpPr>
        <p:spPr>
          <a:xfrm>
            <a:off x="0" y="6462369"/>
            <a:ext cx="27432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Moussa et al. 2012  </a:t>
            </a:r>
            <a:endParaRPr/>
          </a:p>
        </p:txBody>
      </p:sp>
      <p:sp>
        <p:nvSpPr>
          <p:cNvPr id="1169" name="Google Shape;1169;p9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IN"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170" name="Google Shape;1170;p90"/>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1600"/>
              <a:buFont typeface="Calibri"/>
              <a:buNone/>
            </a:pPr>
            <a:r>
              <a:rPr b="0" i="0" lang="en-IN" sz="1600" u="none" cap="none" strike="noStrike">
                <a:solidFill>
                  <a:srgbClr val="00B050"/>
                </a:solidFill>
                <a:latin typeface="Calibri"/>
                <a:ea typeface="Calibri"/>
                <a:cs typeface="Calibri"/>
                <a:sym typeface="Calibri"/>
              </a:rPr>
              <a:t>IJCAI-2023: DL for Brain Encoding and Decoding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91"/>
          <p:cNvSpPr txBox="1"/>
          <p:nvPr>
            <p:ph type="title"/>
          </p:nvPr>
        </p:nvSpPr>
        <p:spPr>
          <a:xfrm>
            <a:off x="838200" y="365126"/>
            <a:ext cx="10515600" cy="825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Representational Dissimilarity Matrix (RDM)</a:t>
            </a:r>
            <a:endParaRPr/>
          </a:p>
        </p:txBody>
      </p:sp>
      <p:pic>
        <p:nvPicPr>
          <p:cNvPr descr="Diagram&#10;&#10;Description automatically generated" id="1176" name="Google Shape;1176;p91"/>
          <p:cNvPicPr preferRelativeResize="0"/>
          <p:nvPr>
            <p:ph idx="1" type="body"/>
          </p:nvPr>
        </p:nvPicPr>
        <p:blipFill rotWithShape="1">
          <a:blip r:embed="rId3">
            <a:alphaModFix/>
          </a:blip>
          <a:srcRect b="0" l="0" r="0" t="0"/>
          <a:stretch/>
        </p:blipFill>
        <p:spPr>
          <a:xfrm>
            <a:off x="1504335" y="1661652"/>
            <a:ext cx="8337755" cy="3864077"/>
          </a:xfrm>
          <a:prstGeom prst="rect">
            <a:avLst/>
          </a:prstGeom>
          <a:noFill/>
          <a:ln>
            <a:noFill/>
          </a:ln>
        </p:spPr>
      </p:pic>
      <p:sp>
        <p:nvSpPr>
          <p:cNvPr id="1177" name="Google Shape;1177;p91"/>
          <p:cNvSpPr txBox="1"/>
          <p:nvPr/>
        </p:nvSpPr>
        <p:spPr>
          <a:xfrm>
            <a:off x="0" y="6462369"/>
            <a:ext cx="27432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Hamed et al. 2014  </a:t>
            </a:r>
            <a:endParaRPr/>
          </a:p>
        </p:txBody>
      </p:sp>
      <p:sp>
        <p:nvSpPr>
          <p:cNvPr id="1178" name="Google Shape;1178;p9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IN"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179" name="Google Shape;1179;p91"/>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1600"/>
              <a:buFont typeface="Calibri"/>
              <a:buNone/>
            </a:pPr>
            <a:r>
              <a:rPr b="0" i="0" lang="en-IN" sz="1600" u="none" cap="none" strike="noStrike">
                <a:solidFill>
                  <a:srgbClr val="00B050"/>
                </a:solidFill>
                <a:latin typeface="Calibri"/>
                <a:ea typeface="Calibri"/>
                <a:cs typeface="Calibri"/>
                <a:sym typeface="Calibri"/>
              </a:rPr>
              <a:t>IJCAI-2023: DL for Brain Encoding and Decoding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92"/>
          <p:cNvSpPr txBox="1"/>
          <p:nvPr>
            <p:ph type="title"/>
          </p:nvPr>
        </p:nvSpPr>
        <p:spPr>
          <a:xfrm>
            <a:off x="838200" y="239866"/>
            <a:ext cx="10515600" cy="749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Representation Similarity Analysis</a:t>
            </a:r>
            <a:endParaRPr/>
          </a:p>
        </p:txBody>
      </p:sp>
      <p:pic>
        <p:nvPicPr>
          <p:cNvPr descr="Diagram&#10;&#10;Description automatically generated" id="1185" name="Google Shape;1185;p92"/>
          <p:cNvPicPr preferRelativeResize="0"/>
          <p:nvPr>
            <p:ph idx="1" type="body"/>
          </p:nvPr>
        </p:nvPicPr>
        <p:blipFill rotWithShape="1">
          <a:blip r:embed="rId3">
            <a:alphaModFix/>
          </a:blip>
          <a:srcRect b="0" l="0" r="0" t="0"/>
          <a:stretch/>
        </p:blipFill>
        <p:spPr>
          <a:xfrm>
            <a:off x="2359741" y="1337187"/>
            <a:ext cx="7049729" cy="4906297"/>
          </a:xfrm>
          <a:prstGeom prst="rect">
            <a:avLst/>
          </a:prstGeom>
          <a:noFill/>
          <a:ln>
            <a:noFill/>
          </a:ln>
        </p:spPr>
      </p:pic>
      <p:sp>
        <p:nvSpPr>
          <p:cNvPr id="1186" name="Google Shape;1186;p92"/>
          <p:cNvSpPr txBox="1"/>
          <p:nvPr/>
        </p:nvSpPr>
        <p:spPr>
          <a:xfrm>
            <a:off x="0" y="6462369"/>
            <a:ext cx="27432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Kriegeskorte et al. 2018  </a:t>
            </a:r>
            <a:endParaRPr/>
          </a:p>
        </p:txBody>
      </p:sp>
      <p:sp>
        <p:nvSpPr>
          <p:cNvPr id="1187" name="Google Shape;1187;p92"/>
          <p:cNvSpPr txBox="1"/>
          <p:nvPr/>
        </p:nvSpPr>
        <p:spPr>
          <a:xfrm>
            <a:off x="9832259" y="5276850"/>
            <a:ext cx="14287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DSM = RDM</a:t>
            </a:r>
            <a:endParaRPr/>
          </a:p>
        </p:txBody>
      </p:sp>
      <p:sp>
        <p:nvSpPr>
          <p:cNvPr id="1188" name="Google Shape;1188;p9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IN"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189" name="Google Shape;1189;p92"/>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1600"/>
              <a:buFont typeface="Calibri"/>
              <a:buNone/>
            </a:pPr>
            <a:r>
              <a:rPr b="0" i="0" lang="en-IN" sz="1600" u="none" cap="none" strike="noStrike">
                <a:solidFill>
                  <a:srgbClr val="00B050"/>
                </a:solidFill>
                <a:latin typeface="Calibri"/>
                <a:ea typeface="Calibri"/>
                <a:cs typeface="Calibri"/>
                <a:sym typeface="Calibri"/>
              </a:rPr>
              <a:t>IJCAI-2023: DL for Brain Encoding and Decoding</a:t>
            </a:r>
            <a:endParaRPr/>
          </a:p>
        </p:txBody>
      </p:sp>
      <p:sp>
        <p:nvSpPr>
          <p:cNvPr id="1190" name="Google Shape;1190;p92"/>
          <p:cNvSpPr/>
          <p:nvPr/>
        </p:nvSpPr>
        <p:spPr>
          <a:xfrm>
            <a:off x="4000500" y="3924300"/>
            <a:ext cx="1076325" cy="552450"/>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91" name="Google Shape;1191;p92"/>
          <p:cNvSpPr/>
          <p:nvPr/>
        </p:nvSpPr>
        <p:spPr>
          <a:xfrm>
            <a:off x="7871183" y="3941916"/>
            <a:ext cx="1076325" cy="552450"/>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92" name="Google Shape;1192;p92"/>
          <p:cNvSpPr/>
          <p:nvPr/>
        </p:nvSpPr>
        <p:spPr>
          <a:xfrm>
            <a:off x="9832259" y="5172591"/>
            <a:ext cx="1264366" cy="55245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93"/>
          <p:cNvSpPr txBox="1"/>
          <p:nvPr>
            <p:ph type="title"/>
          </p:nvPr>
        </p:nvSpPr>
        <p:spPr>
          <a:xfrm>
            <a:off x="352425" y="133350"/>
            <a:ext cx="10515600" cy="7207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Outline</a:t>
            </a:r>
            <a:endParaRPr/>
          </a:p>
        </p:txBody>
      </p:sp>
      <p:sp>
        <p:nvSpPr>
          <p:cNvPr id="1198" name="Google Shape;1198;p93"/>
          <p:cNvSpPr txBox="1"/>
          <p:nvPr>
            <p:ph idx="1" type="body"/>
          </p:nvPr>
        </p:nvSpPr>
        <p:spPr>
          <a:xfrm>
            <a:off x="542925" y="1057276"/>
            <a:ext cx="11487150" cy="51435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Introduction to Brain Decoding</a:t>
            </a:r>
            <a:endParaRPr/>
          </a:p>
          <a:p>
            <a:pPr indent="-228600" lvl="0" marL="228600" rtl="0" algn="l">
              <a:lnSpc>
                <a:spcPct val="90000"/>
              </a:lnSpc>
              <a:spcBef>
                <a:spcPts val="1000"/>
              </a:spcBef>
              <a:spcAft>
                <a:spcPts val="0"/>
              </a:spcAft>
              <a:buClr>
                <a:schemeClr val="dk1"/>
              </a:buClr>
              <a:buSzPts val="2800"/>
              <a:buChar char="•"/>
            </a:pPr>
            <a:r>
              <a:rPr lang="en-IN"/>
              <a:t>Decoding models</a:t>
            </a:r>
            <a:endParaRPr/>
          </a:p>
          <a:p>
            <a:pPr indent="-228600" lvl="1" marL="685800" rtl="0" algn="l">
              <a:lnSpc>
                <a:spcPct val="90000"/>
              </a:lnSpc>
              <a:spcBef>
                <a:spcPts val="500"/>
              </a:spcBef>
              <a:spcAft>
                <a:spcPts val="0"/>
              </a:spcAft>
              <a:buClr>
                <a:schemeClr val="dk1"/>
              </a:buClr>
              <a:buSzPts val="2400"/>
              <a:buChar char="•"/>
            </a:pPr>
            <a:r>
              <a:rPr lang="en-IN"/>
              <a:t>Linear Models</a:t>
            </a:r>
            <a:endParaRPr/>
          </a:p>
          <a:p>
            <a:pPr indent="-228600" lvl="1" marL="685800" rtl="0" algn="l">
              <a:lnSpc>
                <a:spcPct val="90000"/>
              </a:lnSpc>
              <a:spcBef>
                <a:spcPts val="500"/>
              </a:spcBef>
              <a:spcAft>
                <a:spcPts val="0"/>
              </a:spcAft>
              <a:buClr>
                <a:schemeClr val="dk1"/>
              </a:buClr>
              <a:buSzPts val="2400"/>
              <a:buChar char="•"/>
            </a:pPr>
            <a:r>
              <a:rPr lang="en-IN"/>
              <a:t>Non-Linear Models (including DNNs)</a:t>
            </a:r>
            <a:endParaRPr/>
          </a:p>
          <a:p>
            <a:pPr indent="-228600" lvl="0" marL="228600" rtl="0" algn="l">
              <a:lnSpc>
                <a:spcPct val="90000"/>
              </a:lnSpc>
              <a:spcBef>
                <a:spcPts val="1000"/>
              </a:spcBef>
              <a:spcAft>
                <a:spcPts val="0"/>
              </a:spcAft>
              <a:buClr>
                <a:srgbClr val="FF0000"/>
              </a:buClr>
              <a:buSzPts val="2800"/>
              <a:buChar char="•"/>
            </a:pPr>
            <a:r>
              <a:rPr lang="en-IN">
                <a:solidFill>
                  <a:srgbClr val="FF0000"/>
                </a:solidFill>
              </a:rPr>
              <a:t>Language</a:t>
            </a:r>
            <a:endParaRPr/>
          </a:p>
          <a:p>
            <a:pPr indent="-228600" lvl="1" marL="685800" rtl="0" algn="l">
              <a:lnSpc>
                <a:spcPct val="90000"/>
              </a:lnSpc>
              <a:spcBef>
                <a:spcPts val="500"/>
              </a:spcBef>
              <a:spcAft>
                <a:spcPts val="0"/>
              </a:spcAft>
              <a:buClr>
                <a:srgbClr val="FF0000"/>
              </a:buClr>
              <a:buSzPts val="2400"/>
              <a:buChar char="•"/>
            </a:pPr>
            <a:r>
              <a:rPr lang="en-IN">
                <a:solidFill>
                  <a:srgbClr val="FF0000"/>
                </a:solidFill>
              </a:rPr>
              <a:t>Periera et al. 2018, Gauthier et al. 2019, Huth et al. 2023, Oota et al. 2022</a:t>
            </a:r>
            <a:endParaRPr/>
          </a:p>
        </p:txBody>
      </p:sp>
      <p:sp>
        <p:nvSpPr>
          <p:cNvPr id="1199" name="Google Shape;1199;p93"/>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
        <p:nvSpPr>
          <p:cNvPr id="1200" name="Google Shape;1200;p9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94"/>
          <p:cNvSpPr txBox="1"/>
          <p:nvPr>
            <p:ph type="title"/>
          </p:nvPr>
        </p:nvSpPr>
        <p:spPr>
          <a:xfrm>
            <a:off x="342900" y="88901"/>
            <a:ext cx="10515600" cy="673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Linguistic Brain Decoding</a:t>
            </a:r>
            <a:endParaRPr/>
          </a:p>
        </p:txBody>
      </p:sp>
      <p:sp>
        <p:nvSpPr>
          <p:cNvPr id="1207" name="Google Shape;1207;p94"/>
          <p:cNvSpPr txBox="1"/>
          <p:nvPr>
            <p:ph idx="1" type="body"/>
          </p:nvPr>
        </p:nvSpPr>
        <p:spPr>
          <a:xfrm>
            <a:off x="342900" y="1219200"/>
            <a:ext cx="11658600" cy="5410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800"/>
              <a:buChar char="•"/>
            </a:pPr>
            <a:r>
              <a:rPr lang="en-IN">
                <a:solidFill>
                  <a:srgbClr val="FF0000"/>
                </a:solidFill>
              </a:rPr>
              <a:t>Toward Word-level Universal Brain Decoder</a:t>
            </a:r>
            <a:endParaRPr/>
          </a:p>
          <a:p>
            <a:pPr indent="-228600" lvl="0" marL="228600" rtl="0" algn="l">
              <a:lnSpc>
                <a:spcPct val="90000"/>
              </a:lnSpc>
              <a:spcBef>
                <a:spcPts val="1000"/>
              </a:spcBef>
              <a:spcAft>
                <a:spcPts val="0"/>
              </a:spcAft>
              <a:buClr>
                <a:schemeClr val="dk1"/>
              </a:buClr>
              <a:buSzPts val="2800"/>
              <a:buChar char="•"/>
            </a:pPr>
            <a:r>
              <a:rPr lang="en-IN"/>
              <a:t>Does injecting linguistic structure into language models lead to better alignment with brain recordings?</a:t>
            </a:r>
            <a:endParaRPr sz="2800"/>
          </a:p>
          <a:p>
            <a:pPr indent="-228600" lvl="0" marL="228600" rtl="0" algn="l">
              <a:lnSpc>
                <a:spcPct val="90000"/>
              </a:lnSpc>
              <a:spcBef>
                <a:spcPts val="1000"/>
              </a:spcBef>
              <a:spcAft>
                <a:spcPts val="0"/>
              </a:spcAft>
              <a:buClr>
                <a:schemeClr val="dk1"/>
              </a:buClr>
              <a:buSzPts val="2800"/>
              <a:buChar char="•"/>
            </a:pPr>
            <a:r>
              <a:rPr lang="en-IN" sz="2800"/>
              <a:t>Multi-view and Cross-view Decoding</a:t>
            </a:r>
            <a:endParaRPr/>
          </a:p>
        </p:txBody>
      </p:sp>
      <p:sp>
        <p:nvSpPr>
          <p:cNvPr id="1208" name="Google Shape;1208;p94"/>
          <p:cNvSpPr txBox="1"/>
          <p:nvPr/>
        </p:nvSpPr>
        <p:spPr>
          <a:xfrm>
            <a:off x="-466726" y="6444734"/>
            <a:ext cx="11325225" cy="36933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IN" sz="1800" u="none" cap="none" strike="noStrike">
                <a:solidFill>
                  <a:srgbClr val="FF0000"/>
                </a:solidFill>
                <a:latin typeface="Calibri"/>
                <a:ea typeface="Calibri"/>
                <a:cs typeface="Calibri"/>
                <a:sym typeface="Calibri"/>
              </a:rPr>
              <a:t>Periera et al. 2018</a:t>
            </a:r>
            <a:r>
              <a:rPr b="0" i="0" lang="en-IN" sz="1800" u="none" cap="none" strike="noStrike">
                <a:solidFill>
                  <a:schemeClr val="dk1"/>
                </a:solidFill>
                <a:latin typeface="Calibri"/>
                <a:ea typeface="Calibri"/>
                <a:cs typeface="Calibri"/>
                <a:sym typeface="Calibri"/>
              </a:rPr>
              <a:t>, Gauthier et al. 2019, Huth et al. 2023, Oota et al. 2022</a:t>
            </a:r>
            <a:endParaRPr/>
          </a:p>
        </p:txBody>
      </p:sp>
      <p:sp>
        <p:nvSpPr>
          <p:cNvPr id="1209" name="Google Shape;1209;p9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210" name="Google Shape;1210;p94"/>
          <p:cNvSpPr txBox="1"/>
          <p:nvPr>
            <p:ph idx="11" type="ftr"/>
          </p:nvPr>
        </p:nvSpPr>
        <p:spPr>
          <a:xfrm>
            <a:off x="3981450" y="6065322"/>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95"/>
          <p:cNvSpPr txBox="1"/>
          <p:nvPr>
            <p:ph type="title"/>
          </p:nvPr>
        </p:nvSpPr>
        <p:spPr>
          <a:xfrm>
            <a:off x="247650" y="45167"/>
            <a:ext cx="11772900" cy="9239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IN" sz="4000"/>
              <a:t>Classical Decoders</a:t>
            </a:r>
            <a:endParaRPr/>
          </a:p>
        </p:txBody>
      </p:sp>
      <p:sp>
        <p:nvSpPr>
          <p:cNvPr id="1216" name="Google Shape;1216;p95"/>
          <p:cNvSpPr txBox="1"/>
          <p:nvPr>
            <p:ph idx="1" type="body"/>
          </p:nvPr>
        </p:nvSpPr>
        <p:spPr>
          <a:xfrm>
            <a:off x="247650" y="1365942"/>
            <a:ext cx="11668125" cy="524440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Classical decoding solutions extracting linguistic meaning from imaging data have been largely limited to </a:t>
            </a:r>
            <a:endParaRPr/>
          </a:p>
          <a:p>
            <a:pPr indent="-228600" lvl="1" marL="685800" rtl="0" algn="l">
              <a:lnSpc>
                <a:spcPct val="90000"/>
              </a:lnSpc>
              <a:spcBef>
                <a:spcPts val="500"/>
              </a:spcBef>
              <a:spcAft>
                <a:spcPts val="0"/>
              </a:spcAft>
              <a:buClr>
                <a:schemeClr val="dk1"/>
              </a:buClr>
              <a:buSzPts val="2400"/>
              <a:buChar char="•"/>
            </a:pPr>
            <a:r>
              <a:rPr lang="en-IN"/>
              <a:t>concrete nouns, </a:t>
            </a:r>
            <a:endParaRPr/>
          </a:p>
          <a:p>
            <a:pPr indent="-228600" lvl="1" marL="685800" rtl="0" algn="l">
              <a:lnSpc>
                <a:spcPct val="90000"/>
              </a:lnSpc>
              <a:spcBef>
                <a:spcPts val="500"/>
              </a:spcBef>
              <a:spcAft>
                <a:spcPts val="0"/>
              </a:spcAft>
              <a:buClr>
                <a:schemeClr val="dk1"/>
              </a:buClr>
              <a:buSzPts val="2400"/>
              <a:buChar char="•"/>
            </a:pPr>
            <a:r>
              <a:rPr lang="en-IN"/>
              <a:t>using similar stimuli for training and testing, </a:t>
            </a:r>
            <a:endParaRPr/>
          </a:p>
          <a:p>
            <a:pPr indent="-228600" lvl="1" marL="685800" rtl="0" algn="l">
              <a:lnSpc>
                <a:spcPct val="90000"/>
              </a:lnSpc>
              <a:spcBef>
                <a:spcPts val="500"/>
              </a:spcBef>
              <a:spcAft>
                <a:spcPts val="0"/>
              </a:spcAft>
              <a:buClr>
                <a:schemeClr val="dk1"/>
              </a:buClr>
              <a:buSzPts val="2400"/>
              <a:buChar char="•"/>
            </a:pPr>
            <a:r>
              <a:rPr lang="en-IN"/>
              <a:t>small number of semantic categories.</a:t>
            </a:r>
            <a:endParaRPr/>
          </a:p>
        </p:txBody>
      </p:sp>
      <p:pic>
        <p:nvPicPr>
          <p:cNvPr descr="Table&#10;&#10;Description automatically generated" id="1217" name="Google Shape;1217;p95"/>
          <p:cNvPicPr preferRelativeResize="0"/>
          <p:nvPr/>
        </p:nvPicPr>
        <p:blipFill rotWithShape="1">
          <a:blip r:embed="rId3">
            <a:alphaModFix/>
          </a:blip>
          <a:srcRect b="0" l="0" r="0" t="0"/>
          <a:stretch/>
        </p:blipFill>
        <p:spPr>
          <a:xfrm>
            <a:off x="7110256" y="3429000"/>
            <a:ext cx="3460955" cy="2889700"/>
          </a:xfrm>
          <a:prstGeom prst="rect">
            <a:avLst/>
          </a:prstGeom>
          <a:noFill/>
          <a:ln>
            <a:noFill/>
          </a:ln>
        </p:spPr>
      </p:pic>
      <p:pic>
        <p:nvPicPr>
          <p:cNvPr descr="Diagram&#10;&#10;Description automatically generated" id="1218" name="Google Shape;1218;p95"/>
          <p:cNvPicPr preferRelativeResize="0"/>
          <p:nvPr/>
        </p:nvPicPr>
        <p:blipFill rotWithShape="1">
          <a:blip r:embed="rId4">
            <a:alphaModFix/>
          </a:blip>
          <a:srcRect b="0" l="0" r="0" t="0"/>
          <a:stretch/>
        </p:blipFill>
        <p:spPr>
          <a:xfrm>
            <a:off x="424939" y="3922150"/>
            <a:ext cx="4656807" cy="2222027"/>
          </a:xfrm>
          <a:prstGeom prst="rect">
            <a:avLst/>
          </a:prstGeom>
          <a:noFill/>
          <a:ln>
            <a:noFill/>
          </a:ln>
        </p:spPr>
      </p:pic>
      <p:sp>
        <p:nvSpPr>
          <p:cNvPr id="1219" name="Google Shape;1219;p95"/>
          <p:cNvSpPr txBox="1"/>
          <p:nvPr/>
        </p:nvSpPr>
        <p:spPr>
          <a:xfrm>
            <a:off x="0" y="6462369"/>
            <a:ext cx="38050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Mitchell</a:t>
            </a:r>
            <a:r>
              <a:rPr b="0" i="0" lang="en-IN" sz="1800" u="none" cap="none" strike="noStrike">
                <a:solidFill>
                  <a:srgbClr val="000000"/>
                </a:solidFill>
                <a:latin typeface="Calibri"/>
                <a:ea typeface="Calibri"/>
                <a:cs typeface="Calibri"/>
                <a:sym typeface="Calibri"/>
              </a:rPr>
              <a:t> et al. 2008</a:t>
            </a:r>
            <a:endParaRPr/>
          </a:p>
        </p:txBody>
      </p:sp>
      <p:sp>
        <p:nvSpPr>
          <p:cNvPr id="1220" name="Google Shape;1220;p9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221" name="Google Shape;1221;p95"/>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96"/>
          <p:cNvSpPr txBox="1"/>
          <p:nvPr>
            <p:ph type="title"/>
          </p:nvPr>
        </p:nvSpPr>
        <p:spPr>
          <a:xfrm>
            <a:off x="838200" y="365125"/>
            <a:ext cx="10515600" cy="5873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a:t>Toward a universal decoder</a:t>
            </a:r>
            <a:endParaRPr/>
          </a:p>
        </p:txBody>
      </p:sp>
      <p:sp>
        <p:nvSpPr>
          <p:cNvPr id="1228" name="Google Shape;1228;p96"/>
          <p:cNvSpPr txBox="1"/>
          <p:nvPr>
            <p:ph idx="1" type="body"/>
          </p:nvPr>
        </p:nvSpPr>
        <p:spPr>
          <a:xfrm>
            <a:off x="314325" y="1143000"/>
            <a:ext cx="11715750" cy="50339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Presented a new approach for building a brain decoding system:</a:t>
            </a:r>
            <a:endParaRPr/>
          </a:p>
          <a:p>
            <a:pPr indent="-228600" lvl="1" marL="685800" rtl="0" algn="l">
              <a:lnSpc>
                <a:spcPct val="90000"/>
              </a:lnSpc>
              <a:spcBef>
                <a:spcPts val="500"/>
              </a:spcBef>
              <a:spcAft>
                <a:spcPts val="0"/>
              </a:spcAft>
              <a:buClr>
                <a:schemeClr val="dk1"/>
              </a:buClr>
              <a:buSzPts val="2400"/>
              <a:buChar char="•"/>
            </a:pPr>
            <a:r>
              <a:rPr lang="en-IN"/>
              <a:t>words and sentences are represented as vectors in a semantic space constructed from massive text corpora.</a:t>
            </a:r>
            <a:endParaRPr/>
          </a:p>
          <a:p>
            <a:pPr indent="-228600" lvl="1" marL="685800" rtl="0" algn="l">
              <a:lnSpc>
                <a:spcPct val="90000"/>
              </a:lnSpc>
              <a:spcBef>
                <a:spcPts val="500"/>
              </a:spcBef>
              <a:spcAft>
                <a:spcPts val="0"/>
              </a:spcAft>
              <a:buClr>
                <a:schemeClr val="dk1"/>
              </a:buClr>
              <a:buSzPts val="2400"/>
              <a:buChar char="•"/>
            </a:pPr>
            <a:r>
              <a:rPr lang="en-IN"/>
              <a:t>wide variety of both concrete and abstract topics from two separate datasets.</a:t>
            </a:r>
            <a:endParaRPr/>
          </a:p>
          <a:p>
            <a:pPr indent="-228600" lvl="1" marL="685800" rtl="0" algn="l">
              <a:lnSpc>
                <a:spcPct val="90000"/>
              </a:lnSpc>
              <a:spcBef>
                <a:spcPts val="500"/>
              </a:spcBef>
              <a:spcAft>
                <a:spcPts val="0"/>
              </a:spcAft>
              <a:buClr>
                <a:schemeClr val="dk1"/>
              </a:buClr>
              <a:buSzPts val="2400"/>
              <a:buChar char="•"/>
            </a:pPr>
            <a:r>
              <a:rPr lang="en-IN"/>
              <a:t>subject reads naturalistic linguistic stimuli on potentially any topic, including abstract ideas (ex., pleasure, justice, love, etc).</a:t>
            </a:r>
            <a:endParaRPr/>
          </a:p>
        </p:txBody>
      </p:sp>
      <p:sp>
        <p:nvSpPr>
          <p:cNvPr id="1229" name="Google Shape;1229;p96"/>
          <p:cNvSpPr txBox="1"/>
          <p:nvPr/>
        </p:nvSpPr>
        <p:spPr>
          <a:xfrm>
            <a:off x="0" y="6462369"/>
            <a:ext cx="38050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Pereira et al. 2018</a:t>
            </a:r>
            <a:endParaRPr/>
          </a:p>
        </p:txBody>
      </p:sp>
      <p:pic>
        <p:nvPicPr>
          <p:cNvPr descr="A picture containing chart&#10;&#10;Description automatically generated" id="1230" name="Google Shape;1230;p96"/>
          <p:cNvPicPr preferRelativeResize="0"/>
          <p:nvPr/>
        </p:nvPicPr>
        <p:blipFill rotWithShape="1">
          <a:blip r:embed="rId3">
            <a:alphaModFix/>
          </a:blip>
          <a:srcRect b="0" l="0" r="0" t="0"/>
          <a:stretch/>
        </p:blipFill>
        <p:spPr>
          <a:xfrm>
            <a:off x="3857625" y="3429000"/>
            <a:ext cx="4476750" cy="2876549"/>
          </a:xfrm>
          <a:prstGeom prst="rect">
            <a:avLst/>
          </a:prstGeom>
          <a:noFill/>
          <a:ln>
            <a:noFill/>
          </a:ln>
        </p:spPr>
      </p:pic>
      <p:sp>
        <p:nvSpPr>
          <p:cNvPr id="1231" name="Google Shape;1231;p96"/>
          <p:cNvSpPr txBox="1"/>
          <p:nvPr/>
        </p:nvSpPr>
        <p:spPr>
          <a:xfrm>
            <a:off x="8215276" y="4574709"/>
            <a:ext cx="115182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lang="en-IN" sz="2400">
                <a:solidFill>
                  <a:srgbClr val="000000"/>
                </a:solidFill>
                <a:latin typeface="Calibri"/>
                <a:ea typeface="Calibri"/>
                <a:cs typeface="Calibri"/>
                <a:sym typeface="Calibri"/>
              </a:rPr>
              <a:t>GloVE </a:t>
            </a:r>
            <a:endParaRPr b="0" i="0" sz="2400" u="none" cap="none" strike="noStrike">
              <a:solidFill>
                <a:srgbClr val="000000"/>
              </a:solidFill>
              <a:latin typeface="Calibri"/>
              <a:ea typeface="Calibri"/>
              <a:cs typeface="Calibri"/>
              <a:sym typeface="Calibri"/>
            </a:endParaRPr>
          </a:p>
        </p:txBody>
      </p:sp>
      <p:sp>
        <p:nvSpPr>
          <p:cNvPr id="1232" name="Google Shape;1232;p9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233" name="Google Shape;1233;p96"/>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
        <p:nvSpPr>
          <p:cNvPr id="1234" name="Google Shape;1234;p96"/>
          <p:cNvSpPr txBox="1"/>
          <p:nvPr/>
        </p:nvSpPr>
        <p:spPr>
          <a:xfrm>
            <a:off x="8610600" y="4948577"/>
            <a:ext cx="38050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N" sz="1800" u="none" cap="none" strike="noStrike">
                <a:solidFill>
                  <a:srgbClr val="000000"/>
                </a:solidFill>
                <a:latin typeface="Calibri"/>
                <a:ea typeface="Calibri"/>
                <a:cs typeface="Calibri"/>
                <a:sym typeface="Calibri"/>
              </a:rPr>
              <a:t>Pennington et al. 2014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pic>
        <p:nvPicPr>
          <p:cNvPr descr="Timeline&#10;&#10;Description automatically generated" id="1239" name="Google Shape;1239;p97"/>
          <p:cNvPicPr preferRelativeResize="0"/>
          <p:nvPr/>
        </p:nvPicPr>
        <p:blipFill rotWithShape="1">
          <a:blip r:embed="rId3">
            <a:alphaModFix/>
          </a:blip>
          <a:srcRect b="0" l="0" r="0" t="0"/>
          <a:stretch/>
        </p:blipFill>
        <p:spPr>
          <a:xfrm>
            <a:off x="197496" y="4747555"/>
            <a:ext cx="9184629" cy="1613916"/>
          </a:xfrm>
          <a:prstGeom prst="rect">
            <a:avLst/>
          </a:prstGeom>
          <a:noFill/>
          <a:ln>
            <a:noFill/>
          </a:ln>
        </p:spPr>
      </p:pic>
      <p:pic>
        <p:nvPicPr>
          <p:cNvPr descr="Timeline&#10;&#10;Description automatically generated" id="1240" name="Google Shape;1240;p97"/>
          <p:cNvPicPr preferRelativeResize="0"/>
          <p:nvPr/>
        </p:nvPicPr>
        <p:blipFill rotWithShape="1">
          <a:blip r:embed="rId4">
            <a:alphaModFix/>
          </a:blip>
          <a:srcRect b="0" l="0" r="0" t="0"/>
          <a:stretch/>
        </p:blipFill>
        <p:spPr>
          <a:xfrm>
            <a:off x="285986" y="3484644"/>
            <a:ext cx="9096139" cy="1029758"/>
          </a:xfrm>
          <a:prstGeom prst="rect">
            <a:avLst/>
          </a:prstGeom>
          <a:noFill/>
          <a:ln>
            <a:noFill/>
          </a:ln>
        </p:spPr>
      </p:pic>
      <p:pic>
        <p:nvPicPr>
          <p:cNvPr descr="Timeline&#10;&#10;Description automatically generated" id="1241" name="Google Shape;1241;p97"/>
          <p:cNvPicPr preferRelativeResize="0"/>
          <p:nvPr>
            <p:ph idx="1" type="body"/>
          </p:nvPr>
        </p:nvPicPr>
        <p:blipFill rotWithShape="1">
          <a:blip r:embed="rId5">
            <a:alphaModFix/>
          </a:blip>
          <a:srcRect b="0" l="0" r="0" t="0"/>
          <a:stretch/>
        </p:blipFill>
        <p:spPr>
          <a:xfrm>
            <a:off x="369162" y="1644729"/>
            <a:ext cx="9012963" cy="1492357"/>
          </a:xfrm>
          <a:prstGeom prst="rect">
            <a:avLst/>
          </a:prstGeom>
          <a:noFill/>
          <a:ln>
            <a:noFill/>
          </a:ln>
        </p:spPr>
      </p:pic>
      <p:sp>
        <p:nvSpPr>
          <p:cNvPr id="1242" name="Google Shape;1242;p97"/>
          <p:cNvSpPr txBox="1"/>
          <p:nvPr>
            <p:ph type="title"/>
          </p:nvPr>
        </p:nvSpPr>
        <p:spPr>
          <a:xfrm>
            <a:off x="504825" y="35938"/>
            <a:ext cx="10515600" cy="63787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en-IN" sz="4000"/>
              <a:t>Dataset Details (Experiment-1)</a:t>
            </a:r>
            <a:endParaRPr/>
          </a:p>
        </p:txBody>
      </p:sp>
      <p:sp>
        <p:nvSpPr>
          <p:cNvPr id="1243" name="Google Shape;1243;p97"/>
          <p:cNvSpPr/>
          <p:nvPr/>
        </p:nvSpPr>
        <p:spPr>
          <a:xfrm>
            <a:off x="9785519" y="2380952"/>
            <a:ext cx="458935" cy="309860"/>
          </a:xfrm>
          <a:prstGeom prst="rightArrow">
            <a:avLst>
              <a:gd fmla="val 50000" name="adj1"/>
              <a:gd fmla="val 50000" name="adj2"/>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44" name="Google Shape;1244;p97"/>
          <p:cNvSpPr txBox="1"/>
          <p:nvPr/>
        </p:nvSpPr>
        <p:spPr>
          <a:xfrm>
            <a:off x="10244454" y="2028796"/>
            <a:ext cx="186182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Concept + Sentence View</a:t>
            </a:r>
            <a:endParaRPr b="0" i="0" sz="2000" u="none" cap="none" strike="noStrike">
              <a:solidFill>
                <a:srgbClr val="000000"/>
              </a:solidFill>
              <a:latin typeface="Calibri"/>
              <a:ea typeface="Calibri"/>
              <a:cs typeface="Calibri"/>
              <a:sym typeface="Calibri"/>
            </a:endParaRPr>
          </a:p>
        </p:txBody>
      </p:sp>
      <p:sp>
        <p:nvSpPr>
          <p:cNvPr id="1245" name="Google Shape;1245;p97"/>
          <p:cNvSpPr/>
          <p:nvPr/>
        </p:nvSpPr>
        <p:spPr>
          <a:xfrm>
            <a:off x="1182445" y="1520130"/>
            <a:ext cx="590550" cy="447675"/>
          </a:xfrm>
          <a:prstGeom prst="ellipse">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46" name="Google Shape;1246;p97"/>
          <p:cNvCxnSpPr/>
          <p:nvPr/>
        </p:nvCxnSpPr>
        <p:spPr>
          <a:xfrm flipH="1" rot="10800000">
            <a:off x="1772995" y="1296441"/>
            <a:ext cx="657225" cy="376238"/>
          </a:xfrm>
          <a:prstGeom prst="straightConnector1">
            <a:avLst/>
          </a:prstGeom>
          <a:noFill/>
          <a:ln cap="flat" cmpd="sng" w="28575">
            <a:solidFill>
              <a:schemeClr val="dk1"/>
            </a:solidFill>
            <a:prstDash val="solid"/>
            <a:miter lim="800000"/>
            <a:headEnd len="sm" w="sm" type="none"/>
            <a:tailEnd len="med" w="med" type="triangle"/>
          </a:ln>
        </p:spPr>
      </p:cxnSp>
      <p:sp>
        <p:nvSpPr>
          <p:cNvPr id="1247" name="Google Shape;1247;p97"/>
          <p:cNvSpPr txBox="1"/>
          <p:nvPr/>
        </p:nvSpPr>
        <p:spPr>
          <a:xfrm>
            <a:off x="1919287" y="936843"/>
            <a:ext cx="155194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Concept Word</a:t>
            </a:r>
            <a:endParaRPr b="0" i="0" sz="2000" u="none" cap="none" strike="noStrike">
              <a:solidFill>
                <a:srgbClr val="000000"/>
              </a:solidFill>
              <a:latin typeface="Calibri"/>
              <a:ea typeface="Calibri"/>
              <a:cs typeface="Calibri"/>
              <a:sym typeface="Calibri"/>
            </a:endParaRPr>
          </a:p>
        </p:txBody>
      </p:sp>
      <p:sp>
        <p:nvSpPr>
          <p:cNvPr id="1248" name="Google Shape;1248;p97"/>
          <p:cNvSpPr/>
          <p:nvPr/>
        </p:nvSpPr>
        <p:spPr>
          <a:xfrm>
            <a:off x="9785519" y="3854500"/>
            <a:ext cx="458935" cy="309860"/>
          </a:xfrm>
          <a:prstGeom prst="rightArrow">
            <a:avLst>
              <a:gd fmla="val 50000" name="adj1"/>
              <a:gd fmla="val 50000" name="adj2"/>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49" name="Google Shape;1249;p97"/>
          <p:cNvSpPr txBox="1"/>
          <p:nvPr/>
        </p:nvSpPr>
        <p:spPr>
          <a:xfrm>
            <a:off x="10244454" y="3657273"/>
            <a:ext cx="186182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Concept + Picture View</a:t>
            </a:r>
            <a:endParaRPr b="0" i="0" sz="2000" u="none" cap="none" strike="noStrike">
              <a:solidFill>
                <a:srgbClr val="000000"/>
              </a:solidFill>
              <a:latin typeface="Calibri"/>
              <a:ea typeface="Calibri"/>
              <a:cs typeface="Calibri"/>
              <a:sym typeface="Calibri"/>
            </a:endParaRPr>
          </a:p>
        </p:txBody>
      </p:sp>
      <p:sp>
        <p:nvSpPr>
          <p:cNvPr id="1250" name="Google Shape;1250;p97"/>
          <p:cNvSpPr/>
          <p:nvPr/>
        </p:nvSpPr>
        <p:spPr>
          <a:xfrm>
            <a:off x="9780205" y="5465264"/>
            <a:ext cx="458935" cy="309860"/>
          </a:xfrm>
          <a:prstGeom prst="rightArrow">
            <a:avLst>
              <a:gd fmla="val 50000" name="adj1"/>
              <a:gd fmla="val 50000" name="adj2"/>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51" name="Google Shape;1251;p97"/>
          <p:cNvSpPr txBox="1"/>
          <p:nvPr/>
        </p:nvSpPr>
        <p:spPr>
          <a:xfrm>
            <a:off x="10244454" y="5112362"/>
            <a:ext cx="1861821"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Concept + Wordcloud View</a:t>
            </a:r>
            <a:endParaRPr b="0" i="0" sz="2000" u="none" cap="none" strike="noStrike">
              <a:solidFill>
                <a:srgbClr val="000000"/>
              </a:solidFill>
              <a:latin typeface="Calibri"/>
              <a:ea typeface="Calibri"/>
              <a:cs typeface="Calibri"/>
              <a:sym typeface="Calibri"/>
            </a:endParaRPr>
          </a:p>
        </p:txBody>
      </p:sp>
      <p:sp>
        <p:nvSpPr>
          <p:cNvPr id="1252" name="Google Shape;1252;p97"/>
          <p:cNvSpPr/>
          <p:nvPr/>
        </p:nvSpPr>
        <p:spPr>
          <a:xfrm>
            <a:off x="80963" y="3297792"/>
            <a:ext cx="1509712" cy="1380711"/>
          </a:xfrm>
          <a:prstGeom prst="ellipse">
            <a:avLst/>
          </a:prstGeom>
          <a:noFill/>
          <a:ln cap="flat" cmpd="sng" w="381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3" name="Google Shape;1253;p97"/>
          <p:cNvSpPr/>
          <p:nvPr/>
        </p:nvSpPr>
        <p:spPr>
          <a:xfrm>
            <a:off x="1066800" y="5241426"/>
            <a:ext cx="590550" cy="447675"/>
          </a:xfrm>
          <a:prstGeom prst="ellipse">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4" name="Google Shape;1254;p97"/>
          <p:cNvSpPr txBox="1"/>
          <p:nvPr/>
        </p:nvSpPr>
        <p:spPr>
          <a:xfrm>
            <a:off x="0" y="6462369"/>
            <a:ext cx="27241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Periera</a:t>
            </a:r>
            <a:r>
              <a:rPr b="0" i="0" lang="en-IN" sz="1800" u="none" cap="none" strike="noStrike">
                <a:solidFill>
                  <a:srgbClr val="000000"/>
                </a:solidFill>
                <a:latin typeface="Calibri"/>
                <a:ea typeface="Calibri"/>
                <a:cs typeface="Calibri"/>
                <a:sym typeface="Calibri"/>
              </a:rPr>
              <a:t> et al. 2018  </a:t>
            </a:r>
            <a:endParaRPr/>
          </a:p>
        </p:txBody>
      </p:sp>
      <p:sp>
        <p:nvSpPr>
          <p:cNvPr id="1255" name="Google Shape;1255;p9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256" name="Google Shape;1256;p97"/>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98"/>
          <p:cNvSpPr txBox="1"/>
          <p:nvPr>
            <p:ph type="title"/>
          </p:nvPr>
        </p:nvSpPr>
        <p:spPr>
          <a:xfrm>
            <a:off x="838200" y="365126"/>
            <a:ext cx="10515600" cy="596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sz="4400"/>
              <a:t>Dataset Details (Experiment-1)</a:t>
            </a:r>
            <a:endParaRPr/>
          </a:p>
        </p:txBody>
      </p:sp>
      <p:sp>
        <p:nvSpPr>
          <p:cNvPr id="1262" name="Google Shape;1262;p9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N"/>
              <a:t>180 Concepts</a:t>
            </a:r>
            <a:endParaRPr/>
          </a:p>
          <a:p>
            <a:pPr indent="-228600" lvl="1" marL="685800" rtl="0" algn="l">
              <a:lnSpc>
                <a:spcPct val="90000"/>
              </a:lnSpc>
              <a:spcBef>
                <a:spcPts val="500"/>
              </a:spcBef>
              <a:spcAft>
                <a:spcPts val="0"/>
              </a:spcAft>
              <a:buClr>
                <a:schemeClr val="dk1"/>
              </a:buClr>
              <a:buSzPts val="2400"/>
              <a:buChar char="•"/>
            </a:pPr>
            <a:r>
              <a:rPr lang="en-IN"/>
              <a:t>128 nouns</a:t>
            </a:r>
            <a:endParaRPr/>
          </a:p>
          <a:p>
            <a:pPr indent="-228600" lvl="1" marL="685800" rtl="0" algn="l">
              <a:lnSpc>
                <a:spcPct val="90000"/>
              </a:lnSpc>
              <a:spcBef>
                <a:spcPts val="500"/>
              </a:spcBef>
              <a:spcAft>
                <a:spcPts val="0"/>
              </a:spcAft>
              <a:buClr>
                <a:schemeClr val="dk1"/>
              </a:buClr>
              <a:buSzPts val="2400"/>
              <a:buChar char="•"/>
            </a:pPr>
            <a:r>
              <a:rPr lang="en-IN"/>
              <a:t>22 verbs</a:t>
            </a:r>
            <a:endParaRPr/>
          </a:p>
          <a:p>
            <a:pPr indent="-228600" lvl="1" marL="685800" rtl="0" algn="l">
              <a:lnSpc>
                <a:spcPct val="90000"/>
              </a:lnSpc>
              <a:spcBef>
                <a:spcPts val="500"/>
              </a:spcBef>
              <a:spcAft>
                <a:spcPts val="0"/>
              </a:spcAft>
              <a:buClr>
                <a:schemeClr val="dk1"/>
              </a:buClr>
              <a:buSzPts val="2400"/>
              <a:buChar char="•"/>
            </a:pPr>
            <a:r>
              <a:rPr lang="en-IN"/>
              <a:t>29 adjectives</a:t>
            </a:r>
            <a:endParaRPr/>
          </a:p>
          <a:p>
            <a:pPr indent="-228600" lvl="1" marL="685800" rtl="0" algn="l">
              <a:lnSpc>
                <a:spcPct val="90000"/>
              </a:lnSpc>
              <a:spcBef>
                <a:spcPts val="500"/>
              </a:spcBef>
              <a:spcAft>
                <a:spcPts val="0"/>
              </a:spcAft>
              <a:buClr>
                <a:schemeClr val="dk1"/>
              </a:buClr>
              <a:buSzPts val="2400"/>
              <a:buChar char="•"/>
            </a:pPr>
            <a:r>
              <a:rPr lang="en-IN"/>
              <a:t>1 function word</a:t>
            </a:r>
            <a:endParaRPr/>
          </a:p>
          <a:p>
            <a:pPr indent="-228600" lvl="0" marL="228600" rtl="0" algn="l">
              <a:lnSpc>
                <a:spcPct val="90000"/>
              </a:lnSpc>
              <a:spcBef>
                <a:spcPts val="1000"/>
              </a:spcBef>
              <a:spcAft>
                <a:spcPts val="0"/>
              </a:spcAft>
              <a:buClr>
                <a:schemeClr val="dk1"/>
              </a:buClr>
              <a:buSzPts val="2800"/>
              <a:buChar char="•"/>
            </a:pPr>
            <a:r>
              <a:rPr lang="en-IN"/>
              <a:t>16 subjects</a:t>
            </a:r>
            <a:endParaRPr/>
          </a:p>
          <a:p>
            <a:pPr indent="-228600" lvl="0" marL="228600" rtl="0" algn="l">
              <a:lnSpc>
                <a:spcPct val="90000"/>
              </a:lnSpc>
              <a:spcBef>
                <a:spcPts val="1000"/>
              </a:spcBef>
              <a:spcAft>
                <a:spcPts val="0"/>
              </a:spcAft>
              <a:buClr>
                <a:schemeClr val="dk1"/>
              </a:buClr>
              <a:buSzPts val="2800"/>
              <a:buChar char="•"/>
            </a:pPr>
            <a:r>
              <a:rPr lang="en-IN"/>
              <a:t>AAL atlas (180 regions)</a:t>
            </a:r>
            <a:endParaRPr/>
          </a:p>
          <a:p>
            <a:pPr indent="-228600" lvl="0" marL="228600" rtl="0" algn="l">
              <a:lnSpc>
                <a:spcPct val="90000"/>
              </a:lnSpc>
              <a:spcBef>
                <a:spcPts val="1000"/>
              </a:spcBef>
              <a:spcAft>
                <a:spcPts val="0"/>
              </a:spcAft>
              <a:buClr>
                <a:schemeClr val="dk1"/>
              </a:buClr>
              <a:buSzPts val="2800"/>
              <a:buChar char="•"/>
            </a:pPr>
            <a:r>
              <a:rPr lang="en-IN"/>
              <a:t>Gordon atlas (333 regions)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263" name="Google Shape;1263;p9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264" name="Google Shape;1264;p98"/>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
        <p:nvSpPr>
          <p:cNvPr id="1265" name="Google Shape;1265;p98"/>
          <p:cNvSpPr txBox="1"/>
          <p:nvPr/>
        </p:nvSpPr>
        <p:spPr>
          <a:xfrm>
            <a:off x="0" y="6462369"/>
            <a:ext cx="27241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Periera</a:t>
            </a:r>
            <a:r>
              <a:rPr b="0" i="0" lang="en-IN" sz="1800" u="none" cap="none" strike="noStrike">
                <a:solidFill>
                  <a:srgbClr val="000000"/>
                </a:solidFill>
                <a:latin typeface="Calibri"/>
                <a:ea typeface="Calibri"/>
                <a:cs typeface="Calibri"/>
                <a:sym typeface="Calibri"/>
              </a:rPr>
              <a:t> et al. 2018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pic>
        <p:nvPicPr>
          <p:cNvPr id="1270" name="Google Shape;1270;p99"/>
          <p:cNvPicPr preferRelativeResize="0"/>
          <p:nvPr>
            <p:ph idx="1" type="body"/>
          </p:nvPr>
        </p:nvPicPr>
        <p:blipFill rotWithShape="1">
          <a:blip r:embed="rId3">
            <a:alphaModFix/>
          </a:blip>
          <a:srcRect b="0" l="0" r="0" t="0"/>
          <a:stretch/>
        </p:blipFill>
        <p:spPr>
          <a:xfrm>
            <a:off x="838200" y="1504950"/>
            <a:ext cx="4105275" cy="4905079"/>
          </a:xfrm>
          <a:prstGeom prst="rect">
            <a:avLst/>
          </a:prstGeom>
          <a:noFill/>
          <a:ln>
            <a:noFill/>
          </a:ln>
        </p:spPr>
      </p:pic>
      <p:sp>
        <p:nvSpPr>
          <p:cNvPr id="1271" name="Google Shape;1271;p99"/>
          <p:cNvSpPr txBox="1"/>
          <p:nvPr>
            <p:ph type="title"/>
          </p:nvPr>
        </p:nvSpPr>
        <p:spPr>
          <a:xfrm>
            <a:off x="196972" y="88064"/>
            <a:ext cx="10515600" cy="51201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sz="4000"/>
              <a:t>Dataset Details (Experiments 2 and 3)</a:t>
            </a:r>
            <a:endParaRPr/>
          </a:p>
        </p:txBody>
      </p:sp>
      <p:pic>
        <p:nvPicPr>
          <p:cNvPr id="1272" name="Google Shape;1272;p99"/>
          <p:cNvPicPr preferRelativeResize="0"/>
          <p:nvPr/>
        </p:nvPicPr>
        <p:blipFill rotWithShape="1">
          <a:blip r:embed="rId4">
            <a:alphaModFix/>
          </a:blip>
          <a:srcRect b="0" l="0" r="0" t="0"/>
          <a:stretch/>
        </p:blipFill>
        <p:spPr>
          <a:xfrm>
            <a:off x="4943475" y="1504950"/>
            <a:ext cx="6407272" cy="4905079"/>
          </a:xfrm>
          <a:prstGeom prst="rect">
            <a:avLst/>
          </a:prstGeom>
          <a:noFill/>
          <a:ln>
            <a:noFill/>
          </a:ln>
        </p:spPr>
      </p:pic>
      <p:sp>
        <p:nvSpPr>
          <p:cNvPr id="1273" name="Google Shape;1273;p99"/>
          <p:cNvSpPr/>
          <p:nvPr/>
        </p:nvSpPr>
        <p:spPr>
          <a:xfrm>
            <a:off x="952500" y="1838325"/>
            <a:ext cx="1771650" cy="400050"/>
          </a:xfrm>
          <a:prstGeom prst="ellipse">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74" name="Google Shape;1274;p99"/>
          <p:cNvCxnSpPr/>
          <p:nvPr/>
        </p:nvCxnSpPr>
        <p:spPr>
          <a:xfrm flipH="1" rot="10800000">
            <a:off x="2219325" y="1152525"/>
            <a:ext cx="266700" cy="685800"/>
          </a:xfrm>
          <a:prstGeom prst="straightConnector1">
            <a:avLst/>
          </a:prstGeom>
          <a:noFill/>
          <a:ln cap="flat" cmpd="sng" w="28575">
            <a:solidFill>
              <a:schemeClr val="dk1"/>
            </a:solidFill>
            <a:prstDash val="solid"/>
            <a:miter lim="800000"/>
            <a:headEnd len="sm" w="sm" type="none"/>
            <a:tailEnd len="med" w="med" type="triangle"/>
          </a:ln>
        </p:spPr>
      </p:cxnSp>
      <p:sp>
        <p:nvSpPr>
          <p:cNvPr id="1275" name="Google Shape;1275;p99"/>
          <p:cNvSpPr txBox="1"/>
          <p:nvPr/>
        </p:nvSpPr>
        <p:spPr>
          <a:xfrm>
            <a:off x="2105025" y="828616"/>
            <a:ext cx="93345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Topic</a:t>
            </a:r>
            <a:endParaRPr b="0" i="0" sz="2000" u="none" cap="none" strike="noStrike">
              <a:solidFill>
                <a:srgbClr val="000000"/>
              </a:solidFill>
              <a:latin typeface="Calibri"/>
              <a:ea typeface="Calibri"/>
              <a:cs typeface="Calibri"/>
              <a:sym typeface="Calibri"/>
            </a:endParaRPr>
          </a:p>
        </p:txBody>
      </p:sp>
      <p:sp>
        <p:nvSpPr>
          <p:cNvPr id="1276" name="Google Shape;1276;p99"/>
          <p:cNvSpPr/>
          <p:nvPr/>
        </p:nvSpPr>
        <p:spPr>
          <a:xfrm>
            <a:off x="2671762" y="1838325"/>
            <a:ext cx="733425" cy="400050"/>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7" name="Google Shape;1277;p99"/>
          <p:cNvSpPr/>
          <p:nvPr/>
        </p:nvSpPr>
        <p:spPr>
          <a:xfrm>
            <a:off x="2662237" y="3048000"/>
            <a:ext cx="966788" cy="400050"/>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8" name="Google Shape;1278;p99"/>
          <p:cNvSpPr/>
          <p:nvPr/>
        </p:nvSpPr>
        <p:spPr>
          <a:xfrm>
            <a:off x="2614613" y="4552950"/>
            <a:ext cx="733425" cy="400050"/>
          </a:xfrm>
          <a:prstGeom prst="ellipse">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79" name="Google Shape;1279;p99"/>
          <p:cNvCxnSpPr/>
          <p:nvPr/>
        </p:nvCxnSpPr>
        <p:spPr>
          <a:xfrm flipH="1" rot="10800000">
            <a:off x="3348038" y="1228726"/>
            <a:ext cx="280987" cy="676274"/>
          </a:xfrm>
          <a:prstGeom prst="straightConnector1">
            <a:avLst/>
          </a:prstGeom>
          <a:noFill/>
          <a:ln cap="flat" cmpd="sng" w="28575">
            <a:solidFill>
              <a:schemeClr val="dk1"/>
            </a:solidFill>
            <a:prstDash val="solid"/>
            <a:miter lim="800000"/>
            <a:headEnd len="sm" w="sm" type="none"/>
            <a:tailEnd len="med" w="med" type="triangle"/>
          </a:ln>
        </p:spPr>
      </p:cxnSp>
      <p:sp>
        <p:nvSpPr>
          <p:cNvPr id="1280" name="Google Shape;1280;p99"/>
          <p:cNvSpPr txBox="1"/>
          <p:nvPr/>
        </p:nvSpPr>
        <p:spPr>
          <a:xfrm>
            <a:off x="3186112" y="828616"/>
            <a:ext cx="113347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Concept</a:t>
            </a:r>
            <a:endParaRPr b="0" i="0" sz="2000" u="none" cap="none" strike="noStrike">
              <a:solidFill>
                <a:srgbClr val="000000"/>
              </a:solidFill>
              <a:latin typeface="Calibri"/>
              <a:ea typeface="Calibri"/>
              <a:cs typeface="Calibri"/>
              <a:sym typeface="Calibri"/>
            </a:endParaRPr>
          </a:p>
        </p:txBody>
      </p:sp>
      <p:sp>
        <p:nvSpPr>
          <p:cNvPr id="1281" name="Google Shape;1281;p99"/>
          <p:cNvSpPr/>
          <p:nvPr/>
        </p:nvSpPr>
        <p:spPr>
          <a:xfrm>
            <a:off x="7905749" y="1828801"/>
            <a:ext cx="2066925" cy="400050"/>
          </a:xfrm>
          <a:prstGeom prst="ellipse">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82" name="Google Shape;1282;p99"/>
          <p:cNvCxnSpPr/>
          <p:nvPr/>
        </p:nvCxnSpPr>
        <p:spPr>
          <a:xfrm flipH="1" rot="10800000">
            <a:off x="9634538" y="1186190"/>
            <a:ext cx="266700" cy="685800"/>
          </a:xfrm>
          <a:prstGeom prst="straightConnector1">
            <a:avLst/>
          </a:prstGeom>
          <a:noFill/>
          <a:ln cap="flat" cmpd="sng" w="28575">
            <a:solidFill>
              <a:schemeClr val="dk1"/>
            </a:solidFill>
            <a:prstDash val="solid"/>
            <a:miter lim="800000"/>
            <a:headEnd len="sm" w="sm" type="none"/>
            <a:tailEnd len="med" w="med" type="triangle"/>
          </a:ln>
        </p:spPr>
      </p:cxnSp>
      <p:sp>
        <p:nvSpPr>
          <p:cNvPr id="1283" name="Google Shape;1283;p99"/>
          <p:cNvSpPr txBox="1"/>
          <p:nvPr/>
        </p:nvSpPr>
        <p:spPr>
          <a:xfrm>
            <a:off x="9520238" y="862281"/>
            <a:ext cx="93345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lang="en-IN" sz="2000">
                <a:solidFill>
                  <a:srgbClr val="000000"/>
                </a:solidFill>
                <a:latin typeface="Calibri"/>
                <a:ea typeface="Calibri"/>
                <a:cs typeface="Calibri"/>
                <a:sym typeface="Calibri"/>
              </a:rPr>
              <a:t>Topic</a:t>
            </a:r>
            <a:endParaRPr b="0" i="0" sz="2000" u="none" cap="none" strike="noStrike">
              <a:solidFill>
                <a:srgbClr val="000000"/>
              </a:solidFill>
              <a:latin typeface="Calibri"/>
              <a:ea typeface="Calibri"/>
              <a:cs typeface="Calibri"/>
              <a:sym typeface="Calibri"/>
            </a:endParaRPr>
          </a:p>
        </p:txBody>
      </p:sp>
      <p:sp>
        <p:nvSpPr>
          <p:cNvPr id="1284" name="Google Shape;1284;p99"/>
          <p:cNvSpPr txBox="1"/>
          <p:nvPr/>
        </p:nvSpPr>
        <p:spPr>
          <a:xfrm>
            <a:off x="0" y="6440747"/>
            <a:ext cx="27241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IN" sz="1800">
                <a:solidFill>
                  <a:srgbClr val="000000"/>
                </a:solidFill>
                <a:latin typeface="Calibri"/>
                <a:ea typeface="Calibri"/>
                <a:cs typeface="Calibri"/>
                <a:sym typeface="Calibri"/>
              </a:rPr>
              <a:t>Periera</a:t>
            </a:r>
            <a:r>
              <a:rPr b="0" i="0" lang="en-IN" sz="1800" u="none" cap="none" strike="noStrike">
                <a:solidFill>
                  <a:srgbClr val="000000"/>
                </a:solidFill>
                <a:latin typeface="Calibri"/>
                <a:ea typeface="Calibri"/>
                <a:cs typeface="Calibri"/>
                <a:sym typeface="Calibri"/>
              </a:rPr>
              <a:t> et al. 2018  </a:t>
            </a:r>
            <a:endParaRPr/>
          </a:p>
        </p:txBody>
      </p:sp>
      <p:sp>
        <p:nvSpPr>
          <p:cNvPr id="1285" name="Google Shape;1285;p9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IN"/>
              <a:t>‹#›</a:t>
            </a:fld>
            <a:endParaRPr/>
          </a:p>
        </p:txBody>
      </p:sp>
      <p:sp>
        <p:nvSpPr>
          <p:cNvPr id="1286" name="Google Shape;1286;p99"/>
          <p:cNvSpPr txBox="1"/>
          <p:nvPr>
            <p:ph idx="11" type="ftr"/>
          </p:nvPr>
        </p:nvSpPr>
        <p:spPr>
          <a:xfrm>
            <a:off x="4038600" y="6356350"/>
            <a:ext cx="43815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N" sz="1600" u="none" cap="none" strike="noStrike">
                <a:solidFill>
                  <a:srgbClr val="00B050"/>
                </a:solidFill>
                <a:latin typeface="Calibri"/>
                <a:ea typeface="Calibri"/>
                <a:cs typeface="Calibri"/>
                <a:sym typeface="Calibri"/>
              </a:rPr>
              <a:t>IJCAI 2023: DL for Brain Encoding and Decoding</a:t>
            </a:r>
            <a:endParaRPr sz="1600">
              <a:solidFill>
                <a:srgbClr val="00B05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2021-04-26T06:30:14Z</dcterms:created>
  <dc:creator>Manish Gupta</dc:creator>
</cp:coreProperties>
</file>