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8" r:id="rId3"/>
    <p:sldId id="459" r:id="rId4"/>
    <p:sldId id="453" r:id="rId5"/>
    <p:sldId id="454" r:id="rId6"/>
    <p:sldId id="456" r:id="rId7"/>
    <p:sldId id="376" r:id="rId8"/>
    <p:sldId id="457" r:id="rId9"/>
    <p:sldId id="269" r:id="rId10"/>
    <p:sldId id="270" r:id="rId11"/>
    <p:sldId id="259" r:id="rId12"/>
    <p:sldId id="279" r:id="rId13"/>
    <p:sldId id="260" r:id="rId14"/>
    <p:sldId id="262" r:id="rId15"/>
    <p:sldId id="263" r:id="rId16"/>
    <p:sldId id="458" r:id="rId17"/>
    <p:sldId id="261" r:id="rId18"/>
    <p:sldId id="264" r:id="rId19"/>
    <p:sldId id="273" r:id="rId20"/>
    <p:sldId id="271" r:id="rId21"/>
    <p:sldId id="272" r:id="rId22"/>
    <p:sldId id="378" r:id="rId23"/>
    <p:sldId id="267" r:id="rId24"/>
    <p:sldId id="379" r:id="rId25"/>
    <p:sldId id="380" r:id="rId26"/>
    <p:sldId id="444" r:id="rId27"/>
    <p:sldId id="443" r:id="rId28"/>
    <p:sldId id="447" r:id="rId29"/>
    <p:sldId id="430" r:id="rId30"/>
    <p:sldId id="313" r:id="rId31"/>
    <p:sldId id="441" r:id="rId32"/>
    <p:sldId id="440" r:id="rId33"/>
    <p:sldId id="450" r:id="rId34"/>
    <p:sldId id="44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ya Toneva"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484" autoAdjust="0"/>
  </p:normalViewPr>
  <p:slideViewPr>
    <p:cSldViewPr snapToGrid="0">
      <p:cViewPr varScale="1">
        <p:scale>
          <a:sx n="66" d="100"/>
          <a:sy n="66" d="100"/>
        </p:scale>
        <p:origin x="133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6T09:48:08.632" idx="1">
    <p:pos x="6000" y="0"/>
    <p:text>We have a different order of presentation in the abstract, which makes more sense to me. First we say LMs predict brain activity, then we say we want to know the reasons why. And after this, we talk about the BERTology results, and then the brain middle layer results. So I would move slide 3 to after slide 4. And reflect these transitions in the slide titles. Also it's not clear that slide 2 is necessary to present as a standalone slide. You can put it on the same slide as the BERTology results and say something like "despite being trained to only predict a missing word, LMs have been shown to encode a hierarchy of linguistic properties". It's better to make the numbers smaller in the table because the actual numbers are not important and can actually be distracting, what's important is the trend across layers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06T09:48:08.632" idx="7">
    <p:pos x="6000" y="0"/>
    <p:text>We have a different order of presentation in the abstract, which makes more sense to me. First we say LMs predict brain activity, then we say we want to know the reasons why. And after this, we talk about the BERTology results, and then the brain middle layer results. So I would move slide 3 to after slide 4. And reflect these transitions in the slide titles. Also it's not clear that slide 2 is necessary to present as a standalone slide. You can put it on the same slide as the BERTology results and say something like "despite being trained to only predict a missing word, LMs have been shown to encode a hierarchy of linguistic properties". It's better to make the numbers smaller in the table because the actual numbers are not important and can actually be distracting, what's important is the trend across layers</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3D2E3-5A72-4E39-B596-6FD32A1EC55D}"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06764-3336-41AC-98CF-778749412F23}" type="slidenum">
              <a:rPr lang="en-US" smtClean="0"/>
              <a:t>‹#›</a:t>
            </a:fld>
            <a:endParaRPr lang="en-US"/>
          </a:p>
        </p:txBody>
      </p:sp>
    </p:spTree>
    <p:extLst>
      <p:ext uri="{BB962C8B-B14F-4D97-AF65-F5344CB8AC3E}">
        <p14:creationId xmlns:p14="http://schemas.microsoft.com/office/powerpoint/2010/main" val="15090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am really happy to join </a:t>
            </a:r>
          </a:p>
        </p:txBody>
      </p:sp>
      <p:sp>
        <p:nvSpPr>
          <p:cNvPr id="4" name="Slide Number Placeholder 3"/>
          <p:cNvSpPr>
            <a:spLocks noGrp="1"/>
          </p:cNvSpPr>
          <p:nvPr>
            <p:ph type="sldNum" sz="quarter" idx="5"/>
          </p:nvPr>
        </p:nvSpPr>
        <p:spPr/>
        <p:txBody>
          <a:bodyPr/>
          <a:lstStyle/>
          <a:p>
            <a:fld id="{CB706764-3336-41AC-98CF-778749412F23}" type="slidenum">
              <a:rPr lang="en-US" smtClean="0"/>
              <a:t>1</a:t>
            </a:fld>
            <a:endParaRPr lang="en-US"/>
          </a:p>
        </p:txBody>
      </p:sp>
    </p:spTree>
    <p:extLst>
      <p:ext uri="{BB962C8B-B14F-4D97-AF65-F5344CB8AC3E}">
        <p14:creationId xmlns:p14="http://schemas.microsoft.com/office/powerpoint/2010/main" val="10626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endParaRPr b="1" strike="sngStrike">
              <a:solidFill>
                <a:srgbClr val="38761D"/>
              </a:solidFill>
              <a:latin typeface="Helvetica Neue"/>
              <a:ea typeface="Helvetica Neue"/>
              <a:cs typeface="Helvetica Neue"/>
              <a:sym typeface="Helvetica Neue"/>
            </a:endParaRPr>
          </a:p>
        </p:txBody>
      </p:sp>
      <p:sp>
        <p:nvSpPr>
          <p:cNvPr id="142" name="Google Shape;14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16</a:t>
            </a:fld>
            <a:endParaRPr/>
          </a:p>
        </p:txBody>
      </p:sp>
    </p:spTree>
    <p:extLst>
      <p:ext uri="{BB962C8B-B14F-4D97-AF65-F5344CB8AC3E}">
        <p14:creationId xmlns:p14="http://schemas.microsoft.com/office/powerpoint/2010/main" val="410824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endParaRPr b="1" strike="sngStrike">
              <a:solidFill>
                <a:srgbClr val="38761D"/>
              </a:solidFill>
              <a:latin typeface="Helvetica Neue"/>
              <a:ea typeface="Helvetica Neue"/>
              <a:cs typeface="Helvetica Neue"/>
              <a:sym typeface="Helvetica Neue"/>
            </a:endParaRPr>
          </a:p>
        </p:txBody>
      </p:sp>
      <p:sp>
        <p:nvSpPr>
          <p:cNvPr id="193" name="Google Shape;19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17</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SG">
                <a:latin typeface="Helvetica Neue"/>
                <a:ea typeface="Helvetica Neue"/>
                <a:cs typeface="Helvetica Neue"/>
                <a:sym typeface="Helvetica Neue"/>
              </a:rPr>
              <a:t>We investigate our research question: “Does the removal of a linguistic property affects the alignment between LM and brain across all layers?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SG">
                <a:latin typeface="Helvetica Neue"/>
                <a:ea typeface="Helvetica Neue"/>
                <a:cs typeface="Helvetica Neue"/>
                <a:sym typeface="Helvetica Neue"/>
              </a:rPr>
              <a:t>”</a:t>
            </a:r>
            <a:endParaRPr>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endParaRPr b="1" strike="sngStrike">
              <a:solidFill>
                <a:srgbClr val="38761D"/>
              </a:solidFill>
              <a:latin typeface="Helvetica Neue"/>
              <a:ea typeface="Helvetica Neue"/>
              <a:cs typeface="Helvetica Neue"/>
              <a:sym typeface="Helvetica Neue"/>
            </a:endParaRPr>
          </a:p>
        </p:txBody>
      </p:sp>
      <p:sp>
        <p:nvSpPr>
          <p:cNvPr id="338" name="Google Shape;33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18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978e5e2ab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978e5e2ab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In our first result figure, </a:t>
            </a:r>
            <a:r>
              <a:rPr lang="en-SG"/>
              <a:t>we present the average brain alignment across all layers of pretrained BERT before and after the removal of each linguistic property.</a:t>
            </a:r>
            <a:endParaRPr/>
          </a:p>
          <a:p>
            <a:pPr marL="0" lvl="0" indent="0" algn="l" rtl="0">
              <a:lnSpc>
                <a:spcPct val="115000"/>
              </a:lnSpc>
              <a:spcBef>
                <a:spcPts val="0"/>
              </a:spcBef>
              <a:spcAft>
                <a:spcPts val="0"/>
              </a:spcAft>
              <a:buClr>
                <a:schemeClr val="dk1"/>
              </a:buClr>
              <a:buSzPts val="1100"/>
              <a:buFont typeface="Arial"/>
              <a:buNone/>
            </a:pPr>
            <a:r>
              <a:rPr lang="en-SG">
                <a:latin typeface="Helvetica Neue"/>
                <a:ea typeface="Helvetica Neue"/>
                <a:cs typeface="Helvetica Neue"/>
                <a:sym typeface="Helvetica Neue"/>
              </a:rPr>
              <a:t>Blue bars represent the pretrained BERT, and orange bars represent the brain alignment after removal of Topconstituents property.</a:t>
            </a:r>
          </a:p>
          <a:p>
            <a:pPr marL="0" lvl="0" indent="0" algn="l" rtl="0">
              <a:lnSpc>
                <a:spcPct val="115000"/>
              </a:lnSpc>
              <a:spcBef>
                <a:spcPts val="0"/>
              </a:spcBef>
              <a:spcAft>
                <a:spcPts val="0"/>
              </a:spcAft>
              <a:buClr>
                <a:schemeClr val="dk1"/>
              </a:buClr>
              <a:buSzPts val="1100"/>
              <a:buFont typeface="Arial"/>
              <a:buNone/>
            </a:pPr>
            <a:endParaRPr lang="en-SG">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b="0" i="0">
                <a:solidFill>
                  <a:srgbClr val="3F4350"/>
                </a:solidFill>
                <a:effectLst/>
                <a:latin typeface="Open Sans" panose="020B0606030504020204" pitchFamily="34" charset="0"/>
              </a:rPr>
              <a:t>The left plot shows that there is a sig impact of each property on brain alignment ON AVERAGE across layers and all regions in the brain.</a:t>
            </a:r>
            <a:endParaRPr>
              <a:latin typeface="Helvetica Neue"/>
              <a:ea typeface="Helvetica Neue"/>
              <a:cs typeface="Helvetica Neue"/>
              <a:sym typeface="Helvetica Neue"/>
            </a:endParaRPr>
          </a:p>
          <a:p>
            <a:pPr marL="0" lvl="0" indent="0" algn="l" rtl="0">
              <a:spcBef>
                <a:spcPts val="0"/>
              </a:spcBef>
              <a:spcAft>
                <a:spcPts val="0"/>
              </a:spcAft>
              <a:buClr>
                <a:schemeClr val="dk1"/>
              </a:buClr>
              <a:buSzPts val="1400"/>
              <a:buFont typeface="Helvetica Neue"/>
              <a:buNone/>
            </a:pPr>
            <a:endParaRPr/>
          </a:p>
          <a:p>
            <a:pPr marL="0" lvl="0" indent="0" algn="l" rtl="0">
              <a:spcBef>
                <a:spcPts val="0"/>
              </a:spcBef>
              <a:spcAft>
                <a:spcPts val="0"/>
              </a:spcAft>
              <a:buClr>
                <a:schemeClr val="dk1"/>
              </a:buClr>
              <a:buSzPts val="1400"/>
              <a:buFont typeface="Helvetica Neue"/>
              <a:buNone/>
            </a:pPr>
            <a:r>
              <a:rPr lang="en-SG"/>
              <a:t>So, we next look at the layer-wise performance for pretrained BERT before and after the removal of one representative linguistic property–TopConstituents</a:t>
            </a:r>
            <a:r>
              <a:rPr lang="en-US" b="0" i="0">
                <a:solidFill>
                  <a:srgbClr val="3F4350"/>
                </a:solidFill>
                <a:effectLst/>
                <a:latin typeface="Open Sans" panose="020B0606030504020204" pitchFamily="34" charset="0"/>
              </a:rPr>
              <a:t>, and </a:t>
            </a:r>
          </a:p>
          <a:p>
            <a:pPr marL="0" lvl="0" indent="0" algn="l" rtl="0">
              <a:spcBef>
                <a:spcPts val="0"/>
              </a:spcBef>
              <a:spcAft>
                <a:spcPts val="0"/>
              </a:spcAft>
              <a:buClr>
                <a:schemeClr val="dk1"/>
              </a:buClr>
              <a:buSzPts val="1400"/>
              <a:buFont typeface="Helvetica Neue"/>
              <a:buNone/>
            </a:pPr>
            <a:r>
              <a:rPr lang="en-US" b="0" i="0">
                <a:solidFill>
                  <a:srgbClr val="3F4350"/>
                </a:solidFill>
                <a:effectLst/>
                <a:latin typeface="Open Sans" panose="020B0606030504020204" pitchFamily="34" charset="0"/>
              </a:rPr>
              <a:t>we see the greatest impact on alignment in the middle layers.</a:t>
            </a:r>
            <a:endParaRPr/>
          </a:p>
          <a:p>
            <a:pPr marL="0" lvl="0" indent="0" algn="l" rtl="0">
              <a:spcBef>
                <a:spcPts val="0"/>
              </a:spcBef>
              <a:spcAft>
                <a:spcPts val="0"/>
              </a:spcAft>
              <a:buClr>
                <a:schemeClr val="dk1"/>
              </a:buClr>
              <a:buSzPts val="1400"/>
              <a:buFont typeface="Helvetica Neue"/>
              <a:buNone/>
            </a:pPr>
            <a:endParaRPr/>
          </a:p>
          <a:p>
            <a:pPr marL="0" lvl="0" indent="0" algn="l" rtl="0">
              <a:spcBef>
                <a:spcPts val="0"/>
              </a:spcBef>
              <a:spcAft>
                <a:spcPts val="0"/>
              </a:spcAft>
              <a:buClr>
                <a:schemeClr val="dk1"/>
              </a:buClr>
              <a:buSzPts val="1400"/>
              <a:buFont typeface="Helvetica Neue"/>
              <a:buNone/>
            </a:pPr>
            <a:endParaRPr/>
          </a:p>
        </p:txBody>
      </p:sp>
      <p:sp>
        <p:nvSpPr>
          <p:cNvPr id="363" name="Google Shape;363;g2978e5e2abf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19</a:t>
            </a:fld>
            <a:endParaRPr/>
          </a:p>
        </p:txBody>
      </p:sp>
    </p:spTree>
    <p:extLst>
      <p:ext uri="{BB962C8B-B14F-4D97-AF65-F5344CB8AC3E}">
        <p14:creationId xmlns:p14="http://schemas.microsoft.com/office/powerpoint/2010/main" val="308517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978e5e2ab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978e5e2ab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In our first result figure, </a:t>
            </a:r>
            <a:r>
              <a:rPr lang="en-SG"/>
              <a:t>we present the average brain alignment across all layers of pretrained BERT before and after the removal of each linguistic property.</a:t>
            </a:r>
            <a:endParaRPr/>
          </a:p>
          <a:p>
            <a:pPr marL="0" lvl="0" indent="0" algn="l" rtl="0">
              <a:lnSpc>
                <a:spcPct val="115000"/>
              </a:lnSpc>
              <a:spcBef>
                <a:spcPts val="0"/>
              </a:spcBef>
              <a:spcAft>
                <a:spcPts val="0"/>
              </a:spcAft>
              <a:buClr>
                <a:schemeClr val="dk1"/>
              </a:buClr>
              <a:buSzPts val="1100"/>
              <a:buFont typeface="Arial"/>
              <a:buNone/>
            </a:pPr>
            <a:r>
              <a:rPr lang="en-SG">
                <a:latin typeface="Helvetica Neue"/>
                <a:ea typeface="Helvetica Neue"/>
                <a:cs typeface="Helvetica Neue"/>
                <a:sym typeface="Helvetica Neue"/>
              </a:rPr>
              <a:t>Blue bars represent the pretrained BERT, and orange bars represent the brain alignment after removal of Topconstituents property.</a:t>
            </a:r>
          </a:p>
          <a:p>
            <a:pPr marL="0" lvl="0" indent="0" algn="l" rtl="0">
              <a:lnSpc>
                <a:spcPct val="115000"/>
              </a:lnSpc>
              <a:spcBef>
                <a:spcPts val="0"/>
              </a:spcBef>
              <a:spcAft>
                <a:spcPts val="0"/>
              </a:spcAft>
              <a:buClr>
                <a:schemeClr val="dk1"/>
              </a:buClr>
              <a:buSzPts val="1100"/>
              <a:buFont typeface="Arial"/>
              <a:buNone/>
            </a:pPr>
            <a:endParaRPr lang="en-SG">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b="0" i="0">
                <a:solidFill>
                  <a:srgbClr val="3F4350"/>
                </a:solidFill>
                <a:effectLst/>
                <a:latin typeface="Open Sans" panose="020B0606030504020204" pitchFamily="34" charset="0"/>
              </a:rPr>
              <a:t>The left plot shows that there is a sig impact of each property on brain alignment ON AVERAGE across layers and all regions in the brain.</a:t>
            </a:r>
            <a:endParaRPr>
              <a:latin typeface="Helvetica Neue"/>
              <a:ea typeface="Helvetica Neue"/>
              <a:cs typeface="Helvetica Neue"/>
              <a:sym typeface="Helvetica Neue"/>
            </a:endParaRPr>
          </a:p>
          <a:p>
            <a:pPr marL="0" lvl="0" indent="0" algn="l" rtl="0">
              <a:spcBef>
                <a:spcPts val="0"/>
              </a:spcBef>
              <a:spcAft>
                <a:spcPts val="0"/>
              </a:spcAft>
              <a:buClr>
                <a:schemeClr val="dk1"/>
              </a:buClr>
              <a:buSzPts val="1400"/>
              <a:buFont typeface="Helvetica Neue"/>
              <a:buNone/>
            </a:pPr>
            <a:endParaRPr/>
          </a:p>
          <a:p>
            <a:pPr marL="0" lvl="0" indent="0" algn="l" rtl="0">
              <a:spcBef>
                <a:spcPts val="0"/>
              </a:spcBef>
              <a:spcAft>
                <a:spcPts val="0"/>
              </a:spcAft>
              <a:buClr>
                <a:schemeClr val="dk1"/>
              </a:buClr>
              <a:buSzPts val="1400"/>
              <a:buFont typeface="Helvetica Neue"/>
              <a:buNone/>
            </a:pPr>
            <a:r>
              <a:rPr lang="en-SG"/>
              <a:t>So, we next look at the layer-wise performance for pretrained BERT before and after the removal of one representative linguistic property–TopConstituents</a:t>
            </a:r>
            <a:r>
              <a:rPr lang="en-US" b="0" i="0">
                <a:solidFill>
                  <a:srgbClr val="3F4350"/>
                </a:solidFill>
                <a:effectLst/>
                <a:latin typeface="Open Sans" panose="020B0606030504020204" pitchFamily="34" charset="0"/>
              </a:rPr>
              <a:t>, and </a:t>
            </a:r>
          </a:p>
          <a:p>
            <a:pPr marL="0" lvl="0" indent="0" algn="l" rtl="0">
              <a:spcBef>
                <a:spcPts val="0"/>
              </a:spcBef>
              <a:spcAft>
                <a:spcPts val="0"/>
              </a:spcAft>
              <a:buClr>
                <a:schemeClr val="dk1"/>
              </a:buClr>
              <a:buSzPts val="1400"/>
              <a:buFont typeface="Helvetica Neue"/>
              <a:buNone/>
            </a:pPr>
            <a:r>
              <a:rPr lang="en-US" b="0" i="0">
                <a:solidFill>
                  <a:srgbClr val="3F4350"/>
                </a:solidFill>
                <a:effectLst/>
                <a:latin typeface="Open Sans" panose="020B0606030504020204" pitchFamily="34" charset="0"/>
              </a:rPr>
              <a:t>we see the greatest impact on alignment in the middle layers.</a:t>
            </a:r>
            <a:endParaRPr/>
          </a:p>
          <a:p>
            <a:pPr marL="0" lvl="0" indent="0" algn="l" rtl="0">
              <a:spcBef>
                <a:spcPts val="0"/>
              </a:spcBef>
              <a:spcAft>
                <a:spcPts val="0"/>
              </a:spcAft>
              <a:buClr>
                <a:schemeClr val="dk1"/>
              </a:buClr>
              <a:buSzPts val="1400"/>
              <a:buFont typeface="Helvetica Neue"/>
              <a:buNone/>
            </a:pPr>
            <a:endParaRPr/>
          </a:p>
          <a:p>
            <a:pPr marL="0" lvl="0" indent="0" algn="l" rtl="0">
              <a:spcBef>
                <a:spcPts val="0"/>
              </a:spcBef>
              <a:spcAft>
                <a:spcPts val="0"/>
              </a:spcAft>
              <a:buClr>
                <a:schemeClr val="dk1"/>
              </a:buClr>
              <a:buSzPts val="1400"/>
              <a:buFont typeface="Helvetica Neue"/>
              <a:buNone/>
            </a:pPr>
            <a:endParaRPr/>
          </a:p>
        </p:txBody>
      </p:sp>
      <p:sp>
        <p:nvSpPr>
          <p:cNvPr id="363" name="Google Shape;363;g2978e5e2abf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20</a:t>
            </a:fld>
            <a:endParaRPr/>
          </a:p>
        </p:txBody>
      </p:sp>
    </p:spTree>
    <p:extLst>
      <p:ext uri="{BB962C8B-B14F-4D97-AF65-F5344CB8AC3E}">
        <p14:creationId xmlns:p14="http://schemas.microsoft.com/office/powerpoint/2010/main" val="1964094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978e5e2ab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978e5e2ab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Helvetica Neue"/>
              <a:buNone/>
            </a:pPr>
            <a:r>
              <a:rPr lang="en-US" b="0" i="0">
                <a:solidFill>
                  <a:srgbClr val="3F4350"/>
                </a:solidFill>
                <a:effectLst/>
                <a:latin typeface="Open Sans" panose="020B0606030504020204" pitchFamily="34" charset="0"/>
              </a:rPr>
              <a:t>the previous results don’t show a difference between different properties on average across layers, but it is possible that they have different effects in different layers.</a:t>
            </a:r>
            <a:endParaRPr/>
          </a:p>
        </p:txBody>
      </p:sp>
      <p:sp>
        <p:nvSpPr>
          <p:cNvPr id="363" name="Google Shape;363;g2978e5e2abf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21</a:t>
            </a:fld>
            <a:endParaRPr/>
          </a:p>
        </p:txBody>
      </p:sp>
    </p:spTree>
    <p:extLst>
      <p:ext uri="{BB962C8B-B14F-4D97-AF65-F5344CB8AC3E}">
        <p14:creationId xmlns:p14="http://schemas.microsoft.com/office/powerpoint/2010/main" val="288400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SG"/>
              <a:t>We perform both quantitative and qualitative analyses by measuring the correlation across layers between the differences in decoding task performance from pretrained and residual BERT and the differences in brain alignment of pretrained BERT and residual BERT. </a:t>
            </a:r>
            <a:endParaRPr/>
          </a:p>
          <a:p>
            <a:pPr marL="457200" lvl="0" indent="-317500" algn="l" rtl="0">
              <a:spcBef>
                <a:spcPts val="0"/>
              </a:spcBef>
              <a:spcAft>
                <a:spcPts val="0"/>
              </a:spcAft>
              <a:buSzPts val="1400"/>
              <a:buChar char="●"/>
            </a:pPr>
            <a:r>
              <a:rPr lang="en-SG"/>
              <a:t>A high correlation for a specific linguistic property suggests a strong relationship between the presence of this property across layers in the model and its corresponding effect on the layer-wise brain alignment.</a:t>
            </a:r>
          </a:p>
          <a:p>
            <a:pPr marL="457200" lvl="0" indent="-317500" algn="l" rtl="0">
              <a:spcBef>
                <a:spcPts val="0"/>
              </a:spcBef>
              <a:spcAft>
                <a:spcPts val="0"/>
              </a:spcAft>
              <a:buSzPts val="1400"/>
              <a:buChar char="●"/>
            </a:pPr>
            <a:r>
              <a:rPr lang="en-US" b="0" i="0">
                <a:solidFill>
                  <a:srgbClr val="3F4350"/>
                </a:solidFill>
                <a:effectLst/>
                <a:latin typeface="Open Sans" panose="020B0606030504020204" pitchFamily="34" charset="0"/>
              </a:rPr>
              <a:t>The columns are different regions in the brain that are thought to process language, but their individual contribution to language processing is not well understood.</a:t>
            </a:r>
            <a:endParaRPr/>
          </a:p>
          <a:p>
            <a:pPr marL="457200" lvl="0" indent="-317500" algn="l" rtl="0">
              <a:spcBef>
                <a:spcPts val="0"/>
              </a:spcBef>
              <a:spcAft>
                <a:spcPts val="0"/>
              </a:spcAft>
              <a:buSzPts val="1400"/>
              <a:buChar char="●"/>
            </a:pPr>
            <a:r>
              <a:rPr lang="en-US"/>
              <a:t>The table shows several insights</a:t>
            </a:r>
            <a:endParaRPr/>
          </a:p>
          <a:p>
            <a:pPr marL="457200" lvl="0" indent="-317500" algn="l" rtl="0">
              <a:spcBef>
                <a:spcPts val="0"/>
              </a:spcBef>
              <a:spcAft>
                <a:spcPts val="0"/>
              </a:spcAft>
              <a:buSzPts val="1400"/>
              <a:buChar char="●"/>
            </a:pPr>
            <a:r>
              <a:rPr lang="en-SG"/>
              <a:t>Both TreeDepth and TopConstituents are responsible for the bump in brain alignment not just for the entire brain but also for several language ROIs</a:t>
            </a:r>
            <a:endParaRPr/>
          </a:p>
          <a:p>
            <a:pPr marL="457200" lvl="0" indent="-317500" algn="l" rtl="0">
              <a:spcBef>
                <a:spcPts val="0"/>
              </a:spcBef>
              <a:spcAft>
                <a:spcPts val="0"/>
              </a:spcAft>
              <a:buSzPts val="1400"/>
              <a:buChar char="●"/>
            </a:pPr>
            <a:r>
              <a:rPr lang="en-SG"/>
              <a:t>Although semantic properties are not shown to be responsible for the shape in brain alignment at the whole-brain level, but the affect of alignment more specifically to several language ROIs.</a:t>
            </a:r>
            <a:endParaRPr/>
          </a:p>
        </p:txBody>
      </p:sp>
      <p:sp>
        <p:nvSpPr>
          <p:cNvPr id="374" name="Google Shape;374;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22</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Helvetica Neue"/>
              <a:buNone/>
            </a:pPr>
            <a:r>
              <a:rPr lang="en-SG"/>
              <a:t>To present the correlations at an even finer grain, we show them now at the voxel-wise level for each linguistic property.</a:t>
            </a:r>
            <a:endParaRPr/>
          </a:p>
          <a:p>
            <a:pPr marL="0" lvl="0" indent="0" algn="l" rtl="0">
              <a:spcBef>
                <a:spcPts val="0"/>
              </a:spcBef>
              <a:spcAft>
                <a:spcPts val="0"/>
              </a:spcAft>
              <a:buClr>
                <a:schemeClr val="dk1"/>
              </a:buClr>
              <a:buSzPts val="1400"/>
              <a:buFont typeface="Helvetica Neue"/>
              <a:buNone/>
            </a:pPr>
            <a:endParaRPr/>
          </a:p>
          <a:p>
            <a:pPr marL="0" lvl="0" indent="0" algn="l" rtl="0">
              <a:spcBef>
                <a:spcPts val="0"/>
              </a:spcBef>
              <a:spcAft>
                <a:spcPts val="0"/>
              </a:spcAft>
              <a:buClr>
                <a:schemeClr val="dk1"/>
              </a:buClr>
              <a:buSzPts val="1400"/>
              <a:buFont typeface="Helvetica Neue"/>
              <a:buNone/>
            </a:pPr>
            <a:r>
              <a:rPr lang="en-SG"/>
              <a:t>The effect of Top Constituents, and Object Number is more localized to the canonical language regions in the left hemisphere and is more distributed in the right hemisphere. </a:t>
            </a:r>
            <a:endParaRPr/>
          </a:p>
        </p:txBody>
      </p:sp>
      <p:sp>
        <p:nvSpPr>
          <p:cNvPr id="372" name="Google Shape;372;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23</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99ad7074e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99ad7074e6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3F4350"/>
                </a:solidFill>
                <a:effectLst/>
                <a:latin typeface="Open Sans" panose="020B0606030504020204" pitchFamily="34" charset="0"/>
              </a:rPr>
              <a:t>Our work has implications for several research areas such as </a:t>
            </a:r>
            <a:r>
              <a:rPr lang="en-SG"/>
              <a:t>AI engineering, neuroscience and model interpretability.</a:t>
            </a:r>
            <a:endParaRPr/>
          </a:p>
          <a:p>
            <a:pPr marL="0" lvl="0" indent="0" algn="l" rtl="0">
              <a:spcBef>
                <a:spcPts val="0"/>
              </a:spcBef>
              <a:spcAft>
                <a:spcPts val="0"/>
              </a:spcAft>
              <a:buNone/>
            </a:pPr>
            <a:endParaRPr/>
          </a:p>
          <a:p>
            <a:pPr marL="0" lvl="0" indent="0" algn="l" rtl="0">
              <a:spcBef>
                <a:spcPts val="0"/>
              </a:spcBef>
              <a:spcAft>
                <a:spcPts val="0"/>
              </a:spcAft>
              <a:buNone/>
            </a:pPr>
            <a:r>
              <a:rPr lang="en-SG"/>
              <a:t>AI-engineering: </a:t>
            </a:r>
            <a:r>
              <a:rPr lang="en-SG" sz="2800"/>
              <a:t> </a:t>
            </a:r>
            <a:r>
              <a:rPr lang="en-SG" sz="1000"/>
              <a:t>investigates the relationship between representations in the brain and representations learned from language models.</a:t>
            </a:r>
          </a:p>
          <a:p>
            <a:pPr marL="0" lvl="0" indent="0" algn="l" rtl="0">
              <a:spcBef>
                <a:spcPts val="0"/>
              </a:spcBef>
              <a:spcAft>
                <a:spcPts val="0"/>
              </a:spcAft>
              <a:buNone/>
            </a:pPr>
            <a:r>
              <a:rPr lang="en-SG" sz="1000"/>
              <a:t>Our insights can,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SG" sz="1000"/>
              <a:t>Computational modeling: Researchers have started viewing language models as useful model organisms for human language processing. Ou work,</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SG" sz="1000"/>
              <a:t>Model Interpretability: We hope that our approach can be used to better understand the necessary and sufficient properties that lead to significant alignment between brain recordings and language models.</a:t>
            </a:r>
            <a:endParaRPr sz="1000"/>
          </a:p>
          <a:p>
            <a:pPr marL="0" lvl="0" indent="0" algn="l" rtl="0">
              <a:spcBef>
                <a:spcPts val="0"/>
              </a:spcBef>
              <a:spcAft>
                <a:spcPts val="0"/>
              </a:spcAft>
              <a:buNone/>
            </a:pPr>
            <a:endParaRPr/>
          </a:p>
        </p:txBody>
      </p:sp>
      <p:sp>
        <p:nvSpPr>
          <p:cNvPr id="404" name="Google Shape;404;g299ad7074e6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SG"/>
              <a:t>24</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endParaRPr b="1" strike="sngStrike">
              <a:solidFill>
                <a:srgbClr val="38761D"/>
              </a:solidFill>
              <a:latin typeface="Helvetica Neue"/>
              <a:ea typeface="Helvetica Neue"/>
              <a:cs typeface="Helvetica Neue"/>
              <a:sym typeface="Helvetica Neue"/>
            </a:endParaRPr>
          </a:p>
        </p:txBody>
      </p:sp>
      <p:sp>
        <p:nvSpPr>
          <p:cNvPr id="142" name="Google Shape;14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26</a:t>
            </a:fld>
            <a:endParaRPr/>
          </a:p>
        </p:txBody>
      </p:sp>
    </p:spTree>
    <p:extLst>
      <p:ext uri="{BB962C8B-B14F-4D97-AF65-F5344CB8AC3E}">
        <p14:creationId xmlns:p14="http://schemas.microsoft.com/office/powerpoint/2010/main" val="389147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These language models are trained to </a:t>
            </a:r>
            <a:r>
              <a:rPr lang="en-SG" b="1">
                <a:latin typeface="Helvetica Neue"/>
                <a:ea typeface="Helvetica Neue"/>
                <a:cs typeface="Helvetica Neue"/>
                <a:sym typeface="Helvetica Neue"/>
              </a:rPr>
              <a:t>[Keep clicking] </a:t>
            </a:r>
            <a:endParaRPr b="1">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predict missing words over millions of text documents. </a:t>
            </a:r>
            <a:endParaRPr b="1" strike="sngStrike">
              <a:solidFill>
                <a:srgbClr val="38761D"/>
              </a:solidFill>
              <a:latin typeface="Helvetica Neue"/>
              <a:ea typeface="Helvetica Neue"/>
              <a:cs typeface="Helvetica Neue"/>
              <a:sym typeface="Helvetica Neue"/>
            </a:endParaRPr>
          </a:p>
        </p:txBody>
      </p:sp>
      <p:sp>
        <p:nvSpPr>
          <p:cNvPr id="142" name="Google Shape;14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4</a:t>
            </a:fld>
            <a:endParaRPr/>
          </a:p>
        </p:txBody>
      </p:sp>
    </p:spTree>
    <p:extLst>
      <p:ext uri="{BB962C8B-B14F-4D97-AF65-F5344CB8AC3E}">
        <p14:creationId xmlns:p14="http://schemas.microsoft.com/office/powerpoint/2010/main" val="3246053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r>
              <a:rPr lang="en-US">
                <a:latin typeface="Helvetica Neue"/>
                <a:ea typeface="Helvetica Neue"/>
                <a:cs typeface="Helvetica Neue"/>
                <a:sym typeface="Helvetica Neue"/>
              </a:rPr>
              <a:t>Instead of evaluating whether these models aligned with brain recordings illustrated by text/speech differenetly/similary.  </a:t>
            </a:r>
            <a:endParaRPr b="1" strike="sngStrike">
              <a:solidFill>
                <a:srgbClr val="38761D"/>
              </a:solidFill>
              <a:latin typeface="Helvetica Neue"/>
              <a:ea typeface="Helvetica Neue"/>
              <a:cs typeface="Helvetica Neue"/>
              <a:sym typeface="Helvetica Neue"/>
            </a:endParaRPr>
          </a:p>
        </p:txBody>
      </p:sp>
      <p:sp>
        <p:nvSpPr>
          <p:cNvPr id="142" name="Google Shape;14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27</a:t>
            </a:fld>
            <a:endParaRPr/>
          </a:p>
        </p:txBody>
      </p:sp>
    </p:spTree>
    <p:extLst>
      <p:ext uri="{BB962C8B-B14F-4D97-AF65-F5344CB8AC3E}">
        <p14:creationId xmlns:p14="http://schemas.microsoft.com/office/powerpoint/2010/main" val="348877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endParaRPr b="1" strike="sngStrike">
              <a:solidFill>
                <a:srgbClr val="38761D"/>
              </a:solidFill>
              <a:latin typeface="Helvetica Neue"/>
              <a:ea typeface="Helvetica Neue"/>
              <a:cs typeface="Helvetica Neue"/>
              <a:sym typeface="Helvetica Neue"/>
            </a:endParaRPr>
          </a:p>
        </p:txBody>
      </p:sp>
      <p:sp>
        <p:nvSpPr>
          <p:cNvPr id="142" name="Google Shape;14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28</a:t>
            </a:fld>
            <a:endParaRPr/>
          </a:p>
        </p:txBody>
      </p:sp>
    </p:spTree>
    <p:extLst>
      <p:ext uri="{BB962C8B-B14F-4D97-AF65-F5344CB8AC3E}">
        <p14:creationId xmlns:p14="http://schemas.microsoft.com/office/powerpoint/2010/main" val="1921645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4eb494256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4eb494256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endParaRPr b="1" strike="sngStrike">
              <a:solidFill>
                <a:srgbClr val="38761D"/>
              </a:solidFill>
              <a:latin typeface="Helvetica Neue"/>
              <a:ea typeface="Helvetica Neue"/>
              <a:cs typeface="Helvetica Neue"/>
              <a:sym typeface="Helvetica Neue"/>
            </a:endParaRPr>
          </a:p>
        </p:txBody>
      </p:sp>
      <p:sp>
        <p:nvSpPr>
          <p:cNvPr id="221" name="Google Shape;221;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31</a:t>
            </a:fld>
            <a:endParaRPr/>
          </a:p>
        </p:txBody>
      </p:sp>
    </p:spTree>
    <p:extLst>
      <p:ext uri="{BB962C8B-B14F-4D97-AF65-F5344CB8AC3E}">
        <p14:creationId xmlns:p14="http://schemas.microsoft.com/office/powerpoint/2010/main" val="231800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b="0" i="0" u="none" strike="noStrike">
                <a:solidFill>
                  <a:srgbClr val="000000"/>
                </a:solidFill>
                <a:effectLst/>
                <a:latin typeface="Arial" panose="020B0604020202020204" pitchFamily="34" charset="0"/>
              </a:rPr>
              <a:t>The impressive predictive performance of speech models in the early auditory cortex is NOT entirely accounted for by low-level features. 40-50% of the explainable variance in the early auditory cortex is left to explain after removing the low-level features we consider.</a:t>
            </a:r>
          </a:p>
          <a:p>
            <a:pPr marL="171450" indent="-171450">
              <a:buFont typeface="Arial" panose="020B0604020202020204" pitchFamily="34" charset="0"/>
              <a:buChar char="•"/>
            </a:pPr>
            <a:r>
              <a:rPr lang="en-US" sz="1800" b="0" i="0" u="none" strike="noStrike">
                <a:solidFill>
                  <a:srgbClr val="000000"/>
                </a:solidFill>
                <a:effectLst/>
                <a:latin typeface="Arial" panose="020B0604020202020204" pitchFamily="34" charset="0"/>
              </a:rPr>
              <a:t>This shows that speech-based models capture additional features that are important for early auditory cortex and understanding these further can help us better understand this part of the brain.</a:t>
            </a:r>
          </a:p>
          <a:p>
            <a:pPr marL="171450" indent="-171450">
              <a:buFont typeface="Arial" panose="020B0604020202020204" pitchFamily="34" charset="0"/>
              <a:buChar char="•"/>
            </a:pPr>
            <a:r>
              <a:rPr lang="en-US" sz="1800" b="0" i="0" u="none" strike="noStrike">
                <a:solidFill>
                  <a:srgbClr val="000000"/>
                </a:solidFill>
                <a:effectLst/>
                <a:latin typeface="Arial" panose="020B0604020202020204" pitchFamily="34" charset="0"/>
              </a:rPr>
              <a:t>Another surprising result is that, in contrast to the alignment of speech-based models in the early auditory cortex, the alignment in late language regions is almost entirely due to low-level features.</a:t>
            </a: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B706764-3336-41AC-98CF-778749412F23}" type="slidenum">
              <a:rPr lang="en-US" smtClean="0"/>
              <a:t>32</a:t>
            </a:fld>
            <a:endParaRPr lang="en-US"/>
          </a:p>
        </p:txBody>
      </p:sp>
    </p:spTree>
    <p:extLst>
      <p:ext uri="{BB962C8B-B14F-4D97-AF65-F5344CB8AC3E}">
        <p14:creationId xmlns:p14="http://schemas.microsoft.com/office/powerpoint/2010/main" val="410846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decrease is much large in EVC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solidFill>
                  <a:srgbClr val="000000"/>
                </a:solidFill>
                <a:effectLst/>
                <a:latin typeface="Arial" panose="020B0604020202020204" pitchFamily="34" charset="0"/>
              </a:rPr>
              <a:t>Our work clearly demonstrates the importance of careful consideration of the reasons behind the alignment that is observed between models and human brain recordings.</a:t>
            </a: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B706764-3336-41AC-98CF-778749412F23}" type="slidenum">
              <a:rPr lang="en-US" smtClean="0"/>
              <a:t>33</a:t>
            </a:fld>
            <a:endParaRPr lang="en-US"/>
          </a:p>
        </p:txBody>
      </p:sp>
    </p:spTree>
    <p:extLst>
      <p:ext uri="{BB962C8B-B14F-4D97-AF65-F5344CB8AC3E}">
        <p14:creationId xmlns:p14="http://schemas.microsoft.com/office/powerpoint/2010/main" val="417439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Several works shown that LMs predict </a:t>
            </a:r>
            <a:r>
              <a:rPr lang="en-SG" sz="1000">
                <a:solidFill>
                  <a:srgbClr val="3F4350"/>
                </a:solidFill>
                <a:latin typeface="Open Sans"/>
                <a:ea typeface="Open Sans"/>
                <a:cs typeface="Open Sans"/>
                <a:sym typeface="Open Sans"/>
              </a:rPr>
              <a:t>brain activity recorded when participants listen to or read a complex language stimulus, such as a short story. This ability to predict brain activity is what we refer to as brain alignment”</a:t>
            </a:r>
            <a:r>
              <a:rPr lang="en-SG">
                <a:latin typeface="Helvetica Neue"/>
                <a:ea typeface="Helvetica Neue"/>
                <a:cs typeface="Helvetica Neue"/>
                <a:sym typeface="Helvetica Neue"/>
              </a:rPr>
              <a:t>. </a:t>
            </a:r>
            <a:endParaRPr>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endParaRPr>
              <a:latin typeface="Helvetica Neue"/>
              <a:ea typeface="Helvetica Neue"/>
              <a:cs typeface="Helvetica Neue"/>
              <a:sym typeface="Helvetica Neue"/>
            </a:endParaRPr>
          </a:p>
        </p:txBody>
      </p:sp>
      <p:sp>
        <p:nvSpPr>
          <p:cNvPr id="101" name="Google Shape;10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5</a:t>
            </a:fld>
            <a:endParaRPr/>
          </a:p>
        </p:txBody>
      </p:sp>
    </p:spTree>
    <p:extLst>
      <p:ext uri="{BB962C8B-B14F-4D97-AF65-F5344CB8AC3E}">
        <p14:creationId xmlns:p14="http://schemas.microsoft.com/office/powerpoint/2010/main" val="20024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78e5e2ab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978e5e2abf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Helvetica Neue"/>
              <a:buNone/>
            </a:pPr>
            <a:r>
              <a:rPr lang="en-SG" sz="1000">
                <a:solidFill>
                  <a:srgbClr val="3F4350"/>
                </a:solidFill>
                <a:latin typeface="Open Sans"/>
                <a:ea typeface="Open Sans"/>
                <a:cs typeface="Open Sans"/>
                <a:sym typeface="Open Sans"/>
              </a:rPr>
              <a:t>The brain alignment for an x,y,z coordinate in the brain is measured as the Pearson correlation between the corresponding predicted and true brain data, across all held out instances”</a:t>
            </a:r>
            <a:endParaRPr>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endParaRPr>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This poses a question of what are the reasons for this better brain alignment? Why do data-driven language model predict brain activity better?</a:t>
            </a:r>
            <a:endParaRPr>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endParaRPr>
              <a:latin typeface="Helvetica Neue"/>
              <a:ea typeface="Helvetica Neue"/>
              <a:cs typeface="Helvetica Neue"/>
              <a:sym typeface="Helvetica Neue"/>
            </a:endParaRPr>
          </a:p>
        </p:txBody>
      </p:sp>
      <p:sp>
        <p:nvSpPr>
          <p:cNvPr id="130" name="Google Shape;130;g2978e5e2abf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Several works shown that LMs predict </a:t>
            </a:r>
            <a:r>
              <a:rPr lang="en-SG" sz="1000">
                <a:solidFill>
                  <a:srgbClr val="3F4350"/>
                </a:solidFill>
                <a:latin typeface="Open Sans"/>
                <a:ea typeface="Open Sans"/>
                <a:cs typeface="Open Sans"/>
                <a:sym typeface="Open Sans"/>
              </a:rPr>
              <a:t>brain activity recorded when participants listen to or read a complex language stimulus, such as a short story. This ability to predict brain activity is what we refer to as brain alignment”</a:t>
            </a:r>
            <a:r>
              <a:rPr lang="en-SG">
                <a:latin typeface="Helvetica Neue"/>
                <a:ea typeface="Helvetica Neue"/>
                <a:cs typeface="Helvetica Neue"/>
                <a:sym typeface="Helvetica Neue"/>
              </a:rPr>
              <a:t>. </a:t>
            </a:r>
            <a:endParaRPr>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endParaRPr>
              <a:latin typeface="Helvetica Neue"/>
              <a:ea typeface="Helvetica Neue"/>
              <a:cs typeface="Helvetica Neue"/>
              <a:sym typeface="Helvetica Neue"/>
            </a:endParaRPr>
          </a:p>
        </p:txBody>
      </p:sp>
      <p:sp>
        <p:nvSpPr>
          <p:cNvPr id="101" name="Google Shape;10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These language models are trained to </a:t>
            </a:r>
            <a:r>
              <a:rPr lang="en-SG" b="1">
                <a:latin typeface="Helvetica Neue"/>
                <a:ea typeface="Helvetica Neue"/>
                <a:cs typeface="Helvetica Neue"/>
                <a:sym typeface="Helvetica Neue"/>
              </a:rPr>
              <a:t>[Keep clicking] </a:t>
            </a:r>
            <a:endParaRPr b="1">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predict missing words over millions of text documents. </a:t>
            </a:r>
          </a:p>
          <a:p>
            <a:pPr marL="0" lvl="0" indent="0" algn="l" rtl="0">
              <a:lnSpc>
                <a:spcPct val="100000"/>
              </a:lnSpc>
              <a:spcBef>
                <a:spcPts val="0"/>
              </a:spcBef>
              <a:spcAft>
                <a:spcPts val="0"/>
              </a:spcAft>
              <a:buClr>
                <a:schemeClr val="dk1"/>
              </a:buClr>
              <a:buSzPts val="1400"/>
              <a:buFont typeface="Helvetica Neue"/>
              <a:buNone/>
            </a:pPr>
            <a:endParaRPr lang="en-SG" b="1" strike="sngStrike">
              <a:solidFill>
                <a:srgbClr val="38761D"/>
              </a:solidFill>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r>
              <a:rPr lang="en-US" b="0" i="0">
                <a:solidFill>
                  <a:srgbClr val="374151"/>
                </a:solidFill>
                <a:effectLst/>
                <a:latin typeface="Söhne"/>
              </a:rPr>
              <a:t>* language models are pre-trained on vast amounts of diverse text data. This pre-training allows them to learn the underlying structures and patterns of language.</a:t>
            </a:r>
            <a:endParaRPr b="1" strike="sngStrike">
              <a:solidFill>
                <a:srgbClr val="38761D"/>
              </a:solidFill>
              <a:latin typeface="Helvetica Neue"/>
              <a:ea typeface="Helvetica Neue"/>
              <a:cs typeface="Helvetica Neue"/>
              <a:sym typeface="Helvetica Neue"/>
            </a:endParaRPr>
          </a:p>
        </p:txBody>
      </p:sp>
      <p:sp>
        <p:nvSpPr>
          <p:cNvPr id="142" name="Google Shape;14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978e5e2abf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978e5e2abf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r>
              <a:rPr lang="en-SG">
                <a:latin typeface="Helvetica Neue"/>
                <a:ea typeface="Helvetica Neue"/>
                <a:cs typeface="Helvetica Neue"/>
                <a:sym typeface="Helvetica Neue"/>
              </a:rPr>
              <a:t>The BERTology studies shown that BERT captures hierarchy of linguistic signals</a:t>
            </a:r>
            <a:endParaRPr>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400"/>
              <a:buFont typeface="Helvetica Neue"/>
              <a:buNone/>
            </a:pPr>
            <a:endParaRPr>
              <a:latin typeface="Helvetica Neue"/>
              <a:ea typeface="Helvetica Neue"/>
              <a:cs typeface="Helvetica Neue"/>
              <a:sym typeface="Helvetica Neue"/>
            </a:endParaRPr>
          </a:p>
          <a:p>
            <a:pPr marL="457200" lvl="0" indent="-317500" algn="l" rtl="0">
              <a:lnSpc>
                <a:spcPct val="100000"/>
              </a:lnSpc>
              <a:spcBef>
                <a:spcPts val="0"/>
              </a:spcBef>
              <a:spcAft>
                <a:spcPts val="0"/>
              </a:spcAft>
              <a:buSzPts val="1400"/>
              <a:buFont typeface="Helvetica Neue"/>
              <a:buChar char="-"/>
            </a:pPr>
            <a:r>
              <a:rPr lang="en-SG">
                <a:latin typeface="Helvetica Neue"/>
                <a:ea typeface="Helvetica Neue"/>
                <a:cs typeface="Helvetica Neue"/>
                <a:sym typeface="Helvetica Neue"/>
              </a:rPr>
              <a:t>[CLICK] early layers capture surface properties</a:t>
            </a:r>
            <a:endParaRPr>
              <a:latin typeface="Helvetica Neue"/>
              <a:ea typeface="Helvetica Neue"/>
              <a:cs typeface="Helvetica Neue"/>
              <a:sym typeface="Helvetica Neue"/>
            </a:endParaRPr>
          </a:p>
          <a:p>
            <a:pPr marL="457200" lvl="0" indent="-317500" algn="l" rtl="0">
              <a:lnSpc>
                <a:spcPct val="100000"/>
              </a:lnSpc>
              <a:spcBef>
                <a:spcPts val="0"/>
              </a:spcBef>
              <a:spcAft>
                <a:spcPts val="0"/>
              </a:spcAft>
              <a:buSzPts val="1400"/>
              <a:buFont typeface="Helvetica Neue"/>
              <a:buChar char="-"/>
            </a:pPr>
            <a:r>
              <a:rPr lang="en-SG">
                <a:latin typeface="Helvetica Neue"/>
                <a:ea typeface="Helvetica Neue"/>
                <a:cs typeface="Helvetica Neue"/>
                <a:sym typeface="Helvetica Neue"/>
              </a:rPr>
              <a:t>[CLICK] middle layers capture syntactic properties</a:t>
            </a:r>
            <a:endParaRPr>
              <a:latin typeface="Helvetica Neue"/>
              <a:ea typeface="Helvetica Neue"/>
              <a:cs typeface="Helvetica Neue"/>
              <a:sym typeface="Helvetica Neue"/>
            </a:endParaRPr>
          </a:p>
          <a:p>
            <a:pPr marL="457200" lvl="0" indent="-317500" algn="l" rtl="0">
              <a:lnSpc>
                <a:spcPct val="100000"/>
              </a:lnSpc>
              <a:spcBef>
                <a:spcPts val="0"/>
              </a:spcBef>
              <a:spcAft>
                <a:spcPts val="0"/>
              </a:spcAft>
              <a:buSzPts val="1400"/>
              <a:buFont typeface="Helvetica Neue"/>
              <a:buChar char="-"/>
            </a:pPr>
            <a:r>
              <a:rPr lang="en-SG">
                <a:latin typeface="Helvetica Neue"/>
                <a:ea typeface="Helvetica Neue"/>
                <a:cs typeface="Helvetica Neue"/>
                <a:sym typeface="Helvetica Neue"/>
              </a:rPr>
              <a:t>[CLICK] and later layers capture semantic properties</a:t>
            </a:r>
            <a:endParaRPr>
              <a:latin typeface="Helvetica Neue"/>
              <a:ea typeface="Helvetica Neue"/>
              <a:cs typeface="Helvetica Neue"/>
              <a:sym typeface="Helvetica Neue"/>
            </a:endParaRPr>
          </a:p>
        </p:txBody>
      </p:sp>
      <p:sp>
        <p:nvSpPr>
          <p:cNvPr id="162" name="Google Shape;162;g2978e5e2abf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Helvetica Neue"/>
              <a:buNone/>
            </a:pPr>
            <a:r>
              <a:rPr lang="en-SG"/>
              <a:t>More recently, researchers have begun to study the alignment of these brain language regions with the layers of language models, and found that the best alignment was achieved in the middle layers of these models.</a:t>
            </a:r>
            <a:endParaRPr/>
          </a:p>
          <a:p>
            <a:pPr marL="0" lvl="0" indent="0" algn="l" rtl="0">
              <a:spcBef>
                <a:spcPts val="0"/>
              </a:spcBef>
              <a:spcAft>
                <a:spcPts val="0"/>
              </a:spcAft>
              <a:buClr>
                <a:schemeClr val="dk1"/>
              </a:buClr>
              <a:buSzPts val="1400"/>
              <a:buFont typeface="Helvetica Neue"/>
              <a:buNone/>
            </a:pPr>
            <a:endParaRPr/>
          </a:p>
          <a:p>
            <a:pPr marL="0" lvl="0" indent="0" algn="l" rtl="0">
              <a:spcBef>
                <a:spcPts val="0"/>
              </a:spcBef>
              <a:spcAft>
                <a:spcPts val="0"/>
              </a:spcAft>
              <a:buClr>
                <a:schemeClr val="dk1"/>
              </a:buClr>
              <a:buSzPts val="1400"/>
              <a:buFont typeface="Helvetica Neue"/>
              <a:buNone/>
            </a:pPr>
            <a:r>
              <a:rPr lang="en-SG"/>
              <a:t>These findings open up the question of what linguistic information underlies the observed alignment between brains and language models.</a:t>
            </a:r>
            <a:endParaRPr/>
          </a:p>
        </p:txBody>
      </p:sp>
      <p:sp>
        <p:nvSpPr>
          <p:cNvPr id="207" name="Google Shape;20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14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Helvetica Neue"/>
              <a:buNone/>
            </a:pPr>
            <a:endParaRPr b="1" strike="sngStrike">
              <a:solidFill>
                <a:srgbClr val="38761D"/>
              </a:solidFill>
              <a:latin typeface="Helvetica Neue"/>
              <a:ea typeface="Helvetica Neue"/>
              <a:cs typeface="Helvetica Neue"/>
              <a:sym typeface="Helvetica Neue"/>
            </a:endParaRPr>
          </a:p>
        </p:txBody>
      </p:sp>
      <p:sp>
        <p:nvSpPr>
          <p:cNvPr id="221" name="Google Shape;221;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SG"/>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A274-D690-298C-D10D-016C7D5AF3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2C6FBC-3AB8-1C84-CAD9-69454EC6CD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77623B-E9C4-973D-00D1-412D4DDEBBD6}"/>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5" name="Footer Placeholder 4">
            <a:extLst>
              <a:ext uri="{FF2B5EF4-FFF2-40B4-BE49-F238E27FC236}">
                <a16:creationId xmlns:a16="http://schemas.microsoft.com/office/drawing/2014/main" id="{D1CAD598-6E0C-5DED-297B-6303AC659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3D9B4-52B6-1F5D-3394-C3A744AF0133}"/>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333666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12E3-CD39-A56B-E241-E044D1475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DAADBB-83BE-D640-DFE6-918D86ED4A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5BACB-F959-562A-C3FA-7E0347673B16}"/>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5" name="Footer Placeholder 4">
            <a:extLst>
              <a:ext uri="{FF2B5EF4-FFF2-40B4-BE49-F238E27FC236}">
                <a16:creationId xmlns:a16="http://schemas.microsoft.com/office/drawing/2014/main" id="{787AB06E-15EE-B3B1-8DD9-6C793437D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6CF61-C8FF-73F3-2FAE-A6E6DE6B7844}"/>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273944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99880-53A1-4AC1-B23A-72F2138F23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580AD0-2CBC-3DA0-CF35-FE802A238D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DB635-03BE-F054-1DFC-D640FA847F38}"/>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5" name="Footer Placeholder 4">
            <a:extLst>
              <a:ext uri="{FF2B5EF4-FFF2-40B4-BE49-F238E27FC236}">
                <a16:creationId xmlns:a16="http://schemas.microsoft.com/office/drawing/2014/main" id="{7F920CCF-30DF-2E6A-D1CB-E149F5582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A81D3-CA88-BA80-BCBD-F6962ED47ADA}"/>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3752406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Slide">
  <p:cSld name="Main Slide">
    <p:spTree>
      <p:nvGrpSpPr>
        <p:cNvPr id="1" name="Shape 16"/>
        <p:cNvGrpSpPr/>
        <p:nvPr/>
      </p:nvGrpSpPr>
      <p:grpSpPr>
        <a:xfrm>
          <a:off x="0" y="0"/>
          <a:ext cx="0" cy="0"/>
          <a:chOff x="0" y="0"/>
          <a:chExt cx="0" cy="0"/>
        </a:xfrm>
      </p:grpSpPr>
      <p:sp>
        <p:nvSpPr>
          <p:cNvPr id="17" name="Google Shape;17;p13"/>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SG"/>
              <a:t>‹#›</a:t>
            </a:fld>
            <a:endParaRPr/>
          </a:p>
        </p:txBody>
      </p:sp>
      <p:sp>
        <p:nvSpPr>
          <p:cNvPr id="18" name="Google Shape;18;p13"/>
          <p:cNvSpPr txBox="1">
            <a:spLocks noGrp="1"/>
          </p:cNvSpPr>
          <p:nvPr>
            <p:ph type="ftr" idx="11"/>
          </p:nvPr>
        </p:nvSpPr>
        <p:spPr>
          <a:xfrm>
            <a:off x="0" y="6492875"/>
            <a:ext cx="11311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2931141459"/>
      </p:ext>
    </p:extLst>
  </p:cSld>
  <p:clrMapOvr>
    <a:masterClrMapping/>
  </p:clrMapOvr>
  <p:extLst>
    <p:ext uri="{DCECCB84-F9BA-43D5-87BE-67443E8EF086}">
      <p15:sldGuideLst xmlns:p15="http://schemas.microsoft.com/office/powerpoint/2012/main">
        <p15:guide id="1" pos="3720">
          <p15:clr>
            <a:srgbClr val="FBAE40"/>
          </p15:clr>
        </p15:guide>
        <p15:guide id="2" orient="horz" pos="552">
          <p15:clr>
            <a:srgbClr val="FBAE40"/>
          </p15:clr>
        </p15:guide>
        <p15:guide id="3" orient="horz" pos="3696">
          <p15:clr>
            <a:srgbClr val="FBAE40"/>
          </p15:clr>
        </p15:guide>
        <p15:guide id="4" pos="168">
          <p15:clr>
            <a:srgbClr val="FBAE40"/>
          </p15:clr>
        </p15:guide>
        <p15:guide id="5" pos="3960">
          <p15:clr>
            <a:srgbClr val="FBAE40"/>
          </p15:clr>
        </p15:guide>
        <p15:guide id="6" pos="7512">
          <p15:clr>
            <a:srgbClr val="FBAE40"/>
          </p15:clr>
        </p15:guide>
        <p15:guide id="7"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937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82F8-2C83-7574-D0F0-13F05BFD8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63F150-B7E1-AF35-2BDE-0E533AEA7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64ADD-7717-A4F6-CD92-3D981A40948D}"/>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5" name="Footer Placeholder 4">
            <a:extLst>
              <a:ext uri="{FF2B5EF4-FFF2-40B4-BE49-F238E27FC236}">
                <a16:creationId xmlns:a16="http://schemas.microsoft.com/office/drawing/2014/main" id="{18ECF198-991D-CE26-4C9C-A888B1127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804E7-E0A1-7622-03DA-967FB6E72A1D}"/>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163222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4766-E1D3-F5A3-B680-FB58D929FB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0ACB7-D9E0-5776-6772-A5D2EDBEF0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6A67A-1959-14B1-6C62-380C1B616DEA}"/>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5" name="Footer Placeholder 4">
            <a:extLst>
              <a:ext uri="{FF2B5EF4-FFF2-40B4-BE49-F238E27FC236}">
                <a16:creationId xmlns:a16="http://schemas.microsoft.com/office/drawing/2014/main" id="{51E42502-5315-0F4C-0BA9-03815516D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9C063-8B21-0ED2-1473-457D06EB6F2B}"/>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15367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544-CC89-D851-E495-424A420C4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799B5-A548-B5F4-B214-1CF48D7AC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EFFCB5-B889-13C0-48F6-FBFDE1474A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8C8E90-C636-43B7-5CC7-3E67F0903B32}"/>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6" name="Footer Placeholder 5">
            <a:extLst>
              <a:ext uri="{FF2B5EF4-FFF2-40B4-BE49-F238E27FC236}">
                <a16:creationId xmlns:a16="http://schemas.microsoft.com/office/drawing/2014/main" id="{6586EE0B-0926-21B9-3B95-4D0735AE6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25B74-5BF4-40EE-D3C9-837023AD8A85}"/>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219369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3EDD-DCA8-C5F8-411A-B147517E83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5AE249-8307-9160-2A0F-692C601B1C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F59236-E1B1-3699-BDB7-0C0DFBAC8B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7DDFD-176F-72BE-FAC8-4AB47B3B4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D1A1A-7EB5-1406-608B-47F6D3756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45FB9-C56F-C3ED-4584-E7D47E054DCD}"/>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8" name="Footer Placeholder 7">
            <a:extLst>
              <a:ext uri="{FF2B5EF4-FFF2-40B4-BE49-F238E27FC236}">
                <a16:creationId xmlns:a16="http://schemas.microsoft.com/office/drawing/2014/main" id="{586CAB28-062F-D758-C153-661F906377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E1AFD2-4E27-B0F9-08BE-1D727A3B8236}"/>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277557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2FA2-CCDE-DC87-3FA3-C41417C498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6E80E9-EE69-FA1D-C9EA-87487852A43B}"/>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4" name="Footer Placeholder 3">
            <a:extLst>
              <a:ext uri="{FF2B5EF4-FFF2-40B4-BE49-F238E27FC236}">
                <a16:creationId xmlns:a16="http://schemas.microsoft.com/office/drawing/2014/main" id="{2EF4E9A8-A20C-7233-F3DB-A11FC6B620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A5DF8B-EA12-E87D-9175-88D13A696CA5}"/>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358983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C40D2-2BBC-4E8E-0023-A555FC9EC5D9}"/>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3" name="Footer Placeholder 2">
            <a:extLst>
              <a:ext uri="{FF2B5EF4-FFF2-40B4-BE49-F238E27FC236}">
                <a16:creationId xmlns:a16="http://schemas.microsoft.com/office/drawing/2014/main" id="{386020CA-3450-CE7A-6356-B5ABE5CAC7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D7005-F44D-F5D3-CD62-96D51F813381}"/>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356239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EAB2-9D4D-62CD-E2A7-92545147B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51F2CE-F7F8-AB10-DF59-09BDE2925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682868-F87D-D8BF-FE07-8FC53E139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C37036-E39A-6104-025F-014D5A874BE4}"/>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6" name="Footer Placeholder 5">
            <a:extLst>
              <a:ext uri="{FF2B5EF4-FFF2-40B4-BE49-F238E27FC236}">
                <a16:creationId xmlns:a16="http://schemas.microsoft.com/office/drawing/2014/main" id="{EDB1385B-12CA-B8CE-30FF-10B8B691F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C88EC-552A-0CAA-8289-54F15661A403}"/>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156393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2E5A-6112-6417-08E3-FF5AA5637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2560F-C21E-CD54-DBC8-D31D391217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B6F10C-CDEA-D5B8-987A-DC62C2E4B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E87CB-0CCE-C2A3-F500-CACD1B879FE7}"/>
              </a:ext>
            </a:extLst>
          </p:cNvPr>
          <p:cNvSpPr>
            <a:spLocks noGrp="1"/>
          </p:cNvSpPr>
          <p:nvPr>
            <p:ph type="dt" sz="half" idx="10"/>
          </p:nvPr>
        </p:nvSpPr>
        <p:spPr/>
        <p:txBody>
          <a:bodyPr/>
          <a:lstStyle/>
          <a:p>
            <a:fld id="{1435DA48-9E5A-4B55-BE53-97CACDC38270}" type="datetimeFigureOut">
              <a:rPr lang="en-US" smtClean="0"/>
              <a:t>6/4/2025</a:t>
            </a:fld>
            <a:endParaRPr lang="en-US"/>
          </a:p>
        </p:txBody>
      </p:sp>
      <p:sp>
        <p:nvSpPr>
          <p:cNvPr id="6" name="Footer Placeholder 5">
            <a:extLst>
              <a:ext uri="{FF2B5EF4-FFF2-40B4-BE49-F238E27FC236}">
                <a16:creationId xmlns:a16="http://schemas.microsoft.com/office/drawing/2014/main" id="{A068F151-64C3-AE32-390D-4B25CEA3F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AC4130-CF80-E82B-2824-96184B5629B7}"/>
              </a:ext>
            </a:extLst>
          </p:cNvPr>
          <p:cNvSpPr>
            <a:spLocks noGrp="1"/>
          </p:cNvSpPr>
          <p:nvPr>
            <p:ph type="sldNum" sz="quarter" idx="12"/>
          </p:nvPr>
        </p:nvSpPr>
        <p:spPr/>
        <p:txBody>
          <a:bodyPr/>
          <a:lstStyle/>
          <a:p>
            <a:fld id="{CD26170B-D845-4C9F-9840-8AF3F9F0E236}" type="slidenum">
              <a:rPr lang="en-US" smtClean="0"/>
              <a:t>‹#›</a:t>
            </a:fld>
            <a:endParaRPr lang="en-US"/>
          </a:p>
        </p:txBody>
      </p:sp>
    </p:spTree>
    <p:extLst>
      <p:ext uri="{BB962C8B-B14F-4D97-AF65-F5344CB8AC3E}">
        <p14:creationId xmlns:p14="http://schemas.microsoft.com/office/powerpoint/2010/main" val="21088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AB76B-50DA-AF56-257F-FD1A7A1DD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86031-2EA3-FE8C-596D-CF9B760B4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DF8A5-9C05-5DC9-8197-3168EE84B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5DA48-9E5A-4B55-BE53-97CACDC38270}" type="datetimeFigureOut">
              <a:rPr lang="en-US" smtClean="0"/>
              <a:t>6/4/2025</a:t>
            </a:fld>
            <a:endParaRPr lang="en-US"/>
          </a:p>
        </p:txBody>
      </p:sp>
      <p:sp>
        <p:nvSpPr>
          <p:cNvPr id="5" name="Footer Placeholder 4">
            <a:extLst>
              <a:ext uri="{FF2B5EF4-FFF2-40B4-BE49-F238E27FC236}">
                <a16:creationId xmlns:a16="http://schemas.microsoft.com/office/drawing/2014/main" id="{204FFD99-DB81-AF78-AD60-A504130C3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7CDD6C-B4D7-2C5E-E10D-30178C73A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6170B-D845-4C9F-9840-8AF3F9F0E236}" type="slidenum">
              <a:rPr lang="en-US" smtClean="0"/>
              <a:t>‹#›</a:t>
            </a:fld>
            <a:endParaRPr lang="en-US"/>
          </a:p>
        </p:txBody>
      </p:sp>
    </p:spTree>
    <p:extLst>
      <p:ext uri="{BB962C8B-B14F-4D97-AF65-F5344CB8AC3E}">
        <p14:creationId xmlns:p14="http://schemas.microsoft.com/office/powerpoint/2010/main" val="204581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464F-FD2A-423A-BB08-8EB9D531AAD3}"/>
              </a:ext>
            </a:extLst>
          </p:cNvPr>
          <p:cNvSpPr>
            <a:spLocks noGrp="1"/>
          </p:cNvSpPr>
          <p:nvPr>
            <p:ph type="ctrTitle"/>
          </p:nvPr>
        </p:nvSpPr>
        <p:spPr>
          <a:xfrm>
            <a:off x="1524000" y="2031061"/>
            <a:ext cx="9144000" cy="1750146"/>
          </a:xfrm>
        </p:spPr>
        <p:txBody>
          <a:bodyPr>
            <a:normAutofit/>
          </a:bodyPr>
          <a:lstStyle/>
          <a:p>
            <a:r>
              <a:rPr lang="en-US" sz="4000"/>
              <a:t>Characterizing similarities and differences between language processing in brains and language models. </a:t>
            </a:r>
          </a:p>
        </p:txBody>
      </p:sp>
      <p:sp>
        <p:nvSpPr>
          <p:cNvPr id="3" name="Subtitle 2">
            <a:extLst>
              <a:ext uri="{FF2B5EF4-FFF2-40B4-BE49-F238E27FC236}">
                <a16:creationId xmlns:a16="http://schemas.microsoft.com/office/drawing/2014/main" id="{23B23B4A-CDC0-46F7-BECA-14F9357756B3}"/>
              </a:ext>
            </a:extLst>
          </p:cNvPr>
          <p:cNvSpPr>
            <a:spLocks noGrp="1"/>
          </p:cNvSpPr>
          <p:nvPr>
            <p:ph type="subTitle" idx="1"/>
          </p:nvPr>
        </p:nvSpPr>
        <p:spPr>
          <a:xfrm>
            <a:off x="1524000" y="4364469"/>
            <a:ext cx="9144000" cy="1360055"/>
          </a:xfrm>
        </p:spPr>
        <p:txBody>
          <a:bodyPr/>
          <a:lstStyle/>
          <a:p>
            <a:r>
              <a:rPr lang="en-US"/>
              <a:t>Subba Reddy Oota</a:t>
            </a:r>
          </a:p>
          <a:p>
            <a:r>
              <a:rPr lang="en-US"/>
              <a:t>Ph.D. Student</a:t>
            </a:r>
          </a:p>
          <a:p>
            <a:r>
              <a:rPr lang="en-US"/>
              <a:t>Inria-Research, France</a:t>
            </a:r>
          </a:p>
        </p:txBody>
      </p:sp>
      <p:pic>
        <p:nvPicPr>
          <p:cNvPr id="7" name="Picture 6" descr="Logo&#10;&#10;Description automatically generated">
            <a:extLst>
              <a:ext uri="{FF2B5EF4-FFF2-40B4-BE49-F238E27FC236}">
                <a16:creationId xmlns:a16="http://schemas.microsoft.com/office/drawing/2014/main" id="{DB7FCDAE-F12D-3C37-E400-53BEFD2BC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4" y="65023"/>
            <a:ext cx="2368345" cy="1382777"/>
          </a:xfrm>
          <a:prstGeom prst="rect">
            <a:avLst/>
          </a:prstGeom>
        </p:spPr>
      </p:pic>
      <p:pic>
        <p:nvPicPr>
          <p:cNvPr id="8" name="Picture 7" descr="Logo, company name&#10;&#10;Description automatically generated">
            <a:extLst>
              <a:ext uri="{FF2B5EF4-FFF2-40B4-BE49-F238E27FC236}">
                <a16:creationId xmlns:a16="http://schemas.microsoft.com/office/drawing/2014/main" id="{4679C875-7E78-9A33-D289-B93A34342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3170" y="48546"/>
            <a:ext cx="1590675" cy="1520825"/>
          </a:xfrm>
          <a:prstGeom prst="rect">
            <a:avLst/>
          </a:prstGeom>
        </p:spPr>
      </p:pic>
    </p:spTree>
    <p:extLst>
      <p:ext uri="{BB962C8B-B14F-4D97-AF65-F5344CB8AC3E}">
        <p14:creationId xmlns:p14="http://schemas.microsoft.com/office/powerpoint/2010/main" val="9752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p:nvPr/>
        </p:nvSpPr>
        <p:spPr>
          <a:xfrm>
            <a:off x="259800" y="218400"/>
            <a:ext cx="11281500" cy="72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Language models (LMs) predict brain activity evoked by complex</a:t>
            </a:r>
            <a:endParaRPr/>
          </a:p>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language (e.g. listening a story) to an impressive degree</a:t>
            </a:r>
            <a:endParaRPr sz="2800" b="1" i="0" u="none" strike="noStrike" cap="none">
              <a:solidFill>
                <a:schemeClr val="dk1"/>
              </a:solidFill>
              <a:latin typeface="Helvetica Neue"/>
              <a:ea typeface="Helvetica Neue"/>
              <a:cs typeface="Helvetica Neue"/>
              <a:sym typeface="Helvetica Neue"/>
            </a:endParaRPr>
          </a:p>
        </p:txBody>
      </p:sp>
      <p:sp>
        <p:nvSpPr>
          <p:cNvPr id="104" name="Google Shape;104;p4"/>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10</a:t>
            </a:fld>
            <a:endParaRPr/>
          </a:p>
        </p:txBody>
      </p:sp>
      <p:pic>
        <p:nvPicPr>
          <p:cNvPr id="105" name="Google Shape;105;p4"/>
          <p:cNvPicPr preferRelativeResize="0"/>
          <p:nvPr/>
        </p:nvPicPr>
        <p:blipFill rotWithShape="1">
          <a:blip r:embed="rId3">
            <a:alphaModFix/>
          </a:blip>
          <a:srcRect/>
          <a:stretch/>
        </p:blipFill>
        <p:spPr>
          <a:xfrm>
            <a:off x="1230236" y="1606094"/>
            <a:ext cx="9731527" cy="3891625"/>
          </a:xfrm>
          <a:prstGeom prst="rect">
            <a:avLst/>
          </a:prstGeom>
          <a:noFill/>
          <a:ln>
            <a:noFill/>
          </a:ln>
        </p:spPr>
      </p:pic>
      <p:sp>
        <p:nvSpPr>
          <p:cNvPr id="106" name="Google Shape;106;p4"/>
          <p:cNvSpPr/>
          <p:nvPr/>
        </p:nvSpPr>
        <p:spPr>
          <a:xfrm>
            <a:off x="4557386" y="2102344"/>
            <a:ext cx="6519000" cy="3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07" name="Google Shape;107;p4"/>
          <p:cNvPicPr preferRelativeResize="0"/>
          <p:nvPr/>
        </p:nvPicPr>
        <p:blipFill rotWithShape="1">
          <a:blip r:embed="rId3">
            <a:alphaModFix/>
          </a:blip>
          <a:srcRect l="33440" t="10912" r="45397" b="71142"/>
          <a:stretch/>
        </p:blipFill>
        <p:spPr>
          <a:xfrm>
            <a:off x="4484636" y="2030719"/>
            <a:ext cx="2059201" cy="698324"/>
          </a:xfrm>
          <a:prstGeom prst="rect">
            <a:avLst/>
          </a:prstGeom>
          <a:noFill/>
          <a:ln>
            <a:noFill/>
          </a:ln>
        </p:spPr>
      </p:pic>
      <p:pic>
        <p:nvPicPr>
          <p:cNvPr id="108" name="Google Shape;108;p4"/>
          <p:cNvPicPr preferRelativeResize="0"/>
          <p:nvPr/>
        </p:nvPicPr>
        <p:blipFill rotWithShape="1">
          <a:blip r:embed="rId3">
            <a:alphaModFix/>
          </a:blip>
          <a:srcRect l="34176" t="59500" r="45398" b="15008"/>
          <a:stretch/>
        </p:blipFill>
        <p:spPr>
          <a:xfrm>
            <a:off x="4556261" y="3921594"/>
            <a:ext cx="1987575" cy="992000"/>
          </a:xfrm>
          <a:prstGeom prst="rect">
            <a:avLst/>
          </a:prstGeom>
          <a:noFill/>
          <a:ln>
            <a:noFill/>
          </a:ln>
        </p:spPr>
      </p:pic>
      <p:pic>
        <p:nvPicPr>
          <p:cNvPr id="109" name="Google Shape;109;p4"/>
          <p:cNvPicPr preferRelativeResize="0"/>
          <p:nvPr/>
        </p:nvPicPr>
        <p:blipFill rotWithShape="1">
          <a:blip r:embed="rId4">
            <a:alphaModFix/>
          </a:blip>
          <a:srcRect r="85406"/>
          <a:stretch/>
        </p:blipFill>
        <p:spPr>
          <a:xfrm>
            <a:off x="6716036" y="2099019"/>
            <a:ext cx="704175" cy="2905776"/>
          </a:xfrm>
          <a:prstGeom prst="rect">
            <a:avLst/>
          </a:prstGeom>
          <a:noFill/>
          <a:ln>
            <a:noFill/>
          </a:ln>
        </p:spPr>
      </p:pic>
      <p:pic>
        <p:nvPicPr>
          <p:cNvPr id="110" name="Google Shape;110;p4"/>
          <p:cNvPicPr preferRelativeResize="0"/>
          <p:nvPr/>
        </p:nvPicPr>
        <p:blipFill rotWithShape="1">
          <a:blip r:embed="rId4">
            <a:alphaModFix/>
          </a:blip>
          <a:srcRect l="14595" b="52367"/>
          <a:stretch/>
        </p:blipFill>
        <p:spPr>
          <a:xfrm>
            <a:off x="7420211" y="2099019"/>
            <a:ext cx="4121175" cy="1384124"/>
          </a:xfrm>
          <a:prstGeom prst="rect">
            <a:avLst/>
          </a:prstGeom>
          <a:noFill/>
          <a:ln>
            <a:noFill/>
          </a:ln>
        </p:spPr>
      </p:pic>
      <p:pic>
        <p:nvPicPr>
          <p:cNvPr id="111" name="Google Shape;111;p4"/>
          <p:cNvPicPr preferRelativeResize="0"/>
          <p:nvPr/>
        </p:nvPicPr>
        <p:blipFill rotWithShape="1">
          <a:blip r:embed="rId4">
            <a:alphaModFix/>
          </a:blip>
          <a:srcRect l="14595" t="46438"/>
          <a:stretch/>
        </p:blipFill>
        <p:spPr>
          <a:xfrm>
            <a:off x="7420211" y="3448419"/>
            <a:ext cx="4121175" cy="1556374"/>
          </a:xfrm>
          <a:prstGeom prst="rect">
            <a:avLst/>
          </a:prstGeom>
          <a:noFill/>
          <a:ln>
            <a:noFill/>
          </a:ln>
        </p:spPr>
      </p:pic>
      <p:sp>
        <p:nvSpPr>
          <p:cNvPr id="112" name="Google Shape;112;p4"/>
          <p:cNvSpPr/>
          <p:nvPr/>
        </p:nvSpPr>
        <p:spPr>
          <a:xfrm>
            <a:off x="1341324" y="3064204"/>
            <a:ext cx="971400" cy="76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4" descr="Diagram&#10;&#10;Description automatically generated"/>
          <p:cNvPicPr preferRelativeResize="0"/>
          <p:nvPr/>
        </p:nvPicPr>
        <p:blipFill rotWithShape="1">
          <a:blip r:embed="rId5">
            <a:alphaModFix/>
          </a:blip>
          <a:srcRect l="2653" t="7885" r="88261" b="85470"/>
          <a:stretch/>
        </p:blipFill>
        <p:spPr>
          <a:xfrm>
            <a:off x="999946" y="3064179"/>
            <a:ext cx="471715" cy="585141"/>
          </a:xfrm>
          <a:prstGeom prst="rect">
            <a:avLst/>
          </a:prstGeom>
          <a:noFill/>
          <a:ln>
            <a:noFill/>
          </a:ln>
        </p:spPr>
      </p:pic>
      <p:pic>
        <p:nvPicPr>
          <p:cNvPr id="114" name="Google Shape;114;p4" descr="Diagram&#10;&#10;Description automatically generated"/>
          <p:cNvPicPr preferRelativeResize="0"/>
          <p:nvPr/>
        </p:nvPicPr>
        <p:blipFill rotWithShape="1">
          <a:blip r:embed="rId5">
            <a:alphaModFix/>
          </a:blip>
          <a:srcRect l="11527" t="7885" r="80057" b="85470"/>
          <a:stretch/>
        </p:blipFill>
        <p:spPr>
          <a:xfrm>
            <a:off x="1491058" y="3064179"/>
            <a:ext cx="436925" cy="585141"/>
          </a:xfrm>
          <a:prstGeom prst="rect">
            <a:avLst/>
          </a:prstGeom>
          <a:noFill/>
          <a:ln>
            <a:noFill/>
          </a:ln>
        </p:spPr>
      </p:pic>
      <p:pic>
        <p:nvPicPr>
          <p:cNvPr id="115" name="Google Shape;115;p4" descr="Diagram&#10;&#10;Description automatically generated"/>
          <p:cNvPicPr preferRelativeResize="0"/>
          <p:nvPr/>
        </p:nvPicPr>
        <p:blipFill rotWithShape="1">
          <a:blip r:embed="rId5">
            <a:alphaModFix/>
          </a:blip>
          <a:srcRect l="29043" t="7885" r="65452" b="85470"/>
          <a:stretch/>
        </p:blipFill>
        <p:spPr>
          <a:xfrm>
            <a:off x="1924088" y="3068159"/>
            <a:ext cx="285765" cy="585141"/>
          </a:xfrm>
          <a:prstGeom prst="rect">
            <a:avLst/>
          </a:prstGeom>
          <a:noFill/>
          <a:ln>
            <a:noFill/>
          </a:ln>
        </p:spPr>
      </p:pic>
      <p:sp>
        <p:nvSpPr>
          <p:cNvPr id="116" name="Google Shape;116;p4"/>
          <p:cNvSpPr/>
          <p:nvPr/>
        </p:nvSpPr>
        <p:spPr>
          <a:xfrm>
            <a:off x="1099312" y="2379881"/>
            <a:ext cx="1556400" cy="495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4"/>
          <p:cNvSpPr txBox="1"/>
          <p:nvPr/>
        </p:nvSpPr>
        <p:spPr>
          <a:xfrm>
            <a:off x="974536" y="2848929"/>
            <a:ext cx="580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200"/>
              <a:buFont typeface="Calibri"/>
              <a:buNone/>
            </a:pPr>
            <a:r>
              <a:rPr lang="en-SG" sz="1200" b="1">
                <a:solidFill>
                  <a:schemeClr val="dk1"/>
                </a:solidFill>
                <a:latin typeface="Calibri"/>
                <a:ea typeface="Calibri"/>
                <a:cs typeface="Calibri"/>
                <a:sym typeface="Calibri"/>
              </a:rPr>
              <a:t>Once</a:t>
            </a:r>
            <a:endParaRPr sz="1200" b="1">
              <a:solidFill>
                <a:schemeClr val="dk1"/>
              </a:solidFill>
              <a:latin typeface="Calibri"/>
              <a:ea typeface="Calibri"/>
              <a:cs typeface="Calibri"/>
              <a:sym typeface="Calibri"/>
            </a:endParaRPr>
          </a:p>
        </p:txBody>
      </p:sp>
      <p:sp>
        <p:nvSpPr>
          <p:cNvPr id="118" name="Google Shape;118;p4"/>
          <p:cNvSpPr txBox="1"/>
          <p:nvPr/>
        </p:nvSpPr>
        <p:spPr>
          <a:xfrm>
            <a:off x="1449236" y="2839917"/>
            <a:ext cx="580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200"/>
              <a:buFont typeface="Calibri"/>
              <a:buNone/>
            </a:pPr>
            <a:r>
              <a:rPr lang="en-SG" sz="1200" b="1">
                <a:solidFill>
                  <a:schemeClr val="dk1"/>
                </a:solidFill>
                <a:latin typeface="Calibri"/>
                <a:ea typeface="Calibri"/>
                <a:cs typeface="Calibri"/>
                <a:sym typeface="Calibri"/>
              </a:rPr>
              <a:t>upon</a:t>
            </a:r>
            <a:endParaRPr sz="1200" b="1">
              <a:solidFill>
                <a:schemeClr val="dk1"/>
              </a:solidFill>
              <a:latin typeface="Calibri"/>
              <a:ea typeface="Calibri"/>
              <a:cs typeface="Calibri"/>
              <a:sym typeface="Calibri"/>
            </a:endParaRPr>
          </a:p>
        </p:txBody>
      </p:sp>
      <p:sp>
        <p:nvSpPr>
          <p:cNvPr id="119" name="Google Shape;119;p4"/>
          <p:cNvSpPr txBox="1"/>
          <p:nvPr/>
        </p:nvSpPr>
        <p:spPr>
          <a:xfrm>
            <a:off x="1772402" y="2839917"/>
            <a:ext cx="580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200"/>
              <a:buFont typeface="Calibri"/>
              <a:buNone/>
            </a:pPr>
            <a:r>
              <a:rPr lang="en-SG" sz="1200" b="1">
                <a:solidFill>
                  <a:schemeClr val="dk1"/>
                </a:solidFill>
                <a:latin typeface="Calibri"/>
                <a:ea typeface="Calibri"/>
                <a:cs typeface="Calibri"/>
                <a:sym typeface="Calibri"/>
              </a:rPr>
              <a:t>a</a:t>
            </a:r>
            <a:endParaRPr sz="1200" b="1">
              <a:solidFill>
                <a:schemeClr val="dk1"/>
              </a:solidFill>
              <a:latin typeface="Calibri"/>
              <a:ea typeface="Calibri"/>
              <a:cs typeface="Calibri"/>
              <a:sym typeface="Calibri"/>
            </a:endParaRPr>
          </a:p>
        </p:txBody>
      </p:sp>
      <p:pic>
        <p:nvPicPr>
          <p:cNvPr id="120" name="Google Shape;120;p4" descr="A person's face with a sound wave&#10;&#10;Description automatically generated"/>
          <p:cNvPicPr preferRelativeResize="0"/>
          <p:nvPr/>
        </p:nvPicPr>
        <p:blipFill rotWithShape="1">
          <a:blip r:embed="rId6">
            <a:alphaModFix/>
          </a:blip>
          <a:srcRect/>
          <a:stretch/>
        </p:blipFill>
        <p:spPr>
          <a:xfrm rot="1639485">
            <a:off x="2886886" y="4152576"/>
            <a:ext cx="320040" cy="426721"/>
          </a:xfrm>
          <a:prstGeom prst="rect">
            <a:avLst/>
          </a:prstGeom>
          <a:noFill/>
          <a:ln>
            <a:noFill/>
          </a:ln>
        </p:spPr>
      </p:pic>
      <p:cxnSp>
        <p:nvCxnSpPr>
          <p:cNvPr id="121" name="Google Shape;121;p4"/>
          <p:cNvCxnSpPr/>
          <p:nvPr/>
        </p:nvCxnSpPr>
        <p:spPr>
          <a:xfrm rot="2139419">
            <a:off x="2392110" y="3853744"/>
            <a:ext cx="184241" cy="0"/>
          </a:xfrm>
          <a:prstGeom prst="straightConnector1">
            <a:avLst/>
          </a:prstGeom>
          <a:noFill/>
          <a:ln w="28575" cap="flat" cmpd="sng">
            <a:solidFill>
              <a:srgbClr val="999999"/>
            </a:solidFill>
            <a:prstDash val="dot"/>
            <a:round/>
            <a:headEnd type="none" w="sm" len="sm"/>
            <a:tailEnd type="none" w="sm" len="sm"/>
          </a:ln>
        </p:spPr>
      </p:cxnSp>
      <p:pic>
        <p:nvPicPr>
          <p:cNvPr id="122" name="Google Shape;122;p4" descr="Diagram&#10;&#10;Description automatically generated"/>
          <p:cNvPicPr preferRelativeResize="0"/>
          <p:nvPr/>
        </p:nvPicPr>
        <p:blipFill rotWithShape="1">
          <a:blip r:embed="rId5">
            <a:alphaModFix/>
          </a:blip>
          <a:srcRect l="34797" t="7885" r="56159" b="85470"/>
          <a:stretch/>
        </p:blipFill>
        <p:spPr>
          <a:xfrm rot="2273908">
            <a:off x="2558742" y="3900645"/>
            <a:ext cx="461190" cy="389234"/>
          </a:xfrm>
          <a:prstGeom prst="rect">
            <a:avLst/>
          </a:prstGeom>
          <a:noFill/>
          <a:ln>
            <a:noFill/>
          </a:ln>
        </p:spPr>
      </p:pic>
      <p:sp>
        <p:nvSpPr>
          <p:cNvPr id="123" name="Google Shape;123;p4"/>
          <p:cNvSpPr txBox="1"/>
          <p:nvPr/>
        </p:nvSpPr>
        <p:spPr>
          <a:xfrm rot="-2687952">
            <a:off x="2468026" y="2508616"/>
            <a:ext cx="726345" cy="369325"/>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200"/>
              <a:buFont typeface="Calibri"/>
              <a:buNone/>
            </a:pPr>
            <a:r>
              <a:rPr lang="en-SG" sz="1200" b="1">
                <a:solidFill>
                  <a:schemeClr val="dk1"/>
                </a:solidFill>
                <a:latin typeface="Calibri"/>
                <a:ea typeface="Calibri"/>
                <a:cs typeface="Calibri"/>
                <a:sym typeface="Calibri"/>
              </a:rPr>
              <a:t>time</a:t>
            </a:r>
            <a:endParaRPr sz="1200" b="1">
              <a:solidFill>
                <a:schemeClr val="dk1"/>
              </a:solidFill>
              <a:latin typeface="Calibri"/>
              <a:ea typeface="Calibri"/>
              <a:cs typeface="Calibri"/>
              <a:sym typeface="Calibri"/>
            </a:endParaRPr>
          </a:p>
        </p:txBody>
      </p:sp>
      <p:cxnSp>
        <p:nvCxnSpPr>
          <p:cNvPr id="124" name="Google Shape;124;p4"/>
          <p:cNvCxnSpPr/>
          <p:nvPr/>
        </p:nvCxnSpPr>
        <p:spPr>
          <a:xfrm rot="10800000" flipH="1">
            <a:off x="2494457" y="2875587"/>
            <a:ext cx="177300" cy="157200"/>
          </a:xfrm>
          <a:prstGeom prst="straightConnector1">
            <a:avLst/>
          </a:prstGeom>
          <a:noFill/>
          <a:ln w="28575" cap="flat" cmpd="sng">
            <a:solidFill>
              <a:srgbClr val="999999"/>
            </a:solidFill>
            <a:prstDash val="dot"/>
            <a:round/>
            <a:headEnd type="none" w="sm" len="sm"/>
            <a:tailEnd type="none" w="sm" len="sm"/>
          </a:ln>
        </p:spPr>
      </p:cxnSp>
      <p:sp>
        <p:nvSpPr>
          <p:cNvPr id="2" name="Google Shape;137;g2978e5e2abf_0_30">
            <a:extLst>
              <a:ext uri="{FF2B5EF4-FFF2-40B4-BE49-F238E27FC236}">
                <a16:creationId xmlns:a16="http://schemas.microsoft.com/office/drawing/2014/main" id="{C3D6CD59-A8B9-92CC-265D-4938201B79B4}"/>
              </a:ext>
            </a:extLst>
          </p:cNvPr>
          <p:cNvSpPr/>
          <p:nvPr/>
        </p:nvSpPr>
        <p:spPr>
          <a:xfrm>
            <a:off x="41099" y="5323267"/>
            <a:ext cx="12109800" cy="7263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SG" sz="2000">
                <a:solidFill>
                  <a:schemeClr val="dk1"/>
                </a:solidFill>
                <a:latin typeface="Helvetica Neue"/>
                <a:ea typeface="Helvetica Neue"/>
                <a:cs typeface="Helvetica Neue"/>
                <a:sym typeface="Helvetica Neue"/>
              </a:rPr>
              <a:t>Brain alignment of a LM ⇒ Why do language models have better brain alignment? What are the reasons? </a:t>
            </a:r>
            <a:endParaRPr sz="2000" i="0" u="none" strike="noStrike" cap="none">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p:nvPr/>
        </p:nvSpPr>
        <p:spPr>
          <a:xfrm>
            <a:off x="515099" y="893575"/>
            <a:ext cx="11161800" cy="72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i="0" u="none" strike="noStrike" cap="none">
                <a:solidFill>
                  <a:schemeClr val="dk1"/>
                </a:solidFill>
                <a:latin typeface="Helvetica Neue"/>
                <a:ea typeface="Helvetica Neue"/>
                <a:cs typeface="Helvetica Neue"/>
                <a:sym typeface="Helvetica Neue"/>
              </a:rPr>
              <a:t>Language models (LMs) are trained to predict missing words</a:t>
            </a:r>
            <a:endParaRPr sz="2800" b="1" i="0" u="none" strike="noStrike" cap="none">
              <a:solidFill>
                <a:schemeClr val="dk1"/>
              </a:solidFill>
              <a:latin typeface="Helvetica Neue"/>
              <a:ea typeface="Helvetica Neue"/>
              <a:cs typeface="Helvetica Neue"/>
              <a:sym typeface="Helvetica Neue"/>
            </a:endParaRPr>
          </a:p>
        </p:txBody>
      </p:sp>
      <p:sp>
        <p:nvSpPr>
          <p:cNvPr id="145" name="Google Shape;145;p2"/>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11</a:t>
            </a:fld>
            <a:endParaRPr/>
          </a:p>
        </p:txBody>
      </p:sp>
      <p:sp>
        <p:nvSpPr>
          <p:cNvPr id="146" name="Google Shape;146;p2"/>
          <p:cNvSpPr/>
          <p:nvPr/>
        </p:nvSpPr>
        <p:spPr>
          <a:xfrm>
            <a:off x="1476900" y="3063900"/>
            <a:ext cx="9238200" cy="11700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800"/>
              <a:buFont typeface="Helvetica Neue"/>
              <a:buNone/>
            </a:pPr>
            <a:r>
              <a:rPr lang="en-SG" sz="2800" b="1" i="0" u="none" strike="noStrike" cap="none">
                <a:solidFill>
                  <a:schemeClr val="dk1"/>
                </a:solidFill>
                <a:latin typeface="Helvetica Neue"/>
                <a:ea typeface="Helvetica Neue"/>
                <a:cs typeface="Helvetica Neue"/>
                <a:sym typeface="Helvetica Neue"/>
              </a:rPr>
              <a:t>Language model</a:t>
            </a:r>
            <a:endParaRPr sz="2800" b="1" i="0" u="none" strike="noStrike" cap="none">
              <a:solidFill>
                <a:schemeClr val="dk1"/>
              </a:solidFill>
              <a:latin typeface="Helvetica Neue"/>
              <a:ea typeface="Helvetica Neue"/>
              <a:cs typeface="Helvetica Neue"/>
              <a:sym typeface="Helvetica Neue"/>
            </a:endParaRPr>
          </a:p>
        </p:txBody>
      </p:sp>
      <p:cxnSp>
        <p:nvCxnSpPr>
          <p:cNvPr id="147" name="Google Shape;147;p2"/>
          <p:cNvCxnSpPr/>
          <p:nvPr/>
        </p:nvCxnSpPr>
        <p:spPr>
          <a:xfrm rot="10800000">
            <a:off x="2225488" y="423362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48" name="Google Shape;148;p2"/>
          <p:cNvCxnSpPr/>
          <p:nvPr/>
        </p:nvCxnSpPr>
        <p:spPr>
          <a:xfrm rot="10800000">
            <a:off x="4160744" y="423362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49" name="Google Shape;149;p2"/>
          <p:cNvCxnSpPr/>
          <p:nvPr/>
        </p:nvCxnSpPr>
        <p:spPr>
          <a:xfrm rot="10800000">
            <a:off x="6096000" y="423362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50" name="Google Shape;150;p2"/>
          <p:cNvCxnSpPr/>
          <p:nvPr/>
        </p:nvCxnSpPr>
        <p:spPr>
          <a:xfrm rot="10800000">
            <a:off x="8031256" y="423362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51" name="Google Shape;151;p2"/>
          <p:cNvCxnSpPr/>
          <p:nvPr/>
        </p:nvCxnSpPr>
        <p:spPr>
          <a:xfrm rot="10800000">
            <a:off x="9966513" y="4233625"/>
            <a:ext cx="0" cy="807000"/>
          </a:xfrm>
          <a:prstGeom prst="straightConnector1">
            <a:avLst/>
          </a:prstGeom>
          <a:noFill/>
          <a:ln w="38100" cap="flat" cmpd="sng">
            <a:solidFill>
              <a:schemeClr val="dk1"/>
            </a:solidFill>
            <a:prstDash val="solid"/>
            <a:round/>
            <a:headEnd type="none" w="sm" len="sm"/>
            <a:tailEnd type="triangle" w="med" len="med"/>
          </a:ln>
        </p:spPr>
      </p:cxnSp>
      <p:sp>
        <p:nvSpPr>
          <p:cNvPr id="152" name="Google Shape;152;p2"/>
          <p:cNvSpPr/>
          <p:nvPr/>
        </p:nvSpPr>
        <p:spPr>
          <a:xfrm>
            <a:off x="145315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The</a:t>
            </a:r>
            <a:endParaRPr sz="3500" b="0" i="0" u="none" strike="noStrike" cap="none">
              <a:solidFill>
                <a:schemeClr val="dk1"/>
              </a:solidFill>
              <a:latin typeface="Helvetica Neue"/>
              <a:ea typeface="Helvetica Neue"/>
              <a:cs typeface="Helvetica Neue"/>
              <a:sym typeface="Helvetica Neue"/>
            </a:endParaRPr>
          </a:p>
        </p:txBody>
      </p:sp>
      <p:sp>
        <p:nvSpPr>
          <p:cNvPr id="153" name="Google Shape;153;p2"/>
          <p:cNvSpPr/>
          <p:nvPr/>
        </p:nvSpPr>
        <p:spPr>
          <a:xfrm>
            <a:off x="338840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quick</a:t>
            </a:r>
            <a:endParaRPr sz="3500" b="0" i="0" u="none" strike="noStrike" cap="none">
              <a:solidFill>
                <a:schemeClr val="dk1"/>
              </a:solidFill>
              <a:latin typeface="Helvetica Neue"/>
              <a:ea typeface="Helvetica Neue"/>
              <a:cs typeface="Helvetica Neue"/>
              <a:sym typeface="Helvetica Neue"/>
            </a:endParaRPr>
          </a:p>
        </p:txBody>
      </p:sp>
      <p:sp>
        <p:nvSpPr>
          <p:cNvPr id="154" name="Google Shape;154;p2"/>
          <p:cNvSpPr/>
          <p:nvPr/>
        </p:nvSpPr>
        <p:spPr>
          <a:xfrm>
            <a:off x="532365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brown</a:t>
            </a:r>
            <a:endParaRPr sz="3500" b="0" i="0" u="none" strike="noStrike" cap="none">
              <a:solidFill>
                <a:schemeClr val="dk1"/>
              </a:solidFill>
              <a:latin typeface="Helvetica Neue"/>
              <a:ea typeface="Helvetica Neue"/>
              <a:cs typeface="Helvetica Neue"/>
              <a:sym typeface="Helvetica Neue"/>
            </a:endParaRPr>
          </a:p>
        </p:txBody>
      </p:sp>
      <p:sp>
        <p:nvSpPr>
          <p:cNvPr id="155" name="Google Shape;155;p2"/>
          <p:cNvSpPr/>
          <p:nvPr/>
        </p:nvSpPr>
        <p:spPr>
          <a:xfrm>
            <a:off x="725890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fox</a:t>
            </a:r>
            <a:endParaRPr sz="3500" b="0" i="0" u="none" strike="noStrike" cap="none">
              <a:solidFill>
                <a:schemeClr val="dk1"/>
              </a:solidFill>
              <a:latin typeface="Helvetica Neue"/>
              <a:ea typeface="Helvetica Neue"/>
              <a:cs typeface="Helvetica Neue"/>
              <a:sym typeface="Helvetica Neue"/>
            </a:endParaRPr>
          </a:p>
        </p:txBody>
      </p:sp>
      <p:sp>
        <p:nvSpPr>
          <p:cNvPr id="156" name="Google Shape;156;p2"/>
          <p:cNvSpPr/>
          <p:nvPr/>
        </p:nvSpPr>
        <p:spPr>
          <a:xfrm>
            <a:off x="8908100" y="5163275"/>
            <a:ext cx="21168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1" i="0" u="none" strike="noStrike" cap="none">
                <a:solidFill>
                  <a:schemeClr val="dk1"/>
                </a:solidFill>
                <a:latin typeface="Helvetica Neue"/>
                <a:ea typeface="Helvetica Neue"/>
                <a:cs typeface="Helvetica Neue"/>
                <a:sym typeface="Helvetica Neue"/>
              </a:rPr>
              <a:t>[MASK]</a:t>
            </a:r>
            <a:endParaRPr sz="3500" b="1" i="0" u="none" strike="noStrike" cap="none">
              <a:solidFill>
                <a:schemeClr val="dk1"/>
              </a:solidFill>
              <a:latin typeface="Helvetica Neue"/>
              <a:ea typeface="Helvetica Neue"/>
              <a:cs typeface="Helvetica Neue"/>
              <a:sym typeface="Helvetica Neue"/>
            </a:endParaRPr>
          </a:p>
        </p:txBody>
      </p:sp>
      <p:cxnSp>
        <p:nvCxnSpPr>
          <p:cNvPr id="157" name="Google Shape;157;p2"/>
          <p:cNvCxnSpPr/>
          <p:nvPr/>
        </p:nvCxnSpPr>
        <p:spPr>
          <a:xfrm rot="10800000">
            <a:off x="9966506" y="2256900"/>
            <a:ext cx="0" cy="807000"/>
          </a:xfrm>
          <a:prstGeom prst="straightConnector1">
            <a:avLst/>
          </a:prstGeom>
          <a:noFill/>
          <a:ln w="38100" cap="flat" cmpd="sng">
            <a:solidFill>
              <a:schemeClr val="dk1"/>
            </a:solidFill>
            <a:prstDash val="solid"/>
            <a:round/>
            <a:headEnd type="none" w="sm" len="sm"/>
            <a:tailEnd type="triangle" w="med" len="med"/>
          </a:ln>
        </p:spPr>
      </p:cxnSp>
      <p:sp>
        <p:nvSpPr>
          <p:cNvPr id="158" name="Google Shape;158;p2"/>
          <p:cNvSpPr/>
          <p:nvPr/>
        </p:nvSpPr>
        <p:spPr>
          <a:xfrm>
            <a:off x="9194150" y="154892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600" b="1" i="0" u="none" strike="noStrike" cap="none">
                <a:solidFill>
                  <a:schemeClr val="dk1"/>
                </a:solidFill>
                <a:latin typeface="Helvetica Neue"/>
                <a:ea typeface="Helvetica Neue"/>
                <a:cs typeface="Helvetica Neue"/>
                <a:sym typeface="Helvetica Neue"/>
              </a:rPr>
              <a:t>jumps</a:t>
            </a:r>
            <a:endParaRPr sz="3600" b="1" i="0" u="none" strike="noStrike" cap="none">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2466"/>
          </a:xfrm>
        </p:spPr>
        <p:txBody>
          <a:bodyPr>
            <a:normAutofit/>
          </a:bodyPr>
          <a:lstStyle/>
          <a:p>
            <a:r>
              <a:rPr lang="en-US" sz="2800" b="1" dirty="0">
                <a:solidFill>
                  <a:schemeClr val="tx1"/>
                </a:solidFill>
                <a:latin typeface="Helvetica Neue" panose="020B0604020202020204" charset="0"/>
              </a:rPr>
              <a:t>Interpreting BERT and beyond</a:t>
            </a:r>
          </a:p>
        </p:txBody>
      </p:sp>
      <p:sp>
        <p:nvSpPr>
          <p:cNvPr id="3" name="Content Placeholder 2"/>
          <p:cNvSpPr>
            <a:spLocks noGrp="1"/>
          </p:cNvSpPr>
          <p:nvPr>
            <p:ph idx="1"/>
          </p:nvPr>
        </p:nvSpPr>
        <p:spPr/>
        <p:txBody>
          <a:bodyPr/>
          <a:lstStyle/>
          <a:p>
            <a:r>
              <a:rPr lang="en-US" b="1" dirty="0">
                <a:solidFill>
                  <a:srgbClr val="00B050"/>
                </a:solidFill>
              </a:rPr>
              <a:t>Can we unveil the representations learned by BERT to linguistics structure?</a:t>
            </a:r>
          </a:p>
          <a:p>
            <a:r>
              <a:rPr lang="en-US" dirty="0"/>
              <a:t>Understand the reason behind the success of BERT but also its limitations.</a:t>
            </a:r>
          </a:p>
          <a:p>
            <a:r>
              <a:rPr lang="en-US" dirty="0"/>
              <a:t>Guide the design of improved architectures.</a:t>
            </a:r>
          </a:p>
          <a:p>
            <a:endParaRPr lang="en-US" dirty="0"/>
          </a:p>
        </p:txBody>
      </p:sp>
      <p:sp>
        <p:nvSpPr>
          <p:cNvPr id="4" name="Slide Number Placeholder 3"/>
          <p:cNvSpPr>
            <a:spLocks noGrp="1"/>
          </p:cNvSpPr>
          <p:nvPr>
            <p:ph type="sldNum" sz="quarter" idx="12"/>
          </p:nvPr>
        </p:nvSpPr>
        <p:spPr/>
        <p:txBody>
          <a:bodyPr/>
          <a:lstStyle/>
          <a:p>
            <a:fld id="{27A29B39-2A40-F249-9487-7AFAAEE10363}" type="slidenum">
              <a:rPr lang="en-US" smtClean="0"/>
              <a:t>12</a:t>
            </a:fld>
            <a:endParaRPr lang="en-US"/>
          </a:p>
        </p:txBody>
      </p:sp>
    </p:spTree>
    <p:extLst>
      <p:ext uri="{BB962C8B-B14F-4D97-AF65-F5344CB8AC3E}">
        <p14:creationId xmlns:p14="http://schemas.microsoft.com/office/powerpoint/2010/main" val="84672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g2978e5e2abf_0_59"/>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13</a:t>
            </a:fld>
            <a:endParaRPr/>
          </a:p>
        </p:txBody>
      </p:sp>
      <p:sp>
        <p:nvSpPr>
          <p:cNvPr id="166" name="Google Shape;166;g2978e5e2abf_0_59"/>
          <p:cNvSpPr/>
          <p:nvPr/>
        </p:nvSpPr>
        <p:spPr>
          <a:xfrm>
            <a:off x="1476900" y="3258460"/>
            <a:ext cx="9238200" cy="11700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800"/>
              <a:buFont typeface="Helvetica Neue"/>
              <a:buNone/>
            </a:pPr>
            <a:r>
              <a:rPr lang="en-SG" sz="2800" b="1" i="0" u="none" strike="noStrike" cap="none">
                <a:solidFill>
                  <a:schemeClr val="dk1"/>
                </a:solidFill>
                <a:latin typeface="Helvetica Neue"/>
                <a:ea typeface="Helvetica Neue"/>
                <a:cs typeface="Helvetica Neue"/>
                <a:sym typeface="Helvetica Neue"/>
              </a:rPr>
              <a:t>Language model</a:t>
            </a:r>
            <a:endParaRPr sz="2800" b="1" i="0" u="none" strike="noStrike" cap="none">
              <a:solidFill>
                <a:schemeClr val="dk1"/>
              </a:solidFill>
              <a:latin typeface="Helvetica Neue"/>
              <a:ea typeface="Helvetica Neue"/>
              <a:cs typeface="Helvetica Neue"/>
              <a:sym typeface="Helvetica Neue"/>
            </a:endParaRPr>
          </a:p>
        </p:txBody>
      </p:sp>
      <p:cxnSp>
        <p:nvCxnSpPr>
          <p:cNvPr id="167" name="Google Shape;167;g2978e5e2abf_0_59"/>
          <p:cNvCxnSpPr/>
          <p:nvPr/>
        </p:nvCxnSpPr>
        <p:spPr>
          <a:xfrm rot="10800000">
            <a:off x="2225488" y="442818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68" name="Google Shape;168;g2978e5e2abf_0_59"/>
          <p:cNvCxnSpPr/>
          <p:nvPr/>
        </p:nvCxnSpPr>
        <p:spPr>
          <a:xfrm rot="10800000">
            <a:off x="4160744" y="442818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69" name="Google Shape;169;g2978e5e2abf_0_59"/>
          <p:cNvCxnSpPr/>
          <p:nvPr/>
        </p:nvCxnSpPr>
        <p:spPr>
          <a:xfrm rot="10800000">
            <a:off x="6096000" y="442818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70" name="Google Shape;170;g2978e5e2abf_0_59"/>
          <p:cNvCxnSpPr/>
          <p:nvPr/>
        </p:nvCxnSpPr>
        <p:spPr>
          <a:xfrm rot="10800000">
            <a:off x="8031256" y="442818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71" name="Google Shape;171;g2978e5e2abf_0_59"/>
          <p:cNvCxnSpPr/>
          <p:nvPr/>
        </p:nvCxnSpPr>
        <p:spPr>
          <a:xfrm rot="10800000">
            <a:off x="9966513" y="4428185"/>
            <a:ext cx="0" cy="807000"/>
          </a:xfrm>
          <a:prstGeom prst="straightConnector1">
            <a:avLst/>
          </a:prstGeom>
          <a:noFill/>
          <a:ln w="38100" cap="flat" cmpd="sng">
            <a:solidFill>
              <a:schemeClr val="dk1"/>
            </a:solidFill>
            <a:prstDash val="solid"/>
            <a:round/>
            <a:headEnd type="none" w="sm" len="sm"/>
            <a:tailEnd type="triangle" w="med" len="med"/>
          </a:ln>
        </p:spPr>
      </p:cxnSp>
      <p:sp>
        <p:nvSpPr>
          <p:cNvPr id="172" name="Google Shape;172;g2978e5e2abf_0_59"/>
          <p:cNvSpPr/>
          <p:nvPr/>
        </p:nvSpPr>
        <p:spPr>
          <a:xfrm>
            <a:off x="145315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The</a:t>
            </a:r>
            <a:endParaRPr sz="3500" b="0" i="0" u="none" strike="noStrike" cap="none">
              <a:solidFill>
                <a:schemeClr val="dk1"/>
              </a:solidFill>
              <a:latin typeface="Helvetica Neue"/>
              <a:ea typeface="Helvetica Neue"/>
              <a:cs typeface="Helvetica Neue"/>
              <a:sym typeface="Helvetica Neue"/>
            </a:endParaRPr>
          </a:p>
        </p:txBody>
      </p:sp>
      <p:sp>
        <p:nvSpPr>
          <p:cNvPr id="173" name="Google Shape;173;g2978e5e2abf_0_59"/>
          <p:cNvSpPr/>
          <p:nvPr/>
        </p:nvSpPr>
        <p:spPr>
          <a:xfrm>
            <a:off x="338840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quick</a:t>
            </a:r>
            <a:endParaRPr sz="3500" b="0" i="0" u="none" strike="noStrike" cap="none">
              <a:solidFill>
                <a:schemeClr val="dk1"/>
              </a:solidFill>
              <a:latin typeface="Helvetica Neue"/>
              <a:ea typeface="Helvetica Neue"/>
              <a:cs typeface="Helvetica Neue"/>
              <a:sym typeface="Helvetica Neue"/>
            </a:endParaRPr>
          </a:p>
        </p:txBody>
      </p:sp>
      <p:sp>
        <p:nvSpPr>
          <p:cNvPr id="174" name="Google Shape;174;g2978e5e2abf_0_59"/>
          <p:cNvSpPr/>
          <p:nvPr/>
        </p:nvSpPr>
        <p:spPr>
          <a:xfrm>
            <a:off x="532365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brown</a:t>
            </a:r>
            <a:endParaRPr sz="3500" b="0" i="0" u="none" strike="noStrike" cap="none">
              <a:solidFill>
                <a:schemeClr val="dk1"/>
              </a:solidFill>
              <a:latin typeface="Helvetica Neue"/>
              <a:ea typeface="Helvetica Neue"/>
              <a:cs typeface="Helvetica Neue"/>
              <a:sym typeface="Helvetica Neue"/>
            </a:endParaRPr>
          </a:p>
        </p:txBody>
      </p:sp>
      <p:sp>
        <p:nvSpPr>
          <p:cNvPr id="175" name="Google Shape;175;g2978e5e2abf_0_59"/>
          <p:cNvSpPr/>
          <p:nvPr/>
        </p:nvSpPr>
        <p:spPr>
          <a:xfrm>
            <a:off x="725890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fox</a:t>
            </a:r>
            <a:endParaRPr sz="3500" b="0" i="0" u="none" strike="noStrike" cap="none">
              <a:solidFill>
                <a:schemeClr val="dk1"/>
              </a:solidFill>
              <a:latin typeface="Helvetica Neue"/>
              <a:ea typeface="Helvetica Neue"/>
              <a:cs typeface="Helvetica Neue"/>
              <a:sym typeface="Helvetica Neue"/>
            </a:endParaRPr>
          </a:p>
        </p:txBody>
      </p:sp>
      <p:sp>
        <p:nvSpPr>
          <p:cNvPr id="176" name="Google Shape;176;g2978e5e2abf_0_59"/>
          <p:cNvSpPr/>
          <p:nvPr/>
        </p:nvSpPr>
        <p:spPr>
          <a:xfrm>
            <a:off x="8908100" y="5163275"/>
            <a:ext cx="21168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1" i="0" u="none" strike="noStrike" cap="none">
                <a:solidFill>
                  <a:schemeClr val="dk1"/>
                </a:solidFill>
                <a:latin typeface="Helvetica Neue"/>
                <a:ea typeface="Helvetica Neue"/>
                <a:cs typeface="Helvetica Neue"/>
                <a:sym typeface="Helvetica Neue"/>
              </a:rPr>
              <a:t>[MASK]</a:t>
            </a:r>
            <a:endParaRPr sz="3500" b="1" i="0" u="none" strike="noStrike" cap="none">
              <a:solidFill>
                <a:schemeClr val="dk1"/>
              </a:solidFill>
              <a:latin typeface="Helvetica Neue"/>
              <a:ea typeface="Helvetica Neue"/>
              <a:cs typeface="Helvetica Neue"/>
              <a:sym typeface="Helvetica Neue"/>
            </a:endParaRPr>
          </a:p>
        </p:txBody>
      </p:sp>
      <p:cxnSp>
        <p:nvCxnSpPr>
          <p:cNvPr id="177" name="Google Shape;177;g2978e5e2abf_0_59"/>
          <p:cNvCxnSpPr/>
          <p:nvPr/>
        </p:nvCxnSpPr>
        <p:spPr>
          <a:xfrm rot="10800000">
            <a:off x="9966506" y="2451460"/>
            <a:ext cx="0" cy="807000"/>
          </a:xfrm>
          <a:prstGeom prst="straightConnector1">
            <a:avLst/>
          </a:prstGeom>
          <a:noFill/>
          <a:ln w="38100" cap="flat" cmpd="sng">
            <a:solidFill>
              <a:schemeClr val="dk1"/>
            </a:solidFill>
            <a:prstDash val="solid"/>
            <a:round/>
            <a:headEnd type="none" w="sm" len="sm"/>
            <a:tailEnd type="triangle" w="med" len="med"/>
          </a:ln>
        </p:spPr>
      </p:cxnSp>
      <p:sp>
        <p:nvSpPr>
          <p:cNvPr id="178" name="Google Shape;178;g2978e5e2abf_0_59"/>
          <p:cNvSpPr/>
          <p:nvPr/>
        </p:nvSpPr>
        <p:spPr>
          <a:xfrm>
            <a:off x="9194150" y="174348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600" b="1" i="0" u="none" strike="noStrike" cap="none">
                <a:solidFill>
                  <a:schemeClr val="dk1"/>
                </a:solidFill>
                <a:latin typeface="Helvetica Neue"/>
                <a:ea typeface="Helvetica Neue"/>
                <a:cs typeface="Helvetica Neue"/>
                <a:sym typeface="Helvetica Neue"/>
              </a:rPr>
              <a:t>jumps</a:t>
            </a:r>
            <a:endParaRPr sz="3600" b="1" i="0" u="none" strike="noStrike" cap="none">
              <a:solidFill>
                <a:schemeClr val="dk1"/>
              </a:solidFill>
              <a:latin typeface="Helvetica Neue"/>
              <a:ea typeface="Helvetica Neue"/>
              <a:cs typeface="Helvetica Neue"/>
              <a:sym typeface="Helvetica Neue"/>
            </a:endParaRPr>
          </a:p>
        </p:txBody>
      </p:sp>
      <p:pic>
        <p:nvPicPr>
          <p:cNvPr id="180" name="Google Shape;180;g2978e5e2abf_0_59"/>
          <p:cNvPicPr preferRelativeResize="0"/>
          <p:nvPr/>
        </p:nvPicPr>
        <p:blipFill rotWithShape="1">
          <a:blip r:embed="rId3">
            <a:alphaModFix/>
          </a:blip>
          <a:srcRect/>
          <a:stretch/>
        </p:blipFill>
        <p:spPr>
          <a:xfrm>
            <a:off x="233908" y="1885248"/>
            <a:ext cx="3029792" cy="3767577"/>
          </a:xfrm>
          <a:prstGeom prst="rect">
            <a:avLst/>
          </a:prstGeom>
          <a:noFill/>
          <a:ln>
            <a:noFill/>
          </a:ln>
        </p:spPr>
      </p:pic>
      <p:sp>
        <p:nvSpPr>
          <p:cNvPr id="181" name="Google Shape;181;g2978e5e2abf_0_59"/>
          <p:cNvSpPr/>
          <p:nvPr/>
        </p:nvSpPr>
        <p:spPr>
          <a:xfrm>
            <a:off x="966158" y="3192262"/>
            <a:ext cx="2128800" cy="504600"/>
          </a:xfrm>
          <a:prstGeom prst="rect">
            <a:avLst/>
          </a:prstGeom>
          <a:solidFill>
            <a:schemeClr val="accent1">
              <a:alpha val="0"/>
            </a:schemeClr>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g2978e5e2abf_0_59"/>
          <p:cNvPicPr preferRelativeResize="0"/>
          <p:nvPr/>
        </p:nvPicPr>
        <p:blipFill rotWithShape="1">
          <a:blip r:embed="rId4">
            <a:alphaModFix/>
          </a:blip>
          <a:srcRect/>
          <a:stretch/>
        </p:blipFill>
        <p:spPr>
          <a:xfrm>
            <a:off x="3138422" y="1914836"/>
            <a:ext cx="3383148" cy="3757303"/>
          </a:xfrm>
          <a:prstGeom prst="rect">
            <a:avLst/>
          </a:prstGeom>
          <a:noFill/>
          <a:ln>
            <a:noFill/>
          </a:ln>
        </p:spPr>
      </p:pic>
      <p:pic>
        <p:nvPicPr>
          <p:cNvPr id="183" name="Google Shape;183;g2978e5e2abf_0_59"/>
          <p:cNvPicPr preferRelativeResize="0"/>
          <p:nvPr/>
        </p:nvPicPr>
        <p:blipFill rotWithShape="1">
          <a:blip r:embed="rId5">
            <a:alphaModFix/>
          </a:blip>
          <a:srcRect/>
          <a:stretch/>
        </p:blipFill>
        <p:spPr>
          <a:xfrm>
            <a:off x="6412372" y="1921186"/>
            <a:ext cx="5415794" cy="3748263"/>
          </a:xfrm>
          <a:prstGeom prst="rect">
            <a:avLst/>
          </a:prstGeom>
          <a:noFill/>
          <a:ln>
            <a:noFill/>
          </a:ln>
        </p:spPr>
      </p:pic>
      <p:sp>
        <p:nvSpPr>
          <p:cNvPr id="184" name="Google Shape;184;g2978e5e2abf_0_59"/>
          <p:cNvSpPr/>
          <p:nvPr/>
        </p:nvSpPr>
        <p:spPr>
          <a:xfrm>
            <a:off x="3206958" y="3896385"/>
            <a:ext cx="3214800" cy="1003200"/>
          </a:xfrm>
          <a:prstGeom prst="rect">
            <a:avLst/>
          </a:prstGeom>
          <a:solidFill>
            <a:schemeClr val="accent1">
              <a:alpha val="0"/>
            </a:schemeClr>
          </a:solidFill>
          <a:ln w="508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g2978e5e2abf_0_59"/>
          <p:cNvSpPr/>
          <p:nvPr/>
        </p:nvSpPr>
        <p:spPr>
          <a:xfrm>
            <a:off x="6490527" y="3913010"/>
            <a:ext cx="5271000" cy="1737000"/>
          </a:xfrm>
          <a:prstGeom prst="rect">
            <a:avLst/>
          </a:prstGeom>
          <a:solidFill>
            <a:schemeClr val="accent1">
              <a:alpha val="0"/>
            </a:schemeClr>
          </a:solidFill>
          <a:ln w="508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g2978e5e2abf_0_59"/>
          <p:cNvSpPr/>
          <p:nvPr/>
        </p:nvSpPr>
        <p:spPr>
          <a:xfrm>
            <a:off x="972150" y="1478110"/>
            <a:ext cx="21168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400" b="1">
                <a:solidFill>
                  <a:srgbClr val="FF0000"/>
                </a:solidFill>
                <a:latin typeface="Helvetica Neue"/>
                <a:ea typeface="Helvetica Neue"/>
                <a:cs typeface="Helvetica Neue"/>
                <a:sym typeface="Helvetica Neue"/>
              </a:rPr>
              <a:t>Surface</a:t>
            </a:r>
            <a:endParaRPr sz="2400" b="1" i="0" u="none" strike="noStrike" cap="none">
              <a:solidFill>
                <a:srgbClr val="FF0000"/>
              </a:solidFill>
              <a:latin typeface="Helvetica Neue"/>
              <a:ea typeface="Helvetica Neue"/>
              <a:cs typeface="Helvetica Neue"/>
              <a:sym typeface="Helvetica Neue"/>
            </a:endParaRPr>
          </a:p>
        </p:txBody>
      </p:sp>
      <p:sp>
        <p:nvSpPr>
          <p:cNvPr id="188" name="Google Shape;188;g2978e5e2abf_0_59"/>
          <p:cNvSpPr/>
          <p:nvPr/>
        </p:nvSpPr>
        <p:spPr>
          <a:xfrm>
            <a:off x="3597013" y="1478110"/>
            <a:ext cx="21168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400" b="1">
                <a:solidFill>
                  <a:srgbClr val="0000FF"/>
                </a:solidFill>
                <a:latin typeface="Helvetica Neue"/>
                <a:ea typeface="Helvetica Neue"/>
                <a:cs typeface="Helvetica Neue"/>
                <a:sym typeface="Helvetica Neue"/>
              </a:rPr>
              <a:t>Syntactic</a:t>
            </a:r>
            <a:endParaRPr sz="2400" b="1" i="0" u="none" strike="noStrike" cap="none">
              <a:solidFill>
                <a:srgbClr val="0000FF"/>
              </a:solidFill>
              <a:latin typeface="Helvetica Neue"/>
              <a:ea typeface="Helvetica Neue"/>
              <a:cs typeface="Helvetica Neue"/>
              <a:sym typeface="Helvetica Neue"/>
            </a:endParaRPr>
          </a:p>
        </p:txBody>
      </p:sp>
      <p:sp>
        <p:nvSpPr>
          <p:cNvPr id="189" name="Google Shape;189;g2978e5e2abf_0_59"/>
          <p:cNvSpPr/>
          <p:nvPr/>
        </p:nvSpPr>
        <p:spPr>
          <a:xfrm>
            <a:off x="7849688" y="1478110"/>
            <a:ext cx="21168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400" b="1">
                <a:solidFill>
                  <a:srgbClr val="00B050"/>
                </a:solidFill>
                <a:latin typeface="Helvetica Neue"/>
                <a:ea typeface="Helvetica Neue"/>
                <a:cs typeface="Helvetica Neue"/>
                <a:sym typeface="Helvetica Neue"/>
              </a:rPr>
              <a:t>Semantic</a:t>
            </a:r>
            <a:endParaRPr sz="2400" b="1" i="0" u="none" strike="noStrike" cap="none">
              <a:solidFill>
                <a:srgbClr val="00B050"/>
              </a:solidFill>
              <a:latin typeface="Helvetica Neue"/>
              <a:ea typeface="Helvetica Neue"/>
              <a:cs typeface="Helvetica Neue"/>
              <a:sym typeface="Helvetica Neue"/>
            </a:endParaRPr>
          </a:p>
        </p:txBody>
      </p:sp>
      <p:sp>
        <p:nvSpPr>
          <p:cNvPr id="2" name="Google Shape;215;p5">
            <a:extLst>
              <a:ext uri="{FF2B5EF4-FFF2-40B4-BE49-F238E27FC236}">
                <a16:creationId xmlns:a16="http://schemas.microsoft.com/office/drawing/2014/main" id="{B65384BC-6F73-C738-24EE-824D824A474B}"/>
              </a:ext>
            </a:extLst>
          </p:cNvPr>
          <p:cNvSpPr/>
          <p:nvPr/>
        </p:nvSpPr>
        <p:spPr>
          <a:xfrm>
            <a:off x="4420516" y="5896098"/>
            <a:ext cx="3496370" cy="451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000">
                <a:solidFill>
                  <a:schemeClr val="dk1"/>
                </a:solidFill>
                <a:latin typeface="Helvetica Neue"/>
                <a:ea typeface="Helvetica Neue"/>
                <a:cs typeface="Helvetica Neue"/>
                <a:sym typeface="Helvetica Neue"/>
              </a:rPr>
              <a:t>Jawahar et al. 2019 ACL</a:t>
            </a:r>
            <a:endParaRPr sz="2000">
              <a:solidFill>
                <a:schemeClr val="dk1"/>
              </a:solidFill>
              <a:latin typeface="Helvetica Neue"/>
              <a:ea typeface="Helvetica Neue"/>
              <a:cs typeface="Helvetica Neue"/>
              <a:sym typeface="Helvetica Neue"/>
            </a:endParaRPr>
          </a:p>
        </p:txBody>
      </p:sp>
      <p:sp>
        <p:nvSpPr>
          <p:cNvPr id="3" name="Google Shape;223;p6">
            <a:extLst>
              <a:ext uri="{FF2B5EF4-FFF2-40B4-BE49-F238E27FC236}">
                <a16:creationId xmlns:a16="http://schemas.microsoft.com/office/drawing/2014/main" id="{A0DAF74E-C944-E029-A8B5-C946B4EE8530}"/>
              </a:ext>
            </a:extLst>
          </p:cNvPr>
          <p:cNvSpPr/>
          <p:nvPr/>
        </p:nvSpPr>
        <p:spPr>
          <a:xfrm>
            <a:off x="858277" y="526186"/>
            <a:ext cx="10620849" cy="72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a:solidFill>
                  <a:schemeClr val="dk1"/>
                </a:solidFill>
                <a:latin typeface="Helvetica Neue"/>
                <a:ea typeface="Helvetica Neue"/>
                <a:cs typeface="Helvetica Neue"/>
                <a:sym typeface="Helvetica Neue"/>
              </a:rPr>
              <a:t>BERT composes a hierarchy of linguistic signals ranging from surface to semantic features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
          <p:cNvSpPr/>
          <p:nvPr/>
        </p:nvSpPr>
        <p:spPr>
          <a:xfrm>
            <a:off x="1158213" y="723930"/>
            <a:ext cx="9875573" cy="72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The strongest alignment with high-level language brain regions has consistently been observed in middle layers</a:t>
            </a:r>
            <a:endParaRPr/>
          </a:p>
        </p:txBody>
      </p:sp>
      <p:sp>
        <p:nvSpPr>
          <p:cNvPr id="210" name="Google Shape;210;p5"/>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14</a:t>
            </a:fld>
            <a:endParaRPr/>
          </a:p>
        </p:txBody>
      </p:sp>
      <p:pic>
        <p:nvPicPr>
          <p:cNvPr id="211" name="Google Shape;211;p5" descr="Chart, scatter chart&#10;&#10;Description automatically generated"/>
          <p:cNvPicPr preferRelativeResize="0"/>
          <p:nvPr/>
        </p:nvPicPr>
        <p:blipFill rotWithShape="1">
          <a:blip r:embed="rId3">
            <a:alphaModFix/>
          </a:blip>
          <a:srcRect/>
          <a:stretch/>
        </p:blipFill>
        <p:spPr>
          <a:xfrm>
            <a:off x="5457752" y="2011422"/>
            <a:ext cx="5715000" cy="3299879"/>
          </a:xfrm>
          <a:prstGeom prst="rect">
            <a:avLst/>
          </a:prstGeom>
          <a:noFill/>
          <a:ln>
            <a:noFill/>
          </a:ln>
        </p:spPr>
      </p:pic>
      <p:pic>
        <p:nvPicPr>
          <p:cNvPr id="212" name="Google Shape;212;p5" descr="A graph of different colored lines&#10;&#10;Description automatically generated"/>
          <p:cNvPicPr preferRelativeResize="0"/>
          <p:nvPr/>
        </p:nvPicPr>
        <p:blipFill rotWithShape="1">
          <a:blip r:embed="rId4">
            <a:alphaModFix/>
          </a:blip>
          <a:srcRect/>
          <a:stretch/>
        </p:blipFill>
        <p:spPr>
          <a:xfrm>
            <a:off x="608337" y="2011422"/>
            <a:ext cx="4639574" cy="3299879"/>
          </a:xfrm>
          <a:prstGeom prst="rect">
            <a:avLst/>
          </a:prstGeom>
          <a:noFill/>
          <a:ln>
            <a:noFill/>
          </a:ln>
        </p:spPr>
      </p:pic>
      <p:sp>
        <p:nvSpPr>
          <p:cNvPr id="213" name="Google Shape;213;p5"/>
          <p:cNvSpPr/>
          <p:nvPr/>
        </p:nvSpPr>
        <p:spPr>
          <a:xfrm>
            <a:off x="2727376" y="5033773"/>
            <a:ext cx="1544700" cy="2775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1200">
                <a:solidFill>
                  <a:schemeClr val="dk1"/>
                </a:solidFill>
                <a:latin typeface="Helvetica Neue"/>
                <a:ea typeface="Helvetica Neue"/>
                <a:cs typeface="Helvetica Neue"/>
                <a:sym typeface="Helvetica Neue"/>
              </a:rPr>
              <a:t>BERT</a:t>
            </a:r>
            <a:endParaRPr sz="1200">
              <a:solidFill>
                <a:schemeClr val="dk1"/>
              </a:solidFill>
              <a:latin typeface="Helvetica Neue"/>
              <a:ea typeface="Helvetica Neue"/>
              <a:cs typeface="Helvetica Neue"/>
              <a:sym typeface="Helvetica Neue"/>
            </a:endParaRPr>
          </a:p>
        </p:txBody>
      </p:sp>
      <p:sp>
        <p:nvSpPr>
          <p:cNvPr id="214" name="Google Shape;214;p5"/>
          <p:cNvSpPr/>
          <p:nvPr/>
        </p:nvSpPr>
        <p:spPr>
          <a:xfrm>
            <a:off x="7542902" y="5033773"/>
            <a:ext cx="1544700" cy="2775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1200">
                <a:solidFill>
                  <a:schemeClr val="dk1"/>
                </a:solidFill>
                <a:latin typeface="Helvetica Neue"/>
                <a:ea typeface="Helvetica Neue"/>
                <a:cs typeface="Helvetica Neue"/>
                <a:sym typeface="Helvetica Neue"/>
              </a:rPr>
              <a:t>XLM</a:t>
            </a:r>
            <a:endParaRPr sz="1200">
              <a:solidFill>
                <a:schemeClr val="dk1"/>
              </a:solidFill>
              <a:latin typeface="Helvetica Neue"/>
              <a:ea typeface="Helvetica Neue"/>
              <a:cs typeface="Helvetica Neue"/>
              <a:sym typeface="Helvetica Neue"/>
            </a:endParaRPr>
          </a:p>
        </p:txBody>
      </p:sp>
      <p:sp>
        <p:nvSpPr>
          <p:cNvPr id="215" name="Google Shape;215;p5"/>
          <p:cNvSpPr/>
          <p:nvPr/>
        </p:nvSpPr>
        <p:spPr>
          <a:xfrm>
            <a:off x="1179939" y="1662159"/>
            <a:ext cx="3496370" cy="451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000">
                <a:solidFill>
                  <a:schemeClr val="dk1"/>
                </a:solidFill>
                <a:latin typeface="Helvetica Neue"/>
                <a:ea typeface="Helvetica Neue"/>
                <a:cs typeface="Helvetica Neue"/>
                <a:sym typeface="Helvetica Neue"/>
              </a:rPr>
              <a:t>Toneva et al. 2019</a:t>
            </a:r>
            <a:endParaRPr sz="2000">
              <a:solidFill>
                <a:schemeClr val="dk1"/>
              </a:solidFill>
              <a:latin typeface="Helvetica Neue"/>
              <a:ea typeface="Helvetica Neue"/>
              <a:cs typeface="Helvetica Neue"/>
              <a:sym typeface="Helvetica Neue"/>
            </a:endParaRPr>
          </a:p>
        </p:txBody>
      </p:sp>
      <p:sp>
        <p:nvSpPr>
          <p:cNvPr id="216" name="Google Shape;216;p5"/>
          <p:cNvSpPr/>
          <p:nvPr/>
        </p:nvSpPr>
        <p:spPr>
          <a:xfrm>
            <a:off x="6567067" y="1662159"/>
            <a:ext cx="3496370" cy="451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000">
                <a:solidFill>
                  <a:schemeClr val="dk1"/>
                </a:solidFill>
                <a:latin typeface="Helvetica Neue"/>
                <a:ea typeface="Helvetica Neue"/>
                <a:cs typeface="Helvetica Neue"/>
                <a:sym typeface="Helvetica Neue"/>
              </a:rPr>
              <a:t>Caucheteux et al. 2022</a:t>
            </a:r>
            <a:endParaRPr sz="2000">
              <a:solidFill>
                <a:schemeClr val="dk1"/>
              </a:solidFill>
              <a:latin typeface="Helvetica Neue"/>
              <a:ea typeface="Helvetica Neue"/>
              <a:cs typeface="Helvetica Neue"/>
              <a:sym typeface="Helvetica Neue"/>
            </a:endParaRPr>
          </a:p>
        </p:txBody>
      </p:sp>
      <p:sp>
        <p:nvSpPr>
          <p:cNvPr id="217" name="Google Shape;217;p5"/>
          <p:cNvSpPr/>
          <p:nvPr/>
        </p:nvSpPr>
        <p:spPr>
          <a:xfrm>
            <a:off x="608336" y="5413151"/>
            <a:ext cx="10564415" cy="457823"/>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000">
                <a:solidFill>
                  <a:schemeClr val="dk1"/>
                </a:solidFill>
                <a:latin typeface="Helvetica Neue"/>
                <a:ea typeface="Helvetica Neue"/>
                <a:cs typeface="Helvetica Neue"/>
                <a:sym typeface="Helvetica Neue"/>
              </a:rPr>
              <a:t>Across several types of large NLP systems, best alignment with fMRI in middle layers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p:nvPr/>
        </p:nvSpPr>
        <p:spPr>
          <a:xfrm>
            <a:off x="956272" y="1249832"/>
            <a:ext cx="9875573" cy="72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What are the reasons for this observed brain alignment?</a:t>
            </a:r>
            <a:endParaRPr/>
          </a:p>
        </p:txBody>
      </p:sp>
      <p:sp>
        <p:nvSpPr>
          <p:cNvPr id="224" name="Google Shape;224;p6"/>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15</a:t>
            </a:fld>
            <a:endParaRPr/>
          </a:p>
        </p:txBody>
      </p:sp>
      <p:sp>
        <p:nvSpPr>
          <p:cNvPr id="225" name="Google Shape;225;p6"/>
          <p:cNvSpPr txBox="1"/>
          <p:nvPr/>
        </p:nvSpPr>
        <p:spPr>
          <a:xfrm>
            <a:off x="5765909" y="2274975"/>
            <a:ext cx="436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000" b="1">
                <a:solidFill>
                  <a:srgbClr val="0070C0"/>
                </a:solidFill>
                <a:latin typeface="Calibri"/>
                <a:ea typeface="Calibri"/>
                <a:cs typeface="Calibri"/>
                <a:sym typeface="Calibri"/>
              </a:rPr>
              <a:t>Investigate via a perturbation approach</a:t>
            </a:r>
            <a:endParaRPr>
              <a:solidFill>
                <a:srgbClr val="0070C0"/>
              </a:solidFill>
            </a:endParaRPr>
          </a:p>
        </p:txBody>
      </p:sp>
      <p:pic>
        <p:nvPicPr>
          <p:cNvPr id="4" name="Picture 3" descr="A diagram of a computer system&#10;&#10;Description automatically generated">
            <a:extLst>
              <a:ext uri="{FF2B5EF4-FFF2-40B4-BE49-F238E27FC236}">
                <a16:creationId xmlns:a16="http://schemas.microsoft.com/office/drawing/2014/main" id="{0F87CDEF-BBFC-52DB-0474-D7F9B460143E}"/>
              </a:ext>
            </a:extLst>
          </p:cNvPr>
          <p:cNvPicPr>
            <a:picLocks noChangeAspect="1"/>
          </p:cNvPicPr>
          <p:nvPr/>
        </p:nvPicPr>
        <p:blipFill>
          <a:blip r:embed="rId3"/>
          <a:stretch>
            <a:fillRect/>
          </a:stretch>
        </p:blipFill>
        <p:spPr>
          <a:xfrm>
            <a:off x="492837" y="2675175"/>
            <a:ext cx="10546145" cy="3411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16</a:t>
            </a:fld>
            <a:endParaRPr/>
          </a:p>
        </p:txBody>
      </p:sp>
      <p:sp>
        <p:nvSpPr>
          <p:cNvPr id="6" name="Google Shape;144;p2">
            <a:extLst>
              <a:ext uri="{FF2B5EF4-FFF2-40B4-BE49-F238E27FC236}">
                <a16:creationId xmlns:a16="http://schemas.microsoft.com/office/drawing/2014/main" id="{15586491-F811-E0DC-338E-DA823440557D}"/>
              </a:ext>
            </a:extLst>
          </p:cNvPr>
          <p:cNvSpPr/>
          <p:nvPr/>
        </p:nvSpPr>
        <p:spPr>
          <a:xfrm>
            <a:off x="515100" y="225099"/>
            <a:ext cx="11161800" cy="6916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i="0" u="none" strike="noStrike" cap="none">
                <a:solidFill>
                  <a:schemeClr val="dk1"/>
                </a:solidFill>
                <a:latin typeface="Helvetica Neue"/>
                <a:ea typeface="Helvetica Neue"/>
                <a:cs typeface="Helvetica Neue"/>
                <a:sym typeface="Helvetica Neue"/>
              </a:rPr>
              <a:t>Datasets &amp; Model</a:t>
            </a:r>
            <a:endParaRPr sz="2800" b="1" i="0" u="none" strike="noStrike" cap="none">
              <a:solidFill>
                <a:schemeClr val="dk1"/>
              </a:solidFill>
              <a:latin typeface="Helvetica Neue"/>
              <a:ea typeface="Helvetica Neue"/>
              <a:cs typeface="Helvetica Neue"/>
              <a:sym typeface="Helvetica Neue"/>
            </a:endParaRPr>
          </a:p>
        </p:txBody>
      </p:sp>
      <p:sp>
        <p:nvSpPr>
          <p:cNvPr id="2" name="TextBox 1">
            <a:extLst>
              <a:ext uri="{FF2B5EF4-FFF2-40B4-BE49-F238E27FC236}">
                <a16:creationId xmlns:a16="http://schemas.microsoft.com/office/drawing/2014/main" id="{1BDD4986-9AFD-B541-9013-45E8F4787967}"/>
              </a:ext>
            </a:extLst>
          </p:cNvPr>
          <p:cNvSpPr txBox="1"/>
          <p:nvPr/>
        </p:nvSpPr>
        <p:spPr>
          <a:xfrm>
            <a:off x="1145893" y="1003892"/>
            <a:ext cx="9942653" cy="6001643"/>
          </a:xfrm>
          <a:prstGeom prst="rect">
            <a:avLst/>
          </a:prstGeom>
          <a:noFill/>
        </p:spPr>
        <p:txBody>
          <a:bodyPr wrap="square" rtlCol="0">
            <a:spAutoFit/>
          </a:bodyPr>
          <a:lstStyle/>
          <a:p>
            <a:pPr marL="285750" indent="-285750">
              <a:buFont typeface="Arial" panose="020B0604020202020204" pitchFamily="34" charset="0"/>
              <a:buChar char="•"/>
            </a:pPr>
            <a:r>
              <a:rPr lang="en-US" sz="2400"/>
              <a:t>Brain: fMRI recordings from Narratives 21</a:t>
            </a:r>
            <a:r>
              <a:rPr lang="en-US" sz="2400" baseline="30000"/>
              <a:t>st</a:t>
            </a:r>
            <a:r>
              <a:rPr lang="en-US" sz="2400"/>
              <a:t> year [Nastase et al. 2021]</a:t>
            </a:r>
          </a:p>
          <a:p>
            <a:pPr marL="742950" lvl="1" indent="-285750">
              <a:buFont typeface="Arial" panose="020B0604020202020204" pitchFamily="34" charset="0"/>
              <a:buChar char="•"/>
            </a:pPr>
            <a:r>
              <a:rPr lang="en-US" sz="2000"/>
              <a:t>Listening to the naturalistic story</a:t>
            </a:r>
          </a:p>
          <a:p>
            <a:pPr marL="742950" lvl="1" indent="-285750">
              <a:buFont typeface="Arial" panose="020B0604020202020204" pitchFamily="34" charset="0"/>
              <a:buChar char="•"/>
            </a:pPr>
            <a:r>
              <a:rPr lang="en-US" sz="2000"/>
              <a:t>N=18</a:t>
            </a:r>
          </a:p>
          <a:p>
            <a:endParaRPr lang="en-US"/>
          </a:p>
          <a:p>
            <a:pPr marL="285750" indent="-285750">
              <a:buFont typeface="Arial" panose="020B0604020202020204" pitchFamily="34" charset="0"/>
              <a:buChar char="•"/>
            </a:pPr>
            <a:r>
              <a:rPr lang="en-US" sz="2400"/>
              <a:t>Text-based model</a:t>
            </a:r>
          </a:p>
          <a:p>
            <a:pPr marL="742950" lvl="1" indent="-285750">
              <a:buFont typeface="Arial" panose="020B0604020202020204" pitchFamily="34" charset="0"/>
              <a:buChar char="•"/>
            </a:pPr>
            <a:r>
              <a:rPr lang="en-US" sz="2000"/>
              <a:t>BERT-base</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6 linguistic properties</a:t>
            </a:r>
          </a:p>
          <a:p>
            <a:pPr marL="742950" lvl="1" indent="-285750">
              <a:buFont typeface="Arial" panose="020B0604020202020204" pitchFamily="34" charset="0"/>
              <a:buChar char="•"/>
            </a:pPr>
            <a:r>
              <a:rPr lang="en-US" sz="2000"/>
              <a:t>Surface</a:t>
            </a:r>
          </a:p>
          <a:p>
            <a:pPr marL="1200150" lvl="2" indent="-285750">
              <a:buFont typeface="Arial" panose="020B0604020202020204" pitchFamily="34" charset="0"/>
              <a:buChar char="•"/>
            </a:pPr>
            <a:r>
              <a:rPr lang="en-US" sz="2000"/>
              <a:t>Word length</a:t>
            </a:r>
          </a:p>
          <a:p>
            <a:pPr marL="742950" lvl="1" indent="-285750">
              <a:buFont typeface="Arial" panose="020B0604020202020204" pitchFamily="34" charset="0"/>
              <a:buChar char="•"/>
            </a:pPr>
            <a:r>
              <a:rPr lang="en-US" sz="2000"/>
              <a:t>Syntactic </a:t>
            </a:r>
          </a:p>
          <a:p>
            <a:pPr marL="1200150" lvl="2" indent="-285750">
              <a:buFont typeface="Arial" panose="020B0604020202020204" pitchFamily="34" charset="0"/>
              <a:buChar char="•"/>
            </a:pPr>
            <a:r>
              <a:rPr lang="en-US" sz="2000"/>
              <a:t>TreeDepth</a:t>
            </a:r>
          </a:p>
          <a:p>
            <a:pPr marL="1200150" lvl="2" indent="-285750">
              <a:buFont typeface="Arial" panose="020B0604020202020204" pitchFamily="34" charset="0"/>
              <a:buChar char="•"/>
            </a:pPr>
            <a:r>
              <a:rPr lang="en-US" sz="2000"/>
              <a:t>TopConstituents</a:t>
            </a:r>
          </a:p>
          <a:p>
            <a:pPr marL="742950" lvl="1" indent="-285750">
              <a:buFont typeface="Arial" panose="020B0604020202020204" pitchFamily="34" charset="0"/>
              <a:buChar char="•"/>
            </a:pPr>
            <a:r>
              <a:rPr lang="en-US" sz="2000"/>
              <a:t>Semantic</a:t>
            </a:r>
          </a:p>
          <a:p>
            <a:pPr marL="1200150" lvl="2" indent="-285750">
              <a:buFont typeface="Arial" panose="020B0604020202020204" pitchFamily="34" charset="0"/>
              <a:buChar char="•"/>
            </a:pPr>
            <a:r>
              <a:rPr lang="en-US" sz="2000"/>
              <a:t>Tense</a:t>
            </a:r>
          </a:p>
          <a:p>
            <a:pPr marL="1200150" lvl="2" indent="-285750">
              <a:buFont typeface="Arial" panose="020B0604020202020204" pitchFamily="34" charset="0"/>
              <a:buChar char="•"/>
            </a:pPr>
            <a:r>
              <a:rPr lang="en-US" sz="2000"/>
              <a:t>Subject number</a:t>
            </a:r>
          </a:p>
          <a:p>
            <a:pPr marL="1200150" lvl="2" indent="-285750">
              <a:buFont typeface="Arial" panose="020B0604020202020204" pitchFamily="34" charset="0"/>
              <a:buChar char="•"/>
            </a:pPr>
            <a:r>
              <a:rPr lang="en-US" sz="2000"/>
              <a:t>Object number</a:t>
            </a:r>
          </a:p>
          <a:p>
            <a:pPr marL="742950" lvl="1" indent="-285750">
              <a:buFont typeface="Arial" panose="020B0604020202020204" pitchFamily="34" charset="0"/>
              <a:buChar char="•"/>
            </a:pPr>
            <a:endParaRPr lang="en-US" sz="2000"/>
          </a:p>
          <a:p>
            <a:endParaRPr lang="en-US"/>
          </a:p>
        </p:txBody>
      </p:sp>
    </p:spTree>
    <p:extLst>
      <p:ext uri="{BB962C8B-B14F-4D97-AF65-F5344CB8AC3E}">
        <p14:creationId xmlns:p14="http://schemas.microsoft.com/office/powerpoint/2010/main" val="101320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5" name="Picture 4" descr="A table with numbers and text&#10;&#10;Description automatically generated">
            <a:extLst>
              <a:ext uri="{FF2B5EF4-FFF2-40B4-BE49-F238E27FC236}">
                <a16:creationId xmlns:a16="http://schemas.microsoft.com/office/drawing/2014/main" id="{6E622651-57D2-BF70-F32F-EEC6B3D3A838}"/>
              </a:ext>
            </a:extLst>
          </p:cNvPr>
          <p:cNvPicPr>
            <a:picLocks noChangeAspect="1"/>
          </p:cNvPicPr>
          <p:nvPr/>
        </p:nvPicPr>
        <p:blipFill rotWithShape="1">
          <a:blip r:embed="rId3">
            <a:extLst>
              <a:ext uri="{28A0092B-C50C-407E-A947-70E740481C1C}">
                <a14:useLocalDpi xmlns:a14="http://schemas.microsoft.com/office/drawing/2010/main" val="0"/>
              </a:ext>
            </a:extLst>
          </a:blip>
          <a:srcRect l="10235" t="14391" r="10629"/>
          <a:stretch/>
        </p:blipFill>
        <p:spPr>
          <a:xfrm>
            <a:off x="966158" y="1661369"/>
            <a:ext cx="8939720" cy="3992866"/>
          </a:xfrm>
          <a:prstGeom prst="rect">
            <a:avLst/>
          </a:prstGeom>
        </p:spPr>
      </p:pic>
      <p:sp>
        <p:nvSpPr>
          <p:cNvPr id="195" name="Google Shape;195;p3"/>
          <p:cNvSpPr/>
          <p:nvPr/>
        </p:nvSpPr>
        <p:spPr>
          <a:xfrm>
            <a:off x="1269191" y="385872"/>
            <a:ext cx="8333654" cy="72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Helvetica Neue"/>
                <a:ea typeface="Helvetica Neue"/>
                <a:cs typeface="Helvetica Neue"/>
                <a:sym typeface="Helvetica Neue"/>
              </a:rPr>
              <a:t>Successful removal of linguistic properties from pretrained BERT</a:t>
            </a:r>
          </a:p>
        </p:txBody>
      </p:sp>
      <p:sp>
        <p:nvSpPr>
          <p:cNvPr id="196" name="Google Shape;196;p3"/>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17</a:t>
            </a:fld>
            <a:endParaRPr/>
          </a:p>
        </p:txBody>
      </p:sp>
      <p:sp>
        <p:nvSpPr>
          <p:cNvPr id="198" name="Google Shape;198;p3"/>
          <p:cNvSpPr/>
          <p:nvPr/>
        </p:nvSpPr>
        <p:spPr>
          <a:xfrm>
            <a:off x="1731522" y="2728382"/>
            <a:ext cx="1302755" cy="504623"/>
          </a:xfrm>
          <a:prstGeom prst="rect">
            <a:avLst/>
          </a:prstGeom>
          <a:solidFill>
            <a:schemeClr val="accent1">
              <a:alpha val="0"/>
            </a:schemeClr>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3"/>
          <p:cNvSpPr/>
          <p:nvPr/>
        </p:nvSpPr>
        <p:spPr>
          <a:xfrm>
            <a:off x="3047982" y="3387983"/>
            <a:ext cx="2665831" cy="1003178"/>
          </a:xfrm>
          <a:prstGeom prst="rect">
            <a:avLst/>
          </a:prstGeom>
          <a:solidFill>
            <a:schemeClr val="accent1">
              <a:alpha val="0"/>
            </a:schemeClr>
          </a:solidFill>
          <a:ln w="508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3"/>
          <p:cNvSpPr/>
          <p:nvPr/>
        </p:nvSpPr>
        <p:spPr>
          <a:xfrm>
            <a:off x="5713813" y="3824726"/>
            <a:ext cx="4120851" cy="1737126"/>
          </a:xfrm>
          <a:prstGeom prst="rect">
            <a:avLst/>
          </a:prstGeom>
          <a:solidFill>
            <a:schemeClr val="accent1">
              <a:alpha val="0"/>
            </a:schemeClr>
          </a:solidFill>
          <a:ln w="508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Google Shape;187;g2978e5e2abf_0_59">
            <a:extLst>
              <a:ext uri="{FF2B5EF4-FFF2-40B4-BE49-F238E27FC236}">
                <a16:creationId xmlns:a16="http://schemas.microsoft.com/office/drawing/2014/main" id="{0654B796-D90D-2DD6-DD22-7E9F0F2A4185}"/>
              </a:ext>
            </a:extLst>
          </p:cNvPr>
          <p:cNvSpPr/>
          <p:nvPr/>
        </p:nvSpPr>
        <p:spPr>
          <a:xfrm>
            <a:off x="1324499" y="1301081"/>
            <a:ext cx="21168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400" b="1">
                <a:solidFill>
                  <a:srgbClr val="FF0000"/>
                </a:solidFill>
                <a:latin typeface="Helvetica Neue"/>
                <a:ea typeface="Helvetica Neue"/>
                <a:cs typeface="Helvetica Neue"/>
                <a:sym typeface="Helvetica Neue"/>
              </a:rPr>
              <a:t>Surface</a:t>
            </a:r>
            <a:endParaRPr sz="2400" b="1" i="0" u="none" strike="noStrike" cap="none">
              <a:solidFill>
                <a:srgbClr val="FF0000"/>
              </a:solidFill>
              <a:latin typeface="Helvetica Neue"/>
              <a:ea typeface="Helvetica Neue"/>
              <a:cs typeface="Helvetica Neue"/>
              <a:sym typeface="Helvetica Neue"/>
            </a:endParaRPr>
          </a:p>
        </p:txBody>
      </p:sp>
      <p:sp>
        <p:nvSpPr>
          <p:cNvPr id="3" name="Google Shape;188;g2978e5e2abf_0_59">
            <a:extLst>
              <a:ext uri="{FF2B5EF4-FFF2-40B4-BE49-F238E27FC236}">
                <a16:creationId xmlns:a16="http://schemas.microsoft.com/office/drawing/2014/main" id="{DD0222A3-8B8F-6C46-6155-73D1325D381B}"/>
              </a:ext>
            </a:extLst>
          </p:cNvPr>
          <p:cNvSpPr/>
          <p:nvPr/>
        </p:nvSpPr>
        <p:spPr>
          <a:xfrm>
            <a:off x="3198179" y="1283550"/>
            <a:ext cx="21168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400" b="1">
                <a:solidFill>
                  <a:srgbClr val="0000FF"/>
                </a:solidFill>
                <a:latin typeface="Helvetica Neue"/>
                <a:ea typeface="Helvetica Neue"/>
                <a:cs typeface="Helvetica Neue"/>
                <a:sym typeface="Helvetica Neue"/>
              </a:rPr>
              <a:t>Syntactic</a:t>
            </a:r>
            <a:endParaRPr sz="2400" b="1" i="0" u="none" strike="noStrike" cap="none">
              <a:solidFill>
                <a:srgbClr val="0000FF"/>
              </a:solidFill>
              <a:latin typeface="Helvetica Neue"/>
              <a:ea typeface="Helvetica Neue"/>
              <a:cs typeface="Helvetica Neue"/>
              <a:sym typeface="Helvetica Neue"/>
            </a:endParaRPr>
          </a:p>
        </p:txBody>
      </p:sp>
      <p:sp>
        <p:nvSpPr>
          <p:cNvPr id="4" name="Google Shape;189;g2978e5e2abf_0_59">
            <a:extLst>
              <a:ext uri="{FF2B5EF4-FFF2-40B4-BE49-F238E27FC236}">
                <a16:creationId xmlns:a16="http://schemas.microsoft.com/office/drawing/2014/main" id="{C77A016C-F750-8494-6DF8-FD8A4CFB0DB9}"/>
              </a:ext>
            </a:extLst>
          </p:cNvPr>
          <p:cNvSpPr/>
          <p:nvPr/>
        </p:nvSpPr>
        <p:spPr>
          <a:xfrm>
            <a:off x="6552028" y="1283550"/>
            <a:ext cx="21168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400" b="1">
                <a:solidFill>
                  <a:srgbClr val="00B050"/>
                </a:solidFill>
                <a:latin typeface="Helvetica Neue"/>
                <a:ea typeface="Helvetica Neue"/>
                <a:cs typeface="Helvetica Neue"/>
                <a:sym typeface="Helvetica Neue"/>
              </a:rPr>
              <a:t>Semantic</a:t>
            </a:r>
            <a:endParaRPr sz="2400" b="1" i="0" u="none" strike="noStrike" cap="none">
              <a:solidFill>
                <a:srgbClr val="00B05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7"/>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18</a:t>
            </a:fld>
            <a:endParaRPr/>
          </a:p>
        </p:txBody>
      </p:sp>
      <p:pic>
        <p:nvPicPr>
          <p:cNvPr id="341" name="Google Shape;341;p7"/>
          <p:cNvPicPr preferRelativeResize="0"/>
          <p:nvPr/>
        </p:nvPicPr>
        <p:blipFill>
          <a:blip r:embed="rId3">
            <a:alphaModFix/>
          </a:blip>
          <a:stretch>
            <a:fillRect/>
          </a:stretch>
        </p:blipFill>
        <p:spPr>
          <a:xfrm>
            <a:off x="0" y="64000"/>
            <a:ext cx="12192000" cy="6428874"/>
          </a:xfrm>
          <a:prstGeom prst="rect">
            <a:avLst/>
          </a:prstGeom>
          <a:noFill/>
          <a:ln>
            <a:noFill/>
          </a:ln>
        </p:spPr>
      </p:pic>
      <p:sp>
        <p:nvSpPr>
          <p:cNvPr id="342" name="Google Shape;342;p7"/>
          <p:cNvSpPr/>
          <p:nvPr/>
        </p:nvSpPr>
        <p:spPr>
          <a:xfrm>
            <a:off x="344875" y="2576100"/>
            <a:ext cx="11368500" cy="85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Does the removal of a linguistic property affects the alignment between a language model and the brain across all layers?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978e5e2abf_0_90"/>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19</a:t>
            </a:fld>
            <a:endParaRPr/>
          </a:p>
        </p:txBody>
      </p:sp>
      <p:pic>
        <p:nvPicPr>
          <p:cNvPr id="366" name="Google Shape;366;g2978e5e2abf_0_90"/>
          <p:cNvPicPr preferRelativeResize="0"/>
          <p:nvPr/>
        </p:nvPicPr>
        <p:blipFill rotWithShape="1">
          <a:blip r:embed="rId3">
            <a:alphaModFix/>
          </a:blip>
          <a:srcRect r="49680"/>
          <a:stretch/>
        </p:blipFill>
        <p:spPr>
          <a:xfrm>
            <a:off x="692725" y="998657"/>
            <a:ext cx="5342999" cy="3990125"/>
          </a:xfrm>
          <a:prstGeom prst="rect">
            <a:avLst/>
          </a:prstGeom>
          <a:noFill/>
          <a:ln>
            <a:noFill/>
          </a:ln>
        </p:spPr>
      </p:pic>
      <p:sp>
        <p:nvSpPr>
          <p:cNvPr id="367" name="Google Shape;367;g2978e5e2abf_0_90"/>
          <p:cNvSpPr/>
          <p:nvPr/>
        </p:nvSpPr>
        <p:spPr>
          <a:xfrm>
            <a:off x="191985" y="5301642"/>
            <a:ext cx="5776141" cy="876133"/>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000">
                <a:solidFill>
                  <a:schemeClr val="dk1"/>
                </a:solidFill>
                <a:latin typeface="Helvetica Neue"/>
                <a:ea typeface="Helvetica Neue"/>
                <a:cs typeface="Helvetica Neue"/>
                <a:sym typeface="Helvetica Neue"/>
              </a:rPr>
              <a:t>Removal of each linguistic property leads to a significant decrease in brain alignment on average across layers. </a:t>
            </a:r>
            <a:endParaRPr/>
          </a:p>
        </p:txBody>
      </p:sp>
      <p:sp>
        <p:nvSpPr>
          <p:cNvPr id="368" name="Google Shape;368;g2978e5e2abf_0_90"/>
          <p:cNvSpPr/>
          <p:nvPr/>
        </p:nvSpPr>
        <p:spPr>
          <a:xfrm>
            <a:off x="2697925" y="1479882"/>
            <a:ext cx="399600" cy="2409300"/>
          </a:xfrm>
          <a:prstGeom prst="rect">
            <a:avLst/>
          </a:prstGeom>
          <a:noFill/>
          <a:ln w="19050"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9" name="Google Shape;369;g2978e5e2abf_0_90"/>
          <p:cNvSpPr/>
          <p:nvPr/>
        </p:nvSpPr>
        <p:spPr>
          <a:xfrm>
            <a:off x="1605250" y="1210832"/>
            <a:ext cx="399600" cy="26784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Google Shape;391;p9">
            <a:extLst>
              <a:ext uri="{FF2B5EF4-FFF2-40B4-BE49-F238E27FC236}">
                <a16:creationId xmlns:a16="http://schemas.microsoft.com/office/drawing/2014/main" id="{42F8EDEE-23CE-A850-14C9-DD8DE3B20960}"/>
              </a:ext>
            </a:extLst>
          </p:cNvPr>
          <p:cNvSpPr/>
          <p:nvPr/>
        </p:nvSpPr>
        <p:spPr>
          <a:xfrm>
            <a:off x="191985" y="159577"/>
            <a:ext cx="9875573" cy="71571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Result-1</a:t>
            </a:r>
            <a:endParaRPr/>
          </a:p>
        </p:txBody>
      </p:sp>
    </p:spTree>
    <p:extLst>
      <p:ext uri="{BB962C8B-B14F-4D97-AF65-F5344CB8AC3E}">
        <p14:creationId xmlns:p14="http://schemas.microsoft.com/office/powerpoint/2010/main" val="42719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6D4E-D2CF-50E3-7FD3-3254AD2022E7}"/>
              </a:ext>
            </a:extLst>
          </p:cNvPr>
          <p:cNvSpPr>
            <a:spLocks noGrp="1"/>
          </p:cNvSpPr>
          <p:nvPr>
            <p:ph type="title"/>
          </p:nvPr>
        </p:nvSpPr>
        <p:spPr>
          <a:xfrm>
            <a:off x="304800" y="143165"/>
            <a:ext cx="10515600" cy="635000"/>
          </a:xfrm>
        </p:spPr>
        <p:txBody>
          <a:bodyPr>
            <a:normAutofit/>
          </a:bodyPr>
          <a:lstStyle/>
          <a:p>
            <a:r>
              <a:rPr lang="en-US" sz="2800" b="1">
                <a:latin typeface="Helvetica Neue" panose="020B0604020202020204" charset="0"/>
              </a:rPr>
              <a:t>Agenda</a:t>
            </a:r>
          </a:p>
        </p:txBody>
      </p:sp>
      <p:sp>
        <p:nvSpPr>
          <p:cNvPr id="3" name="Content Placeholder 2">
            <a:extLst>
              <a:ext uri="{FF2B5EF4-FFF2-40B4-BE49-F238E27FC236}">
                <a16:creationId xmlns:a16="http://schemas.microsoft.com/office/drawing/2014/main" id="{A3AD9382-7AA5-98EB-1B96-DB358A21C2A6}"/>
              </a:ext>
            </a:extLst>
          </p:cNvPr>
          <p:cNvSpPr>
            <a:spLocks noGrp="1"/>
          </p:cNvSpPr>
          <p:nvPr>
            <p:ph idx="1"/>
          </p:nvPr>
        </p:nvSpPr>
        <p:spPr>
          <a:xfrm>
            <a:off x="486137" y="1157469"/>
            <a:ext cx="10787488" cy="4988689"/>
          </a:xfrm>
        </p:spPr>
        <p:txBody>
          <a:bodyPr>
            <a:normAutofit/>
          </a:bodyPr>
          <a:lstStyle/>
          <a:p>
            <a:pPr marL="0" indent="0">
              <a:buNone/>
            </a:pPr>
            <a:endParaRPr lang="en-US" sz="2000">
              <a:latin typeface="Helvetica Neue" panose="020B0604020202020204" charset="0"/>
            </a:endParaRPr>
          </a:p>
          <a:p>
            <a:r>
              <a:rPr lang="en-US" sz="2000">
                <a:solidFill>
                  <a:srgbClr val="FF0000"/>
                </a:solidFill>
                <a:latin typeface="Helvetica Neue" panose="020B0604020202020204" charset="0"/>
              </a:rPr>
              <a:t>Introduction to alignment between language models and brains [review paper, under review]</a:t>
            </a:r>
            <a:endParaRPr lang="en" sz="1600">
              <a:solidFill>
                <a:srgbClr val="FF0000"/>
              </a:solidFill>
              <a:latin typeface="Helvetica Neue" panose="020B0604020202020204" charset="0"/>
            </a:endParaRPr>
          </a:p>
          <a:p>
            <a:r>
              <a:rPr lang="en-US" sz="2000">
                <a:latin typeface="Helvetica Neue" panose="020B0604020202020204" charset="0"/>
              </a:rPr>
              <a:t>Joint processing of linguistic properties in brains and language models</a:t>
            </a:r>
            <a:r>
              <a:rPr lang="en-US" sz="2000" b="1">
                <a:latin typeface="Helvetica Neue" panose="020B0604020202020204" charset="0"/>
              </a:rPr>
              <a:t> </a:t>
            </a:r>
            <a:r>
              <a:rPr lang="en-US" sz="2000">
                <a:latin typeface="Helvetica Neue" panose="020B0604020202020204" charset="0"/>
              </a:rPr>
              <a:t>[NeurIPS-2023]</a:t>
            </a:r>
          </a:p>
          <a:p>
            <a:r>
              <a:rPr lang="en-US" sz="2000">
                <a:latin typeface="Helvetica Neue" panose="020B0604020202020204" charset="0"/>
              </a:rPr>
              <a:t>Speech-based language models lack brain-relevant semantics, [under review]</a:t>
            </a:r>
            <a:endParaRPr lang="en" sz="1600">
              <a:latin typeface="Helvetica Neue" panose="020B0604020202020204" charset="0"/>
            </a:endParaRPr>
          </a:p>
        </p:txBody>
      </p:sp>
    </p:spTree>
    <p:extLst>
      <p:ext uri="{BB962C8B-B14F-4D97-AF65-F5344CB8AC3E}">
        <p14:creationId xmlns:p14="http://schemas.microsoft.com/office/powerpoint/2010/main" val="75681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978e5e2abf_0_90"/>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20</a:t>
            </a:fld>
            <a:endParaRPr/>
          </a:p>
        </p:txBody>
      </p:sp>
      <p:pic>
        <p:nvPicPr>
          <p:cNvPr id="366" name="Google Shape;366;g2978e5e2abf_0_90"/>
          <p:cNvPicPr preferRelativeResize="0"/>
          <p:nvPr/>
        </p:nvPicPr>
        <p:blipFill rotWithShape="1">
          <a:blip r:embed="rId3">
            <a:alphaModFix/>
          </a:blip>
          <a:srcRect r="49680"/>
          <a:stretch/>
        </p:blipFill>
        <p:spPr>
          <a:xfrm>
            <a:off x="692725" y="1193214"/>
            <a:ext cx="5342999" cy="3990125"/>
          </a:xfrm>
          <a:prstGeom prst="rect">
            <a:avLst/>
          </a:prstGeom>
          <a:noFill/>
          <a:ln>
            <a:noFill/>
          </a:ln>
        </p:spPr>
      </p:pic>
      <p:sp>
        <p:nvSpPr>
          <p:cNvPr id="367" name="Google Shape;367;g2978e5e2abf_0_90"/>
          <p:cNvSpPr/>
          <p:nvPr/>
        </p:nvSpPr>
        <p:spPr>
          <a:xfrm>
            <a:off x="191985" y="5301642"/>
            <a:ext cx="5776141" cy="876133"/>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000">
                <a:solidFill>
                  <a:schemeClr val="dk1"/>
                </a:solidFill>
                <a:latin typeface="Helvetica Neue"/>
                <a:ea typeface="Helvetica Neue"/>
                <a:cs typeface="Helvetica Neue"/>
                <a:sym typeface="Helvetica Neue"/>
              </a:rPr>
              <a:t>Removal of each linguistic property leads to a significant decrease in brain alignment on average across layers. </a:t>
            </a:r>
            <a:endParaRPr/>
          </a:p>
        </p:txBody>
      </p:sp>
      <p:sp>
        <p:nvSpPr>
          <p:cNvPr id="368" name="Google Shape;368;g2978e5e2abf_0_90"/>
          <p:cNvSpPr/>
          <p:nvPr/>
        </p:nvSpPr>
        <p:spPr>
          <a:xfrm>
            <a:off x="2697925" y="1674439"/>
            <a:ext cx="399600" cy="2409300"/>
          </a:xfrm>
          <a:prstGeom prst="rect">
            <a:avLst/>
          </a:prstGeom>
          <a:noFill/>
          <a:ln w="19050"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9" name="Google Shape;369;g2978e5e2abf_0_90"/>
          <p:cNvSpPr/>
          <p:nvPr/>
        </p:nvSpPr>
        <p:spPr>
          <a:xfrm>
            <a:off x="1605250" y="1405389"/>
            <a:ext cx="399600" cy="26784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70" name="Google Shape;370;g2978e5e2abf_0_90"/>
          <p:cNvPicPr preferRelativeResize="0"/>
          <p:nvPr/>
        </p:nvPicPr>
        <p:blipFill rotWithShape="1">
          <a:blip r:embed="rId3">
            <a:alphaModFix/>
          </a:blip>
          <a:srcRect l="49680"/>
          <a:stretch/>
        </p:blipFill>
        <p:spPr>
          <a:xfrm>
            <a:off x="5968126" y="884026"/>
            <a:ext cx="5342999" cy="3990125"/>
          </a:xfrm>
          <a:prstGeom prst="rect">
            <a:avLst/>
          </a:prstGeom>
          <a:noFill/>
          <a:ln>
            <a:noFill/>
          </a:ln>
        </p:spPr>
      </p:pic>
      <p:sp>
        <p:nvSpPr>
          <p:cNvPr id="5" name="Google Shape;367;g2978e5e2abf_0_90">
            <a:extLst>
              <a:ext uri="{FF2B5EF4-FFF2-40B4-BE49-F238E27FC236}">
                <a16:creationId xmlns:a16="http://schemas.microsoft.com/office/drawing/2014/main" id="{FB9C5183-8C32-9CCA-A1D9-4D1003E341A3}"/>
              </a:ext>
            </a:extLst>
          </p:cNvPr>
          <p:cNvSpPr/>
          <p:nvPr/>
        </p:nvSpPr>
        <p:spPr>
          <a:xfrm>
            <a:off x="6522605" y="5338423"/>
            <a:ext cx="4788520" cy="80257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000">
                <a:solidFill>
                  <a:schemeClr val="dk1"/>
                </a:solidFill>
                <a:latin typeface="Helvetica Neue"/>
                <a:ea typeface="Helvetica Neue"/>
                <a:cs typeface="Helvetica Neue"/>
                <a:sym typeface="Helvetica Neue"/>
              </a:rPr>
              <a:t>Greatest impact on brain alignment in the middle layers </a:t>
            </a:r>
            <a:endParaRPr/>
          </a:p>
        </p:txBody>
      </p:sp>
      <p:sp>
        <p:nvSpPr>
          <p:cNvPr id="4" name="Google Shape;342;p7">
            <a:extLst>
              <a:ext uri="{FF2B5EF4-FFF2-40B4-BE49-F238E27FC236}">
                <a16:creationId xmlns:a16="http://schemas.microsoft.com/office/drawing/2014/main" id="{2663441B-C606-1AE4-5A0F-8F58A246693A}"/>
              </a:ext>
            </a:extLst>
          </p:cNvPr>
          <p:cNvSpPr/>
          <p:nvPr/>
        </p:nvSpPr>
        <p:spPr>
          <a:xfrm>
            <a:off x="383028" y="24592"/>
            <a:ext cx="11368500" cy="85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Does the removal of a linguistic property affects the alignment between a language model and the brain across all layers?</a:t>
            </a:r>
            <a:endParaRPr/>
          </a:p>
        </p:txBody>
      </p:sp>
    </p:spTree>
    <p:extLst>
      <p:ext uri="{BB962C8B-B14F-4D97-AF65-F5344CB8AC3E}">
        <p14:creationId xmlns:p14="http://schemas.microsoft.com/office/powerpoint/2010/main" val="236262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5" name="Google Shape;367;g2978e5e2abf_0_90">
            <a:extLst>
              <a:ext uri="{FF2B5EF4-FFF2-40B4-BE49-F238E27FC236}">
                <a16:creationId xmlns:a16="http://schemas.microsoft.com/office/drawing/2014/main" id="{FB9C5183-8C32-9CCA-A1D9-4D1003E341A3}"/>
              </a:ext>
            </a:extLst>
          </p:cNvPr>
          <p:cNvSpPr/>
          <p:nvPr/>
        </p:nvSpPr>
        <p:spPr>
          <a:xfrm>
            <a:off x="6522605" y="5338423"/>
            <a:ext cx="4788520" cy="80257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000">
                <a:solidFill>
                  <a:schemeClr val="dk1"/>
                </a:solidFill>
                <a:latin typeface="Helvetica Neue"/>
                <a:ea typeface="Helvetica Neue"/>
                <a:cs typeface="Helvetica Neue"/>
                <a:sym typeface="Helvetica Neue"/>
              </a:rPr>
              <a:t>Greatest impact on brain alignment in the middle layers </a:t>
            </a:r>
            <a:endParaRPr/>
          </a:p>
        </p:txBody>
      </p:sp>
      <p:sp>
        <p:nvSpPr>
          <p:cNvPr id="365" name="Google Shape;365;g2978e5e2abf_0_90"/>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21</a:t>
            </a:fld>
            <a:endParaRPr/>
          </a:p>
        </p:txBody>
      </p:sp>
      <p:pic>
        <p:nvPicPr>
          <p:cNvPr id="366" name="Google Shape;366;g2978e5e2abf_0_90"/>
          <p:cNvPicPr preferRelativeResize="0"/>
          <p:nvPr/>
        </p:nvPicPr>
        <p:blipFill rotWithShape="1">
          <a:blip r:embed="rId3">
            <a:alphaModFix/>
          </a:blip>
          <a:srcRect r="49680"/>
          <a:stretch/>
        </p:blipFill>
        <p:spPr>
          <a:xfrm>
            <a:off x="692725" y="998657"/>
            <a:ext cx="5342999" cy="3990125"/>
          </a:xfrm>
          <a:prstGeom prst="rect">
            <a:avLst/>
          </a:prstGeom>
          <a:noFill/>
          <a:ln>
            <a:noFill/>
          </a:ln>
        </p:spPr>
      </p:pic>
      <p:sp>
        <p:nvSpPr>
          <p:cNvPr id="367" name="Google Shape;367;g2978e5e2abf_0_90"/>
          <p:cNvSpPr/>
          <p:nvPr/>
        </p:nvSpPr>
        <p:spPr>
          <a:xfrm>
            <a:off x="191985" y="5301642"/>
            <a:ext cx="5776141" cy="876133"/>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000">
                <a:solidFill>
                  <a:schemeClr val="dk1"/>
                </a:solidFill>
                <a:latin typeface="Helvetica Neue"/>
                <a:ea typeface="Helvetica Neue"/>
                <a:cs typeface="Helvetica Neue"/>
                <a:sym typeface="Helvetica Neue"/>
              </a:rPr>
              <a:t>Removal of each linguistic property leads to a significant decrease in brain alignment on average across layers. </a:t>
            </a:r>
            <a:endParaRPr/>
          </a:p>
        </p:txBody>
      </p:sp>
      <p:sp>
        <p:nvSpPr>
          <p:cNvPr id="368" name="Google Shape;368;g2978e5e2abf_0_90"/>
          <p:cNvSpPr/>
          <p:nvPr/>
        </p:nvSpPr>
        <p:spPr>
          <a:xfrm>
            <a:off x="2697925" y="1479882"/>
            <a:ext cx="399600" cy="2409300"/>
          </a:xfrm>
          <a:prstGeom prst="rect">
            <a:avLst/>
          </a:prstGeom>
          <a:noFill/>
          <a:ln w="19050"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9" name="Google Shape;369;g2978e5e2abf_0_90"/>
          <p:cNvSpPr/>
          <p:nvPr/>
        </p:nvSpPr>
        <p:spPr>
          <a:xfrm>
            <a:off x="1605250" y="1210832"/>
            <a:ext cx="399600" cy="26784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70" name="Google Shape;370;g2978e5e2abf_0_90"/>
          <p:cNvPicPr preferRelativeResize="0"/>
          <p:nvPr/>
        </p:nvPicPr>
        <p:blipFill rotWithShape="1">
          <a:blip r:embed="rId3">
            <a:alphaModFix/>
          </a:blip>
          <a:srcRect l="49680"/>
          <a:stretch/>
        </p:blipFill>
        <p:spPr>
          <a:xfrm>
            <a:off x="5968126" y="695306"/>
            <a:ext cx="5342999" cy="3990125"/>
          </a:xfrm>
          <a:prstGeom prst="rect">
            <a:avLst/>
          </a:prstGeom>
          <a:noFill/>
          <a:ln>
            <a:noFill/>
          </a:ln>
        </p:spPr>
      </p:pic>
      <p:sp>
        <p:nvSpPr>
          <p:cNvPr id="2" name="Google Shape;391;p9">
            <a:extLst>
              <a:ext uri="{FF2B5EF4-FFF2-40B4-BE49-F238E27FC236}">
                <a16:creationId xmlns:a16="http://schemas.microsoft.com/office/drawing/2014/main" id="{42F8EDEE-23CE-A850-14C9-DD8DE3B20960}"/>
              </a:ext>
            </a:extLst>
          </p:cNvPr>
          <p:cNvSpPr/>
          <p:nvPr/>
        </p:nvSpPr>
        <p:spPr>
          <a:xfrm>
            <a:off x="191985" y="159577"/>
            <a:ext cx="9875573" cy="71571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Result-1</a:t>
            </a:r>
            <a:endParaRPr/>
          </a:p>
        </p:txBody>
      </p:sp>
      <p:pic>
        <p:nvPicPr>
          <p:cNvPr id="3" name="Google Shape;154;g2978e5e2abf_0_30">
            <a:extLst>
              <a:ext uri="{FF2B5EF4-FFF2-40B4-BE49-F238E27FC236}">
                <a16:creationId xmlns:a16="http://schemas.microsoft.com/office/drawing/2014/main" id="{3947518F-BD1D-C02C-96D9-20A97DCE44C9}"/>
              </a:ext>
            </a:extLst>
          </p:cNvPr>
          <p:cNvPicPr preferRelativeResize="0"/>
          <p:nvPr/>
        </p:nvPicPr>
        <p:blipFill>
          <a:blip r:embed="rId4">
            <a:alphaModFix/>
          </a:blip>
          <a:stretch>
            <a:fillRect/>
          </a:stretch>
        </p:blipFill>
        <p:spPr>
          <a:xfrm>
            <a:off x="11150" y="717008"/>
            <a:ext cx="12099074" cy="6140966"/>
          </a:xfrm>
          <a:prstGeom prst="rect">
            <a:avLst/>
          </a:prstGeom>
          <a:noFill/>
          <a:ln>
            <a:noFill/>
          </a:ln>
        </p:spPr>
      </p:pic>
      <p:sp>
        <p:nvSpPr>
          <p:cNvPr id="6" name="Google Shape;367;g2978e5e2abf_0_90">
            <a:extLst>
              <a:ext uri="{FF2B5EF4-FFF2-40B4-BE49-F238E27FC236}">
                <a16:creationId xmlns:a16="http://schemas.microsoft.com/office/drawing/2014/main" id="{9E884B28-BEFC-291B-12B4-7395BB67F53C}"/>
              </a:ext>
            </a:extLst>
          </p:cNvPr>
          <p:cNvSpPr/>
          <p:nvPr/>
        </p:nvSpPr>
        <p:spPr>
          <a:xfrm>
            <a:off x="494398" y="3298837"/>
            <a:ext cx="11082652" cy="802570"/>
          </a:xfrm>
          <a:prstGeom prst="rect">
            <a:avLst/>
          </a:prstGeom>
          <a:solidFill>
            <a:srgbClr val="FCE5CD"/>
          </a:solidFill>
          <a:ln>
            <a:noFill/>
          </a:ln>
        </p:spPr>
        <p:txBody>
          <a:bodyPr spcFirstLastPara="1" wrap="square" lIns="91425" tIns="45700" rIns="91425" bIns="45700" anchor="ctr" anchorCtr="0">
            <a:noAutofit/>
          </a:bodyPr>
          <a:lstStyle/>
          <a:p>
            <a:pPr lvl="0" algn="ctr"/>
            <a:r>
              <a:rPr lang="en-US" sz="2000">
                <a:solidFill>
                  <a:schemeClr val="dk1"/>
                </a:solidFill>
                <a:latin typeface="Helvetica Neue"/>
                <a:ea typeface="Helvetica Neue"/>
                <a:cs typeface="Helvetica Neue"/>
                <a:sym typeface="Helvetica Neue"/>
              </a:rPr>
              <a:t>Which linguistic properties have the most influence on the trend of brain alignment across BERT layers?</a:t>
            </a:r>
          </a:p>
        </p:txBody>
      </p:sp>
    </p:spTree>
    <p:extLst>
      <p:ext uri="{BB962C8B-B14F-4D97-AF65-F5344CB8AC3E}">
        <p14:creationId xmlns:p14="http://schemas.microsoft.com/office/powerpoint/2010/main" val="36677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8"/>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22</a:t>
            </a:fld>
            <a:endParaRPr/>
          </a:p>
        </p:txBody>
      </p:sp>
      <p:pic>
        <p:nvPicPr>
          <p:cNvPr id="378" name="Google Shape;378;p8" descr="A table of numbers and letters&#10;&#10;Description automatically generated"/>
          <p:cNvPicPr preferRelativeResize="0"/>
          <p:nvPr/>
        </p:nvPicPr>
        <p:blipFill rotWithShape="1">
          <a:blip r:embed="rId3">
            <a:alphaModFix/>
          </a:blip>
          <a:srcRect/>
          <a:stretch/>
        </p:blipFill>
        <p:spPr>
          <a:xfrm>
            <a:off x="2056987" y="2534504"/>
            <a:ext cx="8171234" cy="1911879"/>
          </a:xfrm>
          <a:prstGeom prst="rect">
            <a:avLst/>
          </a:prstGeom>
          <a:noFill/>
          <a:ln>
            <a:noFill/>
          </a:ln>
        </p:spPr>
      </p:pic>
      <p:sp>
        <p:nvSpPr>
          <p:cNvPr id="379" name="Google Shape;379;p8"/>
          <p:cNvSpPr/>
          <p:nvPr/>
        </p:nvSpPr>
        <p:spPr>
          <a:xfrm>
            <a:off x="2128323" y="3105458"/>
            <a:ext cx="8025318" cy="500525"/>
          </a:xfrm>
          <a:prstGeom prst="rect">
            <a:avLst/>
          </a:prstGeom>
          <a:solidFill>
            <a:schemeClr val="accent1">
              <a:alpha val="0"/>
            </a:schemeClr>
          </a:solidFill>
          <a:ln w="508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8"/>
          <p:cNvSpPr/>
          <p:nvPr/>
        </p:nvSpPr>
        <p:spPr>
          <a:xfrm>
            <a:off x="873454" y="3160882"/>
            <a:ext cx="1342417" cy="3896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000">
                <a:solidFill>
                  <a:srgbClr val="0070C0"/>
                </a:solidFill>
                <a:latin typeface="Helvetica Neue"/>
                <a:ea typeface="Helvetica Neue"/>
                <a:cs typeface="Helvetica Neue"/>
                <a:sym typeface="Helvetica Neue"/>
              </a:rPr>
              <a:t>Syntactic</a:t>
            </a:r>
            <a:endParaRPr sz="2000">
              <a:solidFill>
                <a:srgbClr val="0070C0"/>
              </a:solidFill>
              <a:latin typeface="Helvetica Neue"/>
              <a:ea typeface="Helvetica Neue"/>
              <a:cs typeface="Helvetica Neue"/>
              <a:sym typeface="Helvetica Neue"/>
            </a:endParaRPr>
          </a:p>
        </p:txBody>
      </p:sp>
      <p:sp>
        <p:nvSpPr>
          <p:cNvPr id="381" name="Google Shape;381;p8"/>
          <p:cNvSpPr/>
          <p:nvPr/>
        </p:nvSpPr>
        <p:spPr>
          <a:xfrm>
            <a:off x="2128323" y="4082637"/>
            <a:ext cx="8025318" cy="283648"/>
          </a:xfrm>
          <a:prstGeom prst="rect">
            <a:avLst/>
          </a:prstGeom>
          <a:solidFill>
            <a:srgbClr val="00B050">
              <a:alpha val="0"/>
            </a:srgbClr>
          </a:solidFill>
          <a:ln w="508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8"/>
          <p:cNvSpPr/>
          <p:nvPr/>
        </p:nvSpPr>
        <p:spPr>
          <a:xfrm>
            <a:off x="873454" y="4031281"/>
            <a:ext cx="1342417" cy="3896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2000">
                <a:solidFill>
                  <a:srgbClr val="00B050"/>
                </a:solidFill>
                <a:latin typeface="Helvetica Neue"/>
                <a:ea typeface="Helvetica Neue"/>
                <a:cs typeface="Helvetica Neue"/>
                <a:sym typeface="Helvetica Neue"/>
              </a:rPr>
              <a:t>Semantic</a:t>
            </a:r>
            <a:endParaRPr sz="2000">
              <a:solidFill>
                <a:srgbClr val="00B050"/>
              </a:solidFill>
              <a:latin typeface="Helvetica Neue"/>
              <a:ea typeface="Helvetica Neue"/>
              <a:cs typeface="Helvetica Neue"/>
              <a:sym typeface="Helvetica Neue"/>
            </a:endParaRPr>
          </a:p>
        </p:txBody>
      </p:sp>
      <p:sp>
        <p:nvSpPr>
          <p:cNvPr id="383" name="Google Shape;383;p8"/>
          <p:cNvSpPr/>
          <p:nvPr/>
        </p:nvSpPr>
        <p:spPr>
          <a:xfrm>
            <a:off x="5335417" y="4391710"/>
            <a:ext cx="2374865" cy="3896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1600" b="1">
                <a:solidFill>
                  <a:schemeClr val="dk1"/>
                </a:solidFill>
                <a:latin typeface="Helvetica Neue"/>
                <a:ea typeface="Helvetica Neue"/>
                <a:cs typeface="Helvetica Neue"/>
                <a:sym typeface="Helvetica Neue"/>
              </a:rPr>
              <a:t>ROI-Level Analysis</a:t>
            </a:r>
            <a:endParaRPr sz="1600" b="1">
              <a:solidFill>
                <a:schemeClr val="dk1"/>
              </a:solidFill>
              <a:latin typeface="Helvetica Neue"/>
              <a:ea typeface="Helvetica Neue"/>
              <a:cs typeface="Helvetica Neue"/>
              <a:sym typeface="Helvetica Neue"/>
            </a:endParaRPr>
          </a:p>
        </p:txBody>
      </p:sp>
      <p:sp>
        <p:nvSpPr>
          <p:cNvPr id="384" name="Google Shape;384;p8"/>
          <p:cNvSpPr/>
          <p:nvPr/>
        </p:nvSpPr>
        <p:spPr>
          <a:xfrm>
            <a:off x="994410" y="4897612"/>
            <a:ext cx="9486900" cy="531494"/>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000">
                <a:solidFill>
                  <a:schemeClr val="dk1"/>
                </a:solidFill>
                <a:latin typeface="Helvetica Neue"/>
                <a:ea typeface="Helvetica Neue"/>
                <a:cs typeface="Helvetica Neue"/>
                <a:sym typeface="Helvetica Neue"/>
              </a:rPr>
              <a:t>Syntactic properties have the largest effect on the trend of brain alignment across model layers</a:t>
            </a:r>
            <a:endParaRPr/>
          </a:p>
        </p:txBody>
      </p:sp>
      <p:sp>
        <p:nvSpPr>
          <p:cNvPr id="385" name="Google Shape;385;p8"/>
          <p:cNvSpPr/>
          <p:nvPr/>
        </p:nvSpPr>
        <p:spPr>
          <a:xfrm>
            <a:off x="560082" y="1949248"/>
            <a:ext cx="11161800" cy="457823"/>
          </a:xfrm>
          <a:prstGeom prst="rect">
            <a:avLst/>
          </a:prstGeom>
          <a:noFill/>
          <a:ln>
            <a:noFill/>
          </a:ln>
        </p:spPr>
        <p:txBody>
          <a:bodyPr spcFirstLastPara="1" wrap="square" lIns="91425" tIns="45700" rIns="91425" bIns="45700" anchor="t" anchorCtr="0">
            <a:noAutofit/>
          </a:bodyPr>
          <a:lstStyle/>
          <a:p>
            <a:pPr lvl="0" algn="ctr"/>
            <a:r>
              <a:rPr lang="en-SG" sz="2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Corr</a:t>
            </a:r>
            <a:r>
              <a:rPr lang="en-SG" sz="2000" baseline="-25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task</a:t>
            </a:r>
            <a:r>
              <a:rPr lang="en-SG" sz="2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SG" sz="2000">
                <a:solidFill>
                  <a:schemeClr val="dk1"/>
                </a:solidFill>
                <a:latin typeface="Matura MT Script Capitals" panose="03020802060602070202" pitchFamily="66" charset="0"/>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r>
              <a:rPr lang="en-SG" sz="2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probing accuracy</a:t>
            </a:r>
            <a:r>
              <a:rPr lang="en-SG" sz="2000" baseline="-25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task</a:t>
            </a:r>
            <a:r>
              <a:rPr lang="en-SG" sz="2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SG" sz="2000">
                <a:solidFill>
                  <a:schemeClr val="dk1"/>
                </a:solidFill>
                <a:latin typeface="Matura MT Script Capitals" panose="03020802060602070202" pitchFamily="66" charset="0"/>
                <a:ea typeface="Helvetica Neue"/>
                <a:cs typeface="Helvetica Neue"/>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 ∆</a:t>
            </a:r>
            <a:r>
              <a:rPr lang="en-SG" sz="2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SG" sz="2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brain alignment</a:t>
            </a:r>
            <a:r>
              <a:rPr lang="en-SG" sz="2000" baseline="-25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task</a:t>
            </a:r>
            <a:r>
              <a:rPr lang="en-SG" sz="20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endParaRPr sz="2000">
              <a:solidFill>
                <a:schemeClr val="dk1"/>
              </a:solidFill>
              <a:latin typeface="Helvetica Neue"/>
              <a:ea typeface="Helvetica Neue"/>
              <a:cs typeface="Helvetica Neue"/>
              <a:sym typeface="Helvetica Neue"/>
            </a:endParaRPr>
          </a:p>
        </p:txBody>
      </p:sp>
      <p:sp>
        <p:nvSpPr>
          <p:cNvPr id="3" name="Google Shape;342;p7">
            <a:extLst>
              <a:ext uri="{FF2B5EF4-FFF2-40B4-BE49-F238E27FC236}">
                <a16:creationId xmlns:a16="http://schemas.microsoft.com/office/drawing/2014/main" id="{D57C2DA6-3301-242D-647D-7BE3F27F759D}"/>
              </a:ext>
            </a:extLst>
          </p:cNvPr>
          <p:cNvSpPr/>
          <p:nvPr/>
        </p:nvSpPr>
        <p:spPr>
          <a:xfrm>
            <a:off x="684586" y="810871"/>
            <a:ext cx="11368500" cy="852900"/>
          </a:xfrm>
          <a:prstGeom prst="rect">
            <a:avLst/>
          </a:prstGeom>
          <a:noFill/>
          <a:ln>
            <a:noFill/>
          </a:ln>
        </p:spPr>
        <p:txBody>
          <a:bodyPr spcFirstLastPara="1" wrap="square" lIns="91425" tIns="45700" rIns="91425" bIns="45700" anchor="ctr" anchorCtr="0">
            <a:noAutofit/>
          </a:bodyPr>
          <a:lstStyle/>
          <a:p>
            <a:pPr lvl="0">
              <a:buClr>
                <a:schemeClr val="dk1"/>
              </a:buClr>
              <a:buSzPts val="2800"/>
            </a:pPr>
            <a:r>
              <a:rPr lang="en-US" sz="2800" b="1">
                <a:solidFill>
                  <a:schemeClr val="dk1"/>
                </a:solidFill>
                <a:latin typeface="Helvetica Neue"/>
                <a:ea typeface="Helvetica Neue"/>
                <a:cs typeface="Helvetica Neue"/>
                <a:sym typeface="Helvetica Neue"/>
              </a:rPr>
              <a:t>Which linguistic properties have the most influence on the trend of brain alignment across BERT layers?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9"/>
          <p:cNvSpPr/>
          <p:nvPr/>
        </p:nvSpPr>
        <p:spPr>
          <a:xfrm>
            <a:off x="1272513" y="733015"/>
            <a:ext cx="9875573" cy="71571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Qualitative Analysis: Effect of each linguistic property</a:t>
            </a:r>
            <a:endParaRPr/>
          </a:p>
        </p:txBody>
      </p:sp>
      <p:sp>
        <p:nvSpPr>
          <p:cNvPr id="375" name="Google Shape;375;p9"/>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23</a:t>
            </a:fld>
            <a:endParaRPr/>
          </a:p>
        </p:txBody>
      </p:sp>
      <p:pic>
        <p:nvPicPr>
          <p:cNvPr id="376" name="Google Shape;376;p9" descr="A collage of images of different colors&#10;&#10;Description automatically generated"/>
          <p:cNvPicPr preferRelativeResize="0"/>
          <p:nvPr/>
        </p:nvPicPr>
        <p:blipFill rotWithShape="1">
          <a:blip r:embed="rId3">
            <a:alphaModFix/>
          </a:blip>
          <a:srcRect r="66091" b="49987"/>
          <a:stretch/>
        </p:blipFill>
        <p:spPr>
          <a:xfrm>
            <a:off x="1451208" y="1818098"/>
            <a:ext cx="3149976" cy="2370634"/>
          </a:xfrm>
          <a:prstGeom prst="rect">
            <a:avLst/>
          </a:prstGeom>
          <a:noFill/>
          <a:ln>
            <a:noFill/>
          </a:ln>
        </p:spPr>
      </p:pic>
      <p:sp>
        <p:nvSpPr>
          <p:cNvPr id="377" name="Google Shape;377;p9"/>
          <p:cNvSpPr/>
          <p:nvPr/>
        </p:nvSpPr>
        <p:spPr>
          <a:xfrm>
            <a:off x="1451208" y="1515970"/>
            <a:ext cx="3149976" cy="3021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1800">
                <a:solidFill>
                  <a:schemeClr val="dk1"/>
                </a:solidFill>
                <a:latin typeface="Helvetica Neue"/>
                <a:ea typeface="Helvetica Neue"/>
                <a:cs typeface="Helvetica Neue"/>
                <a:sym typeface="Helvetica Neue"/>
              </a:rPr>
              <a:t>effect of surface property</a:t>
            </a:r>
            <a:endParaRPr sz="1800">
              <a:solidFill>
                <a:schemeClr val="dk1"/>
              </a:solidFill>
              <a:latin typeface="Helvetica Neue"/>
              <a:ea typeface="Helvetica Neue"/>
              <a:cs typeface="Helvetica Neue"/>
              <a:sym typeface="Helvetica Neue"/>
            </a:endParaRPr>
          </a:p>
        </p:txBody>
      </p:sp>
      <p:pic>
        <p:nvPicPr>
          <p:cNvPr id="378" name="Google Shape;378;p9" descr="A collage of images of different colors&#10;&#10;Description automatically generated"/>
          <p:cNvPicPr preferRelativeResize="0"/>
          <p:nvPr/>
        </p:nvPicPr>
        <p:blipFill rotWithShape="1">
          <a:blip r:embed="rId3">
            <a:alphaModFix/>
          </a:blip>
          <a:srcRect l="66090" b="49987"/>
          <a:stretch/>
        </p:blipFill>
        <p:spPr>
          <a:xfrm>
            <a:off x="4538400" y="1818098"/>
            <a:ext cx="3149976" cy="2370635"/>
          </a:xfrm>
          <a:prstGeom prst="rect">
            <a:avLst/>
          </a:prstGeom>
          <a:noFill/>
          <a:ln>
            <a:noFill/>
          </a:ln>
        </p:spPr>
      </p:pic>
      <p:sp>
        <p:nvSpPr>
          <p:cNvPr id="379" name="Google Shape;379;p9"/>
          <p:cNvSpPr/>
          <p:nvPr/>
        </p:nvSpPr>
        <p:spPr>
          <a:xfrm>
            <a:off x="4521012" y="1515970"/>
            <a:ext cx="3149976" cy="3021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1800">
                <a:solidFill>
                  <a:schemeClr val="dk1"/>
                </a:solidFill>
                <a:latin typeface="Helvetica Neue"/>
                <a:ea typeface="Helvetica Neue"/>
                <a:cs typeface="Helvetica Neue"/>
                <a:sym typeface="Helvetica Neue"/>
              </a:rPr>
              <a:t>effect of syntactic property</a:t>
            </a:r>
            <a:endParaRPr sz="1800">
              <a:solidFill>
                <a:schemeClr val="dk1"/>
              </a:solidFill>
              <a:latin typeface="Helvetica Neue"/>
              <a:ea typeface="Helvetica Neue"/>
              <a:cs typeface="Helvetica Neue"/>
              <a:sym typeface="Helvetica Neue"/>
            </a:endParaRPr>
          </a:p>
        </p:txBody>
      </p:sp>
      <p:pic>
        <p:nvPicPr>
          <p:cNvPr id="380" name="Google Shape;380;p9" descr="A collage of images of different colors&#10;&#10;Description automatically generated"/>
          <p:cNvPicPr preferRelativeResize="0"/>
          <p:nvPr/>
        </p:nvPicPr>
        <p:blipFill rotWithShape="1">
          <a:blip r:embed="rId3">
            <a:alphaModFix/>
          </a:blip>
          <a:srcRect l="66557" t="49988"/>
          <a:stretch/>
        </p:blipFill>
        <p:spPr>
          <a:xfrm>
            <a:off x="7636212" y="1855794"/>
            <a:ext cx="2920083" cy="2370635"/>
          </a:xfrm>
          <a:prstGeom prst="rect">
            <a:avLst/>
          </a:prstGeom>
          <a:noFill/>
          <a:ln>
            <a:noFill/>
          </a:ln>
        </p:spPr>
      </p:pic>
      <p:sp>
        <p:nvSpPr>
          <p:cNvPr id="381" name="Google Shape;381;p9"/>
          <p:cNvSpPr/>
          <p:nvPr/>
        </p:nvSpPr>
        <p:spPr>
          <a:xfrm>
            <a:off x="7521265" y="1534818"/>
            <a:ext cx="3149976" cy="3021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1800">
                <a:solidFill>
                  <a:schemeClr val="dk1"/>
                </a:solidFill>
                <a:latin typeface="Helvetica Neue"/>
                <a:ea typeface="Helvetica Neue"/>
                <a:cs typeface="Helvetica Neue"/>
                <a:sym typeface="Helvetica Neue"/>
              </a:rPr>
              <a:t>effect of semantic property</a:t>
            </a:r>
            <a:endParaRPr sz="1800">
              <a:solidFill>
                <a:schemeClr val="dk1"/>
              </a:solidFill>
              <a:latin typeface="Helvetica Neue"/>
              <a:ea typeface="Helvetica Neue"/>
              <a:cs typeface="Helvetica Neue"/>
              <a:sym typeface="Helvetica Neue"/>
            </a:endParaRPr>
          </a:p>
        </p:txBody>
      </p:sp>
      <p:sp>
        <p:nvSpPr>
          <p:cNvPr id="383" name="Google Shape;383;p9"/>
          <p:cNvSpPr/>
          <p:nvPr/>
        </p:nvSpPr>
        <p:spPr>
          <a:xfrm>
            <a:off x="4532430" y="1534810"/>
            <a:ext cx="3150000" cy="2689500"/>
          </a:xfrm>
          <a:prstGeom prst="rect">
            <a:avLst/>
          </a:prstGeom>
          <a:noFill/>
          <a:ln w="2857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Google Shape;367;g2978e5e2abf_0_90">
            <a:extLst>
              <a:ext uri="{FF2B5EF4-FFF2-40B4-BE49-F238E27FC236}">
                <a16:creationId xmlns:a16="http://schemas.microsoft.com/office/drawing/2014/main" id="{8CDC2CC7-AF5D-C57F-3F4C-68D5656A6F49}"/>
              </a:ext>
            </a:extLst>
          </p:cNvPr>
          <p:cNvSpPr/>
          <p:nvPr/>
        </p:nvSpPr>
        <p:spPr>
          <a:xfrm>
            <a:off x="1451208" y="4334530"/>
            <a:ext cx="9105087" cy="626569"/>
          </a:xfrm>
          <a:prstGeom prst="rect">
            <a:avLst/>
          </a:prstGeom>
          <a:solidFill>
            <a:srgbClr val="FCE5CD"/>
          </a:solidFill>
          <a:ln>
            <a:noFill/>
          </a:ln>
        </p:spPr>
        <p:txBody>
          <a:bodyPr spcFirstLastPara="1" wrap="square" lIns="91425" tIns="45700" rIns="91425" bIns="45700" anchor="ctr" anchorCtr="0">
            <a:noAutofit/>
          </a:bodyPr>
          <a:lstStyle/>
          <a:p>
            <a:pPr lvl="0" algn="ctr"/>
            <a:r>
              <a:rPr lang="en-US" sz="2000">
                <a:solidFill>
                  <a:schemeClr val="dk1"/>
                </a:solidFill>
                <a:latin typeface="Helvetica Neue"/>
                <a:ea typeface="Helvetica Neue"/>
                <a:cs typeface="Helvetica Neue"/>
                <a:sym typeface="Helvetica Neue"/>
              </a:rPr>
              <a:t>TopConstituent property is more localized to the canonical language regions in the left hemisphere and is more distributed in the right hemisphere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299ad7074e6_0_4"/>
          <p:cNvPicPr preferRelativeResize="0"/>
          <p:nvPr/>
        </p:nvPicPr>
        <p:blipFill>
          <a:blip r:embed="rId3">
            <a:alphaModFix/>
          </a:blip>
          <a:stretch>
            <a:fillRect/>
          </a:stretch>
        </p:blipFill>
        <p:spPr>
          <a:xfrm>
            <a:off x="7605700" y="114925"/>
            <a:ext cx="4319599" cy="1787800"/>
          </a:xfrm>
          <a:prstGeom prst="rect">
            <a:avLst/>
          </a:prstGeom>
          <a:noFill/>
          <a:ln>
            <a:noFill/>
          </a:ln>
        </p:spPr>
      </p:pic>
      <p:pic>
        <p:nvPicPr>
          <p:cNvPr id="407" name="Google Shape;407;g299ad7074e6_0_4"/>
          <p:cNvPicPr preferRelativeResize="0"/>
          <p:nvPr/>
        </p:nvPicPr>
        <p:blipFill>
          <a:blip r:embed="rId4">
            <a:alphaModFix/>
          </a:blip>
          <a:stretch>
            <a:fillRect/>
          </a:stretch>
        </p:blipFill>
        <p:spPr>
          <a:xfrm>
            <a:off x="38100" y="64013"/>
            <a:ext cx="12192000" cy="6729984"/>
          </a:xfrm>
          <a:prstGeom prst="rect">
            <a:avLst/>
          </a:prstGeom>
          <a:noFill/>
          <a:ln>
            <a:noFill/>
          </a:ln>
        </p:spPr>
      </p:pic>
      <p:sp>
        <p:nvSpPr>
          <p:cNvPr id="408" name="Google Shape;408;g299ad7074e6_0_4"/>
          <p:cNvSpPr txBox="1"/>
          <p:nvPr/>
        </p:nvSpPr>
        <p:spPr>
          <a:xfrm>
            <a:off x="0" y="449725"/>
            <a:ext cx="70881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SG" sz="2800" b="1">
                <a:solidFill>
                  <a:schemeClr val="dk1"/>
                </a:solidFill>
                <a:latin typeface="Helvetica Neue"/>
                <a:ea typeface="Helvetica Neue"/>
                <a:cs typeface="Helvetica Neue"/>
                <a:sym typeface="Helvetica Neue"/>
              </a:rPr>
              <a:t>Conclusions for neuro-AI research field</a:t>
            </a:r>
            <a:endParaRPr sz="2800" b="1">
              <a:solidFill>
                <a:schemeClr val="dk1"/>
              </a:solidFill>
              <a:latin typeface="Helvetica Neue"/>
              <a:ea typeface="Helvetica Neue"/>
              <a:cs typeface="Helvetica Neue"/>
              <a:sym typeface="Helvetica Neue"/>
            </a:endParaRPr>
          </a:p>
        </p:txBody>
      </p:sp>
      <p:sp>
        <p:nvSpPr>
          <p:cNvPr id="409" name="Google Shape;409;g299ad7074e6_0_4"/>
          <p:cNvSpPr txBox="1"/>
          <p:nvPr/>
        </p:nvSpPr>
        <p:spPr>
          <a:xfrm>
            <a:off x="173750" y="1696625"/>
            <a:ext cx="10792800" cy="4863900"/>
          </a:xfrm>
          <a:prstGeom prst="rect">
            <a:avLst/>
          </a:prstGeom>
          <a:noFill/>
          <a:ln>
            <a:noFill/>
          </a:ln>
        </p:spPr>
        <p:txBody>
          <a:bodyPr spcFirstLastPara="1" wrap="square" lIns="91425" tIns="91425" rIns="91425" bIns="91425" anchor="t" anchorCtr="0">
            <a:spAutoFit/>
          </a:bodyPr>
          <a:lstStyle/>
          <a:p>
            <a:pPr marL="565150" lvl="0" indent="-514350" algn="l" rtl="0">
              <a:spcBef>
                <a:spcPts val="0"/>
              </a:spcBef>
              <a:spcAft>
                <a:spcPts val="0"/>
              </a:spcAft>
              <a:buClr>
                <a:schemeClr val="dk1"/>
              </a:buClr>
              <a:buSzPts val="2800"/>
              <a:buFont typeface="+mj-lt"/>
              <a:buAutoNum type="arabicPeriod"/>
            </a:pPr>
            <a:r>
              <a:rPr lang="en-SG" sz="2800" b="1">
                <a:solidFill>
                  <a:schemeClr val="dk1"/>
                </a:solidFill>
                <a:latin typeface="Calibri"/>
                <a:ea typeface="Calibri"/>
                <a:cs typeface="Calibri"/>
                <a:sym typeface="Calibri"/>
              </a:rPr>
              <a:t>AI-engineering</a:t>
            </a:r>
            <a:r>
              <a:rPr lang="en-SG"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pPr marL="1028700" lvl="1" indent="-457200" algn="l" rtl="0">
              <a:spcBef>
                <a:spcPts val="0"/>
              </a:spcBef>
              <a:spcAft>
                <a:spcPts val="0"/>
              </a:spcAft>
              <a:buClr>
                <a:schemeClr val="dk1"/>
              </a:buClr>
              <a:buSzPts val="1800"/>
              <a:buFont typeface="Arial" panose="020B0604020202020204" pitchFamily="34" charset="0"/>
              <a:buChar char="•"/>
            </a:pPr>
            <a:r>
              <a:rPr lang="en-SG" sz="2400">
                <a:solidFill>
                  <a:schemeClr val="dk1"/>
                </a:solidFill>
                <a:latin typeface="Calibri"/>
                <a:ea typeface="Calibri"/>
                <a:cs typeface="Calibri"/>
                <a:sym typeface="Calibri"/>
              </a:rPr>
              <a:t>guide linguistic feature selection, </a:t>
            </a:r>
            <a:endParaRPr sz="2400">
              <a:solidFill>
                <a:schemeClr val="dk1"/>
              </a:solidFill>
              <a:latin typeface="Calibri"/>
              <a:ea typeface="Calibri"/>
              <a:cs typeface="Calibri"/>
              <a:sym typeface="Calibri"/>
            </a:endParaRPr>
          </a:p>
          <a:p>
            <a:pPr marL="1028700" lvl="1" indent="-457200" algn="l" rtl="0">
              <a:spcBef>
                <a:spcPts val="0"/>
              </a:spcBef>
              <a:spcAft>
                <a:spcPts val="0"/>
              </a:spcAft>
              <a:buClr>
                <a:schemeClr val="dk1"/>
              </a:buClr>
              <a:buSzPts val="1800"/>
              <a:buFont typeface="Arial" panose="020B0604020202020204" pitchFamily="34" charset="0"/>
              <a:buChar char="•"/>
            </a:pPr>
            <a:r>
              <a:rPr lang="en-SG" sz="2400">
                <a:solidFill>
                  <a:schemeClr val="dk1"/>
                </a:solidFill>
                <a:latin typeface="Calibri"/>
                <a:ea typeface="Calibri"/>
                <a:cs typeface="Calibri"/>
                <a:sym typeface="Calibri"/>
              </a:rPr>
              <a:t>facilitate improved transfer learning, </a:t>
            </a:r>
            <a:endParaRPr sz="2400">
              <a:solidFill>
                <a:schemeClr val="dk1"/>
              </a:solidFill>
              <a:latin typeface="Calibri"/>
              <a:ea typeface="Calibri"/>
              <a:cs typeface="Calibri"/>
              <a:sym typeface="Calibri"/>
            </a:endParaRPr>
          </a:p>
          <a:p>
            <a:pPr marL="1028700" lvl="1" indent="-457200" algn="l" rtl="0">
              <a:spcBef>
                <a:spcPts val="0"/>
              </a:spcBef>
              <a:spcAft>
                <a:spcPts val="0"/>
              </a:spcAft>
              <a:buClr>
                <a:schemeClr val="dk1"/>
              </a:buClr>
              <a:buSzPts val="1800"/>
              <a:buFont typeface="Arial" panose="020B0604020202020204" pitchFamily="34" charset="0"/>
              <a:buChar char="•"/>
            </a:pPr>
            <a:r>
              <a:rPr lang="en-SG" sz="2400">
                <a:solidFill>
                  <a:schemeClr val="dk1"/>
                </a:solidFill>
                <a:latin typeface="Calibri"/>
                <a:ea typeface="Calibri"/>
                <a:cs typeface="Calibri"/>
                <a:sym typeface="Calibri"/>
              </a:rPr>
              <a:t>help in the development of cognitively plausible AI architectures</a:t>
            </a:r>
            <a:endParaRPr sz="2400">
              <a:solidFill>
                <a:schemeClr val="dk1"/>
              </a:solidFill>
              <a:latin typeface="Calibri"/>
              <a:ea typeface="Calibri"/>
              <a:cs typeface="Calibri"/>
              <a:sym typeface="Calibri"/>
            </a:endParaRPr>
          </a:p>
          <a:p>
            <a:pPr marL="1428750" lvl="0" indent="-514350" algn="l" rtl="0">
              <a:spcBef>
                <a:spcPts val="0"/>
              </a:spcBef>
              <a:spcAft>
                <a:spcPts val="0"/>
              </a:spcAft>
              <a:buFont typeface="+mj-lt"/>
              <a:buAutoNum type="arabicPeriod"/>
            </a:pPr>
            <a:endParaRPr sz="2800">
              <a:solidFill>
                <a:schemeClr val="dk1"/>
              </a:solidFill>
              <a:latin typeface="Calibri"/>
              <a:ea typeface="Calibri"/>
              <a:cs typeface="Calibri"/>
              <a:sym typeface="Calibri"/>
            </a:endParaRPr>
          </a:p>
          <a:p>
            <a:pPr marL="565150" lvl="0" indent="-514350" algn="l" rtl="0">
              <a:spcBef>
                <a:spcPts val="0"/>
              </a:spcBef>
              <a:spcAft>
                <a:spcPts val="0"/>
              </a:spcAft>
              <a:buClr>
                <a:schemeClr val="dk1"/>
              </a:buClr>
              <a:buSzPts val="2800"/>
              <a:buFont typeface="+mj-lt"/>
              <a:buAutoNum type="arabicPeriod"/>
            </a:pPr>
            <a:r>
              <a:rPr lang="en-SG" sz="2800" b="1">
                <a:solidFill>
                  <a:schemeClr val="dk1"/>
                </a:solidFill>
                <a:latin typeface="Calibri"/>
                <a:ea typeface="Calibri"/>
                <a:cs typeface="Calibri"/>
                <a:sym typeface="Calibri"/>
              </a:rPr>
              <a:t>Computational modeling in Neuroscience</a:t>
            </a:r>
            <a:endParaRPr sz="2800" b="1">
              <a:solidFill>
                <a:schemeClr val="dk1"/>
              </a:solidFill>
              <a:latin typeface="Calibri"/>
              <a:ea typeface="Calibri"/>
              <a:cs typeface="Calibri"/>
              <a:sym typeface="Calibri"/>
            </a:endParaRPr>
          </a:p>
          <a:p>
            <a:pPr marL="1028700" lvl="1" indent="-457200" algn="l" rtl="0">
              <a:spcBef>
                <a:spcPts val="0"/>
              </a:spcBef>
              <a:spcAft>
                <a:spcPts val="0"/>
              </a:spcAft>
              <a:buClr>
                <a:schemeClr val="dk1"/>
              </a:buClr>
              <a:buSzPts val="1800"/>
              <a:buFont typeface="Arial" panose="020B0604020202020204" pitchFamily="34" charset="0"/>
              <a:buChar char="•"/>
            </a:pPr>
            <a:r>
              <a:rPr lang="en-SG" sz="2400">
                <a:solidFill>
                  <a:schemeClr val="dk1"/>
                </a:solidFill>
                <a:latin typeface="Calibri"/>
                <a:ea typeface="Calibri"/>
                <a:cs typeface="Calibri"/>
                <a:sym typeface="Calibri"/>
              </a:rPr>
              <a:t>enables cognitive neuroscientists to have more control over using language models as model organisms of language processing</a:t>
            </a:r>
            <a:endParaRPr sz="2400">
              <a:solidFill>
                <a:schemeClr val="dk1"/>
              </a:solidFill>
              <a:latin typeface="Calibri"/>
              <a:ea typeface="Calibri"/>
              <a:cs typeface="Calibri"/>
              <a:sym typeface="Calibri"/>
            </a:endParaRPr>
          </a:p>
          <a:p>
            <a:pPr marL="1371600" lvl="0" indent="-457200" algn="l" rtl="0">
              <a:spcBef>
                <a:spcPts val="0"/>
              </a:spcBef>
              <a:spcAft>
                <a:spcPts val="0"/>
              </a:spcAft>
              <a:buFont typeface="+mj-lt"/>
              <a:buAutoNum type="arabicPeriod"/>
            </a:pPr>
            <a:endParaRPr sz="2400">
              <a:solidFill>
                <a:schemeClr val="dk1"/>
              </a:solidFill>
              <a:latin typeface="Calibri"/>
              <a:ea typeface="Calibri"/>
              <a:cs typeface="Calibri"/>
              <a:sym typeface="Calibri"/>
            </a:endParaRPr>
          </a:p>
          <a:p>
            <a:pPr marL="590550" lvl="0" indent="-514350" algn="l" rtl="0">
              <a:spcBef>
                <a:spcPts val="0"/>
              </a:spcBef>
              <a:spcAft>
                <a:spcPts val="0"/>
              </a:spcAft>
              <a:buClr>
                <a:schemeClr val="dk1"/>
              </a:buClr>
              <a:buSzPts val="2400"/>
              <a:buFont typeface="+mj-lt"/>
              <a:buAutoNum type="arabicPeriod"/>
            </a:pPr>
            <a:r>
              <a:rPr lang="en-SG" sz="2800" b="1">
                <a:solidFill>
                  <a:schemeClr val="dk1"/>
                </a:solidFill>
                <a:latin typeface="Calibri"/>
                <a:ea typeface="Calibri"/>
                <a:cs typeface="Calibri"/>
                <a:sym typeface="Calibri"/>
              </a:rPr>
              <a:t>Model interpretability</a:t>
            </a:r>
            <a:endParaRPr sz="2800" b="1">
              <a:solidFill>
                <a:schemeClr val="dk1"/>
              </a:solidFill>
              <a:latin typeface="Calibri"/>
              <a:ea typeface="Calibri"/>
              <a:cs typeface="Calibri"/>
              <a:sym typeface="Calibri"/>
            </a:endParaRPr>
          </a:p>
          <a:p>
            <a:pPr marL="1028700" lvl="1" indent="-457200" algn="l" rtl="0">
              <a:spcBef>
                <a:spcPts val="0"/>
              </a:spcBef>
              <a:spcAft>
                <a:spcPts val="0"/>
              </a:spcAft>
              <a:buClr>
                <a:schemeClr val="dk1"/>
              </a:buClr>
              <a:buSzPts val="1800"/>
              <a:buFont typeface="Arial" panose="020B0604020202020204" pitchFamily="34" charset="0"/>
              <a:buChar char="•"/>
            </a:pPr>
            <a:r>
              <a:rPr lang="en-SG" sz="2400">
                <a:solidFill>
                  <a:schemeClr val="dk1"/>
                </a:solidFill>
                <a:latin typeface="Calibri"/>
                <a:ea typeface="Calibri"/>
                <a:cs typeface="Calibri"/>
                <a:sym typeface="Calibri"/>
              </a:rPr>
              <a:t>the addition of linguistic features by our approach can further increase the model interpretability using brain signals (Toneva &amp; Wehbe 2019)</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6D4E-D2CF-50E3-7FD3-3254AD2022E7}"/>
              </a:ext>
            </a:extLst>
          </p:cNvPr>
          <p:cNvSpPr>
            <a:spLocks noGrp="1"/>
          </p:cNvSpPr>
          <p:nvPr>
            <p:ph type="title"/>
          </p:nvPr>
        </p:nvSpPr>
        <p:spPr>
          <a:xfrm>
            <a:off x="304800" y="143165"/>
            <a:ext cx="10515600" cy="635000"/>
          </a:xfrm>
        </p:spPr>
        <p:txBody>
          <a:bodyPr>
            <a:normAutofit/>
          </a:bodyPr>
          <a:lstStyle/>
          <a:p>
            <a:r>
              <a:rPr lang="en-US" sz="2800">
                <a:latin typeface="Helvetica Neue" panose="020B0604020202020204" charset="0"/>
              </a:rPr>
              <a:t>Agenda</a:t>
            </a:r>
          </a:p>
        </p:txBody>
      </p:sp>
      <p:sp>
        <p:nvSpPr>
          <p:cNvPr id="3" name="Content Placeholder 2">
            <a:extLst>
              <a:ext uri="{FF2B5EF4-FFF2-40B4-BE49-F238E27FC236}">
                <a16:creationId xmlns:a16="http://schemas.microsoft.com/office/drawing/2014/main" id="{A3AD9382-7AA5-98EB-1B96-DB358A21C2A6}"/>
              </a:ext>
            </a:extLst>
          </p:cNvPr>
          <p:cNvSpPr>
            <a:spLocks noGrp="1"/>
          </p:cNvSpPr>
          <p:nvPr>
            <p:ph idx="1"/>
          </p:nvPr>
        </p:nvSpPr>
        <p:spPr>
          <a:xfrm>
            <a:off x="522848" y="1111171"/>
            <a:ext cx="11146304" cy="5347504"/>
          </a:xfrm>
        </p:spPr>
        <p:txBody>
          <a:bodyPr>
            <a:normAutofit/>
          </a:bodyPr>
          <a:lstStyle/>
          <a:p>
            <a:pPr marL="0" indent="0">
              <a:buNone/>
            </a:pPr>
            <a:endParaRPr lang="en-US" sz="2000">
              <a:latin typeface="Helvetica Neue" panose="020B0604020202020204" charset="0"/>
            </a:endParaRPr>
          </a:p>
          <a:p>
            <a:r>
              <a:rPr lang="en-US" sz="2000">
                <a:latin typeface="Helvetica Neue" panose="020B0604020202020204" charset="0"/>
              </a:rPr>
              <a:t>Introduction to alignment between language models and brains [Review paper, under review]</a:t>
            </a:r>
            <a:endParaRPr lang="en" sz="1600">
              <a:latin typeface="Helvetica Neue" panose="020B0604020202020204" charset="0"/>
            </a:endParaRPr>
          </a:p>
          <a:p>
            <a:r>
              <a:rPr lang="en-US" sz="2000">
                <a:latin typeface="Helvetica Neue" panose="020B0604020202020204" charset="0"/>
              </a:rPr>
              <a:t>Joint processing of linguistic properties in brains and language models</a:t>
            </a:r>
            <a:r>
              <a:rPr lang="en-US" sz="2000" b="1">
                <a:latin typeface="Helvetica Neue" panose="020B0604020202020204" charset="0"/>
              </a:rPr>
              <a:t> </a:t>
            </a:r>
            <a:r>
              <a:rPr lang="en-US" sz="2000">
                <a:latin typeface="Helvetica Neue" panose="020B0604020202020204" charset="0"/>
              </a:rPr>
              <a:t>[NeurIPS-2023]</a:t>
            </a:r>
          </a:p>
          <a:p>
            <a:r>
              <a:rPr lang="en-US" sz="2000">
                <a:solidFill>
                  <a:srgbClr val="FF0000"/>
                </a:solidFill>
                <a:latin typeface="Helvetica Neue" panose="020B0604020202020204" charset="0"/>
              </a:rPr>
              <a:t>Speech-trained language models lack brain-relevant semantics, [under review]</a:t>
            </a:r>
            <a:endParaRPr lang="en-US" sz="1600">
              <a:solidFill>
                <a:srgbClr val="FF0000"/>
              </a:solidFill>
              <a:latin typeface="Helvetica Neue" panose="020B0604020202020204" charset="0"/>
            </a:endParaRPr>
          </a:p>
        </p:txBody>
      </p:sp>
    </p:spTree>
    <p:extLst>
      <p:ext uri="{BB962C8B-B14F-4D97-AF65-F5344CB8AC3E}">
        <p14:creationId xmlns:p14="http://schemas.microsoft.com/office/powerpoint/2010/main" val="3385216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p:nvPr/>
        </p:nvSpPr>
        <p:spPr>
          <a:xfrm>
            <a:off x="515100" y="387145"/>
            <a:ext cx="11161800" cy="6916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i="0" u="none" strike="noStrike" cap="none">
                <a:solidFill>
                  <a:schemeClr val="dk1"/>
                </a:solidFill>
                <a:latin typeface="Helvetica Neue"/>
                <a:ea typeface="Helvetica Neue"/>
                <a:cs typeface="Helvetica Neue"/>
                <a:sym typeface="Helvetica Neue"/>
              </a:rPr>
              <a:t>Text- vs. Speech-based language models</a:t>
            </a:r>
            <a:endParaRPr sz="2800" b="1" i="0" u="none" strike="noStrike" cap="none">
              <a:solidFill>
                <a:schemeClr val="dk1"/>
              </a:solidFill>
              <a:latin typeface="Helvetica Neue"/>
              <a:ea typeface="Helvetica Neue"/>
              <a:cs typeface="Helvetica Neue"/>
              <a:sym typeface="Helvetica Neue"/>
            </a:endParaRPr>
          </a:p>
        </p:txBody>
      </p:sp>
      <p:sp>
        <p:nvSpPr>
          <p:cNvPr id="145" name="Google Shape;145;p2"/>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26</a:t>
            </a:fld>
            <a:endParaRPr/>
          </a:p>
        </p:txBody>
      </p:sp>
      <p:pic>
        <p:nvPicPr>
          <p:cNvPr id="3" name="Picture 2" descr="A diagram of a machine learning&#10;&#10;Description automatically generated">
            <a:extLst>
              <a:ext uri="{FF2B5EF4-FFF2-40B4-BE49-F238E27FC236}">
                <a16:creationId xmlns:a16="http://schemas.microsoft.com/office/drawing/2014/main" id="{ACAEAEFF-4053-BD6E-0B7F-C1F53DE5514F}"/>
              </a:ext>
            </a:extLst>
          </p:cNvPr>
          <p:cNvPicPr>
            <a:picLocks noChangeAspect="1"/>
          </p:cNvPicPr>
          <p:nvPr/>
        </p:nvPicPr>
        <p:blipFill rotWithShape="1">
          <a:blip r:embed="rId3">
            <a:extLst>
              <a:ext uri="{28A0092B-C50C-407E-A947-70E740481C1C}">
                <a14:useLocalDpi xmlns:a14="http://schemas.microsoft.com/office/drawing/2010/main" val="0"/>
              </a:ext>
            </a:extLst>
          </a:blip>
          <a:srcRect r="60133" b="59471"/>
          <a:stretch/>
        </p:blipFill>
        <p:spPr>
          <a:xfrm>
            <a:off x="846762" y="2779544"/>
            <a:ext cx="4439325" cy="2525881"/>
          </a:xfrm>
          <a:prstGeom prst="rect">
            <a:avLst/>
          </a:prstGeom>
        </p:spPr>
      </p:pic>
      <p:pic>
        <p:nvPicPr>
          <p:cNvPr id="2" name="Picture 1" descr="A diagram of a machine learning&#10;&#10;Description automatically generated">
            <a:extLst>
              <a:ext uri="{FF2B5EF4-FFF2-40B4-BE49-F238E27FC236}">
                <a16:creationId xmlns:a16="http://schemas.microsoft.com/office/drawing/2014/main" id="{D9648D98-87AF-3231-4586-7B1EB385AE5B}"/>
              </a:ext>
            </a:extLst>
          </p:cNvPr>
          <p:cNvPicPr>
            <a:picLocks noChangeAspect="1"/>
          </p:cNvPicPr>
          <p:nvPr/>
        </p:nvPicPr>
        <p:blipFill rotWithShape="1">
          <a:blip r:embed="rId3">
            <a:extLst>
              <a:ext uri="{28A0092B-C50C-407E-A947-70E740481C1C}">
                <a14:useLocalDpi xmlns:a14="http://schemas.microsoft.com/office/drawing/2010/main" val="0"/>
              </a:ext>
            </a:extLst>
          </a:blip>
          <a:srcRect t="44584" r="60133"/>
          <a:stretch/>
        </p:blipFill>
        <p:spPr>
          <a:xfrm>
            <a:off x="6457950" y="2238375"/>
            <a:ext cx="4620588" cy="3521534"/>
          </a:xfrm>
          <a:prstGeom prst="rect">
            <a:avLst/>
          </a:prstGeom>
        </p:spPr>
      </p:pic>
    </p:spTree>
    <p:extLst>
      <p:ext uri="{BB962C8B-B14F-4D97-AF65-F5344CB8AC3E}">
        <p14:creationId xmlns:p14="http://schemas.microsoft.com/office/powerpoint/2010/main" val="7524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27</a:t>
            </a:fld>
            <a:endParaRPr/>
          </a:p>
        </p:txBody>
      </p:sp>
      <p:pic>
        <p:nvPicPr>
          <p:cNvPr id="3" name="Picture 2" descr="A diagram of a machine learning&#10;&#10;Description automatically generated">
            <a:extLst>
              <a:ext uri="{FF2B5EF4-FFF2-40B4-BE49-F238E27FC236}">
                <a16:creationId xmlns:a16="http://schemas.microsoft.com/office/drawing/2014/main" id="{ACAEAEFF-4053-BD6E-0B7F-C1F53DE5514F}"/>
              </a:ext>
            </a:extLst>
          </p:cNvPr>
          <p:cNvPicPr>
            <a:picLocks noChangeAspect="1"/>
          </p:cNvPicPr>
          <p:nvPr/>
        </p:nvPicPr>
        <p:blipFill rotWithShape="1">
          <a:blip r:embed="rId3">
            <a:extLst>
              <a:ext uri="{28A0092B-C50C-407E-A947-70E740481C1C}">
                <a14:useLocalDpi xmlns:a14="http://schemas.microsoft.com/office/drawing/2010/main" val="0"/>
              </a:ext>
            </a:extLst>
          </a:blip>
          <a:srcRect r="60294"/>
          <a:stretch/>
        </p:blipFill>
        <p:spPr>
          <a:xfrm>
            <a:off x="1909766" y="1368690"/>
            <a:ext cx="3170234" cy="4468691"/>
          </a:xfrm>
          <a:prstGeom prst="rect">
            <a:avLst/>
          </a:prstGeom>
        </p:spPr>
      </p:pic>
      <p:sp>
        <p:nvSpPr>
          <p:cNvPr id="6" name="Google Shape;144;p2">
            <a:extLst>
              <a:ext uri="{FF2B5EF4-FFF2-40B4-BE49-F238E27FC236}">
                <a16:creationId xmlns:a16="http://schemas.microsoft.com/office/drawing/2014/main" id="{15586491-F811-E0DC-338E-DA823440557D}"/>
              </a:ext>
            </a:extLst>
          </p:cNvPr>
          <p:cNvSpPr/>
          <p:nvPr/>
        </p:nvSpPr>
        <p:spPr>
          <a:xfrm>
            <a:off x="515100" y="387145"/>
            <a:ext cx="11161800" cy="6916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i="0" u="none" strike="noStrike" cap="none">
                <a:solidFill>
                  <a:schemeClr val="dk1"/>
                </a:solidFill>
                <a:latin typeface="Helvetica Neue"/>
                <a:ea typeface="Helvetica Neue"/>
                <a:cs typeface="Helvetica Neue"/>
                <a:sym typeface="Helvetica Neue"/>
              </a:rPr>
              <a:t>Text- vs. Speech-based language models : brain alignment</a:t>
            </a:r>
            <a:endParaRPr sz="2800" b="1" i="0" u="none" strike="noStrike" cap="none">
              <a:solidFill>
                <a:schemeClr val="dk1"/>
              </a:solidFill>
              <a:latin typeface="Helvetica Neue"/>
              <a:ea typeface="Helvetica Neue"/>
              <a:cs typeface="Helvetica Neue"/>
              <a:sym typeface="Helvetica Neue"/>
            </a:endParaRPr>
          </a:p>
        </p:txBody>
      </p:sp>
      <p:pic>
        <p:nvPicPr>
          <p:cNvPr id="7" name="Picture 6" descr="A diagram of a machine learning&#10;&#10;Description automatically generated">
            <a:extLst>
              <a:ext uri="{FF2B5EF4-FFF2-40B4-BE49-F238E27FC236}">
                <a16:creationId xmlns:a16="http://schemas.microsoft.com/office/drawing/2014/main" id="{303DFCA9-45A8-138E-3EEB-1D5FEC3D38EE}"/>
              </a:ext>
            </a:extLst>
          </p:cNvPr>
          <p:cNvPicPr>
            <a:picLocks noChangeAspect="1"/>
          </p:cNvPicPr>
          <p:nvPr/>
        </p:nvPicPr>
        <p:blipFill rotWithShape="1">
          <a:blip r:embed="rId3">
            <a:extLst>
              <a:ext uri="{28A0092B-C50C-407E-A947-70E740481C1C}">
                <a14:useLocalDpi xmlns:a14="http://schemas.microsoft.com/office/drawing/2010/main" val="0"/>
              </a:ext>
            </a:extLst>
          </a:blip>
          <a:srcRect l="39706"/>
          <a:stretch/>
        </p:blipFill>
        <p:spPr>
          <a:xfrm>
            <a:off x="5080000" y="1368690"/>
            <a:ext cx="4814068" cy="4468691"/>
          </a:xfrm>
          <a:prstGeom prst="rect">
            <a:avLst/>
          </a:prstGeom>
        </p:spPr>
      </p:pic>
    </p:spTree>
    <p:extLst>
      <p:ext uri="{BB962C8B-B14F-4D97-AF65-F5344CB8AC3E}">
        <p14:creationId xmlns:p14="http://schemas.microsoft.com/office/powerpoint/2010/main" val="15256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28</a:t>
            </a:fld>
            <a:endParaRPr/>
          </a:p>
        </p:txBody>
      </p:sp>
      <p:sp>
        <p:nvSpPr>
          <p:cNvPr id="6" name="Google Shape;144;p2">
            <a:extLst>
              <a:ext uri="{FF2B5EF4-FFF2-40B4-BE49-F238E27FC236}">
                <a16:creationId xmlns:a16="http://schemas.microsoft.com/office/drawing/2014/main" id="{15586491-F811-E0DC-338E-DA823440557D}"/>
              </a:ext>
            </a:extLst>
          </p:cNvPr>
          <p:cNvSpPr/>
          <p:nvPr/>
        </p:nvSpPr>
        <p:spPr>
          <a:xfrm>
            <a:off x="515100" y="387145"/>
            <a:ext cx="11161800" cy="6916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i="0" u="none" strike="noStrike" cap="none">
                <a:solidFill>
                  <a:schemeClr val="dk1"/>
                </a:solidFill>
                <a:latin typeface="Helvetica Neue"/>
                <a:ea typeface="Helvetica Neue"/>
                <a:cs typeface="Helvetica Neue"/>
                <a:sym typeface="Helvetica Neue"/>
              </a:rPr>
              <a:t>Datasets &amp; Model</a:t>
            </a:r>
            <a:endParaRPr sz="2800" b="1" i="0" u="none" strike="noStrike" cap="none">
              <a:solidFill>
                <a:schemeClr val="dk1"/>
              </a:solidFill>
              <a:latin typeface="Helvetica Neue"/>
              <a:ea typeface="Helvetica Neue"/>
              <a:cs typeface="Helvetica Neue"/>
              <a:sym typeface="Helvetica Neue"/>
            </a:endParaRPr>
          </a:p>
        </p:txBody>
      </p:sp>
      <p:sp>
        <p:nvSpPr>
          <p:cNvPr id="2" name="TextBox 1">
            <a:extLst>
              <a:ext uri="{FF2B5EF4-FFF2-40B4-BE49-F238E27FC236}">
                <a16:creationId xmlns:a16="http://schemas.microsoft.com/office/drawing/2014/main" id="{1BDD4986-9AFD-B541-9013-45E8F4787967}"/>
              </a:ext>
            </a:extLst>
          </p:cNvPr>
          <p:cNvSpPr txBox="1"/>
          <p:nvPr/>
        </p:nvSpPr>
        <p:spPr>
          <a:xfrm>
            <a:off x="752354" y="1455305"/>
            <a:ext cx="10324618" cy="4185761"/>
          </a:xfrm>
          <a:prstGeom prst="rect">
            <a:avLst/>
          </a:prstGeom>
          <a:noFill/>
        </p:spPr>
        <p:txBody>
          <a:bodyPr wrap="square" rtlCol="0">
            <a:spAutoFit/>
          </a:bodyPr>
          <a:lstStyle/>
          <a:p>
            <a:pPr marL="285750" indent="-285750">
              <a:buFont typeface="Arial" panose="020B0604020202020204" pitchFamily="34" charset="0"/>
              <a:buChar char="•"/>
            </a:pPr>
            <a:r>
              <a:rPr lang="en-US" sz="2400"/>
              <a:t>Brain: fMRI recordings from Moth-Radio-Hour [Deniz et al. 2019]</a:t>
            </a:r>
          </a:p>
          <a:p>
            <a:pPr marL="742950" lvl="1" indent="-285750">
              <a:buFont typeface="Arial" panose="020B0604020202020204" pitchFamily="34" charset="0"/>
              <a:buChar char="•"/>
            </a:pPr>
            <a:r>
              <a:rPr lang="en-US" sz="2000"/>
              <a:t>Reading &amp; Listening to the same short stories</a:t>
            </a:r>
          </a:p>
          <a:p>
            <a:pPr marL="742950" lvl="1" indent="-285750">
              <a:buFont typeface="Arial" panose="020B0604020202020204" pitchFamily="34" charset="0"/>
              <a:buChar char="•"/>
            </a:pPr>
            <a:r>
              <a:rPr lang="en-US" sz="2000"/>
              <a:t>N=6</a:t>
            </a:r>
          </a:p>
          <a:p>
            <a:endParaRPr lang="en-US"/>
          </a:p>
          <a:p>
            <a:pPr marL="285750" indent="-285750">
              <a:buFont typeface="Arial" panose="020B0604020202020204" pitchFamily="34" charset="0"/>
              <a:buChar char="•"/>
            </a:pPr>
            <a:r>
              <a:rPr lang="en-US" sz="2400"/>
              <a:t>3 text-based models</a:t>
            </a:r>
          </a:p>
          <a:p>
            <a:pPr marL="742950" lvl="1" indent="-285750">
              <a:buFont typeface="Arial" panose="020B0604020202020204" pitchFamily="34" charset="0"/>
              <a:buChar char="•"/>
            </a:pPr>
            <a:r>
              <a:rPr lang="en-US" sz="2000"/>
              <a:t>BERT-base</a:t>
            </a:r>
          </a:p>
          <a:p>
            <a:pPr marL="742950" lvl="1" indent="-285750">
              <a:buFont typeface="Arial" panose="020B0604020202020204" pitchFamily="34" charset="0"/>
              <a:buChar char="•"/>
            </a:pPr>
            <a:r>
              <a:rPr lang="en-US" sz="2000"/>
              <a:t>GPT-2</a:t>
            </a:r>
          </a:p>
          <a:p>
            <a:pPr marL="742950" lvl="1" indent="-285750">
              <a:buFont typeface="Arial" panose="020B0604020202020204" pitchFamily="34" charset="0"/>
              <a:buChar char="•"/>
            </a:pPr>
            <a:r>
              <a:rPr lang="en-US" sz="2000"/>
              <a:t>FLAN-T5</a:t>
            </a:r>
          </a:p>
          <a:p>
            <a:pPr lvl="1"/>
            <a:endParaRPr lang="en-US"/>
          </a:p>
          <a:p>
            <a:pPr marL="285750" indent="-285750">
              <a:buFont typeface="Arial" panose="020B0604020202020204" pitchFamily="34" charset="0"/>
              <a:buChar char="•"/>
            </a:pPr>
            <a:r>
              <a:rPr lang="en-US" sz="2400"/>
              <a:t>2 speech-based models</a:t>
            </a:r>
          </a:p>
          <a:p>
            <a:pPr marL="742950" lvl="1" indent="-285750">
              <a:buFont typeface="Arial" panose="020B0604020202020204" pitchFamily="34" charset="0"/>
              <a:buChar char="•"/>
            </a:pPr>
            <a:r>
              <a:rPr lang="en-US" sz="2000"/>
              <a:t>Wav2Vec2.0</a:t>
            </a:r>
          </a:p>
          <a:p>
            <a:pPr marL="742950" lvl="1" indent="-285750">
              <a:buFont typeface="Arial" panose="020B0604020202020204" pitchFamily="34" charset="0"/>
              <a:buChar char="•"/>
            </a:pPr>
            <a:r>
              <a:rPr lang="en-US" sz="2000"/>
              <a:t>Whisper</a:t>
            </a:r>
          </a:p>
          <a:p>
            <a:endParaRPr lang="en-US"/>
          </a:p>
        </p:txBody>
      </p:sp>
    </p:spTree>
    <p:extLst>
      <p:ext uri="{BB962C8B-B14F-4D97-AF65-F5344CB8AC3E}">
        <p14:creationId xmlns:p14="http://schemas.microsoft.com/office/powerpoint/2010/main" val="334756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415600" y="133569"/>
            <a:ext cx="11360800" cy="763600"/>
          </a:xfrm>
          <a:prstGeom prst="rect">
            <a:avLst/>
          </a:prstGeom>
        </p:spPr>
        <p:txBody>
          <a:bodyPr spcFirstLastPara="1" vert="horz" wrap="square" lIns="121900" tIns="121900" rIns="121900" bIns="121900" rtlCol="0" anchor="t" anchorCtr="0">
            <a:normAutofit/>
          </a:bodyPr>
          <a:lstStyle/>
          <a:p>
            <a:r>
              <a:rPr lang="en" sz="2800" b="1">
                <a:latin typeface="Helvetica Neue" panose="020B0604020202020204"/>
              </a:rPr>
              <a:t>S08: Estimated Noise Ceiling (Reading vs. Listening)</a:t>
            </a:r>
            <a:endParaRPr sz="2800" b="1">
              <a:latin typeface="Helvetica Neue" panose="020B0604020202020204"/>
            </a:endParaRPr>
          </a:p>
        </p:txBody>
      </p:sp>
      <p:pic>
        <p:nvPicPr>
          <p:cNvPr id="3" name="Picture 2" descr="A close-up of a pair of rocks&#10;&#10;Description automatically generated">
            <a:extLst>
              <a:ext uri="{FF2B5EF4-FFF2-40B4-BE49-F238E27FC236}">
                <a16:creationId xmlns:a16="http://schemas.microsoft.com/office/drawing/2014/main" id="{8468C937-0E93-1D26-95BC-74EC63037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091" y="1168930"/>
            <a:ext cx="9973818" cy="4650338"/>
          </a:xfrm>
          <a:prstGeom prst="rect">
            <a:avLst/>
          </a:prstGeom>
        </p:spPr>
      </p:pic>
      <p:sp>
        <p:nvSpPr>
          <p:cNvPr id="4" name="TextBox 3">
            <a:extLst>
              <a:ext uri="{FF2B5EF4-FFF2-40B4-BE49-F238E27FC236}">
                <a16:creationId xmlns:a16="http://schemas.microsoft.com/office/drawing/2014/main" id="{DD6B8969-522A-82A6-F372-B2A2C780A29C}"/>
              </a:ext>
            </a:extLst>
          </p:cNvPr>
          <p:cNvSpPr txBox="1"/>
          <p:nvPr/>
        </p:nvSpPr>
        <p:spPr>
          <a:xfrm>
            <a:off x="8225742" y="5932553"/>
            <a:ext cx="3082724" cy="646331"/>
          </a:xfrm>
          <a:prstGeom prst="rect">
            <a:avLst/>
          </a:prstGeom>
          <a:noFill/>
        </p:spPr>
        <p:txBody>
          <a:bodyPr wrap="square">
            <a:spAutoFit/>
          </a:bodyPr>
          <a:lstStyle/>
          <a:p>
            <a:r>
              <a:rPr lang="en-US" sz="1800"/>
              <a:t>Oota, Celik, Deniz &amp; Toneva, [Under Review]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F50033-4A24-B194-6548-7FBF7A21BFFE}"/>
              </a:ext>
            </a:extLst>
          </p:cNvPr>
          <p:cNvSpPr txBox="1"/>
          <p:nvPr/>
        </p:nvSpPr>
        <p:spPr>
          <a:xfrm>
            <a:off x="1044614" y="5006975"/>
            <a:ext cx="5715001" cy="400110"/>
          </a:xfrm>
          <a:prstGeom prst="rect">
            <a:avLst/>
          </a:prstGeom>
          <a:noFill/>
        </p:spPr>
        <p:txBody>
          <a:bodyPr wrap="square">
            <a:spAutoFit/>
          </a:bodyPr>
          <a:lstStyle/>
          <a:p>
            <a:r>
              <a:rPr lang="en-US" sz="2000" u="sng"/>
              <a:t>Will ChatGPT make lawyers obsolete? (Hint be afraid)</a:t>
            </a:r>
          </a:p>
        </p:txBody>
      </p:sp>
      <p:pic>
        <p:nvPicPr>
          <p:cNvPr id="8" name="Picture 7" descr="A close-up of a robot and a hand&#10;&#10;Description automatically generated">
            <a:extLst>
              <a:ext uri="{FF2B5EF4-FFF2-40B4-BE49-F238E27FC236}">
                <a16:creationId xmlns:a16="http://schemas.microsoft.com/office/drawing/2014/main" id="{4C3F1302-4F10-6B66-8A53-8D56D78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615" y="4582600"/>
            <a:ext cx="1878451" cy="1248860"/>
          </a:xfrm>
          <a:prstGeom prst="rect">
            <a:avLst/>
          </a:prstGeom>
        </p:spPr>
      </p:pic>
      <p:sp>
        <p:nvSpPr>
          <p:cNvPr id="10" name="TextBox 9">
            <a:extLst>
              <a:ext uri="{FF2B5EF4-FFF2-40B4-BE49-F238E27FC236}">
                <a16:creationId xmlns:a16="http://schemas.microsoft.com/office/drawing/2014/main" id="{6C43C7DA-4313-AD03-DB7C-5CB6452B89EB}"/>
              </a:ext>
            </a:extLst>
          </p:cNvPr>
          <p:cNvSpPr txBox="1"/>
          <p:nvPr/>
        </p:nvSpPr>
        <p:spPr>
          <a:xfrm>
            <a:off x="1092360" y="5406169"/>
            <a:ext cx="2809754" cy="369332"/>
          </a:xfrm>
          <a:prstGeom prst="rect">
            <a:avLst/>
          </a:prstGeom>
          <a:noFill/>
        </p:spPr>
        <p:txBody>
          <a:bodyPr wrap="square">
            <a:spAutoFit/>
          </a:bodyPr>
          <a:lstStyle/>
          <a:p>
            <a:r>
              <a:rPr lang="en-US" sz="1800">
                <a:solidFill>
                  <a:schemeClr val="accent3"/>
                </a:solidFill>
                <a:latin typeface="Helvetica Neue" panose="020B0604020202020204" charset="0"/>
              </a:rPr>
              <a:t>Reuters, December, 2022</a:t>
            </a:r>
            <a:endParaRPr lang="en-US">
              <a:solidFill>
                <a:schemeClr val="accent3"/>
              </a:solidFill>
            </a:endParaRPr>
          </a:p>
        </p:txBody>
      </p:sp>
      <p:sp>
        <p:nvSpPr>
          <p:cNvPr id="14" name="TextBox 13">
            <a:extLst>
              <a:ext uri="{FF2B5EF4-FFF2-40B4-BE49-F238E27FC236}">
                <a16:creationId xmlns:a16="http://schemas.microsoft.com/office/drawing/2014/main" id="{CDA0EC75-E5ED-8C74-A0C2-77D6C215A70F}"/>
              </a:ext>
            </a:extLst>
          </p:cNvPr>
          <p:cNvSpPr txBox="1"/>
          <p:nvPr/>
        </p:nvSpPr>
        <p:spPr>
          <a:xfrm>
            <a:off x="1092360" y="2275400"/>
            <a:ext cx="6094070" cy="400110"/>
          </a:xfrm>
          <a:prstGeom prst="rect">
            <a:avLst/>
          </a:prstGeom>
          <a:noFill/>
        </p:spPr>
        <p:txBody>
          <a:bodyPr wrap="square">
            <a:spAutoFit/>
          </a:bodyPr>
          <a:lstStyle/>
          <a:p>
            <a:r>
              <a:rPr lang="en-US" sz="2000" u="sng"/>
              <a:t>Finally, a Machine That Can Finish Your Sentence</a:t>
            </a:r>
          </a:p>
        </p:txBody>
      </p:sp>
      <p:sp>
        <p:nvSpPr>
          <p:cNvPr id="17" name="TextBox 16">
            <a:extLst>
              <a:ext uri="{FF2B5EF4-FFF2-40B4-BE49-F238E27FC236}">
                <a16:creationId xmlns:a16="http://schemas.microsoft.com/office/drawing/2014/main" id="{8A52C4AA-3B65-6DB5-A127-88FD49866D8D}"/>
              </a:ext>
            </a:extLst>
          </p:cNvPr>
          <p:cNvSpPr txBox="1"/>
          <p:nvPr/>
        </p:nvSpPr>
        <p:spPr>
          <a:xfrm>
            <a:off x="1092359" y="2644274"/>
            <a:ext cx="4139397" cy="369332"/>
          </a:xfrm>
          <a:prstGeom prst="rect">
            <a:avLst/>
          </a:prstGeom>
          <a:noFill/>
        </p:spPr>
        <p:txBody>
          <a:bodyPr wrap="square">
            <a:spAutoFit/>
          </a:bodyPr>
          <a:lstStyle/>
          <a:p>
            <a:r>
              <a:rPr lang="en-US" sz="1800">
                <a:solidFill>
                  <a:schemeClr val="accent3"/>
                </a:solidFill>
                <a:latin typeface="Helvetica Neue" panose="020B0604020202020204" charset="0"/>
              </a:rPr>
              <a:t>The New York Times, November, 2018</a:t>
            </a:r>
            <a:endParaRPr lang="en-US">
              <a:solidFill>
                <a:schemeClr val="accent3"/>
              </a:solidFill>
            </a:endParaRPr>
          </a:p>
        </p:txBody>
      </p:sp>
      <p:pic>
        <p:nvPicPr>
          <p:cNvPr id="21" name="Picture 20" descr="A close-up of a robot&#10;&#10;Description automatically generated">
            <a:extLst>
              <a:ext uri="{FF2B5EF4-FFF2-40B4-BE49-F238E27FC236}">
                <a16:creationId xmlns:a16="http://schemas.microsoft.com/office/drawing/2014/main" id="{1181A79F-B8A9-16E7-C11E-7B89D768CCDA}"/>
              </a:ext>
            </a:extLst>
          </p:cNvPr>
          <p:cNvPicPr>
            <a:picLocks noChangeAspect="1"/>
          </p:cNvPicPr>
          <p:nvPr/>
        </p:nvPicPr>
        <p:blipFill rotWithShape="1">
          <a:blip r:embed="rId3">
            <a:extLst>
              <a:ext uri="{28A0092B-C50C-407E-A947-70E740481C1C}">
                <a14:useLocalDpi xmlns:a14="http://schemas.microsoft.com/office/drawing/2010/main" val="0"/>
              </a:ext>
            </a:extLst>
          </a:blip>
          <a:srcRect t="12594"/>
          <a:stretch/>
        </p:blipFill>
        <p:spPr>
          <a:xfrm>
            <a:off x="6270354" y="1926533"/>
            <a:ext cx="1878451" cy="1106255"/>
          </a:xfrm>
          <a:prstGeom prst="rect">
            <a:avLst/>
          </a:prstGeom>
        </p:spPr>
      </p:pic>
    </p:spTree>
    <p:extLst>
      <p:ext uri="{BB962C8B-B14F-4D97-AF65-F5344CB8AC3E}">
        <p14:creationId xmlns:p14="http://schemas.microsoft.com/office/powerpoint/2010/main" val="1562556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095;p133">
            <a:extLst>
              <a:ext uri="{FF2B5EF4-FFF2-40B4-BE49-F238E27FC236}">
                <a16:creationId xmlns:a16="http://schemas.microsoft.com/office/drawing/2014/main" id="{D4F2B537-AB79-8C11-35BD-A756E71EB479}"/>
              </a:ext>
            </a:extLst>
          </p:cNvPr>
          <p:cNvSpPr/>
          <p:nvPr/>
        </p:nvSpPr>
        <p:spPr>
          <a:xfrm>
            <a:off x="7729536" y="1979738"/>
            <a:ext cx="2215500" cy="1343400"/>
          </a:xfrm>
          <a:prstGeom prst="roundRect">
            <a:avLst>
              <a:gd name="adj" fmla="val 16667"/>
            </a:avLst>
          </a:prstGeom>
          <a:solidFill>
            <a:schemeClr val="lt1"/>
          </a:solidFill>
          <a:ln w="38100" cap="flat" cmpd="sng">
            <a:solidFill>
              <a:srgbClr val="00B05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95;p133">
            <a:extLst>
              <a:ext uri="{FF2B5EF4-FFF2-40B4-BE49-F238E27FC236}">
                <a16:creationId xmlns:a16="http://schemas.microsoft.com/office/drawing/2014/main" id="{08590BE8-AF12-94AB-4B35-8BA4E3E63C29}"/>
              </a:ext>
            </a:extLst>
          </p:cNvPr>
          <p:cNvSpPr/>
          <p:nvPr/>
        </p:nvSpPr>
        <p:spPr>
          <a:xfrm>
            <a:off x="4753411" y="1979738"/>
            <a:ext cx="2215500" cy="1343400"/>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95;p133">
            <a:extLst>
              <a:ext uri="{FF2B5EF4-FFF2-40B4-BE49-F238E27FC236}">
                <a16:creationId xmlns:a16="http://schemas.microsoft.com/office/drawing/2014/main" id="{BF2DC710-6780-B336-3A84-0F9FF22977B2}"/>
              </a:ext>
            </a:extLst>
          </p:cNvPr>
          <p:cNvSpPr/>
          <p:nvPr/>
        </p:nvSpPr>
        <p:spPr>
          <a:xfrm>
            <a:off x="1903846" y="1979738"/>
            <a:ext cx="2215500" cy="1343400"/>
          </a:xfrm>
          <a:prstGeom prst="roundRect">
            <a:avLst>
              <a:gd name="adj" fmla="val 16667"/>
            </a:avLst>
          </a:prstGeom>
          <a:solidFill>
            <a:schemeClr val="lt1"/>
          </a:solid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29DC7C24-EB66-B478-A642-86930AA9A051}"/>
              </a:ext>
            </a:extLst>
          </p:cNvPr>
          <p:cNvSpPr>
            <a:spLocks noGrp="1"/>
          </p:cNvSpPr>
          <p:nvPr>
            <p:ph type="title"/>
          </p:nvPr>
        </p:nvSpPr>
        <p:spPr>
          <a:xfrm>
            <a:off x="838200" y="365125"/>
            <a:ext cx="10515600" cy="701675"/>
          </a:xfrm>
        </p:spPr>
        <p:txBody>
          <a:bodyPr>
            <a:normAutofit/>
          </a:bodyPr>
          <a:lstStyle/>
          <a:p>
            <a:r>
              <a:rPr lang="en-US" sz="2800" b="1">
                <a:latin typeface="Helvetica Neue" panose="020B0604020202020204"/>
              </a:rPr>
              <a:t>Low-level Stimulus Features</a:t>
            </a:r>
          </a:p>
        </p:txBody>
      </p:sp>
      <p:sp>
        <p:nvSpPr>
          <p:cNvPr id="5" name="Google Shape;418;p82">
            <a:extLst>
              <a:ext uri="{FF2B5EF4-FFF2-40B4-BE49-F238E27FC236}">
                <a16:creationId xmlns:a16="http://schemas.microsoft.com/office/drawing/2014/main" id="{37876011-788B-682E-C5ED-AE812D90FC8E}"/>
              </a:ext>
            </a:extLst>
          </p:cNvPr>
          <p:cNvSpPr txBox="1"/>
          <p:nvPr/>
        </p:nvSpPr>
        <p:spPr>
          <a:xfrm>
            <a:off x="7729536" y="2135170"/>
            <a:ext cx="2215500" cy="9540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latin typeface="Roboto"/>
                <a:ea typeface="Roboto"/>
                <a:cs typeface="Roboto"/>
                <a:sym typeface="Roboto"/>
              </a:rPr>
              <a:t>Visual Features</a:t>
            </a:r>
            <a:endParaRPr sz="2500" b="1">
              <a:latin typeface="Roboto"/>
              <a:ea typeface="Roboto"/>
              <a:cs typeface="Roboto"/>
              <a:sym typeface="Roboto"/>
            </a:endParaRPr>
          </a:p>
        </p:txBody>
      </p:sp>
      <p:cxnSp>
        <p:nvCxnSpPr>
          <p:cNvPr id="6" name="Google Shape;419;p82">
            <a:extLst>
              <a:ext uri="{FF2B5EF4-FFF2-40B4-BE49-F238E27FC236}">
                <a16:creationId xmlns:a16="http://schemas.microsoft.com/office/drawing/2014/main" id="{01C3B394-041B-1E9A-BEDC-7A42F8684A01}"/>
              </a:ext>
            </a:extLst>
          </p:cNvPr>
          <p:cNvCxnSpPr/>
          <p:nvPr/>
        </p:nvCxnSpPr>
        <p:spPr>
          <a:xfrm>
            <a:off x="7225961" y="2135393"/>
            <a:ext cx="9000" cy="29625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outerShdw>
          </a:effectLst>
        </p:spPr>
      </p:cxnSp>
      <p:cxnSp>
        <p:nvCxnSpPr>
          <p:cNvPr id="7" name="Google Shape;420;p82">
            <a:extLst>
              <a:ext uri="{FF2B5EF4-FFF2-40B4-BE49-F238E27FC236}">
                <a16:creationId xmlns:a16="http://schemas.microsoft.com/office/drawing/2014/main" id="{C5464662-449E-ECF9-86AD-DF4ECF7154D1}"/>
              </a:ext>
            </a:extLst>
          </p:cNvPr>
          <p:cNvCxnSpPr/>
          <p:nvPr/>
        </p:nvCxnSpPr>
        <p:spPr>
          <a:xfrm>
            <a:off x="10430611" y="2135393"/>
            <a:ext cx="9000" cy="29625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outerShdw>
          </a:effectLst>
        </p:spPr>
      </p:cxnSp>
      <p:sp>
        <p:nvSpPr>
          <p:cNvPr id="8" name="Google Shape;421;p82">
            <a:extLst>
              <a:ext uri="{FF2B5EF4-FFF2-40B4-BE49-F238E27FC236}">
                <a16:creationId xmlns:a16="http://schemas.microsoft.com/office/drawing/2014/main" id="{FF01F519-9545-A0CC-02DD-018733EA4CE6}"/>
              </a:ext>
            </a:extLst>
          </p:cNvPr>
          <p:cNvSpPr txBox="1"/>
          <p:nvPr/>
        </p:nvSpPr>
        <p:spPr>
          <a:xfrm>
            <a:off x="4753411" y="2135170"/>
            <a:ext cx="2215500" cy="9540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latin typeface="Roboto"/>
                <a:ea typeface="Roboto"/>
                <a:cs typeface="Roboto"/>
                <a:sym typeface="Roboto"/>
              </a:rPr>
              <a:t>Speech Features</a:t>
            </a:r>
            <a:endParaRPr sz="2500" b="1">
              <a:latin typeface="Roboto"/>
              <a:ea typeface="Roboto"/>
              <a:cs typeface="Roboto"/>
              <a:sym typeface="Roboto"/>
            </a:endParaRPr>
          </a:p>
        </p:txBody>
      </p:sp>
      <p:cxnSp>
        <p:nvCxnSpPr>
          <p:cNvPr id="9" name="Google Shape;419;p82">
            <a:extLst>
              <a:ext uri="{FF2B5EF4-FFF2-40B4-BE49-F238E27FC236}">
                <a16:creationId xmlns:a16="http://schemas.microsoft.com/office/drawing/2014/main" id="{8F804F96-6B3C-FE9A-B48F-6A0DBBD78998}"/>
              </a:ext>
            </a:extLst>
          </p:cNvPr>
          <p:cNvCxnSpPr/>
          <p:nvPr/>
        </p:nvCxnSpPr>
        <p:spPr>
          <a:xfrm>
            <a:off x="4506886" y="2135393"/>
            <a:ext cx="9000" cy="29625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outerShdw>
          </a:effectLst>
        </p:spPr>
      </p:cxnSp>
      <p:sp>
        <p:nvSpPr>
          <p:cNvPr id="10" name="Google Shape;421;p82">
            <a:extLst>
              <a:ext uri="{FF2B5EF4-FFF2-40B4-BE49-F238E27FC236}">
                <a16:creationId xmlns:a16="http://schemas.microsoft.com/office/drawing/2014/main" id="{FCA0F906-3EF7-A59A-662A-35721B89610D}"/>
              </a:ext>
            </a:extLst>
          </p:cNvPr>
          <p:cNvSpPr txBox="1"/>
          <p:nvPr/>
        </p:nvSpPr>
        <p:spPr>
          <a:xfrm>
            <a:off x="1828511" y="2135393"/>
            <a:ext cx="2215500" cy="9540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latin typeface="Roboto"/>
                <a:ea typeface="Roboto"/>
                <a:cs typeface="Roboto"/>
                <a:sym typeface="Roboto"/>
              </a:rPr>
              <a:t>Textual Features</a:t>
            </a:r>
            <a:endParaRPr sz="2500" b="1">
              <a:latin typeface="Roboto"/>
              <a:ea typeface="Roboto"/>
              <a:cs typeface="Roboto"/>
              <a:sym typeface="Roboto"/>
            </a:endParaRPr>
          </a:p>
        </p:txBody>
      </p:sp>
      <p:sp>
        <p:nvSpPr>
          <p:cNvPr id="3" name="TextBox 2">
            <a:extLst>
              <a:ext uri="{FF2B5EF4-FFF2-40B4-BE49-F238E27FC236}">
                <a16:creationId xmlns:a16="http://schemas.microsoft.com/office/drawing/2014/main" id="{517ED5B3-95C8-E652-9979-2317991E9D0C}"/>
              </a:ext>
            </a:extLst>
          </p:cNvPr>
          <p:cNvSpPr txBox="1"/>
          <p:nvPr/>
        </p:nvSpPr>
        <p:spPr>
          <a:xfrm>
            <a:off x="2047541" y="3897564"/>
            <a:ext cx="1928110" cy="1200329"/>
          </a:xfrm>
          <a:prstGeom prst="rect">
            <a:avLst/>
          </a:prstGeom>
          <a:noFill/>
        </p:spPr>
        <p:txBody>
          <a:bodyPr wrap="square" rtlCol="0">
            <a:spAutoFit/>
          </a:bodyPr>
          <a:lstStyle/>
          <a:p>
            <a:r>
              <a:rPr lang="en-US"/>
              <a:t>Letters</a:t>
            </a:r>
          </a:p>
          <a:p>
            <a:r>
              <a:rPr lang="en-US"/>
              <a:t>Num of Letters</a:t>
            </a:r>
          </a:p>
          <a:p>
            <a:r>
              <a:rPr lang="en-US"/>
              <a:t>Num of Words</a:t>
            </a:r>
          </a:p>
          <a:p>
            <a:r>
              <a:rPr lang="en-US"/>
              <a:t>Word Length STD</a:t>
            </a:r>
          </a:p>
        </p:txBody>
      </p:sp>
      <p:sp>
        <p:nvSpPr>
          <p:cNvPr id="11" name="TextBox 10">
            <a:extLst>
              <a:ext uri="{FF2B5EF4-FFF2-40B4-BE49-F238E27FC236}">
                <a16:creationId xmlns:a16="http://schemas.microsoft.com/office/drawing/2014/main" id="{9B3CC86A-A6BB-1159-5162-99C47247E4C2}"/>
              </a:ext>
            </a:extLst>
          </p:cNvPr>
          <p:cNvSpPr txBox="1"/>
          <p:nvPr/>
        </p:nvSpPr>
        <p:spPr>
          <a:xfrm>
            <a:off x="4897106" y="3897563"/>
            <a:ext cx="1928110" cy="2585323"/>
          </a:xfrm>
          <a:prstGeom prst="rect">
            <a:avLst/>
          </a:prstGeom>
          <a:noFill/>
        </p:spPr>
        <p:txBody>
          <a:bodyPr wrap="square" rtlCol="0">
            <a:spAutoFit/>
          </a:bodyPr>
          <a:lstStyle/>
          <a:p>
            <a:r>
              <a:rPr lang="en-US"/>
              <a:t>Phonemes</a:t>
            </a:r>
          </a:p>
          <a:p>
            <a:r>
              <a:rPr lang="en-US"/>
              <a:t>Num of Phonemes</a:t>
            </a:r>
          </a:p>
          <a:p>
            <a:r>
              <a:rPr lang="en-US"/>
              <a:t>Diphones</a:t>
            </a:r>
          </a:p>
          <a:p>
            <a:r>
              <a:rPr lang="en-US"/>
              <a:t>FBANK</a:t>
            </a:r>
          </a:p>
          <a:p>
            <a:r>
              <a:rPr lang="en-US"/>
              <a:t>MFCC</a:t>
            </a:r>
          </a:p>
          <a:p>
            <a:r>
              <a:rPr lang="en-US"/>
              <a:t>Mel-Spectrogram</a:t>
            </a:r>
          </a:p>
          <a:p>
            <a:r>
              <a:rPr lang="en-US"/>
              <a:t>PowSpec</a:t>
            </a:r>
          </a:p>
          <a:p>
            <a:r>
              <a:rPr lang="en-US"/>
              <a:t>Phonological</a:t>
            </a:r>
          </a:p>
          <a:p>
            <a:r>
              <a:rPr lang="en-US"/>
              <a:t>Articulation</a:t>
            </a:r>
          </a:p>
        </p:txBody>
      </p:sp>
      <p:sp>
        <p:nvSpPr>
          <p:cNvPr id="12" name="TextBox 11">
            <a:extLst>
              <a:ext uri="{FF2B5EF4-FFF2-40B4-BE49-F238E27FC236}">
                <a16:creationId xmlns:a16="http://schemas.microsoft.com/office/drawing/2014/main" id="{EF9CFA46-6AD9-F83C-046A-D4A4A6EDDB19}"/>
              </a:ext>
            </a:extLst>
          </p:cNvPr>
          <p:cNvSpPr txBox="1"/>
          <p:nvPr/>
        </p:nvSpPr>
        <p:spPr>
          <a:xfrm>
            <a:off x="7873231" y="3897564"/>
            <a:ext cx="1928110" cy="369332"/>
          </a:xfrm>
          <a:prstGeom prst="rect">
            <a:avLst/>
          </a:prstGeom>
          <a:noFill/>
        </p:spPr>
        <p:txBody>
          <a:bodyPr wrap="square" rtlCol="0">
            <a:spAutoFit/>
          </a:bodyPr>
          <a:lstStyle/>
          <a:p>
            <a:r>
              <a:rPr lang="en-US"/>
              <a:t>Motion Energy</a:t>
            </a:r>
          </a:p>
        </p:txBody>
      </p:sp>
      <p:cxnSp>
        <p:nvCxnSpPr>
          <p:cNvPr id="14" name="Google Shape;420;p82">
            <a:extLst>
              <a:ext uri="{FF2B5EF4-FFF2-40B4-BE49-F238E27FC236}">
                <a16:creationId xmlns:a16="http://schemas.microsoft.com/office/drawing/2014/main" id="{5E360D8D-849B-D4B7-522E-24D398FA4B03}"/>
              </a:ext>
            </a:extLst>
          </p:cNvPr>
          <p:cNvCxnSpPr/>
          <p:nvPr/>
        </p:nvCxnSpPr>
        <p:spPr>
          <a:xfrm>
            <a:off x="1429619" y="1979738"/>
            <a:ext cx="9000" cy="29625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outerShdw>
          </a:effectLst>
        </p:spPr>
      </p:cxnSp>
    </p:spTree>
    <p:extLst>
      <p:ext uri="{BB962C8B-B14F-4D97-AF65-F5344CB8AC3E}">
        <p14:creationId xmlns:p14="http://schemas.microsoft.com/office/powerpoint/2010/main" val="288086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p:nvPr/>
        </p:nvSpPr>
        <p:spPr>
          <a:xfrm>
            <a:off x="956272" y="1249832"/>
            <a:ext cx="9875573" cy="72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What are the reasons for this observed brain alignment?</a:t>
            </a:r>
            <a:endParaRPr/>
          </a:p>
        </p:txBody>
      </p:sp>
      <p:sp>
        <p:nvSpPr>
          <p:cNvPr id="224" name="Google Shape;224;p6"/>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31</a:t>
            </a:fld>
            <a:endParaRPr/>
          </a:p>
        </p:txBody>
      </p:sp>
      <p:sp>
        <p:nvSpPr>
          <p:cNvPr id="225" name="Google Shape;225;p6"/>
          <p:cNvSpPr txBox="1"/>
          <p:nvPr/>
        </p:nvSpPr>
        <p:spPr>
          <a:xfrm>
            <a:off x="5765909" y="2274975"/>
            <a:ext cx="436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000" b="1">
                <a:solidFill>
                  <a:srgbClr val="0070C0"/>
                </a:solidFill>
                <a:latin typeface="Calibri"/>
                <a:ea typeface="Calibri"/>
                <a:cs typeface="Calibri"/>
                <a:sym typeface="Calibri"/>
              </a:rPr>
              <a:t>Investigate via a perturbation approach</a:t>
            </a:r>
            <a:endParaRPr>
              <a:solidFill>
                <a:srgbClr val="0070C0"/>
              </a:solidFill>
            </a:endParaRPr>
          </a:p>
        </p:txBody>
      </p:sp>
      <p:pic>
        <p:nvPicPr>
          <p:cNvPr id="3" name="Picture 2" descr="A diagram of a speech language model&#10;&#10;Description automatically generated">
            <a:extLst>
              <a:ext uri="{FF2B5EF4-FFF2-40B4-BE49-F238E27FC236}">
                <a16:creationId xmlns:a16="http://schemas.microsoft.com/office/drawing/2014/main" id="{E82AEFAC-361B-3153-E513-96F8E464F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688" y="2788181"/>
            <a:ext cx="7735824" cy="3572256"/>
          </a:xfrm>
          <a:prstGeom prst="rect">
            <a:avLst/>
          </a:prstGeom>
        </p:spPr>
      </p:pic>
    </p:spTree>
    <p:extLst>
      <p:ext uri="{BB962C8B-B14F-4D97-AF65-F5344CB8AC3E}">
        <p14:creationId xmlns:p14="http://schemas.microsoft.com/office/powerpoint/2010/main" val="78881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3473-A3ED-F422-01F1-9A7BDC0367DA}"/>
              </a:ext>
            </a:extLst>
          </p:cNvPr>
          <p:cNvSpPr>
            <a:spLocks noGrp="1"/>
          </p:cNvSpPr>
          <p:nvPr>
            <p:ph type="title"/>
          </p:nvPr>
        </p:nvSpPr>
        <p:spPr>
          <a:xfrm>
            <a:off x="415600" y="117284"/>
            <a:ext cx="11360800" cy="1063334"/>
          </a:xfrm>
        </p:spPr>
        <p:txBody>
          <a:bodyPr>
            <a:noAutofit/>
          </a:bodyPr>
          <a:lstStyle/>
          <a:p>
            <a:r>
              <a:rPr lang="en-US" sz="2800" b="1">
                <a:latin typeface="Helvetica Neue" panose="020B0604020202020204"/>
              </a:rPr>
              <a:t>Phonological properties account for most of the alignment between speech models and the human brain</a:t>
            </a:r>
          </a:p>
        </p:txBody>
      </p:sp>
      <p:pic>
        <p:nvPicPr>
          <p:cNvPr id="5" name="Picture 4" descr="A close-up of a brain&#10;&#10;Description automatically generated">
            <a:extLst>
              <a:ext uri="{FF2B5EF4-FFF2-40B4-BE49-F238E27FC236}">
                <a16:creationId xmlns:a16="http://schemas.microsoft.com/office/drawing/2014/main" id="{EE99F231-B30A-49D1-430F-7ECC9765A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23" y="1281448"/>
            <a:ext cx="10165954" cy="4550274"/>
          </a:xfrm>
          <a:prstGeom prst="rect">
            <a:avLst/>
          </a:prstGeom>
        </p:spPr>
      </p:pic>
      <p:sp>
        <p:nvSpPr>
          <p:cNvPr id="3" name="TextBox 2">
            <a:extLst>
              <a:ext uri="{FF2B5EF4-FFF2-40B4-BE49-F238E27FC236}">
                <a16:creationId xmlns:a16="http://schemas.microsoft.com/office/drawing/2014/main" id="{B8085E46-443B-9CDB-53A2-6FA545A321A7}"/>
              </a:ext>
            </a:extLst>
          </p:cNvPr>
          <p:cNvSpPr txBox="1"/>
          <p:nvPr/>
        </p:nvSpPr>
        <p:spPr>
          <a:xfrm>
            <a:off x="8225742" y="5932553"/>
            <a:ext cx="3082724" cy="646331"/>
          </a:xfrm>
          <a:prstGeom prst="rect">
            <a:avLst/>
          </a:prstGeom>
          <a:noFill/>
        </p:spPr>
        <p:txBody>
          <a:bodyPr wrap="square">
            <a:spAutoFit/>
          </a:bodyPr>
          <a:lstStyle/>
          <a:p>
            <a:r>
              <a:rPr lang="en-US" sz="1800"/>
              <a:t>Oota, Celik, Deniz &amp; Toneva, [Under Review]</a:t>
            </a:r>
          </a:p>
        </p:txBody>
      </p:sp>
    </p:spTree>
    <p:extLst>
      <p:ext uri="{BB962C8B-B14F-4D97-AF65-F5344CB8AC3E}">
        <p14:creationId xmlns:p14="http://schemas.microsoft.com/office/powerpoint/2010/main" val="3253577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3473-A3ED-F422-01F1-9A7BDC0367DA}"/>
              </a:ext>
            </a:extLst>
          </p:cNvPr>
          <p:cNvSpPr>
            <a:spLocks noGrp="1"/>
          </p:cNvSpPr>
          <p:nvPr>
            <p:ph type="title"/>
          </p:nvPr>
        </p:nvSpPr>
        <p:spPr>
          <a:xfrm>
            <a:off x="415600" y="117284"/>
            <a:ext cx="11360800" cy="1063334"/>
          </a:xfrm>
        </p:spPr>
        <p:txBody>
          <a:bodyPr>
            <a:noAutofit/>
          </a:bodyPr>
          <a:lstStyle/>
          <a:p>
            <a:r>
              <a:rPr lang="en-US" sz="2800" b="1">
                <a:latin typeface="Helvetica Neue" panose="020B0604020202020204"/>
              </a:rPr>
              <a:t>Text-based language models have more information shared with late language regions beyond number of letters feature.</a:t>
            </a:r>
          </a:p>
        </p:txBody>
      </p:sp>
      <p:sp>
        <p:nvSpPr>
          <p:cNvPr id="3" name="TextBox 2">
            <a:extLst>
              <a:ext uri="{FF2B5EF4-FFF2-40B4-BE49-F238E27FC236}">
                <a16:creationId xmlns:a16="http://schemas.microsoft.com/office/drawing/2014/main" id="{B8085E46-443B-9CDB-53A2-6FA545A321A7}"/>
              </a:ext>
            </a:extLst>
          </p:cNvPr>
          <p:cNvSpPr txBox="1"/>
          <p:nvPr/>
        </p:nvSpPr>
        <p:spPr>
          <a:xfrm>
            <a:off x="8225742" y="5932553"/>
            <a:ext cx="3082724" cy="646331"/>
          </a:xfrm>
          <a:prstGeom prst="rect">
            <a:avLst/>
          </a:prstGeom>
          <a:noFill/>
        </p:spPr>
        <p:txBody>
          <a:bodyPr wrap="square">
            <a:spAutoFit/>
          </a:bodyPr>
          <a:lstStyle/>
          <a:p>
            <a:r>
              <a:rPr lang="en-US" sz="1800"/>
              <a:t>Oota, Celik, Deniz &amp; Toneva, [Under Review]</a:t>
            </a:r>
          </a:p>
        </p:txBody>
      </p:sp>
      <p:pic>
        <p:nvPicPr>
          <p:cNvPr id="6" name="Picture 5" descr="A close-up of a pair of rocks&#10;&#10;Description automatically generated">
            <a:extLst>
              <a:ext uri="{FF2B5EF4-FFF2-40B4-BE49-F238E27FC236}">
                <a16:creationId xmlns:a16="http://schemas.microsoft.com/office/drawing/2014/main" id="{DBB392AB-5FA9-6DAE-D520-1BD855005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46" y="1180617"/>
            <a:ext cx="10440365" cy="4751935"/>
          </a:xfrm>
          <a:prstGeom prst="rect">
            <a:avLst/>
          </a:prstGeom>
        </p:spPr>
      </p:pic>
    </p:spTree>
    <p:extLst>
      <p:ext uri="{BB962C8B-B14F-4D97-AF65-F5344CB8AC3E}">
        <p14:creationId xmlns:p14="http://schemas.microsoft.com/office/powerpoint/2010/main" val="2213282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6D4E-D2CF-50E3-7FD3-3254AD2022E7}"/>
              </a:ext>
            </a:extLst>
          </p:cNvPr>
          <p:cNvSpPr>
            <a:spLocks noGrp="1"/>
          </p:cNvSpPr>
          <p:nvPr>
            <p:ph type="title"/>
          </p:nvPr>
        </p:nvSpPr>
        <p:spPr>
          <a:xfrm>
            <a:off x="304800" y="143165"/>
            <a:ext cx="10515600" cy="635000"/>
          </a:xfrm>
        </p:spPr>
        <p:txBody>
          <a:bodyPr>
            <a:normAutofit/>
          </a:bodyPr>
          <a:lstStyle/>
          <a:p>
            <a:r>
              <a:rPr lang="en-US" sz="2800" b="1">
                <a:latin typeface="Helvetica Neue" panose="020B0604020202020204" charset="0"/>
              </a:rPr>
              <a:t>What are the reasons for these </a:t>
            </a:r>
            <a:r>
              <a:rPr lang="en-US" sz="2800" b="1">
                <a:solidFill>
                  <a:srgbClr val="00B050"/>
                </a:solidFill>
                <a:latin typeface="Helvetica Neue" panose="020B0604020202020204" charset="0"/>
              </a:rPr>
              <a:t>similarities</a:t>
            </a:r>
            <a:r>
              <a:rPr lang="en-US" sz="2800" b="1">
                <a:latin typeface="Helvetica Neue" panose="020B0604020202020204" charset="0"/>
              </a:rPr>
              <a:t>?</a:t>
            </a:r>
          </a:p>
        </p:txBody>
      </p:sp>
      <p:sp>
        <p:nvSpPr>
          <p:cNvPr id="3" name="Content Placeholder 2">
            <a:extLst>
              <a:ext uri="{FF2B5EF4-FFF2-40B4-BE49-F238E27FC236}">
                <a16:creationId xmlns:a16="http://schemas.microsoft.com/office/drawing/2014/main" id="{A3AD9382-7AA5-98EB-1B96-DB358A21C2A6}"/>
              </a:ext>
            </a:extLst>
          </p:cNvPr>
          <p:cNvSpPr>
            <a:spLocks noGrp="1"/>
          </p:cNvSpPr>
          <p:nvPr>
            <p:ph idx="1"/>
          </p:nvPr>
        </p:nvSpPr>
        <p:spPr>
          <a:xfrm>
            <a:off x="1134320" y="1549400"/>
            <a:ext cx="10243478" cy="4548851"/>
          </a:xfrm>
        </p:spPr>
        <p:txBody>
          <a:bodyPr>
            <a:normAutofit/>
          </a:bodyPr>
          <a:lstStyle/>
          <a:p>
            <a:r>
              <a:rPr lang="en-US" sz="2000">
                <a:latin typeface="Helvetica Neue" panose="020B0604020202020204" charset="0"/>
              </a:rPr>
              <a:t>Joint processing of syntactic properties [Oota, Gupta &amp; Toneva NeurIPS-2023]</a:t>
            </a:r>
          </a:p>
          <a:p>
            <a:r>
              <a:rPr kumimoji="0" lang="en-US" sz="2000" b="0" i="0" u="none" strike="noStrike" kern="1200" cap="none" spc="0" normalizeH="0" baseline="0" noProof="0">
                <a:ln>
                  <a:noFill/>
                </a:ln>
                <a:solidFill>
                  <a:prstClr val="black"/>
                </a:solidFill>
                <a:effectLst/>
                <a:uLnTx/>
                <a:uFillTx/>
                <a:latin typeface="Helvetica Neue" panose="020B0604020202020204" charset="0"/>
                <a:ea typeface="+mn-ea"/>
                <a:cs typeface="+mn-cs"/>
              </a:rPr>
              <a:t>For speech-trained language models mostly entirely low-level features and not semantics [Oota, Celik, Deniz &amp; Toneva Under Review]</a:t>
            </a:r>
            <a:endParaRPr lang="en-US" sz="1600">
              <a:solidFill>
                <a:srgbClr val="FF0000"/>
              </a:solidFill>
              <a:latin typeface="Helvetica Neue" panose="020B0604020202020204" charset="0"/>
            </a:endParaRPr>
          </a:p>
          <a:p>
            <a:pPr marL="457200" lvl="1" indent="0">
              <a:buNone/>
            </a:pPr>
            <a:endParaRPr lang="en" sz="1600">
              <a:latin typeface="Helvetica Neue" panose="020B0604020202020204" charset="0"/>
            </a:endParaRPr>
          </a:p>
        </p:txBody>
      </p:sp>
    </p:spTree>
    <p:extLst>
      <p:ext uri="{BB962C8B-B14F-4D97-AF65-F5344CB8AC3E}">
        <p14:creationId xmlns:p14="http://schemas.microsoft.com/office/powerpoint/2010/main" val="90784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p:nvPr/>
        </p:nvSpPr>
        <p:spPr>
          <a:xfrm>
            <a:off x="515099" y="893575"/>
            <a:ext cx="11161800" cy="72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i="0" u="none" strike="noStrike" cap="none">
                <a:solidFill>
                  <a:schemeClr val="dk1"/>
                </a:solidFill>
                <a:latin typeface="Helvetica Neue"/>
                <a:ea typeface="Helvetica Neue"/>
                <a:cs typeface="Helvetica Neue"/>
                <a:sym typeface="Helvetica Neue"/>
              </a:rPr>
              <a:t>Language models (LMs) are trained to predict missing words</a:t>
            </a:r>
            <a:endParaRPr sz="2800" b="1" i="0" u="none" strike="noStrike" cap="none">
              <a:solidFill>
                <a:schemeClr val="dk1"/>
              </a:solidFill>
              <a:latin typeface="Helvetica Neue"/>
              <a:ea typeface="Helvetica Neue"/>
              <a:cs typeface="Helvetica Neue"/>
              <a:sym typeface="Helvetica Neue"/>
            </a:endParaRPr>
          </a:p>
        </p:txBody>
      </p:sp>
      <p:sp>
        <p:nvSpPr>
          <p:cNvPr id="145" name="Google Shape;145;p2"/>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4</a:t>
            </a:fld>
            <a:endParaRPr/>
          </a:p>
        </p:txBody>
      </p:sp>
      <p:sp>
        <p:nvSpPr>
          <p:cNvPr id="146" name="Google Shape;146;p2"/>
          <p:cNvSpPr/>
          <p:nvPr/>
        </p:nvSpPr>
        <p:spPr>
          <a:xfrm>
            <a:off x="1476900" y="3063900"/>
            <a:ext cx="9238200" cy="11700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800"/>
              <a:buFont typeface="Helvetica Neue"/>
              <a:buNone/>
            </a:pPr>
            <a:r>
              <a:rPr lang="en-SG" sz="2800" b="1" i="0" u="none" strike="noStrike" cap="none">
                <a:solidFill>
                  <a:schemeClr val="dk1"/>
                </a:solidFill>
                <a:latin typeface="Helvetica Neue"/>
                <a:ea typeface="Helvetica Neue"/>
                <a:cs typeface="Helvetica Neue"/>
                <a:sym typeface="Helvetica Neue"/>
              </a:rPr>
              <a:t>Language model</a:t>
            </a:r>
            <a:endParaRPr sz="2800" b="1" i="0" u="none" strike="noStrike" cap="none">
              <a:solidFill>
                <a:schemeClr val="dk1"/>
              </a:solidFill>
              <a:latin typeface="Helvetica Neue"/>
              <a:ea typeface="Helvetica Neue"/>
              <a:cs typeface="Helvetica Neue"/>
              <a:sym typeface="Helvetica Neue"/>
            </a:endParaRPr>
          </a:p>
        </p:txBody>
      </p:sp>
      <p:cxnSp>
        <p:nvCxnSpPr>
          <p:cNvPr id="147" name="Google Shape;147;p2"/>
          <p:cNvCxnSpPr/>
          <p:nvPr/>
        </p:nvCxnSpPr>
        <p:spPr>
          <a:xfrm rot="10800000">
            <a:off x="2225488" y="423362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48" name="Google Shape;148;p2"/>
          <p:cNvCxnSpPr/>
          <p:nvPr/>
        </p:nvCxnSpPr>
        <p:spPr>
          <a:xfrm rot="10800000">
            <a:off x="4160744" y="423362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49" name="Google Shape;149;p2"/>
          <p:cNvCxnSpPr/>
          <p:nvPr/>
        </p:nvCxnSpPr>
        <p:spPr>
          <a:xfrm rot="10800000">
            <a:off x="6096000" y="423362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50" name="Google Shape;150;p2"/>
          <p:cNvCxnSpPr/>
          <p:nvPr/>
        </p:nvCxnSpPr>
        <p:spPr>
          <a:xfrm rot="10800000">
            <a:off x="8031256" y="4233625"/>
            <a:ext cx="0" cy="807000"/>
          </a:xfrm>
          <a:prstGeom prst="straightConnector1">
            <a:avLst/>
          </a:prstGeom>
          <a:noFill/>
          <a:ln w="38100" cap="flat" cmpd="sng">
            <a:solidFill>
              <a:schemeClr val="dk1"/>
            </a:solidFill>
            <a:prstDash val="solid"/>
            <a:round/>
            <a:headEnd type="none" w="sm" len="sm"/>
            <a:tailEnd type="triangle" w="med" len="med"/>
          </a:ln>
        </p:spPr>
      </p:cxnSp>
      <p:cxnSp>
        <p:nvCxnSpPr>
          <p:cNvPr id="151" name="Google Shape;151;p2"/>
          <p:cNvCxnSpPr/>
          <p:nvPr/>
        </p:nvCxnSpPr>
        <p:spPr>
          <a:xfrm rot="10800000">
            <a:off x="9966513" y="4233625"/>
            <a:ext cx="0" cy="807000"/>
          </a:xfrm>
          <a:prstGeom prst="straightConnector1">
            <a:avLst/>
          </a:prstGeom>
          <a:noFill/>
          <a:ln w="38100" cap="flat" cmpd="sng">
            <a:solidFill>
              <a:schemeClr val="dk1"/>
            </a:solidFill>
            <a:prstDash val="solid"/>
            <a:round/>
            <a:headEnd type="none" w="sm" len="sm"/>
            <a:tailEnd type="triangle" w="med" len="med"/>
          </a:ln>
        </p:spPr>
      </p:cxnSp>
      <p:sp>
        <p:nvSpPr>
          <p:cNvPr id="152" name="Google Shape;152;p2"/>
          <p:cNvSpPr/>
          <p:nvPr/>
        </p:nvSpPr>
        <p:spPr>
          <a:xfrm>
            <a:off x="145315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The</a:t>
            </a:r>
            <a:endParaRPr sz="3500" b="0" i="0" u="none" strike="noStrike" cap="none">
              <a:solidFill>
                <a:schemeClr val="dk1"/>
              </a:solidFill>
              <a:latin typeface="Helvetica Neue"/>
              <a:ea typeface="Helvetica Neue"/>
              <a:cs typeface="Helvetica Neue"/>
              <a:sym typeface="Helvetica Neue"/>
            </a:endParaRPr>
          </a:p>
        </p:txBody>
      </p:sp>
      <p:sp>
        <p:nvSpPr>
          <p:cNvPr id="153" name="Google Shape;153;p2"/>
          <p:cNvSpPr/>
          <p:nvPr/>
        </p:nvSpPr>
        <p:spPr>
          <a:xfrm>
            <a:off x="338840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quick</a:t>
            </a:r>
            <a:endParaRPr sz="3500" b="0" i="0" u="none" strike="noStrike" cap="none">
              <a:solidFill>
                <a:schemeClr val="dk1"/>
              </a:solidFill>
              <a:latin typeface="Helvetica Neue"/>
              <a:ea typeface="Helvetica Neue"/>
              <a:cs typeface="Helvetica Neue"/>
              <a:sym typeface="Helvetica Neue"/>
            </a:endParaRPr>
          </a:p>
        </p:txBody>
      </p:sp>
      <p:sp>
        <p:nvSpPr>
          <p:cNvPr id="154" name="Google Shape;154;p2"/>
          <p:cNvSpPr/>
          <p:nvPr/>
        </p:nvSpPr>
        <p:spPr>
          <a:xfrm>
            <a:off x="532365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brown</a:t>
            </a:r>
            <a:endParaRPr sz="3500" b="0" i="0" u="none" strike="noStrike" cap="none">
              <a:solidFill>
                <a:schemeClr val="dk1"/>
              </a:solidFill>
              <a:latin typeface="Helvetica Neue"/>
              <a:ea typeface="Helvetica Neue"/>
              <a:cs typeface="Helvetica Neue"/>
              <a:sym typeface="Helvetica Neue"/>
            </a:endParaRPr>
          </a:p>
        </p:txBody>
      </p:sp>
      <p:sp>
        <p:nvSpPr>
          <p:cNvPr id="155" name="Google Shape;155;p2"/>
          <p:cNvSpPr/>
          <p:nvPr/>
        </p:nvSpPr>
        <p:spPr>
          <a:xfrm>
            <a:off x="7258900" y="516327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0" i="0" u="none" strike="noStrike" cap="none">
                <a:solidFill>
                  <a:schemeClr val="dk1"/>
                </a:solidFill>
                <a:latin typeface="Helvetica Neue"/>
                <a:ea typeface="Helvetica Neue"/>
                <a:cs typeface="Helvetica Neue"/>
                <a:sym typeface="Helvetica Neue"/>
              </a:rPr>
              <a:t>fox</a:t>
            </a:r>
            <a:endParaRPr sz="3500" b="0" i="0" u="none" strike="noStrike" cap="none">
              <a:solidFill>
                <a:schemeClr val="dk1"/>
              </a:solidFill>
              <a:latin typeface="Helvetica Neue"/>
              <a:ea typeface="Helvetica Neue"/>
              <a:cs typeface="Helvetica Neue"/>
              <a:sym typeface="Helvetica Neue"/>
            </a:endParaRPr>
          </a:p>
        </p:txBody>
      </p:sp>
      <p:sp>
        <p:nvSpPr>
          <p:cNvPr id="156" name="Google Shape;156;p2"/>
          <p:cNvSpPr/>
          <p:nvPr/>
        </p:nvSpPr>
        <p:spPr>
          <a:xfrm>
            <a:off x="8908100" y="5163275"/>
            <a:ext cx="21168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500" b="1" i="0" u="none" strike="noStrike" cap="none">
                <a:solidFill>
                  <a:schemeClr val="dk1"/>
                </a:solidFill>
                <a:latin typeface="Helvetica Neue"/>
                <a:ea typeface="Helvetica Neue"/>
                <a:cs typeface="Helvetica Neue"/>
                <a:sym typeface="Helvetica Neue"/>
              </a:rPr>
              <a:t>[MASK]</a:t>
            </a:r>
            <a:endParaRPr sz="3500" b="1" i="0" u="none" strike="noStrike" cap="none">
              <a:solidFill>
                <a:schemeClr val="dk1"/>
              </a:solidFill>
              <a:latin typeface="Helvetica Neue"/>
              <a:ea typeface="Helvetica Neue"/>
              <a:cs typeface="Helvetica Neue"/>
              <a:sym typeface="Helvetica Neue"/>
            </a:endParaRPr>
          </a:p>
        </p:txBody>
      </p:sp>
      <p:cxnSp>
        <p:nvCxnSpPr>
          <p:cNvPr id="157" name="Google Shape;157;p2"/>
          <p:cNvCxnSpPr/>
          <p:nvPr/>
        </p:nvCxnSpPr>
        <p:spPr>
          <a:xfrm rot="10800000">
            <a:off x="9966506" y="2256900"/>
            <a:ext cx="0" cy="807000"/>
          </a:xfrm>
          <a:prstGeom prst="straightConnector1">
            <a:avLst/>
          </a:prstGeom>
          <a:noFill/>
          <a:ln w="38100" cap="flat" cmpd="sng">
            <a:solidFill>
              <a:schemeClr val="dk1"/>
            </a:solidFill>
            <a:prstDash val="solid"/>
            <a:round/>
            <a:headEnd type="none" w="sm" len="sm"/>
            <a:tailEnd type="triangle" w="med" len="med"/>
          </a:ln>
        </p:spPr>
      </p:cxnSp>
      <p:sp>
        <p:nvSpPr>
          <p:cNvPr id="158" name="Google Shape;158;p2"/>
          <p:cNvSpPr/>
          <p:nvPr/>
        </p:nvSpPr>
        <p:spPr>
          <a:xfrm>
            <a:off x="9194150" y="1548925"/>
            <a:ext cx="1544700" cy="72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SG" sz="3600" b="1" i="0" u="none" strike="noStrike" cap="none">
                <a:solidFill>
                  <a:schemeClr val="dk1"/>
                </a:solidFill>
                <a:latin typeface="Helvetica Neue"/>
                <a:ea typeface="Helvetica Neue"/>
                <a:cs typeface="Helvetica Neue"/>
                <a:sym typeface="Helvetica Neue"/>
              </a:rPr>
              <a:t>jumps</a:t>
            </a:r>
            <a:endParaRPr sz="3600" b="1"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6758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p:nvPr/>
        </p:nvSpPr>
        <p:spPr>
          <a:xfrm>
            <a:off x="259800" y="218399"/>
            <a:ext cx="11281500" cy="94361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Language models </a:t>
            </a:r>
            <a:r>
              <a:rPr lang="en-US" sz="2800" b="1">
                <a:solidFill>
                  <a:schemeClr val="dk1"/>
                </a:solidFill>
                <a:latin typeface="Helvetica Neue"/>
                <a:ea typeface="Helvetica Neue"/>
                <a:cs typeface="Helvetica Neue"/>
                <a:sym typeface="Helvetica Neue"/>
              </a:rPr>
              <a:t>align with human brain recordings to an impressive degree</a:t>
            </a:r>
            <a:endParaRPr sz="2800" b="1" i="0" u="none" strike="noStrike" cap="none">
              <a:solidFill>
                <a:schemeClr val="dk1"/>
              </a:solidFill>
              <a:latin typeface="Helvetica Neue"/>
              <a:ea typeface="Helvetica Neue"/>
              <a:cs typeface="Helvetica Neue"/>
              <a:sym typeface="Helvetica Neue"/>
            </a:endParaRPr>
          </a:p>
        </p:txBody>
      </p:sp>
      <p:sp>
        <p:nvSpPr>
          <p:cNvPr id="104" name="Google Shape;104;p4"/>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5</a:t>
            </a:fld>
            <a:endParaRPr/>
          </a:p>
        </p:txBody>
      </p:sp>
      <p:pic>
        <p:nvPicPr>
          <p:cNvPr id="105" name="Google Shape;105;p4"/>
          <p:cNvPicPr preferRelativeResize="0"/>
          <p:nvPr/>
        </p:nvPicPr>
        <p:blipFill rotWithShape="1">
          <a:blip r:embed="rId3">
            <a:alphaModFix/>
          </a:blip>
          <a:srcRect/>
          <a:stretch/>
        </p:blipFill>
        <p:spPr>
          <a:xfrm>
            <a:off x="1230236" y="1606094"/>
            <a:ext cx="9731527" cy="3891625"/>
          </a:xfrm>
          <a:prstGeom prst="rect">
            <a:avLst/>
          </a:prstGeom>
          <a:noFill/>
          <a:ln>
            <a:noFill/>
          </a:ln>
        </p:spPr>
      </p:pic>
      <p:sp>
        <p:nvSpPr>
          <p:cNvPr id="106" name="Google Shape;106;p4"/>
          <p:cNvSpPr/>
          <p:nvPr/>
        </p:nvSpPr>
        <p:spPr>
          <a:xfrm>
            <a:off x="4557386" y="2102344"/>
            <a:ext cx="6519000" cy="3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07" name="Google Shape;107;p4"/>
          <p:cNvPicPr preferRelativeResize="0"/>
          <p:nvPr/>
        </p:nvPicPr>
        <p:blipFill rotWithShape="1">
          <a:blip r:embed="rId3">
            <a:alphaModFix/>
          </a:blip>
          <a:srcRect l="33440" t="10912" r="45397" b="71142"/>
          <a:stretch/>
        </p:blipFill>
        <p:spPr>
          <a:xfrm>
            <a:off x="4484636" y="2030719"/>
            <a:ext cx="2059201" cy="698324"/>
          </a:xfrm>
          <a:prstGeom prst="rect">
            <a:avLst/>
          </a:prstGeom>
          <a:noFill/>
          <a:ln>
            <a:noFill/>
          </a:ln>
        </p:spPr>
      </p:pic>
      <p:pic>
        <p:nvPicPr>
          <p:cNvPr id="108" name="Google Shape;108;p4"/>
          <p:cNvPicPr preferRelativeResize="0"/>
          <p:nvPr/>
        </p:nvPicPr>
        <p:blipFill rotWithShape="1">
          <a:blip r:embed="rId3">
            <a:alphaModFix/>
          </a:blip>
          <a:srcRect l="34176" t="59500" r="45398" b="15008"/>
          <a:stretch/>
        </p:blipFill>
        <p:spPr>
          <a:xfrm>
            <a:off x="4556261" y="3921594"/>
            <a:ext cx="1987575" cy="992000"/>
          </a:xfrm>
          <a:prstGeom prst="rect">
            <a:avLst/>
          </a:prstGeom>
          <a:noFill/>
          <a:ln>
            <a:noFill/>
          </a:ln>
        </p:spPr>
      </p:pic>
      <p:pic>
        <p:nvPicPr>
          <p:cNvPr id="109" name="Google Shape;109;p4"/>
          <p:cNvPicPr preferRelativeResize="0"/>
          <p:nvPr/>
        </p:nvPicPr>
        <p:blipFill rotWithShape="1">
          <a:blip r:embed="rId4">
            <a:alphaModFix/>
          </a:blip>
          <a:srcRect r="85406"/>
          <a:stretch/>
        </p:blipFill>
        <p:spPr>
          <a:xfrm>
            <a:off x="6716036" y="2099019"/>
            <a:ext cx="704175" cy="2905776"/>
          </a:xfrm>
          <a:prstGeom prst="rect">
            <a:avLst/>
          </a:prstGeom>
          <a:noFill/>
          <a:ln>
            <a:noFill/>
          </a:ln>
        </p:spPr>
      </p:pic>
      <p:pic>
        <p:nvPicPr>
          <p:cNvPr id="110" name="Google Shape;110;p4"/>
          <p:cNvPicPr preferRelativeResize="0"/>
          <p:nvPr/>
        </p:nvPicPr>
        <p:blipFill rotWithShape="1">
          <a:blip r:embed="rId4">
            <a:alphaModFix/>
          </a:blip>
          <a:srcRect l="14595" b="52367"/>
          <a:stretch/>
        </p:blipFill>
        <p:spPr>
          <a:xfrm>
            <a:off x="7420211" y="2099019"/>
            <a:ext cx="4121175" cy="1384124"/>
          </a:xfrm>
          <a:prstGeom prst="rect">
            <a:avLst/>
          </a:prstGeom>
          <a:noFill/>
          <a:ln>
            <a:noFill/>
          </a:ln>
        </p:spPr>
      </p:pic>
      <p:pic>
        <p:nvPicPr>
          <p:cNvPr id="111" name="Google Shape;111;p4"/>
          <p:cNvPicPr preferRelativeResize="0"/>
          <p:nvPr/>
        </p:nvPicPr>
        <p:blipFill rotWithShape="1">
          <a:blip r:embed="rId4">
            <a:alphaModFix/>
          </a:blip>
          <a:srcRect l="14595" t="46438"/>
          <a:stretch/>
        </p:blipFill>
        <p:spPr>
          <a:xfrm>
            <a:off x="7420211" y="3448419"/>
            <a:ext cx="4121175" cy="1556374"/>
          </a:xfrm>
          <a:prstGeom prst="rect">
            <a:avLst/>
          </a:prstGeom>
          <a:noFill/>
          <a:ln>
            <a:noFill/>
          </a:ln>
        </p:spPr>
      </p:pic>
      <p:sp>
        <p:nvSpPr>
          <p:cNvPr id="112" name="Google Shape;112;p4"/>
          <p:cNvSpPr/>
          <p:nvPr/>
        </p:nvSpPr>
        <p:spPr>
          <a:xfrm>
            <a:off x="1341324" y="3064204"/>
            <a:ext cx="971400" cy="76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4" descr="Diagram&#10;&#10;Description automatically generated"/>
          <p:cNvPicPr preferRelativeResize="0"/>
          <p:nvPr/>
        </p:nvPicPr>
        <p:blipFill rotWithShape="1">
          <a:blip r:embed="rId5">
            <a:alphaModFix/>
          </a:blip>
          <a:srcRect l="2653" t="7885" r="88261" b="85470"/>
          <a:stretch/>
        </p:blipFill>
        <p:spPr>
          <a:xfrm>
            <a:off x="999946" y="3064179"/>
            <a:ext cx="471715" cy="585141"/>
          </a:xfrm>
          <a:prstGeom prst="rect">
            <a:avLst/>
          </a:prstGeom>
          <a:noFill/>
          <a:ln>
            <a:noFill/>
          </a:ln>
        </p:spPr>
      </p:pic>
      <p:pic>
        <p:nvPicPr>
          <p:cNvPr id="114" name="Google Shape;114;p4" descr="Diagram&#10;&#10;Description automatically generated"/>
          <p:cNvPicPr preferRelativeResize="0"/>
          <p:nvPr/>
        </p:nvPicPr>
        <p:blipFill rotWithShape="1">
          <a:blip r:embed="rId5">
            <a:alphaModFix/>
          </a:blip>
          <a:srcRect l="11527" t="7885" r="80057" b="85470"/>
          <a:stretch/>
        </p:blipFill>
        <p:spPr>
          <a:xfrm>
            <a:off x="1491058" y="3064179"/>
            <a:ext cx="436925" cy="585141"/>
          </a:xfrm>
          <a:prstGeom prst="rect">
            <a:avLst/>
          </a:prstGeom>
          <a:noFill/>
          <a:ln>
            <a:noFill/>
          </a:ln>
        </p:spPr>
      </p:pic>
      <p:pic>
        <p:nvPicPr>
          <p:cNvPr id="115" name="Google Shape;115;p4" descr="Diagram&#10;&#10;Description automatically generated"/>
          <p:cNvPicPr preferRelativeResize="0"/>
          <p:nvPr/>
        </p:nvPicPr>
        <p:blipFill rotWithShape="1">
          <a:blip r:embed="rId5">
            <a:alphaModFix/>
          </a:blip>
          <a:srcRect l="29043" t="7885" r="65452" b="85470"/>
          <a:stretch/>
        </p:blipFill>
        <p:spPr>
          <a:xfrm>
            <a:off x="1924088" y="3068159"/>
            <a:ext cx="285765" cy="585141"/>
          </a:xfrm>
          <a:prstGeom prst="rect">
            <a:avLst/>
          </a:prstGeom>
          <a:noFill/>
          <a:ln>
            <a:noFill/>
          </a:ln>
        </p:spPr>
      </p:pic>
      <p:sp>
        <p:nvSpPr>
          <p:cNvPr id="116" name="Google Shape;116;p4"/>
          <p:cNvSpPr/>
          <p:nvPr/>
        </p:nvSpPr>
        <p:spPr>
          <a:xfrm>
            <a:off x="1099312" y="2379881"/>
            <a:ext cx="1556400" cy="495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4"/>
          <p:cNvSpPr txBox="1"/>
          <p:nvPr/>
        </p:nvSpPr>
        <p:spPr>
          <a:xfrm>
            <a:off x="974536" y="2848929"/>
            <a:ext cx="580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200"/>
              <a:buFont typeface="Calibri"/>
              <a:buNone/>
            </a:pPr>
            <a:r>
              <a:rPr lang="en-SG" sz="1200" b="1">
                <a:solidFill>
                  <a:schemeClr val="dk1"/>
                </a:solidFill>
                <a:latin typeface="Calibri"/>
                <a:ea typeface="Calibri"/>
                <a:cs typeface="Calibri"/>
                <a:sym typeface="Calibri"/>
              </a:rPr>
              <a:t>Once</a:t>
            </a:r>
            <a:endParaRPr sz="1200" b="1">
              <a:solidFill>
                <a:schemeClr val="dk1"/>
              </a:solidFill>
              <a:latin typeface="Calibri"/>
              <a:ea typeface="Calibri"/>
              <a:cs typeface="Calibri"/>
              <a:sym typeface="Calibri"/>
            </a:endParaRPr>
          </a:p>
        </p:txBody>
      </p:sp>
      <p:sp>
        <p:nvSpPr>
          <p:cNvPr id="118" name="Google Shape;118;p4"/>
          <p:cNvSpPr txBox="1"/>
          <p:nvPr/>
        </p:nvSpPr>
        <p:spPr>
          <a:xfrm>
            <a:off x="1449236" y="2839917"/>
            <a:ext cx="580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200"/>
              <a:buFont typeface="Calibri"/>
              <a:buNone/>
            </a:pPr>
            <a:r>
              <a:rPr lang="en-SG" sz="1200" b="1">
                <a:solidFill>
                  <a:schemeClr val="dk1"/>
                </a:solidFill>
                <a:latin typeface="Calibri"/>
                <a:ea typeface="Calibri"/>
                <a:cs typeface="Calibri"/>
                <a:sym typeface="Calibri"/>
              </a:rPr>
              <a:t>upon</a:t>
            </a:r>
            <a:endParaRPr sz="1200" b="1">
              <a:solidFill>
                <a:schemeClr val="dk1"/>
              </a:solidFill>
              <a:latin typeface="Calibri"/>
              <a:ea typeface="Calibri"/>
              <a:cs typeface="Calibri"/>
              <a:sym typeface="Calibri"/>
            </a:endParaRPr>
          </a:p>
        </p:txBody>
      </p:sp>
      <p:sp>
        <p:nvSpPr>
          <p:cNvPr id="119" name="Google Shape;119;p4"/>
          <p:cNvSpPr txBox="1"/>
          <p:nvPr/>
        </p:nvSpPr>
        <p:spPr>
          <a:xfrm>
            <a:off x="1772402" y="2839917"/>
            <a:ext cx="580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200"/>
              <a:buFont typeface="Calibri"/>
              <a:buNone/>
            </a:pPr>
            <a:r>
              <a:rPr lang="en-SG" sz="1200" b="1">
                <a:solidFill>
                  <a:schemeClr val="dk1"/>
                </a:solidFill>
                <a:latin typeface="Calibri"/>
                <a:ea typeface="Calibri"/>
                <a:cs typeface="Calibri"/>
                <a:sym typeface="Calibri"/>
              </a:rPr>
              <a:t>a</a:t>
            </a:r>
            <a:endParaRPr sz="1200" b="1">
              <a:solidFill>
                <a:schemeClr val="dk1"/>
              </a:solidFill>
              <a:latin typeface="Calibri"/>
              <a:ea typeface="Calibri"/>
              <a:cs typeface="Calibri"/>
              <a:sym typeface="Calibri"/>
            </a:endParaRPr>
          </a:p>
        </p:txBody>
      </p:sp>
      <p:pic>
        <p:nvPicPr>
          <p:cNvPr id="120" name="Google Shape;120;p4" descr="A person's face with a sound wave&#10;&#10;Description automatically generated"/>
          <p:cNvPicPr preferRelativeResize="0"/>
          <p:nvPr/>
        </p:nvPicPr>
        <p:blipFill rotWithShape="1">
          <a:blip r:embed="rId6">
            <a:alphaModFix/>
          </a:blip>
          <a:srcRect/>
          <a:stretch/>
        </p:blipFill>
        <p:spPr>
          <a:xfrm rot="1639485">
            <a:off x="2886886" y="4152576"/>
            <a:ext cx="320040" cy="426721"/>
          </a:xfrm>
          <a:prstGeom prst="rect">
            <a:avLst/>
          </a:prstGeom>
          <a:noFill/>
          <a:ln>
            <a:noFill/>
          </a:ln>
        </p:spPr>
      </p:pic>
      <p:cxnSp>
        <p:nvCxnSpPr>
          <p:cNvPr id="121" name="Google Shape;121;p4"/>
          <p:cNvCxnSpPr/>
          <p:nvPr/>
        </p:nvCxnSpPr>
        <p:spPr>
          <a:xfrm rot="2139419">
            <a:off x="2392110" y="3853744"/>
            <a:ext cx="184241" cy="0"/>
          </a:xfrm>
          <a:prstGeom prst="straightConnector1">
            <a:avLst/>
          </a:prstGeom>
          <a:noFill/>
          <a:ln w="28575" cap="flat" cmpd="sng">
            <a:solidFill>
              <a:srgbClr val="999999"/>
            </a:solidFill>
            <a:prstDash val="dot"/>
            <a:round/>
            <a:headEnd type="none" w="sm" len="sm"/>
            <a:tailEnd type="none" w="sm" len="sm"/>
          </a:ln>
        </p:spPr>
      </p:cxnSp>
      <p:pic>
        <p:nvPicPr>
          <p:cNvPr id="122" name="Google Shape;122;p4" descr="Diagram&#10;&#10;Description automatically generated"/>
          <p:cNvPicPr preferRelativeResize="0"/>
          <p:nvPr/>
        </p:nvPicPr>
        <p:blipFill rotWithShape="1">
          <a:blip r:embed="rId5">
            <a:alphaModFix/>
          </a:blip>
          <a:srcRect l="34797" t="7885" r="56159" b="85470"/>
          <a:stretch/>
        </p:blipFill>
        <p:spPr>
          <a:xfrm rot="2273908">
            <a:off x="2558742" y="3900645"/>
            <a:ext cx="461190" cy="389234"/>
          </a:xfrm>
          <a:prstGeom prst="rect">
            <a:avLst/>
          </a:prstGeom>
          <a:noFill/>
          <a:ln>
            <a:noFill/>
          </a:ln>
        </p:spPr>
      </p:pic>
      <p:sp>
        <p:nvSpPr>
          <p:cNvPr id="123" name="Google Shape;123;p4"/>
          <p:cNvSpPr txBox="1"/>
          <p:nvPr/>
        </p:nvSpPr>
        <p:spPr>
          <a:xfrm rot="-2687952">
            <a:off x="2468026" y="2508616"/>
            <a:ext cx="726345" cy="369325"/>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200"/>
              <a:buFont typeface="Calibri"/>
              <a:buNone/>
            </a:pPr>
            <a:r>
              <a:rPr lang="en-SG" sz="1200" b="1">
                <a:solidFill>
                  <a:schemeClr val="dk1"/>
                </a:solidFill>
                <a:latin typeface="Calibri"/>
                <a:ea typeface="Calibri"/>
                <a:cs typeface="Calibri"/>
                <a:sym typeface="Calibri"/>
              </a:rPr>
              <a:t>time</a:t>
            </a:r>
            <a:endParaRPr sz="1200" b="1">
              <a:solidFill>
                <a:schemeClr val="dk1"/>
              </a:solidFill>
              <a:latin typeface="Calibri"/>
              <a:ea typeface="Calibri"/>
              <a:cs typeface="Calibri"/>
              <a:sym typeface="Calibri"/>
            </a:endParaRPr>
          </a:p>
        </p:txBody>
      </p:sp>
      <p:cxnSp>
        <p:nvCxnSpPr>
          <p:cNvPr id="124" name="Google Shape;124;p4"/>
          <p:cNvCxnSpPr/>
          <p:nvPr/>
        </p:nvCxnSpPr>
        <p:spPr>
          <a:xfrm rot="10800000" flipH="1">
            <a:off x="2494457" y="2875587"/>
            <a:ext cx="177300" cy="157200"/>
          </a:xfrm>
          <a:prstGeom prst="straightConnector1">
            <a:avLst/>
          </a:prstGeom>
          <a:noFill/>
          <a:ln w="28575" cap="flat" cmpd="sng">
            <a:solidFill>
              <a:srgbClr val="999999"/>
            </a:solidFill>
            <a:prstDash val="dot"/>
            <a:round/>
            <a:headEnd type="none" w="sm" len="sm"/>
            <a:tailEnd type="none" w="sm" len="sm"/>
          </a:ln>
        </p:spPr>
      </p:cxnSp>
      <p:sp>
        <p:nvSpPr>
          <p:cNvPr id="3" name="TextBox 2">
            <a:extLst>
              <a:ext uri="{FF2B5EF4-FFF2-40B4-BE49-F238E27FC236}">
                <a16:creationId xmlns:a16="http://schemas.microsoft.com/office/drawing/2014/main" id="{B53A9A74-A142-BB7D-A22D-1555EEC492BF}"/>
              </a:ext>
            </a:extLst>
          </p:cNvPr>
          <p:cNvSpPr txBox="1"/>
          <p:nvPr/>
        </p:nvSpPr>
        <p:spPr>
          <a:xfrm>
            <a:off x="610392" y="5569544"/>
            <a:ext cx="2480454" cy="923330"/>
          </a:xfrm>
          <a:prstGeom prst="rect">
            <a:avLst/>
          </a:prstGeom>
          <a:noFill/>
        </p:spPr>
        <p:txBody>
          <a:bodyPr wrap="square">
            <a:spAutoFit/>
          </a:bodyPr>
          <a:lstStyle/>
          <a:p>
            <a:r>
              <a:rPr lang="en-US" sz="1800"/>
              <a:t>Wehbe et al. 2014</a:t>
            </a:r>
            <a:endParaRPr lang="en-US"/>
          </a:p>
          <a:p>
            <a:r>
              <a:rPr lang="en-US"/>
              <a:t>Jain and Huth 2018</a:t>
            </a:r>
          </a:p>
          <a:p>
            <a:r>
              <a:rPr lang="en-US"/>
              <a:t>Gauthier and Levy 2019</a:t>
            </a:r>
          </a:p>
        </p:txBody>
      </p:sp>
      <p:sp>
        <p:nvSpPr>
          <p:cNvPr id="4" name="TextBox 3">
            <a:extLst>
              <a:ext uri="{FF2B5EF4-FFF2-40B4-BE49-F238E27FC236}">
                <a16:creationId xmlns:a16="http://schemas.microsoft.com/office/drawing/2014/main" id="{3DEC20EF-292D-287B-D994-BE07543A94DD}"/>
              </a:ext>
            </a:extLst>
          </p:cNvPr>
          <p:cNvSpPr txBox="1"/>
          <p:nvPr/>
        </p:nvSpPr>
        <p:spPr>
          <a:xfrm>
            <a:off x="4855772" y="5632329"/>
            <a:ext cx="2480454" cy="923330"/>
          </a:xfrm>
          <a:prstGeom prst="rect">
            <a:avLst/>
          </a:prstGeom>
          <a:noFill/>
        </p:spPr>
        <p:txBody>
          <a:bodyPr wrap="square">
            <a:spAutoFit/>
          </a:bodyPr>
          <a:lstStyle/>
          <a:p>
            <a:r>
              <a:rPr lang="en-US" sz="1800"/>
              <a:t>Toneva and Wehbe 2019</a:t>
            </a:r>
            <a:endParaRPr lang="en-US"/>
          </a:p>
          <a:p>
            <a:r>
              <a:rPr lang="en-US"/>
              <a:t>Caucheteux et al. 2020</a:t>
            </a:r>
          </a:p>
          <a:p>
            <a:r>
              <a:rPr lang="en-US"/>
              <a:t>Toneva et al. 2020</a:t>
            </a:r>
          </a:p>
        </p:txBody>
      </p:sp>
      <p:sp>
        <p:nvSpPr>
          <p:cNvPr id="5" name="TextBox 4">
            <a:extLst>
              <a:ext uri="{FF2B5EF4-FFF2-40B4-BE49-F238E27FC236}">
                <a16:creationId xmlns:a16="http://schemas.microsoft.com/office/drawing/2014/main" id="{8E951F56-1683-D409-8B70-9817FED4EF43}"/>
              </a:ext>
            </a:extLst>
          </p:cNvPr>
          <p:cNvSpPr txBox="1"/>
          <p:nvPr/>
        </p:nvSpPr>
        <p:spPr>
          <a:xfrm>
            <a:off x="9060846" y="5632329"/>
            <a:ext cx="2480454" cy="923330"/>
          </a:xfrm>
          <a:prstGeom prst="rect">
            <a:avLst/>
          </a:prstGeom>
          <a:noFill/>
        </p:spPr>
        <p:txBody>
          <a:bodyPr wrap="square">
            <a:spAutoFit/>
          </a:bodyPr>
          <a:lstStyle/>
          <a:p>
            <a:r>
              <a:rPr lang="en-US" sz="1800"/>
              <a:t>Jain et al. 2020</a:t>
            </a:r>
            <a:endParaRPr lang="en-US"/>
          </a:p>
          <a:p>
            <a:r>
              <a:rPr lang="en-US"/>
              <a:t>Schrimpf et al. 2021</a:t>
            </a:r>
          </a:p>
          <a:p>
            <a:r>
              <a:rPr lang="en-US"/>
              <a:t>Goldstein et al. 2022</a:t>
            </a:r>
          </a:p>
        </p:txBody>
      </p:sp>
    </p:spTree>
    <p:extLst>
      <p:ext uri="{BB962C8B-B14F-4D97-AF65-F5344CB8AC3E}">
        <p14:creationId xmlns:p14="http://schemas.microsoft.com/office/powerpoint/2010/main" val="181090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7" grpId="0"/>
      <p:bldP spid="118" grpId="0"/>
      <p:bldP spid="119" grpId="0"/>
      <p:bldP spid="123"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978e5e2abf_0_30"/>
          <p:cNvSpPr/>
          <p:nvPr/>
        </p:nvSpPr>
        <p:spPr>
          <a:xfrm>
            <a:off x="259800" y="218400"/>
            <a:ext cx="11281500" cy="9969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SG" sz="2800" b="1">
                <a:solidFill>
                  <a:schemeClr val="dk1"/>
                </a:solidFill>
                <a:latin typeface="Helvetica Neue"/>
                <a:ea typeface="Helvetica Neue"/>
                <a:cs typeface="Helvetica Neue"/>
                <a:sym typeface="Helvetica Neue"/>
              </a:rPr>
              <a:t>Method for evaluating alignment between brain recordings and language models</a:t>
            </a:r>
            <a:endParaRPr sz="2800" b="1" i="0" u="none" strike="noStrike" cap="none">
              <a:solidFill>
                <a:schemeClr val="dk1"/>
              </a:solidFill>
              <a:latin typeface="Helvetica Neue"/>
              <a:ea typeface="Helvetica Neue"/>
              <a:cs typeface="Helvetica Neue"/>
              <a:sym typeface="Helvetica Neue"/>
            </a:endParaRPr>
          </a:p>
        </p:txBody>
      </p:sp>
      <p:sp>
        <p:nvSpPr>
          <p:cNvPr id="133" name="Google Shape;133;g2978e5e2abf_0_30"/>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SG"/>
              <a:t>6</a:t>
            </a:fld>
            <a:endParaRPr/>
          </a:p>
        </p:txBody>
      </p:sp>
      <p:sp>
        <p:nvSpPr>
          <p:cNvPr id="134" name="Google Shape;134;g2978e5e2abf_0_30"/>
          <p:cNvSpPr/>
          <p:nvPr/>
        </p:nvSpPr>
        <p:spPr>
          <a:xfrm>
            <a:off x="4557386" y="1946697"/>
            <a:ext cx="6519000" cy="3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g2978e5e2abf_0_30"/>
          <p:cNvSpPr/>
          <p:nvPr/>
        </p:nvSpPr>
        <p:spPr>
          <a:xfrm>
            <a:off x="0" y="5953345"/>
            <a:ext cx="11465100" cy="816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100"/>
              <a:buFont typeface="Arial"/>
              <a:buNone/>
            </a:pPr>
            <a:r>
              <a:rPr lang="en-SG" sz="1600">
                <a:solidFill>
                  <a:schemeClr val="dk1"/>
                </a:solidFill>
                <a:latin typeface="Helvetica Neue"/>
                <a:ea typeface="Helvetica Neue"/>
                <a:cs typeface="Helvetica Neue"/>
                <a:sym typeface="Helvetica Neue"/>
              </a:rPr>
              <a:t>Jain and Huth. Incorporating context into language encoding models for fMRI. (NeurIPS 2018)</a:t>
            </a:r>
            <a:endParaRPr sz="16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SG" sz="1600">
                <a:solidFill>
                  <a:schemeClr val="dk1"/>
                </a:solidFill>
                <a:latin typeface="Helvetica Neue"/>
                <a:ea typeface="Helvetica Neue"/>
                <a:cs typeface="Helvetica Neue"/>
                <a:sym typeface="Helvetica Neue"/>
              </a:rPr>
              <a:t>Toneva and Wehbe. Interpreting and improving natural-language processing (in machines) with natural language-processing (in the brain). (NeurIPS 2019)</a:t>
            </a:r>
            <a:endParaRPr sz="1600">
              <a:solidFill>
                <a:schemeClr val="dk1"/>
              </a:solidFill>
              <a:latin typeface="Helvetica Neue"/>
              <a:ea typeface="Helvetica Neue"/>
              <a:cs typeface="Helvetica Neue"/>
              <a:sym typeface="Helvetica Neue"/>
            </a:endParaRPr>
          </a:p>
        </p:txBody>
      </p:sp>
      <p:pic>
        <p:nvPicPr>
          <p:cNvPr id="136" name="Google Shape;136;g2978e5e2abf_0_30"/>
          <p:cNvPicPr preferRelativeResize="0"/>
          <p:nvPr/>
        </p:nvPicPr>
        <p:blipFill>
          <a:blip r:embed="rId3">
            <a:alphaModFix/>
          </a:blip>
          <a:stretch>
            <a:fillRect/>
          </a:stretch>
        </p:blipFill>
        <p:spPr>
          <a:xfrm>
            <a:off x="0" y="1123464"/>
            <a:ext cx="12192000" cy="5670501"/>
          </a:xfrm>
          <a:prstGeom prst="rect">
            <a:avLst/>
          </a:prstGeom>
          <a:noFill/>
          <a:ln>
            <a:noFill/>
          </a:ln>
        </p:spPr>
      </p:pic>
      <p:pic>
        <p:nvPicPr>
          <p:cNvPr id="138" name="Google Shape;138;g2978e5e2abf_0_30"/>
          <p:cNvPicPr preferRelativeResize="0"/>
          <p:nvPr/>
        </p:nvPicPr>
        <p:blipFill>
          <a:blip r:embed="rId4">
            <a:alphaModFix/>
          </a:blip>
          <a:stretch>
            <a:fillRect/>
          </a:stretch>
        </p:blipFill>
        <p:spPr>
          <a:xfrm>
            <a:off x="2243251" y="1292313"/>
            <a:ext cx="7314597" cy="2783038"/>
          </a:xfrm>
          <a:prstGeom prst="rect">
            <a:avLst/>
          </a:prstGeom>
          <a:noFill/>
          <a:ln>
            <a:noFill/>
          </a:ln>
        </p:spPr>
      </p:pic>
      <p:sp>
        <p:nvSpPr>
          <p:cNvPr id="3" name="TextBox 2">
            <a:extLst>
              <a:ext uri="{FF2B5EF4-FFF2-40B4-BE49-F238E27FC236}">
                <a16:creationId xmlns:a16="http://schemas.microsoft.com/office/drawing/2014/main" id="{D7AD3D2F-5273-EBAE-15A7-60719389C17C}"/>
              </a:ext>
            </a:extLst>
          </p:cNvPr>
          <p:cNvSpPr txBox="1"/>
          <p:nvPr/>
        </p:nvSpPr>
        <p:spPr>
          <a:xfrm>
            <a:off x="1540504" y="4268204"/>
            <a:ext cx="9488492" cy="1323439"/>
          </a:xfrm>
          <a:prstGeom prst="rect">
            <a:avLst/>
          </a:prstGeom>
          <a:noFill/>
        </p:spPr>
        <p:txBody>
          <a:bodyPr wrap="square">
            <a:spAutoFit/>
          </a:bodyPr>
          <a:lstStyle/>
          <a:p>
            <a:pPr marL="285750" indent="-285750">
              <a:buFont typeface="Arial" panose="020B0604020202020204" pitchFamily="34" charset="0"/>
              <a:buChar char="•"/>
            </a:pPr>
            <a:r>
              <a:rPr lang="en-US" sz="2000" b="1"/>
              <a:t>Training</a:t>
            </a:r>
            <a:r>
              <a:rPr lang="en-US" sz="2000"/>
              <a:t>: cross validation (CV), regularization parameter chosen via nested CV</a:t>
            </a:r>
          </a:p>
          <a:p>
            <a:pPr marL="285750" indent="-285750">
              <a:buFont typeface="Arial" panose="020B0604020202020204" pitchFamily="34" charset="0"/>
              <a:buChar char="•"/>
            </a:pPr>
            <a:r>
              <a:rPr lang="en-US" sz="2000" b="1"/>
              <a:t>Evaluation</a:t>
            </a:r>
            <a:r>
              <a:rPr lang="en-US" sz="2000"/>
              <a:t>: 1) make predictions for heldout data</a:t>
            </a:r>
          </a:p>
          <a:p>
            <a:pPr lvl="3"/>
            <a:r>
              <a:rPr lang="en-US" sz="2000"/>
              <a:t>   2) correlate predictions with true brain data</a:t>
            </a:r>
          </a:p>
          <a:p>
            <a:pPr lvl="3"/>
            <a:r>
              <a:rPr lang="en-US" sz="2000"/>
              <a:t>   3) hypothesis testing (permutation test + correct multi comparisons)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8" descr="Text&#10;&#10;Description automatically generated with low confidence">
            <a:extLst>
              <a:ext uri="{FF2B5EF4-FFF2-40B4-BE49-F238E27FC236}">
                <a16:creationId xmlns:a16="http://schemas.microsoft.com/office/drawing/2014/main" id="{8D63C205-21D5-62A5-33D7-6AC9396D09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977"/>
          <a:stretch/>
        </p:blipFill>
        <p:spPr>
          <a:xfrm>
            <a:off x="8469664" y="3023590"/>
            <a:ext cx="3493821" cy="2563118"/>
          </a:xfrm>
        </p:spPr>
      </p:pic>
      <p:sp>
        <p:nvSpPr>
          <p:cNvPr id="2" name="Title 1">
            <a:extLst>
              <a:ext uri="{FF2B5EF4-FFF2-40B4-BE49-F238E27FC236}">
                <a16:creationId xmlns:a16="http://schemas.microsoft.com/office/drawing/2014/main" id="{952EC1B7-EEEB-D5C7-85FC-7FFF6EAE673F}"/>
              </a:ext>
            </a:extLst>
          </p:cNvPr>
          <p:cNvSpPr>
            <a:spLocks noGrp="1"/>
          </p:cNvSpPr>
          <p:nvPr>
            <p:ph type="title"/>
          </p:nvPr>
        </p:nvSpPr>
        <p:spPr>
          <a:xfrm>
            <a:off x="360680" y="92076"/>
            <a:ext cx="10515600" cy="721735"/>
          </a:xfrm>
        </p:spPr>
        <p:txBody>
          <a:bodyPr>
            <a:normAutofit/>
          </a:bodyPr>
          <a:lstStyle/>
          <a:p>
            <a:r>
              <a:rPr lang="en-US" sz="2800" b="1">
                <a:latin typeface="Helvetica Neue" panose="020B0604020202020204" charset="0"/>
              </a:rPr>
              <a:t>Brain encoding schema</a:t>
            </a:r>
          </a:p>
        </p:txBody>
      </p:sp>
      <p:sp>
        <p:nvSpPr>
          <p:cNvPr id="14" name="Arrow: Right 13">
            <a:extLst>
              <a:ext uri="{FF2B5EF4-FFF2-40B4-BE49-F238E27FC236}">
                <a16:creationId xmlns:a16="http://schemas.microsoft.com/office/drawing/2014/main" id="{0DEFAD52-BB98-5F3C-359E-A954C61C46C4}"/>
              </a:ext>
            </a:extLst>
          </p:cNvPr>
          <p:cNvSpPr/>
          <p:nvPr/>
        </p:nvSpPr>
        <p:spPr>
          <a:xfrm rot="5400000">
            <a:off x="10554327" y="2661180"/>
            <a:ext cx="1083753" cy="676275"/>
          </a:xfrm>
          <a:prstGeom prst="rightArrow">
            <a:avLst/>
          </a:prstGeom>
          <a:solidFill>
            <a:schemeClr val="bg1"/>
          </a:solid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Present</a:t>
            </a:r>
          </a:p>
        </p:txBody>
      </p:sp>
      <p:sp>
        <p:nvSpPr>
          <p:cNvPr id="15" name="TextBox 14">
            <a:extLst>
              <a:ext uri="{FF2B5EF4-FFF2-40B4-BE49-F238E27FC236}">
                <a16:creationId xmlns:a16="http://schemas.microsoft.com/office/drawing/2014/main" id="{F8EB3467-79E2-B9D5-C0DC-88DA2892F408}"/>
              </a:ext>
            </a:extLst>
          </p:cNvPr>
          <p:cNvSpPr txBox="1"/>
          <p:nvPr/>
        </p:nvSpPr>
        <p:spPr>
          <a:xfrm>
            <a:off x="10449138" y="2022957"/>
            <a:ext cx="129413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Stimulus</a:t>
            </a:r>
          </a:p>
        </p:txBody>
      </p:sp>
      <p:sp>
        <p:nvSpPr>
          <p:cNvPr id="17" name="TextBox 16">
            <a:extLst>
              <a:ext uri="{FF2B5EF4-FFF2-40B4-BE49-F238E27FC236}">
                <a16:creationId xmlns:a16="http://schemas.microsoft.com/office/drawing/2014/main" id="{A5DB3652-DED1-329A-5FE4-00416C2DAF2C}"/>
              </a:ext>
            </a:extLst>
          </p:cNvPr>
          <p:cNvSpPr txBox="1"/>
          <p:nvPr/>
        </p:nvSpPr>
        <p:spPr>
          <a:xfrm>
            <a:off x="564472" y="2022958"/>
            <a:ext cx="129413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Stimulus</a:t>
            </a:r>
          </a:p>
        </p:txBody>
      </p:sp>
      <p:sp>
        <p:nvSpPr>
          <p:cNvPr id="18" name="Rectangle 17">
            <a:extLst>
              <a:ext uri="{FF2B5EF4-FFF2-40B4-BE49-F238E27FC236}">
                <a16:creationId xmlns:a16="http://schemas.microsoft.com/office/drawing/2014/main" id="{1AFE2413-C851-2E2C-7CD7-BF02F26D34E9}"/>
              </a:ext>
            </a:extLst>
          </p:cNvPr>
          <p:cNvSpPr/>
          <p:nvPr/>
        </p:nvSpPr>
        <p:spPr>
          <a:xfrm>
            <a:off x="5919864" y="4133386"/>
            <a:ext cx="1276350" cy="542925"/>
          </a:xfrm>
          <a:prstGeom prst="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Ridge Regression</a:t>
            </a:r>
          </a:p>
        </p:txBody>
      </p:sp>
      <p:sp>
        <p:nvSpPr>
          <p:cNvPr id="16" name="Arrow: Right 15">
            <a:extLst>
              <a:ext uri="{FF2B5EF4-FFF2-40B4-BE49-F238E27FC236}">
                <a16:creationId xmlns:a16="http://schemas.microsoft.com/office/drawing/2014/main" id="{98AA1643-90B1-5F91-434D-1D37B6FC0222}"/>
              </a:ext>
            </a:extLst>
          </p:cNvPr>
          <p:cNvSpPr/>
          <p:nvPr/>
        </p:nvSpPr>
        <p:spPr>
          <a:xfrm rot="5400000">
            <a:off x="669661" y="2688362"/>
            <a:ext cx="1083753" cy="676275"/>
          </a:xfrm>
          <a:prstGeom prst="rightArrow">
            <a:avLst/>
          </a:prstGeom>
          <a:solidFill>
            <a:schemeClr val="bg1"/>
          </a:solid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panose="020F0502020204030204"/>
              </a:rPr>
              <a:t>Input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EB60B1D7-A253-4912-BD93-924410AD1827}"/>
              </a:ext>
            </a:extLst>
          </p:cNvPr>
          <p:cNvSpPr/>
          <p:nvPr/>
        </p:nvSpPr>
        <p:spPr>
          <a:xfrm>
            <a:off x="4992630" y="4189692"/>
            <a:ext cx="857611" cy="430312"/>
          </a:xfrm>
          <a:prstGeom prst="rightArrow">
            <a:avLst/>
          </a:prstGeom>
          <a:solidFill>
            <a:schemeClr val="bg1"/>
          </a:solid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Input</a:t>
            </a:r>
          </a:p>
        </p:txBody>
      </p:sp>
      <p:sp>
        <p:nvSpPr>
          <p:cNvPr id="21" name="Arrow: Right 20">
            <a:extLst>
              <a:ext uri="{FF2B5EF4-FFF2-40B4-BE49-F238E27FC236}">
                <a16:creationId xmlns:a16="http://schemas.microsoft.com/office/drawing/2014/main" id="{2BD5CA23-BA2C-CD93-9B56-62308C553095}"/>
              </a:ext>
            </a:extLst>
          </p:cNvPr>
          <p:cNvSpPr/>
          <p:nvPr/>
        </p:nvSpPr>
        <p:spPr>
          <a:xfrm>
            <a:off x="7265837" y="4179086"/>
            <a:ext cx="1053924" cy="430312"/>
          </a:xfrm>
          <a:prstGeom prst="rightArrow">
            <a:avLst/>
          </a:prstGeom>
          <a:solidFill>
            <a:schemeClr val="bg1"/>
          </a:solid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Output</a:t>
            </a:r>
          </a:p>
        </p:txBody>
      </p:sp>
      <p:pic>
        <p:nvPicPr>
          <p:cNvPr id="22" name="Content Placeholder 10" descr="Graphical user interface, diagram&#10;&#10;Description automatically generated">
            <a:extLst>
              <a:ext uri="{FF2B5EF4-FFF2-40B4-BE49-F238E27FC236}">
                <a16:creationId xmlns:a16="http://schemas.microsoft.com/office/drawing/2014/main" id="{28EC46B1-6577-C963-0516-B99F58BC6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15" y="3596807"/>
            <a:ext cx="3099553" cy="1473350"/>
          </a:xfrm>
          <a:prstGeom prst="rect">
            <a:avLst/>
          </a:prstGeom>
        </p:spPr>
      </p:pic>
      <p:sp>
        <p:nvSpPr>
          <p:cNvPr id="24" name="TextBox 23">
            <a:extLst>
              <a:ext uri="{FF2B5EF4-FFF2-40B4-BE49-F238E27FC236}">
                <a16:creationId xmlns:a16="http://schemas.microsoft.com/office/drawing/2014/main" id="{525D6F72-4C30-FD77-6F28-2F3822ABE897}"/>
              </a:ext>
            </a:extLst>
          </p:cNvPr>
          <p:cNvSpPr txBox="1"/>
          <p:nvPr/>
        </p:nvSpPr>
        <p:spPr>
          <a:xfrm>
            <a:off x="5155192" y="3717421"/>
            <a:ext cx="3952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C2A88E13-988B-ACBD-21A3-95BF66DCB926}"/>
              </a:ext>
            </a:extLst>
          </p:cNvPr>
          <p:cNvSpPr txBox="1"/>
          <p:nvPr/>
        </p:nvSpPr>
        <p:spPr>
          <a:xfrm>
            <a:off x="7565666" y="3715568"/>
            <a:ext cx="3952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Times New Roman" panose="02020603050405020304" pitchFamily="18" charset="0"/>
                <a:cs typeface="Times New Roman" panose="02020603050405020304" pitchFamily="18" charset="0"/>
              </a:rPr>
              <a:t>Y</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76B35AE-247C-8E10-9CDA-8483EF91E785}"/>
              </a:ext>
            </a:extLst>
          </p:cNvPr>
          <p:cNvSpPr txBox="1"/>
          <p:nvPr/>
        </p:nvSpPr>
        <p:spPr>
          <a:xfrm>
            <a:off x="6392692" y="3715568"/>
            <a:ext cx="3952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Times New Roman" panose="02020603050405020304" pitchFamily="18" charset="0"/>
                <a:cs typeface="Times New Roman" panose="02020603050405020304" pitchFamily="18" charset="0"/>
              </a:rPr>
              <a:t>W</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7" name="Picture 26" descr="Chart, line chart&#10;&#10;Description automatically generated">
            <a:extLst>
              <a:ext uri="{FF2B5EF4-FFF2-40B4-BE49-F238E27FC236}">
                <a16:creationId xmlns:a16="http://schemas.microsoft.com/office/drawing/2014/main" id="{4F4AE29A-0FA5-9494-4660-AA09DD7CA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822" y="1708370"/>
            <a:ext cx="4937740" cy="1941087"/>
          </a:xfrm>
          <a:prstGeom prst="rect">
            <a:avLst/>
          </a:prstGeom>
        </p:spPr>
      </p:pic>
      <p:sp>
        <p:nvSpPr>
          <p:cNvPr id="23" name="Oval 22">
            <a:extLst>
              <a:ext uri="{FF2B5EF4-FFF2-40B4-BE49-F238E27FC236}">
                <a16:creationId xmlns:a16="http://schemas.microsoft.com/office/drawing/2014/main" id="{37E260C7-F96C-AF15-DB03-915312DD08DB}"/>
              </a:ext>
            </a:extLst>
          </p:cNvPr>
          <p:cNvSpPr/>
          <p:nvPr/>
        </p:nvSpPr>
        <p:spPr>
          <a:xfrm>
            <a:off x="2011067" y="3625238"/>
            <a:ext cx="1397218" cy="168018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97D34728-03D7-0BEF-8FB4-0EC54893D1EC}"/>
              </a:ext>
            </a:extLst>
          </p:cNvPr>
          <p:cNvSpPr txBox="1"/>
          <p:nvPr/>
        </p:nvSpPr>
        <p:spPr>
          <a:xfrm>
            <a:off x="4117370" y="1202795"/>
            <a:ext cx="501601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cs typeface="Times New Roman" panose="02020603050405020304" pitchFamily="18" charset="0"/>
              </a:rPr>
              <a:t>Pearson Correlation (R) = Corr(Y, W(X))</a:t>
            </a:r>
            <a:endParaRPr kumimoji="0" lang="en-US" sz="2400" b="0" i="0" u="none" strike="noStrike" kern="1200" cap="none" spc="0" normalizeH="0" baseline="0" noProof="0">
              <a:ln>
                <a:noFill/>
              </a:ln>
              <a:solidFill>
                <a:prstClr val="black"/>
              </a:solidFill>
              <a:effectLst/>
              <a:uLnTx/>
              <a:uFillTx/>
              <a:cs typeface="Times New Roman" panose="02020603050405020304" pitchFamily="18" charset="0"/>
            </a:endParaRPr>
          </a:p>
        </p:txBody>
      </p:sp>
      <p:pic>
        <p:nvPicPr>
          <p:cNvPr id="5" name="Picture 4" descr="Diagram&#10;&#10;Description automatically generated with medium confidence">
            <a:extLst>
              <a:ext uri="{FF2B5EF4-FFF2-40B4-BE49-F238E27FC236}">
                <a16:creationId xmlns:a16="http://schemas.microsoft.com/office/drawing/2014/main" id="{3A1D50A0-D176-1537-1199-257CB2D74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1647" y="3625238"/>
            <a:ext cx="1311446" cy="1680187"/>
          </a:xfrm>
          <a:prstGeom prst="rect">
            <a:avLst/>
          </a:prstGeom>
        </p:spPr>
      </p:pic>
      <p:pic>
        <p:nvPicPr>
          <p:cNvPr id="3" name="Picture 2" descr="Diagram&#10;&#10;Description automatically generated">
            <a:extLst>
              <a:ext uri="{FF2B5EF4-FFF2-40B4-BE49-F238E27FC236}">
                <a16:creationId xmlns:a16="http://schemas.microsoft.com/office/drawing/2014/main" id="{B1EA90C5-6BD7-C9AB-85AE-D5B98A9C3DB9}"/>
              </a:ext>
            </a:extLst>
          </p:cNvPr>
          <p:cNvPicPr>
            <a:picLocks noChangeAspect="1"/>
          </p:cNvPicPr>
          <p:nvPr/>
        </p:nvPicPr>
        <p:blipFill rotWithShape="1">
          <a:blip r:embed="rId6">
            <a:extLst>
              <a:ext uri="{28A0092B-C50C-407E-A947-70E740481C1C}">
                <a14:useLocalDpi xmlns:a14="http://schemas.microsoft.com/office/drawing/2010/main" val="0"/>
              </a:ext>
            </a:extLst>
          </a:blip>
          <a:srcRect t="7885" r="56160" b="79542"/>
          <a:stretch/>
        </p:blipFill>
        <p:spPr>
          <a:xfrm>
            <a:off x="134567" y="1455033"/>
            <a:ext cx="2276270" cy="591812"/>
          </a:xfrm>
          <a:prstGeom prst="rect">
            <a:avLst/>
          </a:prstGeom>
        </p:spPr>
      </p:pic>
      <p:pic>
        <p:nvPicPr>
          <p:cNvPr id="4" name="Picture 3" descr="Diagram&#10;&#10;Description automatically generated">
            <a:extLst>
              <a:ext uri="{FF2B5EF4-FFF2-40B4-BE49-F238E27FC236}">
                <a16:creationId xmlns:a16="http://schemas.microsoft.com/office/drawing/2014/main" id="{D5A97CD3-7FC1-3863-874E-7CC6F06EEC6F}"/>
              </a:ext>
            </a:extLst>
          </p:cNvPr>
          <p:cNvPicPr>
            <a:picLocks noChangeAspect="1"/>
          </p:cNvPicPr>
          <p:nvPr/>
        </p:nvPicPr>
        <p:blipFill rotWithShape="1">
          <a:blip r:embed="rId6">
            <a:extLst>
              <a:ext uri="{28A0092B-C50C-407E-A947-70E740481C1C}">
                <a14:useLocalDpi xmlns:a14="http://schemas.microsoft.com/office/drawing/2010/main" val="0"/>
              </a:ext>
            </a:extLst>
          </a:blip>
          <a:srcRect t="7885" r="56160" b="79542"/>
          <a:stretch/>
        </p:blipFill>
        <p:spPr>
          <a:xfrm>
            <a:off x="9781163" y="1433627"/>
            <a:ext cx="2276270" cy="591812"/>
          </a:xfrm>
          <a:prstGeom prst="rect">
            <a:avLst/>
          </a:prstGeom>
        </p:spPr>
      </p:pic>
      <p:sp>
        <p:nvSpPr>
          <p:cNvPr id="6" name="TextBox 5">
            <a:extLst>
              <a:ext uri="{FF2B5EF4-FFF2-40B4-BE49-F238E27FC236}">
                <a16:creationId xmlns:a16="http://schemas.microsoft.com/office/drawing/2014/main" id="{D1586040-BE25-6526-D37E-AEFE333005CB}"/>
              </a:ext>
            </a:extLst>
          </p:cNvPr>
          <p:cNvSpPr txBox="1"/>
          <p:nvPr/>
        </p:nvSpPr>
        <p:spPr>
          <a:xfrm>
            <a:off x="130357" y="6195137"/>
            <a:ext cx="2480454" cy="369332"/>
          </a:xfrm>
          <a:prstGeom prst="rect">
            <a:avLst/>
          </a:prstGeom>
          <a:noFill/>
        </p:spPr>
        <p:txBody>
          <a:bodyPr wrap="square">
            <a:spAutoFit/>
          </a:bodyPr>
          <a:lstStyle/>
          <a:p>
            <a:r>
              <a:rPr lang="en-US"/>
              <a:t>Schrimpf et al. 2021</a:t>
            </a:r>
          </a:p>
        </p:txBody>
      </p:sp>
    </p:spTree>
    <p:extLst>
      <p:ext uri="{BB962C8B-B14F-4D97-AF65-F5344CB8AC3E}">
        <p14:creationId xmlns:p14="http://schemas.microsoft.com/office/powerpoint/2010/main" val="40055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animBg="1"/>
      <p:bldP spid="16" grpId="0" animBg="1"/>
      <p:bldP spid="20" grpId="0" animBg="1"/>
      <p:bldP spid="21" grpId="0" animBg="1"/>
      <p:bldP spid="24" grpId="0"/>
      <p:bldP spid="25" grpId="0"/>
      <p:bldP spid="26" grpId="0"/>
      <p:bldP spid="23"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6D4E-D2CF-50E3-7FD3-3254AD2022E7}"/>
              </a:ext>
            </a:extLst>
          </p:cNvPr>
          <p:cNvSpPr>
            <a:spLocks noGrp="1"/>
          </p:cNvSpPr>
          <p:nvPr>
            <p:ph type="title"/>
          </p:nvPr>
        </p:nvSpPr>
        <p:spPr>
          <a:xfrm>
            <a:off x="304800" y="143165"/>
            <a:ext cx="10515600" cy="635000"/>
          </a:xfrm>
        </p:spPr>
        <p:txBody>
          <a:bodyPr>
            <a:normAutofit/>
          </a:bodyPr>
          <a:lstStyle/>
          <a:p>
            <a:r>
              <a:rPr lang="en-US" sz="2800" b="1">
                <a:solidFill>
                  <a:srgbClr val="00B050"/>
                </a:solidFill>
                <a:latin typeface="Helvetica Neue" panose="020B0604020202020204" charset="0"/>
              </a:rPr>
              <a:t>Similarities </a:t>
            </a:r>
            <a:r>
              <a:rPr lang="en-US" sz="2800" b="1">
                <a:latin typeface="Helvetica Neue" panose="020B0604020202020204" charset="0"/>
              </a:rPr>
              <a:t>between LMs and human brains</a:t>
            </a:r>
            <a:r>
              <a:rPr lang="en-US" sz="2800" b="1">
                <a:solidFill>
                  <a:srgbClr val="00B050"/>
                </a:solidFill>
                <a:latin typeface="Helvetica Neue" panose="020B0604020202020204" charset="0"/>
              </a:rPr>
              <a:t> </a:t>
            </a:r>
            <a:endParaRPr lang="en-US" sz="2800" b="1">
              <a:latin typeface="Helvetica Neue" panose="020B0604020202020204" charset="0"/>
            </a:endParaRPr>
          </a:p>
        </p:txBody>
      </p:sp>
      <p:sp>
        <p:nvSpPr>
          <p:cNvPr id="3" name="Content Placeholder 2">
            <a:extLst>
              <a:ext uri="{FF2B5EF4-FFF2-40B4-BE49-F238E27FC236}">
                <a16:creationId xmlns:a16="http://schemas.microsoft.com/office/drawing/2014/main" id="{A3AD9382-7AA5-98EB-1B96-DB358A21C2A6}"/>
              </a:ext>
            </a:extLst>
          </p:cNvPr>
          <p:cNvSpPr>
            <a:spLocks noGrp="1"/>
          </p:cNvSpPr>
          <p:nvPr>
            <p:ph idx="1"/>
          </p:nvPr>
        </p:nvSpPr>
        <p:spPr>
          <a:xfrm>
            <a:off x="304800" y="891252"/>
            <a:ext cx="11072998" cy="5207000"/>
          </a:xfrm>
        </p:spPr>
        <p:txBody>
          <a:bodyPr>
            <a:normAutofit/>
          </a:bodyPr>
          <a:lstStyle/>
          <a:p>
            <a:r>
              <a:rPr lang="en-US" sz="2000">
                <a:latin typeface="Helvetica Neue" panose="020B0604020202020204" charset="0"/>
              </a:rPr>
              <a:t>LMs predict 60-70% of the explainable variance in regions of the brain that process language</a:t>
            </a:r>
          </a:p>
        </p:txBody>
      </p:sp>
      <p:pic>
        <p:nvPicPr>
          <p:cNvPr id="4" name="Picture 3" descr="A picture containing line, text, plot, diagram&#10;&#10;Description automatically generated">
            <a:extLst>
              <a:ext uri="{FF2B5EF4-FFF2-40B4-BE49-F238E27FC236}">
                <a16:creationId xmlns:a16="http://schemas.microsoft.com/office/drawing/2014/main" id="{CE815EE9-88A7-5635-F02A-6DE737474F58}"/>
              </a:ext>
            </a:extLst>
          </p:cNvPr>
          <p:cNvPicPr>
            <a:picLocks noChangeAspect="1"/>
          </p:cNvPicPr>
          <p:nvPr/>
        </p:nvPicPr>
        <p:blipFill rotWithShape="1">
          <a:blip r:embed="rId2">
            <a:extLst>
              <a:ext uri="{28A0092B-C50C-407E-A947-70E740481C1C}">
                <a14:useLocalDpi xmlns:a14="http://schemas.microsoft.com/office/drawing/2010/main" val="0"/>
              </a:ext>
            </a:extLst>
          </a:blip>
          <a:srcRect l="1" r="59863"/>
          <a:stretch/>
        </p:blipFill>
        <p:spPr>
          <a:xfrm>
            <a:off x="1258783" y="1458826"/>
            <a:ext cx="6585847" cy="2571461"/>
          </a:xfrm>
          <a:prstGeom prst="rect">
            <a:avLst/>
          </a:prstGeom>
        </p:spPr>
      </p:pic>
      <p:pic>
        <p:nvPicPr>
          <p:cNvPr id="5" name="Picture 4" descr="A picture containing line, text, plot, diagram&#10;&#10;Description automatically generated">
            <a:extLst>
              <a:ext uri="{FF2B5EF4-FFF2-40B4-BE49-F238E27FC236}">
                <a16:creationId xmlns:a16="http://schemas.microsoft.com/office/drawing/2014/main" id="{5E158008-4984-6219-BB08-C8A2B6EDCF0D}"/>
              </a:ext>
            </a:extLst>
          </p:cNvPr>
          <p:cNvPicPr>
            <a:picLocks noChangeAspect="1"/>
          </p:cNvPicPr>
          <p:nvPr/>
        </p:nvPicPr>
        <p:blipFill rotWithShape="1">
          <a:blip r:embed="rId2">
            <a:extLst>
              <a:ext uri="{28A0092B-C50C-407E-A947-70E740481C1C}">
                <a14:useLocalDpi xmlns:a14="http://schemas.microsoft.com/office/drawing/2010/main" val="0"/>
              </a:ext>
            </a:extLst>
          </a:blip>
          <a:srcRect l="40209" r="19770"/>
          <a:stretch/>
        </p:blipFill>
        <p:spPr>
          <a:xfrm>
            <a:off x="1258784" y="4094365"/>
            <a:ext cx="6585846" cy="2571461"/>
          </a:xfrm>
          <a:prstGeom prst="rect">
            <a:avLst/>
          </a:prstGeom>
        </p:spPr>
      </p:pic>
      <p:sp>
        <p:nvSpPr>
          <p:cNvPr id="6" name="TextBox 5">
            <a:extLst>
              <a:ext uri="{FF2B5EF4-FFF2-40B4-BE49-F238E27FC236}">
                <a16:creationId xmlns:a16="http://schemas.microsoft.com/office/drawing/2014/main" id="{82D29045-0ED7-93B2-102F-2B15ABB83371}"/>
              </a:ext>
            </a:extLst>
          </p:cNvPr>
          <p:cNvSpPr txBox="1"/>
          <p:nvPr/>
        </p:nvSpPr>
        <p:spPr>
          <a:xfrm>
            <a:off x="8489956" y="3845621"/>
            <a:ext cx="2887842" cy="369332"/>
          </a:xfrm>
          <a:prstGeom prst="rect">
            <a:avLst/>
          </a:prstGeom>
          <a:noFill/>
        </p:spPr>
        <p:txBody>
          <a:bodyPr wrap="square">
            <a:spAutoFit/>
          </a:bodyPr>
          <a:lstStyle/>
          <a:p>
            <a:r>
              <a:rPr lang="en-US" sz="1800"/>
              <a:t>[Oota &amp; Toneva, CCN-2023]</a:t>
            </a:r>
          </a:p>
        </p:txBody>
      </p:sp>
    </p:spTree>
    <p:extLst>
      <p:ext uri="{BB962C8B-B14F-4D97-AF65-F5344CB8AC3E}">
        <p14:creationId xmlns:p14="http://schemas.microsoft.com/office/powerpoint/2010/main" val="135830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6D4E-D2CF-50E3-7FD3-3254AD2022E7}"/>
              </a:ext>
            </a:extLst>
          </p:cNvPr>
          <p:cNvSpPr>
            <a:spLocks noGrp="1"/>
          </p:cNvSpPr>
          <p:nvPr>
            <p:ph type="title"/>
          </p:nvPr>
        </p:nvSpPr>
        <p:spPr>
          <a:xfrm>
            <a:off x="304800" y="143165"/>
            <a:ext cx="10515600" cy="635000"/>
          </a:xfrm>
        </p:spPr>
        <p:txBody>
          <a:bodyPr>
            <a:normAutofit/>
          </a:bodyPr>
          <a:lstStyle/>
          <a:p>
            <a:r>
              <a:rPr lang="en-US" sz="2800">
                <a:latin typeface="Helvetica Neue" panose="020B0604020202020204" charset="0"/>
              </a:rPr>
              <a:t>Agenda</a:t>
            </a:r>
          </a:p>
        </p:txBody>
      </p:sp>
      <p:sp>
        <p:nvSpPr>
          <p:cNvPr id="3" name="Content Placeholder 2">
            <a:extLst>
              <a:ext uri="{FF2B5EF4-FFF2-40B4-BE49-F238E27FC236}">
                <a16:creationId xmlns:a16="http://schemas.microsoft.com/office/drawing/2014/main" id="{A3AD9382-7AA5-98EB-1B96-DB358A21C2A6}"/>
              </a:ext>
            </a:extLst>
          </p:cNvPr>
          <p:cNvSpPr>
            <a:spLocks noGrp="1"/>
          </p:cNvSpPr>
          <p:nvPr>
            <p:ph idx="1"/>
          </p:nvPr>
        </p:nvSpPr>
        <p:spPr>
          <a:xfrm>
            <a:off x="838199" y="1238492"/>
            <a:ext cx="10515601" cy="5116010"/>
          </a:xfrm>
        </p:spPr>
        <p:txBody>
          <a:bodyPr>
            <a:normAutofit/>
          </a:bodyPr>
          <a:lstStyle/>
          <a:p>
            <a:r>
              <a:rPr lang="en-US" sz="2000">
                <a:latin typeface="Helvetica Neue" panose="020B0604020202020204" charset="0"/>
              </a:rPr>
              <a:t>Introduction to alignment between language models and brains</a:t>
            </a:r>
            <a:endParaRPr lang="en" sz="1600">
              <a:latin typeface="Helvetica Neue" panose="020B0604020202020204" charset="0"/>
            </a:endParaRPr>
          </a:p>
          <a:p>
            <a:r>
              <a:rPr lang="en-US" sz="2000">
                <a:solidFill>
                  <a:srgbClr val="FF0000"/>
                </a:solidFill>
                <a:latin typeface="Helvetica Neue" panose="020B0604020202020204" charset="0"/>
              </a:rPr>
              <a:t>Joint processing of linguistic properties in brains and language models [NeurIPS-2023]</a:t>
            </a:r>
          </a:p>
          <a:p>
            <a:r>
              <a:rPr lang="en-US" sz="2000">
                <a:latin typeface="Helvetica Neue" panose="020B0604020202020204" charset="0"/>
              </a:rPr>
              <a:t>Speech language models lack brain-relevant semantics, under review</a:t>
            </a:r>
            <a:endParaRPr lang="en-US" sz="1600">
              <a:latin typeface="Helvetica Neue" panose="020B0604020202020204" charset="0"/>
            </a:endParaRPr>
          </a:p>
        </p:txBody>
      </p:sp>
    </p:spTree>
    <p:extLst>
      <p:ext uri="{BB962C8B-B14F-4D97-AF65-F5344CB8AC3E}">
        <p14:creationId xmlns:p14="http://schemas.microsoft.com/office/powerpoint/2010/main" val="3482231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2263</Words>
  <Application>Microsoft Office PowerPoint</Application>
  <PresentationFormat>Widescreen</PresentationFormat>
  <Paragraphs>309</Paragraphs>
  <Slides>34</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Helvetica Neue</vt:lpstr>
      <vt:lpstr>Matura MT Script Capitals</vt:lpstr>
      <vt:lpstr>Open Sans</vt:lpstr>
      <vt:lpstr>Roboto</vt:lpstr>
      <vt:lpstr>Söhne</vt:lpstr>
      <vt:lpstr>Times New Roman</vt:lpstr>
      <vt:lpstr>Office Theme</vt:lpstr>
      <vt:lpstr>Characterizing similarities and differences between language processing in brains and language models. </vt:lpstr>
      <vt:lpstr>Agenda</vt:lpstr>
      <vt:lpstr>PowerPoint Presentation</vt:lpstr>
      <vt:lpstr>PowerPoint Presentation</vt:lpstr>
      <vt:lpstr>PowerPoint Presentation</vt:lpstr>
      <vt:lpstr>PowerPoint Presentation</vt:lpstr>
      <vt:lpstr>Brain encoding schema</vt:lpstr>
      <vt:lpstr>Similarities between LMs and human brains </vt:lpstr>
      <vt:lpstr>Agenda</vt:lpstr>
      <vt:lpstr>PowerPoint Presentation</vt:lpstr>
      <vt:lpstr>PowerPoint Presentation</vt:lpstr>
      <vt:lpstr>Interpreting BERT and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S08: Estimated Noise Ceiling (Reading vs. Listening)</vt:lpstr>
      <vt:lpstr>Low-level Stimulus Features</vt:lpstr>
      <vt:lpstr>PowerPoint Presentation</vt:lpstr>
      <vt:lpstr>Phonological properties account for most of the alignment between speech models and the human brain</vt:lpstr>
      <vt:lpstr>Text-based language models have more information shared with late language regions beyond number of letters feature.</vt:lpstr>
      <vt:lpstr>What are the reasons for these similarities?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Characterizing similarities and differences between language processing in brains and language models. </dc:title>
  <dc:creator>Oota Reddy</dc:creator>
  <cp:lastModifiedBy>Subba Oota</cp:lastModifiedBy>
  <cp:revision>55</cp:revision>
  <dcterms:created xsi:type="dcterms:W3CDTF">2023-12-08T00:50:03Z</dcterms:created>
  <dcterms:modified xsi:type="dcterms:W3CDTF">2025-06-04T11:22:46Z</dcterms:modified>
</cp:coreProperties>
</file>