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handoutMasterIdLst>
    <p:handoutMasterId r:id="rId100"/>
  </p:handoutMasterIdLst>
  <p:sldIdLst>
    <p:sldId id="385" r:id="rId2"/>
    <p:sldId id="432" r:id="rId3"/>
    <p:sldId id="409" r:id="rId4"/>
    <p:sldId id="259" r:id="rId5"/>
    <p:sldId id="347" r:id="rId6"/>
    <p:sldId id="410" r:id="rId7"/>
    <p:sldId id="411" r:id="rId8"/>
    <p:sldId id="377" r:id="rId9"/>
    <p:sldId id="363" r:id="rId10"/>
    <p:sldId id="371" r:id="rId11"/>
    <p:sldId id="349" r:id="rId12"/>
    <p:sldId id="369" r:id="rId13"/>
    <p:sldId id="370" r:id="rId14"/>
    <p:sldId id="378" r:id="rId15"/>
    <p:sldId id="267" r:id="rId16"/>
    <p:sldId id="266" r:id="rId17"/>
    <p:sldId id="368" r:id="rId18"/>
    <p:sldId id="433" r:id="rId19"/>
    <p:sldId id="362" r:id="rId20"/>
    <p:sldId id="376" r:id="rId21"/>
    <p:sldId id="271" r:id="rId22"/>
    <p:sldId id="380" r:id="rId23"/>
    <p:sldId id="390" r:id="rId24"/>
    <p:sldId id="387" r:id="rId25"/>
    <p:sldId id="388" r:id="rId26"/>
    <p:sldId id="430" r:id="rId27"/>
    <p:sldId id="278" r:id="rId28"/>
    <p:sldId id="281" r:id="rId29"/>
    <p:sldId id="283" r:id="rId30"/>
    <p:sldId id="282" r:id="rId31"/>
    <p:sldId id="431" r:id="rId32"/>
    <p:sldId id="364" r:id="rId33"/>
    <p:sldId id="258" r:id="rId34"/>
    <p:sldId id="365" r:id="rId35"/>
    <p:sldId id="260" r:id="rId36"/>
    <p:sldId id="261" r:id="rId37"/>
    <p:sldId id="262" r:id="rId38"/>
    <p:sldId id="263" r:id="rId39"/>
    <p:sldId id="429" r:id="rId40"/>
    <p:sldId id="366" r:id="rId41"/>
    <p:sldId id="269" r:id="rId42"/>
    <p:sldId id="270" r:id="rId43"/>
    <p:sldId id="395" r:id="rId44"/>
    <p:sldId id="396" r:id="rId45"/>
    <p:sldId id="296" r:id="rId46"/>
    <p:sldId id="273" r:id="rId47"/>
    <p:sldId id="274" r:id="rId48"/>
    <p:sldId id="275" r:id="rId49"/>
    <p:sldId id="276" r:id="rId50"/>
    <p:sldId id="367" r:id="rId51"/>
    <p:sldId id="374" r:id="rId52"/>
    <p:sldId id="419" r:id="rId53"/>
    <p:sldId id="264" r:id="rId54"/>
    <p:sldId id="265" r:id="rId55"/>
    <p:sldId id="391" r:id="rId56"/>
    <p:sldId id="373" r:id="rId57"/>
    <p:sldId id="372" r:id="rId58"/>
    <p:sldId id="414" r:id="rId59"/>
    <p:sldId id="412" r:id="rId60"/>
    <p:sldId id="413" r:id="rId61"/>
    <p:sldId id="416" r:id="rId62"/>
    <p:sldId id="415" r:id="rId63"/>
    <p:sldId id="420" r:id="rId64"/>
    <p:sldId id="421" r:id="rId65"/>
    <p:sldId id="392" r:id="rId66"/>
    <p:sldId id="292" r:id="rId67"/>
    <p:sldId id="293" r:id="rId68"/>
    <p:sldId id="393" r:id="rId69"/>
    <p:sldId id="394" r:id="rId70"/>
    <p:sldId id="313" r:id="rId71"/>
    <p:sldId id="314" r:id="rId72"/>
    <p:sldId id="316" r:id="rId73"/>
    <p:sldId id="315" r:id="rId74"/>
    <p:sldId id="319" r:id="rId75"/>
    <p:sldId id="399" r:id="rId76"/>
    <p:sldId id="398" r:id="rId77"/>
    <p:sldId id="404" r:id="rId78"/>
    <p:sldId id="405" r:id="rId79"/>
    <p:sldId id="406" r:id="rId80"/>
    <p:sldId id="407" r:id="rId81"/>
    <p:sldId id="400" r:id="rId82"/>
    <p:sldId id="401" r:id="rId83"/>
    <p:sldId id="402" r:id="rId84"/>
    <p:sldId id="403" r:id="rId85"/>
    <p:sldId id="346" r:id="rId86"/>
    <p:sldId id="352" r:id="rId87"/>
    <p:sldId id="427" r:id="rId88"/>
    <p:sldId id="332" r:id="rId89"/>
    <p:sldId id="340" r:id="rId90"/>
    <p:sldId id="339" r:id="rId91"/>
    <p:sldId id="422" r:id="rId92"/>
    <p:sldId id="425" r:id="rId93"/>
    <p:sldId id="426" r:id="rId94"/>
    <p:sldId id="423" r:id="rId95"/>
    <p:sldId id="424" r:id="rId96"/>
    <p:sldId id="428" r:id="rId97"/>
    <p:sldId id="342"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2359C1-A3B9-41F8-A1EB-3E99476924C6}" v="35" dt="2023-06-18T02:53:09.5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68" autoAdjust="0"/>
    <p:restoredTop sz="94660"/>
  </p:normalViewPr>
  <p:slideViewPr>
    <p:cSldViewPr snapToGrid="0">
      <p:cViewPr varScale="1">
        <p:scale>
          <a:sx n="80" d="100"/>
          <a:sy n="80" d="100"/>
        </p:scale>
        <p:origin x="739"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handoutMaster" Target="handoutMasters/handoutMaster1.xml"/><Relationship Id="rId105"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331C01-52DC-41B8-B2E7-7478DED34A2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001F947-A191-5BE7-4318-4C78C21C9E2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E30E39-A22E-496A-8429-B20521073BBF}" type="datetimeFigureOut">
              <a:rPr lang="en-US" smtClean="0"/>
              <a:t>6/4/2025</a:t>
            </a:fld>
            <a:endParaRPr lang="en-US"/>
          </a:p>
        </p:txBody>
      </p:sp>
      <p:sp>
        <p:nvSpPr>
          <p:cNvPr id="4" name="Footer Placeholder 3">
            <a:extLst>
              <a:ext uri="{FF2B5EF4-FFF2-40B4-BE49-F238E27FC236}">
                <a16:creationId xmlns:a16="http://schemas.microsoft.com/office/drawing/2014/main" id="{758FDC40-AE1B-9597-D281-1051797A48D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BBC744B-052B-D292-5393-9627C81E4A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6A657A-FF9A-45DE-A11E-C3CABE5A58F4}" type="slidenum">
              <a:rPr lang="en-US" smtClean="0"/>
              <a:t>‹#›</a:t>
            </a:fld>
            <a:endParaRPr lang="en-US"/>
          </a:p>
        </p:txBody>
      </p:sp>
    </p:spTree>
    <p:extLst>
      <p:ext uri="{BB962C8B-B14F-4D97-AF65-F5344CB8AC3E}">
        <p14:creationId xmlns:p14="http://schemas.microsoft.com/office/powerpoint/2010/main" val="3707462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9F7A64-BE73-46D7-8487-6E79A8EB7AED}" type="datetimeFigureOut">
              <a:rPr lang="en-US" smtClean="0"/>
              <a:t>6/4/2025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39BB72-BA2C-4128-BB8F-3EE51450564E}" type="slidenum">
              <a:rPr lang="en-US" smtClean="0"/>
              <a:t>‹#›</a:t>
            </a:fld>
            <a:endParaRPr lang="en-US"/>
          </a:p>
        </p:txBody>
      </p:sp>
    </p:spTree>
    <p:extLst>
      <p:ext uri="{BB962C8B-B14F-4D97-AF65-F5344CB8AC3E}">
        <p14:creationId xmlns:p14="http://schemas.microsoft.com/office/powerpoint/2010/main" val="111677730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ature.com/articles/s42003-022-03036-1#Fig3"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nature.com/articles/s42003-022-03036-1#Fig4" TargetMode="External"/><Relationship Id="rId5" Type="http://schemas.openxmlformats.org/officeDocument/2006/relationships/hyperlink" Target="https://www.nature.com/articles/s42003-022-03036-1#ref-CR45" TargetMode="External"/><Relationship Id="rId4" Type="http://schemas.openxmlformats.org/officeDocument/2006/relationships/hyperlink" Target="https://www.nature.com/articles/s42003-022-03036-1#MOESM5"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ature.com/articles/s42003-022-03036-1#Fig3"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ww.nature.com/articles/s42003-022-03036-1#Fig4" TargetMode="External"/><Relationship Id="rId5" Type="http://schemas.openxmlformats.org/officeDocument/2006/relationships/hyperlink" Target="https://www.nature.com/articles/s42003-022-03036-1#ref-CR45" TargetMode="External"/><Relationship Id="rId4" Type="http://schemas.openxmlformats.org/officeDocument/2006/relationships/hyperlink" Target="https://www.nature.com/articles/s42003-022-03036-1#MOESM5"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ature.com/articles/s42003-022-03036-1#Fig3"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www.nature.com/articles/s42003-022-03036-1#Fig4" TargetMode="External"/><Relationship Id="rId5" Type="http://schemas.openxmlformats.org/officeDocument/2006/relationships/hyperlink" Target="https://www.nature.com/articles/s42003-022-03036-1#ref-CR45" TargetMode="External"/><Relationship Id="rId4" Type="http://schemas.openxmlformats.org/officeDocument/2006/relationships/hyperlink" Target="https://www.nature.com/articles/s42003-022-03036-1#MOESM5"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3c35bd6792_0_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6" name="Google Shape;86;g13c35bd6792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3f8861e6b0_0_9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13f8861e6b0_0_9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 name="Slide Number Placeholder 1">
            <a:extLst>
              <a:ext uri="{FF2B5EF4-FFF2-40B4-BE49-F238E27FC236}">
                <a16:creationId xmlns:a16="http://schemas.microsoft.com/office/drawing/2014/main" id="{8F914A1D-9ED5-EF66-7E50-3FEECCCEF39E}"/>
              </a:ext>
            </a:extLst>
          </p:cNvPr>
          <p:cNvSpPr>
            <a:spLocks noGrp="1"/>
          </p:cNvSpPr>
          <p:nvPr>
            <p:ph type="sldNum" sz="quarter" idx="5"/>
          </p:nvPr>
        </p:nvSpPr>
        <p:spPr/>
        <p:txBody>
          <a:bodyPr/>
          <a:lstStyle/>
          <a:p>
            <a:fld id="{A039BB72-BA2C-4128-BB8F-3EE51450564E}" type="slidenum">
              <a:rPr lang="en-US" smtClean="0"/>
              <a:t>21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3f8861e6b0_0_6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3f8861e6b0_0_6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13f8861e6b0_0_107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9" name="Google Shape;629;g13f8861e6b0_0_10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id="{0391C654-D21F-8A6B-4879-9E2E57D34840}"/>
              </a:ext>
            </a:extLst>
          </p:cNvPr>
          <p:cNvSpPr>
            <a:spLocks noGrp="1"/>
          </p:cNvSpPr>
          <p:nvPr>
            <p:ph type="sldNum" sz="quarter" idx="5"/>
          </p:nvPr>
        </p:nvSpPr>
        <p:spPr/>
        <p:txBody>
          <a:bodyPr/>
          <a:lstStyle/>
          <a:p>
            <a:fld id="{A039BB72-BA2C-4128-BB8F-3EE51450564E}" type="slidenum">
              <a:rPr lang="en-US" smtClean="0"/>
              <a:t>27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3f8861e6b0_0_1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3f8861e6b0_0_1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Further, in the transformer models, we find an interaction between layer depth and context length, and between layer depth and attention type. We finally hypothesize that altering BERT to better align with brain recordings would enable it to also better understand language. Probing the altered BERT using syntactic NLP tasks reveals that the model with increased brain-alignment outperforms the original model.</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13f8861e6b0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13f8861e6b0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262626"/>
                </a:solidFill>
                <a:highlight>
                  <a:srgbClr val="F6F6F6"/>
                </a:highlight>
              </a:rPr>
              <a:t>The datasets varied in the imagingmodality (fMRI/ECoG), the nature of the materials (uncon-nected sentences/passages/stories), the grain of linguistic unitsto which responses were recorded (sentences/words/2-s-longstory fragments), and presentation modality (reading/listening).</a:t>
            </a:r>
            <a:endParaRPr sz="1700">
              <a:solidFill>
                <a:srgbClr val="262626"/>
              </a:solidFill>
              <a:highlight>
                <a:srgbClr val="F6F6F6"/>
              </a:highlight>
            </a:endParaRPr>
          </a:p>
          <a:p>
            <a:pPr marL="0" lvl="0" indent="0" algn="l" rtl="0">
              <a:spcBef>
                <a:spcPts val="0"/>
              </a:spcBef>
              <a:spcAft>
                <a:spcPts val="0"/>
              </a:spcAft>
              <a:buNone/>
            </a:pPr>
            <a:endParaRPr sz="1700">
              <a:solidFill>
                <a:srgbClr val="262626"/>
              </a:solidFill>
              <a:highlight>
                <a:srgbClr val="F6F6F6"/>
              </a:highlight>
            </a:endParaRPr>
          </a:p>
          <a:p>
            <a:pPr marL="0" lvl="0" indent="0" algn="l" rtl="0">
              <a:spcBef>
                <a:spcPts val="0"/>
              </a:spcBef>
              <a:spcAft>
                <a:spcPts val="0"/>
              </a:spcAft>
              <a:buNone/>
            </a:pPr>
            <a:r>
              <a:rPr lang="en" sz="1700">
                <a:solidFill>
                  <a:srgbClr val="262626"/>
                </a:solidFill>
                <a:highlight>
                  <a:srgbClr val="F6F6F6"/>
                </a:highlight>
              </a:rPr>
              <a:t>We find that the most powerful models predict neural and behavioral responses across different datasets up to noise levels. Models that perform better at predicting the next word in a sequence also better predict brain measurements</a:t>
            </a:r>
            <a:endParaRPr sz="1700">
              <a:solidFill>
                <a:srgbClr val="262626"/>
              </a:solidFill>
              <a:highlight>
                <a:srgbClr val="F6F6F6"/>
              </a:highlight>
            </a:endParaRPr>
          </a:p>
          <a:p>
            <a:pPr marL="0" lvl="0" indent="0" algn="l" rtl="0">
              <a:spcBef>
                <a:spcPts val="0"/>
              </a:spcBef>
              <a:spcAft>
                <a:spcPts val="0"/>
              </a:spcAft>
              <a:buNone/>
            </a:pPr>
            <a:endParaRPr sz="1700">
              <a:solidFill>
                <a:srgbClr val="262626"/>
              </a:solidFill>
              <a:highlight>
                <a:srgbClr val="F6F6F6"/>
              </a:highlight>
            </a:endParaRPr>
          </a:p>
          <a:p>
            <a:pPr marL="0" lvl="0" indent="0" algn="l" rtl="0">
              <a:spcBef>
                <a:spcPts val="0"/>
              </a:spcBef>
              <a:spcAft>
                <a:spcPts val="0"/>
              </a:spcAft>
              <a:buNone/>
            </a:pPr>
            <a:r>
              <a:rPr lang="en" sz="1700">
                <a:solidFill>
                  <a:srgbClr val="262626"/>
                </a:solidFill>
                <a:highlight>
                  <a:srgbClr val="F6F6F6"/>
                </a:highlight>
              </a:rPr>
              <a:t>Next-word-prediction task performance is predictive of reading times</a:t>
            </a:r>
            <a:endParaRPr sz="1700">
              <a:solidFill>
                <a:srgbClr val="262626"/>
              </a:solidFill>
              <a:highlight>
                <a:srgbClr val="F6F6F6"/>
              </a:highlight>
            </a:endParaRPr>
          </a:p>
          <a:p>
            <a:pPr marL="0" lvl="0" indent="0" algn="l" rtl="0">
              <a:spcBef>
                <a:spcPts val="0"/>
              </a:spcBef>
              <a:spcAft>
                <a:spcPts val="0"/>
              </a:spcAft>
              <a:buNone/>
            </a:pPr>
            <a:endParaRPr sz="1700">
              <a:solidFill>
                <a:srgbClr val="262626"/>
              </a:solidFill>
              <a:highlight>
                <a:srgbClr val="F6F6F6"/>
              </a:highlight>
            </a:endParaRPr>
          </a:p>
          <a:p>
            <a:pPr marL="0" lvl="0" indent="0" algn="l" rtl="0">
              <a:spcBef>
                <a:spcPts val="0"/>
              </a:spcBef>
              <a:spcAft>
                <a:spcPts val="0"/>
              </a:spcAft>
              <a:buNone/>
            </a:pPr>
            <a:r>
              <a:rPr lang="en" sz="1700">
                <a:solidFill>
                  <a:srgbClr val="262626"/>
                </a:solidFill>
                <a:highlight>
                  <a:srgbClr val="F6F6F6"/>
                </a:highlight>
              </a:rPr>
              <a:t>Brain scores correlate with behavioral scores</a:t>
            </a:r>
            <a:endParaRPr sz="1700">
              <a:solidFill>
                <a:srgbClr val="262626"/>
              </a:solidFill>
              <a:highlight>
                <a:srgbClr val="F6F6F6"/>
              </a:highlight>
            </a:endParaRPr>
          </a:p>
          <a:p>
            <a:pPr marL="0" lvl="0" indent="0" algn="l" rtl="0">
              <a:spcBef>
                <a:spcPts val="0"/>
              </a:spcBef>
              <a:spcAft>
                <a:spcPts val="0"/>
              </a:spcAft>
              <a:buNone/>
            </a:pPr>
            <a:endParaRPr sz="1700">
              <a:solidFill>
                <a:srgbClr val="262626"/>
              </a:solidFill>
              <a:highlight>
                <a:srgbClr val="F6F6F6"/>
              </a:highlight>
            </a:endParaRPr>
          </a:p>
          <a:p>
            <a:pPr marL="0" lvl="0" indent="0" algn="l" rtl="0">
              <a:spcBef>
                <a:spcPts val="0"/>
              </a:spcBef>
              <a:spcAft>
                <a:spcPts val="0"/>
              </a:spcAft>
              <a:buNone/>
            </a:pPr>
            <a:endParaRPr sz="1700">
              <a:solidFill>
                <a:srgbClr val="262626"/>
              </a:solidFill>
              <a:highlight>
                <a:srgbClr val="F6F6F6"/>
              </a:highlight>
            </a:endParaRPr>
          </a:p>
        </p:txBody>
      </p:sp>
      <p:sp>
        <p:nvSpPr>
          <p:cNvPr id="2" name="Slide Number Placeholder 1">
            <a:extLst>
              <a:ext uri="{FF2B5EF4-FFF2-40B4-BE49-F238E27FC236}">
                <a16:creationId xmlns:a16="http://schemas.microsoft.com/office/drawing/2014/main" id="{BABE3176-BCAD-C00E-0EBB-1ED191DCD77D}"/>
              </a:ext>
            </a:extLst>
          </p:cNvPr>
          <p:cNvSpPr>
            <a:spLocks noGrp="1"/>
          </p:cNvSpPr>
          <p:nvPr>
            <p:ph type="sldNum" sz="quarter" idx="5"/>
          </p:nvPr>
        </p:nvSpPr>
        <p:spPr/>
        <p:txBody>
          <a:bodyPr/>
          <a:lstStyle/>
          <a:p>
            <a:fld id="{A039BB72-BA2C-4128-BB8F-3EE51450564E}" type="slidenum">
              <a:rPr lang="en-US" smtClean="0"/>
              <a:t>29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13f8861e6b0_0_1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13f8861e6b0_0_1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222222"/>
                </a:solidFill>
                <a:highlight>
                  <a:srgbClr val="FFFFFF"/>
                </a:highlight>
                <a:latin typeface="Roboto"/>
                <a:ea typeface="Roboto"/>
                <a:cs typeface="Roboto"/>
                <a:sym typeface="Roboto"/>
              </a:rPr>
              <a:t>In fMRI, the brain scores of the visual embedding peak in the early visual cortex (V1) (mean brain scores across voxels: </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0.022 ± 0.003, </a:t>
            </a:r>
            <a:r>
              <a:rPr lang="en" sz="1700" i="1">
                <a:solidFill>
                  <a:srgbClr val="222222"/>
                </a:solidFill>
                <a:highlight>
                  <a:srgbClr val="FFFFFF"/>
                </a:highlight>
                <a:latin typeface="Roboto"/>
                <a:ea typeface="Roboto"/>
                <a:cs typeface="Roboto"/>
                <a:sym typeface="Roboto"/>
              </a:rPr>
              <a:t>p</a:t>
            </a:r>
            <a:r>
              <a:rPr lang="en" sz="1700">
                <a:solidFill>
                  <a:srgbClr val="222222"/>
                </a:solidFill>
                <a:highlight>
                  <a:srgbClr val="FFFFFF"/>
                </a:highlight>
                <a:latin typeface="Roboto"/>
                <a:ea typeface="Roboto"/>
                <a:cs typeface="Roboto"/>
                <a:sym typeface="Roboto"/>
              </a:rPr>
              <a:t> &lt; 10</a:t>
            </a:r>
            <a:r>
              <a:rPr lang="en" sz="1250">
                <a:solidFill>
                  <a:srgbClr val="222222"/>
                </a:solidFill>
                <a:highlight>
                  <a:srgbClr val="FFFFFF"/>
                </a:highlight>
                <a:latin typeface="Roboto"/>
                <a:ea typeface="Roboto"/>
                <a:cs typeface="Roboto"/>
                <a:sym typeface="Roboto"/>
              </a:rPr>
              <a:t>−11</a:t>
            </a:r>
            <a:r>
              <a:rPr lang="en" sz="1700">
                <a:solidFill>
                  <a:srgbClr val="222222"/>
                </a:solidFill>
                <a:highlight>
                  <a:srgbClr val="FFFFFF"/>
                </a:highlight>
                <a:latin typeface="Roboto"/>
                <a:ea typeface="Roboto"/>
                <a:cs typeface="Roboto"/>
                <a:sym typeface="Roboto"/>
              </a:rPr>
              <a:t>). By contrast, the brain scores of lexical embedding peak in the left superior temporal gyrus (</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0.052 ± 0.004, </a:t>
            </a:r>
            <a:r>
              <a:rPr lang="en" sz="1700" i="1">
                <a:solidFill>
                  <a:srgbClr val="222222"/>
                </a:solidFill>
                <a:highlight>
                  <a:srgbClr val="FFFFFF"/>
                </a:highlight>
                <a:latin typeface="Roboto"/>
                <a:ea typeface="Roboto"/>
                <a:cs typeface="Roboto"/>
                <a:sym typeface="Roboto"/>
              </a:rPr>
              <a:t>p</a:t>
            </a:r>
            <a:r>
              <a:rPr lang="en" sz="1700">
                <a:solidFill>
                  <a:srgbClr val="222222"/>
                </a:solidFill>
                <a:highlight>
                  <a:srgbClr val="FFFFFF"/>
                </a:highlight>
                <a:latin typeface="Roboto"/>
                <a:ea typeface="Roboto"/>
                <a:cs typeface="Roboto"/>
                <a:sym typeface="Roboto"/>
              </a:rPr>
              <a:t> &lt; 10</a:t>
            </a:r>
            <a:r>
              <a:rPr lang="en" sz="1250">
                <a:solidFill>
                  <a:srgbClr val="222222"/>
                </a:solidFill>
                <a:highlight>
                  <a:srgbClr val="FFFFFF"/>
                </a:highlight>
                <a:latin typeface="Roboto"/>
                <a:ea typeface="Roboto"/>
                <a:cs typeface="Roboto"/>
                <a:sym typeface="Roboto"/>
              </a:rPr>
              <a:t>−13</a:t>
            </a:r>
            <a:r>
              <a:rPr lang="en" sz="1700">
                <a:solidFill>
                  <a:srgbClr val="222222"/>
                </a:solidFill>
                <a:highlight>
                  <a:srgbClr val="FFFFFF"/>
                </a:highlight>
                <a:latin typeface="Roboto"/>
                <a:ea typeface="Roboto"/>
                <a:cs typeface="Roboto"/>
                <a:sym typeface="Roboto"/>
              </a:rPr>
              <a:t>) as well as in the inferior temporal cortex and middle frontal gyrus (</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0.053 ± 0.003, </a:t>
            </a:r>
            <a:r>
              <a:rPr lang="en" sz="1700" i="1">
                <a:solidFill>
                  <a:srgbClr val="222222"/>
                </a:solidFill>
                <a:highlight>
                  <a:srgbClr val="FFFFFF"/>
                </a:highlight>
                <a:latin typeface="Roboto"/>
                <a:ea typeface="Roboto"/>
                <a:cs typeface="Roboto"/>
                <a:sym typeface="Roboto"/>
              </a:rPr>
              <a:t>p</a:t>
            </a:r>
            <a:r>
              <a:rPr lang="en" sz="1700">
                <a:solidFill>
                  <a:srgbClr val="222222"/>
                </a:solidFill>
                <a:highlight>
                  <a:srgbClr val="FFFFFF"/>
                </a:highlight>
                <a:latin typeface="Roboto"/>
                <a:ea typeface="Roboto"/>
                <a:cs typeface="Roboto"/>
                <a:sym typeface="Roboto"/>
              </a:rPr>
              <a:t> &lt; 10</a:t>
            </a:r>
            <a:r>
              <a:rPr lang="en" sz="1250">
                <a:solidFill>
                  <a:srgbClr val="222222"/>
                </a:solidFill>
                <a:highlight>
                  <a:srgbClr val="FFFFFF"/>
                </a:highlight>
                <a:latin typeface="Roboto"/>
                <a:ea typeface="Roboto"/>
                <a:cs typeface="Roboto"/>
                <a:sym typeface="Roboto"/>
              </a:rPr>
              <a:t>−15</a:t>
            </a:r>
            <a:r>
              <a:rPr lang="en" sz="1700">
                <a:solidFill>
                  <a:srgbClr val="222222"/>
                </a:solidFill>
                <a:highlight>
                  <a:srgbClr val="FFFFFF"/>
                </a:highlight>
                <a:latin typeface="Roboto"/>
                <a:ea typeface="Roboto"/>
                <a:cs typeface="Roboto"/>
                <a:sym typeface="Roboto"/>
              </a:rPr>
              <a:t>) and are significant across the entire language and reading network (Fig. </a:t>
            </a:r>
            <a:r>
              <a:rPr lang="en" sz="1700" u="sng">
                <a:solidFill>
                  <a:srgbClr val="006699"/>
                </a:solidFill>
                <a:highlight>
                  <a:srgbClr val="FFFFFF"/>
                </a:highlight>
                <a:latin typeface="Roboto"/>
                <a:ea typeface="Roboto"/>
                <a:cs typeface="Roboto"/>
                <a:sym typeface="Roboto"/>
                <a:hlinkClick r:id="rId3">
                  <a:extLst>
                    <a:ext uri="{A12FA001-AC4F-418D-AE19-62706E023703}">
                      <ahyp:hlinkClr xmlns:ahyp="http://schemas.microsoft.com/office/drawing/2018/hyperlinkcolor" val="tx"/>
                    </a:ext>
                  </a:extLst>
                </a:hlinkClick>
              </a:rPr>
              <a:t>3</a:t>
            </a:r>
            <a:r>
              <a:rPr lang="en" sz="1700">
                <a:solidFill>
                  <a:srgbClr val="222222"/>
                </a:solidFill>
                <a:highlight>
                  <a:srgbClr val="FFFFFF"/>
                </a:highlight>
                <a:latin typeface="Roboto"/>
                <a:ea typeface="Roboto"/>
                <a:cs typeface="Roboto"/>
                <a:sym typeface="Roboto"/>
              </a:rPr>
              <a:t>b). Finally, the brain scores of the compositional embedding are significantly higher than those of lexical of embeddings in the superior temporal gyrus (Δ</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0.012 ± 0.001, </a:t>
            </a:r>
            <a:r>
              <a:rPr lang="en" sz="1700" i="1">
                <a:solidFill>
                  <a:srgbClr val="222222"/>
                </a:solidFill>
                <a:highlight>
                  <a:srgbClr val="FFFFFF"/>
                </a:highlight>
                <a:latin typeface="Roboto"/>
                <a:ea typeface="Roboto"/>
                <a:cs typeface="Roboto"/>
                <a:sym typeface="Roboto"/>
              </a:rPr>
              <a:t>p</a:t>
            </a:r>
            <a:r>
              <a:rPr lang="en" sz="1700">
                <a:solidFill>
                  <a:srgbClr val="222222"/>
                </a:solidFill>
                <a:highlight>
                  <a:srgbClr val="FFFFFF"/>
                </a:highlight>
                <a:latin typeface="Roboto"/>
                <a:ea typeface="Roboto"/>
                <a:cs typeface="Roboto"/>
                <a:sym typeface="Roboto"/>
              </a:rPr>
              <a:t> &lt; 10</a:t>
            </a:r>
            <a:r>
              <a:rPr lang="en" sz="1250">
                <a:solidFill>
                  <a:srgbClr val="222222"/>
                </a:solidFill>
                <a:highlight>
                  <a:srgbClr val="FFFFFF"/>
                </a:highlight>
                <a:latin typeface="Roboto"/>
                <a:ea typeface="Roboto"/>
                <a:cs typeface="Roboto"/>
                <a:sym typeface="Roboto"/>
              </a:rPr>
              <a:t>−16</a:t>
            </a:r>
            <a:r>
              <a:rPr lang="en" sz="1700">
                <a:solidFill>
                  <a:srgbClr val="222222"/>
                </a:solidFill>
                <a:highlight>
                  <a:srgbClr val="FFFFFF"/>
                </a:highlight>
                <a:latin typeface="Roboto"/>
                <a:ea typeface="Roboto"/>
                <a:cs typeface="Roboto"/>
                <a:sym typeface="Roboto"/>
              </a:rPr>
              <a:t>), the angular gyrus (Δ</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0.010 ± 0.001, </a:t>
            </a:r>
            <a:r>
              <a:rPr lang="en" sz="1700" i="1">
                <a:solidFill>
                  <a:srgbClr val="222222"/>
                </a:solidFill>
                <a:highlight>
                  <a:srgbClr val="FFFFFF"/>
                </a:highlight>
                <a:latin typeface="Roboto"/>
                <a:ea typeface="Roboto"/>
                <a:cs typeface="Roboto"/>
                <a:sym typeface="Roboto"/>
              </a:rPr>
              <a:t>p</a:t>
            </a:r>
            <a:r>
              <a:rPr lang="en" sz="1700">
                <a:solidFill>
                  <a:srgbClr val="222222"/>
                </a:solidFill>
                <a:highlight>
                  <a:srgbClr val="FFFFFF"/>
                </a:highlight>
                <a:latin typeface="Roboto"/>
                <a:ea typeface="Roboto"/>
                <a:cs typeface="Roboto"/>
                <a:sym typeface="Roboto"/>
              </a:rPr>
              <a:t> &lt; 10</a:t>
            </a:r>
            <a:r>
              <a:rPr lang="en" sz="1250">
                <a:solidFill>
                  <a:srgbClr val="222222"/>
                </a:solidFill>
                <a:highlight>
                  <a:srgbClr val="FFFFFF"/>
                </a:highlight>
                <a:latin typeface="Roboto"/>
                <a:ea typeface="Roboto"/>
                <a:cs typeface="Roboto"/>
                <a:sym typeface="Roboto"/>
              </a:rPr>
              <a:t>−16</a:t>
            </a:r>
            <a:r>
              <a:rPr lang="en" sz="1700">
                <a:solidFill>
                  <a:srgbClr val="222222"/>
                </a:solidFill>
                <a:highlight>
                  <a:srgbClr val="FFFFFF"/>
                </a:highlight>
                <a:latin typeface="Roboto"/>
                <a:ea typeface="Roboto"/>
                <a:cs typeface="Roboto"/>
                <a:sym typeface="Roboto"/>
              </a:rPr>
              <a:t>), the infero-frontal cortex (Δ</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0.016 ± 0.001, </a:t>
            </a:r>
            <a:r>
              <a:rPr lang="en" sz="1700" i="1">
                <a:solidFill>
                  <a:srgbClr val="222222"/>
                </a:solidFill>
                <a:highlight>
                  <a:srgbClr val="FFFFFF"/>
                </a:highlight>
                <a:latin typeface="Roboto"/>
                <a:ea typeface="Roboto"/>
                <a:cs typeface="Roboto"/>
                <a:sym typeface="Roboto"/>
              </a:rPr>
              <a:t>p</a:t>
            </a:r>
            <a:r>
              <a:rPr lang="en" sz="1700">
                <a:solidFill>
                  <a:srgbClr val="222222"/>
                </a:solidFill>
                <a:highlight>
                  <a:srgbClr val="FFFFFF"/>
                </a:highlight>
                <a:latin typeface="Roboto"/>
                <a:ea typeface="Roboto"/>
                <a:cs typeface="Roboto"/>
                <a:sym typeface="Roboto"/>
              </a:rPr>
              <a:t> &lt; 10</a:t>
            </a:r>
            <a:r>
              <a:rPr lang="en" sz="1250">
                <a:solidFill>
                  <a:srgbClr val="222222"/>
                </a:solidFill>
                <a:highlight>
                  <a:srgbClr val="FFFFFF"/>
                </a:highlight>
                <a:latin typeface="Roboto"/>
                <a:ea typeface="Roboto"/>
                <a:cs typeface="Roboto"/>
                <a:sym typeface="Roboto"/>
              </a:rPr>
              <a:t>−16</a:t>
            </a:r>
            <a:r>
              <a:rPr lang="en" sz="1700">
                <a:solidFill>
                  <a:srgbClr val="222222"/>
                </a:solidFill>
                <a:highlight>
                  <a:srgbClr val="FFFFFF"/>
                </a:highlight>
                <a:latin typeface="Roboto"/>
                <a:ea typeface="Roboto"/>
                <a:cs typeface="Roboto"/>
                <a:sym typeface="Roboto"/>
              </a:rPr>
              <a:t>) and the dorsolateral prefrontal cortex (Δ</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0.012 ± 0.001, </a:t>
            </a:r>
            <a:r>
              <a:rPr lang="en" sz="1700" i="1">
                <a:solidFill>
                  <a:srgbClr val="222222"/>
                </a:solidFill>
                <a:highlight>
                  <a:srgbClr val="FFFFFF"/>
                </a:highlight>
                <a:latin typeface="Roboto"/>
                <a:ea typeface="Roboto"/>
                <a:cs typeface="Roboto"/>
                <a:sym typeface="Roboto"/>
              </a:rPr>
              <a:t>p</a:t>
            </a:r>
            <a:r>
              <a:rPr lang="en" sz="1700">
                <a:solidFill>
                  <a:srgbClr val="222222"/>
                </a:solidFill>
                <a:highlight>
                  <a:srgbClr val="FFFFFF"/>
                </a:highlight>
                <a:latin typeface="Roboto"/>
                <a:ea typeface="Roboto"/>
                <a:cs typeface="Roboto"/>
                <a:sym typeface="Roboto"/>
              </a:rPr>
              <a:t> &lt; 10</a:t>
            </a:r>
            <a:r>
              <a:rPr lang="en" sz="1250">
                <a:solidFill>
                  <a:srgbClr val="222222"/>
                </a:solidFill>
                <a:highlight>
                  <a:srgbClr val="FFFFFF"/>
                </a:highlight>
                <a:latin typeface="Roboto"/>
                <a:ea typeface="Roboto"/>
                <a:cs typeface="Roboto"/>
                <a:sym typeface="Roboto"/>
              </a:rPr>
              <a:t>−13</a:t>
            </a:r>
            <a:r>
              <a:rPr lang="en" sz="1700">
                <a:solidFill>
                  <a:srgbClr val="222222"/>
                </a:solidFill>
                <a:highlight>
                  <a:srgbClr val="FFFFFF"/>
                </a:highlight>
                <a:latin typeface="Roboto"/>
                <a:ea typeface="Roboto"/>
                <a:cs typeface="Roboto"/>
                <a:sym typeface="Roboto"/>
              </a:rPr>
              <a:t>). While these effects are lateralized (left hemisphere versus right hemisphere: Δ</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0.010 ± 0.001, </a:t>
            </a:r>
            <a:r>
              <a:rPr lang="en" sz="1700" i="1">
                <a:solidFill>
                  <a:srgbClr val="222222"/>
                </a:solidFill>
                <a:highlight>
                  <a:srgbClr val="FFFFFF"/>
                </a:highlight>
                <a:latin typeface="Roboto"/>
                <a:ea typeface="Roboto"/>
                <a:cs typeface="Roboto"/>
                <a:sym typeface="Roboto"/>
              </a:rPr>
              <a:t>p</a:t>
            </a:r>
            <a:r>
              <a:rPr lang="en" sz="1700">
                <a:solidFill>
                  <a:srgbClr val="222222"/>
                </a:solidFill>
                <a:highlight>
                  <a:srgbClr val="FFFFFF"/>
                </a:highlight>
                <a:latin typeface="Roboto"/>
                <a:ea typeface="Roboto"/>
                <a:cs typeface="Roboto"/>
                <a:sym typeface="Roboto"/>
              </a:rPr>
              <a:t> &lt; 10</a:t>
            </a:r>
            <a:r>
              <a:rPr lang="en" sz="1250">
                <a:solidFill>
                  <a:srgbClr val="222222"/>
                </a:solidFill>
                <a:highlight>
                  <a:srgbClr val="FFFFFF"/>
                </a:highlight>
                <a:latin typeface="Roboto"/>
                <a:ea typeface="Roboto"/>
                <a:cs typeface="Roboto"/>
                <a:sym typeface="Roboto"/>
              </a:rPr>
              <a:t>−14</a:t>
            </a:r>
            <a:r>
              <a:rPr lang="en" sz="1700">
                <a:solidFill>
                  <a:srgbClr val="222222"/>
                </a:solidFill>
                <a:highlight>
                  <a:srgbClr val="FFFFFF"/>
                </a:highlight>
                <a:latin typeface="Roboto"/>
                <a:ea typeface="Roboto"/>
                <a:cs typeface="Roboto"/>
                <a:sym typeface="Roboto"/>
              </a:rPr>
              <a:t>), they are significant across a remarkably large number of bilateral areas (Fig. </a:t>
            </a:r>
            <a:r>
              <a:rPr lang="en" sz="1700" u="sng">
                <a:solidFill>
                  <a:srgbClr val="006699"/>
                </a:solidFill>
                <a:highlight>
                  <a:srgbClr val="FFFFFF"/>
                </a:highlight>
                <a:latin typeface="Roboto"/>
                <a:ea typeface="Roboto"/>
                <a:cs typeface="Roboto"/>
                <a:sym typeface="Roboto"/>
                <a:hlinkClick r:id="rId3">
                  <a:extLst>
                    <a:ext uri="{A12FA001-AC4F-418D-AE19-62706E023703}">
                      <ahyp:hlinkClr xmlns:ahyp="http://schemas.microsoft.com/office/drawing/2018/hyperlinkcolor" val="tx"/>
                    </a:ext>
                  </a:extLst>
                </a:hlinkClick>
              </a:rPr>
              <a:t>3</a:t>
            </a:r>
            <a:r>
              <a:rPr lang="en" sz="1700">
                <a:solidFill>
                  <a:srgbClr val="222222"/>
                </a:solidFill>
                <a:highlight>
                  <a:srgbClr val="FFFFFF"/>
                </a:highlight>
                <a:latin typeface="Roboto"/>
                <a:ea typeface="Roboto"/>
                <a:cs typeface="Roboto"/>
                <a:sym typeface="Roboto"/>
              </a:rPr>
              <a:t>b). Lexical and compositional embeddings accurately predict brain responses in the early visual cortex. This result is not necessarily surprising: language embeddings encode features (e.g., position of words in the sentence, beginning/end of the sentence) that correlate with visual information (words are flashed at a screen, and the sentences are separated by pauses). Critically, the gain (Δ</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of these embeddings remain very small, suggesting that this effect is mainly driven by the covariance between low-level and high-level representations of words.</a:t>
            </a:r>
            <a:endParaRPr sz="1700">
              <a:solidFill>
                <a:srgbClr val="222222"/>
              </a:solidFill>
              <a:highlight>
                <a:srgbClr val="FFFFFF"/>
              </a:highlight>
              <a:latin typeface="Roboto"/>
              <a:ea typeface="Roboto"/>
              <a:cs typeface="Roboto"/>
              <a:sym typeface="Roboto"/>
            </a:endParaRPr>
          </a:p>
          <a:p>
            <a:pPr marL="0" lvl="0" indent="0" algn="l" rtl="0">
              <a:spcBef>
                <a:spcPts val="0"/>
              </a:spcBef>
              <a:spcAft>
                <a:spcPts val="0"/>
              </a:spcAft>
              <a:buNone/>
            </a:pPr>
            <a:endParaRPr sz="1700">
              <a:solidFill>
                <a:srgbClr val="222222"/>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r>
              <a:rPr lang="en" sz="1700">
                <a:solidFill>
                  <a:srgbClr val="222222"/>
                </a:solidFill>
                <a:highlight>
                  <a:srgbClr val="FFFFFF"/>
                </a:highlight>
                <a:latin typeface="Roboto"/>
                <a:ea typeface="Roboto"/>
                <a:cs typeface="Roboto"/>
                <a:sym typeface="Roboto"/>
              </a:rPr>
              <a:t>To characterize the dynamics of these brain representations, we perform the same analysis using source-localized MEG recordings. The resulting brain scores are consistent with—although less spatially precise than—the above fMRI results (Fig. </a:t>
            </a:r>
            <a:r>
              <a:rPr lang="en" sz="1700" u="sng">
                <a:solidFill>
                  <a:srgbClr val="006699"/>
                </a:solidFill>
                <a:highlight>
                  <a:srgbClr val="FFFFFF"/>
                </a:highlight>
                <a:latin typeface="Roboto"/>
                <a:ea typeface="Roboto"/>
                <a:cs typeface="Roboto"/>
                <a:sym typeface="Roboto"/>
                <a:hlinkClick r:id="rId3">
                  <a:extLst>
                    <a:ext uri="{A12FA001-AC4F-418D-AE19-62706E023703}">
                      <ahyp:hlinkClr xmlns:ahyp="http://schemas.microsoft.com/office/drawing/2018/hyperlinkcolor" val="tx"/>
                    </a:ext>
                  </a:extLst>
                </a:hlinkClick>
              </a:rPr>
              <a:t>3</a:t>
            </a:r>
            <a:r>
              <a:rPr lang="en" sz="1700">
                <a:solidFill>
                  <a:srgbClr val="222222"/>
                </a:solidFill>
                <a:highlight>
                  <a:srgbClr val="FFFFFF"/>
                </a:highlight>
                <a:latin typeface="Roboto"/>
                <a:ea typeface="Roboto"/>
                <a:cs typeface="Roboto"/>
                <a:sym typeface="Roboto"/>
              </a:rPr>
              <a:t>c, average brain score between 0 and 2 s). For clarity, Fig. </a:t>
            </a:r>
            <a:r>
              <a:rPr lang="en" sz="1700" u="sng">
                <a:solidFill>
                  <a:srgbClr val="006699"/>
                </a:solidFill>
                <a:highlight>
                  <a:srgbClr val="FFFFFF"/>
                </a:highlight>
                <a:latin typeface="Roboto"/>
                <a:ea typeface="Roboto"/>
                <a:cs typeface="Roboto"/>
                <a:sym typeface="Roboto"/>
                <a:hlinkClick r:id="rId3">
                  <a:extLst>
                    <a:ext uri="{A12FA001-AC4F-418D-AE19-62706E023703}">
                      <ahyp:hlinkClr xmlns:ahyp="http://schemas.microsoft.com/office/drawing/2018/hyperlinkcolor" val="tx"/>
                    </a:ext>
                  </a:extLst>
                </a:hlinkClick>
              </a:rPr>
              <a:t>3</a:t>
            </a:r>
            <a:r>
              <a:rPr lang="en" sz="1700">
                <a:solidFill>
                  <a:srgbClr val="222222"/>
                </a:solidFill>
                <a:highlight>
                  <a:srgbClr val="FFFFFF"/>
                </a:highlight>
                <a:latin typeface="Roboto"/>
                <a:ea typeface="Roboto"/>
                <a:cs typeface="Roboto"/>
                <a:sym typeface="Roboto"/>
              </a:rPr>
              <a:t>d and Supplementary Movie </a:t>
            </a:r>
            <a:r>
              <a:rPr lang="en" sz="1700" u="sng">
                <a:solidFill>
                  <a:srgbClr val="006699"/>
                </a:solidFill>
                <a:highlight>
                  <a:srgbClr val="FFFFFF"/>
                </a:highlight>
                <a:latin typeface="Roboto"/>
                <a:ea typeface="Roboto"/>
                <a:cs typeface="Roboto"/>
                <a:sym typeface="Roboto"/>
                <a:hlinkClick r:id="rId4">
                  <a:extLst>
                    <a:ext uri="{A12FA001-AC4F-418D-AE19-62706E023703}">
                      <ahyp:hlinkClr xmlns:ahyp="http://schemas.microsoft.com/office/drawing/2018/hyperlinkcolor" val="tx"/>
                    </a:ext>
                  </a:extLst>
                </a:hlinkClick>
              </a:rPr>
              <a:t>2</a:t>
            </a:r>
            <a:r>
              <a:rPr lang="en" sz="1700">
                <a:solidFill>
                  <a:srgbClr val="222222"/>
                </a:solidFill>
                <a:highlight>
                  <a:srgbClr val="FFFFFF"/>
                </a:highlight>
                <a:latin typeface="Roboto"/>
                <a:ea typeface="Roboto"/>
                <a:cs typeface="Roboto"/>
                <a:sym typeface="Roboto"/>
              </a:rPr>
              <a:t> plot the gain in MEG scores: i.e., the difference of prediction performance between i) word and visual embeddings (green) and ii) the difference between compositional and word embedding (red). The brain scores of the visual embedding peak around 100 ms in V1 (</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0.008 ± 0.002, </a:t>
            </a:r>
            <a:r>
              <a:rPr lang="en" sz="1700" i="1">
                <a:solidFill>
                  <a:srgbClr val="222222"/>
                </a:solidFill>
                <a:highlight>
                  <a:srgbClr val="FFFFFF"/>
                </a:highlight>
                <a:latin typeface="Roboto"/>
                <a:ea typeface="Roboto"/>
                <a:cs typeface="Roboto"/>
                <a:sym typeface="Roboto"/>
              </a:rPr>
              <a:t>p</a:t>
            </a:r>
            <a:r>
              <a:rPr lang="en" sz="1700">
                <a:solidFill>
                  <a:srgbClr val="222222"/>
                </a:solidFill>
                <a:highlight>
                  <a:srgbClr val="FFFFFF"/>
                </a:highlight>
                <a:latin typeface="Roboto"/>
                <a:ea typeface="Roboto"/>
                <a:cs typeface="Roboto"/>
                <a:sym typeface="Roboto"/>
              </a:rPr>
              <a:t> &lt; 10</a:t>
            </a:r>
            <a:r>
              <a:rPr lang="en" sz="1250">
                <a:solidFill>
                  <a:srgbClr val="222222"/>
                </a:solidFill>
                <a:highlight>
                  <a:srgbClr val="FFFFFF"/>
                </a:highlight>
                <a:latin typeface="Roboto"/>
                <a:ea typeface="Roboto"/>
                <a:cs typeface="Roboto"/>
                <a:sym typeface="Roboto"/>
              </a:rPr>
              <a:t>−3</a:t>
            </a:r>
            <a:r>
              <a:rPr lang="en" sz="1700">
                <a:solidFill>
                  <a:srgbClr val="222222"/>
                </a:solidFill>
                <a:highlight>
                  <a:srgbClr val="FFFFFF"/>
                </a:highlight>
                <a:latin typeface="Roboto"/>
                <a:ea typeface="Roboto"/>
                <a:cs typeface="Roboto"/>
                <a:sym typeface="Roboto"/>
              </a:rPr>
              <a:t>), and rapidly propagate to higher-level areas (Fig. </a:t>
            </a:r>
            <a:r>
              <a:rPr lang="en" sz="1700" u="sng">
                <a:solidFill>
                  <a:srgbClr val="006699"/>
                </a:solidFill>
                <a:highlight>
                  <a:srgbClr val="FFFFFF"/>
                </a:highlight>
                <a:latin typeface="Roboto"/>
                <a:ea typeface="Roboto"/>
                <a:cs typeface="Roboto"/>
                <a:sym typeface="Roboto"/>
                <a:hlinkClick r:id="rId3">
                  <a:extLst>
                    <a:ext uri="{A12FA001-AC4F-418D-AE19-62706E023703}">
                      <ahyp:hlinkClr xmlns:ahyp="http://schemas.microsoft.com/office/drawing/2018/hyperlinkcolor" val="tx"/>
                    </a:ext>
                  </a:extLst>
                </a:hlinkClick>
              </a:rPr>
              <a:t>3</a:t>
            </a:r>
            <a:r>
              <a:rPr lang="en" sz="1700">
                <a:solidFill>
                  <a:srgbClr val="222222"/>
                </a:solidFill>
                <a:highlight>
                  <a:srgbClr val="FFFFFF"/>
                </a:highlight>
                <a:latin typeface="Roboto"/>
                <a:ea typeface="Roboto"/>
                <a:cs typeface="Roboto"/>
                <a:sym typeface="Roboto"/>
              </a:rPr>
              <a:t>d and Supplementary Movie </a:t>
            </a:r>
            <a:r>
              <a:rPr lang="en" sz="1700" u="sng">
                <a:solidFill>
                  <a:srgbClr val="006699"/>
                </a:solidFill>
                <a:highlight>
                  <a:srgbClr val="FFFFFF"/>
                </a:highlight>
                <a:latin typeface="Roboto"/>
                <a:ea typeface="Roboto"/>
                <a:cs typeface="Roboto"/>
                <a:sym typeface="Roboto"/>
                <a:hlinkClick r:id="rId4">
                  <a:extLst>
                    <a:ext uri="{A12FA001-AC4F-418D-AE19-62706E023703}">
                      <ahyp:hlinkClr xmlns:ahyp="http://schemas.microsoft.com/office/drawing/2018/hyperlinkcolor" val="tx"/>
                    </a:ext>
                  </a:extLst>
                </a:hlinkClick>
              </a:rPr>
              <a:t>2</a:t>
            </a:r>
            <a:r>
              <a:rPr lang="en" sz="1700">
                <a:solidFill>
                  <a:srgbClr val="222222"/>
                </a:solidFill>
                <a:highlight>
                  <a:srgbClr val="FFFFFF"/>
                </a:highlight>
                <a:latin typeface="Roboto"/>
                <a:ea typeface="Roboto"/>
                <a:cs typeface="Roboto"/>
                <a:sym typeface="Roboto"/>
              </a:rPr>
              <a:t>). The gain achieved by the word embedding can be observed in the left posterior fusiform gyrus around 200 ms and peaks around 400 ms and in the left temporal and frontal cortices. Finally, the gain achieved by the compositional embedding is observed in a large number of bilateral brain regions, and peaks around 1 s after word onset (Fig. </a:t>
            </a:r>
            <a:r>
              <a:rPr lang="en" sz="1700" u="sng">
                <a:solidFill>
                  <a:srgbClr val="006699"/>
                </a:solidFill>
                <a:highlight>
                  <a:srgbClr val="FFFFFF"/>
                </a:highlight>
                <a:latin typeface="Roboto"/>
                <a:ea typeface="Roboto"/>
                <a:cs typeface="Roboto"/>
                <a:sym typeface="Roboto"/>
                <a:hlinkClick r:id="rId3">
                  <a:extLst>
                    <a:ext uri="{A12FA001-AC4F-418D-AE19-62706E023703}">
                      <ahyp:hlinkClr xmlns:ahyp="http://schemas.microsoft.com/office/drawing/2018/hyperlinkcolor" val="tx"/>
                    </a:ext>
                  </a:extLst>
                </a:hlinkClick>
              </a:rPr>
              <a:t>3</a:t>
            </a:r>
            <a:r>
              <a:rPr lang="en" sz="1700">
                <a:solidFill>
                  <a:srgbClr val="222222"/>
                </a:solidFill>
                <a:highlight>
                  <a:srgbClr val="FFFFFF"/>
                </a:highlight>
                <a:latin typeface="Roboto"/>
                <a:ea typeface="Roboto"/>
                <a:cs typeface="Roboto"/>
                <a:sym typeface="Roboto"/>
              </a:rPr>
              <a:t>c, d).</a:t>
            </a:r>
            <a:endParaRPr sz="1700">
              <a:solidFill>
                <a:srgbClr val="222222"/>
              </a:solidFill>
              <a:highlight>
                <a:srgbClr val="FFFFFF"/>
              </a:highlight>
              <a:latin typeface="Roboto"/>
              <a:ea typeface="Roboto"/>
              <a:cs typeface="Roboto"/>
              <a:sym typeface="Roboto"/>
            </a:endParaRPr>
          </a:p>
          <a:p>
            <a:pPr marL="0" lvl="0" indent="0" algn="l" rtl="0">
              <a:lnSpc>
                <a:spcPct val="115000"/>
              </a:lnSpc>
              <a:spcBef>
                <a:spcPts val="2100"/>
              </a:spcBef>
              <a:spcAft>
                <a:spcPts val="0"/>
              </a:spcAft>
              <a:buNone/>
            </a:pPr>
            <a:r>
              <a:rPr lang="en" sz="1700">
                <a:solidFill>
                  <a:srgbClr val="222222"/>
                </a:solidFill>
                <a:highlight>
                  <a:srgbClr val="FFFFFF"/>
                </a:highlight>
                <a:latin typeface="Roboto"/>
                <a:ea typeface="Roboto"/>
                <a:cs typeface="Roboto"/>
                <a:sym typeface="Roboto"/>
              </a:rPr>
              <a:t>After that period, brain areas outside the language network, such as area V1, appear to be better predicted by word and compositional embeddings than by visual ones (e.g., between visual and word in V1: Δ</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0.016 ± 0.002, </a:t>
            </a:r>
            <a:r>
              <a:rPr lang="en" sz="1700" i="1">
                <a:solidFill>
                  <a:srgbClr val="222222"/>
                </a:solidFill>
                <a:highlight>
                  <a:srgbClr val="FFFFFF"/>
                </a:highlight>
                <a:latin typeface="Roboto"/>
                <a:ea typeface="Roboto"/>
                <a:cs typeface="Roboto"/>
                <a:sym typeface="Roboto"/>
              </a:rPr>
              <a:t>p</a:t>
            </a:r>
            <a:r>
              <a:rPr lang="en" sz="1700">
                <a:solidFill>
                  <a:srgbClr val="222222"/>
                </a:solidFill>
                <a:highlight>
                  <a:srgbClr val="FFFFFF"/>
                </a:highlight>
                <a:latin typeface="Roboto"/>
                <a:ea typeface="Roboto"/>
                <a:cs typeface="Roboto"/>
                <a:sym typeface="Roboto"/>
              </a:rPr>
              <a:t> &lt; 10</a:t>
            </a:r>
            <a:r>
              <a:rPr lang="en" sz="1250">
                <a:solidFill>
                  <a:srgbClr val="222222"/>
                </a:solidFill>
                <a:highlight>
                  <a:srgbClr val="FFFFFF"/>
                </a:highlight>
                <a:latin typeface="Roboto"/>
                <a:ea typeface="Roboto"/>
                <a:cs typeface="Roboto"/>
                <a:sym typeface="Roboto"/>
              </a:rPr>
              <a:t>−10</a:t>
            </a:r>
            <a:r>
              <a:rPr lang="en" sz="1700">
                <a:solidFill>
                  <a:srgbClr val="222222"/>
                </a:solidFill>
                <a:highlight>
                  <a:srgbClr val="FFFFFF"/>
                </a:highlight>
                <a:latin typeface="Roboto"/>
                <a:ea typeface="Roboto"/>
                <a:cs typeface="Roboto"/>
                <a:sym typeface="Roboto"/>
              </a:rPr>
              <a:t>). These effects could thus reflect feedback activity</a:t>
            </a:r>
            <a:r>
              <a:rPr lang="en" sz="1250" u="sng">
                <a:solidFill>
                  <a:srgbClr val="006699"/>
                </a:solidFill>
                <a:highlight>
                  <a:srgbClr val="FFFFFF"/>
                </a:highlight>
                <a:latin typeface="Roboto"/>
                <a:ea typeface="Roboto"/>
                <a:cs typeface="Roboto"/>
                <a:sym typeface="Roboto"/>
                <a:hlinkClick r:id="rId5">
                  <a:extLst>
                    <a:ext uri="{A12FA001-AC4F-418D-AE19-62706E023703}">
                      <ahyp:hlinkClr xmlns:ahyp="http://schemas.microsoft.com/office/drawing/2018/hyperlinkcolor" val="tx"/>
                    </a:ext>
                  </a:extLst>
                </a:hlinkClick>
              </a:rPr>
              <a:t>45</a:t>
            </a:r>
            <a:r>
              <a:rPr lang="en" sz="1700">
                <a:solidFill>
                  <a:srgbClr val="222222"/>
                </a:solidFill>
                <a:highlight>
                  <a:srgbClr val="FFFFFF"/>
                </a:highlight>
                <a:latin typeface="Roboto"/>
                <a:ea typeface="Roboto"/>
                <a:cs typeface="Roboto"/>
                <a:sym typeface="Roboto"/>
              </a:rPr>
              <a:t> and explain why the corresponding fMRI responses are better accounted for by word and compositional embeddings than by visual ones.</a:t>
            </a:r>
            <a:endParaRPr sz="1700">
              <a:solidFill>
                <a:srgbClr val="222222"/>
              </a:solidFill>
              <a:highlight>
                <a:srgbClr val="FFFFFF"/>
              </a:highlight>
              <a:latin typeface="Roboto"/>
              <a:ea typeface="Roboto"/>
              <a:cs typeface="Roboto"/>
              <a:sym typeface="Roboto"/>
            </a:endParaRPr>
          </a:p>
          <a:p>
            <a:pPr marL="0" lvl="0" indent="0" algn="l" rtl="0">
              <a:lnSpc>
                <a:spcPct val="115000"/>
              </a:lnSpc>
              <a:spcBef>
                <a:spcPts val="2100"/>
              </a:spcBef>
              <a:spcAft>
                <a:spcPts val="0"/>
              </a:spcAft>
              <a:buNone/>
            </a:pPr>
            <a:r>
              <a:rPr lang="en" sz="1700">
                <a:solidFill>
                  <a:srgbClr val="222222"/>
                </a:solidFill>
                <a:highlight>
                  <a:srgbClr val="FFFFFF"/>
                </a:highlight>
                <a:latin typeface="Roboto"/>
                <a:ea typeface="Roboto"/>
                <a:cs typeface="Roboto"/>
                <a:sym typeface="Roboto"/>
              </a:rPr>
              <a:t>Second, brain scores strongly correlate with language accuracy in both MEG (</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0.77 Pearson’s correlation on average ± 0.01 across subjects) and fMRI (</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0.57 ± 0.02, Fig. </a:t>
            </a:r>
            <a:r>
              <a:rPr lang="en" sz="1700" u="sng">
                <a:solidFill>
                  <a:srgbClr val="006699"/>
                </a:solidFill>
                <a:highlight>
                  <a:srgbClr val="FFFFFF"/>
                </a:highlight>
                <a:latin typeface="Roboto"/>
                <a:ea typeface="Roboto"/>
                <a:cs typeface="Roboto"/>
                <a:sym typeface="Roboto"/>
                <a:hlinkClick r:id="rId6">
                  <a:extLst>
                    <a:ext uri="{A12FA001-AC4F-418D-AE19-62706E023703}">
                      <ahyp:hlinkClr xmlns:ahyp="http://schemas.microsoft.com/office/drawing/2018/hyperlinkcolor" val="tx"/>
                    </a:ext>
                  </a:extLst>
                </a:hlinkClick>
              </a:rPr>
              <a:t>4</a:t>
            </a:r>
            <a:r>
              <a:rPr lang="en" sz="1700">
                <a:solidFill>
                  <a:srgbClr val="222222"/>
                </a:solidFill>
                <a:highlight>
                  <a:srgbClr val="FFFFFF"/>
                </a:highlight>
                <a:latin typeface="Roboto"/>
                <a:ea typeface="Roboto"/>
                <a:cs typeface="Roboto"/>
                <a:sym typeface="Roboto"/>
              </a:rPr>
              <a:t>b, c). The correlation is highest for middle (fMRI: </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0.81 ± 0.02; MEG: </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0.86 ± 0.01) than input (fMRI: </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0.39 ± 0.03; MEG: </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0.73 ± 0.02) and output layers (fMRI: </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0.63 ± 0.03; MEG:</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0.78 ± 0.02). Beta</a:t>
            </a:r>
            <a:endParaRPr sz="1700">
              <a:solidFill>
                <a:srgbClr val="222222"/>
              </a:solidFill>
              <a:highlight>
                <a:srgbClr val="FFFFFF"/>
              </a:highlight>
              <a:latin typeface="Roboto"/>
              <a:ea typeface="Roboto"/>
              <a:cs typeface="Roboto"/>
              <a:sym typeface="Roboto"/>
            </a:endParaRPr>
          </a:p>
          <a:p>
            <a:pPr marL="0" lvl="0" indent="0" algn="l" rtl="0">
              <a:spcBef>
                <a:spcPts val="2100"/>
              </a:spcBef>
              <a:spcAft>
                <a:spcPts val="0"/>
              </a:spcAft>
              <a:buNone/>
            </a:pPr>
            <a:endParaRPr sz="1700">
              <a:solidFill>
                <a:srgbClr val="222222"/>
              </a:solidFill>
              <a:highlight>
                <a:srgbClr val="FFFFFF"/>
              </a:highlight>
              <a:latin typeface="Roboto"/>
              <a:ea typeface="Roboto"/>
              <a:cs typeface="Roboto"/>
              <a:sym typeface="Robot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13f8861e6b0_0_1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13f8861e6b0_0_1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222222"/>
                </a:solidFill>
                <a:highlight>
                  <a:srgbClr val="FFFFFF"/>
                </a:highlight>
                <a:latin typeface="Roboto"/>
                <a:ea typeface="Roboto"/>
                <a:cs typeface="Roboto"/>
                <a:sym typeface="Roboto"/>
              </a:rPr>
              <a:t>In fMRI, the brain scores of the visual embedding peak in the early visual cortex (V1) (mean brain scores across voxels: </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0.022 ± 0.003, </a:t>
            </a:r>
            <a:r>
              <a:rPr lang="en" sz="1700" i="1">
                <a:solidFill>
                  <a:srgbClr val="222222"/>
                </a:solidFill>
                <a:highlight>
                  <a:srgbClr val="FFFFFF"/>
                </a:highlight>
                <a:latin typeface="Roboto"/>
                <a:ea typeface="Roboto"/>
                <a:cs typeface="Roboto"/>
                <a:sym typeface="Roboto"/>
              </a:rPr>
              <a:t>p</a:t>
            </a:r>
            <a:r>
              <a:rPr lang="en" sz="1700">
                <a:solidFill>
                  <a:srgbClr val="222222"/>
                </a:solidFill>
                <a:highlight>
                  <a:srgbClr val="FFFFFF"/>
                </a:highlight>
                <a:latin typeface="Roboto"/>
                <a:ea typeface="Roboto"/>
                <a:cs typeface="Roboto"/>
                <a:sym typeface="Roboto"/>
              </a:rPr>
              <a:t> &lt; 10</a:t>
            </a:r>
            <a:r>
              <a:rPr lang="en" sz="1250">
                <a:solidFill>
                  <a:srgbClr val="222222"/>
                </a:solidFill>
                <a:highlight>
                  <a:srgbClr val="FFFFFF"/>
                </a:highlight>
                <a:latin typeface="Roboto"/>
                <a:ea typeface="Roboto"/>
                <a:cs typeface="Roboto"/>
                <a:sym typeface="Roboto"/>
              </a:rPr>
              <a:t>−11</a:t>
            </a:r>
            <a:r>
              <a:rPr lang="en" sz="1700">
                <a:solidFill>
                  <a:srgbClr val="222222"/>
                </a:solidFill>
                <a:highlight>
                  <a:srgbClr val="FFFFFF"/>
                </a:highlight>
                <a:latin typeface="Roboto"/>
                <a:ea typeface="Roboto"/>
                <a:cs typeface="Roboto"/>
                <a:sym typeface="Roboto"/>
              </a:rPr>
              <a:t>). By contrast, the brain scores of lexical embedding peak in the left superior temporal gyrus (</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0.052 ± 0.004, </a:t>
            </a:r>
            <a:r>
              <a:rPr lang="en" sz="1700" i="1">
                <a:solidFill>
                  <a:srgbClr val="222222"/>
                </a:solidFill>
                <a:highlight>
                  <a:srgbClr val="FFFFFF"/>
                </a:highlight>
                <a:latin typeface="Roboto"/>
                <a:ea typeface="Roboto"/>
                <a:cs typeface="Roboto"/>
                <a:sym typeface="Roboto"/>
              </a:rPr>
              <a:t>p</a:t>
            </a:r>
            <a:r>
              <a:rPr lang="en" sz="1700">
                <a:solidFill>
                  <a:srgbClr val="222222"/>
                </a:solidFill>
                <a:highlight>
                  <a:srgbClr val="FFFFFF"/>
                </a:highlight>
                <a:latin typeface="Roboto"/>
                <a:ea typeface="Roboto"/>
                <a:cs typeface="Roboto"/>
                <a:sym typeface="Roboto"/>
              </a:rPr>
              <a:t> &lt; 10</a:t>
            </a:r>
            <a:r>
              <a:rPr lang="en" sz="1250">
                <a:solidFill>
                  <a:srgbClr val="222222"/>
                </a:solidFill>
                <a:highlight>
                  <a:srgbClr val="FFFFFF"/>
                </a:highlight>
                <a:latin typeface="Roboto"/>
                <a:ea typeface="Roboto"/>
                <a:cs typeface="Roboto"/>
                <a:sym typeface="Roboto"/>
              </a:rPr>
              <a:t>−13</a:t>
            </a:r>
            <a:r>
              <a:rPr lang="en" sz="1700">
                <a:solidFill>
                  <a:srgbClr val="222222"/>
                </a:solidFill>
                <a:highlight>
                  <a:srgbClr val="FFFFFF"/>
                </a:highlight>
                <a:latin typeface="Roboto"/>
                <a:ea typeface="Roboto"/>
                <a:cs typeface="Roboto"/>
                <a:sym typeface="Roboto"/>
              </a:rPr>
              <a:t>) as well as in the inferior temporal cortex and middle frontal gyrus (</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0.053 ± 0.003, </a:t>
            </a:r>
            <a:r>
              <a:rPr lang="en" sz="1700" i="1">
                <a:solidFill>
                  <a:srgbClr val="222222"/>
                </a:solidFill>
                <a:highlight>
                  <a:srgbClr val="FFFFFF"/>
                </a:highlight>
                <a:latin typeface="Roboto"/>
                <a:ea typeface="Roboto"/>
                <a:cs typeface="Roboto"/>
                <a:sym typeface="Roboto"/>
              </a:rPr>
              <a:t>p</a:t>
            </a:r>
            <a:r>
              <a:rPr lang="en" sz="1700">
                <a:solidFill>
                  <a:srgbClr val="222222"/>
                </a:solidFill>
                <a:highlight>
                  <a:srgbClr val="FFFFFF"/>
                </a:highlight>
                <a:latin typeface="Roboto"/>
                <a:ea typeface="Roboto"/>
                <a:cs typeface="Roboto"/>
                <a:sym typeface="Roboto"/>
              </a:rPr>
              <a:t> &lt; 10</a:t>
            </a:r>
            <a:r>
              <a:rPr lang="en" sz="1250">
                <a:solidFill>
                  <a:srgbClr val="222222"/>
                </a:solidFill>
                <a:highlight>
                  <a:srgbClr val="FFFFFF"/>
                </a:highlight>
                <a:latin typeface="Roboto"/>
                <a:ea typeface="Roboto"/>
                <a:cs typeface="Roboto"/>
                <a:sym typeface="Roboto"/>
              </a:rPr>
              <a:t>−15</a:t>
            </a:r>
            <a:r>
              <a:rPr lang="en" sz="1700">
                <a:solidFill>
                  <a:srgbClr val="222222"/>
                </a:solidFill>
                <a:highlight>
                  <a:srgbClr val="FFFFFF"/>
                </a:highlight>
                <a:latin typeface="Roboto"/>
                <a:ea typeface="Roboto"/>
                <a:cs typeface="Roboto"/>
                <a:sym typeface="Roboto"/>
              </a:rPr>
              <a:t>) and are significant across the entire language and reading network (Fig. </a:t>
            </a:r>
            <a:r>
              <a:rPr lang="en" sz="1700" u="sng">
                <a:solidFill>
                  <a:srgbClr val="006699"/>
                </a:solidFill>
                <a:highlight>
                  <a:srgbClr val="FFFFFF"/>
                </a:highlight>
                <a:latin typeface="Roboto"/>
                <a:ea typeface="Roboto"/>
                <a:cs typeface="Roboto"/>
                <a:sym typeface="Roboto"/>
                <a:hlinkClick r:id="rId3">
                  <a:extLst>
                    <a:ext uri="{A12FA001-AC4F-418D-AE19-62706E023703}">
                      <ahyp:hlinkClr xmlns:ahyp="http://schemas.microsoft.com/office/drawing/2018/hyperlinkcolor" val="tx"/>
                    </a:ext>
                  </a:extLst>
                </a:hlinkClick>
              </a:rPr>
              <a:t>3</a:t>
            </a:r>
            <a:r>
              <a:rPr lang="en" sz="1700">
                <a:solidFill>
                  <a:srgbClr val="222222"/>
                </a:solidFill>
                <a:highlight>
                  <a:srgbClr val="FFFFFF"/>
                </a:highlight>
                <a:latin typeface="Roboto"/>
                <a:ea typeface="Roboto"/>
                <a:cs typeface="Roboto"/>
                <a:sym typeface="Roboto"/>
              </a:rPr>
              <a:t>b). Finally, the brain scores of the compositional embedding are significantly higher than those of lexical of embeddings in the superior temporal gyrus (Δ</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0.012 ± 0.001, </a:t>
            </a:r>
            <a:r>
              <a:rPr lang="en" sz="1700" i="1">
                <a:solidFill>
                  <a:srgbClr val="222222"/>
                </a:solidFill>
                <a:highlight>
                  <a:srgbClr val="FFFFFF"/>
                </a:highlight>
                <a:latin typeface="Roboto"/>
                <a:ea typeface="Roboto"/>
                <a:cs typeface="Roboto"/>
                <a:sym typeface="Roboto"/>
              </a:rPr>
              <a:t>p</a:t>
            </a:r>
            <a:r>
              <a:rPr lang="en" sz="1700">
                <a:solidFill>
                  <a:srgbClr val="222222"/>
                </a:solidFill>
                <a:highlight>
                  <a:srgbClr val="FFFFFF"/>
                </a:highlight>
                <a:latin typeface="Roboto"/>
                <a:ea typeface="Roboto"/>
                <a:cs typeface="Roboto"/>
                <a:sym typeface="Roboto"/>
              </a:rPr>
              <a:t> &lt; 10</a:t>
            </a:r>
            <a:r>
              <a:rPr lang="en" sz="1250">
                <a:solidFill>
                  <a:srgbClr val="222222"/>
                </a:solidFill>
                <a:highlight>
                  <a:srgbClr val="FFFFFF"/>
                </a:highlight>
                <a:latin typeface="Roboto"/>
                <a:ea typeface="Roboto"/>
                <a:cs typeface="Roboto"/>
                <a:sym typeface="Roboto"/>
              </a:rPr>
              <a:t>−16</a:t>
            </a:r>
            <a:r>
              <a:rPr lang="en" sz="1700">
                <a:solidFill>
                  <a:srgbClr val="222222"/>
                </a:solidFill>
                <a:highlight>
                  <a:srgbClr val="FFFFFF"/>
                </a:highlight>
                <a:latin typeface="Roboto"/>
                <a:ea typeface="Roboto"/>
                <a:cs typeface="Roboto"/>
                <a:sym typeface="Roboto"/>
              </a:rPr>
              <a:t>), the angular gyrus (Δ</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0.010 ± 0.001, </a:t>
            </a:r>
            <a:r>
              <a:rPr lang="en" sz="1700" i="1">
                <a:solidFill>
                  <a:srgbClr val="222222"/>
                </a:solidFill>
                <a:highlight>
                  <a:srgbClr val="FFFFFF"/>
                </a:highlight>
                <a:latin typeface="Roboto"/>
                <a:ea typeface="Roboto"/>
                <a:cs typeface="Roboto"/>
                <a:sym typeface="Roboto"/>
              </a:rPr>
              <a:t>p</a:t>
            </a:r>
            <a:r>
              <a:rPr lang="en" sz="1700">
                <a:solidFill>
                  <a:srgbClr val="222222"/>
                </a:solidFill>
                <a:highlight>
                  <a:srgbClr val="FFFFFF"/>
                </a:highlight>
                <a:latin typeface="Roboto"/>
                <a:ea typeface="Roboto"/>
                <a:cs typeface="Roboto"/>
                <a:sym typeface="Roboto"/>
              </a:rPr>
              <a:t> &lt; 10</a:t>
            </a:r>
            <a:r>
              <a:rPr lang="en" sz="1250">
                <a:solidFill>
                  <a:srgbClr val="222222"/>
                </a:solidFill>
                <a:highlight>
                  <a:srgbClr val="FFFFFF"/>
                </a:highlight>
                <a:latin typeface="Roboto"/>
                <a:ea typeface="Roboto"/>
                <a:cs typeface="Roboto"/>
                <a:sym typeface="Roboto"/>
              </a:rPr>
              <a:t>−16</a:t>
            </a:r>
            <a:r>
              <a:rPr lang="en" sz="1700">
                <a:solidFill>
                  <a:srgbClr val="222222"/>
                </a:solidFill>
                <a:highlight>
                  <a:srgbClr val="FFFFFF"/>
                </a:highlight>
                <a:latin typeface="Roboto"/>
                <a:ea typeface="Roboto"/>
                <a:cs typeface="Roboto"/>
                <a:sym typeface="Roboto"/>
              </a:rPr>
              <a:t>), the infero-frontal cortex (Δ</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0.016 ± 0.001, </a:t>
            </a:r>
            <a:r>
              <a:rPr lang="en" sz="1700" i="1">
                <a:solidFill>
                  <a:srgbClr val="222222"/>
                </a:solidFill>
                <a:highlight>
                  <a:srgbClr val="FFFFFF"/>
                </a:highlight>
                <a:latin typeface="Roboto"/>
                <a:ea typeface="Roboto"/>
                <a:cs typeface="Roboto"/>
                <a:sym typeface="Roboto"/>
              </a:rPr>
              <a:t>p</a:t>
            </a:r>
            <a:r>
              <a:rPr lang="en" sz="1700">
                <a:solidFill>
                  <a:srgbClr val="222222"/>
                </a:solidFill>
                <a:highlight>
                  <a:srgbClr val="FFFFFF"/>
                </a:highlight>
                <a:latin typeface="Roboto"/>
                <a:ea typeface="Roboto"/>
                <a:cs typeface="Roboto"/>
                <a:sym typeface="Roboto"/>
              </a:rPr>
              <a:t> &lt; 10</a:t>
            </a:r>
            <a:r>
              <a:rPr lang="en" sz="1250">
                <a:solidFill>
                  <a:srgbClr val="222222"/>
                </a:solidFill>
                <a:highlight>
                  <a:srgbClr val="FFFFFF"/>
                </a:highlight>
                <a:latin typeface="Roboto"/>
                <a:ea typeface="Roboto"/>
                <a:cs typeface="Roboto"/>
                <a:sym typeface="Roboto"/>
              </a:rPr>
              <a:t>−16</a:t>
            </a:r>
            <a:r>
              <a:rPr lang="en" sz="1700">
                <a:solidFill>
                  <a:srgbClr val="222222"/>
                </a:solidFill>
                <a:highlight>
                  <a:srgbClr val="FFFFFF"/>
                </a:highlight>
                <a:latin typeface="Roboto"/>
                <a:ea typeface="Roboto"/>
                <a:cs typeface="Roboto"/>
                <a:sym typeface="Roboto"/>
              </a:rPr>
              <a:t>) and the dorsolateral prefrontal cortex (Δ</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0.012 ± 0.001, </a:t>
            </a:r>
            <a:r>
              <a:rPr lang="en" sz="1700" i="1">
                <a:solidFill>
                  <a:srgbClr val="222222"/>
                </a:solidFill>
                <a:highlight>
                  <a:srgbClr val="FFFFFF"/>
                </a:highlight>
                <a:latin typeface="Roboto"/>
                <a:ea typeface="Roboto"/>
                <a:cs typeface="Roboto"/>
                <a:sym typeface="Roboto"/>
              </a:rPr>
              <a:t>p</a:t>
            </a:r>
            <a:r>
              <a:rPr lang="en" sz="1700">
                <a:solidFill>
                  <a:srgbClr val="222222"/>
                </a:solidFill>
                <a:highlight>
                  <a:srgbClr val="FFFFFF"/>
                </a:highlight>
                <a:latin typeface="Roboto"/>
                <a:ea typeface="Roboto"/>
                <a:cs typeface="Roboto"/>
                <a:sym typeface="Roboto"/>
              </a:rPr>
              <a:t> &lt; 10</a:t>
            </a:r>
            <a:r>
              <a:rPr lang="en" sz="1250">
                <a:solidFill>
                  <a:srgbClr val="222222"/>
                </a:solidFill>
                <a:highlight>
                  <a:srgbClr val="FFFFFF"/>
                </a:highlight>
                <a:latin typeface="Roboto"/>
                <a:ea typeface="Roboto"/>
                <a:cs typeface="Roboto"/>
                <a:sym typeface="Roboto"/>
              </a:rPr>
              <a:t>−13</a:t>
            </a:r>
            <a:r>
              <a:rPr lang="en" sz="1700">
                <a:solidFill>
                  <a:srgbClr val="222222"/>
                </a:solidFill>
                <a:highlight>
                  <a:srgbClr val="FFFFFF"/>
                </a:highlight>
                <a:latin typeface="Roboto"/>
                <a:ea typeface="Roboto"/>
                <a:cs typeface="Roboto"/>
                <a:sym typeface="Roboto"/>
              </a:rPr>
              <a:t>). While these effects are lateralized (left hemisphere versus right hemisphere: Δ</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0.010 ± 0.001, </a:t>
            </a:r>
            <a:r>
              <a:rPr lang="en" sz="1700" i="1">
                <a:solidFill>
                  <a:srgbClr val="222222"/>
                </a:solidFill>
                <a:highlight>
                  <a:srgbClr val="FFFFFF"/>
                </a:highlight>
                <a:latin typeface="Roboto"/>
                <a:ea typeface="Roboto"/>
                <a:cs typeface="Roboto"/>
                <a:sym typeface="Roboto"/>
              </a:rPr>
              <a:t>p</a:t>
            </a:r>
            <a:r>
              <a:rPr lang="en" sz="1700">
                <a:solidFill>
                  <a:srgbClr val="222222"/>
                </a:solidFill>
                <a:highlight>
                  <a:srgbClr val="FFFFFF"/>
                </a:highlight>
                <a:latin typeface="Roboto"/>
                <a:ea typeface="Roboto"/>
                <a:cs typeface="Roboto"/>
                <a:sym typeface="Roboto"/>
              </a:rPr>
              <a:t> &lt; 10</a:t>
            </a:r>
            <a:r>
              <a:rPr lang="en" sz="1250">
                <a:solidFill>
                  <a:srgbClr val="222222"/>
                </a:solidFill>
                <a:highlight>
                  <a:srgbClr val="FFFFFF"/>
                </a:highlight>
                <a:latin typeface="Roboto"/>
                <a:ea typeface="Roboto"/>
                <a:cs typeface="Roboto"/>
                <a:sym typeface="Roboto"/>
              </a:rPr>
              <a:t>−14</a:t>
            </a:r>
            <a:r>
              <a:rPr lang="en" sz="1700">
                <a:solidFill>
                  <a:srgbClr val="222222"/>
                </a:solidFill>
                <a:highlight>
                  <a:srgbClr val="FFFFFF"/>
                </a:highlight>
                <a:latin typeface="Roboto"/>
                <a:ea typeface="Roboto"/>
                <a:cs typeface="Roboto"/>
                <a:sym typeface="Roboto"/>
              </a:rPr>
              <a:t>), they are significant across a remarkably large number of bilateral areas (Fig. </a:t>
            </a:r>
            <a:r>
              <a:rPr lang="en" sz="1700" u="sng">
                <a:solidFill>
                  <a:srgbClr val="006699"/>
                </a:solidFill>
                <a:highlight>
                  <a:srgbClr val="FFFFFF"/>
                </a:highlight>
                <a:latin typeface="Roboto"/>
                <a:ea typeface="Roboto"/>
                <a:cs typeface="Roboto"/>
                <a:sym typeface="Roboto"/>
                <a:hlinkClick r:id="rId3">
                  <a:extLst>
                    <a:ext uri="{A12FA001-AC4F-418D-AE19-62706E023703}">
                      <ahyp:hlinkClr xmlns:ahyp="http://schemas.microsoft.com/office/drawing/2018/hyperlinkcolor" val="tx"/>
                    </a:ext>
                  </a:extLst>
                </a:hlinkClick>
              </a:rPr>
              <a:t>3</a:t>
            </a:r>
            <a:r>
              <a:rPr lang="en" sz="1700">
                <a:solidFill>
                  <a:srgbClr val="222222"/>
                </a:solidFill>
                <a:highlight>
                  <a:srgbClr val="FFFFFF"/>
                </a:highlight>
                <a:latin typeface="Roboto"/>
                <a:ea typeface="Roboto"/>
                <a:cs typeface="Roboto"/>
                <a:sym typeface="Roboto"/>
              </a:rPr>
              <a:t>b). Lexical and compositional embeddings accurately predict brain responses in the early visual cortex. This result is not necessarily surprising: language embeddings encode features (e.g., position of words in the sentence, beginning/end of the sentence) that correlate with visual information (words are flashed at a screen, and the sentences are separated by pauses). Critically, the gain (Δ</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of these embeddings remain very small, suggesting that this effect is mainly driven by the covariance between low-level and high-level representations of words.</a:t>
            </a:r>
            <a:endParaRPr sz="1700">
              <a:solidFill>
                <a:srgbClr val="222222"/>
              </a:solidFill>
              <a:highlight>
                <a:srgbClr val="FFFFFF"/>
              </a:highlight>
              <a:latin typeface="Roboto"/>
              <a:ea typeface="Roboto"/>
              <a:cs typeface="Roboto"/>
              <a:sym typeface="Roboto"/>
            </a:endParaRPr>
          </a:p>
          <a:p>
            <a:pPr marL="0" lvl="0" indent="0" algn="l" rtl="0">
              <a:spcBef>
                <a:spcPts val="0"/>
              </a:spcBef>
              <a:spcAft>
                <a:spcPts val="0"/>
              </a:spcAft>
              <a:buNone/>
            </a:pPr>
            <a:endParaRPr sz="1700">
              <a:solidFill>
                <a:srgbClr val="222222"/>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r>
              <a:rPr lang="en" sz="1700">
                <a:solidFill>
                  <a:srgbClr val="222222"/>
                </a:solidFill>
                <a:highlight>
                  <a:srgbClr val="FFFFFF"/>
                </a:highlight>
                <a:latin typeface="Roboto"/>
                <a:ea typeface="Roboto"/>
                <a:cs typeface="Roboto"/>
                <a:sym typeface="Roboto"/>
              </a:rPr>
              <a:t>To characterize the dynamics of these brain representations, we perform the same analysis using source-localized MEG recordings. The resulting brain scores are consistent with—although less spatially precise than—the above fMRI results (Fig. </a:t>
            </a:r>
            <a:r>
              <a:rPr lang="en" sz="1700" u="sng">
                <a:solidFill>
                  <a:srgbClr val="006699"/>
                </a:solidFill>
                <a:highlight>
                  <a:srgbClr val="FFFFFF"/>
                </a:highlight>
                <a:latin typeface="Roboto"/>
                <a:ea typeface="Roboto"/>
                <a:cs typeface="Roboto"/>
                <a:sym typeface="Roboto"/>
                <a:hlinkClick r:id="rId3">
                  <a:extLst>
                    <a:ext uri="{A12FA001-AC4F-418D-AE19-62706E023703}">
                      <ahyp:hlinkClr xmlns:ahyp="http://schemas.microsoft.com/office/drawing/2018/hyperlinkcolor" val="tx"/>
                    </a:ext>
                  </a:extLst>
                </a:hlinkClick>
              </a:rPr>
              <a:t>3</a:t>
            </a:r>
            <a:r>
              <a:rPr lang="en" sz="1700">
                <a:solidFill>
                  <a:srgbClr val="222222"/>
                </a:solidFill>
                <a:highlight>
                  <a:srgbClr val="FFFFFF"/>
                </a:highlight>
                <a:latin typeface="Roboto"/>
                <a:ea typeface="Roboto"/>
                <a:cs typeface="Roboto"/>
                <a:sym typeface="Roboto"/>
              </a:rPr>
              <a:t>c, average brain score between 0 and 2 s). For clarity, Fig. </a:t>
            </a:r>
            <a:r>
              <a:rPr lang="en" sz="1700" u="sng">
                <a:solidFill>
                  <a:srgbClr val="006699"/>
                </a:solidFill>
                <a:highlight>
                  <a:srgbClr val="FFFFFF"/>
                </a:highlight>
                <a:latin typeface="Roboto"/>
                <a:ea typeface="Roboto"/>
                <a:cs typeface="Roboto"/>
                <a:sym typeface="Roboto"/>
                <a:hlinkClick r:id="rId3">
                  <a:extLst>
                    <a:ext uri="{A12FA001-AC4F-418D-AE19-62706E023703}">
                      <ahyp:hlinkClr xmlns:ahyp="http://schemas.microsoft.com/office/drawing/2018/hyperlinkcolor" val="tx"/>
                    </a:ext>
                  </a:extLst>
                </a:hlinkClick>
              </a:rPr>
              <a:t>3</a:t>
            </a:r>
            <a:r>
              <a:rPr lang="en" sz="1700">
                <a:solidFill>
                  <a:srgbClr val="222222"/>
                </a:solidFill>
                <a:highlight>
                  <a:srgbClr val="FFFFFF"/>
                </a:highlight>
                <a:latin typeface="Roboto"/>
                <a:ea typeface="Roboto"/>
                <a:cs typeface="Roboto"/>
                <a:sym typeface="Roboto"/>
              </a:rPr>
              <a:t>d and Supplementary Movie </a:t>
            </a:r>
            <a:r>
              <a:rPr lang="en" sz="1700" u="sng">
                <a:solidFill>
                  <a:srgbClr val="006699"/>
                </a:solidFill>
                <a:highlight>
                  <a:srgbClr val="FFFFFF"/>
                </a:highlight>
                <a:latin typeface="Roboto"/>
                <a:ea typeface="Roboto"/>
                <a:cs typeface="Roboto"/>
                <a:sym typeface="Roboto"/>
                <a:hlinkClick r:id="rId4">
                  <a:extLst>
                    <a:ext uri="{A12FA001-AC4F-418D-AE19-62706E023703}">
                      <ahyp:hlinkClr xmlns:ahyp="http://schemas.microsoft.com/office/drawing/2018/hyperlinkcolor" val="tx"/>
                    </a:ext>
                  </a:extLst>
                </a:hlinkClick>
              </a:rPr>
              <a:t>2</a:t>
            </a:r>
            <a:r>
              <a:rPr lang="en" sz="1700">
                <a:solidFill>
                  <a:srgbClr val="222222"/>
                </a:solidFill>
                <a:highlight>
                  <a:srgbClr val="FFFFFF"/>
                </a:highlight>
                <a:latin typeface="Roboto"/>
                <a:ea typeface="Roboto"/>
                <a:cs typeface="Roboto"/>
                <a:sym typeface="Roboto"/>
              </a:rPr>
              <a:t> plot the gain in MEG scores: i.e., the difference of prediction performance between i) word and visual embeddings (green) and ii) the difference between compositional and word embedding (red). The brain scores of the visual embedding peak around 100 ms in V1 (</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0.008 ± 0.002, </a:t>
            </a:r>
            <a:r>
              <a:rPr lang="en" sz="1700" i="1">
                <a:solidFill>
                  <a:srgbClr val="222222"/>
                </a:solidFill>
                <a:highlight>
                  <a:srgbClr val="FFFFFF"/>
                </a:highlight>
                <a:latin typeface="Roboto"/>
                <a:ea typeface="Roboto"/>
                <a:cs typeface="Roboto"/>
                <a:sym typeface="Roboto"/>
              </a:rPr>
              <a:t>p</a:t>
            </a:r>
            <a:r>
              <a:rPr lang="en" sz="1700">
                <a:solidFill>
                  <a:srgbClr val="222222"/>
                </a:solidFill>
                <a:highlight>
                  <a:srgbClr val="FFFFFF"/>
                </a:highlight>
                <a:latin typeface="Roboto"/>
                <a:ea typeface="Roboto"/>
                <a:cs typeface="Roboto"/>
                <a:sym typeface="Roboto"/>
              </a:rPr>
              <a:t> &lt; 10</a:t>
            </a:r>
            <a:r>
              <a:rPr lang="en" sz="1250">
                <a:solidFill>
                  <a:srgbClr val="222222"/>
                </a:solidFill>
                <a:highlight>
                  <a:srgbClr val="FFFFFF"/>
                </a:highlight>
                <a:latin typeface="Roboto"/>
                <a:ea typeface="Roboto"/>
                <a:cs typeface="Roboto"/>
                <a:sym typeface="Roboto"/>
              </a:rPr>
              <a:t>−3</a:t>
            </a:r>
            <a:r>
              <a:rPr lang="en" sz="1700">
                <a:solidFill>
                  <a:srgbClr val="222222"/>
                </a:solidFill>
                <a:highlight>
                  <a:srgbClr val="FFFFFF"/>
                </a:highlight>
                <a:latin typeface="Roboto"/>
                <a:ea typeface="Roboto"/>
                <a:cs typeface="Roboto"/>
                <a:sym typeface="Roboto"/>
              </a:rPr>
              <a:t>), and rapidly propagate to higher-level areas (Fig. </a:t>
            </a:r>
            <a:r>
              <a:rPr lang="en" sz="1700" u="sng">
                <a:solidFill>
                  <a:srgbClr val="006699"/>
                </a:solidFill>
                <a:highlight>
                  <a:srgbClr val="FFFFFF"/>
                </a:highlight>
                <a:latin typeface="Roboto"/>
                <a:ea typeface="Roboto"/>
                <a:cs typeface="Roboto"/>
                <a:sym typeface="Roboto"/>
                <a:hlinkClick r:id="rId3">
                  <a:extLst>
                    <a:ext uri="{A12FA001-AC4F-418D-AE19-62706E023703}">
                      <ahyp:hlinkClr xmlns:ahyp="http://schemas.microsoft.com/office/drawing/2018/hyperlinkcolor" val="tx"/>
                    </a:ext>
                  </a:extLst>
                </a:hlinkClick>
              </a:rPr>
              <a:t>3</a:t>
            </a:r>
            <a:r>
              <a:rPr lang="en" sz="1700">
                <a:solidFill>
                  <a:srgbClr val="222222"/>
                </a:solidFill>
                <a:highlight>
                  <a:srgbClr val="FFFFFF"/>
                </a:highlight>
                <a:latin typeface="Roboto"/>
                <a:ea typeface="Roboto"/>
                <a:cs typeface="Roboto"/>
                <a:sym typeface="Roboto"/>
              </a:rPr>
              <a:t>d and Supplementary Movie </a:t>
            </a:r>
            <a:r>
              <a:rPr lang="en" sz="1700" u="sng">
                <a:solidFill>
                  <a:srgbClr val="006699"/>
                </a:solidFill>
                <a:highlight>
                  <a:srgbClr val="FFFFFF"/>
                </a:highlight>
                <a:latin typeface="Roboto"/>
                <a:ea typeface="Roboto"/>
                <a:cs typeface="Roboto"/>
                <a:sym typeface="Roboto"/>
                <a:hlinkClick r:id="rId4">
                  <a:extLst>
                    <a:ext uri="{A12FA001-AC4F-418D-AE19-62706E023703}">
                      <ahyp:hlinkClr xmlns:ahyp="http://schemas.microsoft.com/office/drawing/2018/hyperlinkcolor" val="tx"/>
                    </a:ext>
                  </a:extLst>
                </a:hlinkClick>
              </a:rPr>
              <a:t>2</a:t>
            </a:r>
            <a:r>
              <a:rPr lang="en" sz="1700">
                <a:solidFill>
                  <a:srgbClr val="222222"/>
                </a:solidFill>
                <a:highlight>
                  <a:srgbClr val="FFFFFF"/>
                </a:highlight>
                <a:latin typeface="Roboto"/>
                <a:ea typeface="Roboto"/>
                <a:cs typeface="Roboto"/>
                <a:sym typeface="Roboto"/>
              </a:rPr>
              <a:t>). The gain achieved by the word embedding can be observed in the left posterior fusiform gyrus around 200 ms and peaks around 400 ms and in the left temporal and frontal cortices. Finally, the gain achieved by the compositional embedding is observed in a large number of bilateral brain regions, and peaks around 1 s after word onset (Fig. </a:t>
            </a:r>
            <a:r>
              <a:rPr lang="en" sz="1700" u="sng">
                <a:solidFill>
                  <a:srgbClr val="006699"/>
                </a:solidFill>
                <a:highlight>
                  <a:srgbClr val="FFFFFF"/>
                </a:highlight>
                <a:latin typeface="Roboto"/>
                <a:ea typeface="Roboto"/>
                <a:cs typeface="Roboto"/>
                <a:sym typeface="Roboto"/>
                <a:hlinkClick r:id="rId3">
                  <a:extLst>
                    <a:ext uri="{A12FA001-AC4F-418D-AE19-62706E023703}">
                      <ahyp:hlinkClr xmlns:ahyp="http://schemas.microsoft.com/office/drawing/2018/hyperlinkcolor" val="tx"/>
                    </a:ext>
                  </a:extLst>
                </a:hlinkClick>
              </a:rPr>
              <a:t>3</a:t>
            </a:r>
            <a:r>
              <a:rPr lang="en" sz="1700">
                <a:solidFill>
                  <a:srgbClr val="222222"/>
                </a:solidFill>
                <a:highlight>
                  <a:srgbClr val="FFFFFF"/>
                </a:highlight>
                <a:latin typeface="Roboto"/>
                <a:ea typeface="Roboto"/>
                <a:cs typeface="Roboto"/>
                <a:sym typeface="Roboto"/>
              </a:rPr>
              <a:t>c, d).</a:t>
            </a:r>
            <a:endParaRPr sz="1700">
              <a:solidFill>
                <a:srgbClr val="222222"/>
              </a:solidFill>
              <a:highlight>
                <a:srgbClr val="FFFFFF"/>
              </a:highlight>
              <a:latin typeface="Roboto"/>
              <a:ea typeface="Roboto"/>
              <a:cs typeface="Roboto"/>
              <a:sym typeface="Roboto"/>
            </a:endParaRPr>
          </a:p>
          <a:p>
            <a:pPr marL="0" lvl="0" indent="0" algn="l" rtl="0">
              <a:lnSpc>
                <a:spcPct val="115000"/>
              </a:lnSpc>
              <a:spcBef>
                <a:spcPts val="2100"/>
              </a:spcBef>
              <a:spcAft>
                <a:spcPts val="0"/>
              </a:spcAft>
              <a:buNone/>
            </a:pPr>
            <a:r>
              <a:rPr lang="en" sz="1700">
                <a:solidFill>
                  <a:srgbClr val="222222"/>
                </a:solidFill>
                <a:highlight>
                  <a:srgbClr val="FFFFFF"/>
                </a:highlight>
                <a:latin typeface="Roboto"/>
                <a:ea typeface="Roboto"/>
                <a:cs typeface="Roboto"/>
                <a:sym typeface="Roboto"/>
              </a:rPr>
              <a:t>After that period, brain areas outside the language network, such as area V1, appear to be better predicted by word and compositional embeddings than by visual ones (e.g., between visual and word in V1: Δ</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0.016 ± 0.002, </a:t>
            </a:r>
            <a:r>
              <a:rPr lang="en" sz="1700" i="1">
                <a:solidFill>
                  <a:srgbClr val="222222"/>
                </a:solidFill>
                <a:highlight>
                  <a:srgbClr val="FFFFFF"/>
                </a:highlight>
                <a:latin typeface="Roboto"/>
                <a:ea typeface="Roboto"/>
                <a:cs typeface="Roboto"/>
                <a:sym typeface="Roboto"/>
              </a:rPr>
              <a:t>p</a:t>
            </a:r>
            <a:r>
              <a:rPr lang="en" sz="1700">
                <a:solidFill>
                  <a:srgbClr val="222222"/>
                </a:solidFill>
                <a:highlight>
                  <a:srgbClr val="FFFFFF"/>
                </a:highlight>
                <a:latin typeface="Roboto"/>
                <a:ea typeface="Roboto"/>
                <a:cs typeface="Roboto"/>
                <a:sym typeface="Roboto"/>
              </a:rPr>
              <a:t> &lt; 10</a:t>
            </a:r>
            <a:r>
              <a:rPr lang="en" sz="1250">
                <a:solidFill>
                  <a:srgbClr val="222222"/>
                </a:solidFill>
                <a:highlight>
                  <a:srgbClr val="FFFFFF"/>
                </a:highlight>
                <a:latin typeface="Roboto"/>
                <a:ea typeface="Roboto"/>
                <a:cs typeface="Roboto"/>
                <a:sym typeface="Roboto"/>
              </a:rPr>
              <a:t>−10</a:t>
            </a:r>
            <a:r>
              <a:rPr lang="en" sz="1700">
                <a:solidFill>
                  <a:srgbClr val="222222"/>
                </a:solidFill>
                <a:highlight>
                  <a:srgbClr val="FFFFFF"/>
                </a:highlight>
                <a:latin typeface="Roboto"/>
                <a:ea typeface="Roboto"/>
                <a:cs typeface="Roboto"/>
                <a:sym typeface="Roboto"/>
              </a:rPr>
              <a:t>). These effects could thus reflect feedback activity</a:t>
            </a:r>
            <a:r>
              <a:rPr lang="en" sz="1250" u="sng">
                <a:solidFill>
                  <a:srgbClr val="006699"/>
                </a:solidFill>
                <a:highlight>
                  <a:srgbClr val="FFFFFF"/>
                </a:highlight>
                <a:latin typeface="Roboto"/>
                <a:ea typeface="Roboto"/>
                <a:cs typeface="Roboto"/>
                <a:sym typeface="Roboto"/>
                <a:hlinkClick r:id="rId5">
                  <a:extLst>
                    <a:ext uri="{A12FA001-AC4F-418D-AE19-62706E023703}">
                      <ahyp:hlinkClr xmlns:ahyp="http://schemas.microsoft.com/office/drawing/2018/hyperlinkcolor" val="tx"/>
                    </a:ext>
                  </a:extLst>
                </a:hlinkClick>
              </a:rPr>
              <a:t>45</a:t>
            </a:r>
            <a:r>
              <a:rPr lang="en" sz="1700">
                <a:solidFill>
                  <a:srgbClr val="222222"/>
                </a:solidFill>
                <a:highlight>
                  <a:srgbClr val="FFFFFF"/>
                </a:highlight>
                <a:latin typeface="Roboto"/>
                <a:ea typeface="Roboto"/>
                <a:cs typeface="Roboto"/>
                <a:sym typeface="Roboto"/>
              </a:rPr>
              <a:t> and explain why the corresponding fMRI responses are better accounted for by word and compositional embeddings than by visual ones.</a:t>
            </a:r>
            <a:endParaRPr sz="1700">
              <a:solidFill>
                <a:srgbClr val="222222"/>
              </a:solidFill>
              <a:highlight>
                <a:srgbClr val="FFFFFF"/>
              </a:highlight>
              <a:latin typeface="Roboto"/>
              <a:ea typeface="Roboto"/>
              <a:cs typeface="Roboto"/>
              <a:sym typeface="Roboto"/>
            </a:endParaRPr>
          </a:p>
          <a:p>
            <a:pPr marL="0" lvl="0" indent="0" algn="l" rtl="0">
              <a:lnSpc>
                <a:spcPct val="115000"/>
              </a:lnSpc>
              <a:spcBef>
                <a:spcPts val="2100"/>
              </a:spcBef>
              <a:spcAft>
                <a:spcPts val="0"/>
              </a:spcAft>
              <a:buNone/>
            </a:pPr>
            <a:r>
              <a:rPr lang="en" sz="1700">
                <a:solidFill>
                  <a:srgbClr val="222222"/>
                </a:solidFill>
                <a:highlight>
                  <a:srgbClr val="FFFFFF"/>
                </a:highlight>
                <a:latin typeface="Roboto"/>
                <a:ea typeface="Roboto"/>
                <a:cs typeface="Roboto"/>
                <a:sym typeface="Roboto"/>
              </a:rPr>
              <a:t>Second, brain scores strongly correlate with language accuracy in both MEG (</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0.77 Pearson’s correlation on average ± 0.01 across subjects) and fMRI (</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0.57 ± 0.02, Fig. </a:t>
            </a:r>
            <a:r>
              <a:rPr lang="en" sz="1700" u="sng">
                <a:solidFill>
                  <a:srgbClr val="006699"/>
                </a:solidFill>
                <a:highlight>
                  <a:srgbClr val="FFFFFF"/>
                </a:highlight>
                <a:latin typeface="Roboto"/>
                <a:ea typeface="Roboto"/>
                <a:cs typeface="Roboto"/>
                <a:sym typeface="Roboto"/>
                <a:hlinkClick r:id="rId6">
                  <a:extLst>
                    <a:ext uri="{A12FA001-AC4F-418D-AE19-62706E023703}">
                      <ahyp:hlinkClr xmlns:ahyp="http://schemas.microsoft.com/office/drawing/2018/hyperlinkcolor" val="tx"/>
                    </a:ext>
                  </a:extLst>
                </a:hlinkClick>
              </a:rPr>
              <a:t>4</a:t>
            </a:r>
            <a:r>
              <a:rPr lang="en" sz="1700">
                <a:solidFill>
                  <a:srgbClr val="222222"/>
                </a:solidFill>
                <a:highlight>
                  <a:srgbClr val="FFFFFF"/>
                </a:highlight>
                <a:latin typeface="Roboto"/>
                <a:ea typeface="Roboto"/>
                <a:cs typeface="Roboto"/>
                <a:sym typeface="Roboto"/>
              </a:rPr>
              <a:t>b, c). The correlation is highest for middle (fMRI: </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0.81 ± 0.02; MEG: </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0.86 ± 0.01) than input (fMRI: </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0.39 ± 0.03; MEG: </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0.73 ± 0.02) and output layers (fMRI: </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0.63 ± 0.03; MEG:</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0.78 ± 0.02). Beta</a:t>
            </a:r>
            <a:endParaRPr sz="1700">
              <a:solidFill>
                <a:srgbClr val="222222"/>
              </a:solidFill>
              <a:highlight>
                <a:srgbClr val="FFFFFF"/>
              </a:highlight>
              <a:latin typeface="Roboto"/>
              <a:ea typeface="Roboto"/>
              <a:cs typeface="Roboto"/>
              <a:sym typeface="Roboto"/>
            </a:endParaRPr>
          </a:p>
          <a:p>
            <a:pPr marL="0" lvl="0" indent="0" algn="l" rtl="0">
              <a:spcBef>
                <a:spcPts val="2100"/>
              </a:spcBef>
              <a:spcAft>
                <a:spcPts val="0"/>
              </a:spcAft>
              <a:buNone/>
            </a:pPr>
            <a:endParaRPr sz="1700">
              <a:solidFill>
                <a:srgbClr val="222222"/>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1420462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13f8861e6b0_0_1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13f8861e6b0_0_1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222222"/>
                </a:solidFill>
                <a:highlight>
                  <a:srgbClr val="FFFFFF"/>
                </a:highlight>
                <a:latin typeface="Roboto"/>
                <a:ea typeface="Roboto"/>
                <a:cs typeface="Roboto"/>
                <a:sym typeface="Roboto"/>
              </a:rPr>
              <a:t>In fMRI, the brain scores of the visual embedding peak in the early visual cortex (V1) (mean brain scores across voxels: </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0.022 ± 0.003, </a:t>
            </a:r>
            <a:r>
              <a:rPr lang="en" sz="1700" i="1">
                <a:solidFill>
                  <a:srgbClr val="222222"/>
                </a:solidFill>
                <a:highlight>
                  <a:srgbClr val="FFFFFF"/>
                </a:highlight>
                <a:latin typeface="Roboto"/>
                <a:ea typeface="Roboto"/>
                <a:cs typeface="Roboto"/>
                <a:sym typeface="Roboto"/>
              </a:rPr>
              <a:t>p</a:t>
            </a:r>
            <a:r>
              <a:rPr lang="en" sz="1700">
                <a:solidFill>
                  <a:srgbClr val="222222"/>
                </a:solidFill>
                <a:highlight>
                  <a:srgbClr val="FFFFFF"/>
                </a:highlight>
                <a:latin typeface="Roboto"/>
                <a:ea typeface="Roboto"/>
                <a:cs typeface="Roboto"/>
                <a:sym typeface="Roboto"/>
              </a:rPr>
              <a:t> &lt; 10</a:t>
            </a:r>
            <a:r>
              <a:rPr lang="en" sz="1250">
                <a:solidFill>
                  <a:srgbClr val="222222"/>
                </a:solidFill>
                <a:highlight>
                  <a:srgbClr val="FFFFFF"/>
                </a:highlight>
                <a:latin typeface="Roboto"/>
                <a:ea typeface="Roboto"/>
                <a:cs typeface="Roboto"/>
                <a:sym typeface="Roboto"/>
              </a:rPr>
              <a:t>−11</a:t>
            </a:r>
            <a:r>
              <a:rPr lang="en" sz="1700">
                <a:solidFill>
                  <a:srgbClr val="222222"/>
                </a:solidFill>
                <a:highlight>
                  <a:srgbClr val="FFFFFF"/>
                </a:highlight>
                <a:latin typeface="Roboto"/>
                <a:ea typeface="Roboto"/>
                <a:cs typeface="Roboto"/>
                <a:sym typeface="Roboto"/>
              </a:rPr>
              <a:t>). By contrast, the brain scores of lexical embedding peak in the left superior temporal gyrus (</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0.052 ± 0.004, </a:t>
            </a:r>
            <a:r>
              <a:rPr lang="en" sz="1700" i="1">
                <a:solidFill>
                  <a:srgbClr val="222222"/>
                </a:solidFill>
                <a:highlight>
                  <a:srgbClr val="FFFFFF"/>
                </a:highlight>
                <a:latin typeface="Roboto"/>
                <a:ea typeface="Roboto"/>
                <a:cs typeface="Roboto"/>
                <a:sym typeface="Roboto"/>
              </a:rPr>
              <a:t>p</a:t>
            </a:r>
            <a:r>
              <a:rPr lang="en" sz="1700">
                <a:solidFill>
                  <a:srgbClr val="222222"/>
                </a:solidFill>
                <a:highlight>
                  <a:srgbClr val="FFFFFF"/>
                </a:highlight>
                <a:latin typeface="Roboto"/>
                <a:ea typeface="Roboto"/>
                <a:cs typeface="Roboto"/>
                <a:sym typeface="Roboto"/>
              </a:rPr>
              <a:t> &lt; 10</a:t>
            </a:r>
            <a:r>
              <a:rPr lang="en" sz="1250">
                <a:solidFill>
                  <a:srgbClr val="222222"/>
                </a:solidFill>
                <a:highlight>
                  <a:srgbClr val="FFFFFF"/>
                </a:highlight>
                <a:latin typeface="Roboto"/>
                <a:ea typeface="Roboto"/>
                <a:cs typeface="Roboto"/>
                <a:sym typeface="Roboto"/>
              </a:rPr>
              <a:t>−13</a:t>
            </a:r>
            <a:r>
              <a:rPr lang="en" sz="1700">
                <a:solidFill>
                  <a:srgbClr val="222222"/>
                </a:solidFill>
                <a:highlight>
                  <a:srgbClr val="FFFFFF"/>
                </a:highlight>
                <a:latin typeface="Roboto"/>
                <a:ea typeface="Roboto"/>
                <a:cs typeface="Roboto"/>
                <a:sym typeface="Roboto"/>
              </a:rPr>
              <a:t>) as well as in the inferior temporal cortex and middle frontal gyrus (</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0.053 ± 0.003, </a:t>
            </a:r>
            <a:r>
              <a:rPr lang="en" sz="1700" i="1">
                <a:solidFill>
                  <a:srgbClr val="222222"/>
                </a:solidFill>
                <a:highlight>
                  <a:srgbClr val="FFFFFF"/>
                </a:highlight>
                <a:latin typeface="Roboto"/>
                <a:ea typeface="Roboto"/>
                <a:cs typeface="Roboto"/>
                <a:sym typeface="Roboto"/>
              </a:rPr>
              <a:t>p</a:t>
            </a:r>
            <a:r>
              <a:rPr lang="en" sz="1700">
                <a:solidFill>
                  <a:srgbClr val="222222"/>
                </a:solidFill>
                <a:highlight>
                  <a:srgbClr val="FFFFFF"/>
                </a:highlight>
                <a:latin typeface="Roboto"/>
                <a:ea typeface="Roboto"/>
                <a:cs typeface="Roboto"/>
                <a:sym typeface="Roboto"/>
              </a:rPr>
              <a:t> &lt; 10</a:t>
            </a:r>
            <a:r>
              <a:rPr lang="en" sz="1250">
                <a:solidFill>
                  <a:srgbClr val="222222"/>
                </a:solidFill>
                <a:highlight>
                  <a:srgbClr val="FFFFFF"/>
                </a:highlight>
                <a:latin typeface="Roboto"/>
                <a:ea typeface="Roboto"/>
                <a:cs typeface="Roboto"/>
                <a:sym typeface="Roboto"/>
              </a:rPr>
              <a:t>−15</a:t>
            </a:r>
            <a:r>
              <a:rPr lang="en" sz="1700">
                <a:solidFill>
                  <a:srgbClr val="222222"/>
                </a:solidFill>
                <a:highlight>
                  <a:srgbClr val="FFFFFF"/>
                </a:highlight>
                <a:latin typeface="Roboto"/>
                <a:ea typeface="Roboto"/>
                <a:cs typeface="Roboto"/>
                <a:sym typeface="Roboto"/>
              </a:rPr>
              <a:t>) and are significant across the entire language and reading network (Fig. </a:t>
            </a:r>
            <a:r>
              <a:rPr lang="en" sz="1700" u="sng">
                <a:solidFill>
                  <a:srgbClr val="006699"/>
                </a:solidFill>
                <a:highlight>
                  <a:srgbClr val="FFFFFF"/>
                </a:highlight>
                <a:latin typeface="Roboto"/>
                <a:ea typeface="Roboto"/>
                <a:cs typeface="Roboto"/>
                <a:sym typeface="Roboto"/>
                <a:hlinkClick r:id="rId3">
                  <a:extLst>
                    <a:ext uri="{A12FA001-AC4F-418D-AE19-62706E023703}">
                      <ahyp:hlinkClr xmlns:ahyp="http://schemas.microsoft.com/office/drawing/2018/hyperlinkcolor" val="tx"/>
                    </a:ext>
                  </a:extLst>
                </a:hlinkClick>
              </a:rPr>
              <a:t>3</a:t>
            </a:r>
            <a:r>
              <a:rPr lang="en" sz="1700">
                <a:solidFill>
                  <a:srgbClr val="222222"/>
                </a:solidFill>
                <a:highlight>
                  <a:srgbClr val="FFFFFF"/>
                </a:highlight>
                <a:latin typeface="Roboto"/>
                <a:ea typeface="Roboto"/>
                <a:cs typeface="Roboto"/>
                <a:sym typeface="Roboto"/>
              </a:rPr>
              <a:t>b). Finally, the brain scores of the compositional embedding are significantly higher than those of lexical of embeddings in the superior temporal gyrus (Δ</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0.012 ± 0.001, </a:t>
            </a:r>
            <a:r>
              <a:rPr lang="en" sz="1700" i="1">
                <a:solidFill>
                  <a:srgbClr val="222222"/>
                </a:solidFill>
                <a:highlight>
                  <a:srgbClr val="FFFFFF"/>
                </a:highlight>
                <a:latin typeface="Roboto"/>
                <a:ea typeface="Roboto"/>
                <a:cs typeface="Roboto"/>
                <a:sym typeface="Roboto"/>
              </a:rPr>
              <a:t>p</a:t>
            </a:r>
            <a:r>
              <a:rPr lang="en" sz="1700">
                <a:solidFill>
                  <a:srgbClr val="222222"/>
                </a:solidFill>
                <a:highlight>
                  <a:srgbClr val="FFFFFF"/>
                </a:highlight>
                <a:latin typeface="Roboto"/>
                <a:ea typeface="Roboto"/>
                <a:cs typeface="Roboto"/>
                <a:sym typeface="Roboto"/>
              </a:rPr>
              <a:t> &lt; 10</a:t>
            </a:r>
            <a:r>
              <a:rPr lang="en" sz="1250">
                <a:solidFill>
                  <a:srgbClr val="222222"/>
                </a:solidFill>
                <a:highlight>
                  <a:srgbClr val="FFFFFF"/>
                </a:highlight>
                <a:latin typeface="Roboto"/>
                <a:ea typeface="Roboto"/>
                <a:cs typeface="Roboto"/>
                <a:sym typeface="Roboto"/>
              </a:rPr>
              <a:t>−16</a:t>
            </a:r>
            <a:r>
              <a:rPr lang="en" sz="1700">
                <a:solidFill>
                  <a:srgbClr val="222222"/>
                </a:solidFill>
                <a:highlight>
                  <a:srgbClr val="FFFFFF"/>
                </a:highlight>
                <a:latin typeface="Roboto"/>
                <a:ea typeface="Roboto"/>
                <a:cs typeface="Roboto"/>
                <a:sym typeface="Roboto"/>
              </a:rPr>
              <a:t>), the angular gyrus (Δ</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0.010 ± 0.001, </a:t>
            </a:r>
            <a:r>
              <a:rPr lang="en" sz="1700" i="1">
                <a:solidFill>
                  <a:srgbClr val="222222"/>
                </a:solidFill>
                <a:highlight>
                  <a:srgbClr val="FFFFFF"/>
                </a:highlight>
                <a:latin typeface="Roboto"/>
                <a:ea typeface="Roboto"/>
                <a:cs typeface="Roboto"/>
                <a:sym typeface="Roboto"/>
              </a:rPr>
              <a:t>p</a:t>
            </a:r>
            <a:r>
              <a:rPr lang="en" sz="1700">
                <a:solidFill>
                  <a:srgbClr val="222222"/>
                </a:solidFill>
                <a:highlight>
                  <a:srgbClr val="FFFFFF"/>
                </a:highlight>
                <a:latin typeface="Roboto"/>
                <a:ea typeface="Roboto"/>
                <a:cs typeface="Roboto"/>
                <a:sym typeface="Roboto"/>
              </a:rPr>
              <a:t> &lt; 10</a:t>
            </a:r>
            <a:r>
              <a:rPr lang="en" sz="1250">
                <a:solidFill>
                  <a:srgbClr val="222222"/>
                </a:solidFill>
                <a:highlight>
                  <a:srgbClr val="FFFFFF"/>
                </a:highlight>
                <a:latin typeface="Roboto"/>
                <a:ea typeface="Roboto"/>
                <a:cs typeface="Roboto"/>
                <a:sym typeface="Roboto"/>
              </a:rPr>
              <a:t>−16</a:t>
            </a:r>
            <a:r>
              <a:rPr lang="en" sz="1700">
                <a:solidFill>
                  <a:srgbClr val="222222"/>
                </a:solidFill>
                <a:highlight>
                  <a:srgbClr val="FFFFFF"/>
                </a:highlight>
                <a:latin typeface="Roboto"/>
                <a:ea typeface="Roboto"/>
                <a:cs typeface="Roboto"/>
                <a:sym typeface="Roboto"/>
              </a:rPr>
              <a:t>), the infero-frontal cortex (Δ</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0.016 ± 0.001, </a:t>
            </a:r>
            <a:r>
              <a:rPr lang="en" sz="1700" i="1">
                <a:solidFill>
                  <a:srgbClr val="222222"/>
                </a:solidFill>
                <a:highlight>
                  <a:srgbClr val="FFFFFF"/>
                </a:highlight>
                <a:latin typeface="Roboto"/>
                <a:ea typeface="Roboto"/>
                <a:cs typeface="Roboto"/>
                <a:sym typeface="Roboto"/>
              </a:rPr>
              <a:t>p</a:t>
            </a:r>
            <a:r>
              <a:rPr lang="en" sz="1700">
                <a:solidFill>
                  <a:srgbClr val="222222"/>
                </a:solidFill>
                <a:highlight>
                  <a:srgbClr val="FFFFFF"/>
                </a:highlight>
                <a:latin typeface="Roboto"/>
                <a:ea typeface="Roboto"/>
                <a:cs typeface="Roboto"/>
                <a:sym typeface="Roboto"/>
              </a:rPr>
              <a:t> &lt; 10</a:t>
            </a:r>
            <a:r>
              <a:rPr lang="en" sz="1250">
                <a:solidFill>
                  <a:srgbClr val="222222"/>
                </a:solidFill>
                <a:highlight>
                  <a:srgbClr val="FFFFFF"/>
                </a:highlight>
                <a:latin typeface="Roboto"/>
                <a:ea typeface="Roboto"/>
                <a:cs typeface="Roboto"/>
                <a:sym typeface="Roboto"/>
              </a:rPr>
              <a:t>−16</a:t>
            </a:r>
            <a:r>
              <a:rPr lang="en" sz="1700">
                <a:solidFill>
                  <a:srgbClr val="222222"/>
                </a:solidFill>
                <a:highlight>
                  <a:srgbClr val="FFFFFF"/>
                </a:highlight>
                <a:latin typeface="Roboto"/>
                <a:ea typeface="Roboto"/>
                <a:cs typeface="Roboto"/>
                <a:sym typeface="Roboto"/>
              </a:rPr>
              <a:t>) and the dorsolateral prefrontal cortex (Δ</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0.012 ± 0.001, </a:t>
            </a:r>
            <a:r>
              <a:rPr lang="en" sz="1700" i="1">
                <a:solidFill>
                  <a:srgbClr val="222222"/>
                </a:solidFill>
                <a:highlight>
                  <a:srgbClr val="FFFFFF"/>
                </a:highlight>
                <a:latin typeface="Roboto"/>
                <a:ea typeface="Roboto"/>
                <a:cs typeface="Roboto"/>
                <a:sym typeface="Roboto"/>
              </a:rPr>
              <a:t>p</a:t>
            </a:r>
            <a:r>
              <a:rPr lang="en" sz="1700">
                <a:solidFill>
                  <a:srgbClr val="222222"/>
                </a:solidFill>
                <a:highlight>
                  <a:srgbClr val="FFFFFF"/>
                </a:highlight>
                <a:latin typeface="Roboto"/>
                <a:ea typeface="Roboto"/>
                <a:cs typeface="Roboto"/>
                <a:sym typeface="Roboto"/>
              </a:rPr>
              <a:t> &lt; 10</a:t>
            </a:r>
            <a:r>
              <a:rPr lang="en" sz="1250">
                <a:solidFill>
                  <a:srgbClr val="222222"/>
                </a:solidFill>
                <a:highlight>
                  <a:srgbClr val="FFFFFF"/>
                </a:highlight>
                <a:latin typeface="Roboto"/>
                <a:ea typeface="Roboto"/>
                <a:cs typeface="Roboto"/>
                <a:sym typeface="Roboto"/>
              </a:rPr>
              <a:t>−13</a:t>
            </a:r>
            <a:r>
              <a:rPr lang="en" sz="1700">
                <a:solidFill>
                  <a:srgbClr val="222222"/>
                </a:solidFill>
                <a:highlight>
                  <a:srgbClr val="FFFFFF"/>
                </a:highlight>
                <a:latin typeface="Roboto"/>
                <a:ea typeface="Roboto"/>
                <a:cs typeface="Roboto"/>
                <a:sym typeface="Roboto"/>
              </a:rPr>
              <a:t>). While these effects are lateralized (left hemisphere versus right hemisphere: Δ</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0.010 ± 0.001, </a:t>
            </a:r>
            <a:r>
              <a:rPr lang="en" sz="1700" i="1">
                <a:solidFill>
                  <a:srgbClr val="222222"/>
                </a:solidFill>
                <a:highlight>
                  <a:srgbClr val="FFFFFF"/>
                </a:highlight>
                <a:latin typeface="Roboto"/>
                <a:ea typeface="Roboto"/>
                <a:cs typeface="Roboto"/>
                <a:sym typeface="Roboto"/>
              </a:rPr>
              <a:t>p</a:t>
            </a:r>
            <a:r>
              <a:rPr lang="en" sz="1700">
                <a:solidFill>
                  <a:srgbClr val="222222"/>
                </a:solidFill>
                <a:highlight>
                  <a:srgbClr val="FFFFFF"/>
                </a:highlight>
                <a:latin typeface="Roboto"/>
                <a:ea typeface="Roboto"/>
                <a:cs typeface="Roboto"/>
                <a:sym typeface="Roboto"/>
              </a:rPr>
              <a:t> &lt; 10</a:t>
            </a:r>
            <a:r>
              <a:rPr lang="en" sz="1250">
                <a:solidFill>
                  <a:srgbClr val="222222"/>
                </a:solidFill>
                <a:highlight>
                  <a:srgbClr val="FFFFFF"/>
                </a:highlight>
                <a:latin typeface="Roboto"/>
                <a:ea typeface="Roboto"/>
                <a:cs typeface="Roboto"/>
                <a:sym typeface="Roboto"/>
              </a:rPr>
              <a:t>−14</a:t>
            </a:r>
            <a:r>
              <a:rPr lang="en" sz="1700">
                <a:solidFill>
                  <a:srgbClr val="222222"/>
                </a:solidFill>
                <a:highlight>
                  <a:srgbClr val="FFFFFF"/>
                </a:highlight>
                <a:latin typeface="Roboto"/>
                <a:ea typeface="Roboto"/>
                <a:cs typeface="Roboto"/>
                <a:sym typeface="Roboto"/>
              </a:rPr>
              <a:t>), they are significant across a remarkably large number of bilateral areas (Fig. </a:t>
            </a:r>
            <a:r>
              <a:rPr lang="en" sz="1700" u="sng">
                <a:solidFill>
                  <a:srgbClr val="006699"/>
                </a:solidFill>
                <a:highlight>
                  <a:srgbClr val="FFFFFF"/>
                </a:highlight>
                <a:latin typeface="Roboto"/>
                <a:ea typeface="Roboto"/>
                <a:cs typeface="Roboto"/>
                <a:sym typeface="Roboto"/>
                <a:hlinkClick r:id="rId3">
                  <a:extLst>
                    <a:ext uri="{A12FA001-AC4F-418D-AE19-62706E023703}">
                      <ahyp:hlinkClr xmlns:ahyp="http://schemas.microsoft.com/office/drawing/2018/hyperlinkcolor" val="tx"/>
                    </a:ext>
                  </a:extLst>
                </a:hlinkClick>
              </a:rPr>
              <a:t>3</a:t>
            </a:r>
            <a:r>
              <a:rPr lang="en" sz="1700">
                <a:solidFill>
                  <a:srgbClr val="222222"/>
                </a:solidFill>
                <a:highlight>
                  <a:srgbClr val="FFFFFF"/>
                </a:highlight>
                <a:latin typeface="Roboto"/>
                <a:ea typeface="Roboto"/>
                <a:cs typeface="Roboto"/>
                <a:sym typeface="Roboto"/>
              </a:rPr>
              <a:t>b). Lexical and compositional embeddings accurately predict brain responses in the early visual cortex. This result is not necessarily surprising: language embeddings encode features (e.g., position of words in the sentence, beginning/end of the sentence) that correlate with visual information (words are flashed at a screen, and the sentences are separated by pauses). Critically, the gain (Δ</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of these embeddings remain very small, suggesting that this effect is mainly driven by the covariance between low-level and high-level representations of words.</a:t>
            </a:r>
            <a:endParaRPr sz="1700">
              <a:solidFill>
                <a:srgbClr val="222222"/>
              </a:solidFill>
              <a:highlight>
                <a:srgbClr val="FFFFFF"/>
              </a:highlight>
              <a:latin typeface="Roboto"/>
              <a:ea typeface="Roboto"/>
              <a:cs typeface="Roboto"/>
              <a:sym typeface="Roboto"/>
            </a:endParaRPr>
          </a:p>
          <a:p>
            <a:pPr marL="0" lvl="0" indent="0" algn="l" rtl="0">
              <a:spcBef>
                <a:spcPts val="0"/>
              </a:spcBef>
              <a:spcAft>
                <a:spcPts val="0"/>
              </a:spcAft>
              <a:buNone/>
            </a:pPr>
            <a:endParaRPr sz="1700">
              <a:solidFill>
                <a:srgbClr val="222222"/>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r>
              <a:rPr lang="en" sz="1700">
                <a:solidFill>
                  <a:srgbClr val="222222"/>
                </a:solidFill>
                <a:highlight>
                  <a:srgbClr val="FFFFFF"/>
                </a:highlight>
                <a:latin typeface="Roboto"/>
                <a:ea typeface="Roboto"/>
                <a:cs typeface="Roboto"/>
                <a:sym typeface="Roboto"/>
              </a:rPr>
              <a:t>To characterize the dynamics of these brain representations, we perform the same analysis using source-localized MEG recordings. The resulting brain scores are consistent with—although less spatially precise than—the above fMRI results (Fig. </a:t>
            </a:r>
            <a:r>
              <a:rPr lang="en" sz="1700" u="sng">
                <a:solidFill>
                  <a:srgbClr val="006699"/>
                </a:solidFill>
                <a:highlight>
                  <a:srgbClr val="FFFFFF"/>
                </a:highlight>
                <a:latin typeface="Roboto"/>
                <a:ea typeface="Roboto"/>
                <a:cs typeface="Roboto"/>
                <a:sym typeface="Roboto"/>
                <a:hlinkClick r:id="rId3">
                  <a:extLst>
                    <a:ext uri="{A12FA001-AC4F-418D-AE19-62706E023703}">
                      <ahyp:hlinkClr xmlns:ahyp="http://schemas.microsoft.com/office/drawing/2018/hyperlinkcolor" val="tx"/>
                    </a:ext>
                  </a:extLst>
                </a:hlinkClick>
              </a:rPr>
              <a:t>3</a:t>
            </a:r>
            <a:r>
              <a:rPr lang="en" sz="1700">
                <a:solidFill>
                  <a:srgbClr val="222222"/>
                </a:solidFill>
                <a:highlight>
                  <a:srgbClr val="FFFFFF"/>
                </a:highlight>
                <a:latin typeface="Roboto"/>
                <a:ea typeface="Roboto"/>
                <a:cs typeface="Roboto"/>
                <a:sym typeface="Roboto"/>
              </a:rPr>
              <a:t>c, average brain score between 0 and 2 s). For clarity, Fig. </a:t>
            </a:r>
            <a:r>
              <a:rPr lang="en" sz="1700" u="sng">
                <a:solidFill>
                  <a:srgbClr val="006699"/>
                </a:solidFill>
                <a:highlight>
                  <a:srgbClr val="FFFFFF"/>
                </a:highlight>
                <a:latin typeface="Roboto"/>
                <a:ea typeface="Roboto"/>
                <a:cs typeface="Roboto"/>
                <a:sym typeface="Roboto"/>
                <a:hlinkClick r:id="rId3">
                  <a:extLst>
                    <a:ext uri="{A12FA001-AC4F-418D-AE19-62706E023703}">
                      <ahyp:hlinkClr xmlns:ahyp="http://schemas.microsoft.com/office/drawing/2018/hyperlinkcolor" val="tx"/>
                    </a:ext>
                  </a:extLst>
                </a:hlinkClick>
              </a:rPr>
              <a:t>3</a:t>
            </a:r>
            <a:r>
              <a:rPr lang="en" sz="1700">
                <a:solidFill>
                  <a:srgbClr val="222222"/>
                </a:solidFill>
                <a:highlight>
                  <a:srgbClr val="FFFFFF"/>
                </a:highlight>
                <a:latin typeface="Roboto"/>
                <a:ea typeface="Roboto"/>
                <a:cs typeface="Roboto"/>
                <a:sym typeface="Roboto"/>
              </a:rPr>
              <a:t>d and Supplementary Movie </a:t>
            </a:r>
            <a:r>
              <a:rPr lang="en" sz="1700" u="sng">
                <a:solidFill>
                  <a:srgbClr val="006699"/>
                </a:solidFill>
                <a:highlight>
                  <a:srgbClr val="FFFFFF"/>
                </a:highlight>
                <a:latin typeface="Roboto"/>
                <a:ea typeface="Roboto"/>
                <a:cs typeface="Roboto"/>
                <a:sym typeface="Roboto"/>
                <a:hlinkClick r:id="rId4">
                  <a:extLst>
                    <a:ext uri="{A12FA001-AC4F-418D-AE19-62706E023703}">
                      <ahyp:hlinkClr xmlns:ahyp="http://schemas.microsoft.com/office/drawing/2018/hyperlinkcolor" val="tx"/>
                    </a:ext>
                  </a:extLst>
                </a:hlinkClick>
              </a:rPr>
              <a:t>2</a:t>
            </a:r>
            <a:r>
              <a:rPr lang="en" sz="1700">
                <a:solidFill>
                  <a:srgbClr val="222222"/>
                </a:solidFill>
                <a:highlight>
                  <a:srgbClr val="FFFFFF"/>
                </a:highlight>
                <a:latin typeface="Roboto"/>
                <a:ea typeface="Roboto"/>
                <a:cs typeface="Roboto"/>
                <a:sym typeface="Roboto"/>
              </a:rPr>
              <a:t> plot the gain in MEG scores: i.e., the difference of prediction performance between i) word and visual embeddings (green) and ii) the difference between compositional and word embedding (red). The brain scores of the visual embedding peak around 100 ms in V1 (</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0.008 ± 0.002, </a:t>
            </a:r>
            <a:r>
              <a:rPr lang="en" sz="1700" i="1">
                <a:solidFill>
                  <a:srgbClr val="222222"/>
                </a:solidFill>
                <a:highlight>
                  <a:srgbClr val="FFFFFF"/>
                </a:highlight>
                <a:latin typeface="Roboto"/>
                <a:ea typeface="Roboto"/>
                <a:cs typeface="Roboto"/>
                <a:sym typeface="Roboto"/>
              </a:rPr>
              <a:t>p</a:t>
            </a:r>
            <a:r>
              <a:rPr lang="en" sz="1700">
                <a:solidFill>
                  <a:srgbClr val="222222"/>
                </a:solidFill>
                <a:highlight>
                  <a:srgbClr val="FFFFFF"/>
                </a:highlight>
                <a:latin typeface="Roboto"/>
                <a:ea typeface="Roboto"/>
                <a:cs typeface="Roboto"/>
                <a:sym typeface="Roboto"/>
              </a:rPr>
              <a:t> &lt; 10</a:t>
            </a:r>
            <a:r>
              <a:rPr lang="en" sz="1250">
                <a:solidFill>
                  <a:srgbClr val="222222"/>
                </a:solidFill>
                <a:highlight>
                  <a:srgbClr val="FFFFFF"/>
                </a:highlight>
                <a:latin typeface="Roboto"/>
                <a:ea typeface="Roboto"/>
                <a:cs typeface="Roboto"/>
                <a:sym typeface="Roboto"/>
              </a:rPr>
              <a:t>−3</a:t>
            </a:r>
            <a:r>
              <a:rPr lang="en" sz="1700">
                <a:solidFill>
                  <a:srgbClr val="222222"/>
                </a:solidFill>
                <a:highlight>
                  <a:srgbClr val="FFFFFF"/>
                </a:highlight>
                <a:latin typeface="Roboto"/>
                <a:ea typeface="Roboto"/>
                <a:cs typeface="Roboto"/>
                <a:sym typeface="Roboto"/>
              </a:rPr>
              <a:t>), and rapidly propagate to higher-level areas (Fig. </a:t>
            </a:r>
            <a:r>
              <a:rPr lang="en" sz="1700" u="sng">
                <a:solidFill>
                  <a:srgbClr val="006699"/>
                </a:solidFill>
                <a:highlight>
                  <a:srgbClr val="FFFFFF"/>
                </a:highlight>
                <a:latin typeface="Roboto"/>
                <a:ea typeface="Roboto"/>
                <a:cs typeface="Roboto"/>
                <a:sym typeface="Roboto"/>
                <a:hlinkClick r:id="rId3">
                  <a:extLst>
                    <a:ext uri="{A12FA001-AC4F-418D-AE19-62706E023703}">
                      <ahyp:hlinkClr xmlns:ahyp="http://schemas.microsoft.com/office/drawing/2018/hyperlinkcolor" val="tx"/>
                    </a:ext>
                  </a:extLst>
                </a:hlinkClick>
              </a:rPr>
              <a:t>3</a:t>
            </a:r>
            <a:r>
              <a:rPr lang="en" sz="1700">
                <a:solidFill>
                  <a:srgbClr val="222222"/>
                </a:solidFill>
                <a:highlight>
                  <a:srgbClr val="FFFFFF"/>
                </a:highlight>
                <a:latin typeface="Roboto"/>
                <a:ea typeface="Roboto"/>
                <a:cs typeface="Roboto"/>
                <a:sym typeface="Roboto"/>
              </a:rPr>
              <a:t>d and Supplementary Movie </a:t>
            </a:r>
            <a:r>
              <a:rPr lang="en" sz="1700" u="sng">
                <a:solidFill>
                  <a:srgbClr val="006699"/>
                </a:solidFill>
                <a:highlight>
                  <a:srgbClr val="FFFFFF"/>
                </a:highlight>
                <a:latin typeface="Roboto"/>
                <a:ea typeface="Roboto"/>
                <a:cs typeface="Roboto"/>
                <a:sym typeface="Roboto"/>
                <a:hlinkClick r:id="rId4">
                  <a:extLst>
                    <a:ext uri="{A12FA001-AC4F-418D-AE19-62706E023703}">
                      <ahyp:hlinkClr xmlns:ahyp="http://schemas.microsoft.com/office/drawing/2018/hyperlinkcolor" val="tx"/>
                    </a:ext>
                  </a:extLst>
                </a:hlinkClick>
              </a:rPr>
              <a:t>2</a:t>
            </a:r>
            <a:r>
              <a:rPr lang="en" sz="1700">
                <a:solidFill>
                  <a:srgbClr val="222222"/>
                </a:solidFill>
                <a:highlight>
                  <a:srgbClr val="FFFFFF"/>
                </a:highlight>
                <a:latin typeface="Roboto"/>
                <a:ea typeface="Roboto"/>
                <a:cs typeface="Roboto"/>
                <a:sym typeface="Roboto"/>
              </a:rPr>
              <a:t>). The gain achieved by the word embedding can be observed in the left posterior fusiform gyrus around 200 ms and peaks around 400 ms and in the left temporal and frontal cortices. Finally, the gain achieved by the compositional embedding is observed in a large number of bilateral brain regions, and peaks around 1 s after word onset (Fig. </a:t>
            </a:r>
            <a:r>
              <a:rPr lang="en" sz="1700" u="sng">
                <a:solidFill>
                  <a:srgbClr val="006699"/>
                </a:solidFill>
                <a:highlight>
                  <a:srgbClr val="FFFFFF"/>
                </a:highlight>
                <a:latin typeface="Roboto"/>
                <a:ea typeface="Roboto"/>
                <a:cs typeface="Roboto"/>
                <a:sym typeface="Roboto"/>
                <a:hlinkClick r:id="rId3">
                  <a:extLst>
                    <a:ext uri="{A12FA001-AC4F-418D-AE19-62706E023703}">
                      <ahyp:hlinkClr xmlns:ahyp="http://schemas.microsoft.com/office/drawing/2018/hyperlinkcolor" val="tx"/>
                    </a:ext>
                  </a:extLst>
                </a:hlinkClick>
              </a:rPr>
              <a:t>3</a:t>
            </a:r>
            <a:r>
              <a:rPr lang="en" sz="1700">
                <a:solidFill>
                  <a:srgbClr val="222222"/>
                </a:solidFill>
                <a:highlight>
                  <a:srgbClr val="FFFFFF"/>
                </a:highlight>
                <a:latin typeface="Roboto"/>
                <a:ea typeface="Roboto"/>
                <a:cs typeface="Roboto"/>
                <a:sym typeface="Roboto"/>
              </a:rPr>
              <a:t>c, d).</a:t>
            </a:r>
            <a:endParaRPr sz="1700">
              <a:solidFill>
                <a:srgbClr val="222222"/>
              </a:solidFill>
              <a:highlight>
                <a:srgbClr val="FFFFFF"/>
              </a:highlight>
              <a:latin typeface="Roboto"/>
              <a:ea typeface="Roboto"/>
              <a:cs typeface="Roboto"/>
              <a:sym typeface="Roboto"/>
            </a:endParaRPr>
          </a:p>
          <a:p>
            <a:pPr marL="0" lvl="0" indent="0" algn="l" rtl="0">
              <a:lnSpc>
                <a:spcPct val="115000"/>
              </a:lnSpc>
              <a:spcBef>
                <a:spcPts val="2100"/>
              </a:spcBef>
              <a:spcAft>
                <a:spcPts val="0"/>
              </a:spcAft>
              <a:buNone/>
            </a:pPr>
            <a:r>
              <a:rPr lang="en" sz="1700">
                <a:solidFill>
                  <a:srgbClr val="222222"/>
                </a:solidFill>
                <a:highlight>
                  <a:srgbClr val="FFFFFF"/>
                </a:highlight>
                <a:latin typeface="Roboto"/>
                <a:ea typeface="Roboto"/>
                <a:cs typeface="Roboto"/>
                <a:sym typeface="Roboto"/>
              </a:rPr>
              <a:t>After that period, brain areas outside the language network, such as area V1, appear to be better predicted by word and compositional embeddings than by visual ones (e.g., between visual and word in V1: Δ</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0.016 ± 0.002, </a:t>
            </a:r>
            <a:r>
              <a:rPr lang="en" sz="1700" i="1">
                <a:solidFill>
                  <a:srgbClr val="222222"/>
                </a:solidFill>
                <a:highlight>
                  <a:srgbClr val="FFFFFF"/>
                </a:highlight>
                <a:latin typeface="Roboto"/>
                <a:ea typeface="Roboto"/>
                <a:cs typeface="Roboto"/>
                <a:sym typeface="Roboto"/>
              </a:rPr>
              <a:t>p</a:t>
            </a:r>
            <a:r>
              <a:rPr lang="en" sz="1700">
                <a:solidFill>
                  <a:srgbClr val="222222"/>
                </a:solidFill>
                <a:highlight>
                  <a:srgbClr val="FFFFFF"/>
                </a:highlight>
                <a:latin typeface="Roboto"/>
                <a:ea typeface="Roboto"/>
                <a:cs typeface="Roboto"/>
                <a:sym typeface="Roboto"/>
              </a:rPr>
              <a:t> &lt; 10</a:t>
            </a:r>
            <a:r>
              <a:rPr lang="en" sz="1250">
                <a:solidFill>
                  <a:srgbClr val="222222"/>
                </a:solidFill>
                <a:highlight>
                  <a:srgbClr val="FFFFFF"/>
                </a:highlight>
                <a:latin typeface="Roboto"/>
                <a:ea typeface="Roboto"/>
                <a:cs typeface="Roboto"/>
                <a:sym typeface="Roboto"/>
              </a:rPr>
              <a:t>−10</a:t>
            </a:r>
            <a:r>
              <a:rPr lang="en" sz="1700">
                <a:solidFill>
                  <a:srgbClr val="222222"/>
                </a:solidFill>
                <a:highlight>
                  <a:srgbClr val="FFFFFF"/>
                </a:highlight>
                <a:latin typeface="Roboto"/>
                <a:ea typeface="Roboto"/>
                <a:cs typeface="Roboto"/>
                <a:sym typeface="Roboto"/>
              </a:rPr>
              <a:t>). These effects could thus reflect feedback activity</a:t>
            </a:r>
            <a:r>
              <a:rPr lang="en" sz="1250" u="sng">
                <a:solidFill>
                  <a:srgbClr val="006699"/>
                </a:solidFill>
                <a:highlight>
                  <a:srgbClr val="FFFFFF"/>
                </a:highlight>
                <a:latin typeface="Roboto"/>
                <a:ea typeface="Roboto"/>
                <a:cs typeface="Roboto"/>
                <a:sym typeface="Roboto"/>
                <a:hlinkClick r:id="rId5">
                  <a:extLst>
                    <a:ext uri="{A12FA001-AC4F-418D-AE19-62706E023703}">
                      <ahyp:hlinkClr xmlns:ahyp="http://schemas.microsoft.com/office/drawing/2018/hyperlinkcolor" val="tx"/>
                    </a:ext>
                  </a:extLst>
                </a:hlinkClick>
              </a:rPr>
              <a:t>45</a:t>
            </a:r>
            <a:r>
              <a:rPr lang="en" sz="1700">
                <a:solidFill>
                  <a:srgbClr val="222222"/>
                </a:solidFill>
                <a:highlight>
                  <a:srgbClr val="FFFFFF"/>
                </a:highlight>
                <a:latin typeface="Roboto"/>
                <a:ea typeface="Roboto"/>
                <a:cs typeface="Roboto"/>
                <a:sym typeface="Roboto"/>
              </a:rPr>
              <a:t> and explain why the corresponding fMRI responses are better accounted for by word and compositional embeddings than by visual ones.</a:t>
            </a:r>
            <a:endParaRPr sz="1700">
              <a:solidFill>
                <a:srgbClr val="222222"/>
              </a:solidFill>
              <a:highlight>
                <a:srgbClr val="FFFFFF"/>
              </a:highlight>
              <a:latin typeface="Roboto"/>
              <a:ea typeface="Roboto"/>
              <a:cs typeface="Roboto"/>
              <a:sym typeface="Roboto"/>
            </a:endParaRPr>
          </a:p>
          <a:p>
            <a:pPr marL="0" lvl="0" indent="0" algn="l" rtl="0">
              <a:lnSpc>
                <a:spcPct val="115000"/>
              </a:lnSpc>
              <a:spcBef>
                <a:spcPts val="2100"/>
              </a:spcBef>
              <a:spcAft>
                <a:spcPts val="0"/>
              </a:spcAft>
              <a:buNone/>
            </a:pPr>
            <a:r>
              <a:rPr lang="en" sz="1700">
                <a:solidFill>
                  <a:srgbClr val="222222"/>
                </a:solidFill>
                <a:highlight>
                  <a:srgbClr val="FFFFFF"/>
                </a:highlight>
                <a:latin typeface="Roboto"/>
                <a:ea typeface="Roboto"/>
                <a:cs typeface="Roboto"/>
                <a:sym typeface="Roboto"/>
              </a:rPr>
              <a:t>Second, brain scores strongly correlate with language accuracy in both MEG (</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0.77 Pearson’s correlation on average ± 0.01 across subjects) and fMRI (</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0.57 ± 0.02, Fig. </a:t>
            </a:r>
            <a:r>
              <a:rPr lang="en" sz="1700" u="sng">
                <a:solidFill>
                  <a:srgbClr val="006699"/>
                </a:solidFill>
                <a:highlight>
                  <a:srgbClr val="FFFFFF"/>
                </a:highlight>
                <a:latin typeface="Roboto"/>
                <a:ea typeface="Roboto"/>
                <a:cs typeface="Roboto"/>
                <a:sym typeface="Roboto"/>
                <a:hlinkClick r:id="rId6">
                  <a:extLst>
                    <a:ext uri="{A12FA001-AC4F-418D-AE19-62706E023703}">
                      <ahyp:hlinkClr xmlns:ahyp="http://schemas.microsoft.com/office/drawing/2018/hyperlinkcolor" val="tx"/>
                    </a:ext>
                  </a:extLst>
                </a:hlinkClick>
              </a:rPr>
              <a:t>4</a:t>
            </a:r>
            <a:r>
              <a:rPr lang="en" sz="1700">
                <a:solidFill>
                  <a:srgbClr val="222222"/>
                </a:solidFill>
                <a:highlight>
                  <a:srgbClr val="FFFFFF"/>
                </a:highlight>
                <a:latin typeface="Roboto"/>
                <a:ea typeface="Roboto"/>
                <a:cs typeface="Roboto"/>
                <a:sym typeface="Roboto"/>
              </a:rPr>
              <a:t>b, c). The correlation is highest for middle (fMRI: </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0.81 ± 0.02; MEG: </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0.86 ± 0.01) than input (fMRI: </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0.39 ± 0.03; MEG: </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0.73 ± 0.02) and output layers (fMRI: </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0.63 ± 0.03; MEG:</a:t>
            </a:r>
            <a:r>
              <a:rPr lang="en" sz="1700" i="1">
                <a:solidFill>
                  <a:srgbClr val="222222"/>
                </a:solidFill>
                <a:highlight>
                  <a:srgbClr val="FFFFFF"/>
                </a:highlight>
                <a:latin typeface="Roboto"/>
                <a:ea typeface="Roboto"/>
                <a:cs typeface="Roboto"/>
                <a:sym typeface="Roboto"/>
              </a:rPr>
              <a:t>R</a:t>
            </a:r>
            <a:r>
              <a:rPr lang="en" sz="1700">
                <a:solidFill>
                  <a:srgbClr val="222222"/>
                </a:solidFill>
                <a:highlight>
                  <a:srgbClr val="FFFFFF"/>
                </a:highlight>
                <a:latin typeface="Roboto"/>
                <a:ea typeface="Roboto"/>
                <a:cs typeface="Roboto"/>
                <a:sym typeface="Roboto"/>
              </a:rPr>
              <a:t> = 0.78 ± 0.02). Beta</a:t>
            </a:r>
            <a:endParaRPr sz="1700">
              <a:solidFill>
                <a:srgbClr val="222222"/>
              </a:solidFill>
              <a:highlight>
                <a:srgbClr val="FFFFFF"/>
              </a:highlight>
              <a:latin typeface="Roboto"/>
              <a:ea typeface="Roboto"/>
              <a:cs typeface="Roboto"/>
              <a:sym typeface="Roboto"/>
            </a:endParaRPr>
          </a:p>
          <a:p>
            <a:pPr marL="0" lvl="0" indent="0" algn="l" rtl="0">
              <a:spcBef>
                <a:spcPts val="2100"/>
              </a:spcBef>
              <a:spcAft>
                <a:spcPts val="0"/>
              </a:spcAft>
              <a:buNone/>
            </a:pPr>
            <a:endParaRPr sz="1700">
              <a:solidFill>
                <a:srgbClr val="222222"/>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3868014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3f8dd67c00_0_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13f8dd67c00_0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3f8dd67c00_0_4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13f8dd67c00_0_4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2857952a9e_0_1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g22857952a9e_0_1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SG">
                <a:latin typeface="Helvetica Neue"/>
                <a:ea typeface="Helvetica Neue"/>
                <a:cs typeface="Helvetica Neue"/>
                <a:sym typeface="Helvetica Neue"/>
              </a:rPr>
              <a:t>These language models are trained to </a:t>
            </a:r>
            <a:r>
              <a:rPr lang="en-SG" b="1">
                <a:latin typeface="Helvetica Neue"/>
                <a:ea typeface="Helvetica Neue"/>
                <a:cs typeface="Helvetica Neue"/>
                <a:sym typeface="Helvetica Neue"/>
              </a:rPr>
              <a:t>[Keep clicking] </a:t>
            </a:r>
            <a:endParaRPr b="1">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SG">
                <a:latin typeface="Helvetica Neue"/>
                <a:ea typeface="Helvetica Neue"/>
                <a:cs typeface="Helvetica Neue"/>
                <a:sym typeface="Helvetica Neue"/>
              </a:rPr>
              <a:t>predict missing words over millions of text documents. </a:t>
            </a:r>
            <a:endParaRPr b="1" strike="sngStrike">
              <a:solidFill>
                <a:srgbClr val="38761D"/>
              </a:solidFill>
              <a:latin typeface="Helvetica Neue"/>
              <a:ea typeface="Helvetica Neue"/>
              <a:cs typeface="Helvetica Neue"/>
              <a:sym typeface="Helvetica Neue"/>
            </a:endParaRPr>
          </a:p>
        </p:txBody>
      </p:sp>
      <p:sp>
        <p:nvSpPr>
          <p:cNvPr id="134" name="Google Shape;134;g22857952a9e_0_1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SG"/>
              <a:t>3</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3f8dd67c00_0_4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3f8dd67c00_0_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3f8dd67c00_0_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3f8dd67c00_0_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3f8dd67c00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3f8dd67c00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3f8dd67c00_0_5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3f8dd67c00_0_5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presented an approach that directly introduced brain-relevant language bias in an NLP model by explicitly training an NLP model to predict language-induced brain recordings. To achieve this, we fine-tuned all parameters of a state-of-the-art NLP model, which was already pre-trained in a self-supervised fashion on a large amount of text, to predict two different types of brain imaging measurements---fMRI and Magnetoencephalography (MEG)---of people reading the same chapter of a popular book. We included two different imaging modalities to discourage the encoded bias' dependence on a specific imaging modality. In fact, we showed that for some participants, when a model is trained to predict MEG data, the resulting changes to the language-encoding that the model uses benefit subsequent training on fMRI data compared to starting with a language model trained only on text. This suggests that the changes to the language representations induced by the MEG data are not entirely imaging modality-specific, and that indeed the model is learning the relationship between language and brain activity as opposed to the relationship between language and a brain activity recording modality. We showed that the resulting model leads to improved prediction of previously unseen brain recordings, specifically in regions that are known to support language processing. This study demonstrates the feasibility of directly biasing language models to learn relationships between text and brain activity.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3f8dd67c00_0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13f8dd67c00_0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3f8dd67c00_0_5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13f8dd67c00_0_5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3f8dd67c00_0_6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13f8dd67c00_0_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F19549-5A20-44FD-8EA1-B16F2FB225AD}" type="slidenum">
              <a:rPr lang="en-US" smtClean="0"/>
              <a:t>43</a:t>
            </a:fld>
            <a:endParaRPr lang="en-US"/>
          </a:p>
        </p:txBody>
      </p:sp>
    </p:spTree>
    <p:extLst>
      <p:ext uri="{BB962C8B-B14F-4D97-AF65-F5344CB8AC3E}">
        <p14:creationId xmlns:p14="http://schemas.microsoft.com/office/powerpoint/2010/main" val="16282739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study, we investigate the correlation between brain activation and feature representa- tions learned by different task-specific networks, and ask which tasks lead to improvements in brain-encoding performance. </a:t>
            </a:r>
          </a:p>
          <a:p>
            <a:r>
              <a:rPr lang="en-US"/>
              <a:t>Our selection of these tasks was based on the following design principles:</a:t>
            </a:r>
          </a:p>
          <a:p>
            <a:r>
              <a:rPr lang="en-US"/>
              <a:t> (1) We wanted to select a set of tasks covering diverse cognitive-linguistic skills. </a:t>
            </a:r>
          </a:p>
          <a:p>
            <a:r>
              <a:rPr lang="en-US"/>
              <a:t>(2) We wanted to select tasks that are a part of popular NLP benchmarks like GLUE </a:t>
            </a:r>
          </a:p>
          <a:p>
            <a:endParaRPr lang="en-US"/>
          </a:p>
          <a:p>
            <a:r>
              <a:rPr lang="en-US"/>
              <a:t>The emerging evidence from fMRI studies both syntax and semantics is distributed in the brain Thus, in this work, we explore syntactic and semantic tasks separately. Of the above mentioned tasks, NER and SS are syntactic, while the others involve semantic reasoning.</a:t>
            </a:r>
            <a:br>
              <a:rPr lang="en-US"/>
            </a:br>
            <a:endParaRPr lang="en-US"/>
          </a:p>
        </p:txBody>
      </p:sp>
      <p:sp>
        <p:nvSpPr>
          <p:cNvPr id="4" name="Slide Number Placeholder 3"/>
          <p:cNvSpPr>
            <a:spLocks noGrp="1"/>
          </p:cNvSpPr>
          <p:nvPr>
            <p:ph type="sldNum" sz="quarter" idx="5"/>
          </p:nvPr>
        </p:nvSpPr>
        <p:spPr/>
        <p:txBody>
          <a:bodyPr/>
          <a:lstStyle/>
          <a:p>
            <a:fld id="{6DF19549-5A20-44FD-8EA1-B16F2FB225AD}" type="slidenum">
              <a:rPr lang="en-US" smtClean="0"/>
              <a:t>44</a:t>
            </a:fld>
            <a:endParaRPr lang="en-US"/>
          </a:p>
        </p:txBody>
      </p:sp>
    </p:spTree>
    <p:extLst>
      <p:ext uri="{BB962C8B-B14F-4D97-AF65-F5344CB8AC3E}">
        <p14:creationId xmlns:p14="http://schemas.microsoft.com/office/powerpoint/2010/main" val="31873588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3f8dd67c00_0_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13f8dd67c00_0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Features from coreference resolution, NER, and shallow syntax parsing explain greater variance for the reading activity. On the other hand, for the listening activity, tasks such as paraphrase generation, summarization, and natural language inference show better encoding performance</a:t>
            </a:r>
            <a:endParaRPr/>
          </a:p>
          <a:p>
            <a:pPr marL="0" lvl="0" indent="0" algn="l" rtl="0">
              <a:spcBef>
                <a:spcPts val="0"/>
              </a:spcBef>
              <a:spcAft>
                <a:spcPts val="0"/>
              </a:spcAft>
              <a:buNone/>
            </a:pPr>
            <a:endParaRPr/>
          </a:p>
          <a:p>
            <a:pPr marL="0" lvl="0" indent="0" algn="l" rtl="0">
              <a:spcBef>
                <a:spcPts val="0"/>
              </a:spcBef>
              <a:spcAft>
                <a:spcPts val="0"/>
              </a:spcAft>
              <a:buNone/>
            </a:pPr>
            <a:r>
              <a:rPr lang="en"/>
              <a:t>And obv different experiments with different stimuli</a:t>
            </a:r>
            <a:endParaRPr/>
          </a:p>
          <a:p>
            <a:pPr marL="0" lvl="0" indent="0" algn="l" rtl="0">
              <a:spcBef>
                <a:spcPts val="0"/>
              </a:spcBef>
              <a:spcAft>
                <a:spcPts val="0"/>
              </a:spcAft>
              <a:buNone/>
            </a:pPr>
            <a:r>
              <a:rPr lang="en">
                <a:solidFill>
                  <a:schemeClr val="dk1"/>
                </a:solidFill>
              </a:rPr>
              <a:t>Need better all tasks annotated on the same initial dataset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222222"/>
                </a:solidFill>
                <a:effectLst/>
                <a:latin typeface="Helvetica" panose="020B0604020202020204" pitchFamily="34" charset="0"/>
              </a:rPr>
              <a:t>What a language model is – basically a machine learning model that is able to look at part of a sentence and predict the next word. </a:t>
            </a:r>
          </a:p>
          <a:p>
            <a:pPr marL="171450" indent="-171450">
              <a:buFont typeface="Arial" panose="020B0604020202020204" pitchFamily="34" charset="0"/>
              <a:buChar char="•"/>
            </a:pPr>
            <a:r>
              <a:rPr lang="en-US" b="0" i="0" dirty="0">
                <a:solidFill>
                  <a:srgbClr val="222222"/>
                </a:solidFill>
                <a:effectLst/>
                <a:latin typeface="Helvetica" panose="020B0604020202020204" pitchFamily="34" charset="0"/>
              </a:rPr>
              <a:t>The most famous language models are smartphone keyboards that suggest the next word based on what you’ve currently typed.</a:t>
            </a:r>
          </a:p>
          <a:p>
            <a:pPr marL="171450" indent="-171450">
              <a:buFont typeface="Arial" panose="020B0604020202020204" pitchFamily="34" charset="0"/>
              <a:buChar char="•"/>
            </a:pPr>
            <a:r>
              <a:rPr lang="en-US" b="0" i="0" dirty="0">
                <a:solidFill>
                  <a:srgbClr val="494949"/>
                </a:solidFill>
                <a:effectLst/>
                <a:latin typeface="Poppins"/>
              </a:rPr>
              <a:t>Have you noticed  the ‘Smart Compose’ feature in Gmail that gives auto-suggestions to complete sentences while writing  an email?</a:t>
            </a:r>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C9300362-7EB9-4689-AB49-C4F3920397AF}" type="slidenum">
              <a:rPr lang="en-US" smtClean="0"/>
              <a:t>4</a:t>
            </a:fld>
            <a:endParaRPr lang="en-US"/>
          </a:p>
        </p:txBody>
      </p:sp>
    </p:spTree>
    <p:extLst>
      <p:ext uri="{BB962C8B-B14F-4D97-AF65-F5344CB8AC3E}">
        <p14:creationId xmlns:p14="http://schemas.microsoft.com/office/powerpoint/2010/main" val="12396902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13f8dd67c00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13f8dd67c00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3f8dd67c00_0_6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13f8dd67c00_0_6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13f8dd67c00_0_7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13f8dd67c00_0_7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True for different NLP models</a:t>
            </a:r>
            <a:endParaRPr/>
          </a:p>
          <a:p>
            <a:pPr marL="0" lvl="0" indent="0" algn="l" rtl="0">
              <a:spcBef>
                <a:spcPts val="0"/>
              </a:spcBef>
              <a:spcAft>
                <a:spcPts val="0"/>
              </a:spcAft>
              <a:buNone/>
            </a:pPr>
            <a:r>
              <a:rPr lang="en"/>
              <a:t>True for different stimuli: watching movie vs reading a book</a:t>
            </a:r>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3f8dd67c00_0_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3f8dd67c00_0_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this study, we propose novel multi-dimensional features that encode information about the syntactic structure of sentences.</a:t>
            </a:r>
            <a:endParaRPr/>
          </a:p>
          <a:p>
            <a:pPr marL="0" lvl="0" indent="0" algn="l" rtl="0">
              <a:spcBef>
                <a:spcPts val="0"/>
              </a:spcBef>
              <a:spcAft>
                <a:spcPts val="0"/>
              </a:spcAft>
              <a:buNone/>
            </a:pPr>
            <a:endParaRPr/>
          </a:p>
          <a:p>
            <a:pPr marL="0" lvl="0" indent="0" algn="l" rtl="0">
              <a:spcBef>
                <a:spcPts val="0"/>
              </a:spcBef>
              <a:spcAft>
                <a:spcPts val="0"/>
              </a:spcAft>
              <a:buNone/>
            </a:pPr>
            <a:r>
              <a:rPr lang="en"/>
              <a:t>First, we find that our syntactic structure-based features explain additional variance in the brain activity of various parts of the language system, even after controlling for complexity metrics that capture processing load. </a:t>
            </a:r>
            <a:endParaRPr/>
          </a:p>
          <a:p>
            <a:pPr marL="0" lvl="0" indent="0" algn="l" rtl="0">
              <a:spcBef>
                <a:spcPts val="0"/>
              </a:spcBef>
              <a:spcAft>
                <a:spcPts val="0"/>
              </a:spcAft>
              <a:buNone/>
            </a:pPr>
            <a:endParaRPr/>
          </a:p>
          <a:p>
            <a:pPr marL="0" lvl="0" indent="0" algn="l" rtl="0">
              <a:spcBef>
                <a:spcPts val="0"/>
              </a:spcBef>
              <a:spcAft>
                <a:spcPts val="0"/>
              </a:spcAft>
              <a:buNone/>
            </a:pPr>
            <a:r>
              <a:rPr lang="en"/>
              <a:t>At the same time, we see that regions well-predicted by syntactic features are distributed in the language system and are not distinguishable from those processing semantics.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3f8dd67c00_0_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3f8dd67c00_0_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this study, we propose novel multi-dimensional features that encode information about the syntactic structure of sentences.</a:t>
            </a:r>
            <a:endParaRPr/>
          </a:p>
          <a:p>
            <a:pPr marL="0" lvl="0" indent="0" algn="l" rtl="0">
              <a:spcBef>
                <a:spcPts val="0"/>
              </a:spcBef>
              <a:spcAft>
                <a:spcPts val="0"/>
              </a:spcAft>
              <a:buNone/>
            </a:pPr>
            <a:endParaRPr/>
          </a:p>
          <a:p>
            <a:pPr marL="0" lvl="0" indent="0" algn="l" rtl="0">
              <a:spcBef>
                <a:spcPts val="0"/>
              </a:spcBef>
              <a:spcAft>
                <a:spcPts val="0"/>
              </a:spcAft>
              <a:buNone/>
            </a:pPr>
            <a:r>
              <a:rPr lang="en"/>
              <a:t>First, we find that our syntactic structure-based features explain additional variance in the brain activity of various parts of the language system, even after controlling for complexity metrics that capture processing load. </a:t>
            </a:r>
            <a:endParaRPr/>
          </a:p>
          <a:p>
            <a:pPr marL="0" lvl="0" indent="0" algn="l" rtl="0">
              <a:spcBef>
                <a:spcPts val="0"/>
              </a:spcBef>
              <a:spcAft>
                <a:spcPts val="0"/>
              </a:spcAft>
              <a:buNone/>
            </a:pPr>
            <a:endParaRPr/>
          </a:p>
          <a:p>
            <a:pPr marL="0" lvl="0" indent="0" algn="l" rtl="0">
              <a:spcBef>
                <a:spcPts val="0"/>
              </a:spcBef>
              <a:spcAft>
                <a:spcPts val="0"/>
              </a:spcAft>
              <a:buNone/>
            </a:pPr>
            <a:r>
              <a:rPr lang="en"/>
              <a:t>At the same time, we see that regions well-predicted by syntactic features are distributed in the language system and are not distinguishable from those processing semantics.</a:t>
            </a:r>
            <a:endParaRPr/>
          </a:p>
        </p:txBody>
      </p:sp>
    </p:spTree>
    <p:extLst>
      <p:ext uri="{BB962C8B-B14F-4D97-AF65-F5344CB8AC3E}">
        <p14:creationId xmlns:p14="http://schemas.microsoft.com/office/powerpoint/2010/main" val="31462431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3f8dd67c00_0_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3f8dd67c00_0_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this study, we propose novel multi-dimensional features that encode information about the syntactic structure of sentences.</a:t>
            </a:r>
            <a:endParaRPr/>
          </a:p>
          <a:p>
            <a:pPr marL="0" lvl="0" indent="0" algn="l" rtl="0">
              <a:spcBef>
                <a:spcPts val="0"/>
              </a:spcBef>
              <a:spcAft>
                <a:spcPts val="0"/>
              </a:spcAft>
              <a:buNone/>
            </a:pPr>
            <a:endParaRPr/>
          </a:p>
          <a:p>
            <a:pPr marL="0" lvl="0" indent="0" algn="l" rtl="0">
              <a:spcBef>
                <a:spcPts val="0"/>
              </a:spcBef>
              <a:spcAft>
                <a:spcPts val="0"/>
              </a:spcAft>
              <a:buNone/>
            </a:pPr>
            <a:r>
              <a:rPr lang="en"/>
              <a:t>First, we find that our syntactic structure-based features explain additional variance in the brain activity of various parts of the language system, even after controlling for complexity metrics that capture processing load. </a:t>
            </a:r>
            <a:endParaRPr/>
          </a:p>
          <a:p>
            <a:pPr marL="0" lvl="0" indent="0" algn="l" rtl="0">
              <a:spcBef>
                <a:spcPts val="0"/>
              </a:spcBef>
              <a:spcAft>
                <a:spcPts val="0"/>
              </a:spcAft>
              <a:buNone/>
            </a:pPr>
            <a:endParaRPr/>
          </a:p>
          <a:p>
            <a:pPr marL="0" lvl="0" indent="0" algn="l" rtl="0">
              <a:spcBef>
                <a:spcPts val="0"/>
              </a:spcBef>
              <a:spcAft>
                <a:spcPts val="0"/>
              </a:spcAft>
              <a:buNone/>
            </a:pPr>
            <a:r>
              <a:rPr lang="en"/>
              <a:t>At the same time, we see that regions well-predicted by syntactic features are distributed in the language system and are not distinguishable from those processing semantics.</a:t>
            </a:r>
            <a:endParaRPr/>
          </a:p>
        </p:txBody>
      </p:sp>
    </p:spTree>
    <p:extLst>
      <p:ext uri="{BB962C8B-B14F-4D97-AF65-F5344CB8AC3E}">
        <p14:creationId xmlns:p14="http://schemas.microsoft.com/office/powerpoint/2010/main" val="1275287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3f8dd67c00_0_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3f8dd67c00_0_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this study, we propose novel multi-dimensional features that encode information about the syntactic structure of sentences.</a:t>
            </a:r>
            <a:endParaRPr/>
          </a:p>
          <a:p>
            <a:pPr marL="0" lvl="0" indent="0" algn="l" rtl="0">
              <a:spcBef>
                <a:spcPts val="0"/>
              </a:spcBef>
              <a:spcAft>
                <a:spcPts val="0"/>
              </a:spcAft>
              <a:buNone/>
            </a:pPr>
            <a:endParaRPr/>
          </a:p>
          <a:p>
            <a:pPr marL="0" lvl="0" indent="0" algn="l" rtl="0">
              <a:spcBef>
                <a:spcPts val="0"/>
              </a:spcBef>
              <a:spcAft>
                <a:spcPts val="0"/>
              </a:spcAft>
              <a:buNone/>
            </a:pPr>
            <a:r>
              <a:rPr lang="en"/>
              <a:t>First, we find that our syntactic structure-based features explain additional variance in the brain activity of various parts of the language system, even after controlling for complexity metrics that capture processing load. </a:t>
            </a:r>
            <a:endParaRPr/>
          </a:p>
          <a:p>
            <a:pPr marL="0" lvl="0" indent="0" algn="l" rtl="0">
              <a:spcBef>
                <a:spcPts val="0"/>
              </a:spcBef>
              <a:spcAft>
                <a:spcPts val="0"/>
              </a:spcAft>
              <a:buNone/>
            </a:pPr>
            <a:endParaRPr/>
          </a:p>
          <a:p>
            <a:pPr marL="0" lvl="0" indent="0" algn="l" rtl="0">
              <a:spcBef>
                <a:spcPts val="0"/>
              </a:spcBef>
              <a:spcAft>
                <a:spcPts val="0"/>
              </a:spcAft>
              <a:buNone/>
            </a:pPr>
            <a:r>
              <a:rPr lang="en"/>
              <a:t>At the same time, we see that regions well-predicted by syntactic features are distributed in the language system and are not distinguishable from those processing semantics.</a:t>
            </a:r>
            <a:endParaRPr/>
          </a:p>
        </p:txBody>
      </p:sp>
    </p:spTree>
    <p:extLst>
      <p:ext uri="{BB962C8B-B14F-4D97-AF65-F5344CB8AC3E}">
        <p14:creationId xmlns:p14="http://schemas.microsoft.com/office/powerpoint/2010/main" val="4558193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0bb5e1c841_1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g10bb5e1c841_1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SG">
                <a:latin typeface="Helvetica Neue"/>
                <a:ea typeface="Helvetica Neue"/>
                <a:cs typeface="Helvetica Neue"/>
                <a:sym typeface="Helvetica Neue"/>
              </a:rPr>
              <a:t>Today, I am presenting our paper, titled: “Training language models to summarize narratives improves brain alignment”.</a:t>
            </a:r>
            <a:endParaRPr>
              <a:latin typeface="Helvetica Neue"/>
              <a:ea typeface="Helvetica Neue"/>
              <a:cs typeface="Helvetica Neue"/>
              <a:sym typeface="Helvetica Neue"/>
            </a:endParaRPr>
          </a:p>
          <a:p>
            <a:pPr marL="0" lvl="0" indent="0" algn="l" rtl="0">
              <a:lnSpc>
                <a:spcPct val="100000"/>
              </a:lnSpc>
              <a:spcBef>
                <a:spcPts val="0"/>
              </a:spcBef>
              <a:spcAft>
                <a:spcPts val="0"/>
              </a:spcAft>
              <a:buNone/>
            </a:pPr>
            <a:endParaRPr b="1" strike="sngStrike">
              <a:solidFill>
                <a:srgbClr val="38761D"/>
              </a:solidFill>
              <a:latin typeface="Helvetica Neue"/>
              <a:ea typeface="Helvetica Neue"/>
              <a:cs typeface="Helvetica Neue"/>
              <a:sym typeface="Helvetica Neue"/>
            </a:endParaRPr>
          </a:p>
        </p:txBody>
      </p:sp>
      <p:sp>
        <p:nvSpPr>
          <p:cNvPr id="107" name="Google Shape;107;g10bb5e1c841_1_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SG"/>
              <a:t>58</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2857952a9e_0_3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2857952a9e_0_3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SG" dirty="0">
                <a:latin typeface="Helvetica Neue"/>
                <a:ea typeface="Helvetica Neue"/>
                <a:cs typeface="Helvetica Neue"/>
                <a:sym typeface="Helvetica Neue"/>
              </a:rPr>
              <a:t>We use the models’ internal layer activations to predict brain activity on unseen data.</a:t>
            </a:r>
            <a:endParaRPr dirty="0">
              <a:latin typeface="Helvetica Neue"/>
              <a:ea typeface="Helvetica Neue"/>
              <a:cs typeface="Helvetica Neue"/>
              <a:sym typeface="Helvetica Neue"/>
            </a:endParaRPr>
          </a:p>
          <a:p>
            <a:pPr marL="0" lvl="0" indent="0" algn="l" rtl="0">
              <a:spcBef>
                <a:spcPts val="0"/>
              </a:spcBef>
              <a:spcAft>
                <a:spcPts val="0"/>
              </a:spcAft>
              <a:buNone/>
            </a:pPr>
            <a:r>
              <a:rPr lang="en-SG" b="1" dirty="0">
                <a:latin typeface="Helvetica Neue"/>
                <a:ea typeface="Helvetica Neue"/>
                <a:cs typeface="Helvetica Neue"/>
                <a:sym typeface="Helvetica Neue"/>
              </a:rPr>
              <a:t>[CLICK]</a:t>
            </a:r>
            <a:r>
              <a:rPr lang="en-SG" dirty="0">
                <a:latin typeface="Helvetica Neue"/>
                <a:ea typeface="Helvetica Neue"/>
                <a:cs typeface="Helvetica Neue"/>
                <a:sym typeface="Helvetica Neue"/>
              </a:rPr>
              <a:t> Finally, we compare the brain activity predictions against the actual brain recordings. This comparison serves as the amount of brain alignment.</a:t>
            </a:r>
            <a:endParaRPr dirty="0">
              <a:latin typeface="Helvetica Neue"/>
              <a:ea typeface="Helvetica Neue"/>
              <a:cs typeface="Helvetica Neue"/>
              <a:sym typeface="Helvetica Neue"/>
            </a:endParaRPr>
          </a:p>
        </p:txBody>
      </p:sp>
      <p:sp>
        <p:nvSpPr>
          <p:cNvPr id="296" name="Google Shape;296;g22857952a9e_0_39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SG"/>
              <a:t>59</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09e7f9bce6_0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209e7f9bce6_0_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SG" b="1" dirty="0">
                <a:latin typeface="Helvetica Neue"/>
                <a:ea typeface="Helvetica Neue"/>
                <a:cs typeface="Helvetica Neue"/>
                <a:sym typeface="Helvetica Neue"/>
              </a:rPr>
              <a:t>[CLICK] </a:t>
            </a:r>
            <a:r>
              <a:rPr lang="en-SG" dirty="0">
                <a:latin typeface="Helvetica Neue"/>
                <a:ea typeface="Helvetica Neue"/>
                <a:cs typeface="Helvetica Neue"/>
                <a:sym typeface="Helvetica Neue"/>
              </a:rPr>
              <a:t>We study the brain alignment of 4 Language models trained with a Language </a:t>
            </a:r>
            <a:r>
              <a:rPr lang="en-SG" dirty="0" err="1">
                <a:latin typeface="Helvetica Neue"/>
                <a:ea typeface="Helvetica Neue"/>
                <a:cs typeface="Helvetica Neue"/>
                <a:sym typeface="Helvetica Neue"/>
              </a:rPr>
              <a:t>modeling</a:t>
            </a:r>
            <a:r>
              <a:rPr lang="en-SG" dirty="0">
                <a:latin typeface="Helvetica Neue"/>
                <a:ea typeface="Helvetica Neue"/>
                <a:cs typeface="Helvetica Neue"/>
                <a:sym typeface="Helvetica Neue"/>
              </a:rPr>
              <a:t> objective. We call these the pretrained or base models.</a:t>
            </a:r>
            <a:endParaRPr dirty="0">
              <a:latin typeface="Helvetica Neue"/>
              <a:ea typeface="Helvetica Neue"/>
              <a:cs typeface="Helvetica Neue"/>
              <a:sym typeface="Helvetica Neue"/>
            </a:endParaRPr>
          </a:p>
          <a:p>
            <a:pPr marL="0" lvl="0" indent="0" algn="l" rtl="0">
              <a:spcBef>
                <a:spcPts val="0"/>
              </a:spcBef>
              <a:spcAft>
                <a:spcPts val="0"/>
              </a:spcAft>
              <a:buNone/>
            </a:pPr>
            <a:endParaRPr dirty="0">
              <a:latin typeface="Helvetica Neue"/>
              <a:ea typeface="Helvetica Neue"/>
              <a:cs typeface="Helvetica Neue"/>
              <a:sym typeface="Helvetica Neue"/>
            </a:endParaRPr>
          </a:p>
          <a:p>
            <a:pPr marL="0" lvl="0" indent="0" algn="l" rtl="0">
              <a:spcBef>
                <a:spcPts val="0"/>
              </a:spcBef>
              <a:spcAft>
                <a:spcPts val="0"/>
              </a:spcAft>
              <a:buNone/>
            </a:pPr>
            <a:r>
              <a:rPr lang="en-SG" b="1" dirty="0">
                <a:latin typeface="Helvetica Neue"/>
                <a:ea typeface="Helvetica Neue"/>
                <a:cs typeface="Helvetica Neue"/>
                <a:sym typeface="Helvetica Neue"/>
              </a:rPr>
              <a:t>[CLICK]</a:t>
            </a:r>
            <a:r>
              <a:rPr lang="en-SG" dirty="0">
                <a:latin typeface="Helvetica Neue"/>
                <a:ea typeface="Helvetica Neue"/>
                <a:cs typeface="Helvetica Neue"/>
                <a:sym typeface="Helvetica Neue"/>
              </a:rPr>
              <a:t> We also study the brain alignment of 4 models trained to summarize narratives. They were each initialized from the weights of 1 of the 4 pretrained models, then further trained to summarize narratives. We call these the </a:t>
            </a:r>
            <a:r>
              <a:rPr lang="en-SG" dirty="0" err="1">
                <a:latin typeface="Helvetica Neue"/>
                <a:ea typeface="Helvetica Neue"/>
                <a:cs typeface="Helvetica Neue"/>
                <a:sym typeface="Helvetica Neue"/>
              </a:rPr>
              <a:t>booksum</a:t>
            </a:r>
            <a:r>
              <a:rPr lang="en-SG" dirty="0">
                <a:latin typeface="Helvetica Neue"/>
                <a:ea typeface="Helvetica Neue"/>
                <a:cs typeface="Helvetica Neue"/>
                <a:sym typeface="Helvetica Neue"/>
              </a:rPr>
              <a:t> models.</a:t>
            </a:r>
            <a:endParaRPr dirty="0">
              <a:latin typeface="Helvetica Neue"/>
              <a:ea typeface="Helvetica Neue"/>
              <a:cs typeface="Helvetica Neue"/>
              <a:sym typeface="Helvetica Neue"/>
            </a:endParaRPr>
          </a:p>
          <a:p>
            <a:pPr marL="0" lvl="0" indent="0" algn="l" rtl="0">
              <a:spcBef>
                <a:spcPts val="0"/>
              </a:spcBef>
              <a:spcAft>
                <a:spcPts val="0"/>
              </a:spcAft>
              <a:buNone/>
            </a:pPr>
            <a:endParaRPr dirty="0">
              <a:latin typeface="Helvetica Neue"/>
              <a:ea typeface="Helvetica Neue"/>
              <a:cs typeface="Helvetica Neue"/>
              <a:sym typeface="Helvetica Neue"/>
            </a:endParaRPr>
          </a:p>
          <a:p>
            <a:pPr marL="0" lvl="0" indent="0" algn="l" rtl="0">
              <a:spcBef>
                <a:spcPts val="0"/>
              </a:spcBef>
              <a:spcAft>
                <a:spcPts val="0"/>
              </a:spcAft>
              <a:buNone/>
            </a:pPr>
            <a:r>
              <a:rPr lang="en-SG" b="1" dirty="0">
                <a:latin typeface="Helvetica Neue"/>
                <a:ea typeface="Helvetica Neue"/>
                <a:cs typeface="Helvetica Neue"/>
                <a:sym typeface="Helvetica Neue"/>
              </a:rPr>
              <a:t>[CLICK] </a:t>
            </a:r>
            <a:r>
              <a:rPr lang="en-SG" dirty="0">
                <a:latin typeface="Helvetica Neue"/>
                <a:ea typeface="Helvetica Neue"/>
                <a:cs typeface="Helvetica Neue"/>
                <a:sym typeface="Helvetica Neue"/>
              </a:rPr>
              <a:t> </a:t>
            </a:r>
            <a:endParaRPr dirty="0">
              <a:latin typeface="Helvetica Neue"/>
              <a:ea typeface="Helvetica Neue"/>
              <a:cs typeface="Helvetica Neue"/>
              <a:sym typeface="Helvetica Neue"/>
            </a:endParaRPr>
          </a:p>
          <a:p>
            <a:pPr marL="0" lvl="0" indent="0" algn="l" rtl="0">
              <a:spcBef>
                <a:spcPts val="0"/>
              </a:spcBef>
              <a:spcAft>
                <a:spcPts val="0"/>
              </a:spcAft>
              <a:buNone/>
            </a:pPr>
            <a:r>
              <a:rPr lang="en-SG" dirty="0">
                <a:latin typeface="Helvetica Neue"/>
                <a:ea typeface="Helvetica Neue"/>
                <a:cs typeface="Helvetica Neue"/>
                <a:sym typeface="Helvetica Neue"/>
              </a:rPr>
              <a:t>We compare the brain alignment of the base LM against the </a:t>
            </a:r>
            <a:r>
              <a:rPr lang="en-SG" dirty="0" err="1">
                <a:latin typeface="Helvetica Neue"/>
                <a:ea typeface="Helvetica Neue"/>
                <a:cs typeface="Helvetica Neue"/>
                <a:sym typeface="Helvetica Neue"/>
              </a:rPr>
              <a:t>booksum</a:t>
            </a:r>
            <a:r>
              <a:rPr lang="en-SG" dirty="0">
                <a:latin typeface="Helvetica Neue"/>
                <a:ea typeface="Helvetica Neue"/>
                <a:cs typeface="Helvetica Neue"/>
                <a:sym typeface="Helvetica Neue"/>
              </a:rPr>
              <a:t> LM for each of the 4 pairs of models.</a:t>
            </a:r>
            <a:endParaRPr dirty="0">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SG" dirty="0">
                <a:latin typeface="Helvetica Neue"/>
                <a:ea typeface="Helvetica Neue"/>
                <a:cs typeface="Helvetica Neue"/>
                <a:sym typeface="Helvetica Neue"/>
              </a:rPr>
              <a:t>Note that we compare *within* each model pair, rather than across different pairs. </a:t>
            </a:r>
            <a:endParaRPr dirty="0">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SG" dirty="0">
                <a:latin typeface="Helvetica Neue"/>
                <a:ea typeface="Helvetica Neue"/>
                <a:cs typeface="Helvetica Neue"/>
                <a:sym typeface="Helvetica Neue"/>
              </a:rPr>
              <a:t>For example, we compare BART-base versus BART-</a:t>
            </a:r>
            <a:r>
              <a:rPr lang="en-SG" dirty="0" err="1">
                <a:latin typeface="Helvetica Neue"/>
                <a:ea typeface="Helvetica Neue"/>
                <a:cs typeface="Helvetica Neue"/>
                <a:sym typeface="Helvetica Neue"/>
              </a:rPr>
              <a:t>booksum</a:t>
            </a:r>
            <a:r>
              <a:rPr lang="en-SG" dirty="0">
                <a:latin typeface="Helvetica Neue"/>
                <a:ea typeface="Helvetica Neue"/>
                <a:cs typeface="Helvetica Neue"/>
                <a:sym typeface="Helvetica Neue"/>
              </a:rPr>
              <a:t>.</a:t>
            </a:r>
            <a:endParaRPr dirty="0">
              <a:latin typeface="Helvetica Neue"/>
              <a:ea typeface="Helvetica Neue"/>
              <a:cs typeface="Helvetica Neue"/>
              <a:sym typeface="Helvetica Neue"/>
            </a:endParaRPr>
          </a:p>
          <a:p>
            <a:pPr marL="0" lvl="0" indent="0" algn="l" rtl="0">
              <a:spcBef>
                <a:spcPts val="0"/>
              </a:spcBef>
              <a:spcAft>
                <a:spcPts val="0"/>
              </a:spcAft>
              <a:buClr>
                <a:schemeClr val="dk1"/>
              </a:buClr>
              <a:buSzPts val="1400"/>
              <a:buFont typeface="Arial"/>
              <a:buNone/>
            </a:pPr>
            <a:endParaRPr dirty="0">
              <a:latin typeface="Helvetica Neue"/>
              <a:ea typeface="Helvetica Neue"/>
              <a:cs typeface="Helvetica Neue"/>
              <a:sym typeface="Helvetica Neue"/>
            </a:endParaRPr>
          </a:p>
          <a:p>
            <a:pPr marL="0" lvl="0" indent="0" algn="l" rtl="0">
              <a:spcBef>
                <a:spcPts val="0"/>
              </a:spcBef>
              <a:spcAft>
                <a:spcPts val="0"/>
              </a:spcAft>
              <a:buClr>
                <a:schemeClr val="dk1"/>
              </a:buClr>
              <a:buSzPts val="1400"/>
              <a:buFont typeface="Arial"/>
              <a:buNone/>
            </a:pPr>
            <a:r>
              <a:rPr lang="en-SG" dirty="0">
                <a:latin typeface="Helvetica Neue"/>
                <a:ea typeface="Helvetica Neue"/>
                <a:cs typeface="Helvetica Neue"/>
                <a:sym typeface="Helvetica Neue"/>
              </a:rPr>
              <a:t>This ensures that the compared models have the same architecture, and the brain alignment differences are only due to the differences in the training process. </a:t>
            </a:r>
            <a:endParaRPr dirty="0">
              <a:latin typeface="Helvetica Neue"/>
              <a:ea typeface="Helvetica Neue"/>
              <a:cs typeface="Helvetica Neue"/>
              <a:sym typeface="Helvetica Neue"/>
            </a:endParaRPr>
          </a:p>
        </p:txBody>
      </p:sp>
      <p:sp>
        <p:nvSpPr>
          <p:cNvPr id="356" name="Google Shape;356;g209e7f9bce6_0_9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SG"/>
              <a:t>60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28b2ab31c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28b2ab31c1_0_3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SG" dirty="0">
                <a:latin typeface="Helvetica Neue"/>
                <a:ea typeface="Helvetica Neue"/>
                <a:cs typeface="Helvetica Neue"/>
                <a:sym typeface="Helvetica Neue"/>
              </a:rPr>
              <a:t>However, researchers have shown that these language models may merely be learning shallow heuristics to solve tasks.</a:t>
            </a:r>
            <a:endParaRPr dirty="0">
              <a:latin typeface="Helvetica Neue"/>
              <a:ea typeface="Helvetica Neue"/>
              <a:cs typeface="Helvetica Neue"/>
              <a:sym typeface="Helvetica Neue"/>
            </a:endParaRPr>
          </a:p>
          <a:p>
            <a:pPr marL="0" lvl="0" indent="0" algn="l" rtl="0">
              <a:spcBef>
                <a:spcPts val="0"/>
              </a:spcBef>
              <a:spcAft>
                <a:spcPts val="0"/>
              </a:spcAft>
              <a:buNone/>
            </a:pPr>
            <a:endParaRPr dirty="0">
              <a:latin typeface="Helvetica Neue"/>
              <a:ea typeface="Helvetica Neue"/>
              <a:cs typeface="Helvetica Neue"/>
              <a:sym typeface="Helvetica Neue"/>
            </a:endParaRPr>
          </a:p>
          <a:p>
            <a:pPr marL="0" lvl="0" indent="0" algn="l" rtl="0">
              <a:spcBef>
                <a:spcPts val="0"/>
              </a:spcBef>
              <a:spcAft>
                <a:spcPts val="0"/>
              </a:spcAft>
              <a:buNone/>
            </a:pPr>
            <a:r>
              <a:rPr lang="en-SG" dirty="0">
                <a:solidFill>
                  <a:schemeClr val="dk1"/>
                </a:solidFill>
                <a:latin typeface="Helvetica Neue"/>
                <a:ea typeface="Helvetica Neue"/>
                <a:cs typeface="Helvetica Neue"/>
                <a:sym typeface="Helvetica Neue"/>
              </a:rPr>
              <a:t>I’ll illustrate </a:t>
            </a:r>
            <a:r>
              <a:rPr lang="en-SG" dirty="0">
                <a:latin typeface="Helvetica Neue"/>
                <a:ea typeface="Helvetica Neue"/>
                <a:cs typeface="Helvetica Neue"/>
                <a:sym typeface="Helvetica Neue"/>
              </a:rPr>
              <a:t>one </a:t>
            </a:r>
            <a:r>
              <a:rPr lang="en-SG" dirty="0">
                <a:solidFill>
                  <a:schemeClr val="dk1"/>
                </a:solidFill>
                <a:latin typeface="Helvetica Neue"/>
                <a:ea typeface="Helvetica Neue"/>
                <a:cs typeface="Helvetica Neue"/>
                <a:sym typeface="Helvetica Neue"/>
              </a:rPr>
              <a:t>challenge that language models face, using an example.</a:t>
            </a:r>
            <a:endParaRPr dirty="0">
              <a:latin typeface="Helvetica Neue"/>
              <a:ea typeface="Helvetica Neue"/>
              <a:cs typeface="Helvetica Neue"/>
              <a:sym typeface="Helvetica Neue"/>
            </a:endParaRPr>
          </a:p>
          <a:p>
            <a:pPr marL="0" lvl="0" indent="0" algn="l" rtl="0">
              <a:spcBef>
                <a:spcPts val="0"/>
              </a:spcBef>
              <a:spcAft>
                <a:spcPts val="0"/>
              </a:spcAft>
              <a:buNone/>
            </a:pPr>
            <a:r>
              <a:rPr lang="en-SG" dirty="0">
                <a:solidFill>
                  <a:schemeClr val="dk1"/>
                </a:solidFill>
                <a:latin typeface="Helvetica Neue"/>
                <a:ea typeface="Helvetica Neue"/>
                <a:cs typeface="Helvetica Neue"/>
                <a:sym typeface="Helvetica Neue"/>
              </a:rPr>
              <a:t> </a:t>
            </a:r>
            <a:endParaRPr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SG" b="1" dirty="0">
                <a:latin typeface="Helvetica Neue"/>
                <a:ea typeface="Helvetica Neue"/>
                <a:cs typeface="Helvetica Neue"/>
                <a:sym typeface="Helvetica Neue"/>
              </a:rPr>
              <a:t>[CLICK]</a:t>
            </a:r>
            <a:r>
              <a:rPr lang="en-SG" dirty="0">
                <a:latin typeface="Helvetica Neue"/>
                <a:ea typeface="Helvetica Neue"/>
                <a:cs typeface="Helvetica Neue"/>
                <a:sym typeface="Helvetica Neue"/>
              </a:rPr>
              <a:t> </a:t>
            </a:r>
            <a:r>
              <a:rPr lang="en-SG" dirty="0">
                <a:solidFill>
                  <a:schemeClr val="dk1"/>
                </a:solidFill>
                <a:latin typeface="Helvetica Neue"/>
                <a:ea typeface="Helvetica Neue"/>
                <a:cs typeface="Helvetica Neue"/>
                <a:sym typeface="Helvetica Neue"/>
              </a:rPr>
              <a:t>If I ask you the question “what broke?” and I gave you two choices: </a:t>
            </a:r>
            <a:r>
              <a:rPr lang="en-SG" dirty="0">
                <a:latin typeface="Helvetica Neue"/>
                <a:ea typeface="Helvetica Neue"/>
                <a:cs typeface="Helvetica Neue"/>
                <a:sym typeface="Helvetica Neue"/>
              </a:rPr>
              <a:t>“</a:t>
            </a:r>
            <a:r>
              <a:rPr lang="en-SG" dirty="0">
                <a:solidFill>
                  <a:schemeClr val="dk1"/>
                </a:solidFill>
                <a:latin typeface="Helvetica Neue"/>
                <a:ea typeface="Helvetica Neue"/>
                <a:cs typeface="Helvetica Neue"/>
                <a:sym typeface="Helvetica Neue"/>
              </a:rPr>
              <a:t>the book</a:t>
            </a:r>
            <a:r>
              <a:rPr lang="en-SG" dirty="0">
                <a:latin typeface="Helvetica Neue"/>
                <a:ea typeface="Helvetica Neue"/>
                <a:cs typeface="Helvetica Neue"/>
                <a:sym typeface="Helvetica Neue"/>
              </a:rPr>
              <a:t>”</a:t>
            </a:r>
            <a:r>
              <a:rPr lang="en-SG" dirty="0">
                <a:solidFill>
                  <a:schemeClr val="dk1"/>
                </a:solidFill>
                <a:latin typeface="Helvetica Neue"/>
                <a:ea typeface="Helvetica Neue"/>
                <a:cs typeface="Helvetica Neue"/>
                <a:sym typeface="Helvetica Neue"/>
              </a:rPr>
              <a:t> </a:t>
            </a:r>
            <a:r>
              <a:rPr lang="en-SG" dirty="0">
                <a:latin typeface="Helvetica Neue"/>
                <a:ea typeface="Helvetica Neue"/>
                <a:cs typeface="Helvetica Neue"/>
                <a:sym typeface="Helvetica Neue"/>
              </a:rPr>
              <a:t>or “</a:t>
            </a:r>
            <a:r>
              <a:rPr lang="en-SG" dirty="0">
                <a:solidFill>
                  <a:schemeClr val="dk1"/>
                </a:solidFill>
                <a:latin typeface="Helvetica Neue"/>
                <a:ea typeface="Helvetica Neue"/>
                <a:cs typeface="Helvetica Neue"/>
                <a:sym typeface="Helvetica Neue"/>
              </a:rPr>
              <a:t>the table</a:t>
            </a:r>
            <a:r>
              <a:rPr lang="en-SG" dirty="0">
                <a:latin typeface="Helvetica Neue"/>
                <a:ea typeface="Helvetica Neue"/>
                <a:cs typeface="Helvetica Neue"/>
                <a:sym typeface="Helvetica Neue"/>
              </a:rPr>
              <a:t>”, </a:t>
            </a:r>
            <a:endParaRPr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dirty="0">
              <a:latin typeface="Helvetica Neue"/>
              <a:ea typeface="Helvetica Neue"/>
              <a:cs typeface="Helvetica Neue"/>
              <a:sym typeface="Helvetica Neue"/>
            </a:endParaRPr>
          </a:p>
          <a:p>
            <a:pPr marL="0" lvl="0" indent="0" algn="l" rtl="0">
              <a:spcBef>
                <a:spcPts val="0"/>
              </a:spcBef>
              <a:spcAft>
                <a:spcPts val="0"/>
              </a:spcAft>
              <a:buNone/>
            </a:pPr>
            <a:r>
              <a:rPr lang="en-SG" b="1" dirty="0">
                <a:latin typeface="Helvetica Neue"/>
                <a:ea typeface="Helvetica Neue"/>
                <a:cs typeface="Helvetica Neue"/>
                <a:sym typeface="Helvetica Neue"/>
              </a:rPr>
              <a:t>[CLICK]</a:t>
            </a:r>
            <a:endParaRPr b="1" dirty="0">
              <a:latin typeface="Helvetica Neue"/>
              <a:ea typeface="Helvetica Neue"/>
              <a:cs typeface="Helvetica Neue"/>
              <a:sym typeface="Helvetica Neue"/>
            </a:endParaRPr>
          </a:p>
          <a:p>
            <a:pPr marL="0" lvl="0" indent="0" algn="l" rtl="0">
              <a:spcBef>
                <a:spcPts val="0"/>
              </a:spcBef>
              <a:spcAft>
                <a:spcPts val="0"/>
              </a:spcAft>
              <a:buNone/>
            </a:pPr>
            <a:r>
              <a:rPr lang="en-SG" dirty="0">
                <a:latin typeface="Helvetica Neue"/>
                <a:ea typeface="Helvetica Neue"/>
                <a:cs typeface="Helvetica Neue"/>
                <a:sym typeface="Helvetica Neue"/>
              </a:rPr>
              <a:t>Without any other information, m</a:t>
            </a:r>
            <a:r>
              <a:rPr lang="en-SG" dirty="0">
                <a:solidFill>
                  <a:schemeClr val="dk1"/>
                </a:solidFill>
                <a:latin typeface="Helvetica Neue"/>
                <a:ea typeface="Helvetica Neue"/>
                <a:cs typeface="Helvetica Neue"/>
                <a:sym typeface="Helvetica Neue"/>
              </a:rPr>
              <a:t>ost people will choose “the table”. </a:t>
            </a:r>
            <a:endParaRPr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dirty="0">
              <a:latin typeface="Helvetica Neue"/>
              <a:ea typeface="Helvetica Neue"/>
              <a:cs typeface="Helvetica Neue"/>
              <a:sym typeface="Helvetica Neue"/>
            </a:endParaRPr>
          </a:p>
          <a:p>
            <a:pPr marL="0" lvl="0" indent="0" algn="l" rtl="0">
              <a:spcBef>
                <a:spcPts val="0"/>
              </a:spcBef>
              <a:spcAft>
                <a:spcPts val="0"/>
              </a:spcAft>
              <a:buNone/>
            </a:pPr>
            <a:r>
              <a:rPr lang="en-SG" b="1" dirty="0">
                <a:latin typeface="Helvetica Neue"/>
                <a:ea typeface="Helvetica Neue"/>
                <a:cs typeface="Helvetica Neue"/>
                <a:sym typeface="Helvetica Neue"/>
              </a:rPr>
              <a:t>[CLICK]</a:t>
            </a:r>
            <a:endParaRPr b="1" dirty="0">
              <a:latin typeface="Helvetica Neue"/>
              <a:ea typeface="Helvetica Neue"/>
              <a:cs typeface="Helvetica Neue"/>
              <a:sym typeface="Helvetica Neue"/>
            </a:endParaRPr>
          </a:p>
          <a:p>
            <a:pPr marL="0" lvl="0" indent="0" algn="l" rtl="0">
              <a:spcBef>
                <a:spcPts val="0"/>
              </a:spcBef>
              <a:spcAft>
                <a:spcPts val="0"/>
              </a:spcAft>
              <a:buNone/>
            </a:pPr>
            <a:r>
              <a:rPr lang="en-SG" dirty="0">
                <a:solidFill>
                  <a:schemeClr val="dk1"/>
                </a:solidFill>
                <a:latin typeface="Helvetica Neue"/>
                <a:ea typeface="Helvetica Neue"/>
                <a:cs typeface="Helvetica Neue"/>
                <a:sym typeface="Helvetica Neue"/>
              </a:rPr>
              <a:t>Now, if I </a:t>
            </a:r>
            <a:r>
              <a:rPr lang="en-SG" dirty="0">
                <a:latin typeface="Helvetica Neue"/>
                <a:ea typeface="Helvetica Neue"/>
                <a:cs typeface="Helvetica Neue"/>
                <a:sym typeface="Helvetica Neue"/>
              </a:rPr>
              <a:t>provide additional</a:t>
            </a:r>
            <a:r>
              <a:rPr lang="en-SG" dirty="0">
                <a:solidFill>
                  <a:schemeClr val="dk1"/>
                </a:solidFill>
                <a:latin typeface="Helvetica Neue"/>
                <a:ea typeface="Helvetica Neue"/>
                <a:cs typeface="Helvetica Neue"/>
                <a:sym typeface="Helvetica Neue"/>
              </a:rPr>
              <a:t> context </a:t>
            </a:r>
            <a:r>
              <a:rPr lang="en-SG" dirty="0">
                <a:latin typeface="Helvetica Neue"/>
                <a:ea typeface="Helvetica Neue"/>
                <a:cs typeface="Helvetica Neue"/>
                <a:sym typeface="Helvetica Neue"/>
              </a:rPr>
              <a:t>“</a:t>
            </a:r>
            <a:r>
              <a:rPr lang="en-SG" dirty="0">
                <a:solidFill>
                  <a:schemeClr val="dk1"/>
                </a:solidFill>
                <a:latin typeface="Helvetica Neue"/>
                <a:ea typeface="Helvetica Neue"/>
                <a:cs typeface="Helvetica Neue"/>
                <a:sym typeface="Helvetica Neue"/>
              </a:rPr>
              <a:t>I put the heavy table on the book and *</a:t>
            </a:r>
            <a:r>
              <a:rPr lang="en-SG" dirty="0">
                <a:latin typeface="Helvetica Neue"/>
                <a:ea typeface="Helvetica Neue"/>
                <a:cs typeface="Helvetica Neue"/>
                <a:sym typeface="Helvetica Neue"/>
              </a:rPr>
              <a:t>it*</a:t>
            </a:r>
            <a:r>
              <a:rPr lang="en-SG" dirty="0">
                <a:solidFill>
                  <a:schemeClr val="dk1"/>
                </a:solidFill>
                <a:latin typeface="Helvetica Neue"/>
                <a:ea typeface="Helvetica Neue"/>
                <a:cs typeface="Helvetica Neue"/>
                <a:sym typeface="Helvetica Neue"/>
              </a:rPr>
              <a:t> broke</a:t>
            </a:r>
            <a:r>
              <a:rPr lang="en-SG" dirty="0">
                <a:latin typeface="Helvetica Neue"/>
                <a:ea typeface="Helvetica Neue"/>
                <a:cs typeface="Helvetica Neue"/>
                <a:sym typeface="Helvetica Neue"/>
              </a:rPr>
              <a:t>.”</a:t>
            </a:r>
            <a:endParaRPr dirty="0">
              <a:latin typeface="Helvetica Neue"/>
              <a:ea typeface="Helvetica Neue"/>
              <a:cs typeface="Helvetica Neue"/>
              <a:sym typeface="Helvetica Neue"/>
            </a:endParaRPr>
          </a:p>
          <a:p>
            <a:pPr marL="0" lvl="0" indent="0" algn="l" rtl="0">
              <a:spcBef>
                <a:spcPts val="0"/>
              </a:spcBef>
              <a:spcAft>
                <a:spcPts val="0"/>
              </a:spcAft>
              <a:buNone/>
            </a:pPr>
            <a:endParaRPr dirty="0">
              <a:latin typeface="Helvetica Neue"/>
              <a:ea typeface="Helvetica Neue"/>
              <a:cs typeface="Helvetica Neue"/>
              <a:sym typeface="Helvetica Neue"/>
            </a:endParaRPr>
          </a:p>
          <a:p>
            <a:pPr marL="0" lvl="0" indent="0" algn="l" rtl="0">
              <a:spcBef>
                <a:spcPts val="0"/>
              </a:spcBef>
              <a:spcAft>
                <a:spcPts val="0"/>
              </a:spcAft>
              <a:buNone/>
            </a:pPr>
            <a:r>
              <a:rPr lang="en-SG" b="1" dirty="0">
                <a:latin typeface="Helvetica Neue"/>
                <a:ea typeface="Helvetica Neue"/>
                <a:cs typeface="Helvetica Neue"/>
                <a:sym typeface="Helvetica Neue"/>
              </a:rPr>
              <a:t>[CLICK]</a:t>
            </a:r>
            <a:endParaRPr b="1" dirty="0">
              <a:latin typeface="Helvetica Neue"/>
              <a:ea typeface="Helvetica Neue"/>
              <a:cs typeface="Helvetica Neue"/>
              <a:sym typeface="Helvetica Neue"/>
            </a:endParaRPr>
          </a:p>
          <a:p>
            <a:pPr marL="0" lvl="0" indent="0" algn="l" rtl="0">
              <a:spcBef>
                <a:spcPts val="0"/>
              </a:spcBef>
              <a:spcAft>
                <a:spcPts val="0"/>
              </a:spcAft>
              <a:buNone/>
            </a:pPr>
            <a:r>
              <a:rPr lang="en-SG" dirty="0">
                <a:solidFill>
                  <a:schemeClr val="dk1"/>
                </a:solidFill>
                <a:latin typeface="Helvetica Neue"/>
                <a:ea typeface="Helvetica Neue"/>
                <a:cs typeface="Helvetica Neue"/>
                <a:sym typeface="Helvetica Neue"/>
              </a:rPr>
              <a:t>Most of us </a:t>
            </a:r>
            <a:r>
              <a:rPr lang="en-SG" dirty="0">
                <a:latin typeface="Helvetica Neue"/>
                <a:ea typeface="Helvetica Neue"/>
                <a:cs typeface="Helvetica Neue"/>
                <a:sym typeface="Helvetica Neue"/>
              </a:rPr>
              <a:t>would </a:t>
            </a:r>
            <a:r>
              <a:rPr lang="en-SG" dirty="0">
                <a:solidFill>
                  <a:schemeClr val="dk1"/>
                </a:solidFill>
                <a:latin typeface="Helvetica Neue"/>
                <a:ea typeface="Helvetica Neue"/>
                <a:cs typeface="Helvetica Neue"/>
                <a:sym typeface="Helvetica Neue"/>
              </a:rPr>
              <a:t>switch </a:t>
            </a:r>
            <a:r>
              <a:rPr lang="en-SG" dirty="0">
                <a:latin typeface="Helvetica Neue"/>
                <a:ea typeface="Helvetica Neue"/>
                <a:cs typeface="Helvetica Neue"/>
                <a:sym typeface="Helvetica Neue"/>
              </a:rPr>
              <a:t>our</a:t>
            </a:r>
            <a:r>
              <a:rPr lang="en-SG" dirty="0">
                <a:solidFill>
                  <a:schemeClr val="dk1"/>
                </a:solidFill>
                <a:latin typeface="Helvetica Neue"/>
                <a:ea typeface="Helvetica Neue"/>
                <a:cs typeface="Helvetica Neue"/>
                <a:sym typeface="Helvetica Neue"/>
              </a:rPr>
              <a:t> answer to “the book”</a:t>
            </a:r>
            <a:r>
              <a:rPr lang="en-SG" dirty="0">
                <a:latin typeface="Helvetica Neue"/>
                <a:ea typeface="Helvetica Neue"/>
                <a:cs typeface="Helvetica Neue"/>
                <a:sym typeface="Helvetica Neue"/>
              </a:rPr>
              <a:t>.</a:t>
            </a:r>
            <a:endParaRPr dirty="0">
              <a:latin typeface="Helvetica Neue"/>
              <a:ea typeface="Helvetica Neue"/>
              <a:cs typeface="Helvetica Neue"/>
              <a:sym typeface="Helvetica Neue"/>
            </a:endParaRPr>
          </a:p>
          <a:p>
            <a:pPr marL="0" lvl="0" indent="0" algn="l" rtl="0">
              <a:spcBef>
                <a:spcPts val="0"/>
              </a:spcBef>
              <a:spcAft>
                <a:spcPts val="0"/>
              </a:spcAft>
              <a:buNone/>
            </a:pPr>
            <a:r>
              <a:rPr lang="en-SG" dirty="0">
                <a:solidFill>
                  <a:schemeClr val="dk1"/>
                </a:solidFill>
                <a:latin typeface="Helvetica Neue"/>
                <a:ea typeface="Helvetica Neue"/>
                <a:cs typeface="Helvetica Neue"/>
                <a:sym typeface="Helvetica Neue"/>
              </a:rPr>
              <a:t>What would a</a:t>
            </a:r>
            <a:r>
              <a:rPr lang="en-SG" dirty="0">
                <a:latin typeface="Helvetica Neue"/>
                <a:ea typeface="Helvetica Neue"/>
                <a:cs typeface="Helvetica Neue"/>
                <a:sym typeface="Helvetica Neue"/>
              </a:rPr>
              <a:t> language </a:t>
            </a:r>
            <a:r>
              <a:rPr lang="en-SG" dirty="0">
                <a:solidFill>
                  <a:schemeClr val="dk1"/>
                </a:solidFill>
                <a:latin typeface="Helvetica Neue"/>
                <a:ea typeface="Helvetica Neue"/>
                <a:cs typeface="Helvetica Neue"/>
                <a:sym typeface="Helvetica Neue"/>
              </a:rPr>
              <a:t>model choose?</a:t>
            </a:r>
            <a:endParaRPr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dirty="0">
              <a:latin typeface="Helvetica Neue"/>
              <a:ea typeface="Helvetica Neue"/>
              <a:cs typeface="Helvetica Neue"/>
              <a:sym typeface="Helvetica Neue"/>
            </a:endParaRPr>
          </a:p>
          <a:p>
            <a:pPr marL="0" lvl="0" indent="0" algn="l" rtl="0">
              <a:spcBef>
                <a:spcPts val="0"/>
              </a:spcBef>
              <a:spcAft>
                <a:spcPts val="0"/>
              </a:spcAft>
              <a:buNone/>
            </a:pPr>
            <a:r>
              <a:rPr lang="en-SG" b="1" dirty="0">
                <a:latin typeface="Helvetica Neue"/>
                <a:ea typeface="Helvetica Neue"/>
                <a:cs typeface="Helvetica Neue"/>
                <a:sym typeface="Helvetica Neue"/>
              </a:rPr>
              <a:t>[CLICK]</a:t>
            </a:r>
            <a:endParaRPr b="1" dirty="0">
              <a:latin typeface="Helvetica Neue"/>
              <a:ea typeface="Helvetica Neue"/>
              <a:cs typeface="Helvetica Neue"/>
              <a:sym typeface="Helvetica Neue"/>
            </a:endParaRPr>
          </a:p>
          <a:p>
            <a:pPr marL="0" lvl="0" indent="0" algn="l" rtl="0">
              <a:spcBef>
                <a:spcPts val="0"/>
              </a:spcBef>
              <a:spcAft>
                <a:spcPts val="0"/>
              </a:spcAft>
              <a:buNone/>
            </a:pPr>
            <a:r>
              <a:rPr lang="en-SG" dirty="0">
                <a:solidFill>
                  <a:schemeClr val="dk1"/>
                </a:solidFill>
                <a:latin typeface="Helvetica Neue"/>
                <a:ea typeface="Helvetica Neue"/>
                <a:cs typeface="Helvetica Neue"/>
                <a:sym typeface="Helvetica Neue"/>
              </a:rPr>
              <a:t>It turns out that a</a:t>
            </a:r>
            <a:r>
              <a:rPr lang="en-SG" dirty="0">
                <a:latin typeface="Helvetica Neue"/>
                <a:ea typeface="Helvetica Neue"/>
                <a:cs typeface="Helvetica Neue"/>
                <a:sym typeface="Helvetica Neue"/>
              </a:rPr>
              <a:t> language</a:t>
            </a:r>
            <a:r>
              <a:rPr lang="en-SG" dirty="0">
                <a:solidFill>
                  <a:schemeClr val="dk1"/>
                </a:solidFill>
                <a:latin typeface="Helvetica Neue"/>
                <a:ea typeface="Helvetica Neue"/>
                <a:cs typeface="Helvetica Neue"/>
                <a:sym typeface="Helvetica Neue"/>
              </a:rPr>
              <a:t> model would say that the table is the one that broke in both cases.</a:t>
            </a:r>
            <a:endParaRPr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SG" dirty="0">
                <a:latin typeface="Helvetica Neue"/>
                <a:ea typeface="Helvetica Neue"/>
                <a:cs typeface="Helvetica Neue"/>
                <a:sym typeface="Helvetica Neue"/>
              </a:rPr>
              <a:t>B</a:t>
            </a:r>
            <a:r>
              <a:rPr lang="en-SG" dirty="0">
                <a:solidFill>
                  <a:schemeClr val="dk1"/>
                </a:solidFill>
                <a:latin typeface="Helvetica Neue"/>
                <a:ea typeface="Helvetica Neue"/>
                <a:cs typeface="Helvetica Neue"/>
                <a:sym typeface="Helvetica Neue"/>
              </a:rPr>
              <a:t>ecause it presumably has learned that tables and breaking appear together in context more frequently than books and breaking.</a:t>
            </a:r>
            <a:endParaRPr dirty="0">
              <a:latin typeface="Helvetica Neue"/>
              <a:ea typeface="Helvetica Neue"/>
              <a:cs typeface="Helvetica Neue"/>
              <a:sym typeface="Helvetica Neue"/>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094abaaa3f_0_1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g2094abaaa3f_0_1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SG" b="0" dirty="0">
                <a:latin typeface="Helvetica Neue"/>
                <a:ea typeface="Helvetica Neue"/>
                <a:cs typeface="Helvetica Neue"/>
                <a:sym typeface="Helvetica Neue"/>
              </a:rPr>
              <a:t>In our first result figure, we will show that models trained to summarize narratives indeed have greater brain alignment.</a:t>
            </a:r>
            <a:endParaRPr b="0"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SG" dirty="0">
                <a:latin typeface="Helvetica Neue"/>
                <a:ea typeface="Helvetica Neue"/>
                <a:cs typeface="Helvetica Neue"/>
                <a:sym typeface="Helvetica Neue"/>
              </a:rPr>
              <a:t>the x-axis represents the amount of brain alignment. </a:t>
            </a:r>
            <a:endParaRPr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SG" dirty="0">
                <a:latin typeface="Helvetica Neue"/>
                <a:ea typeface="Helvetica Neue"/>
                <a:cs typeface="Helvetica Neue"/>
                <a:sym typeface="Helvetica Neue"/>
              </a:rPr>
              <a:t>The y-axis compares the 4 pairs of Language models.</a:t>
            </a:r>
            <a:endParaRPr dirty="0">
              <a:latin typeface="Helvetica Neue"/>
              <a:ea typeface="Helvetica Neue"/>
              <a:cs typeface="Helvetica Neue"/>
              <a:sym typeface="Helvetica Neue"/>
            </a:endParaRPr>
          </a:p>
          <a:p>
            <a:pPr marL="0" lvl="0" indent="0" algn="l" rtl="0">
              <a:spcBef>
                <a:spcPts val="0"/>
              </a:spcBef>
              <a:spcAft>
                <a:spcPts val="0"/>
              </a:spcAft>
              <a:buClr>
                <a:schemeClr val="dk1"/>
              </a:buClr>
              <a:buSzPts val="1400"/>
              <a:buFont typeface="Arial"/>
              <a:buNone/>
            </a:pPr>
            <a:r>
              <a:rPr lang="en-SG" dirty="0">
                <a:latin typeface="Helvetica Neue"/>
                <a:ea typeface="Helvetica Neue"/>
                <a:cs typeface="Helvetica Neue"/>
                <a:sym typeface="Helvetica Neue"/>
              </a:rPr>
              <a:t>Blue bars represent the base models, and orange bars represent the </a:t>
            </a:r>
            <a:r>
              <a:rPr lang="en-SG" dirty="0" err="1">
                <a:latin typeface="Helvetica Neue"/>
                <a:ea typeface="Helvetica Neue"/>
                <a:cs typeface="Helvetica Neue"/>
                <a:sym typeface="Helvetica Neue"/>
              </a:rPr>
              <a:t>booksum</a:t>
            </a:r>
            <a:r>
              <a:rPr lang="en-SG" dirty="0">
                <a:latin typeface="Helvetica Neue"/>
                <a:ea typeface="Helvetica Neue"/>
                <a:cs typeface="Helvetica Neue"/>
                <a:sym typeface="Helvetica Neue"/>
              </a:rPr>
              <a:t> models.</a:t>
            </a:r>
            <a:endParaRPr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SG" dirty="0">
                <a:latin typeface="Helvetica Neue"/>
                <a:ea typeface="Helvetica Neue"/>
                <a:cs typeface="Helvetica Neue"/>
                <a:sym typeface="Helvetica Neue"/>
              </a:rPr>
              <a:t>Note that the Pearson correlation values on the x-axis are relatively low in magnitude because they include a large number of brain areas that may not be significantly involved in brain alignment or language processing. Also, these results are an average of many different layers and input sequence lengths that we tested for each language model.</a:t>
            </a:r>
            <a:endParaRPr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SG" dirty="0">
                <a:latin typeface="Helvetica Neue"/>
                <a:ea typeface="Helvetica Neue"/>
                <a:cs typeface="Helvetica Neue"/>
                <a:sym typeface="Helvetica Neue"/>
              </a:rPr>
              <a:t>From our results, we see that </a:t>
            </a:r>
            <a:r>
              <a:rPr lang="en-SG" dirty="0" err="1">
                <a:latin typeface="Helvetica Neue"/>
                <a:ea typeface="Helvetica Neue"/>
                <a:cs typeface="Helvetica Neue"/>
                <a:sym typeface="Helvetica Neue"/>
              </a:rPr>
              <a:t>booksum</a:t>
            </a:r>
            <a:r>
              <a:rPr lang="en-SG" dirty="0">
                <a:latin typeface="Helvetica Neue"/>
                <a:ea typeface="Helvetica Neue"/>
                <a:cs typeface="Helvetica Neue"/>
                <a:sym typeface="Helvetica Neue"/>
              </a:rPr>
              <a:t> LMs have greater brain alignment than base LMs.</a:t>
            </a:r>
            <a:endParaRPr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SG" b="1" dirty="0">
                <a:latin typeface="Helvetica Neue"/>
                <a:ea typeface="Helvetica Neue"/>
                <a:cs typeface="Helvetica Neue"/>
                <a:sym typeface="Helvetica Neue"/>
              </a:rPr>
              <a:t>[CLICK]</a:t>
            </a:r>
            <a:endParaRPr b="1"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SG" dirty="0">
                <a:latin typeface="Helvetica Neue"/>
                <a:ea typeface="Helvetica Neue"/>
                <a:cs typeface="Helvetica Neue"/>
                <a:sym typeface="Helvetica Neue"/>
              </a:rPr>
              <a:t>Therefore, training language models to summarize narratives improves brain alignment.</a:t>
            </a:r>
            <a:endParaRPr dirty="0">
              <a:solidFill>
                <a:srgbClr val="38761D"/>
              </a:solidFill>
              <a:latin typeface="Helvetica Neue"/>
              <a:ea typeface="Helvetica Neue"/>
              <a:cs typeface="Helvetica Neue"/>
              <a:sym typeface="Helvetica Neue"/>
            </a:endParaRPr>
          </a:p>
        </p:txBody>
      </p:sp>
      <p:sp>
        <p:nvSpPr>
          <p:cNvPr id="426" name="Google Shape;426;g2094abaaa3f_0_1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SG"/>
              <a:t>61</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2094abaaa3f_0_2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g2094abaaa3f_0_2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SG" dirty="0">
                <a:latin typeface="Helvetica Neue"/>
                <a:ea typeface="Helvetica Neue"/>
                <a:cs typeface="Helvetica Neue"/>
                <a:sym typeface="Helvetica Neue"/>
              </a:rPr>
              <a:t>Our results show that brain alignment improved for all discourse features</a:t>
            </a:r>
            <a:endParaRPr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SG" dirty="0">
                <a:latin typeface="Helvetica Neue"/>
                <a:ea typeface="Helvetica Neue"/>
                <a:cs typeface="Helvetica Neue"/>
                <a:sym typeface="Helvetica Neue"/>
              </a:rPr>
              <a:t>The x-axis represents the amount of brain alignment. </a:t>
            </a:r>
            <a:endParaRPr dirty="0">
              <a:latin typeface="Helvetica Neue"/>
              <a:ea typeface="Helvetica Neue"/>
              <a:cs typeface="Helvetica Neue"/>
              <a:sym typeface="Helvetica Neue"/>
            </a:endParaRPr>
          </a:p>
          <a:p>
            <a:pPr marL="0" lvl="0" indent="0" algn="l" rtl="0">
              <a:spcBef>
                <a:spcPts val="0"/>
              </a:spcBef>
              <a:spcAft>
                <a:spcPts val="0"/>
              </a:spcAft>
              <a:buSzPts val="1400"/>
              <a:buNone/>
            </a:pPr>
            <a:r>
              <a:rPr lang="en-SG" dirty="0">
                <a:latin typeface="Helvetica Neue"/>
                <a:ea typeface="Helvetica Neue"/>
                <a:cs typeface="Helvetica Neue"/>
                <a:sym typeface="Helvetica Neue"/>
              </a:rPr>
              <a:t>The y-axis indicates the various discourse features we study, which are Characters, Emotions and Motions.</a:t>
            </a:r>
            <a:endParaRPr dirty="0">
              <a:latin typeface="Helvetica Neue"/>
              <a:ea typeface="Helvetica Neue"/>
              <a:cs typeface="Helvetica Neue"/>
              <a:sym typeface="Helvetica Neue"/>
            </a:endParaRPr>
          </a:p>
          <a:p>
            <a:pPr marL="0" lvl="0" indent="0" algn="l" rtl="0">
              <a:spcBef>
                <a:spcPts val="0"/>
              </a:spcBef>
              <a:spcAft>
                <a:spcPts val="0"/>
              </a:spcAft>
              <a:buSzPts val="1400"/>
              <a:buNone/>
            </a:pPr>
            <a:r>
              <a:rPr lang="en-SG" dirty="0">
                <a:latin typeface="Helvetica Neue"/>
                <a:ea typeface="Helvetica Neue"/>
                <a:cs typeface="Helvetica Neue"/>
                <a:sym typeface="Helvetica Neue"/>
              </a:rPr>
              <a:t>For each discourse feature, we use the same number of examples, to make a fair comparison.</a:t>
            </a:r>
            <a:endParaRPr dirty="0">
              <a:latin typeface="Helvetica Neue"/>
              <a:ea typeface="Helvetica Neue"/>
              <a:cs typeface="Helvetica Neue"/>
              <a:sym typeface="Helvetica Neue"/>
            </a:endParaRPr>
          </a:p>
          <a:p>
            <a:pPr marL="0" lvl="0" indent="0" algn="l" rtl="0">
              <a:spcBef>
                <a:spcPts val="0"/>
              </a:spcBef>
              <a:spcAft>
                <a:spcPts val="0"/>
              </a:spcAft>
              <a:buClr>
                <a:schemeClr val="dk1"/>
              </a:buClr>
              <a:buSzPts val="1400"/>
              <a:buFont typeface="Arial"/>
              <a:buNone/>
            </a:pPr>
            <a:r>
              <a:rPr lang="en-SG" dirty="0">
                <a:latin typeface="Helvetica Neue"/>
                <a:ea typeface="Helvetica Neue"/>
                <a:cs typeface="Helvetica Neue"/>
                <a:sym typeface="Helvetica Neue"/>
              </a:rPr>
              <a:t>Again, blue bars represent the base model, and orange bars represent the </a:t>
            </a:r>
            <a:r>
              <a:rPr lang="en-SG" dirty="0" err="1">
                <a:latin typeface="Helvetica Neue"/>
                <a:ea typeface="Helvetica Neue"/>
                <a:cs typeface="Helvetica Neue"/>
                <a:sym typeface="Helvetica Neue"/>
              </a:rPr>
              <a:t>booksum</a:t>
            </a:r>
            <a:r>
              <a:rPr lang="en-SG" dirty="0">
                <a:latin typeface="Helvetica Neue"/>
                <a:ea typeface="Helvetica Neue"/>
                <a:cs typeface="Helvetica Neue"/>
                <a:sym typeface="Helvetica Neue"/>
              </a:rPr>
              <a:t> model.</a:t>
            </a:r>
            <a:endParaRPr dirty="0">
              <a:latin typeface="Helvetica Neue"/>
              <a:ea typeface="Helvetica Neue"/>
              <a:cs typeface="Helvetica Neue"/>
              <a:sym typeface="Helvetica Neue"/>
            </a:endParaRPr>
          </a:p>
          <a:p>
            <a:pPr marL="0" lvl="0" indent="0" algn="l" rtl="0">
              <a:spcBef>
                <a:spcPts val="0"/>
              </a:spcBef>
              <a:spcAft>
                <a:spcPts val="0"/>
              </a:spcAft>
              <a:buSzPts val="1400"/>
              <a:buNone/>
            </a:pPr>
            <a:endParaRPr dirty="0">
              <a:latin typeface="Helvetica Neue"/>
              <a:ea typeface="Helvetica Neue"/>
              <a:cs typeface="Helvetica Neue"/>
              <a:sym typeface="Helvetica Neue"/>
            </a:endParaRPr>
          </a:p>
          <a:p>
            <a:pPr marL="0" lvl="0" indent="0" algn="l" rtl="0">
              <a:spcBef>
                <a:spcPts val="0"/>
              </a:spcBef>
              <a:spcAft>
                <a:spcPts val="0"/>
              </a:spcAft>
              <a:buSzPts val="1400"/>
              <a:buNone/>
            </a:pPr>
            <a:r>
              <a:rPr lang="en-SG" dirty="0">
                <a:latin typeface="Helvetica Neue"/>
                <a:ea typeface="Helvetica Neue"/>
                <a:cs typeface="Helvetica Neue"/>
                <a:sym typeface="Helvetica Neue"/>
              </a:rPr>
              <a:t>We can see that the </a:t>
            </a:r>
            <a:r>
              <a:rPr lang="en-SG" dirty="0" err="1">
                <a:latin typeface="Helvetica Neue"/>
                <a:ea typeface="Helvetica Neue"/>
                <a:cs typeface="Helvetica Neue"/>
                <a:sym typeface="Helvetica Neue"/>
              </a:rPr>
              <a:t>booksum</a:t>
            </a:r>
            <a:r>
              <a:rPr lang="en-SG" dirty="0">
                <a:latin typeface="Helvetica Neue"/>
                <a:ea typeface="Helvetica Neue"/>
                <a:cs typeface="Helvetica Neue"/>
                <a:sym typeface="Helvetica Neue"/>
              </a:rPr>
              <a:t> models have greater brain alignment than the base models, across all 3 discourse features.</a:t>
            </a:r>
            <a:endParaRPr dirty="0">
              <a:latin typeface="Helvetica Neue"/>
              <a:ea typeface="Helvetica Neue"/>
              <a:cs typeface="Helvetica Neue"/>
              <a:sym typeface="Helvetica Neue"/>
            </a:endParaRPr>
          </a:p>
          <a:p>
            <a:pPr marL="0" lvl="0" indent="0" algn="l" rtl="0">
              <a:spcBef>
                <a:spcPts val="0"/>
              </a:spcBef>
              <a:spcAft>
                <a:spcPts val="0"/>
              </a:spcAft>
              <a:buSzPts val="1400"/>
              <a:buNone/>
            </a:pPr>
            <a:endParaRPr dirty="0">
              <a:latin typeface="Helvetica Neue"/>
              <a:ea typeface="Helvetica Neue"/>
              <a:cs typeface="Helvetica Neue"/>
              <a:sym typeface="Helvetica Neue"/>
            </a:endParaRPr>
          </a:p>
          <a:p>
            <a:pPr marL="0" lvl="0" indent="0" algn="l" rtl="0">
              <a:spcBef>
                <a:spcPts val="0"/>
              </a:spcBef>
              <a:spcAft>
                <a:spcPts val="0"/>
              </a:spcAft>
              <a:buSzPts val="1400"/>
              <a:buNone/>
            </a:pPr>
            <a:r>
              <a:rPr lang="en-SG" b="1" dirty="0">
                <a:latin typeface="Helvetica Neue"/>
                <a:ea typeface="Helvetica Neue"/>
                <a:cs typeface="Helvetica Neue"/>
                <a:sym typeface="Helvetica Neue"/>
              </a:rPr>
              <a:t>[CLICK]</a:t>
            </a:r>
            <a:endParaRPr b="1" dirty="0">
              <a:latin typeface="Helvetica Neue"/>
              <a:ea typeface="Helvetica Neue"/>
              <a:cs typeface="Helvetica Neue"/>
              <a:sym typeface="Helvetica Neue"/>
            </a:endParaRPr>
          </a:p>
          <a:p>
            <a:pPr marL="0" lvl="0" indent="0" algn="l" rtl="0">
              <a:spcBef>
                <a:spcPts val="0"/>
              </a:spcBef>
              <a:spcAft>
                <a:spcPts val="0"/>
              </a:spcAft>
              <a:buSzPts val="1400"/>
              <a:buNone/>
            </a:pPr>
            <a:r>
              <a:rPr lang="en-SG" dirty="0">
                <a:latin typeface="Helvetica Neue"/>
                <a:ea typeface="Helvetica Neue"/>
                <a:cs typeface="Helvetica Neue"/>
                <a:sym typeface="Helvetica Neue"/>
              </a:rPr>
              <a:t>Our results show that the </a:t>
            </a:r>
            <a:r>
              <a:rPr lang="en-SG" dirty="0" err="1">
                <a:latin typeface="Helvetica Neue"/>
                <a:ea typeface="Helvetica Neue"/>
                <a:cs typeface="Helvetica Neue"/>
                <a:sym typeface="Helvetica Neue"/>
              </a:rPr>
              <a:t>booksum</a:t>
            </a:r>
            <a:r>
              <a:rPr lang="en-SG" dirty="0">
                <a:latin typeface="Helvetica Neue"/>
                <a:ea typeface="Helvetica Neue"/>
                <a:cs typeface="Helvetica Neue"/>
                <a:sym typeface="Helvetica Neue"/>
              </a:rPr>
              <a:t> models’ representations of Characters, Emotions and Motions are more aligned to the brain than the base models’ representations.</a:t>
            </a:r>
            <a:endParaRPr dirty="0">
              <a:latin typeface="Helvetica Neue"/>
              <a:ea typeface="Helvetica Neue"/>
              <a:cs typeface="Helvetica Neue"/>
              <a:sym typeface="Helvetica Neue"/>
            </a:endParaRPr>
          </a:p>
          <a:p>
            <a:pPr marL="0" lvl="0" indent="0" algn="l" rtl="0">
              <a:spcBef>
                <a:spcPts val="0"/>
              </a:spcBef>
              <a:spcAft>
                <a:spcPts val="0"/>
              </a:spcAft>
              <a:buClr>
                <a:schemeClr val="dk1"/>
              </a:buClr>
              <a:buSzPts val="1400"/>
              <a:buFont typeface="Arial"/>
              <a:buNone/>
            </a:pPr>
            <a:r>
              <a:rPr lang="en-SG" dirty="0">
                <a:latin typeface="Helvetica Neue"/>
                <a:ea typeface="Helvetica Neue"/>
                <a:cs typeface="Helvetica Neue"/>
                <a:sym typeface="Helvetica Neue"/>
              </a:rPr>
              <a:t>Furthermore, LMs’ representations of Characters have the greatest brain alignment, and also improve the most when trained to summarize narratives.</a:t>
            </a:r>
            <a:endParaRPr strike="sngStrike" dirty="0">
              <a:latin typeface="Helvetica Neue"/>
              <a:ea typeface="Helvetica Neue"/>
              <a:cs typeface="Helvetica Neue"/>
              <a:sym typeface="Helvetica Neue"/>
            </a:endParaRPr>
          </a:p>
        </p:txBody>
      </p:sp>
      <p:sp>
        <p:nvSpPr>
          <p:cNvPr id="474" name="Google Shape;474;g2094abaaa3f_0_2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SG"/>
              <a:t>62</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3f8dd67c00_0_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3f8dd67c00_0_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this study, we propose novel multi-dimensional features that encode information about the syntactic structure of sentences.</a:t>
            </a:r>
            <a:endParaRPr/>
          </a:p>
          <a:p>
            <a:pPr marL="0" lvl="0" indent="0" algn="l" rtl="0">
              <a:spcBef>
                <a:spcPts val="0"/>
              </a:spcBef>
              <a:spcAft>
                <a:spcPts val="0"/>
              </a:spcAft>
              <a:buNone/>
            </a:pPr>
            <a:endParaRPr/>
          </a:p>
          <a:p>
            <a:pPr marL="0" lvl="0" indent="0" algn="l" rtl="0">
              <a:spcBef>
                <a:spcPts val="0"/>
              </a:spcBef>
              <a:spcAft>
                <a:spcPts val="0"/>
              </a:spcAft>
              <a:buNone/>
            </a:pPr>
            <a:r>
              <a:rPr lang="en"/>
              <a:t>First, we find that our syntactic structure-based features explain additional variance in the brain activity of various parts of the language system, even after controlling for complexity metrics that capture processing load. </a:t>
            </a:r>
            <a:endParaRPr/>
          </a:p>
          <a:p>
            <a:pPr marL="0" lvl="0" indent="0" algn="l" rtl="0">
              <a:spcBef>
                <a:spcPts val="0"/>
              </a:spcBef>
              <a:spcAft>
                <a:spcPts val="0"/>
              </a:spcAft>
              <a:buNone/>
            </a:pPr>
            <a:endParaRPr/>
          </a:p>
          <a:p>
            <a:pPr marL="0" lvl="0" indent="0" algn="l" rtl="0">
              <a:spcBef>
                <a:spcPts val="0"/>
              </a:spcBef>
              <a:spcAft>
                <a:spcPts val="0"/>
              </a:spcAft>
              <a:buNone/>
            </a:pPr>
            <a:r>
              <a:rPr lang="en"/>
              <a:t>At the same time, we see that regions well-predicted by syntactic features are distributed in the language system and are not distinguishable from those processing semantics.</a:t>
            </a:r>
            <a:endParaRPr/>
          </a:p>
        </p:txBody>
      </p:sp>
    </p:spTree>
    <p:extLst>
      <p:ext uri="{BB962C8B-B14F-4D97-AF65-F5344CB8AC3E}">
        <p14:creationId xmlns:p14="http://schemas.microsoft.com/office/powerpoint/2010/main" val="21180887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13f8861e6b0_0_107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9" name="Google Shape;629;g13f8861e6b0_0_10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id="{0391C654-D21F-8A6B-4879-9E2E57D34840}"/>
              </a:ext>
            </a:extLst>
          </p:cNvPr>
          <p:cNvSpPr>
            <a:spLocks noGrp="1"/>
          </p:cNvSpPr>
          <p:nvPr>
            <p:ph type="sldNum" sz="quarter" idx="5"/>
          </p:nvPr>
        </p:nvSpPr>
        <p:spPr/>
        <p:txBody>
          <a:bodyPr/>
          <a:lstStyle/>
          <a:p>
            <a:fld id="{A039BB72-BA2C-4128-BB8F-3EE51450564E}" type="slidenum">
              <a:rPr lang="en-US" smtClean="0"/>
              <a:t>65</a:t>
            </a:fld>
            <a:endParaRPr lang="en-US"/>
          </a:p>
        </p:txBody>
      </p:sp>
    </p:spTree>
    <p:extLst>
      <p:ext uri="{BB962C8B-B14F-4D97-AF65-F5344CB8AC3E}">
        <p14:creationId xmlns:p14="http://schemas.microsoft.com/office/powerpoint/2010/main" val="11773312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13f8861e6b0_0_1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13f8861e6b0_0_1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Brain areas involved in low-level auditory processing exhibit a preference for earlier SSL model layers, whereas higher-level semantic areas prefer later layers.</a:t>
            </a:r>
            <a:endParaRPr/>
          </a:p>
          <a:p>
            <a:pPr marL="0" lvl="0" indent="0" algn="l" rtl="0">
              <a:spcBef>
                <a:spcPts val="0"/>
              </a:spcBef>
              <a:spcAft>
                <a:spcPts val="0"/>
              </a:spcAft>
              <a:buNone/>
            </a:pPr>
            <a:endParaRPr/>
          </a:p>
          <a:p>
            <a:pPr marL="0" lvl="0" indent="0" algn="l" rtl="0">
              <a:spcBef>
                <a:spcPts val="0"/>
              </a:spcBef>
              <a:spcAft>
                <a:spcPts val="0"/>
              </a:spcAft>
              <a:buNone/>
            </a:pPr>
            <a:r>
              <a:rPr lang="en"/>
              <a:t>We show that these trends are due to the models’ ability to encode information at multiple linguistic levels (acoustic, phonetic, and lexical) along their representation depth. Overall, these results show that self-supervised models effectively capture the hierarchy of information relevant to different stages of speech processing in human cortex.</a:t>
            </a:r>
            <a:endParaRPr/>
          </a:p>
          <a:p>
            <a:pPr marL="0" lvl="0" indent="0" algn="l" rtl="0">
              <a:spcBef>
                <a:spcPts val="0"/>
              </a:spcBef>
              <a:spcAft>
                <a:spcPts val="0"/>
              </a:spcAft>
              <a:buNone/>
            </a:pPr>
            <a:endParaRPr/>
          </a:p>
          <a:p>
            <a:pPr marL="0" lvl="0" indent="0" algn="l" rtl="0">
              <a:spcBef>
                <a:spcPts val="0"/>
              </a:spcBef>
              <a:spcAft>
                <a:spcPts val="0"/>
              </a:spcAft>
              <a:buNone/>
            </a:pPr>
            <a:r>
              <a:rPr lang="en"/>
              <a:t>Inspecting the first PC loadings shows that it separates voxels with high performance in the upper-middle layers from voxels with high performance in the lower layers (Figure 3B). We visualized layer selectivity across the cortical surface of one subject by projecting C onto its first PC (Figure 3A).</a:t>
            </a:r>
            <a:endParaRPr/>
          </a:p>
          <a:p>
            <a:pPr marL="0" lvl="0" indent="0" algn="l" rtl="0">
              <a:spcBef>
                <a:spcPts val="0"/>
              </a:spcBef>
              <a:spcAft>
                <a:spcPts val="0"/>
              </a:spcAft>
              <a:buNone/>
            </a:pPr>
            <a:r>
              <a:rPr lang="en"/>
              <a:t>Overall, layer selectivity roughly follows the hierarchy of speech processing across cortex (Hickok &amp; Poeppel, 2007; Binder et al., 2009). While low-level regions like primary auditory cortex (A1) preferred lower HuBERT layers (negative PC 1 score), high-level regions like the angular gyrus (AG) and precuneus (PrCu) preferred the upper-middle layers (positive PC 1 score).</a:t>
            </a:r>
            <a:endParaRPr/>
          </a:p>
        </p:txBody>
      </p:sp>
      <p:sp>
        <p:nvSpPr>
          <p:cNvPr id="2" name="Slide Number Placeholder 1">
            <a:extLst>
              <a:ext uri="{FF2B5EF4-FFF2-40B4-BE49-F238E27FC236}">
                <a16:creationId xmlns:a16="http://schemas.microsoft.com/office/drawing/2014/main" id="{22160538-6023-8A31-40C8-36B39A5B7946}"/>
              </a:ext>
            </a:extLst>
          </p:cNvPr>
          <p:cNvSpPr>
            <a:spLocks noGrp="1"/>
          </p:cNvSpPr>
          <p:nvPr>
            <p:ph type="sldNum" sz="quarter" idx="5"/>
          </p:nvPr>
        </p:nvSpPr>
        <p:spPr/>
        <p:txBody>
          <a:bodyPr/>
          <a:lstStyle/>
          <a:p>
            <a:fld id="{A039BB72-BA2C-4128-BB8F-3EE51450564E}" type="slidenum">
              <a:rPr lang="en-US" smtClean="0"/>
              <a:t>66</a:t>
            </a:fld>
            <a:endParaRPr lang="en-US"/>
          </a:p>
        </p:txBody>
      </p:sp>
    </p:spTree>
    <p:extLst>
      <p:ext uri="{BB962C8B-B14F-4D97-AF65-F5344CB8AC3E}">
        <p14:creationId xmlns:p14="http://schemas.microsoft.com/office/powerpoint/2010/main" val="30691360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13f8861e6b0_0_1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13f8861e6b0_0_1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Does the model show commonalities merely with general auditory processing in the brain, or does it capture speech-specific processing? If so, does it show commonalities with brain representations that are specific to the native language of the participants, or merely to general speech processing?  We first evaluate the specialization of humans’ perception to their native language using an ABX behavioral task (Section 2.4). Specifically, we compare 386 French and English participants on their ability to distinguish native and non-native phones. As expected Bohn [2017], Kuhl et al. [2005], participants were better at discriminating native sounds than non-native ones (across phone pairs: p &lt; 10−18, Figure 4-A). Second, applying the same test to our self-supervised French and English models shows that, like humans, models best discriminate sounds from their ‘native’ language (i.e., the French model better distinguishes French stimuli than English ones, across phone pairs, and vice versa: p &lt; 0.05). Finally, the random and acoustic models obtain the worst ABX accuracy. These results confirm that 600 h of self-supervised learning suffices for Wav2Vec 2.0 to learn language-specific representations (Figure 4-B).</a:t>
            </a:r>
            <a:endParaRPr/>
          </a:p>
          <a:p>
            <a:pPr marL="0" lvl="0" indent="0" algn="l" rtl="0">
              <a:spcBef>
                <a:spcPts val="0"/>
              </a:spcBef>
              <a:spcAft>
                <a:spcPts val="0"/>
              </a:spcAft>
              <a:buNone/>
            </a:pPr>
            <a:endParaRPr/>
          </a:p>
          <a:p>
            <a:pPr marL="0" lvl="0" indent="0" algn="l" rtl="0">
              <a:spcBef>
                <a:spcPts val="0"/>
              </a:spcBef>
              <a:spcAft>
                <a:spcPts val="0"/>
              </a:spcAft>
              <a:buNone/>
            </a:pPr>
            <a:r>
              <a:rPr lang="en"/>
              <a:t>Wav2Vec 2.0 and the brain learn language specific representations. Next, we compare the Neural Predictivity scores of random, non-speech, non-native and native models (Figure 4-C D). First, our results show that the non-speech model attains higher R scores than the random model (on average across voxels, ∆R = 0.006, p=10−31) confirming the importance of learning to generate brain-like representations. Second, non-native models attain higher R scores than the non-speech model (∆R = 0.002, p = 10−9 ), confirming that Wav2Vec 2.0 learns speech-specific representations of sounds when trained on speech. Finally, the native model attains higher R scores than non-native models (∆R = 0.002, p = 10−15). The specialization for native sounds shared between models and the brain appears to be mainly localized around the superior temporal sulcus and the middle temporal gyrus (Figure 4-D), whereas higher-level regions like IFG and the angular gyrus only show more general specializations (i.e., speech rather than native-language sounds).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 name="Slide Number Placeholder 1">
            <a:extLst>
              <a:ext uri="{FF2B5EF4-FFF2-40B4-BE49-F238E27FC236}">
                <a16:creationId xmlns:a16="http://schemas.microsoft.com/office/drawing/2014/main" id="{8943CFFB-86B4-17CF-8F57-F20C0E713BEA}"/>
              </a:ext>
            </a:extLst>
          </p:cNvPr>
          <p:cNvSpPr>
            <a:spLocks noGrp="1"/>
          </p:cNvSpPr>
          <p:nvPr>
            <p:ph type="sldNum" sz="quarter" idx="5"/>
          </p:nvPr>
        </p:nvSpPr>
        <p:spPr/>
        <p:txBody>
          <a:bodyPr/>
          <a:lstStyle/>
          <a:p>
            <a:fld id="{A039BB72-BA2C-4128-BB8F-3EE51450564E}" type="slidenum">
              <a:rPr lang="en-US" smtClean="0"/>
              <a:t>67</a:t>
            </a:fld>
            <a:endParaRPr lang="en-US"/>
          </a:p>
        </p:txBody>
      </p:sp>
    </p:spTree>
    <p:extLst>
      <p:ext uri="{BB962C8B-B14F-4D97-AF65-F5344CB8AC3E}">
        <p14:creationId xmlns:p14="http://schemas.microsoft.com/office/powerpoint/2010/main" val="30421008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F19549-5A20-44FD-8EA1-B16F2FB225AD}" type="slidenum">
              <a:rPr lang="en-US" smtClean="0"/>
              <a:t>68</a:t>
            </a:fld>
            <a:endParaRPr lang="en-US"/>
          </a:p>
        </p:txBody>
      </p:sp>
    </p:spTree>
    <p:extLst>
      <p:ext uri="{BB962C8B-B14F-4D97-AF65-F5344CB8AC3E}">
        <p14:creationId xmlns:p14="http://schemas.microsoft.com/office/powerpoint/2010/main" val="16282739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12820770746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12820770746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3f8dd67c00_0_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3f8dd67c00_0_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this study, we propose novel multi-dimensional features that encode information about the syntactic structure of sentences.</a:t>
            </a:r>
            <a:endParaRPr/>
          </a:p>
          <a:p>
            <a:pPr marL="0" lvl="0" indent="0" algn="l" rtl="0">
              <a:spcBef>
                <a:spcPts val="0"/>
              </a:spcBef>
              <a:spcAft>
                <a:spcPts val="0"/>
              </a:spcAft>
              <a:buNone/>
            </a:pPr>
            <a:endParaRPr/>
          </a:p>
          <a:p>
            <a:pPr marL="0" lvl="0" indent="0" algn="l" rtl="0">
              <a:spcBef>
                <a:spcPts val="0"/>
              </a:spcBef>
              <a:spcAft>
                <a:spcPts val="0"/>
              </a:spcAft>
              <a:buNone/>
            </a:pPr>
            <a:r>
              <a:rPr lang="en"/>
              <a:t>First, we find that our syntactic structure-based features explain additional variance in the brain activity of various parts of the language system, even after controlling for complexity metrics that capture processing load. </a:t>
            </a:r>
            <a:endParaRPr/>
          </a:p>
          <a:p>
            <a:pPr marL="0" lvl="0" indent="0" algn="l" rtl="0">
              <a:spcBef>
                <a:spcPts val="0"/>
              </a:spcBef>
              <a:spcAft>
                <a:spcPts val="0"/>
              </a:spcAft>
              <a:buNone/>
            </a:pPr>
            <a:endParaRPr/>
          </a:p>
          <a:p>
            <a:pPr marL="0" lvl="0" indent="0" algn="l" rtl="0">
              <a:spcBef>
                <a:spcPts val="0"/>
              </a:spcBef>
              <a:spcAft>
                <a:spcPts val="0"/>
              </a:spcAft>
              <a:buNone/>
            </a:pPr>
            <a:r>
              <a:rPr lang="en"/>
              <a:t>At the same time, we see that regions well-predicted by syntactic features are distributed in the language system and are not distinguishable from those processing semantics.</a:t>
            </a:r>
            <a:endParaRPr/>
          </a:p>
        </p:txBody>
      </p:sp>
    </p:spTree>
    <p:extLst>
      <p:ext uri="{BB962C8B-B14F-4D97-AF65-F5344CB8AC3E}">
        <p14:creationId xmlns:p14="http://schemas.microsoft.com/office/powerpoint/2010/main" val="25903361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3f8dd67c00_0_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3f8dd67c00_0_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this study, we propose novel multi-dimensional features that encode information about the syntactic structure of sentences.</a:t>
            </a:r>
            <a:endParaRPr/>
          </a:p>
          <a:p>
            <a:pPr marL="0" lvl="0" indent="0" algn="l" rtl="0">
              <a:spcBef>
                <a:spcPts val="0"/>
              </a:spcBef>
              <a:spcAft>
                <a:spcPts val="0"/>
              </a:spcAft>
              <a:buNone/>
            </a:pPr>
            <a:endParaRPr/>
          </a:p>
          <a:p>
            <a:pPr marL="0" lvl="0" indent="0" algn="l" rtl="0">
              <a:spcBef>
                <a:spcPts val="0"/>
              </a:spcBef>
              <a:spcAft>
                <a:spcPts val="0"/>
              </a:spcAft>
              <a:buNone/>
            </a:pPr>
            <a:r>
              <a:rPr lang="en"/>
              <a:t>First, we find that our syntactic structure-based features explain additional variance in the brain activity of various parts of the language system, even after controlling for complexity metrics that capture processing load. </a:t>
            </a:r>
            <a:endParaRPr/>
          </a:p>
          <a:p>
            <a:pPr marL="0" lvl="0" indent="0" algn="l" rtl="0">
              <a:spcBef>
                <a:spcPts val="0"/>
              </a:spcBef>
              <a:spcAft>
                <a:spcPts val="0"/>
              </a:spcAft>
              <a:buNone/>
            </a:pPr>
            <a:endParaRPr/>
          </a:p>
          <a:p>
            <a:pPr marL="0" lvl="0" indent="0" algn="l" rtl="0">
              <a:spcBef>
                <a:spcPts val="0"/>
              </a:spcBef>
              <a:spcAft>
                <a:spcPts val="0"/>
              </a:spcAft>
              <a:buNone/>
            </a:pPr>
            <a:r>
              <a:rPr lang="en"/>
              <a:t>At the same time, we see that regions well-predicted by syntactic features are distributed in the language system and are not distinguishable from those processing semantics.</a:t>
            </a:r>
            <a:endParaRPr/>
          </a:p>
        </p:txBody>
      </p:sp>
    </p:spTree>
    <p:extLst>
      <p:ext uri="{BB962C8B-B14F-4D97-AF65-F5344CB8AC3E}">
        <p14:creationId xmlns:p14="http://schemas.microsoft.com/office/powerpoint/2010/main" val="2401994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094abaaa3f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g2094abaaa3f_0_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SG">
                <a:latin typeface="Helvetica Neue"/>
                <a:ea typeface="Helvetica Neue"/>
                <a:cs typeface="Helvetica Neue"/>
                <a:sym typeface="Helvetica Neue"/>
              </a:rPr>
              <a:t>Lots of progress has been made to improve the understanding capabilities of Language models.</a:t>
            </a:r>
            <a:endParaRPr>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SG">
                <a:latin typeface="Helvetica Neue"/>
                <a:ea typeface="Helvetica Neue"/>
                <a:cs typeface="Helvetica Neue"/>
                <a:sym typeface="Helvetica Neue"/>
              </a:rPr>
              <a:t>However, there is clearly still a long way to go.</a:t>
            </a:r>
            <a:endParaRPr>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SG" b="1">
                <a:latin typeface="Helvetica Neue"/>
                <a:ea typeface="Helvetica Neue"/>
                <a:cs typeface="Helvetica Neue"/>
                <a:sym typeface="Helvetica Neue"/>
              </a:rPr>
              <a:t>[CLICK]</a:t>
            </a:r>
            <a:endParaRPr b="1">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SG">
                <a:latin typeface="Helvetica Neue"/>
                <a:ea typeface="Helvetica Neue"/>
                <a:cs typeface="Helvetica Neue"/>
                <a:sym typeface="Helvetica Neue"/>
              </a:rPr>
              <a:t>So, How do we build systems with a deeper understanding of language?</a:t>
            </a:r>
            <a:endParaRPr>
              <a:latin typeface="Helvetica Neue"/>
              <a:ea typeface="Helvetica Neue"/>
              <a:cs typeface="Helvetica Neue"/>
              <a:sym typeface="Helvetica Neue"/>
            </a:endParaRPr>
          </a:p>
        </p:txBody>
      </p:sp>
      <p:sp>
        <p:nvSpPr>
          <p:cNvPr id="174" name="Google Shape;174;g2094abaaa3f_0_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SG"/>
              <a:t>7</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13f8861e6b0_0_107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9" name="Google Shape;629;g13f8861e6b0_0_10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id="{0391C654-D21F-8A6B-4879-9E2E57D34840}"/>
              </a:ext>
            </a:extLst>
          </p:cNvPr>
          <p:cNvSpPr>
            <a:spLocks noGrp="1"/>
          </p:cNvSpPr>
          <p:nvPr>
            <p:ph type="sldNum" sz="quarter" idx="5"/>
          </p:nvPr>
        </p:nvSpPr>
        <p:spPr/>
        <p:txBody>
          <a:bodyPr/>
          <a:lstStyle/>
          <a:p>
            <a:fld id="{A039BB72-BA2C-4128-BB8F-3EE51450564E}" type="slidenum">
              <a:rPr lang="en-US" smtClean="0"/>
              <a:t>77</a:t>
            </a:fld>
            <a:endParaRPr lang="en-US"/>
          </a:p>
        </p:txBody>
      </p:sp>
    </p:spTree>
    <p:extLst>
      <p:ext uri="{BB962C8B-B14F-4D97-AF65-F5344CB8AC3E}">
        <p14:creationId xmlns:p14="http://schemas.microsoft.com/office/powerpoint/2010/main" val="3475126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13f8861e6b0_0_1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13f8861e6b0_0_1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Does the model show commonalities merely with general auditory processing in the brain, or does it capture speech-specific processing? If so, does it show commonalities with brain representations that are specific to the native language of the participants, or merely to general speech processing?  We first evaluate the specialization of humans’ perception to their native language using an ABX behavioral task (Section 2.4). Specifically, we compare 386 French and English participants on their ability to distinguish native and non-native phones. As expected Bohn [2017], Kuhl et al. [2005], participants were better at discriminating native sounds than non-native ones (across phone pairs: p &lt; 10−18, Figure 4-A). Second, applying the same test to our self-supervised French and English models shows that, like humans, models best discriminate sounds from their ‘native’ language (i.e., the French model better distinguishes French stimuli than English ones, across phone pairs, and vice versa: p &lt; 0.05). Finally, the random and acoustic models obtain the worst ABX accuracy. These results confirm that 600 h of self-supervised learning suffices for Wav2Vec 2.0 to learn language-specific representations (Figure 4-B).</a:t>
            </a:r>
            <a:endParaRPr/>
          </a:p>
          <a:p>
            <a:pPr marL="0" lvl="0" indent="0" algn="l" rtl="0">
              <a:spcBef>
                <a:spcPts val="0"/>
              </a:spcBef>
              <a:spcAft>
                <a:spcPts val="0"/>
              </a:spcAft>
              <a:buNone/>
            </a:pPr>
            <a:endParaRPr/>
          </a:p>
          <a:p>
            <a:pPr marL="0" lvl="0" indent="0" algn="l" rtl="0">
              <a:spcBef>
                <a:spcPts val="0"/>
              </a:spcBef>
              <a:spcAft>
                <a:spcPts val="0"/>
              </a:spcAft>
              <a:buNone/>
            </a:pPr>
            <a:r>
              <a:rPr lang="en"/>
              <a:t>Wav2Vec 2.0 and the brain learn language specific representations. Next, we compare the Neural Predictivity scores of random, non-speech, non-native and native models (Figure 4-C D). First, our results show that the non-speech model attains higher R scores than the random model (on average across voxels, ∆R = 0.006, p=10−31) confirming the importance of learning to generate brain-like representations. Second, non-native models attain higher R scores than the non-speech model (∆R = 0.002, p = 10−9 ), confirming that Wav2Vec 2.0 learns speech-specific representations of sounds when trained on speech. Finally, the native model attains higher R scores than non-native models (∆R = 0.002, p = 10−15). The specialization for native sounds shared between models and the brain appears to be mainly localized around the superior temporal sulcus and the middle temporal gyrus (Figure 4-D), whereas higher-level regions like IFG and the angular gyrus only show more general specializations (i.e., speech rather than native-language sounds).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 name="Slide Number Placeholder 1">
            <a:extLst>
              <a:ext uri="{FF2B5EF4-FFF2-40B4-BE49-F238E27FC236}">
                <a16:creationId xmlns:a16="http://schemas.microsoft.com/office/drawing/2014/main" id="{8943CFFB-86B4-17CF-8F57-F20C0E713BEA}"/>
              </a:ext>
            </a:extLst>
          </p:cNvPr>
          <p:cNvSpPr>
            <a:spLocks noGrp="1"/>
          </p:cNvSpPr>
          <p:nvPr>
            <p:ph type="sldNum" sz="quarter" idx="5"/>
          </p:nvPr>
        </p:nvSpPr>
        <p:spPr/>
        <p:txBody>
          <a:bodyPr/>
          <a:lstStyle/>
          <a:p>
            <a:fld id="{A039BB72-BA2C-4128-BB8F-3EE51450564E}" type="slidenum">
              <a:rPr lang="en-US" smtClean="0"/>
              <a:t>78</a:t>
            </a:fld>
            <a:endParaRPr lang="en-US"/>
          </a:p>
        </p:txBody>
      </p:sp>
    </p:spTree>
    <p:extLst>
      <p:ext uri="{BB962C8B-B14F-4D97-AF65-F5344CB8AC3E}">
        <p14:creationId xmlns:p14="http://schemas.microsoft.com/office/powerpoint/2010/main" val="6381731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13f8861e6b0_0_1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13f8861e6b0_0_1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Does the model show commonalities merely with general auditory processing in the brain, or does it capture speech-specific processing? If so, does it show commonalities with brain representations that are specific to the native language of the participants, or merely to general speech processing?  We first evaluate the specialization of humans’ perception to their native language using an ABX behavioral task (Section 2.4). Specifically, we compare 386 French and English participants on their ability to distinguish native and non-native phones. As expected Bohn [2017], Kuhl et al. [2005], participants were better at discriminating native sounds than non-native ones (across phone pairs: p &lt; 10−18, Figure 4-A). Second, applying the same test to our self-supervised French and English models shows that, like humans, models best discriminate sounds from their ‘native’ language (i.e., the French model better distinguishes French stimuli than English ones, across phone pairs, and vice versa: p &lt; 0.05). Finally, the random and acoustic models obtain the worst ABX accuracy. These results confirm that 600 h of self-supervised learning suffices for Wav2Vec 2.0 to learn language-specific representations (Figure 4-B).</a:t>
            </a:r>
            <a:endParaRPr/>
          </a:p>
          <a:p>
            <a:pPr marL="0" lvl="0" indent="0" algn="l" rtl="0">
              <a:spcBef>
                <a:spcPts val="0"/>
              </a:spcBef>
              <a:spcAft>
                <a:spcPts val="0"/>
              </a:spcAft>
              <a:buNone/>
            </a:pPr>
            <a:endParaRPr/>
          </a:p>
          <a:p>
            <a:pPr marL="0" lvl="0" indent="0" algn="l" rtl="0">
              <a:spcBef>
                <a:spcPts val="0"/>
              </a:spcBef>
              <a:spcAft>
                <a:spcPts val="0"/>
              </a:spcAft>
              <a:buNone/>
            </a:pPr>
            <a:r>
              <a:rPr lang="en"/>
              <a:t>Wav2Vec 2.0 and the brain learn language specific representations. Next, we compare the Neural Predictivity scores of random, non-speech, non-native and native models (Figure 4-C D). First, our results show that the non-speech model attains higher R scores than the random model (on average across voxels, ∆R = 0.006, p=10−31) confirming the importance of learning to generate brain-like representations. Second, non-native models attain higher R scores than the non-speech model (∆R = 0.002, p = 10−9 ), confirming that Wav2Vec 2.0 learns speech-specific representations of sounds when trained on speech. Finally, the native model attains higher R scores than non-native models (∆R = 0.002, p = 10−15). The specialization for native sounds shared between models and the brain appears to be mainly localized around the superior temporal sulcus and the middle temporal gyrus (Figure 4-D), whereas higher-level regions like IFG and the angular gyrus only show more general specializations (i.e., speech rather than native-language sounds).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 name="Slide Number Placeholder 1">
            <a:extLst>
              <a:ext uri="{FF2B5EF4-FFF2-40B4-BE49-F238E27FC236}">
                <a16:creationId xmlns:a16="http://schemas.microsoft.com/office/drawing/2014/main" id="{8943CFFB-86B4-17CF-8F57-F20C0E713BEA}"/>
              </a:ext>
            </a:extLst>
          </p:cNvPr>
          <p:cNvSpPr>
            <a:spLocks noGrp="1"/>
          </p:cNvSpPr>
          <p:nvPr>
            <p:ph type="sldNum" sz="quarter" idx="5"/>
          </p:nvPr>
        </p:nvSpPr>
        <p:spPr/>
        <p:txBody>
          <a:bodyPr/>
          <a:lstStyle/>
          <a:p>
            <a:fld id="{A039BB72-BA2C-4128-BB8F-3EE51450564E}" type="slidenum">
              <a:rPr lang="en-US" smtClean="0"/>
              <a:t>79</a:t>
            </a:fld>
            <a:endParaRPr lang="en-US"/>
          </a:p>
        </p:txBody>
      </p:sp>
    </p:spTree>
    <p:extLst>
      <p:ext uri="{BB962C8B-B14F-4D97-AF65-F5344CB8AC3E}">
        <p14:creationId xmlns:p14="http://schemas.microsoft.com/office/powerpoint/2010/main" val="33452839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13f8861e6b0_0_1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13f8861e6b0_0_1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Does the model show commonalities merely with general auditory processing in the brain, or does it capture speech-specific processing? If so, does it show commonalities with brain representations that are specific to the native language of the participants, or merely to general speech processing?  We first evaluate the specialization of humans’ perception to their native language using an ABX behavioral task (Section 2.4). Specifically, we compare 386 French and English participants on their ability to distinguish native and non-native phones. As expected Bohn [2017], Kuhl et al. [2005], participants were better at discriminating native sounds than non-native ones (across phone pairs: p &lt; 10−18, Figure 4-A). Second, applying the same test to our self-supervised French and English models shows that, like humans, models best discriminate sounds from their ‘native’ language (i.e., the French model better distinguishes French stimuli than English ones, across phone pairs, and vice versa: p &lt; 0.05). Finally, the random and acoustic models obtain the worst ABX accuracy. These results confirm that 600 h of self-supervised learning suffices for Wav2Vec 2.0 to learn language-specific representations (Figure 4-B).</a:t>
            </a:r>
            <a:endParaRPr/>
          </a:p>
          <a:p>
            <a:pPr marL="0" lvl="0" indent="0" algn="l" rtl="0">
              <a:spcBef>
                <a:spcPts val="0"/>
              </a:spcBef>
              <a:spcAft>
                <a:spcPts val="0"/>
              </a:spcAft>
              <a:buNone/>
            </a:pPr>
            <a:endParaRPr/>
          </a:p>
          <a:p>
            <a:pPr marL="0" lvl="0" indent="0" algn="l" rtl="0">
              <a:spcBef>
                <a:spcPts val="0"/>
              </a:spcBef>
              <a:spcAft>
                <a:spcPts val="0"/>
              </a:spcAft>
              <a:buNone/>
            </a:pPr>
            <a:r>
              <a:rPr lang="en"/>
              <a:t>Wav2Vec 2.0 and the brain learn language specific representations. Next, we compare the Neural Predictivity scores of random, non-speech, non-native and native models (Figure 4-C D). First, our results show that the non-speech model attains higher R scores than the random model (on average across voxels, ∆R = 0.006, p=10−31) confirming the importance of learning to generate brain-like representations. Second, non-native models attain higher R scores than the non-speech model (∆R = 0.002, p = 10−9 ), confirming that Wav2Vec 2.0 learns speech-specific representations of sounds when trained on speech. Finally, the native model attains higher R scores than non-native models (∆R = 0.002, p = 10−15). The specialization for native sounds shared between models and the brain appears to be mainly localized around the superior temporal sulcus and the middle temporal gyrus (Figure 4-D), whereas higher-level regions like IFG and the angular gyrus only show more general specializations (i.e., speech rather than native-language sounds).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 name="Slide Number Placeholder 1">
            <a:extLst>
              <a:ext uri="{FF2B5EF4-FFF2-40B4-BE49-F238E27FC236}">
                <a16:creationId xmlns:a16="http://schemas.microsoft.com/office/drawing/2014/main" id="{8943CFFB-86B4-17CF-8F57-F20C0E713BEA}"/>
              </a:ext>
            </a:extLst>
          </p:cNvPr>
          <p:cNvSpPr>
            <a:spLocks noGrp="1"/>
          </p:cNvSpPr>
          <p:nvPr>
            <p:ph type="sldNum" sz="quarter" idx="5"/>
          </p:nvPr>
        </p:nvSpPr>
        <p:spPr/>
        <p:txBody>
          <a:bodyPr/>
          <a:lstStyle/>
          <a:p>
            <a:fld id="{A039BB72-BA2C-4128-BB8F-3EE51450564E}" type="slidenum">
              <a:rPr lang="en-US" smtClean="0"/>
              <a:t>80</a:t>
            </a:fld>
            <a:endParaRPr lang="en-US"/>
          </a:p>
        </p:txBody>
      </p:sp>
    </p:spTree>
    <p:extLst>
      <p:ext uri="{BB962C8B-B14F-4D97-AF65-F5344CB8AC3E}">
        <p14:creationId xmlns:p14="http://schemas.microsoft.com/office/powerpoint/2010/main" val="4777056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13f8861e6b0_0_107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9" name="Google Shape;629;g13f8861e6b0_0_10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id="{0391C654-D21F-8A6B-4879-9E2E57D34840}"/>
              </a:ext>
            </a:extLst>
          </p:cNvPr>
          <p:cNvSpPr>
            <a:spLocks noGrp="1"/>
          </p:cNvSpPr>
          <p:nvPr>
            <p:ph type="sldNum" sz="quarter" idx="5"/>
          </p:nvPr>
        </p:nvSpPr>
        <p:spPr/>
        <p:txBody>
          <a:bodyPr/>
          <a:lstStyle/>
          <a:p>
            <a:fld id="{A039BB72-BA2C-4128-BB8F-3EE51450564E}" type="slidenum">
              <a:rPr lang="en-US" smtClean="0"/>
              <a:t>81</a:t>
            </a:fld>
            <a:endParaRPr lang="en-US"/>
          </a:p>
        </p:txBody>
      </p:sp>
    </p:spTree>
    <p:extLst>
      <p:ext uri="{BB962C8B-B14F-4D97-AF65-F5344CB8AC3E}">
        <p14:creationId xmlns:p14="http://schemas.microsoft.com/office/powerpoint/2010/main" val="9093133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F19549-5A20-44FD-8EA1-B16F2FB225AD}" type="slidenum">
              <a:rPr lang="en-US" smtClean="0"/>
              <a:t>82</a:t>
            </a:fld>
            <a:endParaRPr lang="en-US"/>
          </a:p>
        </p:txBody>
      </p:sp>
    </p:spTree>
    <p:extLst>
      <p:ext uri="{BB962C8B-B14F-4D97-AF65-F5344CB8AC3E}">
        <p14:creationId xmlns:p14="http://schemas.microsoft.com/office/powerpoint/2010/main" val="16282739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 1 Overarching concept of our </a:t>
            </a:r>
            <a:r>
              <a:rPr lang="en-US" dirty="0" err="1"/>
              <a:t>BriVL</a:t>
            </a:r>
            <a:r>
              <a:rPr lang="en-US" dirty="0"/>
              <a:t> (bridging vison and language by self-supervised learning) model with weak training data assumption. a) Comparison between the human brain and our multimodal foundation model </a:t>
            </a:r>
            <a:r>
              <a:rPr lang="en-US" dirty="0" err="1"/>
              <a:t>BriVL</a:t>
            </a:r>
            <a:r>
              <a:rPr lang="en-US" dirty="0"/>
              <a:t> (Bridging-Vision-and-Language) for coping with both vision and language information. b) Comparison between modeling weak semantic correlation data and modeling strong semantic correlation data.</a:t>
            </a:r>
            <a:endParaRPr lang="en-IN" dirty="0"/>
          </a:p>
        </p:txBody>
      </p:sp>
      <p:sp>
        <p:nvSpPr>
          <p:cNvPr id="4" name="Slide Number Placeholder 3"/>
          <p:cNvSpPr>
            <a:spLocks noGrp="1"/>
          </p:cNvSpPr>
          <p:nvPr>
            <p:ph type="sldNum" sz="quarter" idx="5"/>
          </p:nvPr>
        </p:nvSpPr>
        <p:spPr/>
        <p:txBody>
          <a:bodyPr/>
          <a:lstStyle/>
          <a:p>
            <a:fld id="{9750EE22-5A50-4E8F-B6AE-2DD0774D0766}" type="slidenum">
              <a:rPr lang="en-IN" smtClean="0"/>
              <a:t>88</a:t>
            </a:fld>
            <a:endParaRPr lang="en-IN"/>
          </a:p>
        </p:txBody>
      </p:sp>
    </p:spTree>
    <p:extLst>
      <p:ext uri="{BB962C8B-B14F-4D97-AF65-F5344CB8AC3E}">
        <p14:creationId xmlns:p14="http://schemas.microsoft.com/office/powerpoint/2010/main" val="12672922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 3 Text-to-image generation examples of clearer imagination. a Generation examples of VQGAN inversion with CLIP (w/ ResNet-50x4) (Notice the photograph like quality). b Generation examples of VQGAN inversion with our </a:t>
            </a:r>
            <a:r>
              <a:rPr lang="en-US" dirty="0" err="1"/>
              <a:t>BriVL</a:t>
            </a:r>
            <a:r>
              <a:rPr lang="en-US" dirty="0"/>
              <a:t>. c A series of generation examples by VQGAN inversion with our </a:t>
            </a:r>
            <a:r>
              <a:rPr lang="en-US" dirty="0" err="1"/>
              <a:t>BriVL</a:t>
            </a:r>
            <a:r>
              <a:rPr lang="en-US" dirty="0"/>
              <a:t>. d More generation examples by VQGAN inversion with our </a:t>
            </a:r>
            <a:r>
              <a:rPr lang="en-US" dirty="0" err="1"/>
              <a:t>BriVL</a:t>
            </a:r>
            <a:r>
              <a:rPr lang="en-US" dirty="0"/>
              <a:t>, where concepts/scenes are rarely seen by us humans (e.g., “blazing sea” and “glowing forest”) or even do not exist in real life (e.g., “cyberpunk-styled city” and “castle in the clouds”). Note that VQGAN is pre-trained on ILSVRC-2012. </a:t>
            </a:r>
            <a:r>
              <a:rPr lang="en-US" dirty="0" err="1"/>
              <a:t>BriVL</a:t>
            </a:r>
            <a:r>
              <a:rPr lang="en-US" dirty="0"/>
              <a:t>, CLIP and VQGAN are all frozen during text-to-image generation</a:t>
            </a:r>
            <a:endParaRPr lang="en-IN" dirty="0"/>
          </a:p>
        </p:txBody>
      </p:sp>
      <p:sp>
        <p:nvSpPr>
          <p:cNvPr id="4" name="Slide Number Placeholder 3"/>
          <p:cNvSpPr>
            <a:spLocks noGrp="1"/>
          </p:cNvSpPr>
          <p:nvPr>
            <p:ph type="sldNum" sz="quarter" idx="5"/>
          </p:nvPr>
        </p:nvSpPr>
        <p:spPr/>
        <p:txBody>
          <a:bodyPr/>
          <a:lstStyle/>
          <a:p>
            <a:fld id="{9750EE22-5A50-4E8F-B6AE-2DD0774D0766}" type="slidenum">
              <a:rPr lang="en-IN" smtClean="0"/>
              <a:t>89</a:t>
            </a:fld>
            <a:endParaRPr lang="en-IN"/>
          </a:p>
        </p:txBody>
      </p:sp>
    </p:spTree>
    <p:extLst>
      <p:ext uri="{BB962C8B-B14F-4D97-AF65-F5344CB8AC3E}">
        <p14:creationId xmlns:p14="http://schemas.microsoft.com/office/powerpoint/2010/main" val="10305099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Semantic dementia is a disabling neurodegenerative disorder </a:t>
            </a:r>
            <a:r>
              <a:rPr lang="en-US" dirty="0" err="1"/>
              <a:t>characterised</a:t>
            </a:r>
            <a:r>
              <a:rPr lang="en-US" dirty="0"/>
              <a:t> by profound and widespread loss of conceptual knowledge. Semantic dementia, a circumscribed disorder of semantic knowledge, provides a unique model for understanding the neural basis for semantic representation. </a:t>
            </a:r>
          </a:p>
          <a:p>
            <a:r>
              <a:rPr lang="en-US" sz="1800" b="0" i="0" u="none" strike="noStrike" baseline="0" dirty="0">
                <a:latin typeface="AdvCaceiliaHVY"/>
              </a:rPr>
              <a:t>Fig. 6 </a:t>
            </a:r>
            <a:r>
              <a:rPr lang="en-US" sz="1800" b="0" i="0" u="none" strike="noStrike" baseline="0" dirty="0">
                <a:latin typeface="AdvPS44A44B"/>
              </a:rPr>
              <a:t>e </a:t>
            </a:r>
            <a:r>
              <a:rPr lang="en-US" sz="1800" b="0" i="0" u="none" strike="noStrike" baseline="0" dirty="0">
                <a:latin typeface="AdvCaceiliaHVY"/>
              </a:rPr>
              <a:t>Examples of patient 8</a:t>
            </a:r>
            <a:r>
              <a:rPr lang="en-US" sz="1800" b="0" i="0" u="none" strike="noStrike" baseline="0" dirty="0">
                <a:latin typeface="AdvOTe3b1fbf3.B"/>
              </a:rPr>
              <a:t>'</a:t>
            </a:r>
            <a:r>
              <a:rPr lang="en-US" sz="1800" b="0" i="0" u="none" strike="noStrike" baseline="0" dirty="0">
                <a:latin typeface="AdvCaceiliaHVY"/>
              </a:rPr>
              <a:t>s responses in Animal habitat task. The patient is asked: Where would you find this?</a:t>
            </a:r>
          </a:p>
          <a:p>
            <a:r>
              <a:rPr lang="en-US" dirty="0"/>
              <a:t>In the Animal task he was able to provide more specific identifying information from the animals’ name than from the three-dimensional model. Examples</a:t>
            </a:r>
          </a:p>
          <a:p>
            <a:r>
              <a:rPr lang="en-US" dirty="0"/>
              <a:t>of his responses to animal models and their corresponding names are shown in Fig. 6.</a:t>
            </a:r>
            <a:endParaRPr lang="en-IN" dirty="0"/>
          </a:p>
        </p:txBody>
      </p:sp>
      <p:sp>
        <p:nvSpPr>
          <p:cNvPr id="4" name="Slide Number Placeholder 3"/>
          <p:cNvSpPr>
            <a:spLocks noGrp="1"/>
          </p:cNvSpPr>
          <p:nvPr>
            <p:ph type="sldNum" sz="quarter" idx="5"/>
          </p:nvPr>
        </p:nvSpPr>
        <p:spPr/>
        <p:txBody>
          <a:bodyPr/>
          <a:lstStyle/>
          <a:p>
            <a:fld id="{9750EE22-5A50-4E8F-B6AE-2DD0774D0766}" type="slidenum">
              <a:rPr lang="en-IN" smtClean="0"/>
              <a:t>90</a:t>
            </a:fld>
            <a:endParaRPr lang="en-IN"/>
          </a:p>
        </p:txBody>
      </p:sp>
    </p:spTree>
    <p:extLst>
      <p:ext uri="{BB962C8B-B14F-4D97-AF65-F5344CB8AC3E}">
        <p14:creationId xmlns:p14="http://schemas.microsoft.com/office/powerpoint/2010/main" val="39604489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3f8dd67c00_0_5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3f8dd67c00_0_5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presented an approach that directly introduced brain-relevant language bias in an NLP model by explicitly training an NLP model to predict language-induced brain recordings. To achieve this, we fine-tuned all parameters of a state-of-the-art NLP model, which was already pre-trained in a self-supervised fashion on a large amount of text, to predict two different types of brain imaging measurements---fMRI and Magnetoencephalography (MEG)---of people reading the same chapter of a popular book. We included two different imaging modalities to discourage the encoded bias' dependence on a specific imaging modality. In fact, we showed that for some participants, when a model is trained to predict MEG data, the resulting changes to the language-encoding that the model uses benefit subsequent training on fMRI data compared to starting with a language model trained only on text. This suggests that the changes to the language representations induced by the MEG data are not entirely imaging modality-specific, and that indeed the model is learning the relationship between language and brain activity as opposed to the relationship between language and a brain activity recording modality. We showed that the resulting model leads to improved prediction of previously unseen brain recordings, specifically in regions that are known to support language processing. This study demonstrates the feasibility of directly biasing language models to learn relationships between text and brain activity. </a:t>
            </a:r>
            <a:endParaRPr/>
          </a:p>
        </p:txBody>
      </p:sp>
    </p:spTree>
    <p:extLst>
      <p:ext uri="{BB962C8B-B14F-4D97-AF65-F5344CB8AC3E}">
        <p14:creationId xmlns:p14="http://schemas.microsoft.com/office/powerpoint/2010/main" val="4044375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study, we investigate the correlation between brain activation and feature representa- tions learned by different task-specific networks, and ask which tasks lead to improvements in brain-encoding performance. </a:t>
            </a:r>
          </a:p>
          <a:p>
            <a:r>
              <a:rPr lang="en-US"/>
              <a:t>Our selection of these tasks was based on the following design principles:</a:t>
            </a:r>
          </a:p>
          <a:p>
            <a:r>
              <a:rPr lang="en-US"/>
              <a:t> (1) We wanted to select a set of tasks covering diverse cognitive-linguistic skills. </a:t>
            </a:r>
          </a:p>
          <a:p>
            <a:r>
              <a:rPr lang="en-US"/>
              <a:t>(2) We wanted to select tasks that are a part of popular NLP benchmarks like GLUE </a:t>
            </a:r>
          </a:p>
          <a:p>
            <a:endParaRPr lang="en-US"/>
          </a:p>
          <a:p>
            <a:r>
              <a:rPr lang="en-US"/>
              <a:t>The emerging evidence from fMRI studies both syntax and semantics is distributed in the brain Thus, in this work, we explore syntactic and semantic tasks separately. Of the above mentioned tasks, NER and SS are syntactic, while the others involve semantic reasoning.</a:t>
            </a:r>
            <a:br>
              <a:rPr lang="en-US"/>
            </a:br>
            <a:endParaRPr lang="en-US"/>
          </a:p>
        </p:txBody>
      </p:sp>
      <p:sp>
        <p:nvSpPr>
          <p:cNvPr id="4" name="Slide Number Placeholder 3"/>
          <p:cNvSpPr>
            <a:spLocks noGrp="1"/>
          </p:cNvSpPr>
          <p:nvPr>
            <p:ph type="sldNum" sz="quarter" idx="5"/>
          </p:nvPr>
        </p:nvSpPr>
        <p:spPr/>
        <p:txBody>
          <a:bodyPr/>
          <a:lstStyle/>
          <a:p>
            <a:fld id="{6DF19549-5A20-44FD-8EA1-B16F2FB225AD}" type="slidenum">
              <a:rPr lang="en-US" smtClean="0"/>
              <a:t>10</a:t>
            </a:fld>
            <a:endParaRPr lang="en-US"/>
          </a:p>
        </p:txBody>
      </p:sp>
    </p:spTree>
    <p:extLst>
      <p:ext uri="{BB962C8B-B14F-4D97-AF65-F5344CB8AC3E}">
        <p14:creationId xmlns:p14="http://schemas.microsoft.com/office/powerpoint/2010/main" val="31873588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3f8dd67c00_0_5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3f8dd67c00_0_5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presented an approach that directly introduced brain-relevant language bias in an NLP model by explicitly training an NLP model to predict language-induced brain recordings. To achieve this, we fine-tuned all parameters of a state-of-the-art NLP model, which was already pre-trained in a self-supervised fashion on a large amount of text, to predict two different types of brain imaging measurements---fMRI and Magnetoencephalography (MEG)---of people reading the same chapter of a popular book. We included two different imaging modalities to discourage the encoded bias' dependence on a specific imaging modality. In fact, we showed that for some participants, when a model is trained to predict MEG data, the resulting changes to the language-encoding that the model uses benefit subsequent training on fMRI data compared to starting with a language model trained only on text. This suggests that the changes to the language representations induced by the MEG data are not entirely imaging modality-specific, and that indeed the model is learning the relationship between language and brain activity as opposed to the relationship between language and a brain activity recording modality. We showed that the resulting model leads to improved prediction of previously unseen brain recordings, specifically in regions that are known to support language processing. This study demonstrates the feasibility of directly biasing language models to learn relationships between text and brain activity. </a:t>
            </a:r>
            <a:endParaRPr/>
          </a:p>
        </p:txBody>
      </p:sp>
    </p:spTree>
    <p:extLst>
      <p:ext uri="{BB962C8B-B14F-4D97-AF65-F5344CB8AC3E}">
        <p14:creationId xmlns:p14="http://schemas.microsoft.com/office/powerpoint/2010/main" val="23561042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2f4cd6096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2f4cd6096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3f8dd67c00_0_5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3f8dd67c00_0_5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presented an approach that directly introduced brain-relevant language bias in an NLP model by explicitly training an NLP model to predict language-induced brain recordings. To achieve this, we fine-tuned all parameters of a state-of-the-art NLP model, which was already pre-trained in a self-supervised fashion on a large amount of text, to predict two different types of brain imaging measurements---fMRI and Magnetoencephalography (MEG)---of people reading the same chapter of a popular book. We included two different imaging modalities to discourage the encoded bias' dependence on a specific imaging modality. In fact, we showed that for some participants, when a model is trained to predict MEG data, the resulting changes to the language-encoding that the model uses benefit subsequent training on fMRI data compared to starting with a language model trained only on text. This suggests that the changes to the language representations induced by the MEG data are not entirely imaging modality-specific, and that indeed the model is learning the relationship between language and brain activity as opposed to the relationship between language and a brain activity recording modality. We showed that the resulting model leads to improved prediction of previously unseen brain recordings, specifically in regions that are known to support language processing. This study demonstrates the feasibility of directly biasing language models to learn relationships between text and brain activity. </a:t>
            </a:r>
            <a:endParaRPr/>
          </a:p>
        </p:txBody>
      </p:sp>
    </p:spTree>
    <p:extLst>
      <p:ext uri="{BB962C8B-B14F-4D97-AF65-F5344CB8AC3E}">
        <p14:creationId xmlns:p14="http://schemas.microsoft.com/office/powerpoint/2010/main" val="14675184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Semantic dementia is a disabling neurodegenerative disorder </a:t>
            </a:r>
            <a:r>
              <a:rPr lang="en-US" dirty="0" err="1"/>
              <a:t>characterised</a:t>
            </a:r>
            <a:r>
              <a:rPr lang="en-US" dirty="0"/>
              <a:t> by profound and widespread loss of conceptual knowledge. Semantic dementia, a circumscribed disorder of semantic knowledge, provides a unique model for understanding the neural basis for semantic representation. </a:t>
            </a:r>
          </a:p>
          <a:p>
            <a:r>
              <a:rPr lang="en-US" sz="1800" b="0" i="0" u="none" strike="noStrike" baseline="0" dirty="0">
                <a:latin typeface="AdvCaceiliaHVY"/>
              </a:rPr>
              <a:t>Fig. 6 </a:t>
            </a:r>
            <a:r>
              <a:rPr lang="en-US" sz="1800" b="0" i="0" u="none" strike="noStrike" baseline="0" dirty="0">
                <a:latin typeface="AdvPS44A44B"/>
              </a:rPr>
              <a:t>e </a:t>
            </a:r>
            <a:r>
              <a:rPr lang="en-US" sz="1800" b="0" i="0" u="none" strike="noStrike" baseline="0" dirty="0">
                <a:latin typeface="AdvCaceiliaHVY"/>
              </a:rPr>
              <a:t>Examples of patient 8</a:t>
            </a:r>
            <a:r>
              <a:rPr lang="en-US" sz="1800" b="0" i="0" u="none" strike="noStrike" baseline="0" dirty="0">
                <a:latin typeface="AdvOTe3b1fbf3.B"/>
              </a:rPr>
              <a:t>'</a:t>
            </a:r>
            <a:r>
              <a:rPr lang="en-US" sz="1800" b="0" i="0" u="none" strike="noStrike" baseline="0" dirty="0">
                <a:latin typeface="AdvCaceiliaHVY"/>
              </a:rPr>
              <a:t>s responses in Animal habitat task. The patient is asked: Where would you find this?</a:t>
            </a:r>
          </a:p>
          <a:p>
            <a:r>
              <a:rPr lang="en-US" dirty="0"/>
              <a:t>In the Animal task he was able to provide more specific identifying information from the animals’ name than from the three-dimensional model. Examples</a:t>
            </a:r>
          </a:p>
          <a:p>
            <a:r>
              <a:rPr lang="en-US" dirty="0"/>
              <a:t>of his responses to animal models and their corresponding names are shown in Fig. 6.</a:t>
            </a:r>
            <a:endParaRPr lang="en-IN" dirty="0"/>
          </a:p>
        </p:txBody>
      </p:sp>
      <p:sp>
        <p:nvSpPr>
          <p:cNvPr id="4" name="Slide Number Placeholder 3"/>
          <p:cNvSpPr>
            <a:spLocks noGrp="1"/>
          </p:cNvSpPr>
          <p:nvPr>
            <p:ph type="sldNum" sz="quarter" idx="5"/>
          </p:nvPr>
        </p:nvSpPr>
        <p:spPr/>
        <p:txBody>
          <a:bodyPr/>
          <a:lstStyle/>
          <a:p>
            <a:fld id="{9750EE22-5A50-4E8F-B6AE-2DD0774D0766}" type="slidenum">
              <a:rPr lang="en-IN" smtClean="0"/>
              <a:t>97</a:t>
            </a:fld>
            <a:endParaRPr lang="en-IN"/>
          </a:p>
        </p:txBody>
      </p:sp>
    </p:spTree>
    <p:extLst>
      <p:ext uri="{BB962C8B-B14F-4D97-AF65-F5344CB8AC3E}">
        <p14:creationId xmlns:p14="http://schemas.microsoft.com/office/powerpoint/2010/main" val="1034409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3f8861e6b0_0_8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3f8861e6b0_0_8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 name="Slide Number Placeholder 1">
            <a:extLst>
              <a:ext uri="{FF2B5EF4-FFF2-40B4-BE49-F238E27FC236}">
                <a16:creationId xmlns:a16="http://schemas.microsoft.com/office/drawing/2014/main" id="{95847A73-505E-8E27-1C36-E98A2F2A67BD}"/>
              </a:ext>
            </a:extLst>
          </p:cNvPr>
          <p:cNvSpPr>
            <a:spLocks noGrp="1"/>
          </p:cNvSpPr>
          <p:nvPr>
            <p:ph type="sldNum" sz="quarter" idx="5"/>
          </p:nvPr>
        </p:nvSpPr>
        <p:spPr/>
        <p:txBody>
          <a:bodyPr/>
          <a:lstStyle/>
          <a:p>
            <a:fld id="{A039BB72-BA2C-4128-BB8F-3EE51450564E}" type="slidenum">
              <a:rPr lang="en-US" smtClean="0"/>
              <a:t>15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13f8861e6b0_0_8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13f8861e6b0_0_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Naturalistic stimuli -&gt; reading books, listening to stories, watching a movie</a:t>
            </a:r>
            <a:endParaRPr/>
          </a:p>
          <a:p>
            <a:pPr marL="0" lvl="0" indent="0" algn="l" rtl="0">
              <a:spcBef>
                <a:spcPts val="0"/>
              </a:spcBef>
              <a:spcAft>
                <a:spcPts val="0"/>
              </a:spcAft>
              <a:buNone/>
            </a:pPr>
            <a:r>
              <a:rPr lang="en"/>
              <a:t>The properties of the stimulus that affect brain activity are increasing, so simple representations of the stimuli capture less variance of the brain activity</a:t>
            </a:r>
            <a:endParaRPr/>
          </a:p>
          <a:p>
            <a:pPr marL="0" lvl="0" indent="0" algn="l" rtl="0">
              <a:spcBef>
                <a:spcPts val="0"/>
              </a:spcBef>
              <a:spcAft>
                <a:spcPts val="0"/>
              </a:spcAft>
              <a:buNone/>
            </a:pPr>
            <a:endParaRPr/>
          </a:p>
          <a:p>
            <a:pPr marL="0" lvl="0" indent="0" algn="l" rtl="0">
              <a:spcBef>
                <a:spcPts val="0"/>
              </a:spcBef>
              <a:spcAft>
                <a:spcPts val="0"/>
              </a:spcAft>
              <a:buNone/>
            </a:pPr>
            <a:r>
              <a:rPr lang="en"/>
              <a:t>Meanwhile we have huge progress in deep learning in the last 10 years that gives us AI models that can do many tasks. Of course they are not perfect, and are sometimes flawed, but there is the question of whether we can use their internal representations of the world as rich stimulus representations that perhaps capture some of the properties that are also relevant for the processing in the brain.</a:t>
            </a:r>
            <a:endParaRPr/>
          </a:p>
          <a:p>
            <a:pPr marL="0" lvl="0" indent="0" algn="l" rtl="0">
              <a:spcBef>
                <a:spcPts val="0"/>
              </a:spcBef>
              <a:spcAft>
                <a:spcPts val="0"/>
              </a:spcAft>
              <a:buNone/>
            </a:pPr>
            <a:endParaRPr/>
          </a:p>
          <a:p>
            <a:pPr marL="0" lvl="0" indent="0" algn="l" rtl="0">
              <a:spcBef>
                <a:spcPts val="0"/>
              </a:spcBef>
              <a:spcAft>
                <a:spcPts val="0"/>
              </a:spcAft>
              <a:buNone/>
            </a:pPr>
            <a:r>
              <a:rPr lang="en"/>
              <a:t>Here comes to encoding model</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 name="Slide Number Placeholder 1">
            <a:extLst>
              <a:ext uri="{FF2B5EF4-FFF2-40B4-BE49-F238E27FC236}">
                <a16:creationId xmlns:a16="http://schemas.microsoft.com/office/drawing/2014/main" id="{DD8C4B7E-D50C-0A7A-514E-4E25F0F0EDFD}"/>
              </a:ext>
            </a:extLst>
          </p:cNvPr>
          <p:cNvSpPr>
            <a:spLocks noGrp="1"/>
          </p:cNvSpPr>
          <p:nvPr>
            <p:ph type="sldNum" sz="quarter" idx="5"/>
          </p:nvPr>
        </p:nvSpPr>
        <p:spPr/>
        <p:txBody>
          <a:bodyPr/>
          <a:lstStyle/>
          <a:p>
            <a:fld id="{A039BB72-BA2C-4128-BB8F-3EE51450564E}" type="slidenum">
              <a:rPr lang="en-US" smtClean="0"/>
              <a:t>16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13f8861e6b0_0_8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13f8861e6b0_0_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Naturalistic stimuli -&gt; reading books, listening to stories, watching a movie</a:t>
            </a:r>
            <a:endParaRPr/>
          </a:p>
          <a:p>
            <a:pPr marL="0" lvl="0" indent="0" algn="l" rtl="0">
              <a:spcBef>
                <a:spcPts val="0"/>
              </a:spcBef>
              <a:spcAft>
                <a:spcPts val="0"/>
              </a:spcAft>
              <a:buNone/>
            </a:pPr>
            <a:r>
              <a:rPr lang="en"/>
              <a:t>The properties of the stimulus that affect brain activity are increasing, so simple representations of the stimuli capture less variance of the brain activity</a:t>
            </a:r>
            <a:endParaRPr/>
          </a:p>
          <a:p>
            <a:pPr marL="0" lvl="0" indent="0" algn="l" rtl="0">
              <a:spcBef>
                <a:spcPts val="0"/>
              </a:spcBef>
              <a:spcAft>
                <a:spcPts val="0"/>
              </a:spcAft>
              <a:buNone/>
            </a:pPr>
            <a:endParaRPr/>
          </a:p>
          <a:p>
            <a:pPr marL="0" lvl="0" indent="0" algn="l" rtl="0">
              <a:spcBef>
                <a:spcPts val="0"/>
              </a:spcBef>
              <a:spcAft>
                <a:spcPts val="0"/>
              </a:spcAft>
              <a:buNone/>
            </a:pPr>
            <a:r>
              <a:rPr lang="en"/>
              <a:t>Meanwhile we have huge progress in deep learning in the last 10 years that gives us AI models that can do many tasks. Of course they are not perfect, and are sometimes flawed, but there is the question of whether we can use their internal representations of the world as rich stimulus representations that perhaps capture some of the properties that are also relevant for the processing in the brain.</a:t>
            </a:r>
            <a:endParaRPr/>
          </a:p>
          <a:p>
            <a:pPr marL="0" lvl="0" indent="0" algn="l" rtl="0">
              <a:spcBef>
                <a:spcPts val="0"/>
              </a:spcBef>
              <a:spcAft>
                <a:spcPts val="0"/>
              </a:spcAft>
              <a:buNone/>
            </a:pPr>
            <a:endParaRPr/>
          </a:p>
          <a:p>
            <a:pPr marL="0" lvl="0" indent="0" algn="l" rtl="0">
              <a:spcBef>
                <a:spcPts val="0"/>
              </a:spcBef>
              <a:spcAft>
                <a:spcPts val="0"/>
              </a:spcAft>
              <a:buNone/>
            </a:pPr>
            <a:r>
              <a:rPr lang="en"/>
              <a:t>Here comes to encoding model</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 name="Slide Number Placeholder 1">
            <a:extLst>
              <a:ext uri="{FF2B5EF4-FFF2-40B4-BE49-F238E27FC236}">
                <a16:creationId xmlns:a16="http://schemas.microsoft.com/office/drawing/2014/main" id="{DD8C4B7E-D50C-0A7A-514E-4E25F0F0EDFD}"/>
              </a:ext>
            </a:extLst>
          </p:cNvPr>
          <p:cNvSpPr>
            <a:spLocks noGrp="1"/>
          </p:cNvSpPr>
          <p:nvPr>
            <p:ph type="sldNum" sz="quarter" idx="5"/>
          </p:nvPr>
        </p:nvSpPr>
        <p:spPr/>
        <p:txBody>
          <a:bodyPr/>
          <a:lstStyle/>
          <a:p>
            <a:fld id="{A039BB72-BA2C-4128-BB8F-3EE51450564E}" type="slidenum">
              <a:rPr lang="en-US" smtClean="0"/>
              <a:t>17</a:t>
            </a:fld>
            <a:endParaRPr lang="en-US"/>
          </a:p>
        </p:txBody>
      </p:sp>
    </p:spTree>
    <p:extLst>
      <p:ext uri="{BB962C8B-B14F-4D97-AF65-F5344CB8AC3E}">
        <p14:creationId xmlns:p14="http://schemas.microsoft.com/office/powerpoint/2010/main" val="4006255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76360-73C4-995F-C22B-4056707BFA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CD20DC-DAD1-3CDB-068A-C0B6BD7D39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7F893C-7AB8-BF53-82AC-155CC7C2BA4B}"/>
              </a:ext>
            </a:extLst>
          </p:cNvPr>
          <p:cNvSpPr>
            <a:spLocks noGrp="1"/>
          </p:cNvSpPr>
          <p:nvPr>
            <p:ph type="dt" sz="half" idx="10"/>
          </p:nvPr>
        </p:nvSpPr>
        <p:spPr/>
        <p:txBody>
          <a:bodyPr/>
          <a:lstStyle/>
          <a:p>
            <a:fld id="{D3BE7DBD-88E0-496A-B73B-8B48676EA960}" type="datetimeFigureOut">
              <a:rPr lang="en-US" smtClean="0"/>
              <a:t>6/4/2025</a:t>
            </a:fld>
            <a:endParaRPr lang="en-US"/>
          </a:p>
        </p:txBody>
      </p:sp>
      <p:sp>
        <p:nvSpPr>
          <p:cNvPr id="5" name="Footer Placeholder 4">
            <a:extLst>
              <a:ext uri="{FF2B5EF4-FFF2-40B4-BE49-F238E27FC236}">
                <a16:creationId xmlns:a16="http://schemas.microsoft.com/office/drawing/2014/main" id="{EE3197AD-2E6B-0C0F-9C05-187C3AC04D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5D1622-1FE6-442A-64CE-6A86AE51039B}"/>
              </a:ext>
            </a:extLst>
          </p:cNvPr>
          <p:cNvSpPr>
            <a:spLocks noGrp="1"/>
          </p:cNvSpPr>
          <p:nvPr>
            <p:ph type="sldNum" sz="quarter" idx="12"/>
          </p:nvPr>
        </p:nvSpPr>
        <p:spPr/>
        <p:txBody>
          <a:bodyPr/>
          <a:lstStyle/>
          <a:p>
            <a:fld id="{D02781F2-28F9-4731-9304-4B3331202082}" type="slidenum">
              <a:rPr lang="en-US" smtClean="0"/>
              <a:t>‹#›</a:t>
            </a:fld>
            <a:endParaRPr lang="en-US"/>
          </a:p>
        </p:txBody>
      </p:sp>
    </p:spTree>
    <p:extLst>
      <p:ext uri="{BB962C8B-B14F-4D97-AF65-F5344CB8AC3E}">
        <p14:creationId xmlns:p14="http://schemas.microsoft.com/office/powerpoint/2010/main" val="3771250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EE96B-DA92-F1BA-EBB3-11FAF079FC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7115CD-4894-4EBA-EA4A-A4B8F6E9A9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609821-2352-F4A4-BE22-20AA32CC5E76}"/>
              </a:ext>
            </a:extLst>
          </p:cNvPr>
          <p:cNvSpPr>
            <a:spLocks noGrp="1"/>
          </p:cNvSpPr>
          <p:nvPr>
            <p:ph type="dt" sz="half" idx="10"/>
          </p:nvPr>
        </p:nvSpPr>
        <p:spPr/>
        <p:txBody>
          <a:bodyPr/>
          <a:lstStyle/>
          <a:p>
            <a:fld id="{D3BE7DBD-88E0-496A-B73B-8B48676EA960}" type="datetimeFigureOut">
              <a:rPr lang="en-US" smtClean="0"/>
              <a:t>6/4/2025</a:t>
            </a:fld>
            <a:endParaRPr lang="en-US"/>
          </a:p>
        </p:txBody>
      </p:sp>
      <p:sp>
        <p:nvSpPr>
          <p:cNvPr id="5" name="Footer Placeholder 4">
            <a:extLst>
              <a:ext uri="{FF2B5EF4-FFF2-40B4-BE49-F238E27FC236}">
                <a16:creationId xmlns:a16="http://schemas.microsoft.com/office/drawing/2014/main" id="{BA8E7E05-0132-9FF1-FD94-552C8E1D42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823EC4-8DA8-5CDD-9D7E-D7F530444D96}"/>
              </a:ext>
            </a:extLst>
          </p:cNvPr>
          <p:cNvSpPr>
            <a:spLocks noGrp="1"/>
          </p:cNvSpPr>
          <p:nvPr>
            <p:ph type="sldNum" sz="quarter" idx="12"/>
          </p:nvPr>
        </p:nvSpPr>
        <p:spPr/>
        <p:txBody>
          <a:bodyPr/>
          <a:lstStyle/>
          <a:p>
            <a:fld id="{D02781F2-28F9-4731-9304-4B3331202082}" type="slidenum">
              <a:rPr lang="en-US" smtClean="0"/>
              <a:t>‹#›</a:t>
            </a:fld>
            <a:endParaRPr lang="en-US"/>
          </a:p>
        </p:txBody>
      </p:sp>
    </p:spTree>
    <p:extLst>
      <p:ext uri="{BB962C8B-B14F-4D97-AF65-F5344CB8AC3E}">
        <p14:creationId xmlns:p14="http://schemas.microsoft.com/office/powerpoint/2010/main" val="3359294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B1E728-80BC-186F-F71E-6A22E15B85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5DE196-608C-CBF2-C191-B24CB75386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9C8018-2E08-A646-6A08-D3AF785D6524}"/>
              </a:ext>
            </a:extLst>
          </p:cNvPr>
          <p:cNvSpPr>
            <a:spLocks noGrp="1"/>
          </p:cNvSpPr>
          <p:nvPr>
            <p:ph type="dt" sz="half" idx="10"/>
          </p:nvPr>
        </p:nvSpPr>
        <p:spPr/>
        <p:txBody>
          <a:bodyPr/>
          <a:lstStyle/>
          <a:p>
            <a:fld id="{D3BE7DBD-88E0-496A-B73B-8B48676EA960}" type="datetimeFigureOut">
              <a:rPr lang="en-US" smtClean="0"/>
              <a:t>6/4/2025</a:t>
            </a:fld>
            <a:endParaRPr lang="en-US"/>
          </a:p>
        </p:txBody>
      </p:sp>
      <p:sp>
        <p:nvSpPr>
          <p:cNvPr id="5" name="Footer Placeholder 4">
            <a:extLst>
              <a:ext uri="{FF2B5EF4-FFF2-40B4-BE49-F238E27FC236}">
                <a16:creationId xmlns:a16="http://schemas.microsoft.com/office/drawing/2014/main" id="{2EA2D445-DA3F-FC53-852C-907AE2B24C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F4161A-719A-3711-A535-E3EF964C6A48}"/>
              </a:ext>
            </a:extLst>
          </p:cNvPr>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2180692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65"/>
        <p:cNvGrpSpPr/>
        <p:nvPr/>
      </p:nvGrpSpPr>
      <p:grpSpPr>
        <a:xfrm>
          <a:off x="0" y="0"/>
          <a:ext cx="0" cy="0"/>
          <a:chOff x="0" y="0"/>
          <a:chExt cx="0" cy="0"/>
        </a:xfrm>
      </p:grpSpPr>
      <p:sp>
        <p:nvSpPr>
          <p:cNvPr id="66" name="Google Shape;66;p16"/>
          <p:cNvSpPr txBox="1">
            <a:spLocks noGrp="1"/>
          </p:cNvSpPr>
          <p:nvPr>
            <p:ph type="title"/>
          </p:nvPr>
        </p:nvSpPr>
        <p:spPr>
          <a:xfrm>
            <a:off x="0" y="1"/>
            <a:ext cx="12192000" cy="9524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7" name="Google Shape;67;p16"/>
          <p:cNvSpPr txBox="1">
            <a:spLocks noGrp="1"/>
          </p:cNvSpPr>
          <p:nvPr>
            <p:ph type="body" idx="1"/>
          </p:nvPr>
        </p:nvSpPr>
        <p:spPr>
          <a:xfrm>
            <a:off x="147639" y="1104900"/>
            <a:ext cx="11892000" cy="519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68" name="Google Shape;68;p16"/>
          <p:cNvSpPr txBox="1">
            <a:spLocks noGrp="1"/>
          </p:cNvSpPr>
          <p:nvPr>
            <p:ph type="sldNum" idx="12"/>
          </p:nvPr>
        </p:nvSpPr>
        <p:spPr>
          <a:xfrm>
            <a:off x="8610600" y="6532575"/>
            <a:ext cx="3429200" cy="3652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buNone/>
              <a:defRPr sz="1867" b="0" i="0" u="none" strike="noStrike" cap="none">
                <a:solidFill>
                  <a:schemeClr val="dk1"/>
                </a:solidFill>
                <a:latin typeface="Calibri"/>
                <a:ea typeface="Calibri"/>
                <a:cs typeface="Calibri"/>
                <a:sym typeface="Calibri"/>
              </a:defRPr>
            </a:lvl1pPr>
            <a:lvl2pPr marL="0" marR="0" lvl="1" indent="0" algn="r" rtl="0">
              <a:spcBef>
                <a:spcPts val="0"/>
              </a:spcBef>
              <a:buNone/>
              <a:defRPr sz="1867" b="0" i="0" u="none" strike="noStrike" cap="none">
                <a:solidFill>
                  <a:schemeClr val="dk1"/>
                </a:solidFill>
                <a:latin typeface="Calibri"/>
                <a:ea typeface="Calibri"/>
                <a:cs typeface="Calibri"/>
                <a:sym typeface="Calibri"/>
              </a:defRPr>
            </a:lvl2pPr>
            <a:lvl3pPr marL="0" marR="0" lvl="2" indent="0" algn="r" rtl="0">
              <a:spcBef>
                <a:spcPts val="0"/>
              </a:spcBef>
              <a:buNone/>
              <a:defRPr sz="1867" b="0" i="0" u="none" strike="noStrike" cap="none">
                <a:solidFill>
                  <a:schemeClr val="dk1"/>
                </a:solidFill>
                <a:latin typeface="Calibri"/>
                <a:ea typeface="Calibri"/>
                <a:cs typeface="Calibri"/>
                <a:sym typeface="Calibri"/>
              </a:defRPr>
            </a:lvl3pPr>
            <a:lvl4pPr marL="0" marR="0" lvl="3" indent="0" algn="r" rtl="0">
              <a:spcBef>
                <a:spcPts val="0"/>
              </a:spcBef>
              <a:buNone/>
              <a:defRPr sz="1867" b="0" i="0" u="none" strike="noStrike" cap="none">
                <a:solidFill>
                  <a:schemeClr val="dk1"/>
                </a:solidFill>
                <a:latin typeface="Calibri"/>
                <a:ea typeface="Calibri"/>
                <a:cs typeface="Calibri"/>
                <a:sym typeface="Calibri"/>
              </a:defRPr>
            </a:lvl4pPr>
            <a:lvl5pPr marL="0" marR="0" lvl="4" indent="0" algn="r" rtl="0">
              <a:spcBef>
                <a:spcPts val="0"/>
              </a:spcBef>
              <a:buNone/>
              <a:defRPr sz="1867" b="0" i="0" u="none" strike="noStrike" cap="none">
                <a:solidFill>
                  <a:schemeClr val="dk1"/>
                </a:solidFill>
                <a:latin typeface="Calibri"/>
                <a:ea typeface="Calibri"/>
                <a:cs typeface="Calibri"/>
                <a:sym typeface="Calibri"/>
              </a:defRPr>
            </a:lvl5pPr>
            <a:lvl6pPr marL="0" marR="0" lvl="5" indent="0" algn="r" rtl="0">
              <a:spcBef>
                <a:spcPts val="0"/>
              </a:spcBef>
              <a:buNone/>
              <a:defRPr sz="1867" b="0" i="0" u="none" strike="noStrike" cap="none">
                <a:solidFill>
                  <a:schemeClr val="dk1"/>
                </a:solidFill>
                <a:latin typeface="Calibri"/>
                <a:ea typeface="Calibri"/>
                <a:cs typeface="Calibri"/>
                <a:sym typeface="Calibri"/>
              </a:defRPr>
            </a:lvl6pPr>
            <a:lvl7pPr marL="0" marR="0" lvl="6" indent="0" algn="r" rtl="0">
              <a:spcBef>
                <a:spcPts val="0"/>
              </a:spcBef>
              <a:buNone/>
              <a:defRPr sz="1867" b="0" i="0" u="none" strike="noStrike" cap="none">
                <a:solidFill>
                  <a:schemeClr val="dk1"/>
                </a:solidFill>
                <a:latin typeface="Calibri"/>
                <a:ea typeface="Calibri"/>
                <a:cs typeface="Calibri"/>
                <a:sym typeface="Calibri"/>
              </a:defRPr>
            </a:lvl7pPr>
            <a:lvl8pPr marL="0" marR="0" lvl="7" indent="0" algn="r" rtl="0">
              <a:spcBef>
                <a:spcPts val="0"/>
              </a:spcBef>
              <a:buNone/>
              <a:defRPr sz="1867" b="0" i="0" u="none" strike="noStrike" cap="none">
                <a:solidFill>
                  <a:schemeClr val="dk1"/>
                </a:solidFill>
                <a:latin typeface="Calibri"/>
                <a:ea typeface="Calibri"/>
                <a:cs typeface="Calibri"/>
                <a:sym typeface="Calibri"/>
              </a:defRPr>
            </a:lvl8pPr>
            <a:lvl9pPr marL="0" marR="0" lvl="8" indent="0" algn="r" rtl="0">
              <a:spcBef>
                <a:spcPts val="0"/>
              </a:spcBef>
              <a:buNone/>
              <a:defRPr sz="1867" b="0" i="0" u="none" strike="noStrike" cap="none">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sp>
        <p:nvSpPr>
          <p:cNvPr id="69" name="Google Shape;69;p16"/>
          <p:cNvSpPr txBox="1"/>
          <p:nvPr/>
        </p:nvSpPr>
        <p:spPr>
          <a:xfrm>
            <a:off x="3706500" y="6199100"/>
            <a:ext cx="4630800" cy="615513"/>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2400">
              <a:latin typeface="Calibri"/>
              <a:ea typeface="Calibri"/>
              <a:cs typeface="Calibri"/>
              <a:sym typeface="Calibri"/>
            </a:endParaRPr>
          </a:p>
        </p:txBody>
      </p:sp>
      <p:sp>
        <p:nvSpPr>
          <p:cNvPr id="70" name="Google Shape;70;p16"/>
          <p:cNvSpPr txBox="1"/>
          <p:nvPr/>
        </p:nvSpPr>
        <p:spPr>
          <a:xfrm>
            <a:off x="-32" y="6492800"/>
            <a:ext cx="12192000" cy="365200"/>
          </a:xfrm>
          <a:prstGeom prst="rect">
            <a:avLst/>
          </a:prstGeom>
          <a:noFill/>
          <a:ln>
            <a:noFill/>
          </a:ln>
        </p:spPr>
        <p:txBody>
          <a:bodyPr spcFirstLastPara="1" wrap="square" lIns="91433" tIns="45700" rIns="91433" bIns="45700" anchor="t" anchorCtr="0">
            <a:noAutofit/>
          </a:bodyPr>
          <a:lstStyle/>
          <a:p>
            <a:pPr marL="0" lvl="0" indent="0" algn="ctr" rtl="0">
              <a:spcBef>
                <a:spcPts val="0"/>
              </a:spcBef>
              <a:spcAft>
                <a:spcPts val="0"/>
              </a:spcAft>
              <a:buNone/>
            </a:pPr>
            <a:endParaRPr sz="1600">
              <a:solidFill>
                <a:srgbClr val="00B050"/>
              </a:solidFill>
              <a:latin typeface="Calibri"/>
              <a:ea typeface="Calibri"/>
              <a:cs typeface="Calibri"/>
              <a:sym typeface="Calibri"/>
            </a:endParaRPr>
          </a:p>
        </p:txBody>
      </p:sp>
    </p:spTree>
    <p:extLst>
      <p:ext uri="{BB962C8B-B14F-4D97-AF65-F5344CB8AC3E}">
        <p14:creationId xmlns:p14="http://schemas.microsoft.com/office/powerpoint/2010/main" val="4517386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txBox="1">
            <a:spLocks noGrp="1"/>
          </p:cNvSpPr>
          <p:nvPr>
            <p:ph type="body" idx="1"/>
          </p:nvPr>
        </p:nvSpPr>
        <p:spPr>
          <a:xfrm>
            <a:off x="241200" y="1524933"/>
            <a:ext cx="117096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0" name="Google Shape;20;p4"/>
          <p:cNvSpPr txBox="1">
            <a:spLocks noGrp="1"/>
          </p:cNvSpPr>
          <p:nvPr>
            <p:ph type="title"/>
          </p:nvPr>
        </p:nvSpPr>
        <p:spPr>
          <a:xfrm>
            <a:off x="241200" y="595867"/>
            <a:ext cx="11709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21" name="Google Shape;21;p4"/>
          <p:cNvSpPr txBox="1">
            <a:spLocks noGrp="1"/>
          </p:cNvSpPr>
          <p:nvPr>
            <p:ph type="sldNum" idx="12"/>
          </p:nvPr>
        </p:nvSpPr>
        <p:spPr>
          <a:xfrm>
            <a:off x="11271167" y="6395067"/>
            <a:ext cx="731600" cy="369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572479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Slide">
  <p:cSld name="Main Slide">
    <p:spTree>
      <p:nvGrpSpPr>
        <p:cNvPr id="1" name="Shape 16"/>
        <p:cNvGrpSpPr/>
        <p:nvPr/>
      </p:nvGrpSpPr>
      <p:grpSpPr>
        <a:xfrm>
          <a:off x="0" y="0"/>
          <a:ext cx="0" cy="0"/>
          <a:chOff x="0" y="0"/>
          <a:chExt cx="0" cy="0"/>
        </a:xfrm>
      </p:grpSpPr>
      <p:sp>
        <p:nvSpPr>
          <p:cNvPr id="17" name="Google Shape;17;p15"/>
          <p:cNvSpPr txBox="1">
            <a:spLocks noGrp="1"/>
          </p:cNvSpPr>
          <p:nvPr>
            <p:ph type="sldNum" idx="12"/>
          </p:nvPr>
        </p:nvSpPr>
        <p:spPr>
          <a:xfrm>
            <a:off x="11311128" y="6492874"/>
            <a:ext cx="880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SG"/>
              <a:t>‹#›</a:t>
            </a:fld>
            <a:endParaRPr/>
          </a:p>
        </p:txBody>
      </p:sp>
      <p:sp>
        <p:nvSpPr>
          <p:cNvPr id="18" name="Google Shape;18;p15"/>
          <p:cNvSpPr txBox="1">
            <a:spLocks noGrp="1"/>
          </p:cNvSpPr>
          <p:nvPr>
            <p:ph type="ftr" idx="11"/>
          </p:nvPr>
        </p:nvSpPr>
        <p:spPr>
          <a:xfrm>
            <a:off x="0" y="6492875"/>
            <a:ext cx="11311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400">
                <a:solidFill>
                  <a:schemeClr val="dk1"/>
                </a:solidFill>
                <a:latin typeface="Roboto"/>
                <a:ea typeface="Roboto"/>
                <a:cs typeface="Roboto"/>
                <a:sym typeface="Robo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61736700"/>
      </p:ext>
    </p:extLst>
  </p:cSld>
  <p:clrMapOvr>
    <a:masterClrMapping/>
  </p:clrMapOvr>
  <p:extLst>
    <p:ext uri="{DCECCB84-F9BA-43D5-87BE-67443E8EF086}">
      <p15:sldGuideLst xmlns:p15="http://schemas.microsoft.com/office/powerpoint/2012/main">
        <p15:guide id="1" pos="3720">
          <p15:clr>
            <a:srgbClr val="FBAE40"/>
          </p15:clr>
        </p15:guide>
        <p15:guide id="2" orient="horz" pos="552">
          <p15:clr>
            <a:srgbClr val="FBAE40"/>
          </p15:clr>
        </p15:guide>
        <p15:guide id="3" orient="horz" pos="3696">
          <p15:clr>
            <a:srgbClr val="FBAE40"/>
          </p15:clr>
        </p15:guide>
        <p15:guide id="4" pos="168">
          <p15:clr>
            <a:srgbClr val="FBAE40"/>
          </p15:clr>
        </p15:guide>
        <p15:guide id="5" pos="3960">
          <p15:clr>
            <a:srgbClr val="FBAE40"/>
          </p15:clr>
        </p15:guide>
        <p15:guide id="6" pos="7512">
          <p15:clr>
            <a:srgbClr val="FBAE40"/>
          </p15:clr>
        </p15:guide>
        <p15:guide id="7"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pening Slide">
  <p:cSld name="Opening Slide">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641194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D4A52-CCCA-4054-AFCF-415A5EC27E89}"/>
              </a:ext>
            </a:extLst>
          </p:cNvPr>
          <p:cNvSpPr>
            <a:spLocks noGrp="1"/>
          </p:cNvSpPr>
          <p:nvPr>
            <p:ph type="title"/>
          </p:nvPr>
        </p:nvSpPr>
        <p:spPr>
          <a:xfrm>
            <a:off x="0" y="1"/>
            <a:ext cx="12192000" cy="9525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D7A1CED-1C57-42F9-B384-4E4195C39663}"/>
              </a:ext>
            </a:extLst>
          </p:cNvPr>
          <p:cNvSpPr>
            <a:spLocks noGrp="1"/>
          </p:cNvSpPr>
          <p:nvPr>
            <p:ph idx="1"/>
          </p:nvPr>
        </p:nvSpPr>
        <p:spPr>
          <a:xfrm>
            <a:off x="147638" y="1104900"/>
            <a:ext cx="11891962" cy="5191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8C04FF9-20C4-4942-9BCA-0E74E891D749}"/>
              </a:ext>
            </a:extLst>
          </p:cNvPr>
          <p:cNvSpPr>
            <a:spLocks noGrp="1"/>
          </p:cNvSpPr>
          <p:nvPr>
            <p:ph type="dt" sz="half" idx="10"/>
          </p:nvPr>
        </p:nvSpPr>
        <p:spPr>
          <a:xfrm>
            <a:off x="147638" y="6532575"/>
            <a:ext cx="3829050" cy="365125"/>
          </a:xfrm>
          <a:prstGeom prst="rect">
            <a:avLst/>
          </a:prstGeom>
        </p:spPr>
        <p:txBody>
          <a:bodyPr/>
          <a:lstStyle>
            <a:lvl1pPr>
              <a:defRPr sz="1600">
                <a:solidFill>
                  <a:schemeClr val="accent2">
                    <a:lumMod val="60000"/>
                    <a:lumOff val="40000"/>
                  </a:schemeClr>
                </a:solidFill>
              </a:defRPr>
            </a:lvl1pPr>
          </a:lstStyle>
          <a:p>
            <a:fld id="{730FEE98-94FA-42C5-AB11-5D9183701076}" type="datetime1">
              <a:rPr lang="en-US" smtClean="0"/>
              <a:t>6/4/2025</a:t>
            </a:fld>
            <a:endParaRPr lang="en-US" dirty="0"/>
          </a:p>
        </p:txBody>
      </p:sp>
      <p:sp>
        <p:nvSpPr>
          <p:cNvPr id="5" name="Footer Placeholder 4">
            <a:extLst>
              <a:ext uri="{FF2B5EF4-FFF2-40B4-BE49-F238E27FC236}">
                <a16:creationId xmlns:a16="http://schemas.microsoft.com/office/drawing/2014/main" id="{DB544C9B-7E75-4D09-82DF-60E33053F169}"/>
              </a:ext>
            </a:extLst>
          </p:cNvPr>
          <p:cNvSpPr>
            <a:spLocks noGrp="1"/>
          </p:cNvSpPr>
          <p:nvPr>
            <p:ph type="ftr" sz="quarter" idx="11"/>
          </p:nvPr>
        </p:nvSpPr>
        <p:spPr>
          <a:xfrm>
            <a:off x="4095751" y="6532575"/>
            <a:ext cx="4333872" cy="365125"/>
          </a:xfrm>
          <a:prstGeom prst="rect">
            <a:avLst/>
          </a:prstGeom>
        </p:spPr>
        <p:txBody>
          <a:bodyPr/>
          <a:lstStyle>
            <a:lvl1pPr>
              <a:defRPr sz="1600">
                <a:solidFill>
                  <a:srgbClr val="00B050"/>
                </a:solidFill>
              </a:defRPr>
            </a:lvl1pPr>
          </a:lstStyle>
          <a:p>
            <a:r>
              <a:rPr lang="en-IN"/>
              <a:t>IJCNN 2023: DL for Brain Encoding and Decoding</a:t>
            </a:r>
            <a:endParaRPr lang="en-US" dirty="0"/>
          </a:p>
        </p:txBody>
      </p:sp>
      <p:sp>
        <p:nvSpPr>
          <p:cNvPr id="6" name="Slide Number Placeholder 5">
            <a:extLst>
              <a:ext uri="{FF2B5EF4-FFF2-40B4-BE49-F238E27FC236}">
                <a16:creationId xmlns:a16="http://schemas.microsoft.com/office/drawing/2014/main" id="{4BBC9A73-5C88-4F29-82A4-D4E1914F745E}"/>
              </a:ext>
            </a:extLst>
          </p:cNvPr>
          <p:cNvSpPr>
            <a:spLocks noGrp="1"/>
          </p:cNvSpPr>
          <p:nvPr>
            <p:ph type="sldNum" sz="quarter" idx="12"/>
          </p:nvPr>
        </p:nvSpPr>
        <p:spPr>
          <a:xfrm>
            <a:off x="8610600" y="6532575"/>
            <a:ext cx="3429000" cy="365125"/>
          </a:xfrm>
          <a:prstGeom prst="rect">
            <a:avLst/>
          </a:prstGeom>
        </p:spPr>
        <p:txBody>
          <a:bodyPr/>
          <a:lstStyle>
            <a:lvl1pPr algn="r">
              <a:defRPr/>
            </a:lvl1pPr>
          </a:lstStyle>
          <a:p>
            <a:fld id="{AE17A532-D286-470D-AE82-1500C848B688}" type="slidenum">
              <a:rPr lang="en-US" smtClean="0"/>
              <a:pPr/>
              <a:t>‹#›</a:t>
            </a:fld>
            <a:endParaRPr lang="en-US" dirty="0"/>
          </a:p>
        </p:txBody>
      </p:sp>
      <p:sp>
        <p:nvSpPr>
          <p:cNvPr id="8" name="Content Placeholder 2">
            <a:extLst>
              <a:ext uri="{FF2B5EF4-FFF2-40B4-BE49-F238E27FC236}">
                <a16:creationId xmlns:a16="http://schemas.microsoft.com/office/drawing/2014/main" id="{5356ED09-8EA3-4EC3-BDD6-C7B019224EA7}"/>
              </a:ext>
            </a:extLst>
          </p:cNvPr>
          <p:cNvSpPr>
            <a:spLocks noGrp="1"/>
          </p:cNvSpPr>
          <p:nvPr>
            <p:ph idx="13" hasCustomPrompt="1"/>
          </p:nvPr>
        </p:nvSpPr>
        <p:spPr>
          <a:xfrm>
            <a:off x="147638" y="6296025"/>
            <a:ext cx="11891962" cy="236550"/>
          </a:xfrm>
        </p:spPr>
        <p:txBody>
          <a:bodyPr/>
          <a:lstStyle>
            <a:lvl1pPr>
              <a:defRPr/>
            </a:lvl1pPr>
          </a:lstStyle>
          <a:p>
            <a:pPr lvl="0"/>
            <a:r>
              <a:rPr lang="en-US" dirty="0"/>
              <a:t>Link</a:t>
            </a:r>
          </a:p>
        </p:txBody>
      </p:sp>
    </p:spTree>
    <p:extLst>
      <p:ext uri="{BB962C8B-B14F-4D97-AF65-F5344CB8AC3E}">
        <p14:creationId xmlns:p14="http://schemas.microsoft.com/office/powerpoint/2010/main" val="1498561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10720-A1C9-FF59-CDF0-EB2C4A8B52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0E861F-2BE2-8220-33B3-AFE1DCDBBA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53A0EE-3B74-3C4E-17B2-5E75FD756512}"/>
              </a:ext>
            </a:extLst>
          </p:cNvPr>
          <p:cNvSpPr>
            <a:spLocks noGrp="1"/>
          </p:cNvSpPr>
          <p:nvPr>
            <p:ph type="dt" sz="half" idx="10"/>
          </p:nvPr>
        </p:nvSpPr>
        <p:spPr/>
        <p:txBody>
          <a:bodyPr/>
          <a:lstStyle/>
          <a:p>
            <a:fld id="{D3BE7DBD-88E0-496A-B73B-8B48676EA960}" type="datetimeFigureOut">
              <a:rPr lang="en-US" smtClean="0"/>
              <a:t>6/4/2025</a:t>
            </a:fld>
            <a:endParaRPr lang="en-US"/>
          </a:p>
        </p:txBody>
      </p:sp>
      <p:sp>
        <p:nvSpPr>
          <p:cNvPr id="5" name="Footer Placeholder 4">
            <a:extLst>
              <a:ext uri="{FF2B5EF4-FFF2-40B4-BE49-F238E27FC236}">
                <a16:creationId xmlns:a16="http://schemas.microsoft.com/office/drawing/2014/main" id="{6ACBFEE0-3C67-7D8B-5CAD-6C9779C770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6AFDF4-6043-3186-4964-44C163B723BF}"/>
              </a:ext>
            </a:extLst>
          </p:cNvPr>
          <p:cNvSpPr>
            <a:spLocks noGrp="1"/>
          </p:cNvSpPr>
          <p:nvPr>
            <p:ph type="sldNum" sz="quarter" idx="12"/>
          </p:nvPr>
        </p:nvSpPr>
        <p:spPr/>
        <p:txBody>
          <a:bodyPr/>
          <a:lstStyle/>
          <a:p>
            <a:fld id="{D02781F2-28F9-4731-9304-4B3331202082}" type="slidenum">
              <a:rPr lang="en-US" smtClean="0"/>
              <a:t>‹#›</a:t>
            </a:fld>
            <a:endParaRPr lang="en-US"/>
          </a:p>
        </p:txBody>
      </p:sp>
    </p:spTree>
    <p:extLst>
      <p:ext uri="{BB962C8B-B14F-4D97-AF65-F5344CB8AC3E}">
        <p14:creationId xmlns:p14="http://schemas.microsoft.com/office/powerpoint/2010/main" val="67500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C2B70-6E8D-9F43-38EC-270E795E1E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ACA5F3-E18C-66B4-78DC-B0F98F92EC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763B84-0848-A531-26B1-7727C81FA6F7}"/>
              </a:ext>
            </a:extLst>
          </p:cNvPr>
          <p:cNvSpPr>
            <a:spLocks noGrp="1"/>
          </p:cNvSpPr>
          <p:nvPr>
            <p:ph type="dt" sz="half" idx="10"/>
          </p:nvPr>
        </p:nvSpPr>
        <p:spPr/>
        <p:txBody>
          <a:bodyPr/>
          <a:lstStyle/>
          <a:p>
            <a:fld id="{D3BE7DBD-88E0-496A-B73B-8B48676EA960}" type="datetimeFigureOut">
              <a:rPr lang="en-US" smtClean="0"/>
              <a:t>6/4/2025</a:t>
            </a:fld>
            <a:endParaRPr lang="en-US"/>
          </a:p>
        </p:txBody>
      </p:sp>
      <p:sp>
        <p:nvSpPr>
          <p:cNvPr id="5" name="Footer Placeholder 4">
            <a:extLst>
              <a:ext uri="{FF2B5EF4-FFF2-40B4-BE49-F238E27FC236}">
                <a16:creationId xmlns:a16="http://schemas.microsoft.com/office/drawing/2014/main" id="{5CEB10D6-7571-9A07-3FAA-089C58D0AF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984C69-0523-CDB5-FECB-8F59E09930AA}"/>
              </a:ext>
            </a:extLst>
          </p:cNvPr>
          <p:cNvSpPr>
            <a:spLocks noGrp="1"/>
          </p:cNvSpPr>
          <p:nvPr>
            <p:ph type="sldNum" sz="quarter" idx="12"/>
          </p:nvPr>
        </p:nvSpPr>
        <p:spPr/>
        <p:txBody>
          <a:bodyPr/>
          <a:lstStyle/>
          <a:p>
            <a:fld id="{D02781F2-28F9-4731-9304-4B3331202082}" type="slidenum">
              <a:rPr lang="en-US" smtClean="0"/>
              <a:t>‹#›</a:t>
            </a:fld>
            <a:endParaRPr lang="en-US"/>
          </a:p>
        </p:txBody>
      </p:sp>
    </p:spTree>
    <p:extLst>
      <p:ext uri="{BB962C8B-B14F-4D97-AF65-F5344CB8AC3E}">
        <p14:creationId xmlns:p14="http://schemas.microsoft.com/office/powerpoint/2010/main" val="1039793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42883-58C5-81F7-9D40-4B715CAA53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4540C6-89BE-6663-A52A-23C7CEB315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57275F-1430-3FAA-11A3-2A63DCDF52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D645B9-01A5-96F3-42F4-23E1A2D22E58}"/>
              </a:ext>
            </a:extLst>
          </p:cNvPr>
          <p:cNvSpPr>
            <a:spLocks noGrp="1"/>
          </p:cNvSpPr>
          <p:nvPr>
            <p:ph type="dt" sz="half" idx="10"/>
          </p:nvPr>
        </p:nvSpPr>
        <p:spPr/>
        <p:txBody>
          <a:bodyPr/>
          <a:lstStyle/>
          <a:p>
            <a:fld id="{D3BE7DBD-88E0-496A-B73B-8B48676EA960}" type="datetimeFigureOut">
              <a:rPr lang="en-US" smtClean="0"/>
              <a:t>6/4/2025</a:t>
            </a:fld>
            <a:endParaRPr lang="en-US"/>
          </a:p>
        </p:txBody>
      </p:sp>
      <p:sp>
        <p:nvSpPr>
          <p:cNvPr id="6" name="Footer Placeholder 5">
            <a:extLst>
              <a:ext uri="{FF2B5EF4-FFF2-40B4-BE49-F238E27FC236}">
                <a16:creationId xmlns:a16="http://schemas.microsoft.com/office/drawing/2014/main" id="{0CD00703-9D32-0996-C8FD-DF71B43989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6941A1-0B1C-614A-DDB0-DDE56BE0DF17}"/>
              </a:ext>
            </a:extLst>
          </p:cNvPr>
          <p:cNvSpPr>
            <a:spLocks noGrp="1"/>
          </p:cNvSpPr>
          <p:nvPr>
            <p:ph type="sldNum" sz="quarter" idx="12"/>
          </p:nvPr>
        </p:nvSpPr>
        <p:spPr/>
        <p:txBody>
          <a:bodyPr/>
          <a:lstStyle/>
          <a:p>
            <a:fld id="{D02781F2-28F9-4731-9304-4B3331202082}" type="slidenum">
              <a:rPr lang="en-US" smtClean="0"/>
              <a:t>‹#›</a:t>
            </a:fld>
            <a:endParaRPr lang="en-US"/>
          </a:p>
        </p:txBody>
      </p:sp>
    </p:spTree>
    <p:extLst>
      <p:ext uri="{BB962C8B-B14F-4D97-AF65-F5344CB8AC3E}">
        <p14:creationId xmlns:p14="http://schemas.microsoft.com/office/powerpoint/2010/main" val="863669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F6043-0E17-C4AF-9AFF-F640F347DD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DB797C-DE7C-A88F-3FE7-AC60EB83B1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BDD23E-2B8E-FE93-C12D-EB6E9BC3C4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A34FD9-8A05-A3E5-13DD-1299D93E19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77558D-E4D3-DCFD-4644-6EFEEF2B18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4073BF-9AA4-4B02-0ABD-3A983A0B36A7}"/>
              </a:ext>
            </a:extLst>
          </p:cNvPr>
          <p:cNvSpPr>
            <a:spLocks noGrp="1"/>
          </p:cNvSpPr>
          <p:nvPr>
            <p:ph type="dt" sz="half" idx="10"/>
          </p:nvPr>
        </p:nvSpPr>
        <p:spPr/>
        <p:txBody>
          <a:bodyPr/>
          <a:lstStyle/>
          <a:p>
            <a:fld id="{D3BE7DBD-88E0-496A-B73B-8B48676EA960}" type="datetimeFigureOut">
              <a:rPr lang="en-US" smtClean="0"/>
              <a:t>6/4/2025</a:t>
            </a:fld>
            <a:endParaRPr lang="en-US"/>
          </a:p>
        </p:txBody>
      </p:sp>
      <p:sp>
        <p:nvSpPr>
          <p:cNvPr id="8" name="Footer Placeholder 7">
            <a:extLst>
              <a:ext uri="{FF2B5EF4-FFF2-40B4-BE49-F238E27FC236}">
                <a16:creationId xmlns:a16="http://schemas.microsoft.com/office/drawing/2014/main" id="{9AD04968-BC31-CD8B-DE4E-5B3C10BD74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008BAE-1FCD-ACCA-DC65-8CAED1FA7F06}"/>
              </a:ext>
            </a:extLst>
          </p:cNvPr>
          <p:cNvSpPr>
            <a:spLocks noGrp="1"/>
          </p:cNvSpPr>
          <p:nvPr>
            <p:ph type="sldNum" sz="quarter" idx="12"/>
          </p:nvPr>
        </p:nvSpPr>
        <p:spPr/>
        <p:txBody>
          <a:bodyPr/>
          <a:lstStyle/>
          <a:p>
            <a:fld id="{D02781F2-28F9-4731-9304-4B3331202082}" type="slidenum">
              <a:rPr lang="en-US" smtClean="0"/>
              <a:t>‹#›</a:t>
            </a:fld>
            <a:endParaRPr lang="en-US"/>
          </a:p>
        </p:txBody>
      </p:sp>
    </p:spTree>
    <p:extLst>
      <p:ext uri="{BB962C8B-B14F-4D97-AF65-F5344CB8AC3E}">
        <p14:creationId xmlns:p14="http://schemas.microsoft.com/office/powerpoint/2010/main" val="1780647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BA071-3EBF-FC38-DB97-602FE7018B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6BB293-0154-50F7-7979-77EC89AF4E20}"/>
              </a:ext>
            </a:extLst>
          </p:cNvPr>
          <p:cNvSpPr>
            <a:spLocks noGrp="1"/>
          </p:cNvSpPr>
          <p:nvPr>
            <p:ph type="dt" sz="half" idx="10"/>
          </p:nvPr>
        </p:nvSpPr>
        <p:spPr/>
        <p:txBody>
          <a:bodyPr/>
          <a:lstStyle/>
          <a:p>
            <a:fld id="{D3BE7DBD-88E0-496A-B73B-8B48676EA960}" type="datetimeFigureOut">
              <a:rPr lang="en-US" smtClean="0"/>
              <a:t>6/4/2025</a:t>
            </a:fld>
            <a:endParaRPr lang="en-US"/>
          </a:p>
        </p:txBody>
      </p:sp>
      <p:sp>
        <p:nvSpPr>
          <p:cNvPr id="4" name="Footer Placeholder 3">
            <a:extLst>
              <a:ext uri="{FF2B5EF4-FFF2-40B4-BE49-F238E27FC236}">
                <a16:creationId xmlns:a16="http://schemas.microsoft.com/office/drawing/2014/main" id="{4274F6A1-8538-CE12-C4E8-C648169DCB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271115-3CD8-0774-41B2-9AC6775793CD}"/>
              </a:ext>
            </a:extLst>
          </p:cNvPr>
          <p:cNvSpPr>
            <a:spLocks noGrp="1"/>
          </p:cNvSpPr>
          <p:nvPr>
            <p:ph type="sldNum" sz="quarter" idx="12"/>
          </p:nvPr>
        </p:nvSpPr>
        <p:spPr/>
        <p:txBody>
          <a:bodyPr/>
          <a:lstStyle/>
          <a:p>
            <a:fld id="{D02781F2-28F9-4731-9304-4B3331202082}" type="slidenum">
              <a:rPr lang="en-US" smtClean="0"/>
              <a:t>‹#›</a:t>
            </a:fld>
            <a:endParaRPr lang="en-US"/>
          </a:p>
        </p:txBody>
      </p:sp>
    </p:spTree>
    <p:extLst>
      <p:ext uri="{BB962C8B-B14F-4D97-AF65-F5344CB8AC3E}">
        <p14:creationId xmlns:p14="http://schemas.microsoft.com/office/powerpoint/2010/main" val="1304393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EC383B-F354-E8C1-F20A-864625706174}"/>
              </a:ext>
            </a:extLst>
          </p:cNvPr>
          <p:cNvSpPr>
            <a:spLocks noGrp="1"/>
          </p:cNvSpPr>
          <p:nvPr>
            <p:ph type="dt" sz="half" idx="10"/>
          </p:nvPr>
        </p:nvSpPr>
        <p:spPr/>
        <p:txBody>
          <a:bodyPr/>
          <a:lstStyle/>
          <a:p>
            <a:fld id="{D3BE7DBD-88E0-496A-B73B-8B48676EA960}" type="datetimeFigureOut">
              <a:rPr lang="en-US" smtClean="0"/>
              <a:t>6/4/2025</a:t>
            </a:fld>
            <a:endParaRPr lang="en-US"/>
          </a:p>
        </p:txBody>
      </p:sp>
      <p:sp>
        <p:nvSpPr>
          <p:cNvPr id="3" name="Footer Placeholder 2">
            <a:extLst>
              <a:ext uri="{FF2B5EF4-FFF2-40B4-BE49-F238E27FC236}">
                <a16:creationId xmlns:a16="http://schemas.microsoft.com/office/drawing/2014/main" id="{D90D6482-EA8A-1048-D8E0-F7F2FF6198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43EFDD-B510-24C3-5D6B-578CE26ADF0E}"/>
              </a:ext>
            </a:extLst>
          </p:cNvPr>
          <p:cNvSpPr>
            <a:spLocks noGrp="1"/>
          </p:cNvSpPr>
          <p:nvPr>
            <p:ph type="sldNum" sz="quarter" idx="12"/>
          </p:nvPr>
        </p:nvSpPr>
        <p:spPr/>
        <p:txBody>
          <a:bodyPr/>
          <a:lstStyle/>
          <a:p>
            <a:fld id="{D02781F2-28F9-4731-9304-4B3331202082}" type="slidenum">
              <a:rPr lang="en-US" smtClean="0"/>
              <a:t>‹#›</a:t>
            </a:fld>
            <a:endParaRPr lang="en-US"/>
          </a:p>
        </p:txBody>
      </p:sp>
    </p:spTree>
    <p:extLst>
      <p:ext uri="{BB962C8B-B14F-4D97-AF65-F5344CB8AC3E}">
        <p14:creationId xmlns:p14="http://schemas.microsoft.com/office/powerpoint/2010/main" val="395495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1E2B4-D6CE-5A8E-F380-3C6A4175F2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EFFCC7-55CA-BCE6-AFE6-E474D76D8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233F64-88D7-6624-D027-1905595FBB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C8DC86-4191-C9AA-A6C4-B286CA130AE8}"/>
              </a:ext>
            </a:extLst>
          </p:cNvPr>
          <p:cNvSpPr>
            <a:spLocks noGrp="1"/>
          </p:cNvSpPr>
          <p:nvPr>
            <p:ph type="dt" sz="half" idx="10"/>
          </p:nvPr>
        </p:nvSpPr>
        <p:spPr/>
        <p:txBody>
          <a:bodyPr/>
          <a:lstStyle/>
          <a:p>
            <a:fld id="{D3BE7DBD-88E0-496A-B73B-8B48676EA960}" type="datetimeFigureOut">
              <a:rPr lang="en-US" smtClean="0"/>
              <a:t>6/4/2025</a:t>
            </a:fld>
            <a:endParaRPr lang="en-US"/>
          </a:p>
        </p:txBody>
      </p:sp>
      <p:sp>
        <p:nvSpPr>
          <p:cNvPr id="6" name="Footer Placeholder 5">
            <a:extLst>
              <a:ext uri="{FF2B5EF4-FFF2-40B4-BE49-F238E27FC236}">
                <a16:creationId xmlns:a16="http://schemas.microsoft.com/office/drawing/2014/main" id="{2E3A4540-A11C-208E-9B16-BB3E4F58BB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44225B-68DD-EEEA-71B0-90E172E5CFE2}"/>
              </a:ext>
            </a:extLst>
          </p:cNvPr>
          <p:cNvSpPr>
            <a:spLocks noGrp="1"/>
          </p:cNvSpPr>
          <p:nvPr>
            <p:ph type="sldNum" sz="quarter" idx="12"/>
          </p:nvPr>
        </p:nvSpPr>
        <p:spPr/>
        <p:txBody>
          <a:bodyPr/>
          <a:lstStyle/>
          <a:p>
            <a:fld id="{D02781F2-28F9-4731-9304-4B3331202082}" type="slidenum">
              <a:rPr lang="en-US" smtClean="0"/>
              <a:t>‹#›</a:t>
            </a:fld>
            <a:endParaRPr lang="en-US"/>
          </a:p>
        </p:txBody>
      </p:sp>
    </p:spTree>
    <p:extLst>
      <p:ext uri="{BB962C8B-B14F-4D97-AF65-F5344CB8AC3E}">
        <p14:creationId xmlns:p14="http://schemas.microsoft.com/office/powerpoint/2010/main" val="1352028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6333A-7AB4-26F8-C2BB-029EA2D762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F07D20-CBA1-1EB5-7F99-4DB5E19E26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64A95-F3F9-F644-7FF4-D0EBB55B06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85CEBF-211C-8BF3-7D8F-8268A5EB674E}"/>
              </a:ext>
            </a:extLst>
          </p:cNvPr>
          <p:cNvSpPr>
            <a:spLocks noGrp="1"/>
          </p:cNvSpPr>
          <p:nvPr>
            <p:ph type="dt" sz="half" idx="10"/>
          </p:nvPr>
        </p:nvSpPr>
        <p:spPr/>
        <p:txBody>
          <a:bodyPr/>
          <a:lstStyle/>
          <a:p>
            <a:fld id="{D3BE7DBD-88E0-496A-B73B-8B48676EA960}" type="datetimeFigureOut">
              <a:rPr lang="en-US" smtClean="0"/>
              <a:t>6/4/2025</a:t>
            </a:fld>
            <a:endParaRPr lang="en-US"/>
          </a:p>
        </p:txBody>
      </p:sp>
      <p:sp>
        <p:nvSpPr>
          <p:cNvPr id="6" name="Footer Placeholder 5">
            <a:extLst>
              <a:ext uri="{FF2B5EF4-FFF2-40B4-BE49-F238E27FC236}">
                <a16:creationId xmlns:a16="http://schemas.microsoft.com/office/drawing/2014/main" id="{313D1D0C-04F9-FD49-6B85-6B1D98C480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18DF90-2D1D-5475-26CC-5855AF5A9FBD}"/>
              </a:ext>
            </a:extLst>
          </p:cNvPr>
          <p:cNvSpPr>
            <a:spLocks noGrp="1"/>
          </p:cNvSpPr>
          <p:nvPr>
            <p:ph type="sldNum" sz="quarter" idx="12"/>
          </p:nvPr>
        </p:nvSpPr>
        <p:spPr/>
        <p:txBody>
          <a:bodyPr/>
          <a:lstStyle/>
          <a:p>
            <a:fld id="{D02781F2-28F9-4731-9304-4B3331202082}" type="slidenum">
              <a:rPr lang="en-US" smtClean="0"/>
              <a:t>‹#›</a:t>
            </a:fld>
            <a:endParaRPr lang="en-US"/>
          </a:p>
        </p:txBody>
      </p:sp>
    </p:spTree>
    <p:extLst>
      <p:ext uri="{BB962C8B-B14F-4D97-AF65-F5344CB8AC3E}">
        <p14:creationId xmlns:p14="http://schemas.microsoft.com/office/powerpoint/2010/main" val="2806892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5611BF-D287-F3D9-F85C-5ABE8CA5B7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EC2C5C-3D16-B39A-EDA7-3011BDD339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E40AED-25F9-5869-41D3-FD1A997EF9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BE7DBD-88E0-496A-B73B-8B48676EA960}" type="datetimeFigureOut">
              <a:rPr lang="en-US" smtClean="0"/>
              <a:t>6/4/2025</a:t>
            </a:fld>
            <a:endParaRPr lang="en-US"/>
          </a:p>
        </p:txBody>
      </p:sp>
      <p:sp>
        <p:nvSpPr>
          <p:cNvPr id="5" name="Footer Placeholder 4">
            <a:extLst>
              <a:ext uri="{FF2B5EF4-FFF2-40B4-BE49-F238E27FC236}">
                <a16:creationId xmlns:a16="http://schemas.microsoft.com/office/drawing/2014/main" id="{5CA14A98-833E-F0C6-AFEB-3BB77CEFC3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9940DE-0CF6-054B-7C2C-84D14CDB36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781F2-28F9-4731-9304-4B3331202082}" type="slidenum">
              <a:rPr lang="en-US" smtClean="0"/>
              <a:t>‹#›</a:t>
            </a:fld>
            <a:endParaRPr lang="en-US"/>
          </a:p>
        </p:txBody>
      </p:sp>
    </p:spTree>
    <p:extLst>
      <p:ext uri="{BB962C8B-B14F-4D97-AF65-F5344CB8AC3E}">
        <p14:creationId xmlns:p14="http://schemas.microsoft.com/office/powerpoint/2010/main" val="2375905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arxiv.org/abs/1810.04805"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arxiv.org/pdf/2201.11903.pdf"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hyperlink" Target="https://proceedings.neurips.cc/paper/2019/file/749a8e6c231831ef7756db230b4359c8-Paper.pdf"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9.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30.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hyperlink" Target="https://www.jneurosci.org/content/39/39/7722.abstract" TargetMode="External"/><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4.jpg"/><Relationship Id="rId11" Type="http://schemas.openxmlformats.org/officeDocument/2006/relationships/hyperlink" Target="https://www.biorxiv.org/content/10.1101/2022.09.22.509104v1.full" TargetMode="External"/><Relationship Id="rId5" Type="http://schemas.openxmlformats.org/officeDocument/2006/relationships/image" Target="../media/image33.PNG"/><Relationship Id="rId10" Type="http://schemas.openxmlformats.org/officeDocument/2006/relationships/hyperlink" Target="https://www.nature.com/articles/s41597-022-01625-7" TargetMode="External"/><Relationship Id="rId4" Type="http://schemas.openxmlformats.org/officeDocument/2006/relationships/image" Target="../media/image32.PNG"/><Relationship Id="rId9" Type="http://schemas.openxmlformats.org/officeDocument/2006/relationships/hyperlink" Target="https://www.nature.com/articles/s41597-021-01033-3"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sciencedirect.com/science/article/pii/S2095809917305647"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sciencedirect.com/science/article/pii/S2095809917305647"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40.PNG"/><Relationship Id="rId4" Type="http://schemas.openxmlformats.org/officeDocument/2006/relationships/image" Target="../media/image39.jp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g"/></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pnas.org/doi/abs/10.1073/pnas.2105646118"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hyperlink" Target="https://proceedings.neurips.cc/paper/2019/file/749a8e6c231831ef7756db230b4359c8-Paper.pdf" TargetMode="External"/><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hyperlink" Target="https://www.pnas.org/doi/abs/10.1073/pnas.2105646118"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hyperlink" Target="https://www.nature.com/articles/s42003-022-03036-1" TargetMode="External"/><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hyperlink" Target="https://www.nature.com/articles/s42003-022-03036-1"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hyperlink" Target="https://www.biorxiv.org/content/10.1101/2023.04.16.537080v1"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60.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8" Type="http://schemas.openxmlformats.org/officeDocument/2006/relationships/hyperlink" Target="https://proceedings.neurips.cc/paper/2019/file/2b8501af7b64d1aaae7dd832805f0709-Paper.pdf" TargetMode="External"/><Relationship Id="rId3" Type="http://schemas.openxmlformats.org/officeDocument/2006/relationships/image" Target="../media/image61.png"/><Relationship Id="rId7"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hyperlink" Target="https://proceedings.neurips.cc/paper/2019/file/2b8501af7b64d1aaae7dd832805f0709-Paper.pdf" TargetMode="External"/><Relationship Id="rId2" Type="http://schemas.openxmlformats.org/officeDocument/2006/relationships/image" Target="../media/image62.PNG"/><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4.jpg"/><Relationship Id="rId7" Type="http://schemas.openxmlformats.org/officeDocument/2006/relationships/hyperlink" Target="https://proceedings.neurips.cc/paper/2020/file/38a8e18d75e95ca619af8df0da1417f2-Paper.pdf"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hyperlink" Target="https://proceedings.neurips.cc/paper/2020/file/38a8e18d75e95ca619af8df0da1417f2-Paper.pdf"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arxiv.org/pdf/2205.01404.pdf" TargetMode="External"/><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74.png"/><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hyperlink" Target="https://www.biorxiv.org/content/10.1101/2020.09.28.316935v3.abstract" TargetMode="External"/><Relationship Id="rId5" Type="http://schemas.openxmlformats.org/officeDocument/2006/relationships/image" Target="../media/image76.png"/><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hyperlink" Target="https://www.biorxiv.org/content/10.1101/2020.09.28.316935v3.abstract" TargetMode="External"/><Relationship Id="rId5" Type="http://schemas.openxmlformats.org/officeDocument/2006/relationships/image" Target="../media/image41.png"/><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proceedings.neurips.cc/paper/2021/file/51a472c08e21aef54ed749806e3e6490-Paper.pdf"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78.png"/><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3" Type="http://schemas.openxmlformats.org/officeDocument/2006/relationships/hyperlink" Target="https://inria.hal.science/hal-03942241/document" TargetMode="External"/><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80.PNG"/><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arxiv.org/abs/2212.08094" TargetMode="External"/><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86.PNG"/><Relationship Id="rId4" Type="http://schemas.openxmlformats.org/officeDocument/2006/relationships/image" Target="../media/image85.PNG"/></Relationships>
</file>

<file path=ppt/slides/_rels/slide57.xml.rels><?xml version="1.0" encoding="UTF-8" standalone="yes"?>
<Relationships xmlns="http://schemas.openxmlformats.org/package/2006/relationships"><Relationship Id="rId3" Type="http://schemas.openxmlformats.org/officeDocument/2006/relationships/hyperlink" Target="https://proceedings.neurips.cc/paper/2021/file/51a472c08e21aef54ed749806e3e6490-Paper.pdf" TargetMode="External"/><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88.PNG"/><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image" Target="../media/image90.png"/></Relationships>
</file>

<file path=ppt/slides/_rels/slide59.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2.png"/><Relationship Id="rId7" Type="http://schemas.openxmlformats.org/officeDocument/2006/relationships/image" Target="../media/image97.png"/><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3.png"/></Relationships>
</file>

<file path=ppt/slides/_rels/slide6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image" Target="../media/image100.png"/></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6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hyperlink" Target="https://arxiv.org/abs/2212.08094" TargetMode="External"/><Relationship Id="rId7"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hyperlink" Target="https://arxiv.org/pdf/2205.14252.pdf" TargetMode="External"/><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0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8.png"/><Relationship Id="rId5" Type="http://schemas.openxmlformats.org/officeDocument/2006/relationships/hyperlink" Target="https://arxiv.org/abs/2206.01685" TargetMode="External"/><Relationship Id="rId4" Type="http://schemas.openxmlformats.org/officeDocument/2006/relationships/notesSlide" Target="../notesSlides/notesSlide45.xml"/></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110.png"/><Relationship Id="rId5" Type="http://schemas.openxmlformats.org/officeDocument/2006/relationships/image" Target="../media/image71.png"/><Relationship Id="rId4" Type="http://schemas.openxmlformats.org/officeDocument/2006/relationships/image" Target="../media/image70.png"/></Relationships>
</file>

<file path=ppt/slides/_rels/slide6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hyperlink" Target="https://docs.google.com/presentation/d/1oN0W-6e1tBFpmR_NXVwQRAkrP4d3h32G-T-W6geCXoM/edit?pli=1#slide=id.p"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PNG"/></Relationships>
</file>

<file path=ppt/slides/_rels/slide7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arxiv.org/abs/2212.08094" TargetMode="External"/><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122.PNG"/><Relationship Id="rId4" Type="http://schemas.openxmlformats.org/officeDocument/2006/relationships/image" Target="../media/image121.PNG"/></Relationships>
</file>

<file path=ppt/slides/_rels/slide76.xml.rels><?xml version="1.0" encoding="UTF-8" standalone="yes"?>
<Relationships xmlns="http://schemas.openxmlformats.org/package/2006/relationships"><Relationship Id="rId3" Type="http://schemas.openxmlformats.org/officeDocument/2006/relationships/hyperlink" Target="https://arxiv.org/abs/2212.08094" TargetMode="External"/><Relationship Id="rId2" Type="http://schemas.openxmlformats.org/officeDocument/2006/relationships/notesSlide" Target="../notesSlides/notesSlide49.xml"/><Relationship Id="rId1" Type="http://schemas.openxmlformats.org/officeDocument/2006/relationships/slideLayout" Target="../slideLayouts/slideLayout12.xml"/><Relationship Id="rId5" Type="http://schemas.openxmlformats.org/officeDocument/2006/relationships/image" Target="../media/image124.PNG"/><Relationship Id="rId4" Type="http://schemas.openxmlformats.org/officeDocument/2006/relationships/image" Target="../media/image123.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hyperlink" Target="https://sites.google.com/view/stablediffusion-with-brain/" TargetMode="External"/><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125.PNG"/></Relationships>
</file>

<file path=ppt/slides/_rels/slide7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2.xml"/><Relationship Id="rId1" Type="http://schemas.openxmlformats.org/officeDocument/2006/relationships/slideLayout" Target="../slideLayouts/slideLayout12.xml"/><Relationship Id="rId5" Type="http://schemas.openxmlformats.org/officeDocument/2006/relationships/hyperlink" Target="https://sites.google.com/view/stablediffusion-with-brain/" TargetMode="External"/><Relationship Id="rId4" Type="http://schemas.openxmlformats.org/officeDocument/2006/relationships/image" Target="../media/image127.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hyperlink" Target="https://proceedings.neurips.cc/paper_files/paper/2017/file/3f5ee243547dee91fbd053c1c4a845aa-Paper.pdf"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https://arxiv.org/abs/2211.06956" TargetMode="External"/><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128.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70.png"/></Relationships>
</file>

<file path=ppt/slides/_rels/slide8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31.svg"/><Relationship Id="rId2" Type="http://schemas.openxmlformats.org/officeDocument/2006/relationships/image" Target="../media/image130.png"/><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PNG"/></Relationships>
</file>

<file path=ppt/slides/_rels/slide85.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40.emf"/></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0.xml"/><Relationship Id="rId1" Type="http://schemas.openxmlformats.org/officeDocument/2006/relationships/slideLayout" Target="../slideLayouts/slideLayout12.xml"/><Relationship Id="rId4" Type="http://schemas.openxmlformats.org/officeDocument/2006/relationships/image" Target="../media/image145.PNG"/></Relationships>
</file>

<file path=ppt/slides/_rels/slide94.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hyperlink" Target="https://arxiv.org/abs/2211.01201" TargetMode="External"/><Relationship Id="rId7" Type="http://schemas.openxmlformats.org/officeDocument/2006/relationships/image" Target="../media/image149.png"/><Relationship Id="rId2" Type="http://schemas.openxmlformats.org/officeDocument/2006/relationships/notesSlide" Target="../notesSlides/notesSlide61.xml"/><Relationship Id="rId1" Type="http://schemas.openxmlformats.org/officeDocument/2006/relationships/slideLayout" Target="../slideLayouts/slideLayout13.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9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hyperlink" Target="https://tinyurl.com/DL4Brain"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9"/>
          <p:cNvSpPr txBox="1">
            <a:spLocks noGrp="1"/>
          </p:cNvSpPr>
          <p:nvPr>
            <p:ph type="ctrTitle"/>
          </p:nvPr>
        </p:nvSpPr>
        <p:spPr>
          <a:xfrm>
            <a:off x="114960" y="917357"/>
            <a:ext cx="11914480" cy="1740000"/>
          </a:xfrm>
          <a:prstGeom prst="rect">
            <a:avLst/>
          </a:prstGeom>
          <a:noFill/>
          <a:ln>
            <a:noFill/>
          </a:ln>
        </p:spPr>
        <p:txBody>
          <a:bodyPr spcFirstLastPara="1" vert="horz" wrap="square" lIns="91433" tIns="45700" rIns="91433" bIns="45700" rtlCol="0" anchor="b" anchorCtr="0">
            <a:normAutofit fontScale="90000"/>
          </a:bodyPr>
          <a:lstStyle/>
          <a:p>
            <a:pPr>
              <a:spcBef>
                <a:spcPts val="0"/>
              </a:spcBef>
              <a:buClr>
                <a:srgbClr val="FF0000"/>
              </a:buClr>
              <a:buSzPct val="100000"/>
            </a:pPr>
            <a:r>
              <a:rPr lang="en" sz="6400" b="1" dirty="0">
                <a:solidFill>
                  <a:srgbClr val="FF0000"/>
                </a:solidFill>
                <a:latin typeface="Calibri"/>
                <a:ea typeface="Calibri"/>
                <a:cs typeface="Calibri"/>
                <a:sym typeface="Calibri"/>
              </a:rPr>
              <a:t>Language and the Brain: Deep Learning for Brain Encoding and Decoding</a:t>
            </a:r>
            <a:endParaRPr sz="4000" dirty="0"/>
          </a:p>
        </p:txBody>
      </p:sp>
      <p:sp>
        <p:nvSpPr>
          <p:cNvPr id="89" name="Google Shape;89;p19"/>
          <p:cNvSpPr txBox="1">
            <a:spLocks noGrp="1"/>
          </p:cNvSpPr>
          <p:nvPr>
            <p:ph type="subTitle" idx="1"/>
          </p:nvPr>
        </p:nvSpPr>
        <p:spPr>
          <a:xfrm>
            <a:off x="790600" y="2860040"/>
            <a:ext cx="10563200" cy="1602168"/>
          </a:xfrm>
          <a:prstGeom prst="rect">
            <a:avLst/>
          </a:prstGeom>
          <a:noFill/>
          <a:ln>
            <a:noFill/>
          </a:ln>
        </p:spPr>
        <p:txBody>
          <a:bodyPr spcFirstLastPara="1" vert="horz" wrap="square" lIns="91433" tIns="45700" rIns="91433" bIns="45700" rtlCol="0" anchor="t" anchorCtr="0">
            <a:normAutofit/>
          </a:bodyPr>
          <a:lstStyle/>
          <a:p>
            <a:pPr>
              <a:spcBef>
                <a:spcPts val="0"/>
              </a:spcBef>
              <a:buClr>
                <a:srgbClr val="00B0F0"/>
              </a:buClr>
              <a:buSzPct val="100000"/>
            </a:pPr>
            <a:r>
              <a:rPr lang="en" sz="2800" dirty="0">
                <a:solidFill>
                  <a:srgbClr val="00B0F0"/>
                </a:solidFill>
              </a:rPr>
              <a:t>Subba Reddy Oota</a:t>
            </a:r>
            <a:r>
              <a:rPr lang="en" sz="2800" baseline="30000" dirty="0">
                <a:solidFill>
                  <a:srgbClr val="00B0F0"/>
                </a:solidFill>
              </a:rPr>
              <a:t>1</a:t>
            </a:r>
            <a:r>
              <a:rPr lang="en" sz="2800" dirty="0">
                <a:solidFill>
                  <a:srgbClr val="00B0F0"/>
                </a:solidFill>
              </a:rPr>
              <a:t>, Manish Gupta</a:t>
            </a:r>
            <a:r>
              <a:rPr lang="en" sz="2800" baseline="30000" dirty="0">
                <a:solidFill>
                  <a:srgbClr val="00B0F0"/>
                </a:solidFill>
              </a:rPr>
              <a:t>2,3</a:t>
            </a:r>
            <a:r>
              <a:rPr lang="en" sz="2800" dirty="0">
                <a:solidFill>
                  <a:srgbClr val="00B0F0"/>
                </a:solidFill>
              </a:rPr>
              <a:t>, Raju S. Bapi</a:t>
            </a:r>
            <a:r>
              <a:rPr lang="en" sz="2800" baseline="30000" dirty="0">
                <a:solidFill>
                  <a:srgbClr val="00B0F0"/>
                </a:solidFill>
              </a:rPr>
              <a:t>2</a:t>
            </a:r>
            <a:endParaRPr dirty="0"/>
          </a:p>
          <a:p>
            <a:pPr>
              <a:spcBef>
                <a:spcPts val="1067"/>
              </a:spcBef>
              <a:buClr>
                <a:srgbClr val="00B050"/>
              </a:buClr>
              <a:buSzPct val="100000"/>
            </a:pPr>
            <a:r>
              <a:rPr lang="en" sz="2267" baseline="30000" dirty="0">
                <a:solidFill>
                  <a:srgbClr val="00B050"/>
                </a:solidFill>
              </a:rPr>
              <a:t>1</a:t>
            </a:r>
            <a:r>
              <a:rPr lang="en" sz="2267" dirty="0">
                <a:solidFill>
                  <a:srgbClr val="00B050"/>
                </a:solidFill>
              </a:rPr>
              <a:t>Inria Bordeaux, France; </a:t>
            </a:r>
            <a:r>
              <a:rPr lang="en" sz="2267" baseline="30000" dirty="0">
                <a:solidFill>
                  <a:srgbClr val="00B050"/>
                </a:solidFill>
              </a:rPr>
              <a:t>2</a:t>
            </a:r>
            <a:r>
              <a:rPr lang="en" sz="2267" dirty="0">
                <a:solidFill>
                  <a:srgbClr val="00B050"/>
                </a:solidFill>
              </a:rPr>
              <a:t>IIIT Hyderabad, India; </a:t>
            </a:r>
            <a:r>
              <a:rPr lang="en" sz="2267" baseline="30000" dirty="0">
                <a:solidFill>
                  <a:srgbClr val="00B050"/>
                </a:solidFill>
              </a:rPr>
              <a:t>3</a:t>
            </a:r>
            <a:r>
              <a:rPr lang="en" sz="2267" dirty="0">
                <a:solidFill>
                  <a:srgbClr val="00B050"/>
                </a:solidFill>
              </a:rPr>
              <a:t>Microsoft, India</a:t>
            </a:r>
            <a:endParaRPr dirty="0"/>
          </a:p>
          <a:p>
            <a:pPr>
              <a:spcBef>
                <a:spcPts val="1067"/>
              </a:spcBef>
              <a:buClr>
                <a:schemeClr val="dk1"/>
              </a:buClr>
              <a:buSzPct val="64285"/>
            </a:pPr>
            <a:r>
              <a:rPr lang="en" dirty="0"/>
              <a:t>subba-reddy.oota@inria.fr, gmanish@microsoft.com, raju.bapi@iiit.ac.in</a:t>
            </a:r>
            <a:endParaRPr dirty="0"/>
          </a:p>
        </p:txBody>
      </p:sp>
      <p:pic>
        <p:nvPicPr>
          <p:cNvPr id="7" name="Content Placeholder 4" descr="A picture containing person, wall, indoor, person&#10;&#10;Description automatically generated">
            <a:extLst>
              <a:ext uri="{FF2B5EF4-FFF2-40B4-BE49-F238E27FC236}">
                <a16:creationId xmlns:a16="http://schemas.microsoft.com/office/drawing/2014/main" id="{0002543D-FC9E-2841-F92D-E39F04FB84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5381" y="4562124"/>
            <a:ext cx="1233584" cy="1307732"/>
          </a:xfrm>
          <a:prstGeom prst="rect">
            <a:avLst/>
          </a:prstGeom>
        </p:spPr>
      </p:pic>
      <p:pic>
        <p:nvPicPr>
          <p:cNvPr id="9" name="Picture 8" descr="A picture containing person, person, wall, indoor&#10;&#10;Description automatically generated">
            <a:extLst>
              <a:ext uri="{FF2B5EF4-FFF2-40B4-BE49-F238E27FC236}">
                <a16:creationId xmlns:a16="http://schemas.microsoft.com/office/drawing/2014/main" id="{5D06D4F9-9859-F262-6A16-651020C053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9320" y="4562125"/>
            <a:ext cx="1176100" cy="1307733"/>
          </a:xfrm>
          <a:prstGeom prst="rect">
            <a:avLst/>
          </a:prstGeom>
        </p:spPr>
      </p:pic>
      <p:pic>
        <p:nvPicPr>
          <p:cNvPr id="10" name="Picture 9" descr="A picture containing person, indoor, wearing, posing&#10;&#10;Description automatically generated">
            <a:extLst>
              <a:ext uri="{FF2B5EF4-FFF2-40B4-BE49-F238E27FC236}">
                <a16:creationId xmlns:a16="http://schemas.microsoft.com/office/drawing/2014/main" id="{23D9A462-E37D-87FC-FEDF-8E7F2C7413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5775" y="4562124"/>
            <a:ext cx="1233584" cy="130773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B5D58-C920-674E-AB20-CB89642701F1}"/>
              </a:ext>
            </a:extLst>
          </p:cNvPr>
          <p:cNvSpPr>
            <a:spLocks noGrp="1"/>
          </p:cNvSpPr>
          <p:nvPr>
            <p:ph type="title"/>
          </p:nvPr>
        </p:nvSpPr>
        <p:spPr>
          <a:xfrm>
            <a:off x="838200" y="141393"/>
            <a:ext cx="10515600" cy="855452"/>
          </a:xfrm>
        </p:spPr>
        <p:txBody>
          <a:bodyPr>
            <a:normAutofit/>
          </a:bodyPr>
          <a:lstStyle/>
          <a:p>
            <a:r>
              <a:rPr lang="en-US" sz="4000"/>
              <a:t>Task-specific language models</a:t>
            </a:r>
          </a:p>
        </p:txBody>
      </p:sp>
      <p:pic>
        <p:nvPicPr>
          <p:cNvPr id="5" name="Content Placeholder 4" descr="Diagram&#10;&#10;Description automatically generated">
            <a:extLst>
              <a:ext uri="{FF2B5EF4-FFF2-40B4-BE49-F238E27FC236}">
                <a16:creationId xmlns:a16="http://schemas.microsoft.com/office/drawing/2014/main" id="{965B827E-81BD-9795-8AD9-A2788B4CFF9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0888" r="34692"/>
          <a:stretch/>
        </p:blipFill>
        <p:spPr>
          <a:xfrm>
            <a:off x="5877185" y="2063258"/>
            <a:ext cx="3619500" cy="4083558"/>
          </a:xfrm>
        </p:spPr>
      </p:pic>
      <p:pic>
        <p:nvPicPr>
          <p:cNvPr id="4" name="Content Placeholder 4" descr="Diagram&#10;&#10;Description automatically generated">
            <a:extLst>
              <a:ext uri="{FF2B5EF4-FFF2-40B4-BE49-F238E27FC236}">
                <a16:creationId xmlns:a16="http://schemas.microsoft.com/office/drawing/2014/main" id="{1E5D3A5E-D1B1-B2EB-B1CB-D432895374DF}"/>
              </a:ext>
            </a:extLst>
          </p:cNvPr>
          <p:cNvPicPr>
            <a:picLocks noChangeAspect="1"/>
          </p:cNvPicPr>
          <p:nvPr/>
        </p:nvPicPr>
        <p:blipFill rotWithShape="1">
          <a:blip r:embed="rId3">
            <a:extLst>
              <a:ext uri="{28A0092B-C50C-407E-A947-70E740481C1C}">
                <a14:useLocalDpi xmlns:a14="http://schemas.microsoft.com/office/drawing/2010/main" val="0"/>
              </a:ext>
            </a:extLst>
          </a:blip>
          <a:srcRect r="69261"/>
          <a:stretch/>
        </p:blipFill>
        <p:spPr>
          <a:xfrm>
            <a:off x="2644830" y="2444764"/>
            <a:ext cx="3232355" cy="4083558"/>
          </a:xfrm>
          <a:prstGeom prst="rect">
            <a:avLst/>
          </a:prstGeom>
        </p:spPr>
      </p:pic>
      <p:pic>
        <p:nvPicPr>
          <p:cNvPr id="11" name="Picture 10" descr="Graphical user interface, text, application, chat or text message&#10;&#10;Description automatically generated">
            <a:extLst>
              <a:ext uri="{FF2B5EF4-FFF2-40B4-BE49-F238E27FC236}">
                <a16:creationId xmlns:a16="http://schemas.microsoft.com/office/drawing/2014/main" id="{33D8A4B3-2241-F682-05F9-B0928EF119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113" y="3637876"/>
            <a:ext cx="2038605" cy="1672986"/>
          </a:xfrm>
          <a:prstGeom prst="rect">
            <a:avLst/>
          </a:prstGeom>
        </p:spPr>
      </p:pic>
      <p:pic>
        <p:nvPicPr>
          <p:cNvPr id="14" name="Picture 13" descr="Graphical user interface, text, application, chat or text message&#10;&#10;Description automatically generated">
            <a:extLst>
              <a:ext uri="{FF2B5EF4-FFF2-40B4-BE49-F238E27FC236}">
                <a16:creationId xmlns:a16="http://schemas.microsoft.com/office/drawing/2014/main" id="{84C93D25-7CCA-46A3-9228-E2A4F5D166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50282" y="3637876"/>
            <a:ext cx="2038605" cy="1672986"/>
          </a:xfrm>
          <a:prstGeom prst="rect">
            <a:avLst/>
          </a:prstGeom>
        </p:spPr>
      </p:pic>
      <p:sp>
        <p:nvSpPr>
          <p:cNvPr id="16" name="Google Shape;797;p73">
            <a:extLst>
              <a:ext uri="{FF2B5EF4-FFF2-40B4-BE49-F238E27FC236}">
                <a16:creationId xmlns:a16="http://schemas.microsoft.com/office/drawing/2014/main" id="{230D6BB9-E0E4-DDB3-9CE3-F5421B9B15FB}"/>
              </a:ext>
            </a:extLst>
          </p:cNvPr>
          <p:cNvSpPr txBox="1">
            <a:spLocks/>
          </p:cNvSpPr>
          <p:nvPr/>
        </p:nvSpPr>
        <p:spPr>
          <a:xfrm>
            <a:off x="0" y="6574195"/>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222222"/>
              </a:buClr>
              <a:buSzPct val="100000"/>
              <a:buFont typeface="Arial" panose="020B0604020202020204" pitchFamily="34" charset="0"/>
              <a:buNone/>
            </a:pPr>
            <a:r>
              <a:rPr lang="en-US" u="sng">
                <a:solidFill>
                  <a:schemeClr val="hlink"/>
                </a:solidFill>
                <a:hlinkClick r:id="rId6"/>
              </a:rPr>
              <a:t>Jacob Devlin, Ming-Wei Chang, Kenton Lee, Kristina Toutanova. "BERT: Pre-training of Deep Bidirectional Transformers for Language Understanding" NAACL (2018).</a:t>
            </a:r>
            <a:endParaRPr lang="en-US"/>
          </a:p>
        </p:txBody>
      </p:sp>
    </p:spTree>
    <p:extLst>
      <p:ext uri="{BB962C8B-B14F-4D97-AF65-F5344CB8AC3E}">
        <p14:creationId xmlns:p14="http://schemas.microsoft.com/office/powerpoint/2010/main" val="198792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BF78B-8609-3792-BBC9-9F67185DF257}"/>
              </a:ext>
            </a:extLst>
          </p:cNvPr>
          <p:cNvSpPr>
            <a:spLocks noGrp="1"/>
          </p:cNvSpPr>
          <p:nvPr>
            <p:ph type="title"/>
          </p:nvPr>
        </p:nvSpPr>
        <p:spPr>
          <a:xfrm>
            <a:off x="838200" y="365125"/>
            <a:ext cx="10515600" cy="473075"/>
          </a:xfrm>
        </p:spPr>
        <p:txBody>
          <a:bodyPr>
            <a:normAutofit fontScale="90000"/>
          </a:bodyPr>
          <a:lstStyle/>
          <a:p>
            <a:r>
              <a:rPr lang="en-US"/>
              <a:t>Language models are everywhere</a:t>
            </a:r>
          </a:p>
        </p:txBody>
      </p:sp>
      <p:pic>
        <p:nvPicPr>
          <p:cNvPr id="5" name="Content Placeholder 4" descr="Graphical user interface, application&#10;&#10;Description automatically generated">
            <a:extLst>
              <a:ext uri="{FF2B5EF4-FFF2-40B4-BE49-F238E27FC236}">
                <a16:creationId xmlns:a16="http://schemas.microsoft.com/office/drawing/2014/main" id="{B9B84407-696C-4821-6CE9-917EAEF6B2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0" y="1348772"/>
            <a:ext cx="4514201" cy="2194528"/>
          </a:xfrm>
        </p:spPr>
      </p:pic>
      <p:pic>
        <p:nvPicPr>
          <p:cNvPr id="7" name="Picture 6" descr="Graphical user interface, text, application, email&#10;&#10;Description automatically generated">
            <a:extLst>
              <a:ext uri="{FF2B5EF4-FFF2-40B4-BE49-F238E27FC236}">
                <a16:creationId xmlns:a16="http://schemas.microsoft.com/office/drawing/2014/main" id="{8319512C-E1E8-95D1-3451-D0F49F9AD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2636" y="3686789"/>
            <a:ext cx="3087328" cy="3063875"/>
          </a:xfrm>
          <a:prstGeom prst="rect">
            <a:avLst/>
          </a:prstGeom>
        </p:spPr>
      </p:pic>
      <p:sp>
        <p:nvSpPr>
          <p:cNvPr id="9" name="TextBox 8">
            <a:extLst>
              <a:ext uri="{FF2B5EF4-FFF2-40B4-BE49-F238E27FC236}">
                <a16:creationId xmlns:a16="http://schemas.microsoft.com/office/drawing/2014/main" id="{470E5C7F-023C-4087-1735-4D06C4B973E5}"/>
              </a:ext>
            </a:extLst>
          </p:cNvPr>
          <p:cNvSpPr txBox="1"/>
          <p:nvPr/>
        </p:nvSpPr>
        <p:spPr>
          <a:xfrm>
            <a:off x="0" y="2261370"/>
            <a:ext cx="1323975" cy="369332"/>
          </a:xfrm>
          <a:prstGeom prst="rect">
            <a:avLst/>
          </a:prstGeom>
          <a:noFill/>
        </p:spPr>
        <p:txBody>
          <a:bodyPr wrap="square">
            <a:spAutoFit/>
          </a:bodyPr>
          <a:lstStyle/>
          <a:p>
            <a:r>
              <a:rPr lang="en-US">
                <a:solidFill>
                  <a:srgbClr val="292929"/>
                </a:solidFill>
                <a:latin typeface="charter"/>
              </a:rPr>
              <a:t>Sentiment</a:t>
            </a:r>
            <a:endParaRPr lang="en-US" dirty="0">
              <a:solidFill>
                <a:srgbClr val="292929"/>
              </a:solidFill>
              <a:latin typeface="charter"/>
            </a:endParaRPr>
          </a:p>
        </p:txBody>
      </p:sp>
      <p:sp>
        <p:nvSpPr>
          <p:cNvPr id="10" name="TextBox 9">
            <a:extLst>
              <a:ext uri="{FF2B5EF4-FFF2-40B4-BE49-F238E27FC236}">
                <a16:creationId xmlns:a16="http://schemas.microsoft.com/office/drawing/2014/main" id="{92C2A399-4EBB-148E-98E1-57A01C2BBE03}"/>
              </a:ext>
            </a:extLst>
          </p:cNvPr>
          <p:cNvSpPr txBox="1"/>
          <p:nvPr/>
        </p:nvSpPr>
        <p:spPr>
          <a:xfrm>
            <a:off x="0" y="4895560"/>
            <a:ext cx="1323975" cy="646331"/>
          </a:xfrm>
          <a:prstGeom prst="rect">
            <a:avLst/>
          </a:prstGeom>
          <a:noFill/>
        </p:spPr>
        <p:txBody>
          <a:bodyPr wrap="square">
            <a:spAutoFit/>
          </a:bodyPr>
          <a:lstStyle/>
          <a:p>
            <a:r>
              <a:rPr lang="en-US">
                <a:solidFill>
                  <a:srgbClr val="292929"/>
                </a:solidFill>
                <a:latin typeface="charter"/>
              </a:rPr>
              <a:t>Question Answering</a:t>
            </a:r>
            <a:endParaRPr lang="en-US" dirty="0">
              <a:solidFill>
                <a:srgbClr val="292929"/>
              </a:solidFill>
              <a:latin typeface="charter"/>
            </a:endParaRPr>
          </a:p>
        </p:txBody>
      </p:sp>
      <p:pic>
        <p:nvPicPr>
          <p:cNvPr id="12" name="Picture 11">
            <a:extLst>
              <a:ext uri="{FF2B5EF4-FFF2-40B4-BE49-F238E27FC236}">
                <a16:creationId xmlns:a16="http://schemas.microsoft.com/office/drawing/2014/main" id="{367D1D3B-2313-DF3C-DD99-E303191D4B24}"/>
              </a:ext>
            </a:extLst>
          </p:cNvPr>
          <p:cNvPicPr>
            <a:picLocks noChangeAspect="1"/>
          </p:cNvPicPr>
          <p:nvPr/>
        </p:nvPicPr>
        <p:blipFill rotWithShape="1">
          <a:blip r:embed="rId4">
            <a:extLst>
              <a:ext uri="{28A0092B-C50C-407E-A947-70E740481C1C}">
                <a14:useLocalDpi xmlns:a14="http://schemas.microsoft.com/office/drawing/2010/main" val="0"/>
              </a:ext>
            </a:extLst>
          </a:blip>
          <a:srcRect r="64520"/>
          <a:stretch/>
        </p:blipFill>
        <p:spPr>
          <a:xfrm>
            <a:off x="7267575" y="1164923"/>
            <a:ext cx="1733550" cy="2562225"/>
          </a:xfrm>
          <a:prstGeom prst="rect">
            <a:avLst/>
          </a:prstGeom>
        </p:spPr>
      </p:pic>
      <p:sp>
        <p:nvSpPr>
          <p:cNvPr id="13" name="TextBox 12">
            <a:extLst>
              <a:ext uri="{FF2B5EF4-FFF2-40B4-BE49-F238E27FC236}">
                <a16:creationId xmlns:a16="http://schemas.microsoft.com/office/drawing/2014/main" id="{50ABF065-7BEE-3790-EBFF-7361A4987DFD}"/>
              </a:ext>
            </a:extLst>
          </p:cNvPr>
          <p:cNvSpPr txBox="1"/>
          <p:nvPr/>
        </p:nvSpPr>
        <p:spPr>
          <a:xfrm>
            <a:off x="5857875" y="2241114"/>
            <a:ext cx="1628775" cy="369332"/>
          </a:xfrm>
          <a:prstGeom prst="rect">
            <a:avLst/>
          </a:prstGeom>
          <a:noFill/>
        </p:spPr>
        <p:txBody>
          <a:bodyPr wrap="square">
            <a:spAutoFit/>
          </a:bodyPr>
          <a:lstStyle/>
          <a:p>
            <a:r>
              <a:rPr lang="en-US">
                <a:solidFill>
                  <a:srgbClr val="292929"/>
                </a:solidFill>
                <a:latin typeface="charter"/>
              </a:rPr>
              <a:t>Summarization</a:t>
            </a:r>
            <a:endParaRPr lang="en-US" dirty="0">
              <a:solidFill>
                <a:srgbClr val="292929"/>
              </a:solidFill>
              <a:latin typeface="charter"/>
            </a:endParaRPr>
          </a:p>
        </p:txBody>
      </p:sp>
      <p:pic>
        <p:nvPicPr>
          <p:cNvPr id="14" name="Picture 13">
            <a:extLst>
              <a:ext uri="{FF2B5EF4-FFF2-40B4-BE49-F238E27FC236}">
                <a16:creationId xmlns:a16="http://schemas.microsoft.com/office/drawing/2014/main" id="{725F8326-2AE8-E1E9-9575-627D72293FD7}"/>
              </a:ext>
            </a:extLst>
          </p:cNvPr>
          <p:cNvPicPr>
            <a:picLocks noChangeAspect="1"/>
          </p:cNvPicPr>
          <p:nvPr/>
        </p:nvPicPr>
        <p:blipFill rotWithShape="1">
          <a:blip r:embed="rId4">
            <a:extLst>
              <a:ext uri="{28A0092B-C50C-407E-A947-70E740481C1C}">
                <a14:useLocalDpi xmlns:a14="http://schemas.microsoft.com/office/drawing/2010/main" val="0"/>
              </a:ext>
            </a:extLst>
          </a:blip>
          <a:srcRect l="35883" r="-786"/>
          <a:stretch/>
        </p:blipFill>
        <p:spPr>
          <a:xfrm>
            <a:off x="9020823" y="1164923"/>
            <a:ext cx="3171177" cy="2562225"/>
          </a:xfrm>
          <a:prstGeom prst="rect">
            <a:avLst/>
          </a:prstGeom>
        </p:spPr>
      </p:pic>
      <p:sp>
        <p:nvSpPr>
          <p:cNvPr id="15" name="Oval 14">
            <a:extLst>
              <a:ext uri="{FF2B5EF4-FFF2-40B4-BE49-F238E27FC236}">
                <a16:creationId xmlns:a16="http://schemas.microsoft.com/office/drawing/2014/main" id="{1EF7E077-B052-FFF2-F9D3-254999EA80D7}"/>
              </a:ext>
            </a:extLst>
          </p:cNvPr>
          <p:cNvSpPr/>
          <p:nvPr/>
        </p:nvSpPr>
        <p:spPr>
          <a:xfrm>
            <a:off x="9267825" y="1348772"/>
            <a:ext cx="828675" cy="47307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FD1E6F6-ECA5-A1E0-4B5B-656D6E7284DF}"/>
              </a:ext>
            </a:extLst>
          </p:cNvPr>
          <p:cNvSpPr/>
          <p:nvPr/>
        </p:nvSpPr>
        <p:spPr>
          <a:xfrm>
            <a:off x="9267824" y="2610446"/>
            <a:ext cx="828675" cy="4730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icture containing graphical user interface&#10;&#10;Description automatically generated">
            <a:extLst>
              <a:ext uri="{FF2B5EF4-FFF2-40B4-BE49-F238E27FC236}">
                <a16:creationId xmlns:a16="http://schemas.microsoft.com/office/drawing/2014/main" id="{7867B0CC-1794-EC7D-6F08-B520CAED40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7575" y="4347187"/>
            <a:ext cx="4576689" cy="1743075"/>
          </a:xfrm>
          <a:prstGeom prst="rect">
            <a:avLst/>
          </a:prstGeom>
        </p:spPr>
      </p:pic>
      <p:sp>
        <p:nvSpPr>
          <p:cNvPr id="19" name="TextBox 18">
            <a:extLst>
              <a:ext uri="{FF2B5EF4-FFF2-40B4-BE49-F238E27FC236}">
                <a16:creationId xmlns:a16="http://schemas.microsoft.com/office/drawing/2014/main" id="{3E0E76A8-8C7F-8C73-E240-279A2465221A}"/>
              </a:ext>
            </a:extLst>
          </p:cNvPr>
          <p:cNvSpPr txBox="1"/>
          <p:nvPr/>
        </p:nvSpPr>
        <p:spPr>
          <a:xfrm>
            <a:off x="6010274" y="4895560"/>
            <a:ext cx="1323975" cy="646331"/>
          </a:xfrm>
          <a:prstGeom prst="rect">
            <a:avLst/>
          </a:prstGeom>
          <a:noFill/>
        </p:spPr>
        <p:txBody>
          <a:bodyPr wrap="square">
            <a:spAutoFit/>
          </a:bodyPr>
          <a:lstStyle/>
          <a:p>
            <a:r>
              <a:rPr lang="en-US">
                <a:solidFill>
                  <a:srgbClr val="292929"/>
                </a:solidFill>
                <a:latin typeface="charter"/>
              </a:rPr>
              <a:t>Coreference Resolution</a:t>
            </a:r>
            <a:endParaRPr lang="en-US" dirty="0">
              <a:solidFill>
                <a:srgbClr val="292929"/>
              </a:solidFill>
              <a:latin typeface="charter"/>
            </a:endParaRPr>
          </a:p>
        </p:txBody>
      </p:sp>
    </p:spTree>
    <p:extLst>
      <p:ext uri="{BB962C8B-B14F-4D97-AF65-F5344CB8AC3E}">
        <p14:creationId xmlns:p14="http://schemas.microsoft.com/office/powerpoint/2010/main" val="162544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5" grpId="0" animBg="1"/>
      <p:bldP spid="16" grpId="0" animBg="1"/>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8A54C-CC58-A97B-8FC8-E31E6F5518B7}"/>
              </a:ext>
            </a:extLst>
          </p:cNvPr>
          <p:cNvSpPr>
            <a:spLocks noGrp="1"/>
          </p:cNvSpPr>
          <p:nvPr>
            <p:ph type="title"/>
          </p:nvPr>
        </p:nvSpPr>
        <p:spPr>
          <a:xfrm>
            <a:off x="1046746" y="586822"/>
            <a:ext cx="3560252" cy="1645920"/>
          </a:xfrm>
        </p:spPr>
        <p:txBody>
          <a:bodyPr>
            <a:normAutofit/>
          </a:bodyPr>
          <a:lstStyle/>
          <a:p>
            <a:r>
              <a:rPr lang="en-US" sz="3200"/>
              <a:t>Instruction Models:</a:t>
            </a:r>
          </a:p>
        </p:txBody>
      </p:sp>
      <p:sp>
        <p:nvSpPr>
          <p:cNvPr id="3" name="Content Placeholder 2">
            <a:extLst>
              <a:ext uri="{FF2B5EF4-FFF2-40B4-BE49-F238E27FC236}">
                <a16:creationId xmlns:a16="http://schemas.microsoft.com/office/drawing/2014/main" id="{62B25929-FE0A-B9EE-C88B-575E5A4A5BC0}"/>
              </a:ext>
            </a:extLst>
          </p:cNvPr>
          <p:cNvSpPr>
            <a:spLocks noGrp="1"/>
          </p:cNvSpPr>
          <p:nvPr>
            <p:ph idx="1"/>
          </p:nvPr>
        </p:nvSpPr>
        <p:spPr>
          <a:xfrm>
            <a:off x="5351164" y="586822"/>
            <a:ext cx="6002636" cy="1645920"/>
          </a:xfrm>
        </p:spPr>
        <p:txBody>
          <a:bodyPr anchor="ctr">
            <a:normAutofit/>
          </a:bodyPr>
          <a:lstStyle/>
          <a:p>
            <a:r>
              <a:rPr lang="en-US" sz="1500"/>
              <a:t>Using supervision to teach a language model (LM) to perform tasks described via instructions.</a:t>
            </a:r>
          </a:p>
          <a:p>
            <a:r>
              <a:rPr lang="en-US" sz="1500"/>
              <a:t>The LM will learn to follow instructions and do so even for unseen tasks.</a:t>
            </a:r>
          </a:p>
          <a:p>
            <a:r>
              <a:rPr lang="en-US" sz="1500"/>
              <a:t>Evaluation: group datasets into clusters by task type and hold out each task cluster for evaluation while instruction tuning on all remaining clusters. </a:t>
            </a:r>
          </a:p>
        </p:txBody>
      </p:sp>
      <p:pic>
        <p:nvPicPr>
          <p:cNvPr id="5" name="Picture 4" descr="Table&#10;&#10;Description automatically generated">
            <a:extLst>
              <a:ext uri="{FF2B5EF4-FFF2-40B4-BE49-F238E27FC236}">
                <a16:creationId xmlns:a16="http://schemas.microsoft.com/office/drawing/2014/main" id="{3B090F60-D189-5FD2-622B-0613B3A4C9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797" y="2560149"/>
            <a:ext cx="10972797" cy="3758819"/>
          </a:xfrm>
          <a:prstGeom prst="rect">
            <a:avLst/>
          </a:prstGeom>
        </p:spPr>
      </p:pic>
      <p:sp>
        <p:nvSpPr>
          <p:cNvPr id="7" name="TextBox 6">
            <a:extLst>
              <a:ext uri="{FF2B5EF4-FFF2-40B4-BE49-F238E27FC236}">
                <a16:creationId xmlns:a16="http://schemas.microsoft.com/office/drawing/2014/main" id="{120C31B5-11D0-D4EA-F886-6B3A28535A03}"/>
              </a:ext>
            </a:extLst>
          </p:cNvPr>
          <p:cNvSpPr txBox="1"/>
          <p:nvPr/>
        </p:nvSpPr>
        <p:spPr>
          <a:xfrm>
            <a:off x="4326838" y="6219152"/>
            <a:ext cx="3622602" cy="369332"/>
          </a:xfrm>
          <a:prstGeom prst="rect">
            <a:avLst/>
          </a:prstGeom>
          <a:noFill/>
        </p:spPr>
        <p:txBody>
          <a:bodyPr wrap="square">
            <a:spAutoFit/>
          </a:bodyPr>
          <a:lstStyle/>
          <a:p>
            <a:r>
              <a:rPr lang="en-US"/>
              <a:t>NLU tasks in blue; NLG tasks in teal</a:t>
            </a:r>
          </a:p>
        </p:txBody>
      </p:sp>
    </p:spTree>
    <p:extLst>
      <p:ext uri="{BB962C8B-B14F-4D97-AF65-F5344CB8AC3E}">
        <p14:creationId xmlns:p14="http://schemas.microsoft.com/office/powerpoint/2010/main" val="329127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73886-6677-9D15-B982-A69A1DA77700}"/>
              </a:ext>
            </a:extLst>
          </p:cNvPr>
          <p:cNvSpPr>
            <a:spLocks noGrp="1"/>
          </p:cNvSpPr>
          <p:nvPr>
            <p:ph type="title"/>
          </p:nvPr>
        </p:nvSpPr>
        <p:spPr>
          <a:xfrm>
            <a:off x="630936" y="502920"/>
            <a:ext cx="3419856" cy="1463040"/>
          </a:xfrm>
        </p:spPr>
        <p:txBody>
          <a:bodyPr anchor="ctr">
            <a:normAutofit/>
          </a:bodyPr>
          <a:lstStyle/>
          <a:p>
            <a:r>
              <a:rPr lang="en-US" sz="3000"/>
              <a:t>Multiple Instruction Templates for Each NLP Task</a:t>
            </a:r>
          </a:p>
        </p:txBody>
      </p:sp>
      <p:sp>
        <p:nvSpPr>
          <p:cNvPr id="3" name="Content Placeholder 2">
            <a:extLst>
              <a:ext uri="{FF2B5EF4-FFF2-40B4-BE49-F238E27FC236}">
                <a16:creationId xmlns:a16="http://schemas.microsoft.com/office/drawing/2014/main" id="{870DA5B6-0A88-D848-ADDF-37553D54D8CD}"/>
              </a:ext>
            </a:extLst>
          </p:cNvPr>
          <p:cNvSpPr>
            <a:spLocks noGrp="1"/>
          </p:cNvSpPr>
          <p:nvPr>
            <p:ph idx="1"/>
          </p:nvPr>
        </p:nvSpPr>
        <p:spPr>
          <a:xfrm>
            <a:off x="4654295" y="294968"/>
            <a:ext cx="7114918" cy="1838632"/>
          </a:xfrm>
        </p:spPr>
        <p:txBody>
          <a:bodyPr anchor="ctr">
            <a:normAutofit/>
          </a:bodyPr>
          <a:lstStyle/>
          <a:p>
            <a:r>
              <a:rPr lang="en-US" sz="1400"/>
              <a:t>Manually compose ten unique templates that use natural language instructions to describe the task for that dataset.</a:t>
            </a:r>
          </a:p>
          <a:p>
            <a:pPr lvl="1"/>
            <a:r>
              <a:rPr lang="en-US" sz="1400"/>
              <a:t>most of the ten templates describe the original task</a:t>
            </a:r>
          </a:p>
          <a:p>
            <a:pPr lvl="1"/>
            <a:r>
              <a:rPr lang="en-US" sz="1400"/>
              <a:t>to increase diversity, for each dataset, up to three templates that “turned the task around”</a:t>
            </a:r>
          </a:p>
          <a:p>
            <a:pPr lvl="1"/>
            <a:r>
              <a:rPr lang="en-US" sz="1400"/>
              <a:t>e.g., for sentiment classification, summarization task related template by asking to generate a movie review</a:t>
            </a:r>
          </a:p>
        </p:txBody>
      </p:sp>
      <p:pic>
        <p:nvPicPr>
          <p:cNvPr id="5" name="Picture 4" descr="Diagram, text&#10;&#10;Description automatically generated">
            <a:extLst>
              <a:ext uri="{FF2B5EF4-FFF2-40B4-BE49-F238E27FC236}">
                <a16:creationId xmlns:a16="http://schemas.microsoft.com/office/drawing/2014/main" id="{680D7D9B-A113-8B7D-47E9-F29F7E159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936" y="2482799"/>
            <a:ext cx="10917936" cy="3575625"/>
          </a:xfrm>
          <a:prstGeom prst="rect">
            <a:avLst/>
          </a:prstGeom>
        </p:spPr>
      </p:pic>
    </p:spTree>
    <p:extLst>
      <p:ext uri="{BB962C8B-B14F-4D97-AF65-F5344CB8AC3E}">
        <p14:creationId xmlns:p14="http://schemas.microsoft.com/office/powerpoint/2010/main" val="367642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7D6C1-34DD-93E7-656B-DAB950CF8E03}"/>
              </a:ext>
            </a:extLst>
          </p:cNvPr>
          <p:cNvSpPr>
            <a:spLocks noGrp="1"/>
          </p:cNvSpPr>
          <p:nvPr>
            <p:ph type="title"/>
          </p:nvPr>
        </p:nvSpPr>
        <p:spPr>
          <a:xfrm>
            <a:off x="838200" y="365125"/>
            <a:ext cx="10515600" cy="655601"/>
          </a:xfrm>
        </p:spPr>
        <p:txBody>
          <a:bodyPr>
            <a:normAutofit fontScale="90000"/>
          </a:bodyPr>
          <a:lstStyle/>
          <a:p>
            <a:r>
              <a:rPr lang="en-US"/>
              <a:t>In-Context Learning and Chain-of-Thought</a:t>
            </a:r>
          </a:p>
        </p:txBody>
      </p:sp>
      <p:pic>
        <p:nvPicPr>
          <p:cNvPr id="5" name="Content Placeholder 4" descr="Graphical user interface, text, application, chat or text message&#10;&#10;Description automatically generated">
            <a:extLst>
              <a:ext uri="{FF2B5EF4-FFF2-40B4-BE49-F238E27FC236}">
                <a16:creationId xmlns:a16="http://schemas.microsoft.com/office/drawing/2014/main" id="{755F7094-87BC-9F34-B0B6-E587B61E34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8316" y="1190848"/>
            <a:ext cx="9898912" cy="5029200"/>
          </a:xfrm>
        </p:spPr>
      </p:pic>
      <p:sp>
        <p:nvSpPr>
          <p:cNvPr id="6" name="Google Shape;664;p62">
            <a:extLst>
              <a:ext uri="{FF2B5EF4-FFF2-40B4-BE49-F238E27FC236}">
                <a16:creationId xmlns:a16="http://schemas.microsoft.com/office/drawing/2014/main" id="{B090701C-2686-7E8F-762D-FD57E7F61B35}"/>
              </a:ext>
            </a:extLst>
          </p:cNvPr>
          <p:cNvSpPr txBox="1">
            <a:spLocks/>
          </p:cNvSpPr>
          <p:nvPr/>
        </p:nvSpPr>
        <p:spPr>
          <a:xfrm>
            <a:off x="270884" y="6492875"/>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222222"/>
              </a:buClr>
              <a:buSzPct val="100000"/>
              <a:buFont typeface="Arial" panose="020B0604020202020204" pitchFamily="34" charset="0"/>
              <a:buNone/>
            </a:pPr>
            <a:r>
              <a:rPr lang="en-US" u="sng">
                <a:solidFill>
                  <a:schemeClr val="hlink"/>
                </a:solidFill>
                <a:hlinkClick r:id="rId3"/>
              </a:rPr>
              <a:t>Jason Wei, Xuezhi Wang, Dale Schuurmans, Maarten Bosma. Chain-of-Thought Prompting Elicits Reasoning. NeurIPS, 2022.</a:t>
            </a:r>
            <a:endParaRPr lang="en-US"/>
          </a:p>
        </p:txBody>
      </p:sp>
    </p:spTree>
    <p:extLst>
      <p:ext uri="{BB962C8B-B14F-4D97-AF65-F5344CB8AC3E}">
        <p14:creationId xmlns:p14="http://schemas.microsoft.com/office/powerpoint/2010/main" val="3784979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48"/>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fontScale="90000"/>
          </a:bodyPr>
          <a:lstStyle/>
          <a:p>
            <a:r>
              <a:rPr lang="en"/>
              <a:t>Data-driven encoding models evaluate the relationships between brains and deep learning models</a:t>
            </a:r>
            <a:endParaRPr/>
          </a:p>
        </p:txBody>
      </p:sp>
      <p:cxnSp>
        <p:nvCxnSpPr>
          <p:cNvPr id="400" name="Google Shape;400;p48"/>
          <p:cNvCxnSpPr/>
          <p:nvPr/>
        </p:nvCxnSpPr>
        <p:spPr>
          <a:xfrm>
            <a:off x="3240852" y="3682904"/>
            <a:ext cx="950000" cy="682000"/>
          </a:xfrm>
          <a:prstGeom prst="straightConnector1">
            <a:avLst/>
          </a:prstGeom>
          <a:noFill/>
          <a:ln w="38100" cap="flat" cmpd="sng">
            <a:solidFill>
              <a:srgbClr val="999999"/>
            </a:solidFill>
            <a:prstDash val="solid"/>
            <a:round/>
            <a:headEnd type="none" w="med" len="med"/>
            <a:tailEnd type="triangle" w="med" len="med"/>
          </a:ln>
        </p:spPr>
      </p:cxnSp>
      <p:sp>
        <p:nvSpPr>
          <p:cNvPr id="401" name="Google Shape;401;p48"/>
          <p:cNvSpPr/>
          <p:nvPr/>
        </p:nvSpPr>
        <p:spPr>
          <a:xfrm>
            <a:off x="4242965" y="3786447"/>
            <a:ext cx="829600" cy="829200"/>
          </a:xfrm>
          <a:prstGeom prst="donut">
            <a:avLst>
              <a:gd name="adj" fmla="val 27861"/>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402" name="Google Shape;402;p48"/>
          <p:cNvCxnSpPr/>
          <p:nvPr/>
        </p:nvCxnSpPr>
        <p:spPr>
          <a:xfrm>
            <a:off x="4505691" y="4280107"/>
            <a:ext cx="295200" cy="2000"/>
          </a:xfrm>
          <a:prstGeom prst="straightConnector1">
            <a:avLst/>
          </a:prstGeom>
          <a:noFill/>
          <a:ln w="9525" cap="flat" cmpd="sng">
            <a:solidFill>
              <a:srgbClr val="595959"/>
            </a:solidFill>
            <a:prstDash val="solid"/>
            <a:round/>
            <a:headEnd type="none" w="med" len="med"/>
            <a:tailEnd type="none" w="med" len="med"/>
          </a:ln>
        </p:spPr>
      </p:cxnSp>
      <p:cxnSp>
        <p:nvCxnSpPr>
          <p:cNvPr id="403" name="Google Shape;403;p48"/>
          <p:cNvCxnSpPr/>
          <p:nvPr/>
        </p:nvCxnSpPr>
        <p:spPr>
          <a:xfrm flipH="1">
            <a:off x="4209515" y="4280107"/>
            <a:ext cx="300800" cy="406400"/>
          </a:xfrm>
          <a:prstGeom prst="straightConnector1">
            <a:avLst/>
          </a:prstGeom>
          <a:noFill/>
          <a:ln w="9525" cap="flat" cmpd="sng">
            <a:solidFill>
              <a:srgbClr val="595959"/>
            </a:solidFill>
            <a:prstDash val="solid"/>
            <a:round/>
            <a:headEnd type="none" w="med" len="med"/>
            <a:tailEnd type="none" w="med" len="med"/>
          </a:ln>
        </p:spPr>
      </p:cxnSp>
      <p:cxnSp>
        <p:nvCxnSpPr>
          <p:cNvPr id="404" name="Google Shape;404;p48"/>
          <p:cNvCxnSpPr/>
          <p:nvPr/>
        </p:nvCxnSpPr>
        <p:spPr>
          <a:xfrm flipH="1">
            <a:off x="4503116" y="4280107"/>
            <a:ext cx="300800" cy="406400"/>
          </a:xfrm>
          <a:prstGeom prst="straightConnector1">
            <a:avLst/>
          </a:prstGeom>
          <a:noFill/>
          <a:ln w="9525" cap="flat" cmpd="sng">
            <a:solidFill>
              <a:srgbClr val="595959"/>
            </a:solidFill>
            <a:prstDash val="solid"/>
            <a:round/>
            <a:headEnd type="none" w="med" len="med"/>
            <a:tailEnd type="none" w="med" len="med"/>
          </a:ln>
        </p:spPr>
      </p:cxnSp>
      <p:cxnSp>
        <p:nvCxnSpPr>
          <p:cNvPr id="405" name="Google Shape;405;p48"/>
          <p:cNvCxnSpPr/>
          <p:nvPr/>
        </p:nvCxnSpPr>
        <p:spPr>
          <a:xfrm>
            <a:off x="4209316" y="4686387"/>
            <a:ext cx="295200" cy="2000"/>
          </a:xfrm>
          <a:prstGeom prst="straightConnector1">
            <a:avLst/>
          </a:prstGeom>
          <a:noFill/>
          <a:ln w="9525" cap="flat" cmpd="sng">
            <a:solidFill>
              <a:srgbClr val="595959"/>
            </a:solidFill>
            <a:prstDash val="solid"/>
            <a:round/>
            <a:headEnd type="none" w="med" len="med"/>
            <a:tailEnd type="none" w="med" len="med"/>
          </a:ln>
        </p:spPr>
      </p:cxnSp>
      <p:cxnSp>
        <p:nvCxnSpPr>
          <p:cNvPr id="406" name="Google Shape;406;p48"/>
          <p:cNvCxnSpPr/>
          <p:nvPr/>
        </p:nvCxnSpPr>
        <p:spPr>
          <a:xfrm>
            <a:off x="4209316" y="4688315"/>
            <a:ext cx="2000" cy="168800"/>
          </a:xfrm>
          <a:prstGeom prst="straightConnector1">
            <a:avLst/>
          </a:prstGeom>
          <a:noFill/>
          <a:ln w="9525" cap="flat" cmpd="sng">
            <a:solidFill>
              <a:srgbClr val="595959"/>
            </a:solidFill>
            <a:prstDash val="solid"/>
            <a:round/>
            <a:headEnd type="none" w="med" len="med"/>
            <a:tailEnd type="none" w="med" len="med"/>
          </a:ln>
        </p:spPr>
      </p:cxnSp>
      <p:cxnSp>
        <p:nvCxnSpPr>
          <p:cNvPr id="407" name="Google Shape;407;p48"/>
          <p:cNvCxnSpPr/>
          <p:nvPr/>
        </p:nvCxnSpPr>
        <p:spPr>
          <a:xfrm>
            <a:off x="4502917" y="4688315"/>
            <a:ext cx="2000" cy="168800"/>
          </a:xfrm>
          <a:prstGeom prst="straightConnector1">
            <a:avLst/>
          </a:prstGeom>
          <a:noFill/>
          <a:ln w="9525" cap="flat" cmpd="sng">
            <a:solidFill>
              <a:srgbClr val="595959"/>
            </a:solidFill>
            <a:prstDash val="solid"/>
            <a:round/>
            <a:headEnd type="none" w="med" len="med"/>
            <a:tailEnd type="none" w="med" len="med"/>
          </a:ln>
        </p:spPr>
      </p:cxnSp>
      <p:cxnSp>
        <p:nvCxnSpPr>
          <p:cNvPr id="408" name="Google Shape;408;p48"/>
          <p:cNvCxnSpPr/>
          <p:nvPr/>
        </p:nvCxnSpPr>
        <p:spPr>
          <a:xfrm rot="10800000" flipH="1">
            <a:off x="4502917" y="4291151"/>
            <a:ext cx="306400" cy="419600"/>
          </a:xfrm>
          <a:prstGeom prst="straightConnector1">
            <a:avLst/>
          </a:prstGeom>
          <a:noFill/>
          <a:ln w="9525" cap="flat" cmpd="sng">
            <a:solidFill>
              <a:srgbClr val="595959"/>
            </a:solidFill>
            <a:prstDash val="solid"/>
            <a:round/>
            <a:headEnd type="none" w="med" len="med"/>
            <a:tailEnd type="none" w="med" len="med"/>
          </a:ln>
        </p:spPr>
      </p:cxnSp>
      <p:cxnSp>
        <p:nvCxnSpPr>
          <p:cNvPr id="409" name="Google Shape;409;p48"/>
          <p:cNvCxnSpPr/>
          <p:nvPr/>
        </p:nvCxnSpPr>
        <p:spPr>
          <a:xfrm rot="10800000">
            <a:off x="4210917" y="4710751"/>
            <a:ext cx="292000" cy="0"/>
          </a:xfrm>
          <a:prstGeom prst="straightConnector1">
            <a:avLst/>
          </a:prstGeom>
          <a:noFill/>
          <a:ln w="9525" cap="flat" cmpd="sng">
            <a:solidFill>
              <a:srgbClr val="595959"/>
            </a:solidFill>
            <a:prstDash val="solid"/>
            <a:round/>
            <a:headEnd type="none" w="med" len="med"/>
            <a:tailEnd type="none" w="med" len="med"/>
          </a:ln>
        </p:spPr>
      </p:cxnSp>
      <p:cxnSp>
        <p:nvCxnSpPr>
          <p:cNvPr id="410" name="Google Shape;410;p48"/>
          <p:cNvCxnSpPr/>
          <p:nvPr/>
        </p:nvCxnSpPr>
        <p:spPr>
          <a:xfrm>
            <a:off x="4804359" y="4284177"/>
            <a:ext cx="5600" cy="6000"/>
          </a:xfrm>
          <a:prstGeom prst="straightConnector1">
            <a:avLst/>
          </a:prstGeom>
          <a:noFill/>
          <a:ln w="9525" cap="flat" cmpd="sng">
            <a:solidFill>
              <a:srgbClr val="595959"/>
            </a:solidFill>
            <a:prstDash val="solid"/>
            <a:round/>
            <a:headEnd type="none" w="med" len="med"/>
            <a:tailEnd type="none" w="med" len="med"/>
          </a:ln>
        </p:spPr>
      </p:cxnSp>
      <p:sp>
        <p:nvSpPr>
          <p:cNvPr id="411" name="Google Shape;411;p48"/>
          <p:cNvSpPr/>
          <p:nvPr/>
        </p:nvSpPr>
        <p:spPr>
          <a:xfrm>
            <a:off x="4211647" y="4284177"/>
            <a:ext cx="589600" cy="399600"/>
          </a:xfrm>
          <a:prstGeom prst="parallelogram">
            <a:avLst>
              <a:gd name="adj" fmla="val 74642"/>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12" name="Google Shape;412;p48"/>
          <p:cNvSpPr/>
          <p:nvPr/>
        </p:nvSpPr>
        <p:spPr>
          <a:xfrm rot="-5400000" flipH="1">
            <a:off x="4433569" y="4351507"/>
            <a:ext cx="436800" cy="298800"/>
          </a:xfrm>
          <a:prstGeom prst="parallelogram">
            <a:avLst>
              <a:gd name="adj" fmla="val 120428"/>
            </a:avLst>
          </a:prstGeom>
          <a:solidFill>
            <a:srgbClr val="A2C4C9"/>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13" name="Google Shape;413;p48"/>
          <p:cNvSpPr/>
          <p:nvPr/>
        </p:nvSpPr>
        <p:spPr>
          <a:xfrm>
            <a:off x="4211975" y="4713172"/>
            <a:ext cx="292000" cy="146800"/>
          </a:xfrm>
          <a:prstGeom prst="rect">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14" name="Google Shape;414;p48"/>
          <p:cNvSpPr/>
          <p:nvPr/>
        </p:nvSpPr>
        <p:spPr>
          <a:xfrm>
            <a:off x="4213015" y="4682144"/>
            <a:ext cx="292000" cy="30000"/>
          </a:xfrm>
          <a:prstGeom prst="rect">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15" name="Google Shape;415;p48"/>
          <p:cNvSpPr txBox="1"/>
          <p:nvPr/>
        </p:nvSpPr>
        <p:spPr>
          <a:xfrm>
            <a:off x="4382157" y="3717088"/>
            <a:ext cx="748800" cy="468800"/>
          </a:xfrm>
          <a:prstGeom prst="rect">
            <a:avLst/>
          </a:prstGeom>
          <a:noFill/>
          <a:ln>
            <a:noFill/>
          </a:ln>
        </p:spPr>
        <p:txBody>
          <a:bodyPr spcFirstLastPara="1" wrap="square" lIns="121900" tIns="121900" rIns="121900" bIns="121900" anchor="t" anchorCtr="0">
            <a:noAutofit/>
          </a:bodyPr>
          <a:lstStyle/>
          <a:p>
            <a:r>
              <a:rPr lang="en" sz="1067">
                <a:latin typeface="Montserrat"/>
                <a:ea typeface="Montserrat"/>
                <a:cs typeface="Montserrat"/>
                <a:sym typeface="Montserrat"/>
              </a:rPr>
              <a:t>fMRI</a:t>
            </a:r>
            <a:endParaRPr sz="1067">
              <a:latin typeface="Montserrat"/>
              <a:ea typeface="Montserrat"/>
              <a:cs typeface="Montserrat"/>
              <a:sym typeface="Montserrat"/>
            </a:endParaRPr>
          </a:p>
        </p:txBody>
      </p:sp>
      <p:sp>
        <p:nvSpPr>
          <p:cNvPr id="416" name="Google Shape;416;p48"/>
          <p:cNvSpPr/>
          <p:nvPr/>
        </p:nvSpPr>
        <p:spPr>
          <a:xfrm rot="-2315350">
            <a:off x="4460538" y="4720002"/>
            <a:ext cx="101325" cy="117500"/>
          </a:xfrm>
          <a:prstGeom prst="parallelogram">
            <a:avLst>
              <a:gd name="adj" fmla="val 83333"/>
            </a:avLst>
          </a:prstGeom>
          <a:solidFill>
            <a:srgbClr val="EEEEEE"/>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417" name="Google Shape;417;p48"/>
          <p:cNvGrpSpPr/>
          <p:nvPr/>
        </p:nvGrpSpPr>
        <p:grpSpPr>
          <a:xfrm>
            <a:off x="5105962" y="3793039"/>
            <a:ext cx="1645740" cy="992735"/>
            <a:chOff x="2854174" y="3423503"/>
            <a:chExt cx="1063140" cy="641301"/>
          </a:xfrm>
        </p:grpSpPr>
        <p:cxnSp>
          <p:nvCxnSpPr>
            <p:cNvPr id="418" name="Google Shape;418;p48"/>
            <p:cNvCxnSpPr/>
            <p:nvPr/>
          </p:nvCxnSpPr>
          <p:spPr>
            <a:xfrm rot="10800000" flipH="1">
              <a:off x="2854174" y="3765439"/>
              <a:ext cx="366300" cy="600"/>
            </a:xfrm>
            <a:prstGeom prst="straightConnector1">
              <a:avLst/>
            </a:prstGeom>
            <a:noFill/>
            <a:ln w="38100" cap="flat" cmpd="sng">
              <a:solidFill>
                <a:srgbClr val="999999"/>
              </a:solidFill>
              <a:prstDash val="solid"/>
              <a:round/>
              <a:headEnd type="none" w="med" len="med"/>
              <a:tailEnd type="triangle" w="med" len="med"/>
            </a:ln>
          </p:spPr>
        </p:cxnSp>
        <p:pic>
          <p:nvPicPr>
            <p:cNvPr id="419" name="Google Shape;419;p48"/>
            <p:cNvPicPr preferRelativeResize="0"/>
            <p:nvPr/>
          </p:nvPicPr>
          <p:blipFill rotWithShape="1">
            <a:blip r:embed="rId3">
              <a:alphaModFix/>
            </a:blip>
            <a:srcRect l="89188" t="42215" r="3064" b="33981"/>
            <a:stretch/>
          </p:blipFill>
          <p:spPr>
            <a:xfrm>
              <a:off x="3250143" y="3423503"/>
              <a:ext cx="667171" cy="641301"/>
            </a:xfrm>
            <a:prstGeom prst="rect">
              <a:avLst/>
            </a:prstGeom>
            <a:noFill/>
            <a:ln>
              <a:noFill/>
            </a:ln>
          </p:spPr>
        </p:pic>
      </p:grpSp>
      <p:grpSp>
        <p:nvGrpSpPr>
          <p:cNvPr id="420" name="Google Shape;420;p48"/>
          <p:cNvGrpSpPr/>
          <p:nvPr/>
        </p:nvGrpSpPr>
        <p:grpSpPr>
          <a:xfrm>
            <a:off x="5108441" y="2033401"/>
            <a:ext cx="2301943" cy="1022737"/>
            <a:chOff x="2833790" y="2320700"/>
            <a:chExt cx="1487043" cy="660683"/>
          </a:xfrm>
        </p:grpSpPr>
        <p:cxnSp>
          <p:nvCxnSpPr>
            <p:cNvPr id="421" name="Google Shape;421;p48"/>
            <p:cNvCxnSpPr/>
            <p:nvPr/>
          </p:nvCxnSpPr>
          <p:spPr>
            <a:xfrm rot="10800000" flipH="1">
              <a:off x="2833790" y="2873731"/>
              <a:ext cx="366300" cy="600"/>
            </a:xfrm>
            <a:prstGeom prst="straightConnector1">
              <a:avLst/>
            </a:prstGeom>
            <a:noFill/>
            <a:ln w="38100" cap="flat" cmpd="sng">
              <a:solidFill>
                <a:srgbClr val="999999"/>
              </a:solidFill>
              <a:prstDash val="solid"/>
              <a:round/>
              <a:headEnd type="none" w="med" len="med"/>
              <a:tailEnd type="triangle" w="med" len="med"/>
            </a:ln>
          </p:spPr>
        </p:cxnSp>
        <p:sp>
          <p:nvSpPr>
            <p:cNvPr id="422" name="Google Shape;422;p48"/>
            <p:cNvSpPr txBox="1"/>
            <p:nvPr/>
          </p:nvSpPr>
          <p:spPr>
            <a:xfrm>
              <a:off x="2942033" y="2320700"/>
              <a:ext cx="1378800" cy="303000"/>
            </a:xfrm>
            <a:prstGeom prst="rect">
              <a:avLst/>
            </a:prstGeom>
            <a:noFill/>
            <a:ln>
              <a:noFill/>
            </a:ln>
          </p:spPr>
          <p:txBody>
            <a:bodyPr spcFirstLastPara="1" wrap="square" lIns="121900" tIns="121900" rIns="121900" bIns="121900" anchor="t" anchorCtr="0">
              <a:noAutofit/>
            </a:bodyPr>
            <a:lstStyle/>
            <a:p>
              <a:pPr algn="ctr"/>
              <a:r>
                <a:rPr lang="en" sz="1333">
                  <a:latin typeface="Montserrat"/>
                  <a:ea typeface="Montserrat"/>
                  <a:cs typeface="Montserrat"/>
                  <a:sym typeface="Montserrat"/>
                </a:rPr>
                <a:t>A priori locations in DL system and brain</a:t>
              </a:r>
              <a:endParaRPr sz="1333">
                <a:latin typeface="Montserrat"/>
                <a:ea typeface="Montserrat"/>
                <a:cs typeface="Montserrat"/>
                <a:sym typeface="Montserrat"/>
              </a:endParaRPr>
            </a:p>
          </p:txBody>
        </p:sp>
        <p:pic>
          <p:nvPicPr>
            <p:cNvPr id="423" name="Google Shape;423;p48"/>
            <p:cNvPicPr preferRelativeResize="0"/>
            <p:nvPr/>
          </p:nvPicPr>
          <p:blipFill rotWithShape="1">
            <a:blip r:embed="rId4">
              <a:alphaModFix/>
            </a:blip>
            <a:srcRect l="50577" t="75033" r="41018" b="15499"/>
            <a:stretch/>
          </p:blipFill>
          <p:spPr>
            <a:xfrm>
              <a:off x="3250144" y="2745805"/>
              <a:ext cx="601980" cy="235577"/>
            </a:xfrm>
            <a:prstGeom prst="rect">
              <a:avLst/>
            </a:prstGeom>
            <a:noFill/>
            <a:ln>
              <a:noFill/>
            </a:ln>
          </p:spPr>
        </p:pic>
      </p:grpSp>
      <p:sp>
        <p:nvSpPr>
          <p:cNvPr id="424" name="Google Shape;424;p48"/>
          <p:cNvSpPr/>
          <p:nvPr/>
        </p:nvSpPr>
        <p:spPr>
          <a:xfrm>
            <a:off x="6812625" y="2943425"/>
            <a:ext cx="447600" cy="1465600"/>
          </a:xfrm>
          <a:prstGeom prst="rightBrace">
            <a:avLst>
              <a:gd name="adj1" fmla="val 42560"/>
              <a:gd name="adj2" fmla="val 50549"/>
            </a:avLst>
          </a:prstGeom>
          <a:noFill/>
          <a:ln w="38100"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425" name="Google Shape;425;p48"/>
          <p:cNvGrpSpPr/>
          <p:nvPr/>
        </p:nvGrpSpPr>
        <p:grpSpPr>
          <a:xfrm>
            <a:off x="3255860" y="2033400"/>
            <a:ext cx="2179025" cy="1649504"/>
            <a:chOff x="1649324" y="2286785"/>
            <a:chExt cx="1407639" cy="1065571"/>
          </a:xfrm>
        </p:grpSpPr>
        <p:grpSp>
          <p:nvGrpSpPr>
            <p:cNvPr id="426" name="Google Shape;426;p48"/>
            <p:cNvGrpSpPr/>
            <p:nvPr/>
          </p:nvGrpSpPr>
          <p:grpSpPr>
            <a:xfrm>
              <a:off x="1649324" y="2286785"/>
              <a:ext cx="1407639" cy="1065571"/>
              <a:chOff x="1649324" y="2286785"/>
              <a:chExt cx="1407639" cy="1065571"/>
            </a:xfrm>
          </p:grpSpPr>
          <p:cxnSp>
            <p:nvCxnSpPr>
              <p:cNvPr id="427" name="Google Shape;427;p48"/>
              <p:cNvCxnSpPr/>
              <p:nvPr/>
            </p:nvCxnSpPr>
            <p:spPr>
              <a:xfrm rot="10800000" flipH="1">
                <a:off x="1649324" y="2978857"/>
                <a:ext cx="636900" cy="373500"/>
              </a:xfrm>
              <a:prstGeom prst="straightConnector1">
                <a:avLst/>
              </a:prstGeom>
              <a:noFill/>
              <a:ln w="38100" cap="flat" cmpd="sng">
                <a:solidFill>
                  <a:srgbClr val="999999"/>
                </a:solidFill>
                <a:prstDash val="solid"/>
                <a:round/>
                <a:headEnd type="none" w="med" len="med"/>
                <a:tailEnd type="triangle" w="med" len="med"/>
              </a:ln>
            </p:spPr>
          </p:cxnSp>
          <p:sp>
            <p:nvSpPr>
              <p:cNvPr id="428" name="Google Shape;428;p48"/>
              <p:cNvSpPr txBox="1"/>
              <p:nvPr/>
            </p:nvSpPr>
            <p:spPr>
              <a:xfrm>
                <a:off x="2083462" y="2286785"/>
                <a:ext cx="973500" cy="211800"/>
              </a:xfrm>
              <a:prstGeom prst="rect">
                <a:avLst/>
              </a:prstGeom>
              <a:noFill/>
              <a:ln>
                <a:noFill/>
              </a:ln>
            </p:spPr>
            <p:txBody>
              <a:bodyPr spcFirstLastPara="1" wrap="square" lIns="121900" tIns="121900" rIns="121900" bIns="121900" anchor="t" anchorCtr="0">
                <a:noAutofit/>
              </a:bodyPr>
              <a:lstStyle/>
              <a:p>
                <a:pPr algn="ctr"/>
                <a:r>
                  <a:rPr lang="en" sz="1333">
                    <a:latin typeface="Montserrat"/>
                    <a:ea typeface="Montserrat"/>
                    <a:cs typeface="Montserrat"/>
                    <a:sym typeface="Montserrat"/>
                  </a:rPr>
                  <a:t>Deep learning system</a:t>
                </a:r>
                <a:endParaRPr sz="1333">
                  <a:latin typeface="Montserrat"/>
                  <a:ea typeface="Montserrat"/>
                  <a:cs typeface="Montserrat"/>
                  <a:sym typeface="Montserrat"/>
                </a:endParaRPr>
              </a:p>
            </p:txBody>
          </p:sp>
        </p:grpSp>
        <p:pic>
          <p:nvPicPr>
            <p:cNvPr id="429" name="Google Shape;429;p48"/>
            <p:cNvPicPr preferRelativeResize="0"/>
            <p:nvPr/>
          </p:nvPicPr>
          <p:blipFill rotWithShape="1">
            <a:blip r:embed="rId5">
              <a:alphaModFix/>
            </a:blip>
            <a:srcRect l="70923" t="11552" r="5204" b="61555"/>
            <a:stretch/>
          </p:blipFill>
          <p:spPr>
            <a:xfrm>
              <a:off x="2251430" y="2602144"/>
              <a:ext cx="613726" cy="558331"/>
            </a:xfrm>
            <a:prstGeom prst="rect">
              <a:avLst/>
            </a:prstGeom>
            <a:noFill/>
            <a:ln>
              <a:noFill/>
            </a:ln>
          </p:spPr>
        </p:pic>
      </p:grpSp>
      <p:sp>
        <p:nvSpPr>
          <p:cNvPr id="430" name="Google Shape;430;p48"/>
          <p:cNvSpPr txBox="1"/>
          <p:nvPr/>
        </p:nvSpPr>
        <p:spPr>
          <a:xfrm>
            <a:off x="7475267" y="3265834"/>
            <a:ext cx="1852400" cy="1354176"/>
          </a:xfrm>
          <a:prstGeom prst="rect">
            <a:avLst/>
          </a:prstGeom>
          <a:noFill/>
          <a:ln>
            <a:noFill/>
          </a:ln>
        </p:spPr>
        <p:txBody>
          <a:bodyPr spcFirstLastPara="1" wrap="square" lIns="121900" tIns="121900" rIns="121900" bIns="121900" anchor="t" anchorCtr="0">
            <a:spAutoFit/>
          </a:bodyPr>
          <a:lstStyle/>
          <a:p>
            <a:r>
              <a:rPr lang="en" sz="2400">
                <a:latin typeface="Montserrat"/>
                <a:ea typeface="Montserrat"/>
                <a:cs typeface="Montserrat"/>
                <a:sym typeface="Montserrat"/>
              </a:rPr>
              <a:t>how are they related?</a:t>
            </a:r>
            <a:endParaRPr sz="2400">
              <a:latin typeface="Montserrat"/>
              <a:ea typeface="Montserrat"/>
              <a:cs typeface="Montserrat"/>
              <a:sym typeface="Montserrat"/>
            </a:endParaRPr>
          </a:p>
        </p:txBody>
      </p:sp>
      <p:pic>
        <p:nvPicPr>
          <p:cNvPr id="431" name="Google Shape;431;p48"/>
          <p:cNvPicPr preferRelativeResize="0"/>
          <p:nvPr/>
        </p:nvPicPr>
        <p:blipFill>
          <a:blip r:embed="rId6">
            <a:alphaModFix/>
          </a:blip>
          <a:stretch>
            <a:fillRect/>
          </a:stretch>
        </p:blipFill>
        <p:spPr>
          <a:xfrm>
            <a:off x="2516869" y="3247934"/>
            <a:ext cx="589600" cy="934127"/>
          </a:xfrm>
          <a:prstGeom prst="rect">
            <a:avLst/>
          </a:prstGeom>
          <a:noFill/>
          <a:ln>
            <a:noFill/>
          </a:ln>
        </p:spPr>
      </p:pic>
      <p:sp>
        <p:nvSpPr>
          <p:cNvPr id="432" name="Google Shape;432;p48"/>
          <p:cNvSpPr txBox="1"/>
          <p:nvPr/>
        </p:nvSpPr>
        <p:spPr>
          <a:xfrm>
            <a:off x="2058272" y="2033400"/>
            <a:ext cx="1506800" cy="328000"/>
          </a:xfrm>
          <a:prstGeom prst="rect">
            <a:avLst/>
          </a:prstGeom>
          <a:noFill/>
          <a:ln>
            <a:noFill/>
          </a:ln>
        </p:spPr>
        <p:txBody>
          <a:bodyPr spcFirstLastPara="1" wrap="square" lIns="121900" tIns="121900" rIns="121900" bIns="121900" anchor="t" anchorCtr="0">
            <a:noAutofit/>
          </a:bodyPr>
          <a:lstStyle/>
          <a:p>
            <a:pPr algn="ctr"/>
            <a:r>
              <a:rPr lang="en" sz="1333">
                <a:latin typeface="Montserrat"/>
                <a:ea typeface="Montserrat"/>
                <a:cs typeface="Montserrat"/>
                <a:sym typeface="Montserrat"/>
              </a:rPr>
              <a:t>Multimodal naturalistic stimulus</a:t>
            </a:r>
            <a:endParaRPr sz="1333">
              <a:latin typeface="Montserrat"/>
              <a:ea typeface="Montserrat"/>
              <a:cs typeface="Montserrat"/>
              <a:sym typeface="Montserrat"/>
            </a:endParaRPr>
          </a:p>
        </p:txBody>
      </p:sp>
      <p:sp>
        <p:nvSpPr>
          <p:cNvPr id="433" name="Google Shape;433;p48"/>
          <p:cNvSpPr txBox="1"/>
          <p:nvPr/>
        </p:nvSpPr>
        <p:spPr>
          <a:xfrm>
            <a:off x="7225848" y="2053863"/>
            <a:ext cx="2134400" cy="469200"/>
          </a:xfrm>
          <a:prstGeom prst="rect">
            <a:avLst/>
          </a:prstGeom>
          <a:noFill/>
          <a:ln>
            <a:noFill/>
          </a:ln>
        </p:spPr>
        <p:txBody>
          <a:bodyPr spcFirstLastPara="1" wrap="square" lIns="121900" tIns="121900" rIns="121900" bIns="121900" anchor="t" anchorCtr="0">
            <a:noAutofit/>
          </a:bodyPr>
          <a:lstStyle/>
          <a:p>
            <a:pPr algn="ctr"/>
            <a:r>
              <a:rPr lang="en" sz="1333" b="1">
                <a:latin typeface="Montserrat"/>
                <a:ea typeface="Montserrat"/>
                <a:cs typeface="Montserrat"/>
                <a:sym typeface="Montserrat"/>
              </a:rPr>
              <a:t>Data-driven encoding model</a:t>
            </a:r>
            <a:endParaRPr sz="1333" b="1">
              <a:latin typeface="Montserrat"/>
              <a:ea typeface="Montserrat"/>
              <a:cs typeface="Montserrat"/>
              <a:sym typeface="Montserrat"/>
            </a:endParaRPr>
          </a:p>
        </p:txBody>
      </p:sp>
      <p:sp>
        <p:nvSpPr>
          <p:cNvPr id="3" name="Google Shape;664;p62">
            <a:extLst>
              <a:ext uri="{FF2B5EF4-FFF2-40B4-BE49-F238E27FC236}">
                <a16:creationId xmlns:a16="http://schemas.microsoft.com/office/drawing/2014/main" id="{183238AC-E3F7-4152-C9C1-06F0C00182C5}"/>
              </a:ext>
            </a:extLst>
          </p:cNvPr>
          <p:cNvSpPr txBox="1">
            <a:spLocks/>
          </p:cNvSpPr>
          <p:nvPr/>
        </p:nvSpPr>
        <p:spPr>
          <a:xfrm>
            <a:off x="580868" y="6105862"/>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222222"/>
              </a:buClr>
              <a:buSzPct val="100000"/>
              <a:buFont typeface="Arial" panose="020B0604020202020204" pitchFamily="34" charset="0"/>
              <a:buNone/>
            </a:pPr>
            <a:r>
              <a:rPr lang="en-US" u="sng">
                <a:solidFill>
                  <a:schemeClr val="hlink"/>
                </a:solidFill>
                <a:hlinkClick r:id="rId7"/>
              </a:rPr>
              <a:t>Toneva, M., &amp; Wehbe, L. (2019). Interpreting and improving natural-language processing (in machines) with natural language-processing (in the brain). Advances in Neural Information Processing Systems, 32.</a:t>
            </a:r>
            <a:endParaRPr lang="en-US"/>
          </a:p>
        </p:txBody>
      </p:sp>
      <p:pic>
        <p:nvPicPr>
          <p:cNvPr id="4" name="Picture 3">
            <a:extLst>
              <a:ext uri="{FF2B5EF4-FFF2-40B4-BE49-F238E27FC236}">
                <a16:creationId xmlns:a16="http://schemas.microsoft.com/office/drawing/2014/main" id="{45736381-D31D-4A23-C4CD-F16CCA70031A}"/>
              </a:ext>
            </a:extLst>
          </p:cNvPr>
          <p:cNvPicPr>
            <a:picLocks noChangeAspect="1"/>
          </p:cNvPicPr>
          <p:nvPr/>
        </p:nvPicPr>
        <p:blipFill>
          <a:blip r:embed="rId8"/>
          <a:stretch>
            <a:fillRect/>
          </a:stretch>
        </p:blipFill>
        <p:spPr>
          <a:xfrm>
            <a:off x="4033283" y="6458997"/>
            <a:ext cx="4371211" cy="43285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47"/>
          <p:cNvSpPr txBox="1">
            <a:spLocks noGrp="1"/>
          </p:cNvSpPr>
          <p:nvPr>
            <p:ph type="title"/>
          </p:nvPr>
        </p:nvSpPr>
        <p:spPr>
          <a:xfrm>
            <a:off x="0" y="85897"/>
            <a:ext cx="12192000" cy="952400"/>
          </a:xfrm>
          <a:prstGeom prst="rect">
            <a:avLst/>
          </a:prstGeom>
        </p:spPr>
        <p:txBody>
          <a:bodyPr spcFirstLastPara="1" vert="horz" wrap="square" lIns="91433" tIns="45700" rIns="91433" bIns="45700" rtlCol="0" anchor="ctr" anchorCtr="0">
            <a:normAutofit fontScale="90000"/>
          </a:bodyPr>
          <a:lstStyle/>
          <a:p>
            <a:r>
              <a:rPr lang="en"/>
              <a:t>Deep learning models enable data-driven encoding models for naturalistic stimuli</a:t>
            </a:r>
            <a:endParaRPr/>
          </a:p>
        </p:txBody>
      </p:sp>
      <p:grpSp>
        <p:nvGrpSpPr>
          <p:cNvPr id="371" name="Google Shape;371;p47"/>
          <p:cNvGrpSpPr/>
          <p:nvPr/>
        </p:nvGrpSpPr>
        <p:grpSpPr>
          <a:xfrm>
            <a:off x="3918698" y="4211832"/>
            <a:ext cx="3559335" cy="1780667"/>
            <a:chOff x="3392550" y="1272300"/>
            <a:chExt cx="2358900" cy="1335500"/>
          </a:xfrm>
        </p:grpSpPr>
        <p:pic>
          <p:nvPicPr>
            <p:cNvPr id="372" name="Google Shape;372;p47"/>
            <p:cNvPicPr preferRelativeResize="0"/>
            <p:nvPr/>
          </p:nvPicPr>
          <p:blipFill>
            <a:blip r:embed="rId3">
              <a:alphaModFix/>
            </a:blip>
            <a:stretch>
              <a:fillRect/>
            </a:stretch>
          </p:blipFill>
          <p:spPr>
            <a:xfrm>
              <a:off x="3984699" y="1887900"/>
              <a:ext cx="720300" cy="719900"/>
            </a:xfrm>
            <a:prstGeom prst="rect">
              <a:avLst/>
            </a:prstGeom>
            <a:noFill/>
            <a:ln>
              <a:noFill/>
            </a:ln>
          </p:spPr>
        </p:pic>
        <p:sp>
          <p:nvSpPr>
            <p:cNvPr id="373" name="Google Shape;373;p47"/>
            <p:cNvSpPr txBox="1"/>
            <p:nvPr/>
          </p:nvSpPr>
          <p:spPr>
            <a:xfrm>
              <a:off x="3392550" y="1272300"/>
              <a:ext cx="2358900" cy="1015632"/>
            </a:xfrm>
            <a:prstGeom prst="rect">
              <a:avLst/>
            </a:prstGeom>
            <a:noFill/>
            <a:ln>
              <a:noFill/>
            </a:ln>
          </p:spPr>
          <p:txBody>
            <a:bodyPr spcFirstLastPara="1" wrap="square" lIns="121900" tIns="121900" rIns="121900" bIns="121900" anchor="t" anchorCtr="0">
              <a:spAutoFit/>
            </a:bodyPr>
            <a:lstStyle/>
            <a:p>
              <a:r>
                <a:rPr lang="en" sz="2400">
                  <a:latin typeface="Calibri"/>
                  <a:ea typeface="Calibri"/>
                  <a:cs typeface="Calibri"/>
                  <a:sym typeface="Calibri"/>
                </a:rPr>
                <a:t>more stimulus properties that affect brain activity</a:t>
              </a:r>
              <a:endParaRPr sz="2400">
                <a:latin typeface="Calibri"/>
                <a:ea typeface="Calibri"/>
                <a:cs typeface="Calibri"/>
                <a:sym typeface="Calibri"/>
              </a:endParaRPr>
            </a:p>
          </p:txBody>
        </p:sp>
        <p:sp>
          <p:nvSpPr>
            <p:cNvPr id="374" name="Google Shape;374;p47"/>
            <p:cNvSpPr/>
            <p:nvPr/>
          </p:nvSpPr>
          <p:spPr>
            <a:xfrm>
              <a:off x="4076850" y="1967800"/>
              <a:ext cx="536400" cy="5463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375" name="Google Shape;375;p47"/>
          <p:cNvGrpSpPr/>
          <p:nvPr/>
        </p:nvGrpSpPr>
        <p:grpSpPr>
          <a:xfrm>
            <a:off x="865333" y="1436734"/>
            <a:ext cx="2920400" cy="1789068"/>
            <a:chOff x="799900" y="1272300"/>
            <a:chExt cx="2190300" cy="1341801"/>
          </a:xfrm>
        </p:grpSpPr>
        <p:pic>
          <p:nvPicPr>
            <p:cNvPr id="376" name="Google Shape;376;p47"/>
            <p:cNvPicPr preferRelativeResize="0"/>
            <p:nvPr/>
          </p:nvPicPr>
          <p:blipFill>
            <a:blip r:embed="rId4">
              <a:alphaModFix/>
            </a:blip>
            <a:stretch>
              <a:fillRect/>
            </a:stretch>
          </p:blipFill>
          <p:spPr>
            <a:xfrm>
              <a:off x="1969975" y="1967800"/>
              <a:ext cx="407925" cy="646301"/>
            </a:xfrm>
            <a:prstGeom prst="rect">
              <a:avLst/>
            </a:prstGeom>
            <a:noFill/>
            <a:ln>
              <a:noFill/>
            </a:ln>
          </p:spPr>
        </p:pic>
        <p:pic>
          <p:nvPicPr>
            <p:cNvPr id="377" name="Google Shape;377;p47"/>
            <p:cNvPicPr preferRelativeResize="0"/>
            <p:nvPr/>
          </p:nvPicPr>
          <p:blipFill rotWithShape="1">
            <a:blip r:embed="rId5">
              <a:alphaModFix/>
            </a:blip>
            <a:srcRect l="61930" t="17464" r="34476" b="72053"/>
            <a:stretch/>
          </p:blipFill>
          <p:spPr>
            <a:xfrm>
              <a:off x="1074248" y="1967801"/>
              <a:ext cx="616147" cy="562351"/>
            </a:xfrm>
            <a:prstGeom prst="rect">
              <a:avLst/>
            </a:prstGeom>
            <a:noFill/>
            <a:ln>
              <a:noFill/>
            </a:ln>
          </p:spPr>
        </p:pic>
        <p:sp>
          <p:nvSpPr>
            <p:cNvPr id="378" name="Google Shape;378;p47"/>
            <p:cNvSpPr txBox="1"/>
            <p:nvPr/>
          </p:nvSpPr>
          <p:spPr>
            <a:xfrm>
              <a:off x="799900" y="1272300"/>
              <a:ext cx="2190300" cy="738634"/>
            </a:xfrm>
            <a:prstGeom prst="rect">
              <a:avLst/>
            </a:prstGeom>
            <a:noFill/>
            <a:ln>
              <a:noFill/>
            </a:ln>
          </p:spPr>
          <p:txBody>
            <a:bodyPr spcFirstLastPara="1" wrap="square" lIns="121900" tIns="121900" rIns="121900" bIns="121900" anchor="t" anchorCtr="0">
              <a:spAutoFit/>
            </a:bodyPr>
            <a:lstStyle/>
            <a:p>
              <a:r>
                <a:rPr lang="en" sz="2400">
                  <a:latin typeface="Calibri"/>
                  <a:ea typeface="Calibri"/>
                  <a:cs typeface="Calibri"/>
                  <a:sym typeface="Calibri"/>
                </a:rPr>
                <a:t>more naturalistic stimuli</a:t>
              </a:r>
              <a:endParaRPr sz="2400">
                <a:latin typeface="Calibri"/>
                <a:ea typeface="Calibri"/>
                <a:cs typeface="Calibri"/>
                <a:sym typeface="Calibri"/>
              </a:endParaRPr>
            </a:p>
          </p:txBody>
        </p:sp>
      </p:grpSp>
      <p:grpSp>
        <p:nvGrpSpPr>
          <p:cNvPr id="379" name="Google Shape;379;p47"/>
          <p:cNvGrpSpPr/>
          <p:nvPr/>
        </p:nvGrpSpPr>
        <p:grpSpPr>
          <a:xfrm>
            <a:off x="7309592" y="1436734"/>
            <a:ext cx="4755543" cy="2010466"/>
            <a:chOff x="5231219" y="1229950"/>
            <a:chExt cx="3566657" cy="1507849"/>
          </a:xfrm>
        </p:grpSpPr>
        <p:grpSp>
          <p:nvGrpSpPr>
            <p:cNvPr id="380" name="Google Shape;380;p47"/>
            <p:cNvGrpSpPr/>
            <p:nvPr/>
          </p:nvGrpSpPr>
          <p:grpSpPr>
            <a:xfrm>
              <a:off x="5751925" y="1845550"/>
              <a:ext cx="2496113" cy="892249"/>
              <a:chOff x="5793800" y="1715625"/>
              <a:chExt cx="2496113" cy="892249"/>
            </a:xfrm>
          </p:grpSpPr>
          <p:pic>
            <p:nvPicPr>
              <p:cNvPr id="381" name="Google Shape;381;p47"/>
              <p:cNvPicPr preferRelativeResize="0"/>
              <p:nvPr/>
            </p:nvPicPr>
            <p:blipFill rotWithShape="1">
              <a:blip r:embed="rId6">
                <a:alphaModFix/>
              </a:blip>
              <a:srcRect l="46230" t="73121" r="37200" b="9353"/>
              <a:stretch/>
            </p:blipFill>
            <p:spPr>
              <a:xfrm>
                <a:off x="5793800" y="1878331"/>
                <a:ext cx="1608188" cy="498726"/>
              </a:xfrm>
              <a:prstGeom prst="rect">
                <a:avLst/>
              </a:prstGeom>
              <a:noFill/>
              <a:ln>
                <a:noFill/>
              </a:ln>
            </p:spPr>
          </p:pic>
          <p:pic>
            <p:nvPicPr>
              <p:cNvPr id="382" name="Google Shape;382;p47"/>
              <p:cNvPicPr preferRelativeResize="0"/>
              <p:nvPr/>
            </p:nvPicPr>
            <p:blipFill rotWithShape="1">
              <a:blip r:embed="rId6">
                <a:alphaModFix/>
              </a:blip>
              <a:srcRect l="62543" t="67863" r="27799" b="9352"/>
              <a:stretch/>
            </p:blipFill>
            <p:spPr>
              <a:xfrm>
                <a:off x="7411613" y="1715625"/>
                <a:ext cx="878300" cy="719900"/>
              </a:xfrm>
              <a:prstGeom prst="rect">
                <a:avLst/>
              </a:prstGeom>
              <a:noFill/>
              <a:ln>
                <a:noFill/>
              </a:ln>
            </p:spPr>
          </p:pic>
          <p:sp>
            <p:nvSpPr>
              <p:cNvPr id="384" name="Google Shape;384;p47"/>
              <p:cNvSpPr txBox="1"/>
              <p:nvPr/>
            </p:nvSpPr>
            <p:spPr>
              <a:xfrm>
                <a:off x="6152550" y="2146239"/>
                <a:ext cx="1167314" cy="461635"/>
              </a:xfrm>
              <a:prstGeom prst="rect">
                <a:avLst/>
              </a:prstGeom>
              <a:noFill/>
              <a:ln>
                <a:noFill/>
              </a:ln>
            </p:spPr>
            <p:txBody>
              <a:bodyPr spcFirstLastPara="1" wrap="square" lIns="121900" tIns="121900" rIns="121900" bIns="121900" anchor="t" anchorCtr="0">
                <a:spAutoFit/>
              </a:bodyPr>
              <a:lstStyle/>
              <a:p>
                <a:r>
                  <a:rPr lang="en" sz="2400">
                    <a:latin typeface="Montserrat"/>
                    <a:ea typeface="Montserrat"/>
                    <a:cs typeface="Montserrat"/>
                    <a:sym typeface="Montserrat"/>
                  </a:rPr>
                  <a:t>&lt;0,1,...0&gt;</a:t>
                </a:r>
                <a:endParaRPr sz="2400">
                  <a:latin typeface="Montserrat"/>
                  <a:ea typeface="Montserrat"/>
                  <a:cs typeface="Montserrat"/>
                  <a:sym typeface="Montserrat"/>
                </a:endParaRPr>
              </a:p>
            </p:txBody>
          </p:sp>
        </p:grpSp>
        <p:sp>
          <p:nvSpPr>
            <p:cNvPr id="385" name="Google Shape;385;p47"/>
            <p:cNvSpPr txBox="1"/>
            <p:nvPr/>
          </p:nvSpPr>
          <p:spPr>
            <a:xfrm>
              <a:off x="5231219" y="1229950"/>
              <a:ext cx="3566657" cy="738634"/>
            </a:xfrm>
            <a:prstGeom prst="rect">
              <a:avLst/>
            </a:prstGeom>
            <a:noFill/>
            <a:ln>
              <a:noFill/>
            </a:ln>
          </p:spPr>
          <p:txBody>
            <a:bodyPr spcFirstLastPara="1" wrap="square" lIns="121900" tIns="121900" rIns="121900" bIns="121900" anchor="t" anchorCtr="0">
              <a:spAutoFit/>
            </a:bodyPr>
            <a:lstStyle/>
            <a:p>
              <a:r>
                <a:rPr lang="en" sz="2400">
                  <a:latin typeface="Calibri"/>
                  <a:ea typeface="Calibri"/>
                  <a:cs typeface="Calibri"/>
                  <a:sym typeface="Calibri"/>
                </a:rPr>
                <a:t>simple stim. representations explain less variance in brain activity</a:t>
              </a:r>
              <a:endParaRPr sz="2400">
                <a:latin typeface="Calibri"/>
                <a:ea typeface="Calibri"/>
                <a:cs typeface="Calibri"/>
                <a:sym typeface="Calibri"/>
              </a:endParaRPr>
            </a:p>
          </p:txBody>
        </p:sp>
      </p:grpSp>
      <p:pic>
        <p:nvPicPr>
          <p:cNvPr id="2" name="Picture 1">
            <a:extLst>
              <a:ext uri="{FF2B5EF4-FFF2-40B4-BE49-F238E27FC236}">
                <a16:creationId xmlns:a16="http://schemas.microsoft.com/office/drawing/2014/main" id="{10DC66C3-FCA6-49EA-E401-3A8F59EDA425}"/>
              </a:ext>
            </a:extLst>
          </p:cNvPr>
          <p:cNvPicPr>
            <a:picLocks noChangeAspect="1"/>
          </p:cNvPicPr>
          <p:nvPr/>
        </p:nvPicPr>
        <p:blipFill>
          <a:blip r:embed="rId7"/>
          <a:stretch>
            <a:fillRect/>
          </a:stretch>
        </p:blipFill>
        <p:spPr>
          <a:xfrm>
            <a:off x="4033283" y="6458997"/>
            <a:ext cx="4371211" cy="4328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47"/>
          <p:cNvSpPr txBox="1">
            <a:spLocks noGrp="1"/>
          </p:cNvSpPr>
          <p:nvPr>
            <p:ph type="title"/>
          </p:nvPr>
        </p:nvSpPr>
        <p:spPr>
          <a:xfrm>
            <a:off x="0" y="85897"/>
            <a:ext cx="12192000" cy="952400"/>
          </a:xfrm>
          <a:prstGeom prst="rect">
            <a:avLst/>
          </a:prstGeom>
        </p:spPr>
        <p:txBody>
          <a:bodyPr spcFirstLastPara="1" vert="horz" wrap="square" lIns="91433" tIns="45700" rIns="91433" bIns="45700" rtlCol="0" anchor="ctr" anchorCtr="0">
            <a:normAutofit fontScale="90000"/>
          </a:bodyPr>
          <a:lstStyle/>
          <a:p>
            <a:r>
              <a:rPr lang="en"/>
              <a:t>Deep learning models enable data-driven encoding models for naturalistic stimuli</a:t>
            </a:r>
            <a:endParaRPr/>
          </a:p>
        </p:txBody>
      </p:sp>
      <p:pic>
        <p:nvPicPr>
          <p:cNvPr id="7" name="Picture 6" descr="Graphical user interface&#10;&#10;Description automatically generated with medium confidence">
            <a:extLst>
              <a:ext uri="{FF2B5EF4-FFF2-40B4-BE49-F238E27FC236}">
                <a16:creationId xmlns:a16="http://schemas.microsoft.com/office/drawing/2014/main" id="{F921C979-52DE-8E96-F4AC-0568AC02FE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0720" y="4715695"/>
            <a:ext cx="4731255" cy="1033432"/>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7A64F995-84CE-8FE5-3C73-846C9A510C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3441" y="1322252"/>
            <a:ext cx="3997613" cy="3236006"/>
          </a:xfrm>
          <a:prstGeom prst="rect">
            <a:avLst/>
          </a:prstGeom>
        </p:spPr>
      </p:pic>
      <p:pic>
        <p:nvPicPr>
          <p:cNvPr id="11" name="Picture 10" descr="Diagram&#10;&#10;Description automatically generated">
            <a:extLst>
              <a:ext uri="{FF2B5EF4-FFF2-40B4-BE49-F238E27FC236}">
                <a16:creationId xmlns:a16="http://schemas.microsoft.com/office/drawing/2014/main" id="{250B2FA3-AB25-F9ED-89A3-357141B0980B}"/>
              </a:ext>
            </a:extLst>
          </p:cNvPr>
          <p:cNvPicPr>
            <a:picLocks noChangeAspect="1"/>
          </p:cNvPicPr>
          <p:nvPr/>
        </p:nvPicPr>
        <p:blipFill rotWithShape="1">
          <a:blip r:embed="rId5">
            <a:extLst>
              <a:ext uri="{28A0092B-C50C-407E-A947-70E740481C1C}">
                <a14:useLocalDpi xmlns:a14="http://schemas.microsoft.com/office/drawing/2010/main" val="0"/>
              </a:ext>
            </a:extLst>
          </a:blip>
          <a:srcRect r="56160" b="80007"/>
          <a:stretch/>
        </p:blipFill>
        <p:spPr>
          <a:xfrm>
            <a:off x="97377" y="1186788"/>
            <a:ext cx="2963344" cy="1191487"/>
          </a:xfrm>
          <a:prstGeom prst="rect">
            <a:avLst/>
          </a:prstGeom>
        </p:spPr>
      </p:pic>
      <p:pic>
        <p:nvPicPr>
          <p:cNvPr id="12" name="Picture 11" descr="Diagram&#10;&#10;Description automatically generated">
            <a:extLst>
              <a:ext uri="{FF2B5EF4-FFF2-40B4-BE49-F238E27FC236}">
                <a16:creationId xmlns:a16="http://schemas.microsoft.com/office/drawing/2014/main" id="{A0CAC8AD-F75A-CC34-5119-AC6DA5C366A9}"/>
              </a:ext>
            </a:extLst>
          </p:cNvPr>
          <p:cNvPicPr>
            <a:picLocks noChangeAspect="1"/>
          </p:cNvPicPr>
          <p:nvPr/>
        </p:nvPicPr>
        <p:blipFill rotWithShape="1">
          <a:blip r:embed="rId5">
            <a:extLst>
              <a:ext uri="{28A0092B-C50C-407E-A947-70E740481C1C}">
                <a14:useLocalDpi xmlns:a14="http://schemas.microsoft.com/office/drawing/2010/main" val="0"/>
              </a:ext>
            </a:extLst>
          </a:blip>
          <a:srcRect l="1" t="19993" r="83703" b="25403"/>
          <a:stretch/>
        </p:blipFill>
        <p:spPr>
          <a:xfrm>
            <a:off x="97378" y="2397730"/>
            <a:ext cx="912716" cy="2599614"/>
          </a:xfrm>
          <a:prstGeom prst="rect">
            <a:avLst/>
          </a:prstGeom>
        </p:spPr>
      </p:pic>
      <p:pic>
        <p:nvPicPr>
          <p:cNvPr id="13" name="Picture 12" descr="Diagram&#10;&#10;Description automatically generated">
            <a:extLst>
              <a:ext uri="{FF2B5EF4-FFF2-40B4-BE49-F238E27FC236}">
                <a16:creationId xmlns:a16="http://schemas.microsoft.com/office/drawing/2014/main" id="{A95E7455-15E0-A1F9-886F-4A2FCEC72518}"/>
              </a:ext>
            </a:extLst>
          </p:cNvPr>
          <p:cNvPicPr>
            <a:picLocks noChangeAspect="1"/>
          </p:cNvPicPr>
          <p:nvPr/>
        </p:nvPicPr>
        <p:blipFill rotWithShape="1">
          <a:blip r:embed="rId5">
            <a:extLst>
              <a:ext uri="{28A0092B-C50C-407E-A947-70E740481C1C}">
                <a14:useLocalDpi xmlns:a14="http://schemas.microsoft.com/office/drawing/2010/main" val="0"/>
              </a:ext>
            </a:extLst>
          </a:blip>
          <a:srcRect t="84921" r="56160"/>
          <a:stretch/>
        </p:blipFill>
        <p:spPr>
          <a:xfrm>
            <a:off x="0" y="4943549"/>
            <a:ext cx="2963344" cy="898644"/>
          </a:xfrm>
          <a:prstGeom prst="rect">
            <a:avLst/>
          </a:prstGeom>
        </p:spPr>
      </p:pic>
      <p:pic>
        <p:nvPicPr>
          <p:cNvPr id="14" name="Picture 13" descr="Diagram&#10;&#10;Description automatically generated">
            <a:extLst>
              <a:ext uri="{FF2B5EF4-FFF2-40B4-BE49-F238E27FC236}">
                <a16:creationId xmlns:a16="http://schemas.microsoft.com/office/drawing/2014/main" id="{3FA70C6B-8203-4F2F-5DDD-0E79C2EF3E6C}"/>
              </a:ext>
            </a:extLst>
          </p:cNvPr>
          <p:cNvPicPr>
            <a:picLocks noChangeAspect="1"/>
          </p:cNvPicPr>
          <p:nvPr/>
        </p:nvPicPr>
        <p:blipFill rotWithShape="1">
          <a:blip r:embed="rId5">
            <a:extLst>
              <a:ext uri="{28A0092B-C50C-407E-A947-70E740481C1C}">
                <a14:useLocalDpi xmlns:a14="http://schemas.microsoft.com/office/drawing/2010/main" val="0"/>
              </a:ext>
            </a:extLst>
          </a:blip>
          <a:srcRect l="1" t="74597" r="83703" b="15080"/>
          <a:stretch/>
        </p:blipFill>
        <p:spPr>
          <a:xfrm>
            <a:off x="1075088" y="3207549"/>
            <a:ext cx="1101503" cy="615196"/>
          </a:xfrm>
          <a:prstGeom prst="rect">
            <a:avLst/>
          </a:prstGeom>
        </p:spPr>
      </p:pic>
      <p:pic>
        <p:nvPicPr>
          <p:cNvPr id="15" name="Picture 14" descr="Diagram&#10;&#10;Description automatically generated">
            <a:extLst>
              <a:ext uri="{FF2B5EF4-FFF2-40B4-BE49-F238E27FC236}">
                <a16:creationId xmlns:a16="http://schemas.microsoft.com/office/drawing/2014/main" id="{71A36CAD-1389-507D-7680-0CF90E8239E1}"/>
              </a:ext>
            </a:extLst>
          </p:cNvPr>
          <p:cNvPicPr>
            <a:picLocks noChangeAspect="1"/>
          </p:cNvPicPr>
          <p:nvPr/>
        </p:nvPicPr>
        <p:blipFill rotWithShape="1">
          <a:blip r:embed="rId6">
            <a:extLst>
              <a:ext uri="{28A0092B-C50C-407E-A947-70E740481C1C}">
                <a14:useLocalDpi xmlns:a14="http://schemas.microsoft.com/office/drawing/2010/main" val="0"/>
              </a:ext>
            </a:extLst>
          </a:blip>
          <a:srcRect l="59629" b="75271"/>
          <a:stretch/>
        </p:blipFill>
        <p:spPr>
          <a:xfrm>
            <a:off x="8445795" y="666991"/>
            <a:ext cx="2963344" cy="952400"/>
          </a:xfrm>
          <a:prstGeom prst="rect">
            <a:avLst/>
          </a:prstGeom>
        </p:spPr>
      </p:pic>
      <p:pic>
        <p:nvPicPr>
          <p:cNvPr id="16" name="Picture 15" descr="Diagram&#10;&#10;Description automatically generated">
            <a:extLst>
              <a:ext uri="{FF2B5EF4-FFF2-40B4-BE49-F238E27FC236}">
                <a16:creationId xmlns:a16="http://schemas.microsoft.com/office/drawing/2014/main" id="{6681F6F3-21E6-6DAD-275B-4645E582B524}"/>
              </a:ext>
            </a:extLst>
          </p:cNvPr>
          <p:cNvPicPr>
            <a:picLocks noChangeAspect="1"/>
          </p:cNvPicPr>
          <p:nvPr/>
        </p:nvPicPr>
        <p:blipFill rotWithShape="1">
          <a:blip r:embed="rId6">
            <a:extLst>
              <a:ext uri="{28A0092B-C50C-407E-A947-70E740481C1C}">
                <a14:useLocalDpi xmlns:a14="http://schemas.microsoft.com/office/drawing/2010/main" val="0"/>
              </a:ext>
            </a:extLst>
          </a:blip>
          <a:srcRect r="40372" b="61569"/>
          <a:stretch/>
        </p:blipFill>
        <p:spPr>
          <a:xfrm>
            <a:off x="7343775" y="1452211"/>
            <a:ext cx="4848226" cy="1538707"/>
          </a:xfrm>
          <a:prstGeom prst="rect">
            <a:avLst/>
          </a:prstGeom>
        </p:spPr>
      </p:pic>
      <p:pic>
        <p:nvPicPr>
          <p:cNvPr id="17" name="Content Placeholder 4" descr="Diagram&#10;&#10;Description automatically generated">
            <a:extLst>
              <a:ext uri="{FF2B5EF4-FFF2-40B4-BE49-F238E27FC236}">
                <a16:creationId xmlns:a16="http://schemas.microsoft.com/office/drawing/2014/main" id="{4478E2CE-90CD-CAB5-844E-605D70E2FA6D}"/>
              </a:ext>
            </a:extLst>
          </p:cNvPr>
          <p:cNvPicPr>
            <a:picLocks noChangeAspect="1"/>
          </p:cNvPicPr>
          <p:nvPr/>
        </p:nvPicPr>
        <p:blipFill rotWithShape="1">
          <a:blip r:embed="rId7">
            <a:extLst>
              <a:ext uri="{28A0092B-C50C-407E-A947-70E740481C1C}">
                <a14:useLocalDpi xmlns:a14="http://schemas.microsoft.com/office/drawing/2010/main" val="0"/>
              </a:ext>
            </a:extLst>
          </a:blip>
          <a:srcRect r="48729"/>
          <a:stretch/>
        </p:blipFill>
        <p:spPr>
          <a:xfrm>
            <a:off x="7889359" y="2990918"/>
            <a:ext cx="4205263" cy="2758210"/>
          </a:xfrm>
          <a:prstGeom prst="rect">
            <a:avLst/>
          </a:prstGeom>
          <a:noFill/>
          <a:ln>
            <a:noFill/>
          </a:ln>
        </p:spPr>
      </p:pic>
      <p:sp>
        <p:nvSpPr>
          <p:cNvPr id="18" name="Google Shape;664;p62">
            <a:extLst>
              <a:ext uri="{FF2B5EF4-FFF2-40B4-BE49-F238E27FC236}">
                <a16:creationId xmlns:a16="http://schemas.microsoft.com/office/drawing/2014/main" id="{06522DFB-E2EA-18BB-FCBD-8CACD03E4D4B}"/>
              </a:ext>
            </a:extLst>
          </p:cNvPr>
          <p:cNvSpPr txBox="1">
            <a:spLocks/>
          </p:cNvSpPr>
          <p:nvPr/>
        </p:nvSpPr>
        <p:spPr>
          <a:xfrm>
            <a:off x="580868" y="6042713"/>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222222"/>
              </a:buClr>
              <a:buSzPct val="100000"/>
              <a:buFont typeface="Arial" panose="020B0604020202020204" pitchFamily="34" charset="0"/>
              <a:buNone/>
            </a:pPr>
            <a:r>
              <a:rPr lang="en-US" u="sng">
                <a:solidFill>
                  <a:schemeClr val="hlink"/>
                </a:solidFill>
                <a:hlinkClick r:id="rId8"/>
              </a:rPr>
              <a:t>Fatma Deniz, Anwar O. Nunez-Elizalde, Alexander G. Huth and Jack L. Gallant. The representation of semantic information across human cerebral cortex during listening versus reading is invariant to stimulus modality. Journal of Neuroscience, 2019.</a:t>
            </a:r>
            <a:endParaRPr lang="en-US"/>
          </a:p>
        </p:txBody>
      </p:sp>
      <p:sp>
        <p:nvSpPr>
          <p:cNvPr id="19" name="Google Shape;664;p62">
            <a:extLst>
              <a:ext uri="{FF2B5EF4-FFF2-40B4-BE49-F238E27FC236}">
                <a16:creationId xmlns:a16="http://schemas.microsoft.com/office/drawing/2014/main" id="{D9C50667-C8F5-3B69-28E6-4203A92737FE}"/>
              </a:ext>
            </a:extLst>
          </p:cNvPr>
          <p:cNvSpPr txBox="1">
            <a:spLocks/>
          </p:cNvSpPr>
          <p:nvPr/>
        </p:nvSpPr>
        <p:spPr>
          <a:xfrm>
            <a:off x="580868" y="6239572"/>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222222"/>
              </a:buClr>
              <a:buSzPct val="100000"/>
              <a:buFont typeface="Arial" panose="020B0604020202020204" pitchFamily="34" charset="0"/>
              <a:buNone/>
            </a:pPr>
            <a:r>
              <a:rPr lang="en-US" u="sng">
                <a:solidFill>
                  <a:schemeClr val="hlink"/>
                </a:solidFill>
                <a:hlinkClick r:id="rId9"/>
              </a:rPr>
              <a:t>Samuel A. Nastase. The “Narratives” fMRI dataset for evaluating models of naturalistic language comprehension. Nature, 2021.</a:t>
            </a:r>
            <a:endParaRPr lang="en-US"/>
          </a:p>
        </p:txBody>
      </p:sp>
      <p:sp>
        <p:nvSpPr>
          <p:cNvPr id="20" name="Google Shape;664;p62">
            <a:extLst>
              <a:ext uri="{FF2B5EF4-FFF2-40B4-BE49-F238E27FC236}">
                <a16:creationId xmlns:a16="http://schemas.microsoft.com/office/drawing/2014/main" id="{77A12CD6-5390-0D35-B8B9-01F4655C1EF3}"/>
              </a:ext>
            </a:extLst>
          </p:cNvPr>
          <p:cNvSpPr txBox="1">
            <a:spLocks/>
          </p:cNvSpPr>
          <p:nvPr/>
        </p:nvSpPr>
        <p:spPr>
          <a:xfrm>
            <a:off x="580868" y="6457503"/>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222222"/>
              </a:buClr>
              <a:buSzPct val="100000"/>
              <a:buFont typeface="Arial" panose="020B0604020202020204" pitchFamily="34" charset="0"/>
              <a:buNone/>
            </a:pPr>
            <a:r>
              <a:rPr lang="en-US" u="sng">
                <a:solidFill>
                  <a:schemeClr val="hlink"/>
                </a:solidFill>
                <a:hlinkClick r:id="rId10"/>
              </a:rPr>
              <a:t>Jixing Li. Le Petit Prince multilingual naturalistic fMRI corpus. Nature, 2022.</a:t>
            </a:r>
            <a:endParaRPr lang="en-US"/>
          </a:p>
        </p:txBody>
      </p:sp>
      <p:sp>
        <p:nvSpPr>
          <p:cNvPr id="21" name="Google Shape;664;p62">
            <a:extLst>
              <a:ext uri="{FF2B5EF4-FFF2-40B4-BE49-F238E27FC236}">
                <a16:creationId xmlns:a16="http://schemas.microsoft.com/office/drawing/2014/main" id="{29B420D9-A758-0D6B-E207-909F693843F1}"/>
              </a:ext>
            </a:extLst>
          </p:cNvPr>
          <p:cNvSpPr txBox="1">
            <a:spLocks/>
          </p:cNvSpPr>
          <p:nvPr/>
        </p:nvSpPr>
        <p:spPr>
          <a:xfrm>
            <a:off x="580868" y="6668316"/>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222222"/>
              </a:buClr>
              <a:buSzPct val="100000"/>
              <a:buFont typeface="Arial" panose="020B0604020202020204" pitchFamily="34" charset="0"/>
              <a:buNone/>
            </a:pPr>
            <a:r>
              <a:rPr lang="en-US" u="sng">
                <a:solidFill>
                  <a:schemeClr val="hlink"/>
                </a:solidFill>
                <a:hlinkClick r:id="rId11"/>
              </a:rPr>
              <a:t>Amanda LeBel, Lauren Wagner, Shailee Jain, Aneesh Adhikari-Desai, Bhavin Gupta, Allyson Morgenthal, Jerry Tang, Lixiang Xu, Alexander G. Huth. A natural language fMRI dataset for voxelwise encoding models. Arxiv, 2022.</a:t>
            </a:r>
            <a:endParaRPr lang="en-US"/>
          </a:p>
        </p:txBody>
      </p:sp>
    </p:spTree>
    <p:extLst>
      <p:ext uri="{BB962C8B-B14F-4D97-AF65-F5344CB8AC3E}">
        <p14:creationId xmlns:p14="http://schemas.microsoft.com/office/powerpoint/2010/main" val="201730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4D8D2-26B7-BCDB-E9A3-438D055D0FCA}"/>
              </a:ext>
            </a:extLst>
          </p:cNvPr>
          <p:cNvSpPr>
            <a:spLocks noGrp="1"/>
          </p:cNvSpPr>
          <p:nvPr>
            <p:ph type="title"/>
          </p:nvPr>
        </p:nvSpPr>
        <p:spPr>
          <a:xfrm>
            <a:off x="630936" y="502920"/>
            <a:ext cx="3419856" cy="1463040"/>
          </a:xfrm>
        </p:spPr>
        <p:txBody>
          <a:bodyPr anchor="ctr">
            <a:normAutofit/>
          </a:bodyPr>
          <a:lstStyle/>
          <a:p>
            <a:r>
              <a:rPr lang="en-US" sz="2600"/>
              <a:t>Encoding </a:t>
            </a:r>
            <a:r>
              <a:rPr lang="en-US" sz="2600" dirty="0"/>
              <a:t>(Well-posed) </a:t>
            </a:r>
            <a:r>
              <a:rPr lang="en-US" sz="2600"/>
              <a:t>vs Decoding </a:t>
            </a:r>
            <a:r>
              <a:rPr lang="en-US" sz="2600" dirty="0"/>
              <a:t>(Ill-posed) in Neuroscience</a:t>
            </a:r>
          </a:p>
        </p:txBody>
      </p:sp>
      <p:sp>
        <p:nvSpPr>
          <p:cNvPr id="24" name="Content Placeholder 8">
            <a:extLst>
              <a:ext uri="{FF2B5EF4-FFF2-40B4-BE49-F238E27FC236}">
                <a16:creationId xmlns:a16="http://schemas.microsoft.com/office/drawing/2014/main" id="{0BF47539-1027-0AFE-4A43-63BFE379B8A4}"/>
              </a:ext>
            </a:extLst>
          </p:cNvPr>
          <p:cNvSpPr>
            <a:spLocks noGrp="1"/>
          </p:cNvSpPr>
          <p:nvPr>
            <p:ph idx="1"/>
          </p:nvPr>
        </p:nvSpPr>
        <p:spPr>
          <a:xfrm>
            <a:off x="4654295" y="502920"/>
            <a:ext cx="6894576" cy="1463040"/>
          </a:xfrm>
        </p:spPr>
        <p:txBody>
          <a:bodyPr anchor="ctr">
            <a:normAutofit/>
          </a:bodyPr>
          <a:lstStyle/>
          <a:p>
            <a:r>
              <a:rPr lang="en-US" sz="2200" dirty="0"/>
              <a:t>Encoding: How is the stimulus represented in the brain?</a:t>
            </a:r>
          </a:p>
          <a:p>
            <a:r>
              <a:rPr lang="en-US" sz="2200" dirty="0"/>
              <a:t>Decoding: Can we reconstruct the stimulus, given the brain response? </a:t>
            </a:r>
          </a:p>
        </p:txBody>
      </p:sp>
      <p:pic>
        <p:nvPicPr>
          <p:cNvPr id="5" name="Content Placeholder 4" descr="Diagram&#10;&#10;Description automatically generated">
            <a:extLst>
              <a:ext uri="{FF2B5EF4-FFF2-40B4-BE49-F238E27FC236}">
                <a16:creationId xmlns:a16="http://schemas.microsoft.com/office/drawing/2014/main" id="{29A8B7F0-67E4-63B9-4A2F-30B0DB40B7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2492" y="2290936"/>
            <a:ext cx="6739324" cy="3959352"/>
          </a:xfrm>
          <a:prstGeom prst="rect">
            <a:avLst/>
          </a:prstGeom>
        </p:spPr>
      </p:pic>
      <p:sp>
        <p:nvSpPr>
          <p:cNvPr id="7" name="Google Shape;664;p62">
            <a:extLst>
              <a:ext uri="{FF2B5EF4-FFF2-40B4-BE49-F238E27FC236}">
                <a16:creationId xmlns:a16="http://schemas.microsoft.com/office/drawing/2014/main" id="{39F62610-AB16-B7AA-8E27-24A13723E2A1}"/>
              </a:ext>
            </a:extLst>
          </p:cNvPr>
          <p:cNvSpPr txBox="1">
            <a:spLocks/>
          </p:cNvSpPr>
          <p:nvPr/>
        </p:nvSpPr>
        <p:spPr>
          <a:xfrm>
            <a:off x="166198" y="6605035"/>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222222"/>
              </a:buClr>
              <a:buSzPct val="100000"/>
              <a:buFont typeface="Arial" panose="020B0604020202020204" pitchFamily="34" charset="0"/>
              <a:buNone/>
            </a:pPr>
            <a:r>
              <a:rPr lang="en-US" u="sng">
                <a:solidFill>
                  <a:schemeClr val="hlink"/>
                </a:solidFill>
                <a:hlinkClick r:id="rId3"/>
              </a:rPr>
              <a:t>Changde Du, Jinpeng Li, Lijie Huang, Huiguang He. Brain Encoding and Decoding in fMRI with Bidirectional Deep Generative Models. Science Direct 2019.</a:t>
            </a:r>
            <a:endParaRPr lang="en-US"/>
          </a:p>
        </p:txBody>
      </p:sp>
    </p:spTree>
    <p:extLst>
      <p:ext uri="{BB962C8B-B14F-4D97-AF65-F5344CB8AC3E}">
        <p14:creationId xmlns:p14="http://schemas.microsoft.com/office/powerpoint/2010/main" val="366052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4D8D2-26B7-BCDB-E9A3-438D055D0FCA}"/>
              </a:ext>
            </a:extLst>
          </p:cNvPr>
          <p:cNvSpPr>
            <a:spLocks noGrp="1"/>
          </p:cNvSpPr>
          <p:nvPr>
            <p:ph type="title"/>
          </p:nvPr>
        </p:nvSpPr>
        <p:spPr>
          <a:xfrm>
            <a:off x="630936" y="502920"/>
            <a:ext cx="3419856" cy="1463040"/>
          </a:xfrm>
        </p:spPr>
        <p:txBody>
          <a:bodyPr anchor="ctr">
            <a:normAutofit/>
          </a:bodyPr>
          <a:lstStyle/>
          <a:p>
            <a:r>
              <a:rPr lang="en-US" sz="2600"/>
              <a:t>Encoding </a:t>
            </a:r>
            <a:r>
              <a:rPr lang="en-US" sz="2600" dirty="0"/>
              <a:t>(Well-posed) </a:t>
            </a:r>
            <a:r>
              <a:rPr lang="en-US" sz="2600"/>
              <a:t>vs Decoding </a:t>
            </a:r>
            <a:r>
              <a:rPr lang="en-US" sz="2600" dirty="0"/>
              <a:t>(Ill-posed) in Neuroscience</a:t>
            </a:r>
          </a:p>
        </p:txBody>
      </p:sp>
      <p:sp>
        <p:nvSpPr>
          <p:cNvPr id="24" name="Content Placeholder 8">
            <a:extLst>
              <a:ext uri="{FF2B5EF4-FFF2-40B4-BE49-F238E27FC236}">
                <a16:creationId xmlns:a16="http://schemas.microsoft.com/office/drawing/2014/main" id="{0BF47539-1027-0AFE-4A43-63BFE379B8A4}"/>
              </a:ext>
            </a:extLst>
          </p:cNvPr>
          <p:cNvSpPr>
            <a:spLocks noGrp="1"/>
          </p:cNvSpPr>
          <p:nvPr>
            <p:ph idx="1"/>
          </p:nvPr>
        </p:nvSpPr>
        <p:spPr>
          <a:xfrm>
            <a:off x="4654295" y="502920"/>
            <a:ext cx="6894576" cy="1463040"/>
          </a:xfrm>
        </p:spPr>
        <p:txBody>
          <a:bodyPr anchor="ctr">
            <a:normAutofit/>
          </a:bodyPr>
          <a:lstStyle/>
          <a:p>
            <a:r>
              <a:rPr lang="en-US" sz="2200" dirty="0"/>
              <a:t>Encoding: How is the stimulus represented in the brain?</a:t>
            </a:r>
          </a:p>
          <a:p>
            <a:r>
              <a:rPr lang="en-US" sz="2200" dirty="0"/>
              <a:t>Decoding: Can we reconstruct the stimulus, given the brain response? </a:t>
            </a:r>
          </a:p>
        </p:txBody>
      </p:sp>
      <p:pic>
        <p:nvPicPr>
          <p:cNvPr id="5" name="Content Placeholder 4" descr="Diagram&#10;&#10;Description automatically generated">
            <a:extLst>
              <a:ext uri="{FF2B5EF4-FFF2-40B4-BE49-F238E27FC236}">
                <a16:creationId xmlns:a16="http://schemas.microsoft.com/office/drawing/2014/main" id="{29A8B7F0-67E4-63B9-4A2F-30B0DB40B7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2492" y="2290936"/>
            <a:ext cx="6739324" cy="3959352"/>
          </a:xfrm>
          <a:prstGeom prst="rect">
            <a:avLst/>
          </a:prstGeom>
        </p:spPr>
      </p:pic>
      <p:sp>
        <p:nvSpPr>
          <p:cNvPr id="6" name="Action Button: Help 5">
            <a:hlinkClick r:id="" action="ppaction://noaction" highlightClick="1"/>
            <a:extLst>
              <a:ext uri="{FF2B5EF4-FFF2-40B4-BE49-F238E27FC236}">
                <a16:creationId xmlns:a16="http://schemas.microsoft.com/office/drawing/2014/main" id="{73287416-3B01-1AD7-DE78-6FFCC9E57068}"/>
              </a:ext>
            </a:extLst>
          </p:cNvPr>
          <p:cNvSpPr/>
          <p:nvPr/>
        </p:nvSpPr>
        <p:spPr>
          <a:xfrm>
            <a:off x="5946107" y="5391787"/>
            <a:ext cx="287594" cy="427664"/>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6AC5C4C3-5834-BDA3-C95C-729894C94978}"/>
              </a:ext>
            </a:extLst>
          </p:cNvPr>
          <p:cNvCxnSpPr>
            <a:cxnSpLocks/>
          </p:cNvCxnSpPr>
          <p:nvPr/>
        </p:nvCxnSpPr>
        <p:spPr>
          <a:xfrm>
            <a:off x="6296025" y="5629275"/>
            <a:ext cx="841930" cy="3810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A3B97F2-8455-D16E-D1D0-9AA1656A7370}"/>
              </a:ext>
            </a:extLst>
          </p:cNvPr>
          <p:cNvSpPr txBox="1"/>
          <p:nvPr/>
        </p:nvSpPr>
        <p:spPr>
          <a:xfrm>
            <a:off x="7562850" y="5202052"/>
            <a:ext cx="4514850" cy="132343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noProof="0" dirty="0">
                <a:solidFill>
                  <a:prstClr val="black"/>
                </a:solidFill>
                <a:latin typeface="Calibri" panose="020F0502020204030204"/>
              </a:rPr>
              <a:t>What information is to be decoded from the brain?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noProof="0" dirty="0">
                <a:solidFill>
                  <a:prstClr val="black"/>
                </a:solidFill>
                <a:latin typeface="Calibri" panose="020F0502020204030204"/>
              </a:rPr>
              <a:t>Can we read what the subject is thinking while watching the stimulus? </a:t>
            </a:r>
            <a:endParaRPr kumimoji="0" lang="en-US" sz="2000" b="0" i="0" u="none" strike="noStrike" kern="1200" cap="none" spc="0" normalizeH="0" baseline="0" noProof="0" dirty="0">
              <a:ln>
                <a:noFill/>
              </a:ln>
              <a:solidFill>
                <a:prstClr val="black"/>
              </a:solidFill>
              <a:effectLst/>
              <a:uLnTx/>
              <a:uFillTx/>
              <a:latin typeface="Calibri" panose="020F0502020204030204"/>
            </a:endParaRPr>
          </a:p>
        </p:txBody>
      </p:sp>
      <p:sp>
        <p:nvSpPr>
          <p:cNvPr id="3" name="Thought Bubble: Cloud 2">
            <a:extLst>
              <a:ext uri="{FF2B5EF4-FFF2-40B4-BE49-F238E27FC236}">
                <a16:creationId xmlns:a16="http://schemas.microsoft.com/office/drawing/2014/main" id="{3608E7F5-529C-77AD-CC82-311C4DB61E7B}"/>
              </a:ext>
            </a:extLst>
          </p:cNvPr>
          <p:cNvSpPr/>
          <p:nvPr/>
        </p:nvSpPr>
        <p:spPr>
          <a:xfrm>
            <a:off x="8411816" y="3190875"/>
            <a:ext cx="3665884" cy="1701166"/>
          </a:xfrm>
          <a:prstGeom prst="cloudCallout">
            <a:avLst>
              <a:gd name="adj1" fmla="val -10180"/>
              <a:gd name="adj2" fmla="val 8804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extBox 3">
            <a:extLst>
              <a:ext uri="{FF2B5EF4-FFF2-40B4-BE49-F238E27FC236}">
                <a16:creationId xmlns:a16="http://schemas.microsoft.com/office/drawing/2014/main" id="{CE14D657-4C1B-0939-A5D1-5B2377C1AD50}"/>
              </a:ext>
            </a:extLst>
          </p:cNvPr>
          <p:cNvSpPr txBox="1"/>
          <p:nvPr/>
        </p:nvSpPr>
        <p:spPr>
          <a:xfrm flipH="1">
            <a:off x="8770597" y="3723222"/>
            <a:ext cx="2948321" cy="461665"/>
          </a:xfrm>
          <a:prstGeom prst="rect">
            <a:avLst/>
          </a:prstGeom>
          <a:noFill/>
        </p:spPr>
        <p:txBody>
          <a:bodyPr wrap="square" rtlCol="0">
            <a:spAutoFit/>
          </a:bodyPr>
          <a:lstStyle/>
          <a:p>
            <a:r>
              <a:rPr lang="en-IN" sz="2400" dirty="0"/>
              <a:t>Decoding is ill-posed?</a:t>
            </a:r>
          </a:p>
        </p:txBody>
      </p:sp>
      <p:sp>
        <p:nvSpPr>
          <p:cNvPr id="7" name="Google Shape;664;p62">
            <a:extLst>
              <a:ext uri="{FF2B5EF4-FFF2-40B4-BE49-F238E27FC236}">
                <a16:creationId xmlns:a16="http://schemas.microsoft.com/office/drawing/2014/main" id="{39F62610-AB16-B7AA-8E27-24A13723E2A1}"/>
              </a:ext>
            </a:extLst>
          </p:cNvPr>
          <p:cNvSpPr txBox="1">
            <a:spLocks/>
          </p:cNvSpPr>
          <p:nvPr/>
        </p:nvSpPr>
        <p:spPr>
          <a:xfrm>
            <a:off x="166198" y="6605035"/>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222222"/>
              </a:buClr>
              <a:buSzPct val="100000"/>
              <a:buFont typeface="Arial" panose="020B0604020202020204" pitchFamily="34" charset="0"/>
              <a:buNone/>
            </a:pPr>
            <a:r>
              <a:rPr lang="en-US" u="sng">
                <a:solidFill>
                  <a:schemeClr val="hlink"/>
                </a:solidFill>
                <a:hlinkClick r:id="rId3"/>
              </a:rPr>
              <a:t>Changde Du, Jinpeng Li, Lijie Huang, Huiguang He. Brain Encoding and Decoding in fMRI with Bidirectional Deep Generative Models. Science Direct 2019.</a:t>
            </a:r>
            <a:endParaRPr lang="en-US"/>
          </a:p>
        </p:txBody>
      </p:sp>
    </p:spTree>
    <p:extLst>
      <p:ext uri="{BB962C8B-B14F-4D97-AF65-F5344CB8AC3E}">
        <p14:creationId xmlns:p14="http://schemas.microsoft.com/office/powerpoint/2010/main" val="428770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p:bldP spid="3"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DF52B-E331-4D2E-8F8A-109E5A0D3298}"/>
              </a:ext>
            </a:extLst>
          </p:cNvPr>
          <p:cNvSpPr>
            <a:spLocks noGrp="1"/>
          </p:cNvSpPr>
          <p:nvPr>
            <p:ph type="title"/>
          </p:nvPr>
        </p:nvSpPr>
        <p:spPr/>
        <p:txBody>
          <a:bodyPr/>
          <a:lstStyle/>
          <a:p>
            <a:r>
              <a:rPr lang="en-US"/>
              <a:t>Agenda</a:t>
            </a:r>
            <a:endParaRPr lang="en-US" dirty="0"/>
          </a:p>
        </p:txBody>
      </p:sp>
      <p:sp>
        <p:nvSpPr>
          <p:cNvPr id="3" name="Content Placeholder 2">
            <a:extLst>
              <a:ext uri="{FF2B5EF4-FFF2-40B4-BE49-F238E27FC236}">
                <a16:creationId xmlns:a16="http://schemas.microsoft.com/office/drawing/2014/main" id="{149B9BCC-48D7-4CA0-8A3A-39ACEC90E28A}"/>
              </a:ext>
            </a:extLst>
          </p:cNvPr>
          <p:cNvSpPr>
            <a:spLocks noGrp="1"/>
          </p:cNvSpPr>
          <p:nvPr>
            <p:ph idx="1"/>
          </p:nvPr>
        </p:nvSpPr>
        <p:spPr/>
        <p:txBody>
          <a:bodyPr>
            <a:normAutofit/>
          </a:bodyPr>
          <a:lstStyle/>
          <a:p>
            <a:r>
              <a:rPr lang="en-IN" dirty="0"/>
              <a:t>Introduction to Brain encoding and decoding [10 min]</a:t>
            </a:r>
          </a:p>
          <a:p>
            <a:r>
              <a:rPr lang="en-IN" dirty="0"/>
              <a:t>Text Stimulus Representations [30 min]</a:t>
            </a:r>
            <a:endParaRPr lang="en-US" dirty="0"/>
          </a:p>
          <a:p>
            <a:r>
              <a:rPr lang="en-IN" b="1" dirty="0"/>
              <a:t>Deep Learning for Brain Encoding [40 </a:t>
            </a:r>
            <a:r>
              <a:rPr lang="en-IN" b="1"/>
              <a:t>min]</a:t>
            </a:r>
            <a:endParaRPr lang="en-IN" b="1" dirty="0"/>
          </a:p>
          <a:p>
            <a:r>
              <a:rPr lang="en-IN" dirty="0"/>
              <a:t>Deep Learning for Brain Decoding [30 min]</a:t>
            </a:r>
          </a:p>
          <a:p>
            <a:r>
              <a:rPr lang="en-US" dirty="0"/>
              <a:t>Summary and Future Trends [10 min]</a:t>
            </a:r>
          </a:p>
          <a:p>
            <a:endParaRPr lang="en-US" dirty="0"/>
          </a:p>
        </p:txBody>
      </p:sp>
      <p:sp>
        <p:nvSpPr>
          <p:cNvPr id="5" name="Footer Placeholder 4">
            <a:extLst>
              <a:ext uri="{FF2B5EF4-FFF2-40B4-BE49-F238E27FC236}">
                <a16:creationId xmlns:a16="http://schemas.microsoft.com/office/drawing/2014/main" id="{A62394C1-CEF8-4E7D-A0C6-59D06A3C4642}"/>
              </a:ext>
            </a:extLst>
          </p:cNvPr>
          <p:cNvSpPr>
            <a:spLocks noGrp="1"/>
          </p:cNvSpPr>
          <p:nvPr>
            <p:ph type="ftr" sz="quarter" idx="11"/>
          </p:nvPr>
        </p:nvSpPr>
        <p:spPr/>
        <p:txBody>
          <a:bodyPr/>
          <a:lstStyle/>
          <a:p>
            <a:r>
              <a:rPr lang="en-IN"/>
              <a:t>IJCNN 2023: DL for Brain Encoding and Decoding</a:t>
            </a:r>
            <a:endParaRPr lang="en-US" dirty="0"/>
          </a:p>
        </p:txBody>
      </p:sp>
      <p:sp>
        <p:nvSpPr>
          <p:cNvPr id="6" name="Slide Number Placeholder 5">
            <a:extLst>
              <a:ext uri="{FF2B5EF4-FFF2-40B4-BE49-F238E27FC236}">
                <a16:creationId xmlns:a16="http://schemas.microsoft.com/office/drawing/2014/main" id="{48AF2EA2-1C6D-41B1-B68A-CD2C7CDD6D49}"/>
              </a:ext>
            </a:extLst>
          </p:cNvPr>
          <p:cNvSpPr>
            <a:spLocks noGrp="1"/>
          </p:cNvSpPr>
          <p:nvPr>
            <p:ph type="sldNum" sz="quarter" idx="12"/>
          </p:nvPr>
        </p:nvSpPr>
        <p:spPr/>
        <p:txBody>
          <a:bodyPr/>
          <a:lstStyle/>
          <a:p>
            <a:fld id="{AE17A532-D286-470D-AE82-1500C848B688}" type="slidenum">
              <a:rPr lang="en-US" smtClean="0"/>
              <a:pPr/>
              <a:t>2</a:t>
            </a:fld>
            <a:endParaRPr lang="en-US" dirty="0"/>
          </a:p>
        </p:txBody>
      </p:sp>
      <p:sp>
        <p:nvSpPr>
          <p:cNvPr id="7" name="Content Placeholder 6">
            <a:extLst>
              <a:ext uri="{FF2B5EF4-FFF2-40B4-BE49-F238E27FC236}">
                <a16:creationId xmlns:a16="http://schemas.microsoft.com/office/drawing/2014/main" id="{ACE53B07-FA04-468C-A3C2-F991FFD78FCB}"/>
              </a:ext>
            </a:extLst>
          </p:cNvPr>
          <p:cNvSpPr>
            <a:spLocks noGrp="1"/>
          </p:cNvSpPr>
          <p:nvPr>
            <p:ph idx="13"/>
          </p:nvPr>
        </p:nvSpPr>
        <p:spPr/>
        <p:txBody>
          <a:bodyPr>
            <a:normAutofit fontScale="40000" lnSpcReduction="20000"/>
          </a:bodyPr>
          <a:lstStyle/>
          <a:p>
            <a:endParaRPr lang="en-US" dirty="0"/>
          </a:p>
        </p:txBody>
      </p:sp>
    </p:spTree>
    <p:extLst>
      <p:ext uri="{BB962C8B-B14F-4D97-AF65-F5344CB8AC3E}">
        <p14:creationId xmlns:p14="http://schemas.microsoft.com/office/powerpoint/2010/main" val="3060477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8" descr="Text&#10;&#10;Description automatically generated with low confidence">
            <a:extLst>
              <a:ext uri="{FF2B5EF4-FFF2-40B4-BE49-F238E27FC236}">
                <a16:creationId xmlns:a16="http://schemas.microsoft.com/office/drawing/2014/main" id="{8D63C205-21D5-62A5-33D7-6AC9396D09D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1977"/>
          <a:stretch/>
        </p:blipFill>
        <p:spPr>
          <a:xfrm>
            <a:off x="8469664" y="3023590"/>
            <a:ext cx="3493821" cy="2563118"/>
          </a:xfrm>
        </p:spPr>
      </p:pic>
      <p:sp>
        <p:nvSpPr>
          <p:cNvPr id="2" name="Title 1">
            <a:extLst>
              <a:ext uri="{FF2B5EF4-FFF2-40B4-BE49-F238E27FC236}">
                <a16:creationId xmlns:a16="http://schemas.microsoft.com/office/drawing/2014/main" id="{952EC1B7-EEEB-D5C7-85FC-7FFF6EAE673F}"/>
              </a:ext>
            </a:extLst>
          </p:cNvPr>
          <p:cNvSpPr>
            <a:spLocks noGrp="1"/>
          </p:cNvSpPr>
          <p:nvPr>
            <p:ph type="title"/>
          </p:nvPr>
        </p:nvSpPr>
        <p:spPr>
          <a:xfrm>
            <a:off x="360680" y="92076"/>
            <a:ext cx="10515600" cy="721735"/>
          </a:xfrm>
        </p:spPr>
        <p:txBody>
          <a:bodyPr>
            <a:normAutofit/>
          </a:bodyPr>
          <a:lstStyle/>
          <a:p>
            <a:r>
              <a:rPr lang="en-US" sz="4000"/>
              <a:t>Brain Encoding?</a:t>
            </a:r>
          </a:p>
        </p:txBody>
      </p:sp>
      <p:sp>
        <p:nvSpPr>
          <p:cNvPr id="14" name="Arrow: Right 13">
            <a:extLst>
              <a:ext uri="{FF2B5EF4-FFF2-40B4-BE49-F238E27FC236}">
                <a16:creationId xmlns:a16="http://schemas.microsoft.com/office/drawing/2014/main" id="{0DEFAD52-BB98-5F3C-359E-A954C61C46C4}"/>
              </a:ext>
            </a:extLst>
          </p:cNvPr>
          <p:cNvSpPr/>
          <p:nvPr/>
        </p:nvSpPr>
        <p:spPr>
          <a:xfrm rot="5400000">
            <a:off x="10554327" y="2661180"/>
            <a:ext cx="1083753" cy="676275"/>
          </a:xfrm>
          <a:prstGeom prst="rightArrow">
            <a:avLst/>
          </a:prstGeom>
          <a:solidFill>
            <a:schemeClr val="bg1"/>
          </a:solidFill>
          <a:ln w="28575">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Present</a:t>
            </a:r>
          </a:p>
        </p:txBody>
      </p:sp>
      <p:sp>
        <p:nvSpPr>
          <p:cNvPr id="15" name="TextBox 14">
            <a:extLst>
              <a:ext uri="{FF2B5EF4-FFF2-40B4-BE49-F238E27FC236}">
                <a16:creationId xmlns:a16="http://schemas.microsoft.com/office/drawing/2014/main" id="{F8EB3467-79E2-B9D5-C0DC-88DA2892F408}"/>
              </a:ext>
            </a:extLst>
          </p:cNvPr>
          <p:cNvSpPr txBox="1"/>
          <p:nvPr/>
        </p:nvSpPr>
        <p:spPr>
          <a:xfrm>
            <a:off x="10449138" y="2022957"/>
            <a:ext cx="129413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Stimulus</a:t>
            </a:r>
          </a:p>
        </p:txBody>
      </p:sp>
      <p:sp>
        <p:nvSpPr>
          <p:cNvPr id="17" name="TextBox 16">
            <a:extLst>
              <a:ext uri="{FF2B5EF4-FFF2-40B4-BE49-F238E27FC236}">
                <a16:creationId xmlns:a16="http://schemas.microsoft.com/office/drawing/2014/main" id="{A5DB3652-DED1-329A-5FE4-00416C2DAF2C}"/>
              </a:ext>
            </a:extLst>
          </p:cNvPr>
          <p:cNvSpPr txBox="1"/>
          <p:nvPr/>
        </p:nvSpPr>
        <p:spPr>
          <a:xfrm>
            <a:off x="564472" y="2022958"/>
            <a:ext cx="129413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Stimulus</a:t>
            </a:r>
          </a:p>
        </p:txBody>
      </p:sp>
      <p:sp>
        <p:nvSpPr>
          <p:cNvPr id="18" name="Rectangle 17">
            <a:extLst>
              <a:ext uri="{FF2B5EF4-FFF2-40B4-BE49-F238E27FC236}">
                <a16:creationId xmlns:a16="http://schemas.microsoft.com/office/drawing/2014/main" id="{1AFE2413-C851-2E2C-7CD7-BF02F26D34E9}"/>
              </a:ext>
            </a:extLst>
          </p:cNvPr>
          <p:cNvSpPr/>
          <p:nvPr/>
        </p:nvSpPr>
        <p:spPr>
          <a:xfrm>
            <a:off x="5919864" y="4133386"/>
            <a:ext cx="1276350" cy="542925"/>
          </a:xfrm>
          <a:prstGeom prst="rect">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Ridge Regression</a:t>
            </a:r>
          </a:p>
        </p:txBody>
      </p:sp>
      <p:sp>
        <p:nvSpPr>
          <p:cNvPr id="16" name="Arrow: Right 15">
            <a:extLst>
              <a:ext uri="{FF2B5EF4-FFF2-40B4-BE49-F238E27FC236}">
                <a16:creationId xmlns:a16="http://schemas.microsoft.com/office/drawing/2014/main" id="{98AA1643-90B1-5F91-434D-1D37B6FC0222}"/>
              </a:ext>
            </a:extLst>
          </p:cNvPr>
          <p:cNvSpPr/>
          <p:nvPr/>
        </p:nvSpPr>
        <p:spPr>
          <a:xfrm rot="5400000">
            <a:off x="669661" y="2688362"/>
            <a:ext cx="1083753" cy="676275"/>
          </a:xfrm>
          <a:prstGeom prst="rightArrow">
            <a:avLst/>
          </a:prstGeom>
          <a:solidFill>
            <a:schemeClr val="bg1"/>
          </a:solidFill>
          <a:ln w="28575">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Calibri" panose="020F0502020204030204"/>
              </a:rPr>
              <a:t>Input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Arrow: Right 19">
            <a:extLst>
              <a:ext uri="{FF2B5EF4-FFF2-40B4-BE49-F238E27FC236}">
                <a16:creationId xmlns:a16="http://schemas.microsoft.com/office/drawing/2014/main" id="{EB60B1D7-A253-4912-BD93-924410AD1827}"/>
              </a:ext>
            </a:extLst>
          </p:cNvPr>
          <p:cNvSpPr/>
          <p:nvPr/>
        </p:nvSpPr>
        <p:spPr>
          <a:xfrm>
            <a:off x="4992630" y="4189692"/>
            <a:ext cx="857611" cy="430312"/>
          </a:xfrm>
          <a:prstGeom prst="rightArrow">
            <a:avLst/>
          </a:prstGeom>
          <a:solidFill>
            <a:schemeClr val="bg1"/>
          </a:solidFill>
          <a:ln w="28575">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Input</a:t>
            </a:r>
          </a:p>
        </p:txBody>
      </p:sp>
      <p:sp>
        <p:nvSpPr>
          <p:cNvPr id="21" name="Arrow: Right 20">
            <a:extLst>
              <a:ext uri="{FF2B5EF4-FFF2-40B4-BE49-F238E27FC236}">
                <a16:creationId xmlns:a16="http://schemas.microsoft.com/office/drawing/2014/main" id="{2BD5CA23-BA2C-CD93-9B56-62308C553095}"/>
              </a:ext>
            </a:extLst>
          </p:cNvPr>
          <p:cNvSpPr/>
          <p:nvPr/>
        </p:nvSpPr>
        <p:spPr>
          <a:xfrm>
            <a:off x="7265837" y="4179086"/>
            <a:ext cx="1053924" cy="430312"/>
          </a:xfrm>
          <a:prstGeom prst="rightArrow">
            <a:avLst/>
          </a:prstGeom>
          <a:solidFill>
            <a:schemeClr val="bg1"/>
          </a:solidFill>
          <a:ln w="28575">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Output</a:t>
            </a:r>
          </a:p>
        </p:txBody>
      </p:sp>
      <p:pic>
        <p:nvPicPr>
          <p:cNvPr id="22" name="Content Placeholder 10" descr="Graphical user interface, diagram&#10;&#10;Description automatically generated">
            <a:extLst>
              <a:ext uri="{FF2B5EF4-FFF2-40B4-BE49-F238E27FC236}">
                <a16:creationId xmlns:a16="http://schemas.microsoft.com/office/drawing/2014/main" id="{28EC46B1-6577-C963-0516-B99F58BC65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15" y="3596807"/>
            <a:ext cx="3099553" cy="1473350"/>
          </a:xfrm>
          <a:prstGeom prst="rect">
            <a:avLst/>
          </a:prstGeom>
        </p:spPr>
      </p:pic>
      <p:sp>
        <p:nvSpPr>
          <p:cNvPr id="24" name="TextBox 23">
            <a:extLst>
              <a:ext uri="{FF2B5EF4-FFF2-40B4-BE49-F238E27FC236}">
                <a16:creationId xmlns:a16="http://schemas.microsoft.com/office/drawing/2014/main" id="{525D6F72-4C30-FD77-6F28-2F3822ABE897}"/>
              </a:ext>
            </a:extLst>
          </p:cNvPr>
          <p:cNvSpPr txBox="1"/>
          <p:nvPr/>
        </p:nvSpPr>
        <p:spPr>
          <a:xfrm>
            <a:off x="5155192" y="3717421"/>
            <a:ext cx="39522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X</a:t>
            </a:r>
          </a:p>
        </p:txBody>
      </p:sp>
      <p:sp>
        <p:nvSpPr>
          <p:cNvPr id="25" name="TextBox 24">
            <a:extLst>
              <a:ext uri="{FF2B5EF4-FFF2-40B4-BE49-F238E27FC236}">
                <a16:creationId xmlns:a16="http://schemas.microsoft.com/office/drawing/2014/main" id="{C2A88E13-988B-ACBD-21A3-95BF66DCB926}"/>
              </a:ext>
            </a:extLst>
          </p:cNvPr>
          <p:cNvSpPr txBox="1"/>
          <p:nvPr/>
        </p:nvSpPr>
        <p:spPr>
          <a:xfrm>
            <a:off x="7565666" y="3715568"/>
            <a:ext cx="39522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Times New Roman" panose="02020603050405020304" pitchFamily="18" charset="0"/>
                <a:cs typeface="Times New Roman" panose="02020603050405020304" pitchFamily="18" charset="0"/>
              </a:rPr>
              <a:t>Y</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476B35AE-247C-8E10-9CDA-8483EF91E785}"/>
              </a:ext>
            </a:extLst>
          </p:cNvPr>
          <p:cNvSpPr txBox="1"/>
          <p:nvPr/>
        </p:nvSpPr>
        <p:spPr>
          <a:xfrm>
            <a:off x="6392692" y="3715568"/>
            <a:ext cx="39522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Times New Roman" panose="02020603050405020304" pitchFamily="18" charset="0"/>
                <a:cs typeface="Times New Roman" panose="02020603050405020304" pitchFamily="18" charset="0"/>
              </a:rPr>
              <a:t>W</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7" name="Picture 26" descr="Chart, line chart&#10;&#10;Description automatically generated">
            <a:extLst>
              <a:ext uri="{FF2B5EF4-FFF2-40B4-BE49-F238E27FC236}">
                <a16:creationId xmlns:a16="http://schemas.microsoft.com/office/drawing/2014/main" id="{4F4AE29A-0FA5-9494-4660-AA09DD7CA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8822" y="1708370"/>
            <a:ext cx="4937740" cy="1941087"/>
          </a:xfrm>
          <a:prstGeom prst="rect">
            <a:avLst/>
          </a:prstGeom>
        </p:spPr>
      </p:pic>
      <p:sp>
        <p:nvSpPr>
          <p:cNvPr id="23" name="Oval 22">
            <a:extLst>
              <a:ext uri="{FF2B5EF4-FFF2-40B4-BE49-F238E27FC236}">
                <a16:creationId xmlns:a16="http://schemas.microsoft.com/office/drawing/2014/main" id="{37E260C7-F96C-AF15-DB03-915312DD08DB}"/>
              </a:ext>
            </a:extLst>
          </p:cNvPr>
          <p:cNvSpPr/>
          <p:nvPr/>
        </p:nvSpPr>
        <p:spPr>
          <a:xfrm>
            <a:off x="2011067" y="3625238"/>
            <a:ext cx="1397218" cy="1680187"/>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TextBox 27">
            <a:extLst>
              <a:ext uri="{FF2B5EF4-FFF2-40B4-BE49-F238E27FC236}">
                <a16:creationId xmlns:a16="http://schemas.microsoft.com/office/drawing/2014/main" id="{97D34728-03D7-0BEF-8FB4-0EC54893D1EC}"/>
              </a:ext>
            </a:extLst>
          </p:cNvPr>
          <p:cNvSpPr txBox="1"/>
          <p:nvPr/>
        </p:nvSpPr>
        <p:spPr>
          <a:xfrm>
            <a:off x="4117370" y="1202795"/>
            <a:ext cx="501601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cs typeface="Times New Roman" panose="02020603050405020304" pitchFamily="18" charset="0"/>
              </a:rPr>
              <a:t>Pearson Correlation (R) = Corr(Y, W(X))</a:t>
            </a:r>
            <a:endParaRPr kumimoji="0" lang="en-US" sz="2400" b="0" i="0" u="none" strike="noStrike" kern="1200" cap="none" spc="0" normalizeH="0" baseline="0" noProof="0">
              <a:ln>
                <a:noFill/>
              </a:ln>
              <a:solidFill>
                <a:prstClr val="black"/>
              </a:solidFill>
              <a:effectLst/>
              <a:uLnTx/>
              <a:uFillTx/>
              <a:cs typeface="Times New Roman" panose="02020603050405020304" pitchFamily="18" charset="0"/>
            </a:endParaRPr>
          </a:p>
        </p:txBody>
      </p:sp>
      <p:pic>
        <p:nvPicPr>
          <p:cNvPr id="5" name="Picture 4" descr="Diagram&#10;&#10;Description automatically generated with medium confidence">
            <a:extLst>
              <a:ext uri="{FF2B5EF4-FFF2-40B4-BE49-F238E27FC236}">
                <a16:creationId xmlns:a16="http://schemas.microsoft.com/office/drawing/2014/main" id="{3A1D50A0-D176-1537-1199-257CB2D74A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1647" y="3625238"/>
            <a:ext cx="1311446" cy="1680187"/>
          </a:xfrm>
          <a:prstGeom prst="rect">
            <a:avLst/>
          </a:prstGeom>
        </p:spPr>
      </p:pic>
      <p:pic>
        <p:nvPicPr>
          <p:cNvPr id="3" name="Picture 2" descr="Diagram&#10;&#10;Description automatically generated">
            <a:extLst>
              <a:ext uri="{FF2B5EF4-FFF2-40B4-BE49-F238E27FC236}">
                <a16:creationId xmlns:a16="http://schemas.microsoft.com/office/drawing/2014/main" id="{B1EA90C5-6BD7-C9AB-85AE-D5B98A9C3DB9}"/>
              </a:ext>
            </a:extLst>
          </p:cNvPr>
          <p:cNvPicPr>
            <a:picLocks noChangeAspect="1"/>
          </p:cNvPicPr>
          <p:nvPr/>
        </p:nvPicPr>
        <p:blipFill rotWithShape="1">
          <a:blip r:embed="rId6">
            <a:extLst>
              <a:ext uri="{28A0092B-C50C-407E-A947-70E740481C1C}">
                <a14:useLocalDpi xmlns:a14="http://schemas.microsoft.com/office/drawing/2010/main" val="0"/>
              </a:ext>
            </a:extLst>
          </a:blip>
          <a:srcRect t="7885" r="56160" b="79542"/>
          <a:stretch/>
        </p:blipFill>
        <p:spPr>
          <a:xfrm>
            <a:off x="134567" y="1455033"/>
            <a:ext cx="2276270" cy="591812"/>
          </a:xfrm>
          <a:prstGeom prst="rect">
            <a:avLst/>
          </a:prstGeom>
        </p:spPr>
      </p:pic>
      <p:pic>
        <p:nvPicPr>
          <p:cNvPr id="4" name="Picture 3" descr="Diagram&#10;&#10;Description automatically generated">
            <a:extLst>
              <a:ext uri="{FF2B5EF4-FFF2-40B4-BE49-F238E27FC236}">
                <a16:creationId xmlns:a16="http://schemas.microsoft.com/office/drawing/2014/main" id="{D5A97CD3-7FC1-3863-874E-7CC6F06EEC6F}"/>
              </a:ext>
            </a:extLst>
          </p:cNvPr>
          <p:cNvPicPr>
            <a:picLocks noChangeAspect="1"/>
          </p:cNvPicPr>
          <p:nvPr/>
        </p:nvPicPr>
        <p:blipFill rotWithShape="1">
          <a:blip r:embed="rId6">
            <a:extLst>
              <a:ext uri="{28A0092B-C50C-407E-A947-70E740481C1C}">
                <a14:useLocalDpi xmlns:a14="http://schemas.microsoft.com/office/drawing/2010/main" val="0"/>
              </a:ext>
            </a:extLst>
          </a:blip>
          <a:srcRect t="7885" r="56160" b="79542"/>
          <a:stretch/>
        </p:blipFill>
        <p:spPr>
          <a:xfrm>
            <a:off x="9781163" y="1433627"/>
            <a:ext cx="2276270" cy="591812"/>
          </a:xfrm>
          <a:prstGeom prst="rect">
            <a:avLst/>
          </a:prstGeom>
        </p:spPr>
      </p:pic>
      <p:pic>
        <p:nvPicPr>
          <p:cNvPr id="6" name="Picture 5">
            <a:extLst>
              <a:ext uri="{FF2B5EF4-FFF2-40B4-BE49-F238E27FC236}">
                <a16:creationId xmlns:a16="http://schemas.microsoft.com/office/drawing/2014/main" id="{C119E8FC-C09F-7F9A-F22D-1370C4E6E384}"/>
              </a:ext>
            </a:extLst>
          </p:cNvPr>
          <p:cNvPicPr>
            <a:picLocks noChangeAspect="1"/>
          </p:cNvPicPr>
          <p:nvPr/>
        </p:nvPicPr>
        <p:blipFill>
          <a:blip r:embed="rId7"/>
          <a:stretch>
            <a:fillRect/>
          </a:stretch>
        </p:blipFill>
        <p:spPr>
          <a:xfrm>
            <a:off x="4033283" y="6458997"/>
            <a:ext cx="4371211" cy="432854"/>
          </a:xfrm>
          <a:prstGeom prst="rect">
            <a:avLst/>
          </a:prstGeom>
        </p:spPr>
      </p:pic>
    </p:spTree>
    <p:extLst>
      <p:ext uri="{BB962C8B-B14F-4D97-AF65-F5344CB8AC3E}">
        <p14:creationId xmlns:p14="http://schemas.microsoft.com/office/powerpoint/2010/main" val="400555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7" grpId="0"/>
      <p:bldP spid="18" grpId="0" animBg="1"/>
      <p:bldP spid="16" grpId="0" animBg="1"/>
      <p:bldP spid="20" grpId="0" animBg="1"/>
      <p:bldP spid="21" grpId="0" animBg="1"/>
      <p:bldP spid="24" grpId="0"/>
      <p:bldP spid="25" grpId="0"/>
      <p:bldP spid="26" grpId="0"/>
      <p:bldP spid="23" grpId="0" animBg="1"/>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52"/>
          <p:cNvSpPr txBox="1">
            <a:spLocks noGrp="1"/>
          </p:cNvSpPr>
          <p:nvPr>
            <p:ph type="body" idx="1"/>
          </p:nvPr>
        </p:nvSpPr>
        <p:spPr>
          <a:xfrm>
            <a:off x="147633" y="1104900"/>
            <a:ext cx="11892000" cy="669600"/>
          </a:xfrm>
          <a:prstGeom prst="rect">
            <a:avLst/>
          </a:prstGeom>
        </p:spPr>
        <p:txBody>
          <a:bodyPr spcFirstLastPara="1" vert="horz" wrap="square" lIns="91433" tIns="45700" rIns="91433" bIns="45700" rtlCol="0" anchor="t" anchorCtr="0">
            <a:normAutofit fontScale="85000" lnSpcReduction="20000"/>
          </a:bodyPr>
          <a:lstStyle/>
          <a:p>
            <a:pPr indent="-482588">
              <a:spcAft>
                <a:spcPts val="1333"/>
              </a:spcAft>
              <a:buSzPts val="2100"/>
              <a:buFont typeface="Calibri"/>
              <a:buChar char="•"/>
            </a:pPr>
            <a:r>
              <a:rPr lang="en"/>
              <a:t>Independent model per participant</a:t>
            </a:r>
            <a:endParaRPr/>
          </a:p>
        </p:txBody>
      </p:sp>
      <p:sp>
        <p:nvSpPr>
          <p:cNvPr id="494" name="Google Shape;494;p52"/>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r>
              <a:rPr lang="en"/>
              <a:t>Encoding: training </a:t>
            </a:r>
            <a:r>
              <a:rPr lang="en" b="1"/>
              <a:t>independent </a:t>
            </a:r>
            <a:r>
              <a:rPr lang="en"/>
              <a:t>models</a:t>
            </a:r>
            <a:endParaRPr/>
          </a:p>
        </p:txBody>
      </p:sp>
      <p:grpSp>
        <p:nvGrpSpPr>
          <p:cNvPr id="496" name="Google Shape;496;p52"/>
          <p:cNvGrpSpPr/>
          <p:nvPr/>
        </p:nvGrpSpPr>
        <p:grpSpPr>
          <a:xfrm>
            <a:off x="879895" y="1853167"/>
            <a:ext cx="10589205" cy="1657042"/>
            <a:chOff x="659921" y="1389875"/>
            <a:chExt cx="7941904" cy="1045125"/>
          </a:xfrm>
        </p:grpSpPr>
        <p:grpSp>
          <p:nvGrpSpPr>
            <p:cNvPr id="497" name="Google Shape;497;p52"/>
            <p:cNvGrpSpPr/>
            <p:nvPr/>
          </p:nvGrpSpPr>
          <p:grpSpPr>
            <a:xfrm>
              <a:off x="659921" y="1389875"/>
              <a:ext cx="1990504" cy="990025"/>
              <a:chOff x="951746" y="1407000"/>
              <a:chExt cx="1990504" cy="990025"/>
            </a:xfrm>
          </p:grpSpPr>
          <p:sp>
            <p:nvSpPr>
              <p:cNvPr id="498" name="Google Shape;498;p52"/>
              <p:cNvSpPr txBox="1"/>
              <p:nvPr/>
            </p:nvSpPr>
            <p:spPr>
              <a:xfrm>
                <a:off x="1758525" y="1407000"/>
                <a:ext cx="543900" cy="461635"/>
              </a:xfrm>
              <a:prstGeom prst="rect">
                <a:avLst/>
              </a:prstGeom>
              <a:noFill/>
              <a:ln>
                <a:noFill/>
              </a:ln>
            </p:spPr>
            <p:txBody>
              <a:bodyPr spcFirstLastPara="1" wrap="square" lIns="121900" tIns="121900" rIns="121900" bIns="121900" anchor="t" anchorCtr="0">
                <a:spAutoFit/>
              </a:bodyPr>
              <a:lstStyle/>
              <a:p>
                <a:r>
                  <a:rPr lang="en" sz="2400" b="1">
                    <a:latin typeface="Calibri"/>
                    <a:ea typeface="Calibri"/>
                    <a:cs typeface="Calibri"/>
                    <a:sym typeface="Calibri"/>
                  </a:rPr>
                  <a:t>P1</a:t>
                </a:r>
                <a:endParaRPr sz="2400" b="1">
                  <a:latin typeface="Calibri"/>
                  <a:ea typeface="Calibri"/>
                  <a:cs typeface="Calibri"/>
                  <a:sym typeface="Calibri"/>
                </a:endParaRPr>
              </a:p>
            </p:txBody>
          </p:sp>
          <p:grpSp>
            <p:nvGrpSpPr>
              <p:cNvPr id="499" name="Google Shape;499;p52"/>
              <p:cNvGrpSpPr/>
              <p:nvPr/>
            </p:nvGrpSpPr>
            <p:grpSpPr>
              <a:xfrm>
                <a:off x="951746" y="1664525"/>
                <a:ext cx="1990504" cy="732500"/>
                <a:chOff x="951746" y="1664525"/>
                <a:chExt cx="1990504" cy="732500"/>
              </a:xfrm>
            </p:grpSpPr>
            <p:pic>
              <p:nvPicPr>
                <p:cNvPr id="500" name="Google Shape;500;p52"/>
                <p:cNvPicPr preferRelativeResize="0"/>
                <p:nvPr/>
              </p:nvPicPr>
              <p:blipFill rotWithShape="1">
                <a:blip r:embed="rId3">
                  <a:alphaModFix/>
                </a:blip>
                <a:srcRect l="46230" t="65186" r="27800" b="9353"/>
                <a:stretch/>
              </p:blipFill>
              <p:spPr>
                <a:xfrm>
                  <a:off x="951746" y="1743350"/>
                  <a:ext cx="1919186" cy="653675"/>
                </a:xfrm>
                <a:prstGeom prst="rect">
                  <a:avLst/>
                </a:prstGeom>
                <a:noFill/>
                <a:ln>
                  <a:noFill/>
                </a:ln>
              </p:spPr>
            </p:pic>
            <p:sp>
              <p:nvSpPr>
                <p:cNvPr id="501" name="Google Shape;501;p52"/>
                <p:cNvSpPr/>
                <p:nvPr/>
              </p:nvSpPr>
              <p:spPr>
                <a:xfrm>
                  <a:off x="951750" y="1664525"/>
                  <a:ext cx="1990500" cy="1482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sp>
              <p:nvSpPr>
                <p:cNvPr id="502" name="Google Shape;502;p52"/>
                <p:cNvSpPr/>
                <p:nvPr/>
              </p:nvSpPr>
              <p:spPr>
                <a:xfrm>
                  <a:off x="974075" y="1778400"/>
                  <a:ext cx="1097700" cy="1482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grpSp>
        </p:grpSp>
        <p:sp>
          <p:nvSpPr>
            <p:cNvPr id="503" name="Google Shape;503;p52"/>
            <p:cNvSpPr txBox="1"/>
            <p:nvPr/>
          </p:nvSpPr>
          <p:spPr>
            <a:xfrm>
              <a:off x="5658975" y="1444975"/>
              <a:ext cx="615600" cy="461635"/>
            </a:xfrm>
            <a:prstGeom prst="rect">
              <a:avLst/>
            </a:prstGeom>
            <a:noFill/>
            <a:ln>
              <a:noFill/>
            </a:ln>
          </p:spPr>
          <p:txBody>
            <a:bodyPr spcFirstLastPara="1" wrap="square" lIns="121900" tIns="121900" rIns="121900" bIns="121900" anchor="t" anchorCtr="0">
              <a:spAutoFit/>
            </a:bodyPr>
            <a:lstStyle/>
            <a:p>
              <a:r>
                <a:rPr lang="en" sz="2400">
                  <a:latin typeface="Calibri"/>
                  <a:ea typeface="Calibri"/>
                  <a:cs typeface="Calibri"/>
                  <a:sym typeface="Calibri"/>
                </a:rPr>
                <a:t>…</a:t>
              </a:r>
              <a:endParaRPr sz="2400">
                <a:latin typeface="Calibri"/>
                <a:ea typeface="Calibri"/>
                <a:cs typeface="Calibri"/>
                <a:sym typeface="Calibri"/>
              </a:endParaRPr>
            </a:p>
          </p:txBody>
        </p:sp>
        <p:grpSp>
          <p:nvGrpSpPr>
            <p:cNvPr id="504" name="Google Shape;504;p52"/>
            <p:cNvGrpSpPr/>
            <p:nvPr/>
          </p:nvGrpSpPr>
          <p:grpSpPr>
            <a:xfrm>
              <a:off x="3147571" y="1444975"/>
              <a:ext cx="1990504" cy="990025"/>
              <a:chOff x="3576746" y="1485000"/>
              <a:chExt cx="1990504" cy="990025"/>
            </a:xfrm>
          </p:grpSpPr>
          <p:sp>
            <p:nvSpPr>
              <p:cNvPr id="505" name="Google Shape;505;p52"/>
              <p:cNvSpPr txBox="1"/>
              <p:nvPr/>
            </p:nvSpPr>
            <p:spPr>
              <a:xfrm>
                <a:off x="4383525" y="1485000"/>
                <a:ext cx="543900" cy="461635"/>
              </a:xfrm>
              <a:prstGeom prst="rect">
                <a:avLst/>
              </a:prstGeom>
              <a:noFill/>
              <a:ln>
                <a:noFill/>
              </a:ln>
            </p:spPr>
            <p:txBody>
              <a:bodyPr spcFirstLastPara="1" wrap="square" lIns="121900" tIns="121900" rIns="121900" bIns="121900" anchor="t" anchorCtr="0">
                <a:spAutoFit/>
              </a:bodyPr>
              <a:lstStyle/>
              <a:p>
                <a:r>
                  <a:rPr lang="en" sz="2400" b="1">
                    <a:latin typeface="Calibri"/>
                    <a:ea typeface="Calibri"/>
                    <a:cs typeface="Calibri"/>
                    <a:sym typeface="Calibri"/>
                  </a:rPr>
                  <a:t>P2</a:t>
                </a:r>
                <a:endParaRPr sz="2400" b="1">
                  <a:latin typeface="Calibri"/>
                  <a:ea typeface="Calibri"/>
                  <a:cs typeface="Calibri"/>
                  <a:sym typeface="Calibri"/>
                </a:endParaRPr>
              </a:p>
            </p:txBody>
          </p:sp>
          <p:grpSp>
            <p:nvGrpSpPr>
              <p:cNvPr id="506" name="Google Shape;506;p52"/>
              <p:cNvGrpSpPr/>
              <p:nvPr/>
            </p:nvGrpSpPr>
            <p:grpSpPr>
              <a:xfrm>
                <a:off x="3576746" y="1742525"/>
                <a:ext cx="1990504" cy="732500"/>
                <a:chOff x="951746" y="1664525"/>
                <a:chExt cx="1990504" cy="732500"/>
              </a:xfrm>
            </p:grpSpPr>
            <p:pic>
              <p:nvPicPr>
                <p:cNvPr id="507" name="Google Shape;507;p52"/>
                <p:cNvPicPr preferRelativeResize="0"/>
                <p:nvPr/>
              </p:nvPicPr>
              <p:blipFill rotWithShape="1">
                <a:blip r:embed="rId3">
                  <a:alphaModFix/>
                </a:blip>
                <a:srcRect l="46230" t="65186" r="27800" b="9353"/>
                <a:stretch/>
              </p:blipFill>
              <p:spPr>
                <a:xfrm>
                  <a:off x="951746" y="1743350"/>
                  <a:ext cx="1919186" cy="653675"/>
                </a:xfrm>
                <a:prstGeom prst="rect">
                  <a:avLst/>
                </a:prstGeom>
                <a:noFill/>
                <a:ln>
                  <a:noFill/>
                </a:ln>
              </p:spPr>
            </p:pic>
            <p:sp>
              <p:nvSpPr>
                <p:cNvPr id="508" name="Google Shape;508;p52"/>
                <p:cNvSpPr/>
                <p:nvPr/>
              </p:nvSpPr>
              <p:spPr>
                <a:xfrm>
                  <a:off x="951750" y="1664525"/>
                  <a:ext cx="1990500" cy="1482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sp>
              <p:nvSpPr>
                <p:cNvPr id="509" name="Google Shape;509;p52"/>
                <p:cNvSpPr/>
                <p:nvPr/>
              </p:nvSpPr>
              <p:spPr>
                <a:xfrm>
                  <a:off x="974075" y="1778400"/>
                  <a:ext cx="1097700" cy="1482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grpSp>
          <p:sp>
            <p:nvSpPr>
              <p:cNvPr id="510" name="Google Shape;510;p52"/>
              <p:cNvSpPr/>
              <p:nvPr/>
            </p:nvSpPr>
            <p:spPr>
              <a:xfrm>
                <a:off x="5024100" y="2048750"/>
                <a:ext cx="51600" cy="57300"/>
              </a:xfrm>
              <a:prstGeom prst="rect">
                <a:avLst/>
              </a:prstGeom>
              <a:solidFill>
                <a:srgbClr val="FF0000"/>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511" name="Google Shape;511;p52"/>
            <p:cNvGrpSpPr/>
            <p:nvPr/>
          </p:nvGrpSpPr>
          <p:grpSpPr>
            <a:xfrm>
              <a:off x="6611321" y="1444975"/>
              <a:ext cx="1990504" cy="990025"/>
              <a:chOff x="6748646" y="1535763"/>
              <a:chExt cx="1990504" cy="990025"/>
            </a:xfrm>
          </p:grpSpPr>
          <p:sp>
            <p:nvSpPr>
              <p:cNvPr id="512" name="Google Shape;512;p52"/>
              <p:cNvSpPr txBox="1"/>
              <p:nvPr/>
            </p:nvSpPr>
            <p:spPr>
              <a:xfrm>
                <a:off x="7555425" y="1535763"/>
                <a:ext cx="543900" cy="461635"/>
              </a:xfrm>
              <a:prstGeom prst="rect">
                <a:avLst/>
              </a:prstGeom>
              <a:noFill/>
              <a:ln>
                <a:noFill/>
              </a:ln>
            </p:spPr>
            <p:txBody>
              <a:bodyPr spcFirstLastPara="1" wrap="square" lIns="121900" tIns="121900" rIns="121900" bIns="121900" anchor="t" anchorCtr="0">
                <a:spAutoFit/>
              </a:bodyPr>
              <a:lstStyle/>
              <a:p>
                <a:r>
                  <a:rPr lang="en" sz="2400" b="1">
                    <a:latin typeface="Calibri"/>
                    <a:ea typeface="Calibri"/>
                    <a:cs typeface="Calibri"/>
                    <a:sym typeface="Calibri"/>
                  </a:rPr>
                  <a:t>PN</a:t>
                </a:r>
                <a:endParaRPr sz="2400" b="1">
                  <a:latin typeface="Calibri"/>
                  <a:ea typeface="Calibri"/>
                  <a:cs typeface="Calibri"/>
                  <a:sym typeface="Calibri"/>
                </a:endParaRPr>
              </a:p>
            </p:txBody>
          </p:sp>
          <p:grpSp>
            <p:nvGrpSpPr>
              <p:cNvPr id="513" name="Google Shape;513;p52"/>
              <p:cNvGrpSpPr/>
              <p:nvPr/>
            </p:nvGrpSpPr>
            <p:grpSpPr>
              <a:xfrm>
                <a:off x="6748646" y="1793288"/>
                <a:ext cx="1990504" cy="732500"/>
                <a:chOff x="951746" y="1664525"/>
                <a:chExt cx="1990504" cy="732500"/>
              </a:xfrm>
            </p:grpSpPr>
            <p:pic>
              <p:nvPicPr>
                <p:cNvPr id="514" name="Google Shape;514;p52"/>
                <p:cNvPicPr preferRelativeResize="0"/>
                <p:nvPr/>
              </p:nvPicPr>
              <p:blipFill rotWithShape="1">
                <a:blip r:embed="rId3">
                  <a:alphaModFix/>
                </a:blip>
                <a:srcRect l="46230" t="65186" r="27800" b="9353"/>
                <a:stretch/>
              </p:blipFill>
              <p:spPr>
                <a:xfrm>
                  <a:off x="951746" y="1743350"/>
                  <a:ext cx="1919186" cy="653675"/>
                </a:xfrm>
                <a:prstGeom prst="rect">
                  <a:avLst/>
                </a:prstGeom>
                <a:noFill/>
                <a:ln>
                  <a:noFill/>
                </a:ln>
              </p:spPr>
            </p:pic>
            <p:sp>
              <p:nvSpPr>
                <p:cNvPr id="515" name="Google Shape;515;p52"/>
                <p:cNvSpPr/>
                <p:nvPr/>
              </p:nvSpPr>
              <p:spPr>
                <a:xfrm>
                  <a:off x="951750" y="1664525"/>
                  <a:ext cx="1990500" cy="1482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sp>
              <p:nvSpPr>
                <p:cNvPr id="516" name="Google Shape;516;p52"/>
                <p:cNvSpPr/>
                <p:nvPr/>
              </p:nvSpPr>
              <p:spPr>
                <a:xfrm>
                  <a:off x="974075" y="1778400"/>
                  <a:ext cx="1097700" cy="1482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grpSp>
          <p:sp>
            <p:nvSpPr>
              <p:cNvPr id="517" name="Google Shape;517;p52"/>
              <p:cNvSpPr/>
              <p:nvPr/>
            </p:nvSpPr>
            <p:spPr>
              <a:xfrm>
                <a:off x="8187600" y="2106050"/>
                <a:ext cx="51600" cy="57300"/>
              </a:xfrm>
              <a:prstGeom prst="rect">
                <a:avLst/>
              </a:prstGeom>
              <a:solidFill>
                <a:srgbClr val="FFFF00"/>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grpSp>
        <p:nvGrpSpPr>
          <p:cNvPr id="518" name="Google Shape;518;p52"/>
          <p:cNvGrpSpPr/>
          <p:nvPr/>
        </p:nvGrpSpPr>
        <p:grpSpPr>
          <a:xfrm>
            <a:off x="930528" y="4542333"/>
            <a:ext cx="10422939" cy="1458600"/>
            <a:chOff x="697896" y="3406750"/>
            <a:chExt cx="7817204" cy="1093950"/>
          </a:xfrm>
        </p:grpSpPr>
        <p:grpSp>
          <p:nvGrpSpPr>
            <p:cNvPr id="519" name="Google Shape;519;p52"/>
            <p:cNvGrpSpPr/>
            <p:nvPr/>
          </p:nvGrpSpPr>
          <p:grpSpPr>
            <a:xfrm>
              <a:off x="697896" y="3446825"/>
              <a:ext cx="1990504" cy="1053875"/>
              <a:chOff x="951746" y="1343150"/>
              <a:chExt cx="1990504" cy="1053875"/>
            </a:xfrm>
          </p:grpSpPr>
          <p:sp>
            <p:nvSpPr>
              <p:cNvPr id="520" name="Google Shape;520;p52"/>
              <p:cNvSpPr txBox="1"/>
              <p:nvPr/>
            </p:nvSpPr>
            <p:spPr>
              <a:xfrm>
                <a:off x="1529925" y="1343150"/>
                <a:ext cx="1299300" cy="461635"/>
              </a:xfrm>
              <a:prstGeom prst="rect">
                <a:avLst/>
              </a:prstGeom>
              <a:noFill/>
              <a:ln>
                <a:noFill/>
              </a:ln>
            </p:spPr>
            <p:txBody>
              <a:bodyPr spcFirstLastPara="1" wrap="square" lIns="121900" tIns="121900" rIns="121900" bIns="121900" anchor="t" anchorCtr="0">
                <a:spAutoFit/>
              </a:bodyPr>
              <a:lstStyle/>
              <a:p>
                <a:r>
                  <a:rPr lang="en" sz="2400" b="1">
                    <a:latin typeface="Calibri"/>
                    <a:ea typeface="Calibri"/>
                    <a:cs typeface="Calibri"/>
                    <a:sym typeface="Calibri"/>
                  </a:rPr>
                  <a:t>P1, v1</a:t>
                </a:r>
                <a:endParaRPr sz="2400" b="1">
                  <a:latin typeface="Calibri"/>
                  <a:ea typeface="Calibri"/>
                  <a:cs typeface="Calibri"/>
                  <a:sym typeface="Calibri"/>
                </a:endParaRPr>
              </a:p>
            </p:txBody>
          </p:sp>
          <p:grpSp>
            <p:nvGrpSpPr>
              <p:cNvPr id="521" name="Google Shape;521;p52"/>
              <p:cNvGrpSpPr/>
              <p:nvPr/>
            </p:nvGrpSpPr>
            <p:grpSpPr>
              <a:xfrm>
                <a:off x="951746" y="1664525"/>
                <a:ext cx="1990504" cy="732500"/>
                <a:chOff x="951746" y="1664525"/>
                <a:chExt cx="1990504" cy="732500"/>
              </a:xfrm>
            </p:grpSpPr>
            <p:pic>
              <p:nvPicPr>
                <p:cNvPr id="522" name="Google Shape;522;p52"/>
                <p:cNvPicPr preferRelativeResize="0"/>
                <p:nvPr/>
              </p:nvPicPr>
              <p:blipFill rotWithShape="1">
                <a:blip r:embed="rId3">
                  <a:alphaModFix/>
                </a:blip>
                <a:srcRect l="46230" t="65186" r="27800" b="9353"/>
                <a:stretch/>
              </p:blipFill>
              <p:spPr>
                <a:xfrm>
                  <a:off x="951746" y="1743350"/>
                  <a:ext cx="1919186" cy="653675"/>
                </a:xfrm>
                <a:prstGeom prst="rect">
                  <a:avLst/>
                </a:prstGeom>
                <a:noFill/>
                <a:ln>
                  <a:noFill/>
                </a:ln>
              </p:spPr>
            </p:pic>
            <p:sp>
              <p:nvSpPr>
                <p:cNvPr id="523" name="Google Shape;523;p52"/>
                <p:cNvSpPr/>
                <p:nvPr/>
              </p:nvSpPr>
              <p:spPr>
                <a:xfrm>
                  <a:off x="951750" y="1664525"/>
                  <a:ext cx="1990500" cy="1482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sp>
              <p:nvSpPr>
                <p:cNvPr id="524" name="Google Shape;524;p52"/>
                <p:cNvSpPr/>
                <p:nvPr/>
              </p:nvSpPr>
              <p:spPr>
                <a:xfrm>
                  <a:off x="974075" y="1778400"/>
                  <a:ext cx="1097700" cy="1482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grpSp>
        </p:grpSp>
        <p:grpSp>
          <p:nvGrpSpPr>
            <p:cNvPr id="525" name="Google Shape;525;p52"/>
            <p:cNvGrpSpPr/>
            <p:nvPr/>
          </p:nvGrpSpPr>
          <p:grpSpPr>
            <a:xfrm>
              <a:off x="3104846" y="3446825"/>
              <a:ext cx="1990504" cy="1053875"/>
              <a:chOff x="951746" y="1343150"/>
              <a:chExt cx="1990504" cy="1053875"/>
            </a:xfrm>
          </p:grpSpPr>
          <p:sp>
            <p:nvSpPr>
              <p:cNvPr id="526" name="Google Shape;526;p52"/>
              <p:cNvSpPr txBox="1"/>
              <p:nvPr/>
            </p:nvSpPr>
            <p:spPr>
              <a:xfrm>
                <a:off x="1529925" y="1343150"/>
                <a:ext cx="1299300" cy="461635"/>
              </a:xfrm>
              <a:prstGeom prst="rect">
                <a:avLst/>
              </a:prstGeom>
              <a:noFill/>
              <a:ln>
                <a:noFill/>
              </a:ln>
            </p:spPr>
            <p:txBody>
              <a:bodyPr spcFirstLastPara="1" wrap="square" lIns="121900" tIns="121900" rIns="121900" bIns="121900" anchor="t" anchorCtr="0">
                <a:spAutoFit/>
              </a:bodyPr>
              <a:lstStyle/>
              <a:p>
                <a:r>
                  <a:rPr lang="en" sz="2400" b="1">
                    <a:latin typeface="Calibri"/>
                    <a:ea typeface="Calibri"/>
                    <a:cs typeface="Calibri"/>
                    <a:sym typeface="Calibri"/>
                  </a:rPr>
                  <a:t>P1, v2</a:t>
                </a:r>
                <a:endParaRPr sz="2400" b="1">
                  <a:latin typeface="Calibri"/>
                  <a:ea typeface="Calibri"/>
                  <a:cs typeface="Calibri"/>
                  <a:sym typeface="Calibri"/>
                </a:endParaRPr>
              </a:p>
            </p:txBody>
          </p:sp>
          <p:grpSp>
            <p:nvGrpSpPr>
              <p:cNvPr id="527" name="Google Shape;527;p52"/>
              <p:cNvGrpSpPr/>
              <p:nvPr/>
            </p:nvGrpSpPr>
            <p:grpSpPr>
              <a:xfrm>
                <a:off x="951746" y="1664525"/>
                <a:ext cx="1990504" cy="732500"/>
                <a:chOff x="951746" y="1664525"/>
                <a:chExt cx="1990504" cy="732500"/>
              </a:xfrm>
            </p:grpSpPr>
            <p:pic>
              <p:nvPicPr>
                <p:cNvPr id="528" name="Google Shape;528;p52"/>
                <p:cNvPicPr preferRelativeResize="0"/>
                <p:nvPr/>
              </p:nvPicPr>
              <p:blipFill rotWithShape="1">
                <a:blip r:embed="rId3">
                  <a:alphaModFix/>
                </a:blip>
                <a:srcRect l="46230" t="65186" r="27800" b="9353"/>
                <a:stretch/>
              </p:blipFill>
              <p:spPr>
                <a:xfrm>
                  <a:off x="951746" y="1743350"/>
                  <a:ext cx="1919186" cy="653675"/>
                </a:xfrm>
                <a:prstGeom prst="rect">
                  <a:avLst/>
                </a:prstGeom>
                <a:noFill/>
                <a:ln>
                  <a:noFill/>
                </a:ln>
              </p:spPr>
            </p:pic>
            <p:sp>
              <p:nvSpPr>
                <p:cNvPr id="529" name="Google Shape;529;p52"/>
                <p:cNvSpPr/>
                <p:nvPr/>
              </p:nvSpPr>
              <p:spPr>
                <a:xfrm>
                  <a:off x="951750" y="1664525"/>
                  <a:ext cx="1990500" cy="1482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sp>
              <p:nvSpPr>
                <p:cNvPr id="530" name="Google Shape;530;p52"/>
                <p:cNvSpPr/>
                <p:nvPr/>
              </p:nvSpPr>
              <p:spPr>
                <a:xfrm>
                  <a:off x="974075" y="1778400"/>
                  <a:ext cx="1097700" cy="1482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grpSp>
        </p:grpSp>
        <p:grpSp>
          <p:nvGrpSpPr>
            <p:cNvPr id="531" name="Google Shape;531;p52"/>
            <p:cNvGrpSpPr/>
            <p:nvPr/>
          </p:nvGrpSpPr>
          <p:grpSpPr>
            <a:xfrm>
              <a:off x="4329228" y="3916996"/>
              <a:ext cx="719416" cy="581971"/>
              <a:chOff x="3782725" y="2321454"/>
              <a:chExt cx="878300" cy="710501"/>
            </a:xfrm>
          </p:grpSpPr>
          <p:pic>
            <p:nvPicPr>
              <p:cNvPr id="532" name="Google Shape;532;p52"/>
              <p:cNvPicPr preferRelativeResize="0"/>
              <p:nvPr/>
            </p:nvPicPr>
            <p:blipFill rotWithShape="1">
              <a:blip r:embed="rId3">
                <a:alphaModFix/>
              </a:blip>
              <a:srcRect l="62543" t="68159" r="27799" b="9354"/>
              <a:stretch/>
            </p:blipFill>
            <p:spPr>
              <a:xfrm>
                <a:off x="3782725" y="2321454"/>
                <a:ext cx="878300" cy="710501"/>
              </a:xfrm>
              <a:prstGeom prst="rect">
                <a:avLst/>
              </a:prstGeom>
              <a:noFill/>
              <a:ln>
                <a:noFill/>
              </a:ln>
            </p:spPr>
          </p:pic>
          <p:sp>
            <p:nvSpPr>
              <p:cNvPr id="533" name="Google Shape;533;p52"/>
              <p:cNvSpPr/>
              <p:nvPr/>
            </p:nvSpPr>
            <p:spPr>
              <a:xfrm rot="1214296">
                <a:off x="4071676" y="2506752"/>
                <a:ext cx="63309" cy="76406"/>
              </a:xfrm>
              <a:prstGeom prst="ellipse">
                <a:avLst/>
              </a:prstGeom>
              <a:solidFill>
                <a:srgbClr val="666666"/>
              </a:solidFill>
              <a:ln>
                <a:noFill/>
              </a:ln>
            </p:spPr>
            <p:txBody>
              <a:bodyPr spcFirstLastPara="1" wrap="square" lIns="121900" tIns="121900" rIns="121900" bIns="121900" anchor="ctr" anchorCtr="0">
                <a:noAutofit/>
              </a:bodyPr>
              <a:lstStyle/>
              <a:p>
                <a:endParaRPr sz="2400"/>
              </a:p>
            </p:txBody>
          </p:sp>
          <p:sp>
            <p:nvSpPr>
              <p:cNvPr id="534" name="Google Shape;534;p52"/>
              <p:cNvSpPr/>
              <p:nvPr/>
            </p:nvSpPr>
            <p:spPr>
              <a:xfrm>
                <a:off x="4452809" y="2663580"/>
                <a:ext cx="60300" cy="60300"/>
              </a:xfrm>
              <a:prstGeom prst="rect">
                <a:avLst/>
              </a:prstGeom>
              <a:solidFill>
                <a:srgbClr val="EAD1DC"/>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535" name="Google Shape;535;p52"/>
            <p:cNvSpPr txBox="1"/>
            <p:nvPr/>
          </p:nvSpPr>
          <p:spPr>
            <a:xfrm>
              <a:off x="5702650" y="3406750"/>
              <a:ext cx="615600" cy="461635"/>
            </a:xfrm>
            <a:prstGeom prst="rect">
              <a:avLst/>
            </a:prstGeom>
            <a:noFill/>
            <a:ln>
              <a:noFill/>
            </a:ln>
          </p:spPr>
          <p:txBody>
            <a:bodyPr spcFirstLastPara="1" wrap="square" lIns="121900" tIns="121900" rIns="121900" bIns="121900" anchor="t" anchorCtr="0">
              <a:spAutoFit/>
            </a:bodyPr>
            <a:lstStyle/>
            <a:p>
              <a:r>
                <a:rPr lang="en" sz="2400">
                  <a:latin typeface="Calibri"/>
                  <a:ea typeface="Calibri"/>
                  <a:cs typeface="Calibri"/>
                  <a:sym typeface="Calibri"/>
                </a:rPr>
                <a:t>…</a:t>
              </a:r>
              <a:endParaRPr sz="2400">
                <a:latin typeface="Calibri"/>
                <a:ea typeface="Calibri"/>
                <a:cs typeface="Calibri"/>
                <a:sym typeface="Calibri"/>
              </a:endParaRPr>
            </a:p>
          </p:txBody>
        </p:sp>
        <p:grpSp>
          <p:nvGrpSpPr>
            <p:cNvPr id="536" name="Google Shape;536;p52"/>
            <p:cNvGrpSpPr/>
            <p:nvPr/>
          </p:nvGrpSpPr>
          <p:grpSpPr>
            <a:xfrm>
              <a:off x="6524596" y="3446825"/>
              <a:ext cx="1990504" cy="1053875"/>
              <a:chOff x="951746" y="1343150"/>
              <a:chExt cx="1990504" cy="1053875"/>
            </a:xfrm>
          </p:grpSpPr>
          <p:sp>
            <p:nvSpPr>
              <p:cNvPr id="537" name="Google Shape;537;p52"/>
              <p:cNvSpPr txBox="1"/>
              <p:nvPr/>
            </p:nvSpPr>
            <p:spPr>
              <a:xfrm>
                <a:off x="1529925" y="1343150"/>
                <a:ext cx="1299300" cy="461635"/>
              </a:xfrm>
              <a:prstGeom prst="rect">
                <a:avLst/>
              </a:prstGeom>
              <a:noFill/>
              <a:ln>
                <a:noFill/>
              </a:ln>
            </p:spPr>
            <p:txBody>
              <a:bodyPr spcFirstLastPara="1" wrap="square" lIns="121900" tIns="121900" rIns="121900" bIns="121900" anchor="t" anchorCtr="0">
                <a:spAutoFit/>
              </a:bodyPr>
              <a:lstStyle/>
              <a:p>
                <a:r>
                  <a:rPr lang="en" sz="2400" b="1">
                    <a:latin typeface="Calibri"/>
                    <a:ea typeface="Calibri"/>
                    <a:cs typeface="Calibri"/>
                    <a:sym typeface="Calibri"/>
                  </a:rPr>
                  <a:t>P1, vm</a:t>
                </a:r>
                <a:endParaRPr sz="2400" b="1">
                  <a:latin typeface="Calibri"/>
                  <a:ea typeface="Calibri"/>
                  <a:cs typeface="Calibri"/>
                  <a:sym typeface="Calibri"/>
                </a:endParaRPr>
              </a:p>
            </p:txBody>
          </p:sp>
          <p:grpSp>
            <p:nvGrpSpPr>
              <p:cNvPr id="538" name="Google Shape;538;p52"/>
              <p:cNvGrpSpPr/>
              <p:nvPr/>
            </p:nvGrpSpPr>
            <p:grpSpPr>
              <a:xfrm>
                <a:off x="951746" y="1664525"/>
                <a:ext cx="1990504" cy="732500"/>
                <a:chOff x="951746" y="1664525"/>
                <a:chExt cx="1990504" cy="732500"/>
              </a:xfrm>
            </p:grpSpPr>
            <p:pic>
              <p:nvPicPr>
                <p:cNvPr id="539" name="Google Shape;539;p52"/>
                <p:cNvPicPr preferRelativeResize="0"/>
                <p:nvPr/>
              </p:nvPicPr>
              <p:blipFill rotWithShape="1">
                <a:blip r:embed="rId3">
                  <a:alphaModFix/>
                </a:blip>
                <a:srcRect l="46230" t="65186" r="27800" b="9353"/>
                <a:stretch/>
              </p:blipFill>
              <p:spPr>
                <a:xfrm>
                  <a:off x="951746" y="1743350"/>
                  <a:ext cx="1919186" cy="653675"/>
                </a:xfrm>
                <a:prstGeom prst="rect">
                  <a:avLst/>
                </a:prstGeom>
                <a:noFill/>
                <a:ln>
                  <a:noFill/>
                </a:ln>
              </p:spPr>
            </p:pic>
            <p:sp>
              <p:nvSpPr>
                <p:cNvPr id="540" name="Google Shape;540;p52"/>
                <p:cNvSpPr/>
                <p:nvPr/>
              </p:nvSpPr>
              <p:spPr>
                <a:xfrm>
                  <a:off x="951750" y="1664525"/>
                  <a:ext cx="1990500" cy="1482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sp>
              <p:nvSpPr>
                <p:cNvPr id="541" name="Google Shape;541;p52"/>
                <p:cNvSpPr/>
                <p:nvPr/>
              </p:nvSpPr>
              <p:spPr>
                <a:xfrm>
                  <a:off x="974075" y="1778400"/>
                  <a:ext cx="1097700" cy="1482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grpSp>
        </p:grpSp>
        <p:grpSp>
          <p:nvGrpSpPr>
            <p:cNvPr id="542" name="Google Shape;542;p52"/>
            <p:cNvGrpSpPr/>
            <p:nvPr/>
          </p:nvGrpSpPr>
          <p:grpSpPr>
            <a:xfrm>
              <a:off x="7748978" y="3916996"/>
              <a:ext cx="719416" cy="581971"/>
              <a:chOff x="3782725" y="2321454"/>
              <a:chExt cx="878300" cy="710501"/>
            </a:xfrm>
          </p:grpSpPr>
          <p:pic>
            <p:nvPicPr>
              <p:cNvPr id="543" name="Google Shape;543;p52"/>
              <p:cNvPicPr preferRelativeResize="0"/>
              <p:nvPr/>
            </p:nvPicPr>
            <p:blipFill rotWithShape="1">
              <a:blip r:embed="rId3">
                <a:alphaModFix/>
              </a:blip>
              <a:srcRect l="62543" t="68159" r="27799" b="9354"/>
              <a:stretch/>
            </p:blipFill>
            <p:spPr>
              <a:xfrm>
                <a:off x="3782725" y="2321454"/>
                <a:ext cx="878300" cy="710501"/>
              </a:xfrm>
              <a:prstGeom prst="rect">
                <a:avLst/>
              </a:prstGeom>
              <a:noFill/>
              <a:ln>
                <a:noFill/>
              </a:ln>
            </p:spPr>
          </p:pic>
          <p:sp>
            <p:nvSpPr>
              <p:cNvPr id="544" name="Google Shape;544;p52"/>
              <p:cNvSpPr/>
              <p:nvPr/>
            </p:nvSpPr>
            <p:spPr>
              <a:xfrm rot="1214296">
                <a:off x="4071676" y="2506752"/>
                <a:ext cx="63309" cy="76406"/>
              </a:xfrm>
              <a:prstGeom prst="ellipse">
                <a:avLst/>
              </a:prstGeom>
              <a:solidFill>
                <a:srgbClr val="666666"/>
              </a:solidFill>
              <a:ln>
                <a:noFill/>
              </a:ln>
            </p:spPr>
            <p:txBody>
              <a:bodyPr spcFirstLastPara="1" wrap="square" lIns="121900" tIns="121900" rIns="121900" bIns="121900" anchor="ctr" anchorCtr="0">
                <a:noAutofit/>
              </a:bodyPr>
              <a:lstStyle/>
              <a:p>
                <a:endParaRPr sz="2400"/>
              </a:p>
            </p:txBody>
          </p:sp>
          <p:sp>
            <p:nvSpPr>
              <p:cNvPr id="545" name="Google Shape;545;p52"/>
              <p:cNvSpPr/>
              <p:nvPr/>
            </p:nvSpPr>
            <p:spPr>
              <a:xfrm>
                <a:off x="4187694" y="2789327"/>
                <a:ext cx="60300" cy="60300"/>
              </a:xfrm>
              <a:prstGeom prst="rect">
                <a:avLst/>
              </a:prstGeom>
              <a:solidFill>
                <a:srgbClr val="00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sp>
        <p:nvSpPr>
          <p:cNvPr id="546" name="Google Shape;546;p52"/>
          <p:cNvSpPr txBox="1">
            <a:spLocks noGrp="1"/>
          </p:cNvSpPr>
          <p:nvPr>
            <p:ph type="body" idx="1"/>
          </p:nvPr>
        </p:nvSpPr>
        <p:spPr>
          <a:xfrm>
            <a:off x="147617" y="3846667"/>
            <a:ext cx="11892000" cy="776000"/>
          </a:xfrm>
          <a:prstGeom prst="rect">
            <a:avLst/>
          </a:prstGeom>
        </p:spPr>
        <p:txBody>
          <a:bodyPr spcFirstLastPara="1" vert="horz" wrap="square" lIns="91433" tIns="45700" rIns="91433" bIns="45700" rtlCol="0" anchor="t" anchorCtr="0">
            <a:normAutofit/>
          </a:bodyPr>
          <a:lstStyle/>
          <a:p>
            <a:pPr indent="-482588">
              <a:buSzPts val="2100"/>
              <a:buFont typeface="Calibri"/>
              <a:buChar char="•"/>
            </a:pPr>
            <a:r>
              <a:rPr lang="en"/>
              <a:t>Independent model per voxel / sensor-timepoint</a:t>
            </a:r>
            <a:endParaRPr/>
          </a:p>
        </p:txBody>
      </p:sp>
      <p:pic>
        <p:nvPicPr>
          <p:cNvPr id="2" name="Picture 1">
            <a:extLst>
              <a:ext uri="{FF2B5EF4-FFF2-40B4-BE49-F238E27FC236}">
                <a16:creationId xmlns:a16="http://schemas.microsoft.com/office/drawing/2014/main" id="{A188AD0B-0161-C188-BB3C-F22350A205DA}"/>
              </a:ext>
            </a:extLst>
          </p:cNvPr>
          <p:cNvPicPr>
            <a:picLocks noChangeAspect="1"/>
          </p:cNvPicPr>
          <p:nvPr/>
        </p:nvPicPr>
        <p:blipFill>
          <a:blip r:embed="rId4"/>
          <a:stretch>
            <a:fillRect/>
          </a:stretch>
        </p:blipFill>
        <p:spPr>
          <a:xfrm>
            <a:off x="4033283" y="6458997"/>
            <a:ext cx="4371211" cy="4328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40"/>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fontScale="90000"/>
          </a:bodyPr>
          <a:lstStyle/>
          <a:p>
            <a:r>
              <a:rPr lang="en"/>
              <a:t>Mechanistic understanding of information processing in the brain: 4 big questions</a:t>
            </a:r>
            <a:endParaRPr/>
          </a:p>
        </p:txBody>
      </p:sp>
      <p:sp>
        <p:nvSpPr>
          <p:cNvPr id="229" name="Google Shape;229;p40"/>
          <p:cNvSpPr txBox="1">
            <a:spLocks noGrp="1"/>
          </p:cNvSpPr>
          <p:nvPr>
            <p:ph type="sldNum" idx="12"/>
          </p:nvPr>
        </p:nvSpPr>
        <p:spPr>
          <a:xfrm>
            <a:off x="8610600" y="6532575"/>
            <a:ext cx="3429200" cy="365200"/>
          </a:xfrm>
          <a:prstGeom prst="rect">
            <a:avLst/>
          </a:prstGeom>
        </p:spPr>
        <p:txBody>
          <a:bodyPr spcFirstLastPara="1" vert="horz" wrap="square" lIns="91433" tIns="45700" rIns="91433" bIns="45700" rtlCol="0" anchor="t" anchorCtr="0">
            <a:noAutofit/>
          </a:bodyPr>
          <a:lstStyle/>
          <a:p>
            <a:pPr>
              <a:buClr>
                <a:srgbClr val="000000"/>
              </a:buClr>
            </a:pPr>
            <a:fld id="{00000000-1234-1234-1234-123412341234}" type="slidenum">
              <a:rPr lang="en"/>
              <a:pPr>
                <a:buClr>
                  <a:srgbClr val="000000"/>
                </a:buClr>
              </a:pPr>
              <a:t>22</a:t>
            </a:fld>
            <a:endParaRPr/>
          </a:p>
        </p:txBody>
      </p:sp>
      <p:sp>
        <p:nvSpPr>
          <p:cNvPr id="230" name="Google Shape;230;p40"/>
          <p:cNvSpPr txBox="1"/>
          <p:nvPr/>
        </p:nvSpPr>
        <p:spPr>
          <a:xfrm>
            <a:off x="7854685" y="4220302"/>
            <a:ext cx="2308400" cy="955670"/>
          </a:xfrm>
          <a:prstGeom prst="rect">
            <a:avLst/>
          </a:prstGeom>
          <a:noFill/>
          <a:ln>
            <a:noFill/>
          </a:ln>
        </p:spPr>
        <p:txBody>
          <a:bodyPr spcFirstLastPara="1" wrap="square" lIns="121900" tIns="121900" rIns="121900" bIns="121900" anchor="t" anchorCtr="0">
            <a:spAutoFit/>
          </a:bodyPr>
          <a:lstStyle/>
          <a:p>
            <a:pPr>
              <a:lnSpc>
                <a:spcPct val="115000"/>
              </a:lnSpc>
              <a:spcAft>
                <a:spcPts val="1333"/>
              </a:spcAft>
            </a:pPr>
            <a:r>
              <a:rPr lang="en" sz="3067">
                <a:solidFill>
                  <a:schemeClr val="dk1"/>
                </a:solidFill>
                <a:latin typeface="Calibri"/>
                <a:ea typeface="Calibri"/>
                <a:cs typeface="Calibri"/>
                <a:sym typeface="Calibri"/>
              </a:rPr>
              <a:t> How</a:t>
            </a:r>
            <a:endParaRPr sz="3067">
              <a:solidFill>
                <a:schemeClr val="dk1"/>
              </a:solidFill>
              <a:latin typeface="Calibri"/>
              <a:ea typeface="Calibri"/>
              <a:cs typeface="Calibri"/>
              <a:sym typeface="Calibri"/>
            </a:endParaRPr>
          </a:p>
        </p:txBody>
      </p:sp>
      <p:grpSp>
        <p:nvGrpSpPr>
          <p:cNvPr id="231" name="Google Shape;231;p40"/>
          <p:cNvGrpSpPr/>
          <p:nvPr/>
        </p:nvGrpSpPr>
        <p:grpSpPr>
          <a:xfrm>
            <a:off x="1031483" y="4295394"/>
            <a:ext cx="3258452" cy="2188951"/>
            <a:chOff x="1630238" y="1189075"/>
            <a:chExt cx="2443839" cy="1463748"/>
          </a:xfrm>
        </p:grpSpPr>
        <p:pic>
          <p:nvPicPr>
            <p:cNvPr id="232" name="Google Shape;232;p40"/>
            <p:cNvPicPr preferRelativeResize="0"/>
            <p:nvPr/>
          </p:nvPicPr>
          <p:blipFill rotWithShape="1">
            <a:blip r:embed="rId3">
              <a:alphaModFix/>
            </a:blip>
            <a:srcRect l="18139" t="3304" r="16351" b="65931"/>
            <a:stretch/>
          </p:blipFill>
          <p:spPr>
            <a:xfrm>
              <a:off x="1630238" y="1688975"/>
              <a:ext cx="2443839" cy="963848"/>
            </a:xfrm>
            <a:prstGeom prst="rect">
              <a:avLst/>
            </a:prstGeom>
            <a:noFill/>
            <a:ln>
              <a:noFill/>
            </a:ln>
          </p:spPr>
        </p:pic>
        <p:sp>
          <p:nvSpPr>
            <p:cNvPr id="233" name="Google Shape;233;p40"/>
            <p:cNvSpPr txBox="1"/>
            <p:nvPr/>
          </p:nvSpPr>
          <p:spPr>
            <a:xfrm>
              <a:off x="2388438" y="1189075"/>
              <a:ext cx="1308000" cy="538628"/>
            </a:xfrm>
            <a:prstGeom prst="rect">
              <a:avLst/>
            </a:prstGeom>
            <a:noFill/>
            <a:ln>
              <a:noFill/>
            </a:ln>
          </p:spPr>
          <p:txBody>
            <a:bodyPr spcFirstLastPara="1" wrap="square" lIns="121900" tIns="121900" rIns="121900" bIns="121900" anchor="t" anchorCtr="0">
              <a:spAutoFit/>
            </a:bodyPr>
            <a:lstStyle/>
            <a:p>
              <a:r>
                <a:rPr lang="en" sz="3067">
                  <a:latin typeface="Calibri"/>
                  <a:ea typeface="Calibri"/>
                  <a:cs typeface="Calibri"/>
                  <a:sym typeface="Calibri"/>
                </a:rPr>
                <a:t>Where</a:t>
              </a:r>
              <a:endParaRPr sz="3067">
                <a:latin typeface="Calibri"/>
                <a:ea typeface="Calibri"/>
                <a:cs typeface="Calibri"/>
                <a:sym typeface="Calibri"/>
              </a:endParaRPr>
            </a:p>
          </p:txBody>
        </p:sp>
      </p:grpSp>
      <p:grpSp>
        <p:nvGrpSpPr>
          <p:cNvPr id="234" name="Google Shape;234;p40"/>
          <p:cNvGrpSpPr/>
          <p:nvPr/>
        </p:nvGrpSpPr>
        <p:grpSpPr>
          <a:xfrm>
            <a:off x="6488169" y="1382234"/>
            <a:ext cx="3382663" cy="2277999"/>
            <a:chOff x="4866126" y="1189075"/>
            <a:chExt cx="2536997" cy="1708499"/>
          </a:xfrm>
        </p:grpSpPr>
        <p:pic>
          <p:nvPicPr>
            <p:cNvPr id="235" name="Google Shape;235;p40"/>
            <p:cNvPicPr preferRelativeResize="0"/>
            <p:nvPr/>
          </p:nvPicPr>
          <p:blipFill rotWithShape="1">
            <a:blip r:embed="rId4">
              <a:alphaModFix/>
            </a:blip>
            <a:srcRect l="64973" t="13637" b="50616"/>
            <a:stretch/>
          </p:blipFill>
          <p:spPr>
            <a:xfrm>
              <a:off x="4866126" y="1693244"/>
              <a:ext cx="1365103" cy="883110"/>
            </a:xfrm>
            <a:prstGeom prst="rect">
              <a:avLst/>
            </a:prstGeom>
            <a:noFill/>
            <a:ln>
              <a:noFill/>
            </a:ln>
          </p:spPr>
        </p:pic>
        <p:pic>
          <p:nvPicPr>
            <p:cNvPr id="236" name="Google Shape;236;p40"/>
            <p:cNvPicPr preferRelativeResize="0"/>
            <p:nvPr/>
          </p:nvPicPr>
          <p:blipFill rotWithShape="1">
            <a:blip r:embed="rId4">
              <a:alphaModFix/>
            </a:blip>
            <a:srcRect l="64973" t="51078"/>
            <a:stretch/>
          </p:blipFill>
          <p:spPr>
            <a:xfrm>
              <a:off x="6038020" y="1688975"/>
              <a:ext cx="1365103" cy="1208599"/>
            </a:xfrm>
            <a:prstGeom prst="rect">
              <a:avLst/>
            </a:prstGeom>
            <a:noFill/>
            <a:ln>
              <a:noFill/>
            </a:ln>
          </p:spPr>
        </p:pic>
        <p:sp>
          <p:nvSpPr>
            <p:cNvPr id="237" name="Google Shape;237;p40"/>
            <p:cNvSpPr txBox="1"/>
            <p:nvPr/>
          </p:nvSpPr>
          <p:spPr>
            <a:xfrm>
              <a:off x="5725364" y="1189075"/>
              <a:ext cx="1200300" cy="538627"/>
            </a:xfrm>
            <a:prstGeom prst="rect">
              <a:avLst/>
            </a:prstGeom>
            <a:noFill/>
            <a:ln>
              <a:noFill/>
            </a:ln>
          </p:spPr>
          <p:txBody>
            <a:bodyPr spcFirstLastPara="1" wrap="square" lIns="121900" tIns="121900" rIns="121900" bIns="121900" anchor="t" anchorCtr="0">
              <a:spAutoFit/>
            </a:bodyPr>
            <a:lstStyle/>
            <a:p>
              <a:r>
                <a:rPr lang="en" sz="3067">
                  <a:latin typeface="Calibri"/>
                  <a:ea typeface="Calibri"/>
                  <a:cs typeface="Calibri"/>
                  <a:sym typeface="Calibri"/>
                </a:rPr>
                <a:t>When</a:t>
              </a:r>
              <a:endParaRPr sz="3067">
                <a:latin typeface="Calibri"/>
                <a:ea typeface="Calibri"/>
                <a:cs typeface="Calibri"/>
                <a:sym typeface="Calibri"/>
              </a:endParaRPr>
            </a:p>
          </p:txBody>
        </p:sp>
      </p:grpSp>
      <p:grpSp>
        <p:nvGrpSpPr>
          <p:cNvPr id="238" name="Google Shape;238;p40"/>
          <p:cNvGrpSpPr/>
          <p:nvPr/>
        </p:nvGrpSpPr>
        <p:grpSpPr>
          <a:xfrm>
            <a:off x="990601" y="1360707"/>
            <a:ext cx="3053550" cy="2430243"/>
            <a:chOff x="2114050" y="3069585"/>
            <a:chExt cx="1365000" cy="1333764"/>
          </a:xfrm>
        </p:grpSpPr>
        <p:pic>
          <p:nvPicPr>
            <p:cNvPr id="239" name="Google Shape;239;p40"/>
            <p:cNvPicPr preferRelativeResize="0"/>
            <p:nvPr/>
          </p:nvPicPr>
          <p:blipFill>
            <a:blip r:embed="rId5">
              <a:alphaModFix/>
            </a:blip>
            <a:stretch>
              <a:fillRect/>
            </a:stretch>
          </p:blipFill>
          <p:spPr>
            <a:xfrm>
              <a:off x="2114050" y="3537675"/>
              <a:ext cx="1365000" cy="865674"/>
            </a:xfrm>
            <a:prstGeom prst="rect">
              <a:avLst/>
            </a:prstGeom>
            <a:noFill/>
            <a:ln>
              <a:noFill/>
            </a:ln>
          </p:spPr>
        </p:pic>
        <p:sp>
          <p:nvSpPr>
            <p:cNvPr id="240" name="Google Shape;240;p40"/>
            <p:cNvSpPr txBox="1"/>
            <p:nvPr/>
          </p:nvSpPr>
          <p:spPr>
            <a:xfrm>
              <a:off x="2591774" y="3069585"/>
              <a:ext cx="537698" cy="394145"/>
            </a:xfrm>
            <a:prstGeom prst="rect">
              <a:avLst/>
            </a:prstGeom>
            <a:noFill/>
            <a:ln>
              <a:noFill/>
            </a:ln>
          </p:spPr>
          <p:txBody>
            <a:bodyPr spcFirstLastPara="1" wrap="square" lIns="121900" tIns="121900" rIns="121900" bIns="121900" anchor="t" anchorCtr="0">
              <a:spAutoFit/>
            </a:bodyPr>
            <a:lstStyle/>
            <a:p>
              <a:r>
                <a:rPr lang="en" sz="3067">
                  <a:latin typeface="Calibri"/>
                  <a:ea typeface="Calibri"/>
                  <a:cs typeface="Calibri"/>
                  <a:sym typeface="Calibri"/>
                </a:rPr>
                <a:t>What</a:t>
              </a:r>
              <a:endParaRPr sz="3067">
                <a:latin typeface="Calibri"/>
                <a:ea typeface="Calibri"/>
                <a:cs typeface="Calibri"/>
                <a:sym typeface="Calibri"/>
              </a:endParaRPr>
            </a:p>
          </p:txBody>
        </p:sp>
      </p:grpSp>
      <p:grpSp>
        <p:nvGrpSpPr>
          <p:cNvPr id="241" name="Google Shape;241;p40"/>
          <p:cNvGrpSpPr/>
          <p:nvPr/>
        </p:nvGrpSpPr>
        <p:grpSpPr>
          <a:xfrm>
            <a:off x="6981383" y="4877753"/>
            <a:ext cx="3258433" cy="1528700"/>
            <a:chOff x="5226700" y="3456000"/>
            <a:chExt cx="2443825" cy="1146525"/>
          </a:xfrm>
        </p:grpSpPr>
        <p:pic>
          <p:nvPicPr>
            <p:cNvPr id="242" name="Google Shape;242;p40"/>
            <p:cNvPicPr preferRelativeResize="0"/>
            <p:nvPr/>
          </p:nvPicPr>
          <p:blipFill>
            <a:blip r:embed="rId6">
              <a:alphaModFix/>
            </a:blip>
            <a:stretch>
              <a:fillRect/>
            </a:stretch>
          </p:blipFill>
          <p:spPr>
            <a:xfrm>
              <a:off x="5226700" y="3526345"/>
              <a:ext cx="2443825" cy="1076180"/>
            </a:xfrm>
            <a:prstGeom prst="rect">
              <a:avLst/>
            </a:prstGeom>
            <a:noFill/>
            <a:ln>
              <a:noFill/>
            </a:ln>
          </p:spPr>
        </p:pic>
        <p:sp>
          <p:nvSpPr>
            <p:cNvPr id="243" name="Google Shape;243;p40"/>
            <p:cNvSpPr/>
            <p:nvPr/>
          </p:nvSpPr>
          <p:spPr>
            <a:xfrm>
              <a:off x="5706350" y="3456000"/>
              <a:ext cx="517800" cy="1464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endParaRPr sz="2400"/>
            </a:p>
          </p:txBody>
        </p:sp>
      </p:grpSp>
      <p:pic>
        <p:nvPicPr>
          <p:cNvPr id="2" name="Picture 1">
            <a:extLst>
              <a:ext uri="{FF2B5EF4-FFF2-40B4-BE49-F238E27FC236}">
                <a16:creationId xmlns:a16="http://schemas.microsoft.com/office/drawing/2014/main" id="{84E2A96B-6003-966A-48AB-85F3D69241CA}"/>
              </a:ext>
            </a:extLst>
          </p:cNvPr>
          <p:cNvPicPr>
            <a:picLocks noChangeAspect="1"/>
          </p:cNvPicPr>
          <p:nvPr/>
        </p:nvPicPr>
        <p:blipFill>
          <a:blip r:embed="rId7"/>
          <a:stretch>
            <a:fillRect/>
          </a:stretch>
        </p:blipFill>
        <p:spPr>
          <a:xfrm>
            <a:off x="4033283" y="6458997"/>
            <a:ext cx="4371211" cy="43285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397C7-D2A4-3B62-B57D-041D33EED89A}"/>
              </a:ext>
            </a:extLst>
          </p:cNvPr>
          <p:cNvSpPr>
            <a:spLocks noGrp="1"/>
          </p:cNvSpPr>
          <p:nvPr>
            <p:ph type="title"/>
          </p:nvPr>
        </p:nvSpPr>
        <p:spPr>
          <a:xfrm>
            <a:off x="0" y="257175"/>
            <a:ext cx="12192000" cy="695226"/>
          </a:xfrm>
        </p:spPr>
        <p:txBody>
          <a:bodyPr/>
          <a:lstStyle/>
          <a:p>
            <a:r>
              <a:rPr lang="en-US"/>
              <a:t>With MEG we can analyze sub-word time course</a:t>
            </a:r>
          </a:p>
        </p:txBody>
      </p:sp>
      <p:sp>
        <p:nvSpPr>
          <p:cNvPr id="3" name="Text Placeholder 2">
            <a:extLst>
              <a:ext uri="{FF2B5EF4-FFF2-40B4-BE49-F238E27FC236}">
                <a16:creationId xmlns:a16="http://schemas.microsoft.com/office/drawing/2014/main" id="{0629D57E-181D-334B-BF53-AF16AF50DC14}"/>
              </a:ext>
            </a:extLst>
          </p:cNvPr>
          <p:cNvSpPr>
            <a:spLocks noGrp="1"/>
          </p:cNvSpPr>
          <p:nvPr>
            <p:ph type="body" idx="1"/>
          </p:nvPr>
        </p:nvSpPr>
        <p:spPr>
          <a:xfrm>
            <a:off x="147639" y="952401"/>
            <a:ext cx="11892000" cy="5343699"/>
          </a:xfrm>
        </p:spPr>
        <p:txBody>
          <a:bodyPr/>
          <a:lstStyle/>
          <a:p>
            <a:r>
              <a:rPr lang="en-US"/>
              <a:t>MEG recording data at very fast temporal resolution</a:t>
            </a:r>
          </a:p>
          <a:p>
            <a:r>
              <a:rPr lang="en-US"/>
              <a:t>So, we can look at sub-word process</a:t>
            </a:r>
          </a:p>
          <a:p>
            <a:r>
              <a:rPr lang="en-US"/>
              <a:t>fMRI recording data at very high-spatial resolution</a:t>
            </a:r>
          </a:p>
        </p:txBody>
      </p:sp>
      <p:grpSp>
        <p:nvGrpSpPr>
          <p:cNvPr id="4" name="Google Shape;231;p40">
            <a:extLst>
              <a:ext uri="{FF2B5EF4-FFF2-40B4-BE49-F238E27FC236}">
                <a16:creationId xmlns:a16="http://schemas.microsoft.com/office/drawing/2014/main" id="{17201503-6B48-13DE-4C16-6097D2941084}"/>
              </a:ext>
            </a:extLst>
          </p:cNvPr>
          <p:cNvGrpSpPr/>
          <p:nvPr/>
        </p:nvGrpSpPr>
        <p:grpSpPr>
          <a:xfrm>
            <a:off x="1250558" y="4107149"/>
            <a:ext cx="3258452" cy="2188951"/>
            <a:chOff x="1630238" y="1189075"/>
            <a:chExt cx="2443839" cy="1463748"/>
          </a:xfrm>
        </p:grpSpPr>
        <p:pic>
          <p:nvPicPr>
            <p:cNvPr id="5" name="Google Shape;232;p40">
              <a:extLst>
                <a:ext uri="{FF2B5EF4-FFF2-40B4-BE49-F238E27FC236}">
                  <a16:creationId xmlns:a16="http://schemas.microsoft.com/office/drawing/2014/main" id="{A51A9C93-4237-C5FF-105A-17F842D95751}"/>
                </a:ext>
              </a:extLst>
            </p:cNvPr>
            <p:cNvPicPr preferRelativeResize="0"/>
            <p:nvPr/>
          </p:nvPicPr>
          <p:blipFill rotWithShape="1">
            <a:blip r:embed="rId2">
              <a:alphaModFix/>
            </a:blip>
            <a:srcRect l="18139" t="3304" r="16351" b="65931"/>
            <a:stretch/>
          </p:blipFill>
          <p:spPr>
            <a:xfrm>
              <a:off x="1630238" y="1688975"/>
              <a:ext cx="2443839" cy="963848"/>
            </a:xfrm>
            <a:prstGeom prst="rect">
              <a:avLst/>
            </a:prstGeom>
            <a:noFill/>
            <a:ln>
              <a:noFill/>
            </a:ln>
          </p:spPr>
        </p:pic>
        <p:sp>
          <p:nvSpPr>
            <p:cNvPr id="6" name="Google Shape;233;p40">
              <a:extLst>
                <a:ext uri="{FF2B5EF4-FFF2-40B4-BE49-F238E27FC236}">
                  <a16:creationId xmlns:a16="http://schemas.microsoft.com/office/drawing/2014/main" id="{4F5AF42E-6308-934B-5BDA-86BE409AFF66}"/>
                </a:ext>
              </a:extLst>
            </p:cNvPr>
            <p:cNvSpPr txBox="1"/>
            <p:nvPr/>
          </p:nvSpPr>
          <p:spPr>
            <a:xfrm>
              <a:off x="2388438" y="1189075"/>
              <a:ext cx="1308000" cy="538628"/>
            </a:xfrm>
            <a:prstGeom prst="rect">
              <a:avLst/>
            </a:prstGeom>
            <a:noFill/>
            <a:ln>
              <a:noFill/>
            </a:ln>
          </p:spPr>
          <p:txBody>
            <a:bodyPr spcFirstLastPara="1" wrap="square" lIns="121900" tIns="121900" rIns="121900" bIns="121900" anchor="t" anchorCtr="0">
              <a:spAutoFit/>
            </a:bodyPr>
            <a:lstStyle/>
            <a:p>
              <a:r>
                <a:rPr lang="en" sz="3067">
                  <a:latin typeface="Calibri"/>
                  <a:ea typeface="Calibri"/>
                  <a:cs typeface="Calibri"/>
                  <a:sym typeface="Calibri"/>
                </a:rPr>
                <a:t>Where</a:t>
              </a:r>
              <a:endParaRPr sz="3067">
                <a:latin typeface="Calibri"/>
                <a:ea typeface="Calibri"/>
                <a:cs typeface="Calibri"/>
                <a:sym typeface="Calibri"/>
              </a:endParaRPr>
            </a:p>
          </p:txBody>
        </p:sp>
      </p:grpSp>
      <p:grpSp>
        <p:nvGrpSpPr>
          <p:cNvPr id="7" name="Google Shape;234;p40">
            <a:extLst>
              <a:ext uri="{FF2B5EF4-FFF2-40B4-BE49-F238E27FC236}">
                <a16:creationId xmlns:a16="http://schemas.microsoft.com/office/drawing/2014/main" id="{D8C9E7AA-8D30-AFCE-49BD-E944ACFE8F92}"/>
              </a:ext>
            </a:extLst>
          </p:cNvPr>
          <p:cNvGrpSpPr/>
          <p:nvPr/>
        </p:nvGrpSpPr>
        <p:grpSpPr>
          <a:xfrm>
            <a:off x="6533279" y="2384614"/>
            <a:ext cx="3382663" cy="2277999"/>
            <a:chOff x="4866126" y="1189075"/>
            <a:chExt cx="2536997" cy="1708499"/>
          </a:xfrm>
        </p:grpSpPr>
        <p:pic>
          <p:nvPicPr>
            <p:cNvPr id="8" name="Google Shape;235;p40">
              <a:extLst>
                <a:ext uri="{FF2B5EF4-FFF2-40B4-BE49-F238E27FC236}">
                  <a16:creationId xmlns:a16="http://schemas.microsoft.com/office/drawing/2014/main" id="{8B99CC44-6ADA-46FF-0AE7-214ED8EBBB3F}"/>
                </a:ext>
              </a:extLst>
            </p:cNvPr>
            <p:cNvPicPr preferRelativeResize="0"/>
            <p:nvPr/>
          </p:nvPicPr>
          <p:blipFill rotWithShape="1">
            <a:blip r:embed="rId3">
              <a:alphaModFix/>
            </a:blip>
            <a:srcRect l="64973" t="13637" b="50616"/>
            <a:stretch/>
          </p:blipFill>
          <p:spPr>
            <a:xfrm>
              <a:off x="4866126" y="1693244"/>
              <a:ext cx="1365103" cy="883110"/>
            </a:xfrm>
            <a:prstGeom prst="rect">
              <a:avLst/>
            </a:prstGeom>
            <a:noFill/>
            <a:ln>
              <a:noFill/>
            </a:ln>
          </p:spPr>
        </p:pic>
        <p:pic>
          <p:nvPicPr>
            <p:cNvPr id="9" name="Google Shape;236;p40">
              <a:extLst>
                <a:ext uri="{FF2B5EF4-FFF2-40B4-BE49-F238E27FC236}">
                  <a16:creationId xmlns:a16="http://schemas.microsoft.com/office/drawing/2014/main" id="{925062F3-5E90-72A7-3C1D-5BBA2E0BFCE4}"/>
                </a:ext>
              </a:extLst>
            </p:cNvPr>
            <p:cNvPicPr preferRelativeResize="0"/>
            <p:nvPr/>
          </p:nvPicPr>
          <p:blipFill rotWithShape="1">
            <a:blip r:embed="rId3">
              <a:alphaModFix/>
            </a:blip>
            <a:srcRect l="64973" t="51078"/>
            <a:stretch/>
          </p:blipFill>
          <p:spPr>
            <a:xfrm>
              <a:off x="6038020" y="1688975"/>
              <a:ext cx="1365103" cy="1208599"/>
            </a:xfrm>
            <a:prstGeom prst="rect">
              <a:avLst/>
            </a:prstGeom>
            <a:noFill/>
            <a:ln>
              <a:noFill/>
            </a:ln>
          </p:spPr>
        </p:pic>
        <p:sp>
          <p:nvSpPr>
            <p:cNvPr id="10" name="Google Shape;237;p40">
              <a:extLst>
                <a:ext uri="{FF2B5EF4-FFF2-40B4-BE49-F238E27FC236}">
                  <a16:creationId xmlns:a16="http://schemas.microsoft.com/office/drawing/2014/main" id="{B4012ACB-FBA3-7C0C-4A27-804900DD70C5}"/>
                </a:ext>
              </a:extLst>
            </p:cNvPr>
            <p:cNvSpPr txBox="1"/>
            <p:nvPr/>
          </p:nvSpPr>
          <p:spPr>
            <a:xfrm>
              <a:off x="5725364" y="1189075"/>
              <a:ext cx="1200300" cy="538627"/>
            </a:xfrm>
            <a:prstGeom prst="rect">
              <a:avLst/>
            </a:prstGeom>
            <a:noFill/>
            <a:ln>
              <a:noFill/>
            </a:ln>
          </p:spPr>
          <p:txBody>
            <a:bodyPr spcFirstLastPara="1" wrap="square" lIns="121900" tIns="121900" rIns="121900" bIns="121900" anchor="t" anchorCtr="0">
              <a:spAutoFit/>
            </a:bodyPr>
            <a:lstStyle/>
            <a:p>
              <a:r>
                <a:rPr lang="en" sz="3067">
                  <a:latin typeface="Calibri"/>
                  <a:ea typeface="Calibri"/>
                  <a:cs typeface="Calibri"/>
                  <a:sym typeface="Calibri"/>
                </a:rPr>
                <a:t>When</a:t>
              </a:r>
              <a:endParaRPr sz="3067">
                <a:latin typeface="Calibri"/>
                <a:ea typeface="Calibri"/>
                <a:cs typeface="Calibri"/>
                <a:sym typeface="Calibri"/>
              </a:endParaRPr>
            </a:p>
          </p:txBody>
        </p:sp>
      </p:grpSp>
      <p:sp>
        <p:nvSpPr>
          <p:cNvPr id="11" name="Oval 10">
            <a:extLst>
              <a:ext uri="{FF2B5EF4-FFF2-40B4-BE49-F238E27FC236}">
                <a16:creationId xmlns:a16="http://schemas.microsoft.com/office/drawing/2014/main" id="{379DE537-BEEC-1D88-7961-948AED235DA6}"/>
              </a:ext>
            </a:extLst>
          </p:cNvPr>
          <p:cNvSpPr/>
          <p:nvPr/>
        </p:nvSpPr>
        <p:spPr>
          <a:xfrm>
            <a:off x="8271661" y="2980166"/>
            <a:ext cx="266708" cy="125415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C9DE9E8-EF0D-EE60-671A-BE9F9ABA5029}"/>
              </a:ext>
            </a:extLst>
          </p:cNvPr>
          <p:cNvPicPr>
            <a:picLocks noChangeAspect="1"/>
          </p:cNvPicPr>
          <p:nvPr/>
        </p:nvPicPr>
        <p:blipFill>
          <a:blip r:embed="rId4"/>
          <a:stretch>
            <a:fillRect/>
          </a:stretch>
        </p:blipFill>
        <p:spPr>
          <a:xfrm>
            <a:off x="4033283" y="6458997"/>
            <a:ext cx="4371211" cy="432854"/>
          </a:xfrm>
          <a:prstGeom prst="rect">
            <a:avLst/>
          </a:prstGeom>
        </p:spPr>
      </p:pic>
    </p:spTree>
    <p:extLst>
      <p:ext uri="{BB962C8B-B14F-4D97-AF65-F5344CB8AC3E}">
        <p14:creationId xmlns:p14="http://schemas.microsoft.com/office/powerpoint/2010/main" val="122477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18C5D-A7A9-394B-1AA2-91C21DE6306D}"/>
              </a:ext>
            </a:extLst>
          </p:cNvPr>
          <p:cNvSpPr>
            <a:spLocks noGrp="1"/>
          </p:cNvSpPr>
          <p:nvPr>
            <p:ph type="title"/>
          </p:nvPr>
        </p:nvSpPr>
        <p:spPr>
          <a:xfrm>
            <a:off x="0" y="304799"/>
            <a:ext cx="12192000" cy="942976"/>
          </a:xfrm>
        </p:spPr>
        <p:txBody>
          <a:bodyPr>
            <a:normAutofit fontScale="90000"/>
          </a:bodyPr>
          <a:lstStyle/>
          <a:p>
            <a:r>
              <a:rPr lang="en-US"/>
              <a:t>How does brain represents complex meaning? (Where, When and What)</a:t>
            </a:r>
          </a:p>
        </p:txBody>
      </p:sp>
      <p:pic>
        <p:nvPicPr>
          <p:cNvPr id="5" name="Picture 4" descr="Text&#10;&#10;Description automatically generated with medium confidence">
            <a:extLst>
              <a:ext uri="{FF2B5EF4-FFF2-40B4-BE49-F238E27FC236}">
                <a16:creationId xmlns:a16="http://schemas.microsoft.com/office/drawing/2014/main" id="{18BC37B0-6B6A-5229-B571-2C651F2EB9E2}"/>
              </a:ext>
            </a:extLst>
          </p:cNvPr>
          <p:cNvPicPr>
            <a:picLocks noChangeAspect="1"/>
          </p:cNvPicPr>
          <p:nvPr/>
        </p:nvPicPr>
        <p:blipFill rotWithShape="1">
          <a:blip r:embed="rId2">
            <a:extLst>
              <a:ext uri="{28A0092B-C50C-407E-A947-70E740481C1C}">
                <a14:useLocalDpi xmlns:a14="http://schemas.microsoft.com/office/drawing/2010/main" val="0"/>
              </a:ext>
            </a:extLst>
          </a:blip>
          <a:srcRect r="819" b="70941"/>
          <a:stretch/>
        </p:blipFill>
        <p:spPr>
          <a:xfrm>
            <a:off x="420389" y="1600627"/>
            <a:ext cx="4761211" cy="494874"/>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CBA05232-D756-F998-DAAD-725C1F30E7FE}"/>
              </a:ext>
            </a:extLst>
          </p:cNvPr>
          <p:cNvPicPr>
            <a:picLocks noChangeAspect="1"/>
          </p:cNvPicPr>
          <p:nvPr/>
        </p:nvPicPr>
        <p:blipFill rotWithShape="1">
          <a:blip r:embed="rId2">
            <a:extLst>
              <a:ext uri="{28A0092B-C50C-407E-A947-70E740481C1C}">
                <a14:useLocalDpi xmlns:a14="http://schemas.microsoft.com/office/drawing/2010/main" val="0"/>
              </a:ext>
            </a:extLst>
          </a:blip>
          <a:srcRect r="51409"/>
          <a:stretch/>
        </p:blipFill>
        <p:spPr>
          <a:xfrm>
            <a:off x="420389" y="1600626"/>
            <a:ext cx="2332643" cy="1703013"/>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E5BB52F8-7C76-8080-AC70-9C50192D730F}"/>
              </a:ext>
            </a:extLst>
          </p:cNvPr>
          <p:cNvPicPr>
            <a:picLocks noChangeAspect="1"/>
          </p:cNvPicPr>
          <p:nvPr/>
        </p:nvPicPr>
        <p:blipFill rotWithShape="1">
          <a:blip r:embed="rId2">
            <a:extLst>
              <a:ext uri="{28A0092B-C50C-407E-A947-70E740481C1C}">
                <a14:useLocalDpi xmlns:a14="http://schemas.microsoft.com/office/drawing/2010/main" val="0"/>
              </a:ext>
            </a:extLst>
          </a:blip>
          <a:srcRect l="48591"/>
          <a:stretch/>
        </p:blipFill>
        <p:spPr>
          <a:xfrm>
            <a:off x="2753032" y="1600626"/>
            <a:ext cx="2467896" cy="1703013"/>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B1891750-36C9-ABA9-C22B-B958F7EB8169}"/>
              </a:ext>
            </a:extLst>
          </p:cNvPr>
          <p:cNvPicPr>
            <a:picLocks noChangeAspect="1"/>
          </p:cNvPicPr>
          <p:nvPr/>
        </p:nvPicPr>
        <p:blipFill rotWithShape="1">
          <a:blip r:embed="rId3">
            <a:extLst>
              <a:ext uri="{28A0092B-C50C-407E-A947-70E740481C1C}">
                <a14:useLocalDpi xmlns:a14="http://schemas.microsoft.com/office/drawing/2010/main" val="0"/>
              </a:ext>
            </a:extLst>
          </a:blip>
          <a:srcRect b="69400"/>
          <a:stretch/>
        </p:blipFill>
        <p:spPr>
          <a:xfrm>
            <a:off x="420389" y="4231862"/>
            <a:ext cx="4761211" cy="521113"/>
          </a:xfrm>
          <a:prstGeom prst="rect">
            <a:avLst/>
          </a:prstGeom>
        </p:spPr>
      </p:pic>
      <p:pic>
        <p:nvPicPr>
          <p:cNvPr id="10" name="Picture 9" descr="Text&#10;&#10;Description automatically generated with medium confidence">
            <a:extLst>
              <a:ext uri="{FF2B5EF4-FFF2-40B4-BE49-F238E27FC236}">
                <a16:creationId xmlns:a16="http://schemas.microsoft.com/office/drawing/2014/main" id="{594AFBE8-DF93-8FAD-DB7C-584274644CA4}"/>
              </a:ext>
            </a:extLst>
          </p:cNvPr>
          <p:cNvPicPr>
            <a:picLocks noChangeAspect="1"/>
          </p:cNvPicPr>
          <p:nvPr/>
        </p:nvPicPr>
        <p:blipFill rotWithShape="1">
          <a:blip r:embed="rId3">
            <a:extLst>
              <a:ext uri="{28A0092B-C50C-407E-A947-70E740481C1C}">
                <a14:useLocalDpi xmlns:a14="http://schemas.microsoft.com/office/drawing/2010/main" val="0"/>
              </a:ext>
            </a:extLst>
          </a:blip>
          <a:srcRect r="51007"/>
          <a:stretch/>
        </p:blipFill>
        <p:spPr>
          <a:xfrm>
            <a:off x="420389" y="4231862"/>
            <a:ext cx="2332643" cy="1703012"/>
          </a:xfrm>
          <a:prstGeom prst="rect">
            <a:avLst/>
          </a:prstGeom>
        </p:spPr>
      </p:pic>
      <p:pic>
        <p:nvPicPr>
          <p:cNvPr id="11" name="Picture 10" descr="Text&#10;&#10;Description automatically generated with medium confidence">
            <a:extLst>
              <a:ext uri="{FF2B5EF4-FFF2-40B4-BE49-F238E27FC236}">
                <a16:creationId xmlns:a16="http://schemas.microsoft.com/office/drawing/2014/main" id="{67C40E05-14A3-78C4-0908-428D2B8633D8}"/>
              </a:ext>
            </a:extLst>
          </p:cNvPr>
          <p:cNvPicPr>
            <a:picLocks noChangeAspect="1"/>
          </p:cNvPicPr>
          <p:nvPr/>
        </p:nvPicPr>
        <p:blipFill rotWithShape="1">
          <a:blip r:embed="rId3">
            <a:extLst>
              <a:ext uri="{28A0092B-C50C-407E-A947-70E740481C1C}">
                <a14:useLocalDpi xmlns:a14="http://schemas.microsoft.com/office/drawing/2010/main" val="0"/>
              </a:ext>
            </a:extLst>
          </a:blip>
          <a:srcRect l="48993"/>
          <a:stretch/>
        </p:blipFill>
        <p:spPr>
          <a:xfrm>
            <a:off x="2753032" y="4231862"/>
            <a:ext cx="2428568" cy="1703012"/>
          </a:xfrm>
          <a:prstGeom prst="rect">
            <a:avLst/>
          </a:prstGeom>
        </p:spPr>
      </p:pic>
      <p:pic>
        <p:nvPicPr>
          <p:cNvPr id="13" name="Picture 12" descr="A picture containing chart&#10;&#10;Description automatically generated">
            <a:extLst>
              <a:ext uri="{FF2B5EF4-FFF2-40B4-BE49-F238E27FC236}">
                <a16:creationId xmlns:a16="http://schemas.microsoft.com/office/drawing/2014/main" id="{9CB0F0AC-37C5-D654-2822-80FD70C1DE9D}"/>
              </a:ext>
            </a:extLst>
          </p:cNvPr>
          <p:cNvPicPr>
            <a:picLocks noChangeAspect="1"/>
          </p:cNvPicPr>
          <p:nvPr/>
        </p:nvPicPr>
        <p:blipFill rotWithShape="1">
          <a:blip r:embed="rId4">
            <a:extLst>
              <a:ext uri="{28A0092B-C50C-407E-A947-70E740481C1C}">
                <a14:useLocalDpi xmlns:a14="http://schemas.microsoft.com/office/drawing/2010/main" val="0"/>
              </a:ext>
            </a:extLst>
          </a:blip>
          <a:srcRect b="69804"/>
          <a:stretch/>
        </p:blipFill>
        <p:spPr>
          <a:xfrm>
            <a:off x="6673340" y="1600627"/>
            <a:ext cx="4761210" cy="514234"/>
          </a:xfrm>
          <a:prstGeom prst="rect">
            <a:avLst/>
          </a:prstGeom>
        </p:spPr>
      </p:pic>
      <p:pic>
        <p:nvPicPr>
          <p:cNvPr id="14" name="Picture 13" descr="A picture containing chart&#10;&#10;Description automatically generated">
            <a:extLst>
              <a:ext uri="{FF2B5EF4-FFF2-40B4-BE49-F238E27FC236}">
                <a16:creationId xmlns:a16="http://schemas.microsoft.com/office/drawing/2014/main" id="{645A52B3-871B-B8EE-26B1-D33FDF4042D7}"/>
              </a:ext>
            </a:extLst>
          </p:cNvPr>
          <p:cNvPicPr>
            <a:picLocks noChangeAspect="1"/>
          </p:cNvPicPr>
          <p:nvPr/>
        </p:nvPicPr>
        <p:blipFill rotWithShape="1">
          <a:blip r:embed="rId4">
            <a:extLst>
              <a:ext uri="{28A0092B-C50C-407E-A947-70E740481C1C}">
                <a14:useLocalDpi xmlns:a14="http://schemas.microsoft.com/office/drawing/2010/main" val="0"/>
              </a:ext>
            </a:extLst>
          </a:blip>
          <a:srcRect r="51007"/>
          <a:stretch/>
        </p:blipFill>
        <p:spPr>
          <a:xfrm>
            <a:off x="6673340" y="1600626"/>
            <a:ext cx="2332643" cy="1703013"/>
          </a:xfrm>
          <a:prstGeom prst="rect">
            <a:avLst/>
          </a:prstGeom>
        </p:spPr>
      </p:pic>
      <p:pic>
        <p:nvPicPr>
          <p:cNvPr id="15" name="Picture 14" descr="A picture containing chart&#10;&#10;Description automatically generated">
            <a:extLst>
              <a:ext uri="{FF2B5EF4-FFF2-40B4-BE49-F238E27FC236}">
                <a16:creationId xmlns:a16="http://schemas.microsoft.com/office/drawing/2014/main" id="{72D33D32-B3D3-03F4-E97D-6004905DEAB7}"/>
              </a:ext>
            </a:extLst>
          </p:cNvPr>
          <p:cNvPicPr>
            <a:picLocks noChangeAspect="1"/>
          </p:cNvPicPr>
          <p:nvPr/>
        </p:nvPicPr>
        <p:blipFill rotWithShape="1">
          <a:blip r:embed="rId4">
            <a:extLst>
              <a:ext uri="{28A0092B-C50C-407E-A947-70E740481C1C}">
                <a14:useLocalDpi xmlns:a14="http://schemas.microsoft.com/office/drawing/2010/main" val="0"/>
              </a:ext>
            </a:extLst>
          </a:blip>
          <a:srcRect l="48993"/>
          <a:stretch/>
        </p:blipFill>
        <p:spPr>
          <a:xfrm>
            <a:off x="9005982" y="1600626"/>
            <a:ext cx="2428567" cy="1703013"/>
          </a:xfrm>
          <a:prstGeom prst="rect">
            <a:avLst/>
          </a:prstGeom>
        </p:spPr>
      </p:pic>
      <p:pic>
        <p:nvPicPr>
          <p:cNvPr id="17" name="Picture 16" descr="Graphical user interface&#10;&#10;Description automatically generated with medium confidence">
            <a:extLst>
              <a:ext uri="{FF2B5EF4-FFF2-40B4-BE49-F238E27FC236}">
                <a16:creationId xmlns:a16="http://schemas.microsoft.com/office/drawing/2014/main" id="{07074734-F2DF-8DB6-014B-255B31E0DC41}"/>
              </a:ext>
            </a:extLst>
          </p:cNvPr>
          <p:cNvPicPr>
            <a:picLocks noChangeAspect="1"/>
          </p:cNvPicPr>
          <p:nvPr/>
        </p:nvPicPr>
        <p:blipFill rotWithShape="1">
          <a:blip r:embed="rId5">
            <a:extLst>
              <a:ext uri="{28A0092B-C50C-407E-A947-70E740481C1C}">
                <a14:useLocalDpi xmlns:a14="http://schemas.microsoft.com/office/drawing/2010/main" val="0"/>
              </a:ext>
            </a:extLst>
          </a:blip>
          <a:srcRect b="69400"/>
          <a:stretch/>
        </p:blipFill>
        <p:spPr>
          <a:xfrm>
            <a:off x="6673340" y="4231862"/>
            <a:ext cx="4761209" cy="521113"/>
          </a:xfrm>
          <a:prstGeom prst="rect">
            <a:avLst/>
          </a:prstGeom>
        </p:spPr>
      </p:pic>
      <p:pic>
        <p:nvPicPr>
          <p:cNvPr id="18" name="Picture 17" descr="Graphical user interface&#10;&#10;Description automatically generated with medium confidence">
            <a:extLst>
              <a:ext uri="{FF2B5EF4-FFF2-40B4-BE49-F238E27FC236}">
                <a16:creationId xmlns:a16="http://schemas.microsoft.com/office/drawing/2014/main" id="{A44A1F88-ECD0-3D58-E8A5-93026EF5AA8F}"/>
              </a:ext>
            </a:extLst>
          </p:cNvPr>
          <p:cNvPicPr>
            <a:picLocks noChangeAspect="1"/>
          </p:cNvPicPr>
          <p:nvPr/>
        </p:nvPicPr>
        <p:blipFill rotWithShape="1">
          <a:blip r:embed="rId5">
            <a:extLst>
              <a:ext uri="{28A0092B-C50C-407E-A947-70E740481C1C}">
                <a14:useLocalDpi xmlns:a14="http://schemas.microsoft.com/office/drawing/2010/main" val="0"/>
              </a:ext>
            </a:extLst>
          </a:blip>
          <a:srcRect r="51007"/>
          <a:stretch/>
        </p:blipFill>
        <p:spPr>
          <a:xfrm>
            <a:off x="6673341" y="4231861"/>
            <a:ext cx="2332642" cy="1703011"/>
          </a:xfrm>
          <a:prstGeom prst="rect">
            <a:avLst/>
          </a:prstGeom>
        </p:spPr>
      </p:pic>
      <p:pic>
        <p:nvPicPr>
          <p:cNvPr id="19" name="Picture 18" descr="Graphical user interface&#10;&#10;Description automatically generated with medium confidence">
            <a:extLst>
              <a:ext uri="{FF2B5EF4-FFF2-40B4-BE49-F238E27FC236}">
                <a16:creationId xmlns:a16="http://schemas.microsoft.com/office/drawing/2014/main" id="{A569152B-2987-FA1E-3564-7363766FAEA9}"/>
              </a:ext>
            </a:extLst>
          </p:cNvPr>
          <p:cNvPicPr>
            <a:picLocks noChangeAspect="1"/>
          </p:cNvPicPr>
          <p:nvPr/>
        </p:nvPicPr>
        <p:blipFill rotWithShape="1">
          <a:blip r:embed="rId5">
            <a:extLst>
              <a:ext uri="{28A0092B-C50C-407E-A947-70E740481C1C}">
                <a14:useLocalDpi xmlns:a14="http://schemas.microsoft.com/office/drawing/2010/main" val="0"/>
              </a:ext>
            </a:extLst>
          </a:blip>
          <a:srcRect l="48993"/>
          <a:stretch/>
        </p:blipFill>
        <p:spPr>
          <a:xfrm>
            <a:off x="9005982" y="4231861"/>
            <a:ext cx="2428567" cy="1703011"/>
          </a:xfrm>
          <a:prstGeom prst="rect">
            <a:avLst/>
          </a:prstGeom>
        </p:spPr>
      </p:pic>
      <p:pic>
        <p:nvPicPr>
          <p:cNvPr id="3" name="Picture 2">
            <a:extLst>
              <a:ext uri="{FF2B5EF4-FFF2-40B4-BE49-F238E27FC236}">
                <a16:creationId xmlns:a16="http://schemas.microsoft.com/office/drawing/2014/main" id="{2C7CB5D1-3027-28DF-B224-0314B2303F22}"/>
              </a:ext>
            </a:extLst>
          </p:cNvPr>
          <p:cNvPicPr>
            <a:picLocks noChangeAspect="1"/>
          </p:cNvPicPr>
          <p:nvPr/>
        </p:nvPicPr>
        <p:blipFill>
          <a:blip r:embed="rId6"/>
          <a:stretch>
            <a:fillRect/>
          </a:stretch>
        </p:blipFill>
        <p:spPr>
          <a:xfrm>
            <a:off x="4033283" y="6458997"/>
            <a:ext cx="4371211" cy="432854"/>
          </a:xfrm>
          <a:prstGeom prst="rect">
            <a:avLst/>
          </a:prstGeom>
        </p:spPr>
      </p:pic>
    </p:spTree>
    <p:extLst>
      <p:ext uri="{BB962C8B-B14F-4D97-AF65-F5344CB8AC3E}">
        <p14:creationId xmlns:p14="http://schemas.microsoft.com/office/powerpoint/2010/main" val="244234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3AF02-6B12-E3F8-BFCA-A24956144463}"/>
              </a:ext>
            </a:extLst>
          </p:cNvPr>
          <p:cNvSpPr>
            <a:spLocks noGrp="1"/>
          </p:cNvSpPr>
          <p:nvPr>
            <p:ph type="title"/>
          </p:nvPr>
        </p:nvSpPr>
        <p:spPr>
          <a:xfrm>
            <a:off x="219297" y="97746"/>
            <a:ext cx="10515600" cy="682625"/>
          </a:xfrm>
        </p:spPr>
        <p:txBody>
          <a:bodyPr>
            <a:normAutofit fontScale="90000"/>
          </a:bodyPr>
          <a:lstStyle/>
          <a:p>
            <a:r>
              <a:rPr lang="en-US"/>
              <a:t>Word Context</a:t>
            </a:r>
          </a:p>
        </p:txBody>
      </p:sp>
      <p:pic>
        <p:nvPicPr>
          <p:cNvPr id="5" name="Picture 4" descr="Diagram&#10;&#10;Description automatically generated with medium confidence">
            <a:extLst>
              <a:ext uri="{FF2B5EF4-FFF2-40B4-BE49-F238E27FC236}">
                <a16:creationId xmlns:a16="http://schemas.microsoft.com/office/drawing/2014/main" id="{A58F221A-3229-A50D-BB1D-45CF91869BC8}"/>
              </a:ext>
            </a:extLst>
          </p:cNvPr>
          <p:cNvPicPr>
            <a:picLocks noChangeAspect="1"/>
          </p:cNvPicPr>
          <p:nvPr/>
        </p:nvPicPr>
        <p:blipFill rotWithShape="1">
          <a:blip r:embed="rId2">
            <a:extLst>
              <a:ext uri="{28A0092B-C50C-407E-A947-70E740481C1C}">
                <a14:useLocalDpi xmlns:a14="http://schemas.microsoft.com/office/drawing/2010/main" val="0"/>
              </a:ext>
            </a:extLst>
          </a:blip>
          <a:srcRect t="14594" r="43507" b="72743"/>
          <a:stretch/>
        </p:blipFill>
        <p:spPr>
          <a:xfrm>
            <a:off x="2324255" y="4611421"/>
            <a:ext cx="4355998" cy="408568"/>
          </a:xfrm>
          <a:prstGeom prst="rect">
            <a:avLst/>
          </a:prstGeom>
        </p:spPr>
      </p:pic>
      <p:pic>
        <p:nvPicPr>
          <p:cNvPr id="6" name="Picture 5" descr="Diagram&#10;&#10;Description automatically generated with medium confidence">
            <a:extLst>
              <a:ext uri="{FF2B5EF4-FFF2-40B4-BE49-F238E27FC236}">
                <a16:creationId xmlns:a16="http://schemas.microsoft.com/office/drawing/2014/main" id="{AE08DADF-6EBB-3712-7E83-97D438DCD208}"/>
              </a:ext>
            </a:extLst>
          </p:cNvPr>
          <p:cNvPicPr>
            <a:picLocks noChangeAspect="1"/>
          </p:cNvPicPr>
          <p:nvPr/>
        </p:nvPicPr>
        <p:blipFill rotWithShape="1">
          <a:blip r:embed="rId2">
            <a:extLst>
              <a:ext uri="{28A0092B-C50C-407E-A947-70E740481C1C}">
                <a14:useLocalDpi xmlns:a14="http://schemas.microsoft.com/office/drawing/2010/main" val="0"/>
              </a:ext>
            </a:extLst>
          </a:blip>
          <a:srcRect l="44881" t="12106" r="44331" b="72658"/>
          <a:stretch/>
        </p:blipFill>
        <p:spPr>
          <a:xfrm>
            <a:off x="2845209" y="1229030"/>
            <a:ext cx="904568" cy="491613"/>
          </a:xfrm>
          <a:prstGeom prst="rect">
            <a:avLst/>
          </a:prstGeom>
        </p:spPr>
      </p:pic>
      <p:sp>
        <p:nvSpPr>
          <p:cNvPr id="7" name="Google Shape;115;p21">
            <a:extLst>
              <a:ext uri="{FF2B5EF4-FFF2-40B4-BE49-F238E27FC236}">
                <a16:creationId xmlns:a16="http://schemas.microsoft.com/office/drawing/2014/main" id="{E00CA4C2-4EB9-CE23-252C-8EC538ADFC1B}"/>
              </a:ext>
            </a:extLst>
          </p:cNvPr>
          <p:cNvSpPr txBox="1"/>
          <p:nvPr/>
        </p:nvSpPr>
        <p:spPr>
          <a:xfrm>
            <a:off x="219297" y="1167079"/>
            <a:ext cx="2257204" cy="615513"/>
          </a:xfrm>
          <a:prstGeom prst="rect">
            <a:avLst/>
          </a:prstGeom>
          <a:noFill/>
          <a:ln>
            <a:noFill/>
          </a:ln>
        </p:spPr>
        <p:txBody>
          <a:bodyPr spcFirstLastPara="1" wrap="square" lIns="121900" tIns="121900" rIns="121900" bIns="121900" anchor="t" anchorCtr="0">
            <a:spAutoFit/>
          </a:bodyPr>
          <a:lstStyle/>
          <a:p>
            <a:r>
              <a:rPr lang="en" sz="2400" i="1">
                <a:latin typeface="Calibri"/>
                <a:ea typeface="Calibri"/>
                <a:cs typeface="Calibri"/>
                <a:sym typeface="Calibri"/>
              </a:rPr>
              <a:t>1-word context</a:t>
            </a:r>
            <a:endParaRPr sz="2400" i="1">
              <a:solidFill>
                <a:srgbClr val="000000"/>
              </a:solidFill>
              <a:latin typeface="Calibri"/>
              <a:ea typeface="Calibri"/>
              <a:cs typeface="Calibri"/>
              <a:sym typeface="Calibri"/>
            </a:endParaRPr>
          </a:p>
        </p:txBody>
      </p:sp>
      <p:sp>
        <p:nvSpPr>
          <p:cNvPr id="8" name="Rectangle: Rounded Corners 7">
            <a:extLst>
              <a:ext uri="{FF2B5EF4-FFF2-40B4-BE49-F238E27FC236}">
                <a16:creationId xmlns:a16="http://schemas.microsoft.com/office/drawing/2014/main" id="{3E37DA8F-1D20-51CD-3F39-8B30E4717F5F}"/>
              </a:ext>
            </a:extLst>
          </p:cNvPr>
          <p:cNvSpPr/>
          <p:nvPr/>
        </p:nvSpPr>
        <p:spPr>
          <a:xfrm>
            <a:off x="2739283" y="1245560"/>
            <a:ext cx="1116419" cy="475083"/>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Diagram&#10;&#10;Description automatically generated with medium confidence">
            <a:extLst>
              <a:ext uri="{FF2B5EF4-FFF2-40B4-BE49-F238E27FC236}">
                <a16:creationId xmlns:a16="http://schemas.microsoft.com/office/drawing/2014/main" id="{5173182B-A363-CF79-E38D-8D48AE7FF0F2}"/>
              </a:ext>
            </a:extLst>
          </p:cNvPr>
          <p:cNvPicPr>
            <a:picLocks noChangeAspect="1"/>
          </p:cNvPicPr>
          <p:nvPr/>
        </p:nvPicPr>
        <p:blipFill rotWithShape="1">
          <a:blip r:embed="rId2">
            <a:extLst>
              <a:ext uri="{28A0092B-C50C-407E-A947-70E740481C1C}">
                <a14:useLocalDpi xmlns:a14="http://schemas.microsoft.com/office/drawing/2010/main" val="0"/>
              </a:ext>
            </a:extLst>
          </a:blip>
          <a:srcRect l="32906" t="15106" r="44225" b="73257"/>
          <a:stretch/>
        </p:blipFill>
        <p:spPr>
          <a:xfrm>
            <a:off x="2759178" y="2148699"/>
            <a:ext cx="1917598" cy="375426"/>
          </a:xfrm>
          <a:prstGeom prst="rect">
            <a:avLst/>
          </a:prstGeom>
        </p:spPr>
      </p:pic>
      <p:sp>
        <p:nvSpPr>
          <p:cNvPr id="10" name="Google Shape;115;p21">
            <a:extLst>
              <a:ext uri="{FF2B5EF4-FFF2-40B4-BE49-F238E27FC236}">
                <a16:creationId xmlns:a16="http://schemas.microsoft.com/office/drawing/2014/main" id="{50C36D94-7ADD-7D53-CE6C-2F6940DECD78}"/>
              </a:ext>
            </a:extLst>
          </p:cNvPr>
          <p:cNvSpPr txBox="1"/>
          <p:nvPr/>
        </p:nvSpPr>
        <p:spPr>
          <a:xfrm>
            <a:off x="219297" y="1978826"/>
            <a:ext cx="2257204" cy="615513"/>
          </a:xfrm>
          <a:prstGeom prst="rect">
            <a:avLst/>
          </a:prstGeom>
          <a:noFill/>
          <a:ln>
            <a:noFill/>
          </a:ln>
        </p:spPr>
        <p:txBody>
          <a:bodyPr spcFirstLastPara="1" wrap="square" lIns="121900" tIns="121900" rIns="121900" bIns="121900" anchor="t" anchorCtr="0">
            <a:spAutoFit/>
          </a:bodyPr>
          <a:lstStyle/>
          <a:p>
            <a:r>
              <a:rPr lang="en" sz="2400" i="1">
                <a:latin typeface="Calibri"/>
                <a:ea typeface="Calibri"/>
                <a:cs typeface="Calibri"/>
                <a:sym typeface="Calibri"/>
              </a:rPr>
              <a:t>2-word context</a:t>
            </a:r>
            <a:endParaRPr sz="2400" i="1">
              <a:solidFill>
                <a:srgbClr val="000000"/>
              </a:solidFill>
              <a:latin typeface="Calibri"/>
              <a:ea typeface="Calibri"/>
              <a:cs typeface="Calibri"/>
              <a:sym typeface="Calibri"/>
            </a:endParaRPr>
          </a:p>
        </p:txBody>
      </p:sp>
      <p:pic>
        <p:nvPicPr>
          <p:cNvPr id="11" name="Picture 10" descr="Diagram&#10;&#10;Description automatically generated with medium confidence">
            <a:extLst>
              <a:ext uri="{FF2B5EF4-FFF2-40B4-BE49-F238E27FC236}">
                <a16:creationId xmlns:a16="http://schemas.microsoft.com/office/drawing/2014/main" id="{C8E4F59F-8FDA-9B31-D7BD-5C0F618D5CD1}"/>
              </a:ext>
            </a:extLst>
          </p:cNvPr>
          <p:cNvPicPr>
            <a:picLocks noChangeAspect="1"/>
          </p:cNvPicPr>
          <p:nvPr/>
        </p:nvPicPr>
        <p:blipFill rotWithShape="1">
          <a:blip r:embed="rId2">
            <a:extLst>
              <a:ext uri="{28A0092B-C50C-407E-A947-70E740481C1C}">
                <a14:useLocalDpi xmlns:a14="http://schemas.microsoft.com/office/drawing/2010/main" val="0"/>
              </a:ext>
            </a:extLst>
          </a:blip>
          <a:srcRect l="44770" t="14497" r="32979" b="73257"/>
          <a:stretch/>
        </p:blipFill>
        <p:spPr>
          <a:xfrm>
            <a:off x="7115175" y="2148699"/>
            <a:ext cx="1865824" cy="395102"/>
          </a:xfrm>
          <a:prstGeom prst="rect">
            <a:avLst/>
          </a:prstGeom>
        </p:spPr>
      </p:pic>
      <p:sp>
        <p:nvSpPr>
          <p:cNvPr id="12" name="Rectangle: Rounded Corners 11">
            <a:extLst>
              <a:ext uri="{FF2B5EF4-FFF2-40B4-BE49-F238E27FC236}">
                <a16:creationId xmlns:a16="http://schemas.microsoft.com/office/drawing/2014/main" id="{B006725A-867F-E230-2A8C-915BE370F9D0}"/>
              </a:ext>
            </a:extLst>
          </p:cNvPr>
          <p:cNvSpPr/>
          <p:nvPr/>
        </p:nvSpPr>
        <p:spPr>
          <a:xfrm>
            <a:off x="3749777" y="2068719"/>
            <a:ext cx="1116419" cy="475083"/>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DF85965F-CB5E-3723-1911-0FB084C758BD}"/>
              </a:ext>
            </a:extLst>
          </p:cNvPr>
          <p:cNvSpPr/>
          <p:nvPr/>
        </p:nvSpPr>
        <p:spPr>
          <a:xfrm>
            <a:off x="6962316" y="2068719"/>
            <a:ext cx="1116419" cy="475083"/>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Diagram&#10;&#10;Description automatically generated with medium confidence">
            <a:extLst>
              <a:ext uri="{FF2B5EF4-FFF2-40B4-BE49-F238E27FC236}">
                <a16:creationId xmlns:a16="http://schemas.microsoft.com/office/drawing/2014/main" id="{C9F689BC-0FDC-3ED8-A29A-8DDB6EBBD96B}"/>
              </a:ext>
            </a:extLst>
          </p:cNvPr>
          <p:cNvPicPr>
            <a:picLocks noChangeAspect="1"/>
          </p:cNvPicPr>
          <p:nvPr/>
        </p:nvPicPr>
        <p:blipFill rotWithShape="1">
          <a:blip r:embed="rId2">
            <a:extLst>
              <a:ext uri="{28A0092B-C50C-407E-A947-70E740481C1C}">
                <a14:useLocalDpi xmlns:a14="http://schemas.microsoft.com/office/drawing/2010/main" val="0"/>
              </a:ext>
            </a:extLst>
          </a:blip>
          <a:srcRect l="23401" t="13467" r="44065" b="71808"/>
          <a:stretch/>
        </p:blipFill>
        <p:spPr>
          <a:xfrm>
            <a:off x="2739283" y="2919884"/>
            <a:ext cx="2728067" cy="475082"/>
          </a:xfrm>
          <a:prstGeom prst="rect">
            <a:avLst/>
          </a:prstGeom>
        </p:spPr>
      </p:pic>
      <p:sp>
        <p:nvSpPr>
          <p:cNvPr id="16" name="Google Shape;115;p21">
            <a:extLst>
              <a:ext uri="{FF2B5EF4-FFF2-40B4-BE49-F238E27FC236}">
                <a16:creationId xmlns:a16="http://schemas.microsoft.com/office/drawing/2014/main" id="{4E1085A0-736E-2209-3A61-8AFD222E5FCB}"/>
              </a:ext>
            </a:extLst>
          </p:cNvPr>
          <p:cNvSpPr txBox="1"/>
          <p:nvPr/>
        </p:nvSpPr>
        <p:spPr>
          <a:xfrm>
            <a:off x="219297" y="2849668"/>
            <a:ext cx="2257204" cy="615513"/>
          </a:xfrm>
          <a:prstGeom prst="rect">
            <a:avLst/>
          </a:prstGeom>
          <a:noFill/>
          <a:ln>
            <a:noFill/>
          </a:ln>
        </p:spPr>
        <p:txBody>
          <a:bodyPr spcFirstLastPara="1" wrap="square" lIns="121900" tIns="121900" rIns="121900" bIns="121900" anchor="t" anchorCtr="0">
            <a:spAutoFit/>
          </a:bodyPr>
          <a:lstStyle/>
          <a:p>
            <a:r>
              <a:rPr lang="en" sz="2400" i="1">
                <a:latin typeface="Calibri"/>
                <a:ea typeface="Calibri"/>
                <a:cs typeface="Calibri"/>
                <a:sym typeface="Calibri"/>
              </a:rPr>
              <a:t>3-word context</a:t>
            </a:r>
            <a:endParaRPr sz="2400" i="1">
              <a:solidFill>
                <a:srgbClr val="000000"/>
              </a:solidFill>
              <a:latin typeface="Calibri"/>
              <a:ea typeface="Calibri"/>
              <a:cs typeface="Calibri"/>
              <a:sym typeface="Calibri"/>
            </a:endParaRPr>
          </a:p>
        </p:txBody>
      </p:sp>
      <p:pic>
        <p:nvPicPr>
          <p:cNvPr id="17" name="Picture 16" descr="Diagram&#10;&#10;Description automatically generated with medium confidence">
            <a:extLst>
              <a:ext uri="{FF2B5EF4-FFF2-40B4-BE49-F238E27FC236}">
                <a16:creationId xmlns:a16="http://schemas.microsoft.com/office/drawing/2014/main" id="{FC549ACA-37D8-12A7-74C8-96D7784CA65D}"/>
              </a:ext>
            </a:extLst>
          </p:cNvPr>
          <p:cNvPicPr>
            <a:picLocks noChangeAspect="1"/>
          </p:cNvPicPr>
          <p:nvPr/>
        </p:nvPicPr>
        <p:blipFill rotWithShape="1">
          <a:blip r:embed="rId2">
            <a:extLst>
              <a:ext uri="{28A0092B-C50C-407E-A947-70E740481C1C}">
                <a14:useLocalDpi xmlns:a14="http://schemas.microsoft.com/office/drawing/2010/main" val="0"/>
              </a:ext>
            </a:extLst>
          </a:blip>
          <a:srcRect l="44535" t="13375" r="24859" b="71808"/>
          <a:stretch/>
        </p:blipFill>
        <p:spPr>
          <a:xfrm>
            <a:off x="7115175" y="2876665"/>
            <a:ext cx="2566372" cy="478056"/>
          </a:xfrm>
          <a:prstGeom prst="rect">
            <a:avLst/>
          </a:prstGeom>
        </p:spPr>
      </p:pic>
      <p:sp>
        <p:nvSpPr>
          <p:cNvPr id="18" name="Rectangle: Rounded Corners 17">
            <a:extLst>
              <a:ext uri="{FF2B5EF4-FFF2-40B4-BE49-F238E27FC236}">
                <a16:creationId xmlns:a16="http://schemas.microsoft.com/office/drawing/2014/main" id="{AE4030F8-BA6C-9C8E-E922-326624D65776}"/>
              </a:ext>
            </a:extLst>
          </p:cNvPr>
          <p:cNvSpPr/>
          <p:nvPr/>
        </p:nvSpPr>
        <p:spPr>
          <a:xfrm>
            <a:off x="4502254" y="2876665"/>
            <a:ext cx="1116419" cy="475083"/>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98946051-AAB3-CFB0-FFEE-D09F15F1A518}"/>
              </a:ext>
            </a:extLst>
          </p:cNvPr>
          <p:cNvSpPr/>
          <p:nvPr/>
        </p:nvSpPr>
        <p:spPr>
          <a:xfrm>
            <a:off x="6969768" y="2876665"/>
            <a:ext cx="1116419" cy="475083"/>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Diagram&#10;&#10;Description automatically generated with medium confidence">
            <a:extLst>
              <a:ext uri="{FF2B5EF4-FFF2-40B4-BE49-F238E27FC236}">
                <a16:creationId xmlns:a16="http://schemas.microsoft.com/office/drawing/2014/main" id="{63FD0DD3-2059-47BB-DF4A-DA284BAE712C}"/>
              </a:ext>
            </a:extLst>
          </p:cNvPr>
          <p:cNvPicPr>
            <a:picLocks noChangeAspect="1"/>
          </p:cNvPicPr>
          <p:nvPr/>
        </p:nvPicPr>
        <p:blipFill rotWithShape="1">
          <a:blip r:embed="rId2">
            <a:extLst>
              <a:ext uri="{28A0092B-C50C-407E-A947-70E740481C1C}">
                <a14:useLocalDpi xmlns:a14="http://schemas.microsoft.com/office/drawing/2010/main" val="0"/>
              </a:ext>
            </a:extLst>
          </a:blip>
          <a:srcRect l="15713" t="15293" r="44175" b="74071"/>
          <a:stretch/>
        </p:blipFill>
        <p:spPr>
          <a:xfrm>
            <a:off x="2732598" y="3743042"/>
            <a:ext cx="3363402" cy="343183"/>
          </a:xfrm>
          <a:prstGeom prst="rect">
            <a:avLst/>
          </a:prstGeom>
        </p:spPr>
      </p:pic>
      <p:sp>
        <p:nvSpPr>
          <p:cNvPr id="21" name="Google Shape;115;p21">
            <a:extLst>
              <a:ext uri="{FF2B5EF4-FFF2-40B4-BE49-F238E27FC236}">
                <a16:creationId xmlns:a16="http://schemas.microsoft.com/office/drawing/2014/main" id="{D62F4DF1-66DD-854A-D49E-F75914318C6E}"/>
              </a:ext>
            </a:extLst>
          </p:cNvPr>
          <p:cNvSpPr txBox="1"/>
          <p:nvPr/>
        </p:nvSpPr>
        <p:spPr>
          <a:xfrm>
            <a:off x="219297" y="3625925"/>
            <a:ext cx="2257204" cy="615513"/>
          </a:xfrm>
          <a:prstGeom prst="rect">
            <a:avLst/>
          </a:prstGeom>
          <a:noFill/>
          <a:ln>
            <a:noFill/>
          </a:ln>
        </p:spPr>
        <p:txBody>
          <a:bodyPr spcFirstLastPara="1" wrap="square" lIns="121900" tIns="121900" rIns="121900" bIns="121900" anchor="t" anchorCtr="0">
            <a:spAutoFit/>
          </a:bodyPr>
          <a:lstStyle/>
          <a:p>
            <a:r>
              <a:rPr lang="en" sz="2400" i="1">
                <a:latin typeface="Calibri"/>
                <a:ea typeface="Calibri"/>
                <a:cs typeface="Calibri"/>
                <a:sym typeface="Calibri"/>
              </a:rPr>
              <a:t>4-word context</a:t>
            </a:r>
            <a:endParaRPr sz="2400" i="1">
              <a:solidFill>
                <a:srgbClr val="000000"/>
              </a:solidFill>
              <a:latin typeface="Calibri"/>
              <a:ea typeface="Calibri"/>
              <a:cs typeface="Calibri"/>
              <a:sym typeface="Calibri"/>
            </a:endParaRPr>
          </a:p>
        </p:txBody>
      </p:sp>
      <p:pic>
        <p:nvPicPr>
          <p:cNvPr id="22" name="Picture 21" descr="Diagram&#10;&#10;Description automatically generated with medium confidence">
            <a:extLst>
              <a:ext uri="{FF2B5EF4-FFF2-40B4-BE49-F238E27FC236}">
                <a16:creationId xmlns:a16="http://schemas.microsoft.com/office/drawing/2014/main" id="{B0A04DD2-EB12-7219-0397-4CD5A0FEEE07}"/>
              </a:ext>
            </a:extLst>
          </p:cNvPr>
          <p:cNvPicPr>
            <a:picLocks noChangeAspect="1"/>
          </p:cNvPicPr>
          <p:nvPr/>
        </p:nvPicPr>
        <p:blipFill rotWithShape="1">
          <a:blip r:embed="rId2">
            <a:extLst>
              <a:ext uri="{28A0092B-C50C-407E-A947-70E740481C1C}">
                <a14:useLocalDpi xmlns:a14="http://schemas.microsoft.com/office/drawing/2010/main" val="0"/>
              </a:ext>
            </a:extLst>
          </a:blip>
          <a:srcRect l="44812" t="13575" r="15449" b="72890"/>
          <a:stretch/>
        </p:blipFill>
        <p:spPr>
          <a:xfrm>
            <a:off x="7115175" y="3677091"/>
            <a:ext cx="3332213" cy="436741"/>
          </a:xfrm>
          <a:prstGeom prst="rect">
            <a:avLst/>
          </a:prstGeom>
        </p:spPr>
      </p:pic>
      <p:sp>
        <p:nvSpPr>
          <p:cNvPr id="23" name="Rectangle: Rounded Corners 22">
            <a:extLst>
              <a:ext uri="{FF2B5EF4-FFF2-40B4-BE49-F238E27FC236}">
                <a16:creationId xmlns:a16="http://schemas.microsoft.com/office/drawing/2014/main" id="{4FCFB305-9D3E-EF4A-8FFA-F0B5CB0DBE9E}"/>
              </a:ext>
            </a:extLst>
          </p:cNvPr>
          <p:cNvSpPr/>
          <p:nvPr/>
        </p:nvSpPr>
        <p:spPr>
          <a:xfrm>
            <a:off x="5140429" y="3677091"/>
            <a:ext cx="1116419" cy="475083"/>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D34EA59E-8956-BC98-7447-5F27C868E75A}"/>
              </a:ext>
            </a:extLst>
          </p:cNvPr>
          <p:cNvSpPr/>
          <p:nvPr/>
        </p:nvSpPr>
        <p:spPr>
          <a:xfrm>
            <a:off x="6962315" y="3675086"/>
            <a:ext cx="1116419" cy="475083"/>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15;p21">
            <a:extLst>
              <a:ext uri="{FF2B5EF4-FFF2-40B4-BE49-F238E27FC236}">
                <a16:creationId xmlns:a16="http://schemas.microsoft.com/office/drawing/2014/main" id="{B9FB20AE-225F-6C12-B17A-9C6B42205048}"/>
              </a:ext>
            </a:extLst>
          </p:cNvPr>
          <p:cNvSpPr txBox="1"/>
          <p:nvPr/>
        </p:nvSpPr>
        <p:spPr>
          <a:xfrm>
            <a:off x="219297" y="4487630"/>
            <a:ext cx="2257204" cy="615513"/>
          </a:xfrm>
          <a:prstGeom prst="rect">
            <a:avLst/>
          </a:prstGeom>
          <a:noFill/>
          <a:ln>
            <a:noFill/>
          </a:ln>
        </p:spPr>
        <p:txBody>
          <a:bodyPr spcFirstLastPara="1" wrap="square" lIns="121900" tIns="121900" rIns="121900" bIns="121900" anchor="t" anchorCtr="0">
            <a:spAutoFit/>
          </a:bodyPr>
          <a:lstStyle/>
          <a:p>
            <a:r>
              <a:rPr lang="en" sz="2400" i="1">
                <a:latin typeface="Calibri"/>
                <a:ea typeface="Calibri"/>
                <a:cs typeface="Calibri"/>
                <a:sym typeface="Calibri"/>
              </a:rPr>
              <a:t>5-word context</a:t>
            </a:r>
            <a:endParaRPr sz="2400" i="1">
              <a:solidFill>
                <a:srgbClr val="000000"/>
              </a:solidFill>
              <a:latin typeface="Calibri"/>
              <a:ea typeface="Calibri"/>
              <a:cs typeface="Calibri"/>
              <a:sym typeface="Calibri"/>
            </a:endParaRPr>
          </a:p>
        </p:txBody>
      </p:sp>
      <p:pic>
        <p:nvPicPr>
          <p:cNvPr id="27" name="Picture 26" descr="Diagram&#10;&#10;Description automatically generated with medium confidence">
            <a:extLst>
              <a:ext uri="{FF2B5EF4-FFF2-40B4-BE49-F238E27FC236}">
                <a16:creationId xmlns:a16="http://schemas.microsoft.com/office/drawing/2014/main" id="{EF6CBAEE-EAFA-88DF-0514-3C2FBE4F9CB1}"/>
              </a:ext>
            </a:extLst>
          </p:cNvPr>
          <p:cNvPicPr>
            <a:picLocks noChangeAspect="1"/>
          </p:cNvPicPr>
          <p:nvPr/>
        </p:nvPicPr>
        <p:blipFill rotWithShape="1">
          <a:blip r:embed="rId2">
            <a:extLst>
              <a:ext uri="{28A0092B-C50C-407E-A947-70E740481C1C}">
                <a14:useLocalDpi xmlns:a14="http://schemas.microsoft.com/office/drawing/2010/main" val="0"/>
              </a:ext>
            </a:extLst>
          </a:blip>
          <a:srcRect l="44976" t="15474" b="74769"/>
          <a:stretch/>
        </p:blipFill>
        <p:spPr>
          <a:xfrm>
            <a:off x="7115175" y="4656868"/>
            <a:ext cx="4613784" cy="314798"/>
          </a:xfrm>
          <a:prstGeom prst="rect">
            <a:avLst/>
          </a:prstGeom>
        </p:spPr>
      </p:pic>
      <p:sp>
        <p:nvSpPr>
          <p:cNvPr id="28" name="Rectangle: Rounded Corners 27">
            <a:extLst>
              <a:ext uri="{FF2B5EF4-FFF2-40B4-BE49-F238E27FC236}">
                <a16:creationId xmlns:a16="http://schemas.microsoft.com/office/drawing/2014/main" id="{1E867293-5643-9596-37C6-37E8330E707F}"/>
              </a:ext>
            </a:extLst>
          </p:cNvPr>
          <p:cNvSpPr/>
          <p:nvPr/>
        </p:nvSpPr>
        <p:spPr>
          <a:xfrm>
            <a:off x="5747260" y="4557844"/>
            <a:ext cx="1019175" cy="475083"/>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B8FB0C3E-95A8-DBAB-3546-07286D56AEB9}"/>
              </a:ext>
            </a:extLst>
          </p:cNvPr>
          <p:cNvSpPr/>
          <p:nvPr/>
        </p:nvSpPr>
        <p:spPr>
          <a:xfrm>
            <a:off x="7010936" y="4530560"/>
            <a:ext cx="1019175" cy="475083"/>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Diagram&#10;&#10;Description automatically generated with medium confidence">
            <a:extLst>
              <a:ext uri="{FF2B5EF4-FFF2-40B4-BE49-F238E27FC236}">
                <a16:creationId xmlns:a16="http://schemas.microsoft.com/office/drawing/2014/main" id="{66BC952E-CA37-9FB4-0AB5-FD774B4655FA}"/>
              </a:ext>
            </a:extLst>
          </p:cNvPr>
          <p:cNvPicPr>
            <a:picLocks noChangeAspect="1"/>
          </p:cNvPicPr>
          <p:nvPr/>
        </p:nvPicPr>
        <p:blipFill rotWithShape="1">
          <a:blip r:embed="rId2">
            <a:extLst>
              <a:ext uri="{28A0092B-C50C-407E-A947-70E740481C1C}">
                <a14:useLocalDpi xmlns:a14="http://schemas.microsoft.com/office/drawing/2010/main" val="0"/>
              </a:ext>
            </a:extLst>
          </a:blip>
          <a:srcRect l="4998" t="26209" r="57033" b="64535"/>
          <a:stretch/>
        </p:blipFill>
        <p:spPr>
          <a:xfrm>
            <a:off x="2693188" y="5046869"/>
            <a:ext cx="4057114" cy="475082"/>
          </a:xfrm>
          <a:prstGeom prst="rect">
            <a:avLst/>
          </a:prstGeom>
        </p:spPr>
      </p:pic>
      <p:pic>
        <p:nvPicPr>
          <p:cNvPr id="32" name="Picture 31" descr="Diagram&#10;&#10;Description automatically generated with medium confidence">
            <a:extLst>
              <a:ext uri="{FF2B5EF4-FFF2-40B4-BE49-F238E27FC236}">
                <a16:creationId xmlns:a16="http://schemas.microsoft.com/office/drawing/2014/main" id="{5D258291-4137-BC89-A257-C5FEDA57825F}"/>
              </a:ext>
            </a:extLst>
          </p:cNvPr>
          <p:cNvPicPr>
            <a:picLocks noChangeAspect="1"/>
          </p:cNvPicPr>
          <p:nvPr/>
        </p:nvPicPr>
        <p:blipFill rotWithShape="1">
          <a:blip r:embed="rId2">
            <a:extLst>
              <a:ext uri="{28A0092B-C50C-407E-A947-70E740481C1C}">
                <a14:useLocalDpi xmlns:a14="http://schemas.microsoft.com/office/drawing/2010/main" val="0"/>
              </a:ext>
            </a:extLst>
          </a:blip>
          <a:srcRect l="22043" t="34907" r="73777" b="32736"/>
          <a:stretch/>
        </p:blipFill>
        <p:spPr>
          <a:xfrm>
            <a:off x="4611402" y="5516847"/>
            <a:ext cx="254794" cy="663730"/>
          </a:xfrm>
          <a:prstGeom prst="rect">
            <a:avLst/>
          </a:prstGeom>
        </p:spPr>
      </p:pic>
      <p:pic>
        <p:nvPicPr>
          <p:cNvPr id="33" name="Picture 32" descr="Diagram&#10;&#10;Description automatically generated with medium confidence">
            <a:extLst>
              <a:ext uri="{FF2B5EF4-FFF2-40B4-BE49-F238E27FC236}">
                <a16:creationId xmlns:a16="http://schemas.microsoft.com/office/drawing/2014/main" id="{6F80402C-8758-EED5-733D-9A0348F5B0D9}"/>
              </a:ext>
            </a:extLst>
          </p:cNvPr>
          <p:cNvPicPr>
            <a:picLocks noChangeAspect="1"/>
          </p:cNvPicPr>
          <p:nvPr/>
        </p:nvPicPr>
        <p:blipFill rotWithShape="1">
          <a:blip r:embed="rId2">
            <a:extLst>
              <a:ext uri="{28A0092B-C50C-407E-A947-70E740481C1C}">
                <a14:useLocalDpi xmlns:a14="http://schemas.microsoft.com/office/drawing/2010/main" val="0"/>
              </a:ext>
            </a:extLst>
          </a:blip>
          <a:srcRect l="4998" t="26209" r="57033" b="64535"/>
          <a:stretch/>
        </p:blipFill>
        <p:spPr>
          <a:xfrm>
            <a:off x="7115175" y="5039620"/>
            <a:ext cx="4057114" cy="475082"/>
          </a:xfrm>
          <a:prstGeom prst="rect">
            <a:avLst/>
          </a:prstGeom>
        </p:spPr>
      </p:pic>
      <p:pic>
        <p:nvPicPr>
          <p:cNvPr id="34" name="Picture 33" descr="Diagram&#10;&#10;Description automatically generated with medium confidence">
            <a:extLst>
              <a:ext uri="{FF2B5EF4-FFF2-40B4-BE49-F238E27FC236}">
                <a16:creationId xmlns:a16="http://schemas.microsoft.com/office/drawing/2014/main" id="{674F3D87-C79E-C6E1-CBD5-294750169B89}"/>
              </a:ext>
            </a:extLst>
          </p:cNvPr>
          <p:cNvPicPr>
            <a:picLocks noChangeAspect="1"/>
          </p:cNvPicPr>
          <p:nvPr/>
        </p:nvPicPr>
        <p:blipFill rotWithShape="1">
          <a:blip r:embed="rId2">
            <a:extLst>
              <a:ext uri="{28A0092B-C50C-407E-A947-70E740481C1C}">
                <a14:useLocalDpi xmlns:a14="http://schemas.microsoft.com/office/drawing/2010/main" val="0"/>
              </a:ext>
            </a:extLst>
          </a:blip>
          <a:srcRect l="22043" t="34907" r="73777" b="32736"/>
          <a:stretch/>
        </p:blipFill>
        <p:spPr>
          <a:xfrm>
            <a:off x="9033389" y="5509598"/>
            <a:ext cx="254794" cy="663730"/>
          </a:xfrm>
          <a:prstGeom prst="rect">
            <a:avLst/>
          </a:prstGeom>
        </p:spPr>
      </p:pic>
      <p:sp>
        <p:nvSpPr>
          <p:cNvPr id="35" name="Google Shape;115;p21">
            <a:extLst>
              <a:ext uri="{FF2B5EF4-FFF2-40B4-BE49-F238E27FC236}">
                <a16:creationId xmlns:a16="http://schemas.microsoft.com/office/drawing/2014/main" id="{DDFA7B68-9FB1-7279-B813-819F449174BF}"/>
              </a:ext>
            </a:extLst>
          </p:cNvPr>
          <p:cNvSpPr txBox="1"/>
          <p:nvPr/>
        </p:nvSpPr>
        <p:spPr>
          <a:xfrm>
            <a:off x="3855702" y="5957656"/>
            <a:ext cx="1790478" cy="615513"/>
          </a:xfrm>
          <a:prstGeom prst="rect">
            <a:avLst/>
          </a:prstGeom>
          <a:noFill/>
          <a:ln>
            <a:noFill/>
          </a:ln>
        </p:spPr>
        <p:txBody>
          <a:bodyPr spcFirstLastPara="1" wrap="square" lIns="121900" tIns="121900" rIns="121900" bIns="121900" anchor="t" anchorCtr="0">
            <a:spAutoFit/>
          </a:bodyPr>
          <a:lstStyle/>
          <a:p>
            <a:r>
              <a:rPr lang="en" sz="2400" i="1">
                <a:latin typeface="Calibri"/>
                <a:ea typeface="Calibri"/>
                <a:cs typeface="Calibri"/>
                <a:sym typeface="Calibri"/>
              </a:rPr>
              <a:t>Past context</a:t>
            </a:r>
            <a:endParaRPr sz="2400" i="1">
              <a:solidFill>
                <a:srgbClr val="000000"/>
              </a:solidFill>
              <a:latin typeface="Calibri"/>
              <a:ea typeface="Calibri"/>
              <a:cs typeface="Calibri"/>
              <a:sym typeface="Calibri"/>
            </a:endParaRPr>
          </a:p>
        </p:txBody>
      </p:sp>
      <p:sp>
        <p:nvSpPr>
          <p:cNvPr id="36" name="Google Shape;115;p21">
            <a:extLst>
              <a:ext uri="{FF2B5EF4-FFF2-40B4-BE49-F238E27FC236}">
                <a16:creationId xmlns:a16="http://schemas.microsoft.com/office/drawing/2014/main" id="{5744CF34-EAEB-F9E1-21BD-1A494507B05E}"/>
              </a:ext>
            </a:extLst>
          </p:cNvPr>
          <p:cNvSpPr txBox="1"/>
          <p:nvPr/>
        </p:nvSpPr>
        <p:spPr>
          <a:xfrm>
            <a:off x="8141875" y="5976208"/>
            <a:ext cx="2030978" cy="615513"/>
          </a:xfrm>
          <a:prstGeom prst="rect">
            <a:avLst/>
          </a:prstGeom>
          <a:noFill/>
          <a:ln>
            <a:noFill/>
          </a:ln>
        </p:spPr>
        <p:txBody>
          <a:bodyPr spcFirstLastPara="1" wrap="square" lIns="121900" tIns="121900" rIns="121900" bIns="121900" anchor="t" anchorCtr="0">
            <a:spAutoFit/>
          </a:bodyPr>
          <a:lstStyle/>
          <a:p>
            <a:r>
              <a:rPr lang="en" sz="2400" i="1">
                <a:latin typeface="Calibri"/>
                <a:ea typeface="Calibri"/>
                <a:cs typeface="Calibri"/>
                <a:sym typeface="Calibri"/>
              </a:rPr>
              <a:t>Future context</a:t>
            </a:r>
            <a:endParaRPr sz="2400" i="1">
              <a:solidFill>
                <a:srgbClr val="000000"/>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58F962FB-D4AA-CC4F-AB84-A6DC6D575758}"/>
              </a:ext>
            </a:extLst>
          </p:cNvPr>
          <p:cNvPicPr>
            <a:picLocks noChangeAspect="1"/>
          </p:cNvPicPr>
          <p:nvPr/>
        </p:nvPicPr>
        <p:blipFill>
          <a:blip r:embed="rId3"/>
          <a:stretch>
            <a:fillRect/>
          </a:stretch>
        </p:blipFill>
        <p:spPr>
          <a:xfrm>
            <a:off x="4033283" y="6458997"/>
            <a:ext cx="4371211" cy="432854"/>
          </a:xfrm>
          <a:prstGeom prst="rect">
            <a:avLst/>
          </a:prstGeom>
        </p:spPr>
      </p:pic>
    </p:spTree>
    <p:extLst>
      <p:ext uri="{BB962C8B-B14F-4D97-AF65-F5344CB8AC3E}">
        <p14:creationId xmlns:p14="http://schemas.microsoft.com/office/powerpoint/2010/main" val="215811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p:bldP spid="12" grpId="0" animBg="1"/>
      <p:bldP spid="13" grpId="0" animBg="1"/>
      <p:bldP spid="16" grpId="0"/>
      <p:bldP spid="18" grpId="0" animBg="1"/>
      <p:bldP spid="19" grpId="0" animBg="1"/>
      <p:bldP spid="21" grpId="0"/>
      <p:bldP spid="23" grpId="0" animBg="1"/>
      <p:bldP spid="24" grpId="0" animBg="1"/>
      <p:bldP spid="25" grpId="0"/>
      <p:bldP spid="28" grpId="0" animBg="1"/>
      <p:bldP spid="29" grpId="0" animBg="1"/>
      <p:bldP spid="35" grpId="0"/>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A7CCC-373D-9588-25F2-FFF4FE7EA584}"/>
              </a:ext>
            </a:extLst>
          </p:cNvPr>
          <p:cNvSpPr>
            <a:spLocks noGrp="1"/>
          </p:cNvSpPr>
          <p:nvPr>
            <p:ph type="title"/>
          </p:nvPr>
        </p:nvSpPr>
        <p:spPr>
          <a:xfrm>
            <a:off x="838200" y="365126"/>
            <a:ext cx="10515600" cy="657430"/>
          </a:xfrm>
        </p:spPr>
        <p:txBody>
          <a:bodyPr>
            <a:normAutofit fontScale="90000"/>
          </a:bodyPr>
          <a:lstStyle/>
          <a:p>
            <a:r>
              <a:rPr lang="en-US"/>
              <a:t>Normalized Predictivity</a:t>
            </a:r>
          </a:p>
        </p:txBody>
      </p:sp>
      <p:pic>
        <p:nvPicPr>
          <p:cNvPr id="5" name="Picture 4" descr="A picture containing text, diagram, line, font&#10;&#10;Description automatically generated">
            <a:extLst>
              <a:ext uri="{FF2B5EF4-FFF2-40B4-BE49-F238E27FC236}">
                <a16:creationId xmlns:a16="http://schemas.microsoft.com/office/drawing/2014/main" id="{4756653B-D7FB-F4D1-926C-87A2E30FE736}"/>
              </a:ext>
            </a:extLst>
          </p:cNvPr>
          <p:cNvPicPr>
            <a:picLocks noChangeAspect="1"/>
          </p:cNvPicPr>
          <p:nvPr/>
        </p:nvPicPr>
        <p:blipFill rotWithShape="1">
          <a:blip r:embed="rId2">
            <a:extLst>
              <a:ext uri="{28A0092B-C50C-407E-A947-70E740481C1C}">
                <a14:useLocalDpi xmlns:a14="http://schemas.microsoft.com/office/drawing/2010/main" val="0"/>
              </a:ext>
            </a:extLst>
          </a:blip>
          <a:srcRect t="10114"/>
          <a:stretch/>
        </p:blipFill>
        <p:spPr>
          <a:xfrm>
            <a:off x="1919235" y="1771650"/>
            <a:ext cx="8189406" cy="3734926"/>
          </a:xfrm>
          <a:prstGeom prst="rect">
            <a:avLst/>
          </a:prstGeom>
        </p:spPr>
      </p:pic>
      <p:pic>
        <p:nvPicPr>
          <p:cNvPr id="6" name="Picture 5" descr="A picture containing text, diagram, line, font&#10;&#10;Description automatically generated">
            <a:extLst>
              <a:ext uri="{FF2B5EF4-FFF2-40B4-BE49-F238E27FC236}">
                <a16:creationId xmlns:a16="http://schemas.microsoft.com/office/drawing/2014/main" id="{CDA0B2BD-8DAC-D929-7B65-0688DC29F876}"/>
              </a:ext>
            </a:extLst>
          </p:cNvPr>
          <p:cNvPicPr>
            <a:picLocks noChangeAspect="1"/>
          </p:cNvPicPr>
          <p:nvPr/>
        </p:nvPicPr>
        <p:blipFill rotWithShape="1">
          <a:blip r:embed="rId2">
            <a:extLst>
              <a:ext uri="{28A0092B-C50C-407E-A947-70E740481C1C}">
                <a14:useLocalDpi xmlns:a14="http://schemas.microsoft.com/office/drawing/2010/main" val="0"/>
              </a:ext>
            </a:extLst>
          </a:blip>
          <a:srcRect l="13252" b="89887"/>
          <a:stretch/>
        </p:blipFill>
        <p:spPr>
          <a:xfrm>
            <a:off x="3004457" y="1351424"/>
            <a:ext cx="7104184" cy="420226"/>
          </a:xfrm>
          <a:prstGeom prst="rect">
            <a:avLst/>
          </a:prstGeom>
        </p:spPr>
      </p:pic>
      <p:sp>
        <p:nvSpPr>
          <p:cNvPr id="7" name="Google Shape;692;p64">
            <a:extLst>
              <a:ext uri="{FF2B5EF4-FFF2-40B4-BE49-F238E27FC236}">
                <a16:creationId xmlns:a16="http://schemas.microsoft.com/office/drawing/2014/main" id="{7DC5F102-8C49-05D6-F038-B76512BAFC29}"/>
              </a:ext>
            </a:extLst>
          </p:cNvPr>
          <p:cNvSpPr txBox="1">
            <a:spLocks/>
          </p:cNvSpPr>
          <p:nvPr/>
        </p:nvSpPr>
        <p:spPr>
          <a:xfrm>
            <a:off x="580868" y="6165733"/>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222222"/>
              </a:buClr>
              <a:buSzPct val="100000"/>
              <a:buFont typeface="Arial" panose="020B0604020202020204" pitchFamily="34" charset="0"/>
              <a:buNone/>
            </a:pPr>
            <a:r>
              <a:rPr lang="en-US" u="sng">
                <a:solidFill>
                  <a:schemeClr val="hlink"/>
                </a:solidFill>
                <a:hlinkClick r:id="rId3"/>
              </a:rPr>
              <a:t>Schrimpf, Martin, Idan Asher Blank, Greta Tuckute, Carina Kauf, Eghbal A. Hosseini, Nancy Kanwisher, Joshua B. Tenenbaum, and Evelina Fedorenko. "The neural architecture of language: Integrative modeling converges on predictive processing." Proceedings of the National Academy of Sciences 118, no. 45 (2021): e2105646118.</a:t>
            </a:r>
            <a:endParaRPr lang="en-US"/>
          </a:p>
        </p:txBody>
      </p:sp>
    </p:spTree>
    <p:extLst>
      <p:ext uri="{BB962C8B-B14F-4D97-AF65-F5344CB8AC3E}">
        <p14:creationId xmlns:p14="http://schemas.microsoft.com/office/powerpoint/2010/main" val="12514060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59"/>
          <p:cNvSpPr txBox="1">
            <a:spLocks noGrp="1"/>
          </p:cNvSpPr>
          <p:nvPr>
            <p:ph type="title"/>
          </p:nvPr>
        </p:nvSpPr>
        <p:spPr>
          <a:xfrm>
            <a:off x="0" y="1"/>
            <a:ext cx="12192000" cy="952400"/>
          </a:xfrm>
          <a:prstGeom prst="rect">
            <a:avLst/>
          </a:prstGeom>
          <a:noFill/>
          <a:ln>
            <a:noFill/>
          </a:ln>
        </p:spPr>
        <p:txBody>
          <a:bodyPr spcFirstLastPara="1" vert="horz" wrap="square" lIns="91433" tIns="45700" rIns="91433" bIns="45700" rtlCol="0" anchor="ctr" anchorCtr="0">
            <a:normAutofit/>
          </a:bodyPr>
          <a:lstStyle/>
          <a:p>
            <a:pPr>
              <a:buSzPts val="3300"/>
            </a:pPr>
            <a:r>
              <a:rPr lang="en"/>
              <a:t>Recent work utilizing progress in LLMs for encoding</a:t>
            </a:r>
            <a:endParaRPr/>
          </a:p>
        </p:txBody>
      </p:sp>
      <p:sp>
        <p:nvSpPr>
          <p:cNvPr id="632" name="Google Shape;632;p59"/>
          <p:cNvSpPr txBox="1">
            <a:spLocks noGrp="1"/>
          </p:cNvSpPr>
          <p:nvPr>
            <p:ph type="body" idx="1"/>
          </p:nvPr>
        </p:nvSpPr>
        <p:spPr>
          <a:xfrm>
            <a:off x="147639" y="1104900"/>
            <a:ext cx="11892000" cy="5191200"/>
          </a:xfrm>
          <a:prstGeom prst="rect">
            <a:avLst/>
          </a:prstGeom>
          <a:noFill/>
          <a:ln>
            <a:noFill/>
          </a:ln>
        </p:spPr>
        <p:txBody>
          <a:bodyPr spcFirstLastPara="1" vert="horz" wrap="square" lIns="91433" tIns="45700" rIns="91433" bIns="45700" rtlCol="0" anchor="t" anchorCtr="0">
            <a:normAutofit lnSpcReduction="10000"/>
          </a:bodyPr>
          <a:lstStyle/>
          <a:p>
            <a:pPr marL="237061" indent="-228594">
              <a:buSzPts val="2100"/>
              <a:buFont typeface="Calibri"/>
              <a:buChar char="•"/>
            </a:pPr>
            <a:r>
              <a:rPr lang="en"/>
              <a:t>Using representations of stimuli from deep learning systems</a:t>
            </a:r>
            <a:endParaRPr/>
          </a:p>
          <a:p>
            <a:pPr marL="237061" indent="-228594">
              <a:buSzPts val="2100"/>
              <a:buFont typeface="Calibri"/>
              <a:buChar char="•"/>
            </a:pPr>
            <a:r>
              <a:rPr lang="en" b="1"/>
              <a:t>Language: </a:t>
            </a:r>
            <a:endParaRPr b="1"/>
          </a:p>
          <a:p>
            <a:pPr marL="694249" lvl="1" indent="-296326">
              <a:spcBef>
                <a:spcPts val="1067"/>
              </a:spcBef>
              <a:buSzPts val="2100"/>
            </a:pPr>
            <a:r>
              <a:rPr lang="en"/>
              <a:t>Wehbe et al. 2014; </a:t>
            </a:r>
          </a:p>
          <a:p>
            <a:pPr marL="694249" lvl="1" indent="-296326">
              <a:spcBef>
                <a:spcPts val="1067"/>
              </a:spcBef>
              <a:buSzPts val="2100"/>
            </a:pPr>
            <a:r>
              <a:rPr lang="en"/>
              <a:t>Jain and Huth, 2018; </a:t>
            </a:r>
          </a:p>
          <a:p>
            <a:pPr marL="694249" lvl="1" indent="-296326">
              <a:spcBef>
                <a:spcPts val="1067"/>
              </a:spcBef>
              <a:buSzPts val="2100"/>
            </a:pPr>
            <a:r>
              <a:rPr lang="en"/>
              <a:t>Toneva and Wehbe, 2019;  </a:t>
            </a:r>
          </a:p>
          <a:p>
            <a:pPr marL="694249" lvl="1" indent="-296326">
              <a:spcBef>
                <a:spcPts val="1067"/>
              </a:spcBef>
              <a:buSzPts val="2100"/>
            </a:pPr>
            <a:r>
              <a:rPr lang="en"/>
              <a:t>Caucheteux and King, 2020/2022; </a:t>
            </a:r>
          </a:p>
          <a:p>
            <a:pPr marL="694249" lvl="1" indent="-296326">
              <a:spcBef>
                <a:spcPts val="1067"/>
              </a:spcBef>
              <a:buSzPts val="2100"/>
            </a:pPr>
            <a:r>
              <a:rPr lang="en"/>
              <a:t>Schrimpf et al. 2020/2021; </a:t>
            </a:r>
          </a:p>
          <a:p>
            <a:pPr marL="694249" lvl="1" indent="-296326">
              <a:spcBef>
                <a:spcPts val="1067"/>
              </a:spcBef>
              <a:buSzPts val="2100"/>
            </a:pPr>
            <a:r>
              <a:rPr lang="en"/>
              <a:t>Goldstein et al. 2021/2022; </a:t>
            </a:r>
          </a:p>
          <a:p>
            <a:pPr marL="694249" lvl="1" indent="-296326">
              <a:spcBef>
                <a:spcPts val="1067"/>
              </a:spcBef>
              <a:buSzPts val="2100"/>
            </a:pPr>
            <a:r>
              <a:rPr lang="en"/>
              <a:t>Toneva and Wehbe, 2022/2023;</a:t>
            </a:r>
          </a:p>
          <a:p>
            <a:pPr marL="694249" lvl="1" indent="-296326">
              <a:spcBef>
                <a:spcPts val="1067"/>
              </a:spcBef>
              <a:buSzPts val="2100"/>
            </a:pPr>
            <a:r>
              <a:rPr lang="en"/>
              <a:t>Khai et al. 2023  </a:t>
            </a:r>
          </a:p>
          <a:p>
            <a:pPr marL="694249" lvl="1" indent="-296326">
              <a:spcBef>
                <a:spcPts val="1067"/>
              </a:spcBef>
              <a:buSzPts val="2100"/>
            </a:pPr>
            <a:r>
              <a:rPr lang="en"/>
              <a:t>Oota et al. 2022/2023; </a:t>
            </a:r>
            <a:endParaRPr/>
          </a:p>
          <a:p>
            <a:pPr marL="237061" indent="0">
              <a:buNone/>
            </a:pPr>
            <a:endParaRPr/>
          </a:p>
          <a:p>
            <a:pPr marL="237061" indent="-50799">
              <a:buSzPts val="2100"/>
              <a:buNone/>
            </a:pPr>
            <a:endParaRPr/>
          </a:p>
        </p:txBody>
      </p:sp>
      <p:pic>
        <p:nvPicPr>
          <p:cNvPr id="2" name="Picture 1">
            <a:extLst>
              <a:ext uri="{FF2B5EF4-FFF2-40B4-BE49-F238E27FC236}">
                <a16:creationId xmlns:a16="http://schemas.microsoft.com/office/drawing/2014/main" id="{9EC7798D-C49C-5B13-7A42-A5B50FA2D400}"/>
              </a:ext>
            </a:extLst>
          </p:cNvPr>
          <p:cNvPicPr>
            <a:picLocks noChangeAspect="1"/>
          </p:cNvPicPr>
          <p:nvPr/>
        </p:nvPicPr>
        <p:blipFill>
          <a:blip r:embed="rId3"/>
          <a:stretch>
            <a:fillRect/>
          </a:stretch>
        </p:blipFill>
        <p:spPr>
          <a:xfrm>
            <a:off x="4033283" y="6458997"/>
            <a:ext cx="4371211" cy="4328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3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3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3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3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3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3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62"/>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r>
              <a:rPr lang="en"/>
              <a:t>Language: work utilizing DL progress</a:t>
            </a:r>
            <a:endParaRPr/>
          </a:p>
        </p:txBody>
      </p:sp>
      <p:sp>
        <p:nvSpPr>
          <p:cNvPr id="662" name="Google Shape;662;p62"/>
          <p:cNvSpPr txBox="1">
            <a:spLocks noGrp="1"/>
          </p:cNvSpPr>
          <p:nvPr>
            <p:ph type="sldNum" idx="12"/>
          </p:nvPr>
        </p:nvSpPr>
        <p:spPr>
          <a:xfrm>
            <a:off x="8610600" y="6532575"/>
            <a:ext cx="3429200" cy="365200"/>
          </a:xfrm>
          <a:prstGeom prst="rect">
            <a:avLst/>
          </a:prstGeom>
        </p:spPr>
        <p:txBody>
          <a:bodyPr spcFirstLastPara="1" vert="horz" wrap="square" lIns="91433" tIns="45700" rIns="91433" bIns="45700" rtlCol="0" anchor="t" anchorCtr="0">
            <a:noAutofit/>
          </a:bodyPr>
          <a:lstStyle/>
          <a:p>
            <a:fld id="{00000000-1234-1234-1234-123412341234}" type="slidenum">
              <a:rPr lang="en"/>
              <a:pPr/>
              <a:t>28</a:t>
            </a:fld>
            <a:endParaRPr/>
          </a:p>
        </p:txBody>
      </p:sp>
      <p:sp>
        <p:nvSpPr>
          <p:cNvPr id="663" name="Google Shape;663;p62"/>
          <p:cNvSpPr txBox="1"/>
          <p:nvPr/>
        </p:nvSpPr>
        <p:spPr>
          <a:xfrm>
            <a:off x="265967" y="1138733"/>
            <a:ext cx="11476000" cy="1688307"/>
          </a:xfrm>
          <a:prstGeom prst="rect">
            <a:avLst/>
          </a:prstGeom>
          <a:noFill/>
          <a:ln>
            <a:noFill/>
          </a:ln>
        </p:spPr>
        <p:txBody>
          <a:bodyPr spcFirstLastPara="1" wrap="square" lIns="121900" tIns="121900" rIns="121900" bIns="121900" anchor="t" anchorCtr="0">
            <a:spAutoFit/>
          </a:bodyPr>
          <a:lstStyle/>
          <a:p>
            <a:pPr marL="237061" indent="-262460">
              <a:lnSpc>
                <a:spcPct val="90000"/>
              </a:lnSpc>
              <a:buClr>
                <a:schemeClr val="dk1"/>
              </a:buClr>
              <a:buSzPts val="1700"/>
              <a:buChar char="•"/>
            </a:pPr>
            <a:r>
              <a:rPr lang="en" sz="2267">
                <a:solidFill>
                  <a:schemeClr val="dk1"/>
                </a:solidFill>
                <a:latin typeface="Calibri"/>
                <a:ea typeface="Calibri"/>
                <a:cs typeface="Calibri"/>
                <a:sym typeface="Calibri"/>
              </a:rPr>
              <a:t>Stimuli: one chapter of Harry Potter</a:t>
            </a:r>
            <a:endParaRPr sz="2267">
              <a:solidFill>
                <a:schemeClr val="dk1"/>
              </a:solidFill>
              <a:latin typeface="Calibri"/>
              <a:ea typeface="Calibri"/>
              <a:cs typeface="Calibri"/>
              <a:sym typeface="Calibri"/>
            </a:endParaRPr>
          </a:p>
          <a:p>
            <a:pPr marL="237061" indent="-262460">
              <a:lnSpc>
                <a:spcPct val="90000"/>
              </a:lnSpc>
              <a:spcBef>
                <a:spcPts val="1333"/>
              </a:spcBef>
              <a:buClr>
                <a:schemeClr val="dk1"/>
              </a:buClr>
              <a:buSzPts val="1700"/>
              <a:buChar char="•"/>
            </a:pPr>
            <a:r>
              <a:rPr lang="en" sz="2267">
                <a:solidFill>
                  <a:schemeClr val="dk1"/>
                </a:solidFill>
                <a:latin typeface="Calibri"/>
                <a:ea typeface="Calibri"/>
                <a:cs typeface="Calibri"/>
                <a:sym typeface="Calibri"/>
              </a:rPr>
              <a:t>Stimulus representation: derived from </a:t>
            </a:r>
            <a:r>
              <a:rPr lang="en" sz="2267" b="1">
                <a:solidFill>
                  <a:schemeClr val="dk1"/>
                </a:solidFill>
                <a:latin typeface="Calibri"/>
                <a:ea typeface="Calibri"/>
                <a:cs typeface="Calibri"/>
                <a:sym typeface="Calibri"/>
              </a:rPr>
              <a:t>pretrained</a:t>
            </a:r>
            <a:r>
              <a:rPr lang="en" sz="2267">
                <a:solidFill>
                  <a:schemeClr val="dk1"/>
                </a:solidFill>
                <a:latin typeface="Calibri"/>
                <a:ea typeface="Calibri"/>
                <a:cs typeface="Calibri"/>
                <a:sym typeface="Calibri"/>
              </a:rPr>
              <a:t> NLP systems </a:t>
            </a:r>
            <a:endParaRPr sz="2267">
              <a:solidFill>
                <a:schemeClr val="dk1"/>
              </a:solidFill>
              <a:latin typeface="Calibri"/>
              <a:ea typeface="Calibri"/>
              <a:cs typeface="Calibri"/>
              <a:sym typeface="Calibri"/>
            </a:endParaRPr>
          </a:p>
          <a:p>
            <a:pPr marL="237061" indent="-262460">
              <a:lnSpc>
                <a:spcPct val="90000"/>
              </a:lnSpc>
              <a:spcBef>
                <a:spcPts val="1333"/>
              </a:spcBef>
              <a:spcAft>
                <a:spcPts val="1333"/>
              </a:spcAft>
              <a:buClr>
                <a:schemeClr val="dk1"/>
              </a:buClr>
              <a:buSzPts val="1700"/>
              <a:buChar char="•"/>
            </a:pPr>
            <a:r>
              <a:rPr lang="en" sz="2267">
                <a:solidFill>
                  <a:schemeClr val="dk1"/>
                </a:solidFill>
                <a:latin typeface="Calibri"/>
                <a:ea typeface="Calibri"/>
                <a:cs typeface="Calibri"/>
                <a:sym typeface="Calibri"/>
              </a:rPr>
              <a:t>Brain recording &amp; modality: fMRI, reading</a:t>
            </a:r>
            <a:endParaRPr sz="2400"/>
          </a:p>
        </p:txBody>
      </p:sp>
      <p:sp>
        <p:nvSpPr>
          <p:cNvPr id="664" name="Google Shape;664;p62"/>
          <p:cNvSpPr txBox="1">
            <a:spLocks noGrp="1"/>
          </p:cNvSpPr>
          <p:nvPr>
            <p:ph type="body" idx="4294967295"/>
          </p:nvPr>
        </p:nvSpPr>
        <p:spPr>
          <a:xfrm>
            <a:off x="580868" y="6165733"/>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p>
            <a:pPr marL="0" indent="0">
              <a:spcBef>
                <a:spcPts val="0"/>
              </a:spcBef>
              <a:buClr>
                <a:srgbClr val="222222"/>
              </a:buClr>
              <a:buSzPct val="100000"/>
              <a:buNone/>
            </a:pPr>
            <a:r>
              <a:rPr lang="en" u="sng">
                <a:solidFill>
                  <a:schemeClr val="hlink"/>
                </a:solidFill>
                <a:hlinkClick r:id="rId3"/>
              </a:rPr>
              <a:t>Toneva, M., &amp; Wehbe, L. (2019). Interpreting and improving natural-language processing (in machines) with natural language-processing (in the brain). Advances in Neural Information Processing Systems, 32.</a:t>
            </a:r>
            <a:endParaRPr/>
          </a:p>
        </p:txBody>
      </p:sp>
      <p:pic>
        <p:nvPicPr>
          <p:cNvPr id="665" name="Google Shape;665;p62"/>
          <p:cNvPicPr preferRelativeResize="0"/>
          <p:nvPr/>
        </p:nvPicPr>
        <p:blipFill rotWithShape="1">
          <a:blip r:embed="rId4">
            <a:alphaModFix/>
          </a:blip>
          <a:srcRect t="4415"/>
          <a:stretch/>
        </p:blipFill>
        <p:spPr>
          <a:xfrm>
            <a:off x="8372101" y="1138733"/>
            <a:ext cx="3429199" cy="1721267"/>
          </a:xfrm>
          <a:prstGeom prst="rect">
            <a:avLst/>
          </a:prstGeom>
          <a:noFill/>
          <a:ln>
            <a:noFill/>
          </a:ln>
        </p:spPr>
      </p:pic>
      <p:pic>
        <p:nvPicPr>
          <p:cNvPr id="666" name="Google Shape;666;p62"/>
          <p:cNvPicPr preferRelativeResize="0"/>
          <p:nvPr/>
        </p:nvPicPr>
        <p:blipFill>
          <a:blip r:embed="rId5">
            <a:alphaModFix/>
          </a:blip>
          <a:stretch>
            <a:fillRect/>
          </a:stretch>
        </p:blipFill>
        <p:spPr>
          <a:xfrm>
            <a:off x="435268" y="3078518"/>
            <a:ext cx="4168833" cy="2648268"/>
          </a:xfrm>
          <a:prstGeom prst="rect">
            <a:avLst/>
          </a:prstGeom>
          <a:noFill/>
          <a:ln>
            <a:noFill/>
          </a:ln>
        </p:spPr>
      </p:pic>
      <p:pic>
        <p:nvPicPr>
          <p:cNvPr id="667" name="Google Shape;667;p62"/>
          <p:cNvPicPr preferRelativeResize="0"/>
          <p:nvPr/>
        </p:nvPicPr>
        <p:blipFill>
          <a:blip r:embed="rId6">
            <a:alphaModFix/>
          </a:blip>
          <a:stretch>
            <a:fillRect/>
          </a:stretch>
        </p:blipFill>
        <p:spPr>
          <a:xfrm>
            <a:off x="5007401" y="3202116"/>
            <a:ext cx="4095569" cy="2648267"/>
          </a:xfrm>
          <a:prstGeom prst="rect">
            <a:avLst/>
          </a:prstGeom>
          <a:noFill/>
          <a:ln>
            <a:noFill/>
          </a:ln>
        </p:spPr>
      </p:pic>
      <p:sp>
        <p:nvSpPr>
          <p:cNvPr id="668" name="Google Shape;668;p62"/>
          <p:cNvSpPr txBox="1"/>
          <p:nvPr/>
        </p:nvSpPr>
        <p:spPr>
          <a:xfrm>
            <a:off x="9506267" y="4495585"/>
            <a:ext cx="2066400" cy="1231066"/>
          </a:xfrm>
          <a:prstGeom prst="rect">
            <a:avLst/>
          </a:prstGeom>
          <a:solidFill>
            <a:srgbClr val="FFF2CC"/>
          </a:solidFill>
          <a:ln>
            <a:noFill/>
          </a:ln>
        </p:spPr>
        <p:txBody>
          <a:bodyPr spcFirstLastPara="1" wrap="square" lIns="121900" tIns="121900" rIns="121900" bIns="121900" anchor="t" anchorCtr="0">
            <a:spAutoFit/>
          </a:bodyPr>
          <a:lstStyle/>
          <a:p>
            <a:r>
              <a:rPr lang="en" sz="1600">
                <a:latin typeface="Calibri"/>
                <a:ea typeface="Calibri"/>
                <a:cs typeface="Calibri"/>
                <a:sym typeface="Calibri"/>
              </a:rPr>
              <a:t>across several types of large NLP systems, best alignment with fMRI in middle layers</a:t>
            </a:r>
            <a:endParaRPr sz="1600">
              <a:latin typeface="Calibri"/>
              <a:ea typeface="Calibri"/>
              <a:cs typeface="Calibri"/>
              <a:sym typeface="Calibri"/>
            </a:endParaRPr>
          </a:p>
        </p:txBody>
      </p:sp>
      <p:pic>
        <p:nvPicPr>
          <p:cNvPr id="2" name="Picture 1">
            <a:extLst>
              <a:ext uri="{FF2B5EF4-FFF2-40B4-BE49-F238E27FC236}">
                <a16:creationId xmlns:a16="http://schemas.microsoft.com/office/drawing/2014/main" id="{AFFEB53B-BE7F-3AD1-46B0-30CE9231D5AD}"/>
              </a:ext>
            </a:extLst>
          </p:cNvPr>
          <p:cNvPicPr>
            <a:picLocks noChangeAspect="1"/>
          </p:cNvPicPr>
          <p:nvPr/>
        </p:nvPicPr>
        <p:blipFill>
          <a:blip r:embed="rId7"/>
          <a:stretch>
            <a:fillRect/>
          </a:stretch>
        </p:blipFill>
        <p:spPr>
          <a:xfrm>
            <a:off x="4033283" y="6458997"/>
            <a:ext cx="4371211" cy="4328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64"/>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r>
              <a:rPr lang="en"/>
              <a:t>Language: work utilizing DL progress</a:t>
            </a:r>
            <a:endParaRPr/>
          </a:p>
        </p:txBody>
      </p:sp>
      <p:sp>
        <p:nvSpPr>
          <p:cNvPr id="692" name="Google Shape;692;p64"/>
          <p:cNvSpPr txBox="1">
            <a:spLocks noGrp="1"/>
          </p:cNvSpPr>
          <p:nvPr>
            <p:ph type="body" idx="4294967295"/>
          </p:nvPr>
        </p:nvSpPr>
        <p:spPr>
          <a:xfrm>
            <a:off x="580868" y="6165733"/>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p>
            <a:pPr marL="0" indent="0">
              <a:spcBef>
                <a:spcPts val="0"/>
              </a:spcBef>
              <a:buClr>
                <a:srgbClr val="222222"/>
              </a:buClr>
              <a:buSzPct val="100000"/>
              <a:buNone/>
            </a:pPr>
            <a:r>
              <a:rPr lang="en" u="sng">
                <a:solidFill>
                  <a:schemeClr val="hlink"/>
                </a:solidFill>
                <a:hlinkClick r:id="rId3"/>
              </a:rPr>
              <a:t>Schrimpf, Martin, Idan Asher Blank, Greta Tuckute, Carina Kauf, Eghbal A. Hosseini, Nancy Kanwisher, Joshua B. Tenenbaum, and Evelina Fedorenko. "The neural architecture of language: Integrative modeling converges on predictive processing." Proceedings of the National Academy of Sciences 118, no. 45 (2021): e2105646118.</a:t>
            </a:r>
            <a:endParaRPr/>
          </a:p>
        </p:txBody>
      </p:sp>
      <p:sp>
        <p:nvSpPr>
          <p:cNvPr id="693" name="Google Shape;693;p64"/>
          <p:cNvSpPr txBox="1"/>
          <p:nvPr/>
        </p:nvSpPr>
        <p:spPr>
          <a:xfrm>
            <a:off x="265967" y="1138733"/>
            <a:ext cx="11476000" cy="1688307"/>
          </a:xfrm>
          <a:prstGeom prst="rect">
            <a:avLst/>
          </a:prstGeom>
          <a:noFill/>
          <a:ln>
            <a:noFill/>
          </a:ln>
        </p:spPr>
        <p:txBody>
          <a:bodyPr spcFirstLastPara="1" wrap="square" lIns="121900" tIns="121900" rIns="121900" bIns="121900" anchor="t" anchorCtr="0">
            <a:spAutoFit/>
          </a:bodyPr>
          <a:lstStyle/>
          <a:p>
            <a:pPr marL="237061" indent="-262460">
              <a:lnSpc>
                <a:spcPct val="90000"/>
              </a:lnSpc>
              <a:buClr>
                <a:schemeClr val="dk1"/>
              </a:buClr>
              <a:buSzPts val="1700"/>
              <a:buChar char="•"/>
            </a:pPr>
            <a:r>
              <a:rPr lang="en" sz="2267">
                <a:solidFill>
                  <a:schemeClr val="dk1"/>
                </a:solidFill>
                <a:latin typeface="Calibri"/>
                <a:ea typeface="Calibri"/>
                <a:cs typeface="Calibri"/>
                <a:sym typeface="Calibri"/>
              </a:rPr>
              <a:t>Stimuli: </a:t>
            </a:r>
            <a:r>
              <a:rPr lang="en" sz="2267">
                <a:latin typeface="Calibri"/>
                <a:ea typeface="Calibri"/>
                <a:cs typeface="Calibri"/>
                <a:sym typeface="Calibri"/>
              </a:rPr>
              <a:t>sentences, passages, short story</a:t>
            </a:r>
            <a:endParaRPr sz="2267">
              <a:latin typeface="Calibri"/>
              <a:ea typeface="Calibri"/>
              <a:cs typeface="Calibri"/>
              <a:sym typeface="Calibri"/>
            </a:endParaRPr>
          </a:p>
          <a:p>
            <a:pPr marL="237061" indent="-262460">
              <a:lnSpc>
                <a:spcPct val="90000"/>
              </a:lnSpc>
              <a:spcBef>
                <a:spcPts val="1333"/>
              </a:spcBef>
              <a:buClr>
                <a:schemeClr val="dk1"/>
              </a:buClr>
              <a:buSzPts val="1700"/>
              <a:buChar char="•"/>
            </a:pPr>
            <a:r>
              <a:rPr lang="en" sz="2267">
                <a:solidFill>
                  <a:schemeClr val="dk1"/>
                </a:solidFill>
                <a:latin typeface="Calibri"/>
                <a:ea typeface="Calibri"/>
                <a:cs typeface="Calibri"/>
                <a:sym typeface="Calibri"/>
              </a:rPr>
              <a:t>Stimulus representation: derived from pretrained NLP systems (BERT, GPT-2, T5 , and XLM) </a:t>
            </a:r>
            <a:endParaRPr sz="2267">
              <a:solidFill>
                <a:schemeClr val="dk1"/>
              </a:solidFill>
              <a:latin typeface="Calibri"/>
              <a:ea typeface="Calibri"/>
              <a:cs typeface="Calibri"/>
              <a:sym typeface="Calibri"/>
            </a:endParaRPr>
          </a:p>
          <a:p>
            <a:pPr marL="237061" indent="-262460">
              <a:lnSpc>
                <a:spcPct val="90000"/>
              </a:lnSpc>
              <a:spcBef>
                <a:spcPts val="1333"/>
              </a:spcBef>
              <a:spcAft>
                <a:spcPts val="1333"/>
              </a:spcAft>
              <a:buClr>
                <a:schemeClr val="dk1"/>
              </a:buClr>
              <a:buSzPts val="1700"/>
              <a:buChar char="•"/>
            </a:pPr>
            <a:r>
              <a:rPr lang="en" sz="2267">
                <a:solidFill>
                  <a:schemeClr val="dk1"/>
                </a:solidFill>
                <a:latin typeface="Calibri"/>
                <a:ea typeface="Calibri"/>
                <a:cs typeface="Calibri"/>
                <a:sym typeface="Calibri"/>
              </a:rPr>
              <a:t>Brain recording &amp; modality: fMRI &amp; ECoG, reading &amp; listening</a:t>
            </a:r>
            <a:endParaRPr sz="2400">
              <a:solidFill>
                <a:schemeClr val="dk1"/>
              </a:solidFill>
            </a:endParaRPr>
          </a:p>
        </p:txBody>
      </p:sp>
      <p:grpSp>
        <p:nvGrpSpPr>
          <p:cNvPr id="694" name="Google Shape;694;p64"/>
          <p:cNvGrpSpPr/>
          <p:nvPr/>
        </p:nvGrpSpPr>
        <p:grpSpPr>
          <a:xfrm>
            <a:off x="2354782" y="2745993"/>
            <a:ext cx="5488927" cy="3090201"/>
            <a:chOff x="353825" y="2103125"/>
            <a:chExt cx="4116695" cy="2317651"/>
          </a:xfrm>
        </p:grpSpPr>
        <p:pic>
          <p:nvPicPr>
            <p:cNvPr id="695" name="Google Shape;695;p64"/>
            <p:cNvPicPr preferRelativeResize="0"/>
            <p:nvPr/>
          </p:nvPicPr>
          <p:blipFill>
            <a:blip r:embed="rId4">
              <a:alphaModFix/>
            </a:blip>
            <a:stretch>
              <a:fillRect/>
            </a:stretch>
          </p:blipFill>
          <p:spPr>
            <a:xfrm>
              <a:off x="353825" y="2103125"/>
              <a:ext cx="4116695" cy="2317651"/>
            </a:xfrm>
            <a:prstGeom prst="rect">
              <a:avLst/>
            </a:prstGeom>
            <a:noFill/>
            <a:ln>
              <a:noFill/>
            </a:ln>
          </p:spPr>
        </p:pic>
        <p:sp>
          <p:nvSpPr>
            <p:cNvPr id="696" name="Google Shape;696;p64"/>
            <p:cNvSpPr/>
            <p:nvPr/>
          </p:nvSpPr>
          <p:spPr>
            <a:xfrm>
              <a:off x="353825" y="2141600"/>
              <a:ext cx="234300" cy="2571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grpSp>
      <p:sp>
        <p:nvSpPr>
          <p:cNvPr id="700" name="Google Shape;700;p64"/>
          <p:cNvSpPr txBox="1"/>
          <p:nvPr/>
        </p:nvSpPr>
        <p:spPr>
          <a:xfrm>
            <a:off x="9121817" y="2119560"/>
            <a:ext cx="2834400" cy="984845"/>
          </a:xfrm>
          <a:prstGeom prst="rect">
            <a:avLst/>
          </a:prstGeom>
          <a:solidFill>
            <a:srgbClr val="FFF2CC"/>
          </a:solidFill>
          <a:ln>
            <a:noFill/>
          </a:ln>
        </p:spPr>
        <p:txBody>
          <a:bodyPr spcFirstLastPara="1" wrap="square" lIns="121900" tIns="121900" rIns="121900" bIns="121900" anchor="t" anchorCtr="0">
            <a:spAutoFit/>
          </a:bodyPr>
          <a:lstStyle/>
          <a:p>
            <a:r>
              <a:rPr lang="en" sz="1600">
                <a:latin typeface="Calibri"/>
                <a:ea typeface="Calibri"/>
                <a:cs typeface="Calibri"/>
                <a:sym typeface="Calibri"/>
              </a:rPr>
              <a:t>some NLP systems can predict fMRI and ECoG up to 100% of estimated noise ceiling</a:t>
            </a:r>
            <a:endParaRPr sz="1600">
              <a:latin typeface="Calibri"/>
              <a:ea typeface="Calibri"/>
              <a:cs typeface="Calibri"/>
              <a:sym typeface="Calibri"/>
            </a:endParaRPr>
          </a:p>
        </p:txBody>
      </p:sp>
      <p:pic>
        <p:nvPicPr>
          <p:cNvPr id="2" name="Picture 1">
            <a:extLst>
              <a:ext uri="{FF2B5EF4-FFF2-40B4-BE49-F238E27FC236}">
                <a16:creationId xmlns:a16="http://schemas.microsoft.com/office/drawing/2014/main" id="{32B6DEA1-BE82-4EFD-D880-5517F0FE26DB}"/>
              </a:ext>
            </a:extLst>
          </p:cNvPr>
          <p:cNvPicPr>
            <a:picLocks noChangeAspect="1"/>
          </p:cNvPicPr>
          <p:nvPr/>
        </p:nvPicPr>
        <p:blipFill>
          <a:blip r:embed="rId5"/>
          <a:stretch>
            <a:fillRect/>
          </a:stretch>
        </p:blipFill>
        <p:spPr>
          <a:xfrm>
            <a:off x="4033283" y="6458997"/>
            <a:ext cx="4371211" cy="4328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135"/>
        <p:cNvGrpSpPr/>
        <p:nvPr/>
      </p:nvGrpSpPr>
      <p:grpSpPr>
        <a:xfrm>
          <a:off x="0" y="0"/>
          <a:ext cx="0" cy="0"/>
          <a:chOff x="0" y="0"/>
          <a:chExt cx="0" cy="0"/>
        </a:xfrm>
      </p:grpSpPr>
      <p:sp>
        <p:nvSpPr>
          <p:cNvPr id="136" name="Google Shape;136;g22857952a9e_0_169"/>
          <p:cNvSpPr/>
          <p:nvPr/>
        </p:nvSpPr>
        <p:spPr>
          <a:xfrm>
            <a:off x="515100" y="326550"/>
            <a:ext cx="11161800" cy="726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800"/>
              <a:buFont typeface="Arial"/>
              <a:buNone/>
            </a:pPr>
            <a:r>
              <a:rPr lang="en-SG" sz="2800" b="1">
                <a:solidFill>
                  <a:schemeClr val="dk1"/>
                </a:solidFill>
                <a:latin typeface="Helvetica Neue"/>
                <a:ea typeface="Helvetica Neue"/>
                <a:cs typeface="Helvetica Neue"/>
                <a:sym typeface="Helvetica Neue"/>
              </a:rPr>
              <a:t>LMs are trained to predict missing words</a:t>
            </a:r>
            <a:endParaRPr sz="2800" b="1" i="0" u="none" strike="noStrike" cap="none">
              <a:solidFill>
                <a:schemeClr val="dk1"/>
              </a:solidFill>
              <a:latin typeface="Helvetica Neue"/>
              <a:ea typeface="Helvetica Neue"/>
              <a:cs typeface="Helvetica Neue"/>
              <a:sym typeface="Helvetica Neue"/>
            </a:endParaRPr>
          </a:p>
        </p:txBody>
      </p:sp>
      <p:sp>
        <p:nvSpPr>
          <p:cNvPr id="137" name="Google Shape;137;g22857952a9e_0_169"/>
          <p:cNvSpPr txBox="1">
            <a:spLocks noGrp="1"/>
          </p:cNvSpPr>
          <p:nvPr>
            <p:ph type="sldNum" idx="12"/>
          </p:nvPr>
        </p:nvSpPr>
        <p:spPr>
          <a:xfrm>
            <a:off x="11311128" y="6492874"/>
            <a:ext cx="8808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SG"/>
              <a:t>3</a:t>
            </a:fld>
            <a:endParaRPr/>
          </a:p>
        </p:txBody>
      </p:sp>
      <p:sp>
        <p:nvSpPr>
          <p:cNvPr id="138" name="Google Shape;138;g22857952a9e_0_169"/>
          <p:cNvSpPr/>
          <p:nvPr/>
        </p:nvSpPr>
        <p:spPr>
          <a:xfrm>
            <a:off x="1476900" y="3063900"/>
            <a:ext cx="9238200" cy="1170000"/>
          </a:xfrm>
          <a:prstGeom prst="roundRect">
            <a:avLst>
              <a:gd name="adj" fmla="val 16667"/>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SG" sz="2800" b="1">
                <a:latin typeface="Helvetica Neue"/>
                <a:ea typeface="Helvetica Neue"/>
                <a:cs typeface="Helvetica Neue"/>
                <a:sym typeface="Helvetica Neue"/>
              </a:rPr>
              <a:t>Language model</a:t>
            </a:r>
            <a:endParaRPr sz="2800" b="1">
              <a:latin typeface="Helvetica Neue"/>
              <a:ea typeface="Helvetica Neue"/>
              <a:cs typeface="Helvetica Neue"/>
              <a:sym typeface="Helvetica Neue"/>
            </a:endParaRPr>
          </a:p>
        </p:txBody>
      </p:sp>
      <p:cxnSp>
        <p:nvCxnSpPr>
          <p:cNvPr id="139" name="Google Shape;139;g22857952a9e_0_169"/>
          <p:cNvCxnSpPr/>
          <p:nvPr/>
        </p:nvCxnSpPr>
        <p:spPr>
          <a:xfrm rot="10800000">
            <a:off x="2225488" y="4233625"/>
            <a:ext cx="0" cy="807000"/>
          </a:xfrm>
          <a:prstGeom prst="straightConnector1">
            <a:avLst/>
          </a:prstGeom>
          <a:noFill/>
          <a:ln w="38100" cap="flat" cmpd="sng">
            <a:solidFill>
              <a:schemeClr val="dk1"/>
            </a:solidFill>
            <a:prstDash val="solid"/>
            <a:round/>
            <a:headEnd type="none" w="med" len="med"/>
            <a:tailEnd type="triangle" w="med" len="med"/>
          </a:ln>
        </p:spPr>
      </p:cxnSp>
      <p:cxnSp>
        <p:nvCxnSpPr>
          <p:cNvPr id="140" name="Google Shape;140;g22857952a9e_0_169"/>
          <p:cNvCxnSpPr/>
          <p:nvPr/>
        </p:nvCxnSpPr>
        <p:spPr>
          <a:xfrm rot="10800000">
            <a:off x="4160744" y="4233625"/>
            <a:ext cx="0" cy="807000"/>
          </a:xfrm>
          <a:prstGeom prst="straightConnector1">
            <a:avLst/>
          </a:prstGeom>
          <a:noFill/>
          <a:ln w="38100" cap="flat" cmpd="sng">
            <a:solidFill>
              <a:schemeClr val="dk1"/>
            </a:solidFill>
            <a:prstDash val="solid"/>
            <a:round/>
            <a:headEnd type="none" w="med" len="med"/>
            <a:tailEnd type="triangle" w="med" len="med"/>
          </a:ln>
        </p:spPr>
      </p:cxnSp>
      <p:cxnSp>
        <p:nvCxnSpPr>
          <p:cNvPr id="141" name="Google Shape;141;g22857952a9e_0_169"/>
          <p:cNvCxnSpPr/>
          <p:nvPr/>
        </p:nvCxnSpPr>
        <p:spPr>
          <a:xfrm rot="10800000">
            <a:off x="6096000" y="4233625"/>
            <a:ext cx="0" cy="807000"/>
          </a:xfrm>
          <a:prstGeom prst="straightConnector1">
            <a:avLst/>
          </a:prstGeom>
          <a:noFill/>
          <a:ln w="38100" cap="flat" cmpd="sng">
            <a:solidFill>
              <a:schemeClr val="dk1"/>
            </a:solidFill>
            <a:prstDash val="solid"/>
            <a:round/>
            <a:headEnd type="none" w="med" len="med"/>
            <a:tailEnd type="triangle" w="med" len="med"/>
          </a:ln>
        </p:spPr>
      </p:cxnSp>
      <p:cxnSp>
        <p:nvCxnSpPr>
          <p:cNvPr id="142" name="Google Shape;142;g22857952a9e_0_169"/>
          <p:cNvCxnSpPr/>
          <p:nvPr/>
        </p:nvCxnSpPr>
        <p:spPr>
          <a:xfrm rot="10800000">
            <a:off x="8031256" y="4233625"/>
            <a:ext cx="0" cy="807000"/>
          </a:xfrm>
          <a:prstGeom prst="straightConnector1">
            <a:avLst/>
          </a:prstGeom>
          <a:noFill/>
          <a:ln w="38100" cap="flat" cmpd="sng">
            <a:solidFill>
              <a:schemeClr val="dk1"/>
            </a:solidFill>
            <a:prstDash val="solid"/>
            <a:round/>
            <a:headEnd type="none" w="med" len="med"/>
            <a:tailEnd type="triangle" w="med" len="med"/>
          </a:ln>
        </p:spPr>
      </p:cxnSp>
      <p:cxnSp>
        <p:nvCxnSpPr>
          <p:cNvPr id="143" name="Google Shape;143;g22857952a9e_0_169"/>
          <p:cNvCxnSpPr/>
          <p:nvPr/>
        </p:nvCxnSpPr>
        <p:spPr>
          <a:xfrm rot="10800000">
            <a:off x="9966513" y="4233625"/>
            <a:ext cx="0" cy="807000"/>
          </a:xfrm>
          <a:prstGeom prst="straightConnector1">
            <a:avLst/>
          </a:prstGeom>
          <a:noFill/>
          <a:ln w="38100" cap="flat" cmpd="sng">
            <a:solidFill>
              <a:schemeClr val="dk1"/>
            </a:solidFill>
            <a:prstDash val="solid"/>
            <a:round/>
            <a:headEnd type="none" w="med" len="med"/>
            <a:tailEnd type="triangle" w="med" len="med"/>
          </a:ln>
        </p:spPr>
      </p:cxnSp>
      <p:sp>
        <p:nvSpPr>
          <p:cNvPr id="144" name="Google Shape;144;g22857952a9e_0_169"/>
          <p:cNvSpPr/>
          <p:nvPr/>
        </p:nvSpPr>
        <p:spPr>
          <a:xfrm>
            <a:off x="1453150" y="5163275"/>
            <a:ext cx="1544700" cy="726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3500">
                <a:solidFill>
                  <a:schemeClr val="dk1"/>
                </a:solidFill>
                <a:latin typeface="Helvetica Neue"/>
                <a:ea typeface="Helvetica Neue"/>
                <a:cs typeface="Helvetica Neue"/>
                <a:sym typeface="Helvetica Neue"/>
              </a:rPr>
              <a:t>The</a:t>
            </a:r>
            <a:endParaRPr sz="3500">
              <a:solidFill>
                <a:schemeClr val="dk1"/>
              </a:solidFill>
              <a:latin typeface="Helvetica Neue"/>
              <a:ea typeface="Helvetica Neue"/>
              <a:cs typeface="Helvetica Neue"/>
              <a:sym typeface="Helvetica Neue"/>
            </a:endParaRPr>
          </a:p>
        </p:txBody>
      </p:sp>
      <p:sp>
        <p:nvSpPr>
          <p:cNvPr id="145" name="Google Shape;145;g22857952a9e_0_169"/>
          <p:cNvSpPr/>
          <p:nvPr/>
        </p:nvSpPr>
        <p:spPr>
          <a:xfrm>
            <a:off x="3388400" y="5163275"/>
            <a:ext cx="1544700" cy="726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3500">
                <a:solidFill>
                  <a:schemeClr val="dk1"/>
                </a:solidFill>
                <a:latin typeface="Helvetica Neue"/>
                <a:ea typeface="Helvetica Neue"/>
                <a:cs typeface="Helvetica Neue"/>
                <a:sym typeface="Helvetica Neue"/>
              </a:rPr>
              <a:t>quick</a:t>
            </a:r>
            <a:endParaRPr sz="3500">
              <a:solidFill>
                <a:schemeClr val="dk1"/>
              </a:solidFill>
              <a:latin typeface="Helvetica Neue"/>
              <a:ea typeface="Helvetica Neue"/>
              <a:cs typeface="Helvetica Neue"/>
              <a:sym typeface="Helvetica Neue"/>
            </a:endParaRPr>
          </a:p>
        </p:txBody>
      </p:sp>
      <p:sp>
        <p:nvSpPr>
          <p:cNvPr id="146" name="Google Shape;146;g22857952a9e_0_169"/>
          <p:cNvSpPr/>
          <p:nvPr/>
        </p:nvSpPr>
        <p:spPr>
          <a:xfrm>
            <a:off x="5323650" y="5163275"/>
            <a:ext cx="1544700" cy="726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3500">
                <a:solidFill>
                  <a:schemeClr val="dk1"/>
                </a:solidFill>
                <a:latin typeface="Helvetica Neue"/>
                <a:ea typeface="Helvetica Neue"/>
                <a:cs typeface="Helvetica Neue"/>
                <a:sym typeface="Helvetica Neue"/>
              </a:rPr>
              <a:t>brown</a:t>
            </a:r>
            <a:endParaRPr sz="3500">
              <a:solidFill>
                <a:schemeClr val="dk1"/>
              </a:solidFill>
              <a:latin typeface="Helvetica Neue"/>
              <a:ea typeface="Helvetica Neue"/>
              <a:cs typeface="Helvetica Neue"/>
              <a:sym typeface="Helvetica Neue"/>
            </a:endParaRPr>
          </a:p>
        </p:txBody>
      </p:sp>
      <p:sp>
        <p:nvSpPr>
          <p:cNvPr id="147" name="Google Shape;147;g22857952a9e_0_169"/>
          <p:cNvSpPr/>
          <p:nvPr/>
        </p:nvSpPr>
        <p:spPr>
          <a:xfrm>
            <a:off x="7258900" y="5163275"/>
            <a:ext cx="1544700" cy="726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3500">
                <a:solidFill>
                  <a:schemeClr val="dk1"/>
                </a:solidFill>
                <a:latin typeface="Helvetica Neue"/>
                <a:ea typeface="Helvetica Neue"/>
                <a:cs typeface="Helvetica Neue"/>
                <a:sym typeface="Helvetica Neue"/>
              </a:rPr>
              <a:t>fox</a:t>
            </a:r>
            <a:endParaRPr sz="3500">
              <a:solidFill>
                <a:schemeClr val="dk1"/>
              </a:solidFill>
              <a:latin typeface="Helvetica Neue"/>
              <a:ea typeface="Helvetica Neue"/>
              <a:cs typeface="Helvetica Neue"/>
              <a:sym typeface="Helvetica Neue"/>
            </a:endParaRPr>
          </a:p>
        </p:txBody>
      </p:sp>
      <p:sp>
        <p:nvSpPr>
          <p:cNvPr id="148" name="Google Shape;148;g22857952a9e_0_169"/>
          <p:cNvSpPr/>
          <p:nvPr/>
        </p:nvSpPr>
        <p:spPr>
          <a:xfrm>
            <a:off x="8908100" y="5163275"/>
            <a:ext cx="2116800" cy="726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3500" b="1">
                <a:solidFill>
                  <a:schemeClr val="dk1"/>
                </a:solidFill>
                <a:latin typeface="Helvetica Neue"/>
                <a:ea typeface="Helvetica Neue"/>
                <a:cs typeface="Helvetica Neue"/>
                <a:sym typeface="Helvetica Neue"/>
              </a:rPr>
              <a:t>[MASK]</a:t>
            </a:r>
            <a:endParaRPr sz="3500" b="1">
              <a:solidFill>
                <a:schemeClr val="dk1"/>
              </a:solidFill>
              <a:latin typeface="Helvetica Neue"/>
              <a:ea typeface="Helvetica Neue"/>
              <a:cs typeface="Helvetica Neue"/>
              <a:sym typeface="Helvetica Neue"/>
            </a:endParaRPr>
          </a:p>
        </p:txBody>
      </p:sp>
      <p:cxnSp>
        <p:nvCxnSpPr>
          <p:cNvPr id="149" name="Google Shape;149;g22857952a9e_0_169"/>
          <p:cNvCxnSpPr/>
          <p:nvPr/>
        </p:nvCxnSpPr>
        <p:spPr>
          <a:xfrm rot="10800000">
            <a:off x="9966506" y="2256900"/>
            <a:ext cx="0" cy="807000"/>
          </a:xfrm>
          <a:prstGeom prst="straightConnector1">
            <a:avLst/>
          </a:prstGeom>
          <a:noFill/>
          <a:ln w="38100" cap="flat" cmpd="sng">
            <a:solidFill>
              <a:schemeClr val="dk1"/>
            </a:solidFill>
            <a:prstDash val="solid"/>
            <a:round/>
            <a:headEnd type="none" w="med" len="med"/>
            <a:tailEnd type="triangle" w="med" len="med"/>
          </a:ln>
        </p:spPr>
      </p:cxnSp>
      <p:sp>
        <p:nvSpPr>
          <p:cNvPr id="150" name="Google Shape;150;g22857952a9e_0_169"/>
          <p:cNvSpPr/>
          <p:nvPr/>
        </p:nvSpPr>
        <p:spPr>
          <a:xfrm>
            <a:off x="9194150" y="1548925"/>
            <a:ext cx="1544700" cy="726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3600" b="1">
                <a:solidFill>
                  <a:schemeClr val="dk1"/>
                </a:solidFill>
                <a:latin typeface="Helvetica Neue"/>
                <a:ea typeface="Helvetica Neue"/>
                <a:cs typeface="Helvetica Neue"/>
                <a:sym typeface="Helvetica Neue"/>
              </a:rPr>
              <a:t>jumps</a:t>
            </a:r>
            <a:endParaRPr sz="3600" b="1">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672"/>
        <p:cNvGrpSpPr/>
        <p:nvPr/>
      </p:nvGrpSpPr>
      <p:grpSpPr>
        <a:xfrm>
          <a:off x="0" y="0"/>
          <a:ext cx="0" cy="0"/>
          <a:chOff x="0" y="0"/>
          <a:chExt cx="0" cy="0"/>
        </a:xfrm>
      </p:grpSpPr>
      <p:sp>
        <p:nvSpPr>
          <p:cNvPr id="673" name="Google Shape;673;p63"/>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r>
              <a:rPr lang="en"/>
              <a:t>Language: work utilizing DL progress</a:t>
            </a:r>
            <a:endParaRPr/>
          </a:p>
        </p:txBody>
      </p:sp>
      <p:sp>
        <p:nvSpPr>
          <p:cNvPr id="674" name="Google Shape;674;p63"/>
          <p:cNvSpPr txBox="1">
            <a:spLocks noGrp="1"/>
          </p:cNvSpPr>
          <p:nvPr>
            <p:ph type="sldNum" idx="12"/>
          </p:nvPr>
        </p:nvSpPr>
        <p:spPr>
          <a:xfrm>
            <a:off x="8610600" y="6532575"/>
            <a:ext cx="3429200" cy="365200"/>
          </a:xfrm>
          <a:prstGeom prst="rect">
            <a:avLst/>
          </a:prstGeom>
        </p:spPr>
        <p:txBody>
          <a:bodyPr spcFirstLastPara="1" vert="horz" wrap="square" lIns="91433" tIns="45700" rIns="91433" bIns="45700" rtlCol="0" anchor="t" anchorCtr="0">
            <a:noAutofit/>
          </a:bodyPr>
          <a:lstStyle/>
          <a:p>
            <a:pPr>
              <a:buClr>
                <a:srgbClr val="000000"/>
              </a:buClr>
            </a:pPr>
            <a:fld id="{00000000-1234-1234-1234-123412341234}" type="slidenum">
              <a:rPr lang="en"/>
              <a:pPr>
                <a:buClr>
                  <a:srgbClr val="000000"/>
                </a:buClr>
              </a:pPr>
              <a:t>30</a:t>
            </a:fld>
            <a:endParaRPr/>
          </a:p>
        </p:txBody>
      </p:sp>
      <p:sp>
        <p:nvSpPr>
          <p:cNvPr id="675" name="Google Shape;675;p63"/>
          <p:cNvSpPr txBox="1"/>
          <p:nvPr/>
        </p:nvSpPr>
        <p:spPr>
          <a:xfrm>
            <a:off x="265967" y="1138733"/>
            <a:ext cx="11476000" cy="1688307"/>
          </a:xfrm>
          <a:prstGeom prst="rect">
            <a:avLst/>
          </a:prstGeom>
          <a:noFill/>
          <a:ln>
            <a:noFill/>
          </a:ln>
        </p:spPr>
        <p:txBody>
          <a:bodyPr spcFirstLastPara="1" wrap="square" lIns="121900" tIns="121900" rIns="121900" bIns="121900" anchor="t" anchorCtr="0">
            <a:spAutoFit/>
          </a:bodyPr>
          <a:lstStyle/>
          <a:p>
            <a:pPr marL="237061" indent="-262460">
              <a:lnSpc>
                <a:spcPct val="90000"/>
              </a:lnSpc>
              <a:buClr>
                <a:schemeClr val="dk1"/>
              </a:buClr>
              <a:buSzPts val="1700"/>
              <a:buChar char="•"/>
            </a:pPr>
            <a:r>
              <a:rPr lang="en" sz="2267">
                <a:solidFill>
                  <a:schemeClr val="dk1"/>
                </a:solidFill>
                <a:latin typeface="Calibri"/>
                <a:ea typeface="Calibri"/>
                <a:cs typeface="Calibri"/>
                <a:sym typeface="Calibri"/>
              </a:rPr>
              <a:t>Stimuli: sentences</a:t>
            </a:r>
            <a:endParaRPr sz="2267">
              <a:solidFill>
                <a:schemeClr val="dk1"/>
              </a:solidFill>
              <a:latin typeface="Calibri"/>
              <a:ea typeface="Calibri"/>
              <a:cs typeface="Calibri"/>
              <a:sym typeface="Calibri"/>
            </a:endParaRPr>
          </a:p>
          <a:p>
            <a:pPr marL="237061" indent="-262460">
              <a:lnSpc>
                <a:spcPct val="90000"/>
              </a:lnSpc>
              <a:spcBef>
                <a:spcPts val="1333"/>
              </a:spcBef>
              <a:buClr>
                <a:schemeClr val="dk1"/>
              </a:buClr>
              <a:buSzPts val="1700"/>
              <a:buChar char="•"/>
            </a:pPr>
            <a:r>
              <a:rPr lang="en" sz="2267">
                <a:solidFill>
                  <a:schemeClr val="dk1"/>
                </a:solidFill>
                <a:latin typeface="Calibri"/>
                <a:ea typeface="Calibri"/>
                <a:cs typeface="Calibri"/>
                <a:sym typeface="Calibri"/>
              </a:rPr>
              <a:t>Stimulus representation: derived from pretrained NLP systems (BERT and GPT-2) </a:t>
            </a:r>
            <a:endParaRPr sz="2267">
              <a:solidFill>
                <a:schemeClr val="dk1"/>
              </a:solidFill>
              <a:latin typeface="Calibri"/>
              <a:ea typeface="Calibri"/>
              <a:cs typeface="Calibri"/>
              <a:sym typeface="Calibri"/>
            </a:endParaRPr>
          </a:p>
          <a:p>
            <a:pPr marL="237061" indent="-262460">
              <a:lnSpc>
                <a:spcPct val="90000"/>
              </a:lnSpc>
              <a:spcBef>
                <a:spcPts val="1333"/>
              </a:spcBef>
              <a:spcAft>
                <a:spcPts val="1333"/>
              </a:spcAft>
              <a:buClr>
                <a:schemeClr val="dk1"/>
              </a:buClr>
              <a:buSzPts val="1700"/>
              <a:buChar char="•"/>
            </a:pPr>
            <a:r>
              <a:rPr lang="en" sz="2267">
                <a:solidFill>
                  <a:schemeClr val="dk1"/>
                </a:solidFill>
                <a:latin typeface="Calibri"/>
                <a:ea typeface="Calibri"/>
                <a:cs typeface="Calibri"/>
                <a:sym typeface="Calibri"/>
              </a:rPr>
              <a:t>Brain recording &amp; modality: MEG &amp; fMRI, reading</a:t>
            </a:r>
            <a:endParaRPr sz="2400">
              <a:solidFill>
                <a:schemeClr val="dk1"/>
              </a:solidFill>
            </a:endParaRPr>
          </a:p>
        </p:txBody>
      </p:sp>
      <p:sp>
        <p:nvSpPr>
          <p:cNvPr id="676" name="Google Shape;676;p63"/>
          <p:cNvSpPr txBox="1"/>
          <p:nvPr/>
        </p:nvSpPr>
        <p:spPr>
          <a:xfrm>
            <a:off x="10063297" y="91448"/>
            <a:ext cx="2029025" cy="2462172"/>
          </a:xfrm>
          <a:prstGeom prst="rect">
            <a:avLst/>
          </a:prstGeom>
          <a:solidFill>
            <a:srgbClr val="FFF2CC"/>
          </a:solidFill>
          <a:ln>
            <a:noFill/>
          </a:ln>
        </p:spPr>
        <p:txBody>
          <a:bodyPr spcFirstLastPara="1" wrap="square" lIns="121900" tIns="121900" rIns="121900" bIns="121900" anchor="t" anchorCtr="0">
            <a:spAutoFit/>
          </a:bodyPr>
          <a:lstStyle/>
          <a:p>
            <a:r>
              <a:rPr lang="en" sz="1600">
                <a:latin typeface="Calibri"/>
                <a:ea typeface="Calibri"/>
                <a:cs typeface="Calibri"/>
                <a:sym typeface="Calibri"/>
              </a:rPr>
              <a:t>best alignment with fMRI &amp; MEG in middle layers</a:t>
            </a:r>
            <a:endParaRPr sz="1600">
              <a:latin typeface="Calibri"/>
              <a:ea typeface="Calibri"/>
              <a:cs typeface="Calibri"/>
              <a:sym typeface="Calibri"/>
            </a:endParaRPr>
          </a:p>
          <a:p>
            <a:endParaRPr sz="1600">
              <a:latin typeface="Calibri"/>
              <a:ea typeface="Calibri"/>
              <a:cs typeface="Calibri"/>
              <a:sym typeface="Calibri"/>
            </a:endParaRPr>
          </a:p>
          <a:p>
            <a:r>
              <a:rPr lang="en" sz="1600">
                <a:latin typeface="Calibri"/>
                <a:ea typeface="Calibri"/>
                <a:cs typeface="Calibri"/>
                <a:sym typeface="Calibri"/>
              </a:rPr>
              <a:t>better performance at predicting next word -&gt; better prediction of fMRI &amp; MEG </a:t>
            </a:r>
            <a:endParaRPr sz="1600">
              <a:latin typeface="Calibri"/>
              <a:ea typeface="Calibri"/>
              <a:cs typeface="Calibri"/>
              <a:sym typeface="Calibri"/>
            </a:endParaRPr>
          </a:p>
        </p:txBody>
      </p:sp>
      <p:sp>
        <p:nvSpPr>
          <p:cNvPr id="677" name="Google Shape;677;p63"/>
          <p:cNvSpPr txBox="1">
            <a:spLocks noGrp="1"/>
          </p:cNvSpPr>
          <p:nvPr>
            <p:ph type="body" idx="4294967295"/>
          </p:nvPr>
        </p:nvSpPr>
        <p:spPr>
          <a:xfrm>
            <a:off x="580868" y="6165733"/>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p>
            <a:pPr marL="0" indent="0">
              <a:spcBef>
                <a:spcPts val="0"/>
              </a:spcBef>
              <a:buClr>
                <a:srgbClr val="222222"/>
              </a:buClr>
              <a:buSzPct val="100000"/>
              <a:buNone/>
            </a:pPr>
            <a:r>
              <a:rPr lang="en" u="sng">
                <a:solidFill>
                  <a:schemeClr val="hlink"/>
                </a:solidFill>
                <a:hlinkClick r:id="rId3"/>
              </a:rPr>
              <a:t>Caucheteux, Charlotte, and Jean-Rémi King. "Brains and algorithms partially converge in natural language processing." Communications biology 5, no. 1 (2022): 1-10.</a:t>
            </a:r>
            <a:endParaRPr/>
          </a:p>
        </p:txBody>
      </p:sp>
      <p:pic>
        <p:nvPicPr>
          <p:cNvPr id="678" name="Google Shape;678;p63"/>
          <p:cNvPicPr preferRelativeResize="0"/>
          <p:nvPr/>
        </p:nvPicPr>
        <p:blipFill>
          <a:blip r:embed="rId4">
            <a:alphaModFix/>
          </a:blip>
          <a:stretch>
            <a:fillRect/>
          </a:stretch>
        </p:blipFill>
        <p:spPr>
          <a:xfrm>
            <a:off x="501667" y="2669134"/>
            <a:ext cx="2708115" cy="3239132"/>
          </a:xfrm>
          <a:prstGeom prst="rect">
            <a:avLst/>
          </a:prstGeom>
          <a:noFill/>
          <a:ln>
            <a:noFill/>
          </a:ln>
        </p:spPr>
      </p:pic>
      <p:pic>
        <p:nvPicPr>
          <p:cNvPr id="679" name="Google Shape;679;p63"/>
          <p:cNvPicPr preferRelativeResize="0"/>
          <p:nvPr/>
        </p:nvPicPr>
        <p:blipFill>
          <a:blip r:embed="rId5">
            <a:alphaModFix/>
          </a:blip>
          <a:stretch>
            <a:fillRect/>
          </a:stretch>
        </p:blipFill>
        <p:spPr>
          <a:xfrm>
            <a:off x="7916033" y="2719016"/>
            <a:ext cx="3161777" cy="3062981"/>
          </a:xfrm>
          <a:prstGeom prst="rect">
            <a:avLst/>
          </a:prstGeom>
          <a:noFill/>
          <a:ln>
            <a:noFill/>
          </a:ln>
        </p:spPr>
      </p:pic>
      <p:grpSp>
        <p:nvGrpSpPr>
          <p:cNvPr id="680" name="Google Shape;680;p63"/>
          <p:cNvGrpSpPr/>
          <p:nvPr/>
        </p:nvGrpSpPr>
        <p:grpSpPr>
          <a:xfrm>
            <a:off x="3238088" y="2642000"/>
            <a:ext cx="4449821" cy="3153600"/>
            <a:chOff x="2428566" y="1981500"/>
            <a:chExt cx="3337366" cy="2365200"/>
          </a:xfrm>
        </p:grpSpPr>
        <p:pic>
          <p:nvPicPr>
            <p:cNvPr id="681" name="Google Shape;681;p63"/>
            <p:cNvPicPr preferRelativeResize="0"/>
            <p:nvPr/>
          </p:nvPicPr>
          <p:blipFill rotWithShape="1">
            <a:blip r:embed="rId6">
              <a:alphaModFix/>
            </a:blip>
            <a:srcRect l="12807" r="62169"/>
            <a:stretch/>
          </p:blipFill>
          <p:spPr>
            <a:xfrm>
              <a:off x="2428566" y="2029050"/>
              <a:ext cx="1340549" cy="2317650"/>
            </a:xfrm>
            <a:prstGeom prst="rect">
              <a:avLst/>
            </a:prstGeom>
            <a:noFill/>
            <a:ln>
              <a:noFill/>
            </a:ln>
          </p:spPr>
        </p:pic>
        <p:pic>
          <p:nvPicPr>
            <p:cNvPr id="682" name="Google Shape;682;p63"/>
            <p:cNvPicPr preferRelativeResize="0"/>
            <p:nvPr/>
          </p:nvPicPr>
          <p:blipFill rotWithShape="1">
            <a:blip r:embed="rId6">
              <a:alphaModFix/>
            </a:blip>
            <a:srcRect l="65919"/>
            <a:stretch/>
          </p:blipFill>
          <p:spPr>
            <a:xfrm>
              <a:off x="3940232" y="1981500"/>
              <a:ext cx="1825700" cy="2317650"/>
            </a:xfrm>
            <a:prstGeom prst="rect">
              <a:avLst/>
            </a:prstGeom>
            <a:noFill/>
            <a:ln>
              <a:noFill/>
            </a:ln>
          </p:spPr>
        </p:pic>
      </p:grpSp>
      <p:sp>
        <p:nvSpPr>
          <p:cNvPr id="683" name="Google Shape;683;p63"/>
          <p:cNvSpPr/>
          <p:nvPr/>
        </p:nvSpPr>
        <p:spPr>
          <a:xfrm>
            <a:off x="4852200" y="2896800"/>
            <a:ext cx="272400" cy="235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84" name="Google Shape;684;p63"/>
          <p:cNvSpPr/>
          <p:nvPr/>
        </p:nvSpPr>
        <p:spPr>
          <a:xfrm>
            <a:off x="4852200" y="3805533"/>
            <a:ext cx="272400" cy="235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85" name="Google Shape;685;p63"/>
          <p:cNvSpPr/>
          <p:nvPr/>
        </p:nvSpPr>
        <p:spPr>
          <a:xfrm>
            <a:off x="4852200" y="4664733"/>
            <a:ext cx="272400" cy="235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2" name="Picture 1">
            <a:extLst>
              <a:ext uri="{FF2B5EF4-FFF2-40B4-BE49-F238E27FC236}">
                <a16:creationId xmlns:a16="http://schemas.microsoft.com/office/drawing/2014/main" id="{96894282-6668-1794-5364-98F4E8C06E87}"/>
              </a:ext>
            </a:extLst>
          </p:cNvPr>
          <p:cNvPicPr>
            <a:picLocks noChangeAspect="1"/>
          </p:cNvPicPr>
          <p:nvPr/>
        </p:nvPicPr>
        <p:blipFill>
          <a:blip r:embed="rId7"/>
          <a:stretch>
            <a:fillRect/>
          </a:stretch>
        </p:blipFill>
        <p:spPr>
          <a:xfrm>
            <a:off x="4033283" y="6458997"/>
            <a:ext cx="4371211" cy="4328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63"/>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r>
              <a:rPr lang="en"/>
              <a:t>Language: work utilizing DL progress</a:t>
            </a:r>
            <a:endParaRPr/>
          </a:p>
        </p:txBody>
      </p:sp>
      <p:sp>
        <p:nvSpPr>
          <p:cNvPr id="674" name="Google Shape;674;p63"/>
          <p:cNvSpPr txBox="1">
            <a:spLocks noGrp="1"/>
          </p:cNvSpPr>
          <p:nvPr>
            <p:ph type="sldNum" idx="12"/>
          </p:nvPr>
        </p:nvSpPr>
        <p:spPr>
          <a:xfrm>
            <a:off x="8610600" y="6532575"/>
            <a:ext cx="3429200" cy="365200"/>
          </a:xfrm>
          <a:prstGeom prst="rect">
            <a:avLst/>
          </a:prstGeom>
        </p:spPr>
        <p:txBody>
          <a:bodyPr spcFirstLastPara="1" vert="horz" wrap="square" lIns="91433" tIns="45700" rIns="91433" bIns="45700" rtlCol="0" anchor="t" anchorCtr="0">
            <a:noAutofit/>
          </a:bodyPr>
          <a:lstStyle/>
          <a:p>
            <a:pPr>
              <a:buClr>
                <a:srgbClr val="000000"/>
              </a:buClr>
            </a:pPr>
            <a:fld id="{00000000-1234-1234-1234-123412341234}" type="slidenum">
              <a:rPr lang="en"/>
              <a:pPr>
                <a:buClr>
                  <a:srgbClr val="000000"/>
                </a:buClr>
              </a:pPr>
              <a:t>31</a:t>
            </a:fld>
            <a:endParaRPr/>
          </a:p>
        </p:txBody>
      </p:sp>
      <p:sp>
        <p:nvSpPr>
          <p:cNvPr id="675" name="Google Shape;675;p63"/>
          <p:cNvSpPr txBox="1"/>
          <p:nvPr/>
        </p:nvSpPr>
        <p:spPr>
          <a:xfrm>
            <a:off x="265967" y="1138733"/>
            <a:ext cx="11476000" cy="1688307"/>
          </a:xfrm>
          <a:prstGeom prst="rect">
            <a:avLst/>
          </a:prstGeom>
          <a:noFill/>
          <a:ln>
            <a:noFill/>
          </a:ln>
        </p:spPr>
        <p:txBody>
          <a:bodyPr spcFirstLastPara="1" wrap="square" lIns="121900" tIns="121900" rIns="121900" bIns="121900" anchor="t" anchorCtr="0">
            <a:spAutoFit/>
          </a:bodyPr>
          <a:lstStyle/>
          <a:p>
            <a:pPr marL="237061" indent="-262460">
              <a:lnSpc>
                <a:spcPct val="90000"/>
              </a:lnSpc>
              <a:buClr>
                <a:schemeClr val="dk1"/>
              </a:buClr>
              <a:buSzPts val="1700"/>
              <a:buChar char="•"/>
            </a:pPr>
            <a:r>
              <a:rPr lang="en" sz="2267">
                <a:solidFill>
                  <a:schemeClr val="dk1"/>
                </a:solidFill>
                <a:latin typeface="Calibri"/>
                <a:ea typeface="Calibri"/>
                <a:cs typeface="Calibri"/>
                <a:sym typeface="Calibri"/>
              </a:rPr>
              <a:t>Stimuli: sentences</a:t>
            </a:r>
            <a:endParaRPr sz="2267">
              <a:solidFill>
                <a:schemeClr val="dk1"/>
              </a:solidFill>
              <a:latin typeface="Calibri"/>
              <a:ea typeface="Calibri"/>
              <a:cs typeface="Calibri"/>
              <a:sym typeface="Calibri"/>
            </a:endParaRPr>
          </a:p>
          <a:p>
            <a:pPr marL="237061" indent="-262460">
              <a:lnSpc>
                <a:spcPct val="90000"/>
              </a:lnSpc>
              <a:spcBef>
                <a:spcPts val="1333"/>
              </a:spcBef>
              <a:buClr>
                <a:schemeClr val="dk1"/>
              </a:buClr>
              <a:buSzPts val="1700"/>
              <a:buChar char="•"/>
            </a:pPr>
            <a:r>
              <a:rPr lang="en" sz="2267">
                <a:solidFill>
                  <a:schemeClr val="dk1"/>
                </a:solidFill>
                <a:latin typeface="Calibri"/>
                <a:ea typeface="Calibri"/>
                <a:cs typeface="Calibri"/>
                <a:sym typeface="Calibri"/>
              </a:rPr>
              <a:t>Stimulus representation: derived from pretrained NLP systems (BERT and GPT-2) </a:t>
            </a:r>
            <a:endParaRPr sz="2267">
              <a:solidFill>
                <a:schemeClr val="dk1"/>
              </a:solidFill>
              <a:latin typeface="Calibri"/>
              <a:ea typeface="Calibri"/>
              <a:cs typeface="Calibri"/>
              <a:sym typeface="Calibri"/>
            </a:endParaRPr>
          </a:p>
          <a:p>
            <a:pPr marL="237061" indent="-262460">
              <a:lnSpc>
                <a:spcPct val="90000"/>
              </a:lnSpc>
              <a:spcBef>
                <a:spcPts val="1333"/>
              </a:spcBef>
              <a:spcAft>
                <a:spcPts val="1333"/>
              </a:spcAft>
              <a:buClr>
                <a:schemeClr val="dk1"/>
              </a:buClr>
              <a:buSzPts val="1700"/>
              <a:buChar char="•"/>
            </a:pPr>
            <a:r>
              <a:rPr lang="en" sz="2267">
                <a:solidFill>
                  <a:schemeClr val="dk1"/>
                </a:solidFill>
                <a:latin typeface="Calibri"/>
                <a:ea typeface="Calibri"/>
                <a:cs typeface="Calibri"/>
                <a:sym typeface="Calibri"/>
              </a:rPr>
              <a:t>Brain recording &amp; modality: MEG &amp; fMRI, reading</a:t>
            </a:r>
            <a:endParaRPr sz="2400">
              <a:solidFill>
                <a:schemeClr val="dk1"/>
              </a:solidFill>
            </a:endParaRPr>
          </a:p>
        </p:txBody>
      </p:sp>
      <p:sp>
        <p:nvSpPr>
          <p:cNvPr id="676" name="Google Shape;676;p63"/>
          <p:cNvSpPr txBox="1"/>
          <p:nvPr/>
        </p:nvSpPr>
        <p:spPr>
          <a:xfrm>
            <a:off x="10063297" y="91448"/>
            <a:ext cx="2029025" cy="2462172"/>
          </a:xfrm>
          <a:prstGeom prst="rect">
            <a:avLst/>
          </a:prstGeom>
          <a:solidFill>
            <a:srgbClr val="FFF2CC"/>
          </a:solidFill>
          <a:ln>
            <a:noFill/>
          </a:ln>
        </p:spPr>
        <p:txBody>
          <a:bodyPr spcFirstLastPara="1" wrap="square" lIns="121900" tIns="121900" rIns="121900" bIns="121900" anchor="t" anchorCtr="0">
            <a:spAutoFit/>
          </a:bodyPr>
          <a:lstStyle/>
          <a:p>
            <a:r>
              <a:rPr lang="en" sz="1600">
                <a:latin typeface="Calibri"/>
                <a:ea typeface="Calibri"/>
                <a:cs typeface="Calibri"/>
                <a:sym typeface="Calibri"/>
              </a:rPr>
              <a:t>best alignment with fMRI &amp; MEG in middle layers</a:t>
            </a:r>
            <a:endParaRPr sz="1600">
              <a:latin typeface="Calibri"/>
              <a:ea typeface="Calibri"/>
              <a:cs typeface="Calibri"/>
              <a:sym typeface="Calibri"/>
            </a:endParaRPr>
          </a:p>
          <a:p>
            <a:endParaRPr sz="1600">
              <a:latin typeface="Calibri"/>
              <a:ea typeface="Calibri"/>
              <a:cs typeface="Calibri"/>
              <a:sym typeface="Calibri"/>
            </a:endParaRPr>
          </a:p>
          <a:p>
            <a:r>
              <a:rPr lang="en" sz="1600">
                <a:latin typeface="Calibri"/>
                <a:ea typeface="Calibri"/>
                <a:cs typeface="Calibri"/>
                <a:sym typeface="Calibri"/>
              </a:rPr>
              <a:t>better performance at predicting next word -&gt; better prediction of fMRI &amp; MEG </a:t>
            </a:r>
            <a:endParaRPr sz="1600">
              <a:latin typeface="Calibri"/>
              <a:ea typeface="Calibri"/>
              <a:cs typeface="Calibri"/>
              <a:sym typeface="Calibri"/>
            </a:endParaRPr>
          </a:p>
        </p:txBody>
      </p:sp>
      <p:sp>
        <p:nvSpPr>
          <p:cNvPr id="677" name="Google Shape;677;p63"/>
          <p:cNvSpPr txBox="1">
            <a:spLocks noGrp="1"/>
          </p:cNvSpPr>
          <p:nvPr>
            <p:ph type="body" idx="4294967295"/>
          </p:nvPr>
        </p:nvSpPr>
        <p:spPr>
          <a:xfrm>
            <a:off x="617567" y="6370197"/>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p>
            <a:pPr marL="0" indent="0">
              <a:spcBef>
                <a:spcPts val="0"/>
              </a:spcBef>
              <a:buClr>
                <a:srgbClr val="222222"/>
              </a:buClr>
              <a:buSzPct val="100000"/>
              <a:buNone/>
            </a:pPr>
            <a:r>
              <a:rPr lang="en" u="sng">
                <a:solidFill>
                  <a:schemeClr val="hlink"/>
                </a:solidFill>
                <a:hlinkClick r:id="rId3"/>
              </a:rPr>
              <a:t>Caucheteux, Charlotte, and Jean-Rémi King. "Brains and algorithms partially converge in natural language processing." Communications biology 5, no. 1 (2022): 1-10.</a:t>
            </a:r>
            <a:endParaRPr/>
          </a:p>
        </p:txBody>
      </p:sp>
      <p:sp>
        <p:nvSpPr>
          <p:cNvPr id="683" name="Google Shape;683;p63"/>
          <p:cNvSpPr/>
          <p:nvPr/>
        </p:nvSpPr>
        <p:spPr>
          <a:xfrm>
            <a:off x="4852200" y="2896800"/>
            <a:ext cx="272400" cy="235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84" name="Google Shape;684;p63"/>
          <p:cNvSpPr/>
          <p:nvPr/>
        </p:nvSpPr>
        <p:spPr>
          <a:xfrm>
            <a:off x="4852200" y="3805533"/>
            <a:ext cx="272400" cy="235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85" name="Google Shape;685;p63"/>
          <p:cNvSpPr/>
          <p:nvPr/>
        </p:nvSpPr>
        <p:spPr>
          <a:xfrm>
            <a:off x="4852200" y="4664733"/>
            <a:ext cx="272400" cy="235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3" name="Picture 2" descr="A picture containing text, diagram, child art, drawing&#10;&#10;Description automatically generated">
            <a:extLst>
              <a:ext uri="{FF2B5EF4-FFF2-40B4-BE49-F238E27FC236}">
                <a16:creationId xmlns:a16="http://schemas.microsoft.com/office/drawing/2014/main" id="{12CAC815-83A9-C0D2-99D2-7953A75E681C}"/>
              </a:ext>
            </a:extLst>
          </p:cNvPr>
          <p:cNvPicPr>
            <a:picLocks noChangeAspect="1"/>
          </p:cNvPicPr>
          <p:nvPr/>
        </p:nvPicPr>
        <p:blipFill rotWithShape="1">
          <a:blip r:embed="rId4">
            <a:extLst>
              <a:ext uri="{28A0092B-C50C-407E-A947-70E740481C1C}">
                <a14:useLocalDpi xmlns:a14="http://schemas.microsoft.com/office/drawing/2010/main" val="0"/>
              </a:ext>
            </a:extLst>
          </a:blip>
          <a:srcRect t="47122"/>
          <a:stretch/>
        </p:blipFill>
        <p:spPr>
          <a:xfrm>
            <a:off x="6204155" y="2962130"/>
            <a:ext cx="5835645" cy="2996134"/>
          </a:xfrm>
          <a:prstGeom prst="rect">
            <a:avLst/>
          </a:prstGeom>
        </p:spPr>
      </p:pic>
      <p:pic>
        <p:nvPicPr>
          <p:cNvPr id="4" name="Picture 3" descr="A picture containing text, diagram, child art, drawing&#10;&#10;Description automatically generated">
            <a:extLst>
              <a:ext uri="{FF2B5EF4-FFF2-40B4-BE49-F238E27FC236}">
                <a16:creationId xmlns:a16="http://schemas.microsoft.com/office/drawing/2014/main" id="{C993F1F3-E102-CC0E-2CBB-4ECEB6D80CA3}"/>
              </a:ext>
            </a:extLst>
          </p:cNvPr>
          <p:cNvPicPr>
            <a:picLocks noChangeAspect="1"/>
          </p:cNvPicPr>
          <p:nvPr/>
        </p:nvPicPr>
        <p:blipFill rotWithShape="1">
          <a:blip r:embed="rId4">
            <a:extLst>
              <a:ext uri="{28A0092B-C50C-407E-A947-70E740481C1C}">
                <a14:useLocalDpi xmlns:a14="http://schemas.microsoft.com/office/drawing/2010/main" val="0"/>
              </a:ext>
            </a:extLst>
          </a:blip>
          <a:srcRect b="52823"/>
          <a:stretch/>
        </p:blipFill>
        <p:spPr>
          <a:xfrm>
            <a:off x="152200" y="3013372"/>
            <a:ext cx="5943800" cy="2944892"/>
          </a:xfrm>
          <a:prstGeom prst="rect">
            <a:avLst/>
          </a:prstGeom>
        </p:spPr>
      </p:pic>
      <p:pic>
        <p:nvPicPr>
          <p:cNvPr id="2" name="Picture 1">
            <a:extLst>
              <a:ext uri="{FF2B5EF4-FFF2-40B4-BE49-F238E27FC236}">
                <a16:creationId xmlns:a16="http://schemas.microsoft.com/office/drawing/2014/main" id="{CC6E9195-B6D3-F7CF-EC5F-C12DFC65BBD6}"/>
              </a:ext>
            </a:extLst>
          </p:cNvPr>
          <p:cNvPicPr>
            <a:picLocks noChangeAspect="1"/>
          </p:cNvPicPr>
          <p:nvPr/>
        </p:nvPicPr>
        <p:blipFill>
          <a:blip r:embed="rId5"/>
          <a:stretch>
            <a:fillRect/>
          </a:stretch>
        </p:blipFill>
        <p:spPr>
          <a:xfrm>
            <a:off x="4033283" y="6458997"/>
            <a:ext cx="4371211" cy="432854"/>
          </a:xfrm>
          <a:prstGeom prst="rect">
            <a:avLst/>
          </a:prstGeom>
        </p:spPr>
      </p:pic>
    </p:spTree>
    <p:extLst>
      <p:ext uri="{BB962C8B-B14F-4D97-AF65-F5344CB8AC3E}">
        <p14:creationId xmlns:p14="http://schemas.microsoft.com/office/powerpoint/2010/main" val="77046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63"/>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r>
              <a:rPr lang="en"/>
              <a:t>Language: work utilizing DL progress</a:t>
            </a:r>
            <a:endParaRPr/>
          </a:p>
        </p:txBody>
      </p:sp>
      <p:sp>
        <p:nvSpPr>
          <p:cNvPr id="674" name="Google Shape;674;p63"/>
          <p:cNvSpPr txBox="1">
            <a:spLocks noGrp="1"/>
          </p:cNvSpPr>
          <p:nvPr>
            <p:ph type="sldNum" idx="12"/>
          </p:nvPr>
        </p:nvSpPr>
        <p:spPr>
          <a:xfrm>
            <a:off x="8610600" y="6532575"/>
            <a:ext cx="3429200" cy="365200"/>
          </a:xfrm>
          <a:prstGeom prst="rect">
            <a:avLst/>
          </a:prstGeom>
        </p:spPr>
        <p:txBody>
          <a:bodyPr spcFirstLastPara="1" vert="horz" wrap="square" lIns="91433" tIns="45700" rIns="91433" bIns="45700" rtlCol="0" anchor="t" anchorCtr="0">
            <a:noAutofit/>
          </a:bodyPr>
          <a:lstStyle/>
          <a:p>
            <a:pPr>
              <a:buClr>
                <a:srgbClr val="000000"/>
              </a:buClr>
            </a:pPr>
            <a:fld id="{00000000-1234-1234-1234-123412341234}" type="slidenum">
              <a:rPr lang="en"/>
              <a:pPr>
                <a:buClr>
                  <a:srgbClr val="000000"/>
                </a:buClr>
              </a:pPr>
              <a:t>32</a:t>
            </a:fld>
            <a:endParaRPr/>
          </a:p>
        </p:txBody>
      </p:sp>
      <p:sp>
        <p:nvSpPr>
          <p:cNvPr id="675" name="Google Shape;675;p63"/>
          <p:cNvSpPr txBox="1"/>
          <p:nvPr/>
        </p:nvSpPr>
        <p:spPr>
          <a:xfrm>
            <a:off x="265967" y="1138733"/>
            <a:ext cx="11476000" cy="1688307"/>
          </a:xfrm>
          <a:prstGeom prst="rect">
            <a:avLst/>
          </a:prstGeom>
          <a:noFill/>
          <a:ln>
            <a:noFill/>
          </a:ln>
        </p:spPr>
        <p:txBody>
          <a:bodyPr spcFirstLastPara="1" wrap="square" lIns="121900" tIns="121900" rIns="121900" bIns="121900" anchor="t" anchorCtr="0">
            <a:spAutoFit/>
          </a:bodyPr>
          <a:lstStyle/>
          <a:p>
            <a:pPr marL="237061" indent="-262460">
              <a:lnSpc>
                <a:spcPct val="90000"/>
              </a:lnSpc>
              <a:buClr>
                <a:schemeClr val="dk1"/>
              </a:buClr>
              <a:buSzPts val="1700"/>
              <a:buChar char="•"/>
            </a:pPr>
            <a:r>
              <a:rPr lang="en" sz="2267">
                <a:solidFill>
                  <a:schemeClr val="dk1"/>
                </a:solidFill>
                <a:latin typeface="Calibri"/>
                <a:ea typeface="Calibri"/>
                <a:cs typeface="Calibri"/>
                <a:sym typeface="Calibri"/>
              </a:rPr>
              <a:t>Stimuli: sentences</a:t>
            </a:r>
            <a:endParaRPr sz="2267">
              <a:solidFill>
                <a:schemeClr val="dk1"/>
              </a:solidFill>
              <a:latin typeface="Calibri"/>
              <a:ea typeface="Calibri"/>
              <a:cs typeface="Calibri"/>
              <a:sym typeface="Calibri"/>
            </a:endParaRPr>
          </a:p>
          <a:p>
            <a:pPr marL="237061" indent="-262460">
              <a:lnSpc>
                <a:spcPct val="90000"/>
              </a:lnSpc>
              <a:spcBef>
                <a:spcPts val="1333"/>
              </a:spcBef>
              <a:buClr>
                <a:schemeClr val="dk1"/>
              </a:buClr>
              <a:buSzPts val="1700"/>
              <a:buChar char="•"/>
            </a:pPr>
            <a:r>
              <a:rPr lang="en" sz="2267">
                <a:solidFill>
                  <a:schemeClr val="dk1"/>
                </a:solidFill>
                <a:latin typeface="Calibri"/>
                <a:ea typeface="Calibri"/>
                <a:cs typeface="Calibri"/>
                <a:sym typeface="Calibri"/>
              </a:rPr>
              <a:t>Stimulus representation: derived from pretrained NLP systems (GPT-2 XL) </a:t>
            </a:r>
            <a:endParaRPr sz="2267">
              <a:solidFill>
                <a:schemeClr val="dk1"/>
              </a:solidFill>
              <a:latin typeface="Calibri"/>
              <a:ea typeface="Calibri"/>
              <a:cs typeface="Calibri"/>
              <a:sym typeface="Calibri"/>
            </a:endParaRPr>
          </a:p>
          <a:p>
            <a:pPr marL="237061" indent="-262460">
              <a:lnSpc>
                <a:spcPct val="90000"/>
              </a:lnSpc>
              <a:spcBef>
                <a:spcPts val="1333"/>
              </a:spcBef>
              <a:spcAft>
                <a:spcPts val="1333"/>
              </a:spcAft>
              <a:buClr>
                <a:schemeClr val="dk1"/>
              </a:buClr>
              <a:buSzPts val="1700"/>
              <a:buChar char="•"/>
            </a:pPr>
            <a:r>
              <a:rPr lang="en" sz="2267">
                <a:solidFill>
                  <a:schemeClr val="dk1"/>
                </a:solidFill>
                <a:latin typeface="Calibri"/>
                <a:ea typeface="Calibri"/>
                <a:cs typeface="Calibri"/>
                <a:sym typeface="Calibri"/>
              </a:rPr>
              <a:t>Brain recording &amp; modality: fMRI, reading</a:t>
            </a:r>
            <a:endParaRPr sz="2400">
              <a:solidFill>
                <a:schemeClr val="dk1"/>
              </a:solidFill>
            </a:endParaRPr>
          </a:p>
        </p:txBody>
      </p:sp>
      <p:sp>
        <p:nvSpPr>
          <p:cNvPr id="676" name="Google Shape;676;p63"/>
          <p:cNvSpPr txBox="1"/>
          <p:nvPr/>
        </p:nvSpPr>
        <p:spPr>
          <a:xfrm>
            <a:off x="9856381" y="91448"/>
            <a:ext cx="2235941" cy="1723508"/>
          </a:xfrm>
          <a:prstGeom prst="rect">
            <a:avLst/>
          </a:prstGeom>
          <a:solidFill>
            <a:srgbClr val="FFF2CC"/>
          </a:solidFill>
          <a:ln>
            <a:noFill/>
          </a:ln>
        </p:spPr>
        <p:txBody>
          <a:bodyPr spcFirstLastPara="1" wrap="square" lIns="121900" tIns="121900" rIns="121900" bIns="121900" anchor="t" anchorCtr="0">
            <a:spAutoFit/>
          </a:bodyPr>
          <a:lstStyle/>
          <a:p>
            <a:r>
              <a:rPr lang="en-US" sz="1600">
                <a:ea typeface="Calibri"/>
                <a:cs typeface="Calibri"/>
                <a:sym typeface="Calibri"/>
              </a:rPr>
              <a:t>model-selected ‘out-of- distribution’ sentences indeed drive and suppress activity of human language areas in new individuals</a:t>
            </a:r>
            <a:endParaRPr sz="1600">
              <a:latin typeface="Calibri"/>
              <a:ea typeface="Calibri"/>
              <a:cs typeface="Calibri"/>
              <a:sym typeface="Calibri"/>
            </a:endParaRPr>
          </a:p>
        </p:txBody>
      </p:sp>
      <p:sp>
        <p:nvSpPr>
          <p:cNvPr id="677" name="Google Shape;677;p63"/>
          <p:cNvSpPr txBox="1">
            <a:spLocks noGrp="1"/>
          </p:cNvSpPr>
          <p:nvPr>
            <p:ph type="body" idx="4294967295"/>
          </p:nvPr>
        </p:nvSpPr>
        <p:spPr>
          <a:xfrm>
            <a:off x="583782" y="6165733"/>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p>
            <a:pPr marL="0" indent="0">
              <a:spcBef>
                <a:spcPts val="0"/>
              </a:spcBef>
              <a:buClr>
                <a:srgbClr val="222222"/>
              </a:buClr>
              <a:buSzPct val="100000"/>
              <a:buNone/>
            </a:pPr>
            <a:r>
              <a:rPr lang="en-US" u="sng">
                <a:solidFill>
                  <a:schemeClr val="hlink"/>
                </a:solidFill>
                <a:hlinkClick r:id="rId3"/>
              </a:rPr>
              <a:t>Greta Tuckute et al. 2023. "Driving and suppressing the human language network using large language models." </a:t>
            </a:r>
            <a:endParaRPr/>
          </a:p>
        </p:txBody>
      </p:sp>
      <p:sp>
        <p:nvSpPr>
          <p:cNvPr id="683" name="Google Shape;683;p63"/>
          <p:cNvSpPr/>
          <p:nvPr/>
        </p:nvSpPr>
        <p:spPr>
          <a:xfrm>
            <a:off x="4852200" y="2896800"/>
            <a:ext cx="272400" cy="235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84" name="Google Shape;684;p63"/>
          <p:cNvSpPr/>
          <p:nvPr/>
        </p:nvSpPr>
        <p:spPr>
          <a:xfrm>
            <a:off x="4852200" y="3805533"/>
            <a:ext cx="272400" cy="235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85" name="Google Shape;685;p63"/>
          <p:cNvSpPr/>
          <p:nvPr/>
        </p:nvSpPr>
        <p:spPr>
          <a:xfrm>
            <a:off x="4852200" y="4664733"/>
            <a:ext cx="272400" cy="235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3" name="Picture 2" descr="Diagram&#10;&#10;Description automatically generated">
            <a:extLst>
              <a:ext uri="{FF2B5EF4-FFF2-40B4-BE49-F238E27FC236}">
                <a16:creationId xmlns:a16="http://schemas.microsoft.com/office/drawing/2014/main" id="{D1BA4D4F-03FB-11DD-2EB6-D308DC61A6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78" y="2896799"/>
            <a:ext cx="5870504" cy="2963973"/>
          </a:xfrm>
          <a:prstGeom prst="rect">
            <a:avLst/>
          </a:prstGeom>
        </p:spPr>
      </p:pic>
      <p:pic>
        <p:nvPicPr>
          <p:cNvPr id="5" name="Picture 4" descr="Chart&#10;&#10;Description automatically generated">
            <a:extLst>
              <a:ext uri="{FF2B5EF4-FFF2-40B4-BE49-F238E27FC236}">
                <a16:creationId xmlns:a16="http://schemas.microsoft.com/office/drawing/2014/main" id="{F26F1321-B24E-D166-C330-546CDCD47C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9297" y="3534631"/>
            <a:ext cx="5870503" cy="1688307"/>
          </a:xfrm>
          <a:prstGeom prst="rect">
            <a:avLst/>
          </a:prstGeom>
        </p:spPr>
      </p:pic>
      <p:pic>
        <p:nvPicPr>
          <p:cNvPr id="2" name="Picture 1">
            <a:extLst>
              <a:ext uri="{FF2B5EF4-FFF2-40B4-BE49-F238E27FC236}">
                <a16:creationId xmlns:a16="http://schemas.microsoft.com/office/drawing/2014/main" id="{5BEF8BA7-1594-CB87-7DF6-E38F0DFEDA7D}"/>
              </a:ext>
            </a:extLst>
          </p:cNvPr>
          <p:cNvPicPr>
            <a:picLocks noChangeAspect="1"/>
          </p:cNvPicPr>
          <p:nvPr/>
        </p:nvPicPr>
        <p:blipFill>
          <a:blip r:embed="rId6"/>
          <a:stretch>
            <a:fillRect/>
          </a:stretch>
        </p:blipFill>
        <p:spPr>
          <a:xfrm>
            <a:off x="4033283" y="6458997"/>
            <a:ext cx="4371211" cy="432854"/>
          </a:xfrm>
          <a:prstGeom prst="rect">
            <a:avLst/>
          </a:prstGeom>
        </p:spPr>
      </p:pic>
    </p:spTree>
    <p:extLst>
      <p:ext uri="{BB962C8B-B14F-4D97-AF65-F5344CB8AC3E}">
        <p14:creationId xmlns:p14="http://schemas.microsoft.com/office/powerpoint/2010/main" val="393222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1"/>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r>
              <a:rPr lang="en"/>
              <a:t>Challenges in using DL for cognitive science</a:t>
            </a:r>
            <a:endParaRPr/>
          </a:p>
        </p:txBody>
      </p:sp>
      <p:sp>
        <p:nvSpPr>
          <p:cNvPr id="109" name="Google Shape;109;p21"/>
          <p:cNvSpPr txBox="1">
            <a:spLocks noGrp="1"/>
          </p:cNvSpPr>
          <p:nvPr>
            <p:ph type="body" idx="1"/>
          </p:nvPr>
        </p:nvSpPr>
        <p:spPr>
          <a:xfrm>
            <a:off x="147639" y="1104900"/>
            <a:ext cx="11892000" cy="5191200"/>
          </a:xfrm>
          <a:prstGeom prst="rect">
            <a:avLst/>
          </a:prstGeom>
        </p:spPr>
        <p:txBody>
          <a:bodyPr spcFirstLastPara="1" vert="horz" wrap="square" lIns="91433" tIns="45700" rIns="91433" bIns="45700" rtlCol="0" anchor="t" anchorCtr="0">
            <a:normAutofit/>
          </a:bodyPr>
          <a:lstStyle/>
          <a:p>
            <a:pPr indent="-482588">
              <a:buSzPts val="2100"/>
              <a:buFont typeface="Calibri"/>
              <a:buChar char="•"/>
            </a:pPr>
            <a:r>
              <a:rPr lang="en"/>
              <a:t>Not designed to specifically model brain processing</a:t>
            </a:r>
            <a:endParaRPr/>
          </a:p>
          <a:p>
            <a:pPr indent="0">
              <a:buNone/>
            </a:pPr>
            <a:endParaRPr/>
          </a:p>
          <a:p>
            <a:pPr marL="0" indent="0">
              <a:buNone/>
            </a:pPr>
            <a:endParaRPr sz="2400"/>
          </a:p>
          <a:p>
            <a:pPr marL="0" indent="0">
              <a:buNone/>
            </a:pPr>
            <a:endParaRPr sz="2400"/>
          </a:p>
          <a:p>
            <a:pPr marL="0" indent="0">
              <a:buNone/>
            </a:pPr>
            <a:endParaRPr sz="2400"/>
          </a:p>
          <a:p>
            <a:pPr marL="0" indent="0">
              <a:buNone/>
            </a:pPr>
            <a:endParaRPr/>
          </a:p>
        </p:txBody>
      </p:sp>
      <p:sp>
        <p:nvSpPr>
          <p:cNvPr id="110" name="Google Shape;110;p21"/>
          <p:cNvSpPr txBox="1">
            <a:spLocks noGrp="1"/>
          </p:cNvSpPr>
          <p:nvPr>
            <p:ph type="sldNum" idx="12"/>
          </p:nvPr>
        </p:nvSpPr>
        <p:spPr>
          <a:xfrm>
            <a:off x="8610600" y="6532575"/>
            <a:ext cx="3429200" cy="365200"/>
          </a:xfrm>
          <a:prstGeom prst="rect">
            <a:avLst/>
          </a:prstGeom>
          <a:noFill/>
          <a:ln>
            <a:noFill/>
          </a:ln>
        </p:spPr>
        <p:txBody>
          <a:bodyPr spcFirstLastPara="1" vert="horz" wrap="square" lIns="91433" tIns="45700" rIns="91433" bIns="45700" rtlCol="0" anchor="t" anchorCtr="0">
            <a:noAutofit/>
          </a:bodyPr>
          <a:lstStyle/>
          <a:p>
            <a:pPr>
              <a:buClr>
                <a:srgbClr val="000000"/>
              </a:buClr>
            </a:pPr>
            <a:fld id="{00000000-1234-1234-1234-123412341234}" type="slidenum">
              <a:rPr lang="en"/>
              <a:pPr>
                <a:buClr>
                  <a:srgbClr val="000000"/>
                </a:buClr>
              </a:pPr>
              <a:t>33</a:t>
            </a:fld>
            <a:endParaRPr/>
          </a:p>
        </p:txBody>
      </p:sp>
      <p:grpSp>
        <p:nvGrpSpPr>
          <p:cNvPr id="111" name="Google Shape;111;p21"/>
          <p:cNvGrpSpPr/>
          <p:nvPr/>
        </p:nvGrpSpPr>
        <p:grpSpPr>
          <a:xfrm>
            <a:off x="2538919" y="1959685"/>
            <a:ext cx="6911349" cy="3020530"/>
            <a:chOff x="661075" y="1740175"/>
            <a:chExt cx="4907375" cy="2265398"/>
          </a:xfrm>
        </p:grpSpPr>
        <p:sp>
          <p:nvSpPr>
            <p:cNvPr id="112" name="Google Shape;112;p21"/>
            <p:cNvSpPr txBox="1"/>
            <p:nvPr/>
          </p:nvSpPr>
          <p:spPr>
            <a:xfrm>
              <a:off x="661075" y="1740175"/>
              <a:ext cx="4823700" cy="738634"/>
            </a:xfrm>
            <a:prstGeom prst="rect">
              <a:avLst/>
            </a:prstGeom>
            <a:noFill/>
            <a:ln>
              <a:noFill/>
            </a:ln>
          </p:spPr>
          <p:txBody>
            <a:bodyPr spcFirstLastPara="1" wrap="square" lIns="121900" tIns="121900" rIns="121900" bIns="121900" anchor="t" anchorCtr="0">
              <a:spAutoFit/>
            </a:bodyPr>
            <a:lstStyle/>
            <a:p>
              <a:r>
                <a:rPr lang="en" sz="2400">
                  <a:latin typeface="Calibri"/>
                  <a:ea typeface="Calibri"/>
                  <a:cs typeface="Calibri"/>
                  <a:sym typeface="Calibri"/>
                </a:rPr>
                <a:t>NLP systems: Designed to predict upcoming words</a:t>
              </a:r>
              <a:endParaRPr sz="2400">
                <a:latin typeface="Calibri"/>
                <a:ea typeface="Calibri"/>
                <a:cs typeface="Calibri"/>
                <a:sym typeface="Calibri"/>
              </a:endParaRPr>
            </a:p>
          </p:txBody>
        </p:sp>
        <p:sp>
          <p:nvSpPr>
            <p:cNvPr id="113" name="Google Shape;113;p21"/>
            <p:cNvSpPr txBox="1"/>
            <p:nvPr/>
          </p:nvSpPr>
          <p:spPr>
            <a:xfrm>
              <a:off x="934950" y="2217200"/>
              <a:ext cx="2954700" cy="461635"/>
            </a:xfrm>
            <a:prstGeom prst="rect">
              <a:avLst/>
            </a:prstGeom>
            <a:noFill/>
            <a:ln>
              <a:noFill/>
            </a:ln>
          </p:spPr>
          <p:txBody>
            <a:bodyPr spcFirstLastPara="1" wrap="square" lIns="121900" tIns="121900" rIns="121900" bIns="121900" anchor="t" anchorCtr="0">
              <a:spAutoFit/>
            </a:bodyPr>
            <a:lstStyle/>
            <a:p>
              <a:r>
                <a:rPr lang="en" sz="2400" i="1">
                  <a:latin typeface="Calibri"/>
                  <a:ea typeface="Calibri"/>
                  <a:cs typeface="Calibri"/>
                  <a:sym typeface="Calibri"/>
                </a:rPr>
                <a:t>Harry   never   thought   </a:t>
              </a:r>
              <a:r>
                <a:rPr lang="en" sz="2400" b="1" i="1" u="sng">
                  <a:solidFill>
                    <a:srgbClr val="FF0000"/>
                  </a:solidFill>
                  <a:latin typeface="Calibri"/>
                  <a:ea typeface="Calibri"/>
                  <a:cs typeface="Calibri"/>
                  <a:sym typeface="Calibri"/>
                </a:rPr>
                <a:t>???</a:t>
              </a:r>
              <a:endParaRPr sz="2400" b="1" i="1" u="sng">
                <a:solidFill>
                  <a:srgbClr val="FF0000"/>
                </a:solidFill>
                <a:latin typeface="Calibri"/>
                <a:ea typeface="Calibri"/>
                <a:cs typeface="Calibri"/>
                <a:sym typeface="Calibri"/>
              </a:endParaRPr>
            </a:p>
          </p:txBody>
        </p:sp>
        <p:sp>
          <p:nvSpPr>
            <p:cNvPr id="114" name="Google Shape;114;p21"/>
            <p:cNvSpPr txBox="1"/>
            <p:nvPr/>
          </p:nvSpPr>
          <p:spPr>
            <a:xfrm>
              <a:off x="934950" y="2639750"/>
              <a:ext cx="3765600" cy="461635"/>
            </a:xfrm>
            <a:prstGeom prst="rect">
              <a:avLst/>
            </a:prstGeom>
            <a:noFill/>
            <a:ln>
              <a:noFill/>
            </a:ln>
          </p:spPr>
          <p:txBody>
            <a:bodyPr spcFirstLastPara="1" wrap="square" lIns="121900" tIns="121900" rIns="121900" bIns="121900" anchor="t" anchorCtr="0">
              <a:spAutoFit/>
            </a:bodyPr>
            <a:lstStyle/>
            <a:p>
              <a:r>
                <a:rPr lang="en" sz="2400" i="1">
                  <a:latin typeface="Calibri"/>
                  <a:ea typeface="Calibri"/>
                  <a:cs typeface="Calibri"/>
                  <a:sym typeface="Calibri"/>
                </a:rPr>
                <a:t>Harry   never   thought    </a:t>
              </a:r>
              <a:r>
                <a:rPr lang="en" sz="2400" i="1">
                  <a:solidFill>
                    <a:srgbClr val="000000"/>
                  </a:solidFill>
                  <a:latin typeface="Calibri"/>
                  <a:ea typeface="Calibri"/>
                  <a:cs typeface="Calibri"/>
                  <a:sym typeface="Calibri"/>
                </a:rPr>
                <a:t>he     </a:t>
              </a:r>
              <a:r>
                <a:rPr lang="en" sz="2400" b="1" i="1" u="sng">
                  <a:solidFill>
                    <a:srgbClr val="FF0000"/>
                  </a:solidFill>
                  <a:latin typeface="Calibri"/>
                  <a:ea typeface="Calibri"/>
                  <a:cs typeface="Calibri"/>
                  <a:sym typeface="Calibri"/>
                </a:rPr>
                <a:t>???</a:t>
              </a:r>
              <a:r>
                <a:rPr lang="en" sz="2400" i="1">
                  <a:solidFill>
                    <a:srgbClr val="000000"/>
                  </a:solidFill>
                  <a:latin typeface="Calibri"/>
                  <a:ea typeface="Calibri"/>
                  <a:cs typeface="Calibri"/>
                  <a:sym typeface="Calibri"/>
                </a:rPr>
                <a:t>   </a:t>
              </a:r>
              <a:endParaRPr sz="2400" i="1">
                <a:solidFill>
                  <a:srgbClr val="000000"/>
                </a:solidFill>
                <a:latin typeface="Calibri"/>
                <a:ea typeface="Calibri"/>
                <a:cs typeface="Calibri"/>
                <a:sym typeface="Calibri"/>
              </a:endParaRPr>
            </a:p>
          </p:txBody>
        </p:sp>
        <p:sp>
          <p:nvSpPr>
            <p:cNvPr id="115" name="Google Shape;115;p21"/>
            <p:cNvSpPr txBox="1"/>
            <p:nvPr/>
          </p:nvSpPr>
          <p:spPr>
            <a:xfrm>
              <a:off x="934950" y="3044400"/>
              <a:ext cx="4633500" cy="461635"/>
            </a:xfrm>
            <a:prstGeom prst="rect">
              <a:avLst/>
            </a:prstGeom>
            <a:noFill/>
            <a:ln>
              <a:noFill/>
            </a:ln>
          </p:spPr>
          <p:txBody>
            <a:bodyPr spcFirstLastPara="1" wrap="square" lIns="121900" tIns="121900" rIns="121900" bIns="121900" anchor="t" anchorCtr="0">
              <a:spAutoFit/>
            </a:bodyPr>
            <a:lstStyle/>
            <a:p>
              <a:r>
                <a:rPr lang="en" sz="2400" i="1">
                  <a:latin typeface="Calibri"/>
                  <a:ea typeface="Calibri"/>
                  <a:cs typeface="Calibri"/>
                  <a:sym typeface="Calibri"/>
                </a:rPr>
                <a:t>Harry   never   thought    </a:t>
              </a:r>
              <a:r>
                <a:rPr lang="en" sz="2400" i="1">
                  <a:solidFill>
                    <a:srgbClr val="000000"/>
                  </a:solidFill>
                  <a:latin typeface="Calibri"/>
                  <a:ea typeface="Calibri"/>
                  <a:cs typeface="Calibri"/>
                  <a:sym typeface="Calibri"/>
                </a:rPr>
                <a:t>he     would     </a:t>
              </a:r>
              <a:r>
                <a:rPr lang="en" sz="2400" b="1" i="1" u="sng">
                  <a:solidFill>
                    <a:srgbClr val="FF0000"/>
                  </a:solidFill>
                  <a:latin typeface="Calibri"/>
                  <a:ea typeface="Calibri"/>
                  <a:cs typeface="Calibri"/>
                  <a:sym typeface="Calibri"/>
                </a:rPr>
                <a:t>???</a:t>
              </a:r>
              <a:r>
                <a:rPr lang="en" sz="2400" i="1">
                  <a:solidFill>
                    <a:srgbClr val="000000"/>
                  </a:solidFill>
                  <a:latin typeface="Calibri"/>
                  <a:ea typeface="Calibri"/>
                  <a:cs typeface="Calibri"/>
                  <a:sym typeface="Calibri"/>
                </a:rPr>
                <a:t>   </a:t>
              </a:r>
              <a:endParaRPr sz="2400" i="1">
                <a:solidFill>
                  <a:srgbClr val="000000"/>
                </a:solidFill>
                <a:latin typeface="Calibri"/>
                <a:ea typeface="Calibri"/>
                <a:cs typeface="Calibri"/>
                <a:sym typeface="Calibri"/>
              </a:endParaRPr>
            </a:p>
          </p:txBody>
        </p:sp>
        <p:sp>
          <p:nvSpPr>
            <p:cNvPr id="116" name="Google Shape;116;p21"/>
            <p:cNvSpPr txBox="1"/>
            <p:nvPr/>
          </p:nvSpPr>
          <p:spPr>
            <a:xfrm>
              <a:off x="2246325" y="3543938"/>
              <a:ext cx="743100" cy="461635"/>
            </a:xfrm>
            <a:prstGeom prst="rect">
              <a:avLst/>
            </a:prstGeom>
            <a:noFill/>
            <a:ln>
              <a:noFill/>
            </a:ln>
          </p:spPr>
          <p:txBody>
            <a:bodyPr spcFirstLastPara="1" wrap="square" lIns="121900" tIns="121900" rIns="121900" bIns="121900" anchor="t" anchorCtr="0">
              <a:spAutoFit/>
            </a:bodyPr>
            <a:lstStyle/>
            <a:p>
              <a:r>
                <a:rPr lang="en" sz="2400">
                  <a:latin typeface="Calibri"/>
                  <a:ea typeface="Calibri"/>
                  <a:cs typeface="Calibri"/>
                  <a:sym typeface="Calibri"/>
                </a:rPr>
                <a:t>...</a:t>
              </a:r>
              <a:endParaRPr sz="2400">
                <a:latin typeface="Calibri"/>
                <a:ea typeface="Calibri"/>
                <a:cs typeface="Calibri"/>
                <a:sym typeface="Calibri"/>
              </a:endParaRPr>
            </a:p>
          </p:txBody>
        </p:sp>
      </p:grpSp>
      <p:pic>
        <p:nvPicPr>
          <p:cNvPr id="2" name="Picture 1">
            <a:extLst>
              <a:ext uri="{FF2B5EF4-FFF2-40B4-BE49-F238E27FC236}">
                <a16:creationId xmlns:a16="http://schemas.microsoft.com/office/drawing/2014/main" id="{FF0C5B05-5C9F-249B-516B-0D68536D7440}"/>
              </a:ext>
            </a:extLst>
          </p:cNvPr>
          <p:cNvPicPr>
            <a:picLocks noChangeAspect="1"/>
          </p:cNvPicPr>
          <p:nvPr/>
        </p:nvPicPr>
        <p:blipFill>
          <a:blip r:embed="rId3"/>
          <a:stretch>
            <a:fillRect/>
          </a:stretch>
        </p:blipFill>
        <p:spPr>
          <a:xfrm>
            <a:off x="4033283" y="6458997"/>
            <a:ext cx="4371211" cy="4328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2"/>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r>
              <a:rPr lang="en"/>
              <a:t>Challenges in using DL for cognitive science</a:t>
            </a:r>
            <a:endParaRPr/>
          </a:p>
        </p:txBody>
      </p:sp>
      <p:sp>
        <p:nvSpPr>
          <p:cNvPr id="122" name="Google Shape;122;p22"/>
          <p:cNvSpPr txBox="1">
            <a:spLocks noGrp="1"/>
          </p:cNvSpPr>
          <p:nvPr>
            <p:ph type="body" idx="1"/>
          </p:nvPr>
        </p:nvSpPr>
        <p:spPr>
          <a:xfrm>
            <a:off x="147639" y="1104900"/>
            <a:ext cx="11892000" cy="5191200"/>
          </a:xfrm>
          <a:prstGeom prst="rect">
            <a:avLst/>
          </a:prstGeom>
        </p:spPr>
        <p:txBody>
          <a:bodyPr spcFirstLastPara="1" vert="horz" wrap="square" lIns="91433" tIns="45700" rIns="91433" bIns="45700" rtlCol="0" anchor="t" anchorCtr="0">
            <a:normAutofit/>
          </a:bodyPr>
          <a:lstStyle/>
          <a:p>
            <a:pPr indent="-482588">
              <a:buSzPts val="2100"/>
              <a:buFont typeface="Calibri"/>
              <a:buChar char="•"/>
            </a:pPr>
            <a:r>
              <a:rPr lang="en"/>
              <a:t>Not designed to specifically model brain processing</a:t>
            </a:r>
            <a:endParaRPr/>
          </a:p>
          <a:p>
            <a:pPr lvl="1" indent="-440256">
              <a:spcBef>
                <a:spcPts val="1333"/>
              </a:spcBef>
              <a:buSzPts val="1600"/>
              <a:buFont typeface="Calibri"/>
              <a:buChar char="•"/>
            </a:pPr>
            <a:r>
              <a:rPr lang="en"/>
              <a:t>Training DL models using brain recordings</a:t>
            </a:r>
            <a:endParaRPr/>
          </a:p>
          <a:p>
            <a:pPr lvl="1" indent="-440256">
              <a:spcBef>
                <a:spcPts val="1333"/>
              </a:spcBef>
              <a:buSzPts val="1600"/>
              <a:buFont typeface="Calibri"/>
              <a:buChar char="•"/>
            </a:pPr>
            <a:r>
              <a:rPr lang="en"/>
              <a:t>Task-based modeling</a:t>
            </a:r>
            <a:endParaRPr/>
          </a:p>
          <a:p>
            <a:pPr marL="0" indent="0">
              <a:spcBef>
                <a:spcPts val="1333"/>
              </a:spcBef>
              <a:buNone/>
            </a:pPr>
            <a:endParaRPr sz="2400"/>
          </a:p>
          <a:p>
            <a:pPr marL="0" indent="0">
              <a:buNone/>
            </a:pPr>
            <a:endParaRPr sz="2400"/>
          </a:p>
          <a:p>
            <a:pPr marL="0" indent="0">
              <a:buNone/>
            </a:pPr>
            <a:endParaRPr sz="2400"/>
          </a:p>
          <a:p>
            <a:pPr marL="0" indent="0">
              <a:buNone/>
            </a:pPr>
            <a:endParaRPr/>
          </a:p>
        </p:txBody>
      </p:sp>
      <p:sp>
        <p:nvSpPr>
          <p:cNvPr id="123" name="Google Shape;123;p22"/>
          <p:cNvSpPr txBox="1">
            <a:spLocks noGrp="1"/>
          </p:cNvSpPr>
          <p:nvPr>
            <p:ph type="sldNum" idx="12"/>
          </p:nvPr>
        </p:nvSpPr>
        <p:spPr>
          <a:xfrm>
            <a:off x="8610600" y="6532575"/>
            <a:ext cx="3429200" cy="365200"/>
          </a:xfrm>
          <a:prstGeom prst="rect">
            <a:avLst/>
          </a:prstGeom>
          <a:noFill/>
          <a:ln>
            <a:noFill/>
          </a:ln>
        </p:spPr>
        <p:txBody>
          <a:bodyPr spcFirstLastPara="1" vert="horz" wrap="square" lIns="91433" tIns="45700" rIns="91433" bIns="45700" rtlCol="0" anchor="t" anchorCtr="0">
            <a:noAutofit/>
          </a:bodyPr>
          <a:lstStyle/>
          <a:p>
            <a:fld id="{00000000-1234-1234-1234-123412341234}" type="slidenum">
              <a:rPr lang="en"/>
              <a:pPr/>
              <a:t>34</a:t>
            </a:fld>
            <a:endParaRPr/>
          </a:p>
        </p:txBody>
      </p:sp>
      <p:pic>
        <p:nvPicPr>
          <p:cNvPr id="2" name="Picture 1">
            <a:extLst>
              <a:ext uri="{FF2B5EF4-FFF2-40B4-BE49-F238E27FC236}">
                <a16:creationId xmlns:a16="http://schemas.microsoft.com/office/drawing/2014/main" id="{07C8B9EA-BD86-5CB5-50C9-378E7A994F60}"/>
              </a:ext>
            </a:extLst>
          </p:cNvPr>
          <p:cNvPicPr>
            <a:picLocks noChangeAspect="1"/>
          </p:cNvPicPr>
          <p:nvPr/>
        </p:nvPicPr>
        <p:blipFill>
          <a:blip r:embed="rId3"/>
          <a:stretch>
            <a:fillRect/>
          </a:stretch>
        </p:blipFill>
        <p:spPr>
          <a:xfrm>
            <a:off x="4033283" y="6458997"/>
            <a:ext cx="4371211" cy="432854"/>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3"/>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r>
              <a:rPr lang="en"/>
              <a:t>Challenges in using DL for cognitive science</a:t>
            </a:r>
            <a:endParaRPr/>
          </a:p>
        </p:txBody>
      </p:sp>
      <p:sp>
        <p:nvSpPr>
          <p:cNvPr id="129" name="Google Shape;129;p23"/>
          <p:cNvSpPr txBox="1">
            <a:spLocks noGrp="1"/>
          </p:cNvSpPr>
          <p:nvPr>
            <p:ph type="body" idx="1"/>
          </p:nvPr>
        </p:nvSpPr>
        <p:spPr>
          <a:xfrm>
            <a:off x="147639" y="1104900"/>
            <a:ext cx="11892000" cy="5191200"/>
          </a:xfrm>
          <a:prstGeom prst="rect">
            <a:avLst/>
          </a:prstGeom>
        </p:spPr>
        <p:txBody>
          <a:bodyPr spcFirstLastPara="1" vert="horz" wrap="square" lIns="91433" tIns="45700" rIns="91433" bIns="45700" rtlCol="0" anchor="t" anchorCtr="0">
            <a:normAutofit/>
          </a:bodyPr>
          <a:lstStyle/>
          <a:p>
            <a:pPr indent="-482588">
              <a:buSzPts val="2100"/>
              <a:buFont typeface="Calibri"/>
              <a:buChar char="•"/>
            </a:pPr>
            <a:r>
              <a:rPr lang="en"/>
              <a:t>Not designed to specifically model brain processing</a:t>
            </a:r>
            <a:endParaRPr/>
          </a:p>
          <a:p>
            <a:pPr lvl="1" indent="-440256">
              <a:spcBef>
                <a:spcPts val="1333"/>
              </a:spcBef>
              <a:buSzPts val="1600"/>
              <a:buFont typeface="Calibri"/>
              <a:buChar char="•"/>
            </a:pPr>
            <a:r>
              <a:rPr lang="en"/>
              <a:t>Training DL models using brain recordings</a:t>
            </a:r>
            <a:endParaRPr/>
          </a:p>
          <a:p>
            <a:pPr lvl="1" indent="-440256">
              <a:spcBef>
                <a:spcPts val="1333"/>
              </a:spcBef>
              <a:buSzPts val="1600"/>
              <a:buFont typeface="Calibri"/>
              <a:buChar char="•"/>
            </a:pPr>
            <a:r>
              <a:rPr lang="en"/>
              <a:t>Task-based modeling</a:t>
            </a:r>
            <a:endParaRPr/>
          </a:p>
          <a:p>
            <a:pPr indent="-482588">
              <a:spcBef>
                <a:spcPts val="1333"/>
              </a:spcBef>
              <a:buSzPts val="2100"/>
              <a:buFont typeface="Calibri"/>
              <a:buChar char="•"/>
            </a:pPr>
            <a:r>
              <a:rPr lang="en"/>
              <a:t>Can be difficult to interpret due to multiple sources of information</a:t>
            </a:r>
            <a:endParaRPr/>
          </a:p>
        </p:txBody>
      </p:sp>
      <p:sp>
        <p:nvSpPr>
          <p:cNvPr id="130" name="Google Shape;130;p23"/>
          <p:cNvSpPr txBox="1">
            <a:spLocks noGrp="1"/>
          </p:cNvSpPr>
          <p:nvPr>
            <p:ph type="sldNum" idx="12"/>
          </p:nvPr>
        </p:nvSpPr>
        <p:spPr>
          <a:xfrm>
            <a:off x="8610600" y="6532575"/>
            <a:ext cx="3429200" cy="365200"/>
          </a:xfrm>
          <a:prstGeom prst="rect">
            <a:avLst/>
          </a:prstGeom>
          <a:noFill/>
          <a:ln>
            <a:noFill/>
          </a:ln>
        </p:spPr>
        <p:txBody>
          <a:bodyPr spcFirstLastPara="1" vert="horz" wrap="square" lIns="91433" tIns="45700" rIns="91433" bIns="45700" rtlCol="0" anchor="t" anchorCtr="0">
            <a:noAutofit/>
          </a:bodyPr>
          <a:lstStyle/>
          <a:p>
            <a:pPr>
              <a:buClr>
                <a:srgbClr val="000000"/>
              </a:buClr>
            </a:pPr>
            <a:fld id="{00000000-1234-1234-1234-123412341234}" type="slidenum">
              <a:rPr lang="en"/>
              <a:pPr>
                <a:buClr>
                  <a:srgbClr val="000000"/>
                </a:buClr>
              </a:pPr>
              <a:t>35</a:t>
            </a:fld>
            <a:endParaRPr/>
          </a:p>
        </p:txBody>
      </p:sp>
      <p:grpSp>
        <p:nvGrpSpPr>
          <p:cNvPr id="131" name="Google Shape;131;p23"/>
          <p:cNvGrpSpPr/>
          <p:nvPr/>
        </p:nvGrpSpPr>
        <p:grpSpPr>
          <a:xfrm>
            <a:off x="1139501" y="3282001"/>
            <a:ext cx="9271519" cy="3162847"/>
            <a:chOff x="854625" y="2461500"/>
            <a:chExt cx="6953639" cy="2372135"/>
          </a:xfrm>
        </p:grpSpPr>
        <p:sp>
          <p:nvSpPr>
            <p:cNvPr id="132" name="Google Shape;132;p23"/>
            <p:cNvSpPr/>
            <p:nvPr/>
          </p:nvSpPr>
          <p:spPr>
            <a:xfrm>
              <a:off x="997599" y="2844356"/>
              <a:ext cx="264900" cy="1239000"/>
            </a:xfrm>
            <a:prstGeom prst="rect">
              <a:avLst/>
            </a:prstGeom>
            <a:solidFill>
              <a:srgbClr val="FFFFFF"/>
            </a:solidFill>
            <a:ln>
              <a:noFill/>
            </a:ln>
          </p:spPr>
          <p:txBody>
            <a:bodyPr spcFirstLastPara="1" wrap="square" lIns="121900" tIns="121900" rIns="121900" bIns="121900" anchor="ctr" anchorCtr="0">
              <a:noAutofit/>
            </a:bodyPr>
            <a:lstStyle/>
            <a:p>
              <a:endParaRPr sz="2400"/>
            </a:p>
          </p:txBody>
        </p:sp>
        <p:grpSp>
          <p:nvGrpSpPr>
            <p:cNvPr id="133" name="Google Shape;133;p23"/>
            <p:cNvGrpSpPr/>
            <p:nvPr/>
          </p:nvGrpSpPr>
          <p:grpSpPr>
            <a:xfrm>
              <a:off x="854625" y="2844350"/>
              <a:ext cx="2833898" cy="1686601"/>
              <a:chOff x="3450779" y="3052868"/>
              <a:chExt cx="2436713" cy="1450216"/>
            </a:xfrm>
          </p:grpSpPr>
          <p:pic>
            <p:nvPicPr>
              <p:cNvPr id="134" name="Google Shape;134;p23"/>
              <p:cNvPicPr preferRelativeResize="0"/>
              <p:nvPr/>
            </p:nvPicPr>
            <p:blipFill rotWithShape="1">
              <a:blip r:embed="rId3">
                <a:alphaModFix/>
              </a:blip>
              <a:srcRect l="475" t="9788" r="64847" b="26650"/>
              <a:stretch/>
            </p:blipFill>
            <p:spPr>
              <a:xfrm>
                <a:off x="3450779" y="3052868"/>
                <a:ext cx="2436713" cy="1450216"/>
              </a:xfrm>
              <a:prstGeom prst="rect">
                <a:avLst/>
              </a:prstGeom>
              <a:noFill/>
              <a:ln>
                <a:noFill/>
              </a:ln>
            </p:spPr>
          </p:pic>
          <p:pic>
            <p:nvPicPr>
              <p:cNvPr id="135" name="Google Shape;135;p23"/>
              <p:cNvPicPr preferRelativeResize="0"/>
              <p:nvPr/>
            </p:nvPicPr>
            <p:blipFill rotWithShape="1">
              <a:blip r:embed="rId3">
                <a:alphaModFix/>
              </a:blip>
              <a:srcRect l="3679" t="15273" r="87556" b="75220"/>
              <a:stretch/>
            </p:blipFill>
            <p:spPr>
              <a:xfrm>
                <a:off x="4468118" y="3580613"/>
                <a:ext cx="615876" cy="216901"/>
              </a:xfrm>
              <a:prstGeom prst="rect">
                <a:avLst/>
              </a:prstGeom>
              <a:noFill/>
              <a:ln>
                <a:noFill/>
              </a:ln>
            </p:spPr>
          </p:pic>
          <p:pic>
            <p:nvPicPr>
              <p:cNvPr id="136" name="Google Shape;136;p23"/>
              <p:cNvPicPr preferRelativeResize="0"/>
              <p:nvPr/>
            </p:nvPicPr>
            <p:blipFill rotWithShape="1">
              <a:blip r:embed="rId3">
                <a:alphaModFix/>
              </a:blip>
              <a:srcRect l="3679" t="15272" r="87556" b="75643"/>
              <a:stretch/>
            </p:blipFill>
            <p:spPr>
              <a:xfrm>
                <a:off x="5263446" y="3987063"/>
                <a:ext cx="615876" cy="207249"/>
              </a:xfrm>
              <a:prstGeom prst="rect">
                <a:avLst/>
              </a:prstGeom>
              <a:noFill/>
              <a:ln>
                <a:noFill/>
              </a:ln>
            </p:spPr>
          </p:pic>
          <p:pic>
            <p:nvPicPr>
              <p:cNvPr id="137" name="Google Shape;137;p23"/>
              <p:cNvPicPr preferRelativeResize="0"/>
              <p:nvPr/>
            </p:nvPicPr>
            <p:blipFill rotWithShape="1">
              <a:blip r:embed="rId3">
                <a:alphaModFix/>
              </a:blip>
              <a:srcRect l="3679" t="15272" r="87556" b="75643"/>
              <a:stretch/>
            </p:blipFill>
            <p:spPr>
              <a:xfrm>
                <a:off x="4468114" y="3987063"/>
                <a:ext cx="615876" cy="207249"/>
              </a:xfrm>
              <a:prstGeom prst="rect">
                <a:avLst/>
              </a:prstGeom>
              <a:noFill/>
              <a:ln>
                <a:noFill/>
              </a:ln>
            </p:spPr>
          </p:pic>
          <p:sp>
            <p:nvSpPr>
              <p:cNvPr id="138" name="Google Shape;138;p23"/>
              <p:cNvSpPr/>
              <p:nvPr/>
            </p:nvSpPr>
            <p:spPr>
              <a:xfrm>
                <a:off x="3502225" y="3052875"/>
                <a:ext cx="176100" cy="1201800"/>
              </a:xfrm>
              <a:prstGeom prst="rect">
                <a:avLst/>
              </a:prstGeom>
              <a:solidFill>
                <a:srgbClr val="FFFFFF"/>
              </a:solidFill>
              <a:ln>
                <a:noFill/>
              </a:ln>
            </p:spPr>
            <p:txBody>
              <a:bodyPr spcFirstLastPara="1" wrap="square" lIns="121900" tIns="121900" rIns="121900" bIns="121900" anchor="ctr" anchorCtr="0">
                <a:noAutofit/>
              </a:bodyPr>
              <a:lstStyle/>
              <a:p>
                <a:endParaRPr sz="2400"/>
              </a:p>
            </p:txBody>
          </p:sp>
        </p:grpSp>
        <p:pic>
          <p:nvPicPr>
            <p:cNvPr id="139" name="Google Shape;139;p23"/>
            <p:cNvPicPr preferRelativeResize="0"/>
            <p:nvPr/>
          </p:nvPicPr>
          <p:blipFill rotWithShape="1">
            <a:blip r:embed="rId3">
              <a:alphaModFix/>
            </a:blip>
            <a:srcRect l="50577" t="75033" r="41018" b="15499"/>
            <a:stretch/>
          </p:blipFill>
          <p:spPr>
            <a:xfrm>
              <a:off x="2959119" y="3431206"/>
              <a:ext cx="741127" cy="290000"/>
            </a:xfrm>
            <a:prstGeom prst="rect">
              <a:avLst/>
            </a:prstGeom>
            <a:noFill/>
            <a:ln>
              <a:noFill/>
            </a:ln>
          </p:spPr>
        </p:pic>
        <p:pic>
          <p:nvPicPr>
            <p:cNvPr id="140" name="Google Shape;140;p23"/>
            <p:cNvPicPr preferRelativeResize="0"/>
            <p:nvPr/>
          </p:nvPicPr>
          <p:blipFill rotWithShape="1">
            <a:blip r:embed="rId4">
              <a:alphaModFix/>
            </a:blip>
            <a:srcRect l="89188" t="42215" r="3064" b="33981"/>
            <a:stretch/>
          </p:blipFill>
          <p:spPr>
            <a:xfrm>
              <a:off x="7033678" y="3171754"/>
              <a:ext cx="774586" cy="744552"/>
            </a:xfrm>
            <a:prstGeom prst="rect">
              <a:avLst/>
            </a:prstGeom>
            <a:noFill/>
            <a:ln>
              <a:noFill/>
            </a:ln>
          </p:spPr>
        </p:pic>
        <p:grpSp>
          <p:nvGrpSpPr>
            <p:cNvPr id="141" name="Google Shape;141;p23"/>
            <p:cNvGrpSpPr/>
            <p:nvPr/>
          </p:nvGrpSpPr>
          <p:grpSpPr>
            <a:xfrm>
              <a:off x="3700246" y="2461500"/>
              <a:ext cx="2833904" cy="2372135"/>
              <a:chOff x="3700246" y="2156700"/>
              <a:chExt cx="2833904" cy="2372135"/>
            </a:xfrm>
          </p:grpSpPr>
          <p:grpSp>
            <p:nvGrpSpPr>
              <p:cNvPr id="142" name="Google Shape;142;p23"/>
              <p:cNvGrpSpPr/>
              <p:nvPr/>
            </p:nvGrpSpPr>
            <p:grpSpPr>
              <a:xfrm>
                <a:off x="4443950" y="2156700"/>
                <a:ext cx="2090200" cy="2372135"/>
                <a:chOff x="4454775" y="2201875"/>
                <a:chExt cx="2090200" cy="2372135"/>
              </a:xfrm>
            </p:grpSpPr>
            <p:sp>
              <p:nvSpPr>
                <p:cNvPr id="143" name="Google Shape;143;p23"/>
                <p:cNvSpPr/>
                <p:nvPr/>
              </p:nvSpPr>
              <p:spPr>
                <a:xfrm>
                  <a:off x="4454775" y="2201875"/>
                  <a:ext cx="1899000" cy="2310600"/>
                </a:xfrm>
                <a:prstGeom prst="roundRect">
                  <a:avLst>
                    <a:gd name="adj" fmla="val 7118"/>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4" name="Google Shape;144;p23"/>
                <p:cNvSpPr txBox="1"/>
                <p:nvPr/>
              </p:nvSpPr>
              <p:spPr>
                <a:xfrm>
                  <a:off x="4806225" y="2240750"/>
                  <a:ext cx="1711800" cy="461635"/>
                </a:xfrm>
                <a:prstGeom prst="rect">
                  <a:avLst/>
                </a:prstGeom>
                <a:noFill/>
                <a:ln>
                  <a:noFill/>
                </a:ln>
              </p:spPr>
              <p:txBody>
                <a:bodyPr spcFirstLastPara="1" wrap="square" lIns="121900" tIns="121900" rIns="121900" bIns="121900" anchor="t" anchorCtr="0">
                  <a:spAutoFit/>
                </a:bodyPr>
                <a:lstStyle/>
                <a:p>
                  <a:r>
                    <a:rPr lang="en" sz="2400">
                      <a:latin typeface="Calibri"/>
                      <a:ea typeface="Calibri"/>
                      <a:cs typeface="Calibri"/>
                      <a:sym typeface="Calibri"/>
                    </a:rPr>
                    <a:t>part-of-speech</a:t>
                  </a:r>
                  <a:endParaRPr sz="2400">
                    <a:latin typeface="Calibri"/>
                    <a:ea typeface="Calibri"/>
                    <a:cs typeface="Calibri"/>
                    <a:sym typeface="Calibri"/>
                  </a:endParaRPr>
                </a:p>
              </p:txBody>
            </p:sp>
            <p:sp>
              <p:nvSpPr>
                <p:cNvPr id="145" name="Google Shape;145;p23"/>
                <p:cNvSpPr txBox="1"/>
                <p:nvPr/>
              </p:nvSpPr>
              <p:spPr>
                <a:xfrm>
                  <a:off x="4831975" y="2795000"/>
                  <a:ext cx="1647900" cy="461635"/>
                </a:xfrm>
                <a:prstGeom prst="rect">
                  <a:avLst/>
                </a:prstGeom>
                <a:noFill/>
                <a:ln>
                  <a:noFill/>
                </a:ln>
              </p:spPr>
              <p:txBody>
                <a:bodyPr spcFirstLastPara="1" wrap="square" lIns="121900" tIns="121900" rIns="121900" bIns="121900" anchor="t" anchorCtr="0">
                  <a:spAutoFit/>
                </a:bodyPr>
                <a:lstStyle/>
                <a:p>
                  <a:r>
                    <a:rPr lang="en" sz="2400">
                      <a:latin typeface="Calibri"/>
                      <a:ea typeface="Calibri"/>
                      <a:cs typeface="Calibri"/>
                      <a:sym typeface="Calibri"/>
                    </a:rPr>
                    <a:t>semantic role</a:t>
                  </a:r>
                  <a:endParaRPr sz="2400">
                    <a:latin typeface="Calibri"/>
                    <a:ea typeface="Calibri"/>
                    <a:cs typeface="Calibri"/>
                    <a:sym typeface="Calibri"/>
                  </a:endParaRPr>
                </a:p>
              </p:txBody>
            </p:sp>
            <p:sp>
              <p:nvSpPr>
                <p:cNvPr id="146" name="Google Shape;146;p23"/>
                <p:cNvSpPr txBox="1"/>
                <p:nvPr/>
              </p:nvSpPr>
              <p:spPr>
                <a:xfrm>
                  <a:off x="4603375" y="3365300"/>
                  <a:ext cx="1941600" cy="738634"/>
                </a:xfrm>
                <a:prstGeom prst="rect">
                  <a:avLst/>
                </a:prstGeom>
                <a:noFill/>
                <a:ln>
                  <a:noFill/>
                </a:ln>
              </p:spPr>
              <p:txBody>
                <a:bodyPr spcFirstLastPara="1" wrap="square" lIns="121900" tIns="121900" rIns="121900" bIns="121900" anchor="t" anchorCtr="0">
                  <a:spAutoFit/>
                </a:bodyPr>
                <a:lstStyle/>
                <a:p>
                  <a:r>
                    <a:rPr lang="en" sz="2400">
                      <a:latin typeface="Calibri"/>
                      <a:ea typeface="Calibri"/>
                      <a:cs typeface="Calibri"/>
                      <a:sym typeface="Calibri"/>
                    </a:rPr>
                    <a:t>dependence on other words</a:t>
                  </a:r>
                  <a:endParaRPr sz="2400">
                    <a:latin typeface="Calibri"/>
                    <a:ea typeface="Calibri"/>
                    <a:cs typeface="Calibri"/>
                    <a:sym typeface="Calibri"/>
                  </a:endParaRPr>
                </a:p>
              </p:txBody>
            </p:sp>
            <p:sp>
              <p:nvSpPr>
                <p:cNvPr id="147" name="Google Shape;147;p23"/>
                <p:cNvSpPr txBox="1"/>
                <p:nvPr/>
              </p:nvSpPr>
              <p:spPr>
                <a:xfrm>
                  <a:off x="5224150" y="4112375"/>
                  <a:ext cx="374700" cy="461635"/>
                </a:xfrm>
                <a:prstGeom prst="rect">
                  <a:avLst/>
                </a:prstGeom>
                <a:noFill/>
                <a:ln>
                  <a:noFill/>
                </a:ln>
              </p:spPr>
              <p:txBody>
                <a:bodyPr spcFirstLastPara="1" wrap="square" lIns="121900" tIns="121900" rIns="121900" bIns="121900" anchor="t" anchorCtr="0">
                  <a:spAutoFit/>
                </a:bodyPr>
                <a:lstStyle/>
                <a:p>
                  <a:r>
                    <a:rPr lang="en" sz="2400">
                      <a:latin typeface="Montserrat"/>
                      <a:ea typeface="Montserrat"/>
                      <a:cs typeface="Montserrat"/>
                      <a:sym typeface="Montserrat"/>
                    </a:rPr>
                    <a:t>...</a:t>
                  </a:r>
                  <a:endParaRPr sz="2400">
                    <a:latin typeface="Montserrat"/>
                    <a:ea typeface="Montserrat"/>
                    <a:cs typeface="Montserrat"/>
                    <a:sym typeface="Montserrat"/>
                  </a:endParaRPr>
                </a:p>
              </p:txBody>
            </p:sp>
            <p:sp>
              <p:nvSpPr>
                <p:cNvPr id="148" name="Google Shape;148;p23"/>
                <p:cNvSpPr txBox="1"/>
                <p:nvPr/>
              </p:nvSpPr>
              <p:spPr>
                <a:xfrm>
                  <a:off x="5224150" y="2530675"/>
                  <a:ext cx="510900" cy="461635"/>
                </a:xfrm>
                <a:prstGeom prst="rect">
                  <a:avLst/>
                </a:prstGeom>
                <a:noFill/>
                <a:ln>
                  <a:noFill/>
                </a:ln>
              </p:spPr>
              <p:txBody>
                <a:bodyPr spcFirstLastPara="1" wrap="square" lIns="121900" tIns="121900" rIns="121900" bIns="121900" anchor="t" anchorCtr="0">
                  <a:spAutoFit/>
                </a:bodyPr>
                <a:lstStyle/>
                <a:p>
                  <a:r>
                    <a:rPr lang="en" sz="2400">
                      <a:latin typeface="Calibri"/>
                      <a:ea typeface="Calibri"/>
                      <a:cs typeface="Calibri"/>
                      <a:sym typeface="Calibri"/>
                    </a:rPr>
                    <a:t>+</a:t>
                  </a:r>
                  <a:endParaRPr sz="2400">
                    <a:latin typeface="Calibri"/>
                    <a:ea typeface="Calibri"/>
                    <a:cs typeface="Calibri"/>
                    <a:sym typeface="Calibri"/>
                  </a:endParaRPr>
                </a:p>
              </p:txBody>
            </p:sp>
            <p:sp>
              <p:nvSpPr>
                <p:cNvPr id="149" name="Google Shape;149;p23"/>
                <p:cNvSpPr txBox="1"/>
                <p:nvPr/>
              </p:nvSpPr>
              <p:spPr>
                <a:xfrm>
                  <a:off x="5224150" y="3050200"/>
                  <a:ext cx="510900" cy="461635"/>
                </a:xfrm>
                <a:prstGeom prst="rect">
                  <a:avLst/>
                </a:prstGeom>
                <a:noFill/>
                <a:ln>
                  <a:noFill/>
                </a:ln>
              </p:spPr>
              <p:txBody>
                <a:bodyPr spcFirstLastPara="1" wrap="square" lIns="121900" tIns="121900" rIns="121900" bIns="121900" anchor="t" anchorCtr="0">
                  <a:spAutoFit/>
                </a:bodyPr>
                <a:lstStyle/>
                <a:p>
                  <a:r>
                    <a:rPr lang="en" sz="2400">
                      <a:latin typeface="Calibri"/>
                      <a:ea typeface="Calibri"/>
                      <a:cs typeface="Calibri"/>
                      <a:sym typeface="Calibri"/>
                    </a:rPr>
                    <a:t>+</a:t>
                  </a:r>
                  <a:endParaRPr sz="2400">
                    <a:latin typeface="Calibri"/>
                    <a:ea typeface="Calibri"/>
                    <a:cs typeface="Calibri"/>
                    <a:sym typeface="Calibri"/>
                  </a:endParaRPr>
                </a:p>
              </p:txBody>
            </p:sp>
            <p:sp>
              <p:nvSpPr>
                <p:cNvPr id="150" name="Google Shape;150;p23"/>
                <p:cNvSpPr txBox="1"/>
                <p:nvPr/>
              </p:nvSpPr>
              <p:spPr>
                <a:xfrm>
                  <a:off x="5224150" y="3831825"/>
                  <a:ext cx="510900" cy="461635"/>
                </a:xfrm>
                <a:prstGeom prst="rect">
                  <a:avLst/>
                </a:prstGeom>
                <a:noFill/>
                <a:ln>
                  <a:noFill/>
                </a:ln>
              </p:spPr>
              <p:txBody>
                <a:bodyPr spcFirstLastPara="1" wrap="square" lIns="121900" tIns="121900" rIns="121900" bIns="121900" anchor="t" anchorCtr="0">
                  <a:spAutoFit/>
                </a:bodyPr>
                <a:lstStyle/>
                <a:p>
                  <a:r>
                    <a:rPr lang="en" sz="2400">
                      <a:latin typeface="Calibri"/>
                      <a:ea typeface="Calibri"/>
                      <a:cs typeface="Calibri"/>
                      <a:sym typeface="Calibri"/>
                    </a:rPr>
                    <a:t>+</a:t>
                  </a:r>
                  <a:endParaRPr sz="2400">
                    <a:latin typeface="Calibri"/>
                    <a:ea typeface="Calibri"/>
                    <a:cs typeface="Calibri"/>
                    <a:sym typeface="Calibri"/>
                  </a:endParaRPr>
                </a:p>
              </p:txBody>
            </p:sp>
          </p:grpSp>
          <p:cxnSp>
            <p:nvCxnSpPr>
              <p:cNvPr id="151" name="Google Shape;151;p23"/>
              <p:cNvCxnSpPr/>
              <p:nvPr/>
            </p:nvCxnSpPr>
            <p:spPr>
              <a:xfrm rot="10800000" flipH="1">
                <a:off x="3700246" y="2257406"/>
                <a:ext cx="746400" cy="1014000"/>
              </a:xfrm>
              <a:prstGeom prst="straightConnector1">
                <a:avLst/>
              </a:prstGeom>
              <a:noFill/>
              <a:ln w="9525" cap="flat" cmpd="sng">
                <a:solidFill>
                  <a:schemeClr val="dk2"/>
                </a:solidFill>
                <a:prstDash val="solid"/>
                <a:round/>
                <a:headEnd type="none" w="med" len="med"/>
                <a:tailEnd type="none" w="med" len="med"/>
              </a:ln>
            </p:spPr>
          </p:cxnSp>
          <p:cxnSp>
            <p:nvCxnSpPr>
              <p:cNvPr id="152" name="Google Shape;152;p23"/>
              <p:cNvCxnSpPr/>
              <p:nvPr/>
            </p:nvCxnSpPr>
            <p:spPr>
              <a:xfrm>
                <a:off x="3700246" y="3271406"/>
                <a:ext cx="759900" cy="1125600"/>
              </a:xfrm>
              <a:prstGeom prst="straightConnector1">
                <a:avLst/>
              </a:prstGeom>
              <a:noFill/>
              <a:ln w="9525" cap="flat" cmpd="sng">
                <a:solidFill>
                  <a:schemeClr val="dk2"/>
                </a:solidFill>
                <a:prstDash val="solid"/>
                <a:round/>
                <a:headEnd type="none" w="med" len="med"/>
                <a:tailEnd type="none" w="med" len="med"/>
              </a:ln>
            </p:spPr>
          </p:cxnSp>
        </p:grpSp>
        <p:cxnSp>
          <p:nvCxnSpPr>
            <p:cNvPr id="153" name="Google Shape;153;p23"/>
            <p:cNvCxnSpPr/>
            <p:nvPr/>
          </p:nvCxnSpPr>
          <p:spPr>
            <a:xfrm>
              <a:off x="6449325" y="3576200"/>
              <a:ext cx="450600" cy="0"/>
            </a:xfrm>
            <a:prstGeom prst="straightConnector1">
              <a:avLst/>
            </a:prstGeom>
            <a:noFill/>
            <a:ln w="28575" cap="flat" cmpd="sng">
              <a:solidFill>
                <a:schemeClr val="dk2"/>
              </a:solidFill>
              <a:prstDash val="solid"/>
              <a:round/>
              <a:headEnd type="none" w="med" len="med"/>
              <a:tailEnd type="triangle" w="med" len="med"/>
            </a:ln>
          </p:spPr>
        </p:cxnSp>
        <p:sp>
          <p:nvSpPr>
            <p:cNvPr id="154" name="Google Shape;154;p23"/>
            <p:cNvSpPr txBox="1"/>
            <p:nvPr/>
          </p:nvSpPr>
          <p:spPr>
            <a:xfrm>
              <a:off x="6449325" y="3076025"/>
              <a:ext cx="296100" cy="538627"/>
            </a:xfrm>
            <a:prstGeom prst="rect">
              <a:avLst/>
            </a:prstGeom>
            <a:noFill/>
            <a:ln>
              <a:noFill/>
            </a:ln>
          </p:spPr>
          <p:txBody>
            <a:bodyPr spcFirstLastPara="1" wrap="square" lIns="121900" tIns="121900" rIns="121900" bIns="121900" anchor="t" anchorCtr="0">
              <a:spAutoFit/>
            </a:bodyPr>
            <a:lstStyle/>
            <a:p>
              <a:r>
                <a:rPr lang="en" sz="3067" b="1">
                  <a:solidFill>
                    <a:srgbClr val="FF0000"/>
                  </a:solidFill>
                  <a:latin typeface="Calibri"/>
                  <a:ea typeface="Calibri"/>
                  <a:cs typeface="Calibri"/>
                  <a:sym typeface="Calibri"/>
                </a:rPr>
                <a:t>?</a:t>
              </a:r>
              <a:endParaRPr sz="3067" b="1">
                <a:solidFill>
                  <a:srgbClr val="FF0000"/>
                </a:solidFill>
                <a:latin typeface="Calibri"/>
                <a:ea typeface="Calibri"/>
                <a:cs typeface="Calibri"/>
                <a:sym typeface="Calibri"/>
              </a:endParaRPr>
            </a:p>
          </p:txBody>
        </p:sp>
      </p:grpSp>
      <p:pic>
        <p:nvPicPr>
          <p:cNvPr id="2" name="Picture 1">
            <a:extLst>
              <a:ext uri="{FF2B5EF4-FFF2-40B4-BE49-F238E27FC236}">
                <a16:creationId xmlns:a16="http://schemas.microsoft.com/office/drawing/2014/main" id="{447A61DC-DB4B-2D9A-5A10-0900EE120594}"/>
              </a:ext>
            </a:extLst>
          </p:cNvPr>
          <p:cNvPicPr>
            <a:picLocks noChangeAspect="1"/>
          </p:cNvPicPr>
          <p:nvPr/>
        </p:nvPicPr>
        <p:blipFill>
          <a:blip r:embed="rId5"/>
          <a:stretch>
            <a:fillRect/>
          </a:stretch>
        </p:blipFill>
        <p:spPr>
          <a:xfrm>
            <a:off x="4033283" y="6458997"/>
            <a:ext cx="4371211" cy="4328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4"/>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r>
              <a:rPr lang="en"/>
              <a:t>Challenges in using DL for cognitive science</a:t>
            </a:r>
            <a:endParaRPr/>
          </a:p>
        </p:txBody>
      </p:sp>
      <p:sp>
        <p:nvSpPr>
          <p:cNvPr id="160" name="Google Shape;160;p24"/>
          <p:cNvSpPr txBox="1">
            <a:spLocks noGrp="1"/>
          </p:cNvSpPr>
          <p:nvPr>
            <p:ph type="body" idx="1"/>
          </p:nvPr>
        </p:nvSpPr>
        <p:spPr>
          <a:xfrm>
            <a:off x="147639" y="1104900"/>
            <a:ext cx="11892000" cy="5191200"/>
          </a:xfrm>
          <a:prstGeom prst="rect">
            <a:avLst/>
          </a:prstGeom>
        </p:spPr>
        <p:txBody>
          <a:bodyPr spcFirstLastPara="1" vert="horz" wrap="square" lIns="91433" tIns="45700" rIns="91433" bIns="45700" rtlCol="0" anchor="t" anchorCtr="0">
            <a:normAutofit/>
          </a:bodyPr>
          <a:lstStyle/>
          <a:p>
            <a:pPr indent="-482588">
              <a:buSzPts val="2100"/>
              <a:buFont typeface="Calibri"/>
              <a:buChar char="•"/>
            </a:pPr>
            <a:r>
              <a:rPr lang="en"/>
              <a:t>Not designed to specifically model brain processing</a:t>
            </a:r>
            <a:endParaRPr/>
          </a:p>
          <a:p>
            <a:pPr lvl="1" indent="-440256">
              <a:spcBef>
                <a:spcPts val="1333"/>
              </a:spcBef>
              <a:buSzPts val="1600"/>
              <a:buFont typeface="Calibri"/>
              <a:buChar char="•"/>
            </a:pPr>
            <a:r>
              <a:rPr lang="en"/>
              <a:t>Training DL models using brain recordings</a:t>
            </a:r>
            <a:endParaRPr/>
          </a:p>
          <a:p>
            <a:pPr lvl="1" indent="-440256">
              <a:spcBef>
                <a:spcPts val="1333"/>
              </a:spcBef>
              <a:buSzPts val="1600"/>
              <a:buFont typeface="Calibri"/>
              <a:buChar char="•"/>
            </a:pPr>
            <a:r>
              <a:rPr lang="en"/>
              <a:t>Task-based modeling</a:t>
            </a:r>
            <a:endParaRPr/>
          </a:p>
          <a:p>
            <a:pPr indent="-482588">
              <a:spcBef>
                <a:spcPts val="1333"/>
              </a:spcBef>
              <a:buSzPts val="2100"/>
              <a:buFont typeface="Calibri"/>
              <a:buChar char="•"/>
            </a:pPr>
            <a:r>
              <a:rPr lang="en"/>
              <a:t>Can be difficult to interpret due to multiple sources of information</a:t>
            </a:r>
            <a:endParaRPr/>
          </a:p>
          <a:p>
            <a:pPr lvl="1" indent="-440256">
              <a:spcBef>
                <a:spcPts val="1333"/>
              </a:spcBef>
              <a:buSzPts val="1600"/>
              <a:buFont typeface="Calibri"/>
              <a:buChar char="•"/>
            </a:pPr>
            <a:r>
              <a:rPr lang="en"/>
              <a:t>Disentangling contributions of different info sources to brain predictions</a:t>
            </a:r>
            <a:endParaRPr/>
          </a:p>
        </p:txBody>
      </p:sp>
      <p:sp>
        <p:nvSpPr>
          <p:cNvPr id="161" name="Google Shape;161;p24"/>
          <p:cNvSpPr txBox="1">
            <a:spLocks noGrp="1"/>
          </p:cNvSpPr>
          <p:nvPr>
            <p:ph type="sldNum" idx="12"/>
          </p:nvPr>
        </p:nvSpPr>
        <p:spPr>
          <a:xfrm>
            <a:off x="8610600" y="6532575"/>
            <a:ext cx="3429200" cy="365200"/>
          </a:xfrm>
          <a:prstGeom prst="rect">
            <a:avLst/>
          </a:prstGeom>
          <a:noFill/>
          <a:ln>
            <a:noFill/>
          </a:ln>
        </p:spPr>
        <p:txBody>
          <a:bodyPr spcFirstLastPara="1" vert="horz" wrap="square" lIns="91433" tIns="45700" rIns="91433" bIns="45700" rtlCol="0" anchor="t" anchorCtr="0">
            <a:noAutofit/>
          </a:bodyPr>
          <a:lstStyle/>
          <a:p>
            <a:fld id="{00000000-1234-1234-1234-123412341234}" type="slidenum">
              <a:rPr lang="en"/>
              <a:pPr/>
              <a:t>36</a:t>
            </a:fld>
            <a:endParaRPr/>
          </a:p>
        </p:txBody>
      </p:sp>
      <p:pic>
        <p:nvPicPr>
          <p:cNvPr id="2" name="Picture 1">
            <a:extLst>
              <a:ext uri="{FF2B5EF4-FFF2-40B4-BE49-F238E27FC236}">
                <a16:creationId xmlns:a16="http://schemas.microsoft.com/office/drawing/2014/main" id="{E21EA6F5-5D8C-7108-26C7-8E99E2AB7CEF}"/>
              </a:ext>
            </a:extLst>
          </p:cNvPr>
          <p:cNvPicPr>
            <a:picLocks noChangeAspect="1"/>
          </p:cNvPicPr>
          <p:nvPr/>
        </p:nvPicPr>
        <p:blipFill>
          <a:blip r:embed="rId3"/>
          <a:stretch>
            <a:fillRect/>
          </a:stretch>
        </p:blipFill>
        <p:spPr>
          <a:xfrm>
            <a:off x="4033283" y="6458997"/>
            <a:ext cx="4371211" cy="432854"/>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5"/>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r>
              <a:rPr lang="en"/>
              <a:t>Challenges in using DL for cognitive science</a:t>
            </a:r>
            <a:endParaRPr/>
          </a:p>
        </p:txBody>
      </p:sp>
      <p:sp>
        <p:nvSpPr>
          <p:cNvPr id="167" name="Google Shape;167;p25"/>
          <p:cNvSpPr txBox="1">
            <a:spLocks noGrp="1"/>
          </p:cNvSpPr>
          <p:nvPr>
            <p:ph type="body" idx="1"/>
          </p:nvPr>
        </p:nvSpPr>
        <p:spPr>
          <a:xfrm>
            <a:off x="147639" y="1104900"/>
            <a:ext cx="11892000" cy="5191200"/>
          </a:xfrm>
          <a:prstGeom prst="rect">
            <a:avLst/>
          </a:prstGeom>
        </p:spPr>
        <p:txBody>
          <a:bodyPr spcFirstLastPara="1" vert="horz" wrap="square" lIns="91433" tIns="45700" rIns="91433" bIns="45700" rtlCol="0" anchor="t" anchorCtr="0">
            <a:normAutofit/>
          </a:bodyPr>
          <a:lstStyle/>
          <a:p>
            <a:pPr indent="-482588">
              <a:buSzPts val="2100"/>
              <a:buFont typeface="Calibri"/>
              <a:buChar char="•"/>
            </a:pPr>
            <a:r>
              <a:rPr lang="en"/>
              <a:t>Not designed to specifically model brain processing</a:t>
            </a:r>
            <a:endParaRPr/>
          </a:p>
          <a:p>
            <a:pPr lvl="1" indent="-440256">
              <a:spcBef>
                <a:spcPts val="1333"/>
              </a:spcBef>
              <a:buSzPts val="1600"/>
              <a:buFont typeface="Calibri"/>
              <a:buChar char="•"/>
            </a:pPr>
            <a:r>
              <a:rPr lang="en" b="1"/>
              <a:t>Training DL models using brain recordings</a:t>
            </a:r>
            <a:endParaRPr b="1"/>
          </a:p>
          <a:p>
            <a:pPr lvl="1" indent="-440256">
              <a:spcBef>
                <a:spcPts val="1333"/>
              </a:spcBef>
              <a:buSzPts val="1600"/>
              <a:buFont typeface="Calibri"/>
              <a:buChar char="•"/>
            </a:pPr>
            <a:r>
              <a:rPr lang="en"/>
              <a:t>Task-based modeling</a:t>
            </a:r>
            <a:endParaRPr/>
          </a:p>
          <a:p>
            <a:pPr indent="-482588">
              <a:spcBef>
                <a:spcPts val="1333"/>
              </a:spcBef>
              <a:buSzPts val="2100"/>
              <a:buFont typeface="Calibri"/>
              <a:buChar char="•"/>
            </a:pPr>
            <a:r>
              <a:rPr lang="en"/>
              <a:t>Can be difficult to interpret due to multiple sources of information</a:t>
            </a:r>
            <a:endParaRPr/>
          </a:p>
          <a:p>
            <a:pPr lvl="1" indent="-440256">
              <a:spcBef>
                <a:spcPts val="1333"/>
              </a:spcBef>
              <a:buSzPts val="1600"/>
              <a:buFont typeface="Calibri"/>
              <a:buChar char="•"/>
            </a:pPr>
            <a:r>
              <a:rPr lang="en"/>
              <a:t>Disentangling contributions of different info sources to brain predictions</a:t>
            </a:r>
            <a:endParaRPr/>
          </a:p>
        </p:txBody>
      </p:sp>
      <p:sp>
        <p:nvSpPr>
          <p:cNvPr id="168" name="Google Shape;168;p25"/>
          <p:cNvSpPr txBox="1">
            <a:spLocks noGrp="1"/>
          </p:cNvSpPr>
          <p:nvPr>
            <p:ph type="sldNum" idx="12"/>
          </p:nvPr>
        </p:nvSpPr>
        <p:spPr>
          <a:xfrm>
            <a:off x="8610600" y="6532575"/>
            <a:ext cx="3429200" cy="365200"/>
          </a:xfrm>
          <a:prstGeom prst="rect">
            <a:avLst/>
          </a:prstGeom>
          <a:noFill/>
          <a:ln>
            <a:noFill/>
          </a:ln>
        </p:spPr>
        <p:txBody>
          <a:bodyPr spcFirstLastPara="1" vert="horz" wrap="square" lIns="91433" tIns="45700" rIns="91433" bIns="45700" rtlCol="0" anchor="t" anchorCtr="0">
            <a:noAutofit/>
          </a:bodyPr>
          <a:lstStyle/>
          <a:p>
            <a:fld id="{00000000-1234-1234-1234-123412341234}" type="slidenum">
              <a:rPr lang="en"/>
              <a:pPr/>
              <a:t>37</a:t>
            </a:fld>
            <a:endParaRPr/>
          </a:p>
        </p:txBody>
      </p:sp>
      <p:pic>
        <p:nvPicPr>
          <p:cNvPr id="2" name="Picture 1">
            <a:extLst>
              <a:ext uri="{FF2B5EF4-FFF2-40B4-BE49-F238E27FC236}">
                <a16:creationId xmlns:a16="http://schemas.microsoft.com/office/drawing/2014/main" id="{3B33D1D8-FA40-5C56-265D-C882D796B271}"/>
              </a:ext>
            </a:extLst>
          </p:cNvPr>
          <p:cNvPicPr>
            <a:picLocks noChangeAspect="1"/>
          </p:cNvPicPr>
          <p:nvPr/>
        </p:nvPicPr>
        <p:blipFill>
          <a:blip r:embed="rId3"/>
          <a:stretch>
            <a:fillRect/>
          </a:stretch>
        </p:blipFill>
        <p:spPr>
          <a:xfrm>
            <a:off x="4033283" y="6458997"/>
            <a:ext cx="4371211" cy="432854"/>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6"/>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r>
              <a:rPr lang="en"/>
              <a:t>Training DL models using brain recordings</a:t>
            </a:r>
            <a:endParaRPr/>
          </a:p>
        </p:txBody>
      </p:sp>
      <p:sp>
        <p:nvSpPr>
          <p:cNvPr id="174" name="Google Shape;174;p26"/>
          <p:cNvSpPr txBox="1">
            <a:spLocks noGrp="1"/>
          </p:cNvSpPr>
          <p:nvPr>
            <p:ph type="sldNum" idx="12"/>
          </p:nvPr>
        </p:nvSpPr>
        <p:spPr>
          <a:xfrm>
            <a:off x="8610600" y="6532575"/>
            <a:ext cx="3429200" cy="365200"/>
          </a:xfrm>
          <a:prstGeom prst="rect">
            <a:avLst/>
          </a:prstGeom>
        </p:spPr>
        <p:txBody>
          <a:bodyPr spcFirstLastPara="1" vert="horz" wrap="square" lIns="91433" tIns="45700" rIns="91433" bIns="45700" rtlCol="0" anchor="t" anchorCtr="0">
            <a:noAutofit/>
          </a:bodyPr>
          <a:lstStyle/>
          <a:p>
            <a:fld id="{00000000-1234-1234-1234-123412341234}" type="slidenum">
              <a:rPr lang="en"/>
              <a:pPr/>
              <a:t>38</a:t>
            </a:fld>
            <a:endParaRPr/>
          </a:p>
        </p:txBody>
      </p:sp>
      <p:pic>
        <p:nvPicPr>
          <p:cNvPr id="175" name="Google Shape;175;p26"/>
          <p:cNvPicPr preferRelativeResize="0"/>
          <p:nvPr/>
        </p:nvPicPr>
        <p:blipFill>
          <a:blip r:embed="rId3">
            <a:alphaModFix/>
          </a:blip>
          <a:stretch>
            <a:fillRect/>
          </a:stretch>
        </p:blipFill>
        <p:spPr>
          <a:xfrm>
            <a:off x="6989167" y="1390284"/>
            <a:ext cx="4950732" cy="2097733"/>
          </a:xfrm>
          <a:prstGeom prst="rect">
            <a:avLst/>
          </a:prstGeom>
          <a:noFill/>
          <a:ln>
            <a:noFill/>
          </a:ln>
        </p:spPr>
      </p:pic>
      <p:sp>
        <p:nvSpPr>
          <p:cNvPr id="176" name="Google Shape;176;p26"/>
          <p:cNvSpPr txBox="1"/>
          <p:nvPr/>
        </p:nvSpPr>
        <p:spPr>
          <a:xfrm>
            <a:off x="8266867" y="3925934"/>
            <a:ext cx="3221600" cy="2092840"/>
          </a:xfrm>
          <a:prstGeom prst="rect">
            <a:avLst/>
          </a:prstGeom>
          <a:solidFill>
            <a:srgbClr val="FFF2CC"/>
          </a:solidFill>
          <a:ln>
            <a:noFill/>
          </a:ln>
        </p:spPr>
        <p:txBody>
          <a:bodyPr spcFirstLastPara="1" wrap="square" lIns="121900" tIns="121900" rIns="121900" bIns="121900" anchor="t" anchorCtr="0">
            <a:spAutoFit/>
          </a:bodyPr>
          <a:lstStyle/>
          <a:p>
            <a:r>
              <a:rPr lang="en" sz="2400">
                <a:solidFill>
                  <a:schemeClr val="dk1"/>
                </a:solidFill>
                <a:latin typeface="Calibri"/>
                <a:ea typeface="Calibri"/>
                <a:cs typeface="Calibri"/>
                <a:sym typeface="Calibri"/>
              </a:rPr>
              <a:t>Brain-optimized NLP model predicts unseen fMRI recordings better, especially in canonical language regions</a:t>
            </a:r>
            <a:endParaRPr sz="2400">
              <a:solidFill>
                <a:schemeClr val="dk1"/>
              </a:solidFill>
              <a:latin typeface="Calibri"/>
              <a:ea typeface="Calibri"/>
              <a:cs typeface="Calibri"/>
              <a:sym typeface="Calibri"/>
            </a:endParaRPr>
          </a:p>
        </p:txBody>
      </p:sp>
      <p:grpSp>
        <p:nvGrpSpPr>
          <p:cNvPr id="177" name="Google Shape;177;p26"/>
          <p:cNvGrpSpPr/>
          <p:nvPr/>
        </p:nvGrpSpPr>
        <p:grpSpPr>
          <a:xfrm>
            <a:off x="144172" y="3087485"/>
            <a:ext cx="8017333" cy="2827455"/>
            <a:chOff x="108129" y="2315613"/>
            <a:chExt cx="5885271" cy="2120591"/>
          </a:xfrm>
        </p:grpSpPr>
        <p:cxnSp>
          <p:nvCxnSpPr>
            <p:cNvPr id="178" name="Google Shape;178;p26"/>
            <p:cNvCxnSpPr/>
            <p:nvPr/>
          </p:nvCxnSpPr>
          <p:spPr>
            <a:xfrm>
              <a:off x="995064" y="3552741"/>
              <a:ext cx="712500" cy="511500"/>
            </a:xfrm>
            <a:prstGeom prst="straightConnector1">
              <a:avLst/>
            </a:prstGeom>
            <a:noFill/>
            <a:ln w="38100" cap="flat" cmpd="sng">
              <a:solidFill>
                <a:srgbClr val="999999"/>
              </a:solidFill>
              <a:prstDash val="solid"/>
              <a:round/>
              <a:headEnd type="none" w="med" len="med"/>
              <a:tailEnd type="triangle" w="med" len="med"/>
            </a:ln>
          </p:spPr>
        </p:cxnSp>
        <p:grpSp>
          <p:nvGrpSpPr>
            <p:cNvPr id="179" name="Google Shape;179;p26"/>
            <p:cNvGrpSpPr/>
            <p:nvPr/>
          </p:nvGrpSpPr>
          <p:grpSpPr>
            <a:xfrm>
              <a:off x="2393896" y="3635341"/>
              <a:ext cx="1234305" cy="744551"/>
              <a:chOff x="2854174" y="3423503"/>
              <a:chExt cx="1063140" cy="641301"/>
            </a:xfrm>
          </p:grpSpPr>
          <p:cxnSp>
            <p:nvCxnSpPr>
              <p:cNvPr id="180" name="Google Shape;180;p26"/>
              <p:cNvCxnSpPr/>
              <p:nvPr/>
            </p:nvCxnSpPr>
            <p:spPr>
              <a:xfrm rot="10800000" flipH="1">
                <a:off x="2854174" y="3765439"/>
                <a:ext cx="366300" cy="600"/>
              </a:xfrm>
              <a:prstGeom prst="straightConnector1">
                <a:avLst/>
              </a:prstGeom>
              <a:noFill/>
              <a:ln w="38100" cap="flat" cmpd="sng">
                <a:solidFill>
                  <a:srgbClr val="999999"/>
                </a:solidFill>
                <a:prstDash val="solid"/>
                <a:round/>
                <a:headEnd type="none" w="med" len="med"/>
                <a:tailEnd type="triangle" w="med" len="med"/>
              </a:ln>
            </p:spPr>
          </p:cxnSp>
          <p:pic>
            <p:nvPicPr>
              <p:cNvPr id="181" name="Google Shape;181;p26"/>
              <p:cNvPicPr preferRelativeResize="0"/>
              <p:nvPr/>
            </p:nvPicPr>
            <p:blipFill rotWithShape="1">
              <a:blip r:embed="rId4">
                <a:alphaModFix/>
              </a:blip>
              <a:srcRect l="89188" t="42215" r="3064" b="33981"/>
              <a:stretch/>
            </p:blipFill>
            <p:spPr>
              <a:xfrm>
                <a:off x="3250143" y="3423503"/>
                <a:ext cx="667171" cy="641301"/>
              </a:xfrm>
              <a:prstGeom prst="rect">
                <a:avLst/>
              </a:prstGeom>
              <a:noFill/>
              <a:ln>
                <a:noFill/>
              </a:ln>
            </p:spPr>
          </p:pic>
        </p:grpSp>
        <p:cxnSp>
          <p:nvCxnSpPr>
            <p:cNvPr id="182" name="Google Shape;182;p26"/>
            <p:cNvCxnSpPr/>
            <p:nvPr/>
          </p:nvCxnSpPr>
          <p:spPr>
            <a:xfrm rot="10800000" flipH="1">
              <a:off x="2395755" y="2957778"/>
              <a:ext cx="425400" cy="600"/>
            </a:xfrm>
            <a:prstGeom prst="straightConnector1">
              <a:avLst/>
            </a:prstGeom>
            <a:noFill/>
            <a:ln w="38100" cap="flat" cmpd="sng">
              <a:solidFill>
                <a:srgbClr val="999999"/>
              </a:solidFill>
              <a:prstDash val="solid"/>
              <a:round/>
              <a:headEnd type="none" w="med" len="med"/>
              <a:tailEnd type="triangle" w="med" len="med"/>
            </a:ln>
          </p:spPr>
        </p:cxnSp>
        <p:sp>
          <p:nvSpPr>
            <p:cNvPr id="183" name="Google Shape;183;p26"/>
            <p:cNvSpPr txBox="1"/>
            <p:nvPr/>
          </p:nvSpPr>
          <p:spPr>
            <a:xfrm>
              <a:off x="2521425" y="2315613"/>
              <a:ext cx="1600800" cy="351900"/>
            </a:xfrm>
            <a:prstGeom prst="rect">
              <a:avLst/>
            </a:prstGeom>
            <a:noFill/>
            <a:ln>
              <a:noFill/>
            </a:ln>
          </p:spPr>
          <p:txBody>
            <a:bodyPr spcFirstLastPara="1" wrap="square" lIns="121900" tIns="121900" rIns="121900" bIns="121900" anchor="t" anchorCtr="0">
              <a:noAutofit/>
            </a:bodyPr>
            <a:lstStyle/>
            <a:p>
              <a:pPr algn="ctr"/>
              <a:r>
                <a:rPr lang="en" sz="1333">
                  <a:latin typeface="Montserrat"/>
                  <a:ea typeface="Montserrat"/>
                  <a:cs typeface="Montserrat"/>
                  <a:sym typeface="Montserrat"/>
                </a:rPr>
                <a:t>A priori locations in NLP system and brain</a:t>
              </a:r>
              <a:endParaRPr sz="1333">
                <a:latin typeface="Montserrat"/>
                <a:ea typeface="Montserrat"/>
                <a:cs typeface="Montserrat"/>
                <a:sym typeface="Montserrat"/>
              </a:endParaRPr>
            </a:p>
          </p:txBody>
        </p:sp>
        <p:pic>
          <p:nvPicPr>
            <p:cNvPr id="184" name="Google Shape;184;p26"/>
            <p:cNvPicPr preferRelativeResize="0"/>
            <p:nvPr/>
          </p:nvPicPr>
          <p:blipFill rotWithShape="1">
            <a:blip r:embed="rId5">
              <a:alphaModFix/>
            </a:blip>
            <a:srcRect l="50577" t="75033" r="41018" b="15499"/>
            <a:stretch/>
          </p:blipFill>
          <p:spPr>
            <a:xfrm>
              <a:off x="2879142" y="2809160"/>
              <a:ext cx="698898" cy="273506"/>
            </a:xfrm>
            <a:prstGeom prst="rect">
              <a:avLst/>
            </a:prstGeom>
            <a:noFill/>
            <a:ln>
              <a:noFill/>
            </a:ln>
          </p:spPr>
        </p:pic>
        <p:sp>
          <p:nvSpPr>
            <p:cNvPr id="185" name="Google Shape;185;p26"/>
            <p:cNvSpPr/>
            <p:nvPr/>
          </p:nvSpPr>
          <p:spPr>
            <a:xfrm>
              <a:off x="3673894" y="2998131"/>
              <a:ext cx="335700" cy="1099200"/>
            </a:xfrm>
            <a:prstGeom prst="rightBrace">
              <a:avLst>
                <a:gd name="adj1" fmla="val 42560"/>
                <a:gd name="adj2" fmla="val 50549"/>
              </a:avLst>
            </a:prstGeom>
            <a:noFill/>
            <a:ln w="38100"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186" name="Google Shape;186;p26"/>
            <p:cNvCxnSpPr/>
            <p:nvPr/>
          </p:nvCxnSpPr>
          <p:spPr>
            <a:xfrm rot="10800000" flipH="1">
              <a:off x="1006319" y="2890641"/>
              <a:ext cx="739500" cy="433500"/>
            </a:xfrm>
            <a:prstGeom prst="straightConnector1">
              <a:avLst/>
            </a:prstGeom>
            <a:noFill/>
            <a:ln w="38100" cap="flat" cmpd="sng">
              <a:solidFill>
                <a:srgbClr val="999999"/>
              </a:solidFill>
              <a:prstDash val="solid"/>
              <a:round/>
              <a:headEnd type="none" w="med" len="med"/>
              <a:tailEnd type="triangle" w="med" len="med"/>
            </a:ln>
          </p:spPr>
        </p:cxnSp>
        <p:sp>
          <p:nvSpPr>
            <p:cNvPr id="187" name="Google Shape;187;p26"/>
            <p:cNvSpPr txBox="1"/>
            <p:nvPr/>
          </p:nvSpPr>
          <p:spPr>
            <a:xfrm>
              <a:off x="1510354" y="2315613"/>
              <a:ext cx="1130100" cy="246000"/>
            </a:xfrm>
            <a:prstGeom prst="rect">
              <a:avLst/>
            </a:prstGeom>
            <a:noFill/>
            <a:ln>
              <a:noFill/>
            </a:ln>
          </p:spPr>
          <p:txBody>
            <a:bodyPr spcFirstLastPara="1" wrap="square" lIns="121900" tIns="121900" rIns="121900" bIns="121900" anchor="t" anchorCtr="0">
              <a:noAutofit/>
            </a:bodyPr>
            <a:lstStyle/>
            <a:p>
              <a:pPr algn="ctr"/>
              <a:r>
                <a:rPr lang="en" sz="1333">
                  <a:latin typeface="Montserrat"/>
                  <a:ea typeface="Montserrat"/>
                  <a:cs typeface="Montserrat"/>
                  <a:sym typeface="Montserrat"/>
                </a:rPr>
                <a:t>NLP system</a:t>
              </a:r>
              <a:endParaRPr sz="1333">
                <a:latin typeface="Montserrat"/>
                <a:ea typeface="Montserrat"/>
                <a:cs typeface="Montserrat"/>
                <a:sym typeface="Montserrat"/>
              </a:endParaRPr>
            </a:p>
          </p:txBody>
        </p:sp>
        <p:pic>
          <p:nvPicPr>
            <p:cNvPr id="188" name="Google Shape;188;p26"/>
            <p:cNvPicPr preferRelativeResize="0"/>
            <p:nvPr/>
          </p:nvPicPr>
          <p:blipFill rotWithShape="1">
            <a:blip r:embed="rId6">
              <a:alphaModFix/>
            </a:blip>
            <a:srcRect l="70923" t="11552" r="5204" b="61555"/>
            <a:stretch/>
          </p:blipFill>
          <p:spPr>
            <a:xfrm>
              <a:off x="1705364" y="2681744"/>
              <a:ext cx="712534" cy="648224"/>
            </a:xfrm>
            <a:prstGeom prst="rect">
              <a:avLst/>
            </a:prstGeom>
            <a:noFill/>
            <a:ln>
              <a:noFill/>
            </a:ln>
          </p:spPr>
        </p:pic>
        <p:sp>
          <p:nvSpPr>
            <p:cNvPr id="189" name="Google Shape;189;p26"/>
            <p:cNvSpPr txBox="1"/>
            <p:nvPr/>
          </p:nvSpPr>
          <p:spPr>
            <a:xfrm>
              <a:off x="108129" y="2315613"/>
              <a:ext cx="1130100" cy="246000"/>
            </a:xfrm>
            <a:prstGeom prst="rect">
              <a:avLst/>
            </a:prstGeom>
            <a:noFill/>
            <a:ln>
              <a:noFill/>
            </a:ln>
          </p:spPr>
          <p:txBody>
            <a:bodyPr spcFirstLastPara="1" wrap="square" lIns="121900" tIns="121900" rIns="121900" bIns="121900" anchor="t" anchorCtr="0">
              <a:noAutofit/>
            </a:bodyPr>
            <a:lstStyle/>
            <a:p>
              <a:pPr algn="ctr"/>
              <a:r>
                <a:rPr lang="en" sz="1333">
                  <a:latin typeface="Montserrat"/>
                  <a:ea typeface="Montserrat"/>
                  <a:cs typeface="Montserrat"/>
                  <a:sym typeface="Montserrat"/>
                </a:rPr>
                <a:t>Chapter of a book</a:t>
              </a:r>
              <a:endParaRPr sz="1333">
                <a:latin typeface="Montserrat"/>
                <a:ea typeface="Montserrat"/>
                <a:cs typeface="Montserrat"/>
                <a:sym typeface="Montserrat"/>
              </a:endParaRPr>
            </a:p>
          </p:txBody>
        </p:sp>
        <p:pic>
          <p:nvPicPr>
            <p:cNvPr id="190" name="Google Shape;190;p26"/>
            <p:cNvPicPr preferRelativeResize="0"/>
            <p:nvPr/>
          </p:nvPicPr>
          <p:blipFill rotWithShape="1">
            <a:blip r:embed="rId7">
              <a:alphaModFix/>
            </a:blip>
            <a:srcRect l="61930" t="17464" r="34476" b="72053"/>
            <a:stretch/>
          </p:blipFill>
          <p:spPr>
            <a:xfrm>
              <a:off x="440849" y="3335683"/>
              <a:ext cx="464659" cy="424097"/>
            </a:xfrm>
            <a:prstGeom prst="rect">
              <a:avLst/>
            </a:prstGeom>
            <a:noFill/>
            <a:ln>
              <a:noFill/>
            </a:ln>
          </p:spPr>
        </p:pic>
        <p:sp>
          <p:nvSpPr>
            <p:cNvPr id="191" name="Google Shape;191;p26"/>
            <p:cNvSpPr txBox="1"/>
            <p:nvPr/>
          </p:nvSpPr>
          <p:spPr>
            <a:xfrm>
              <a:off x="4171153" y="3300238"/>
              <a:ext cx="1152600" cy="335100"/>
            </a:xfrm>
            <a:prstGeom prst="rect">
              <a:avLst/>
            </a:prstGeom>
            <a:noFill/>
            <a:ln>
              <a:noFill/>
            </a:ln>
          </p:spPr>
          <p:txBody>
            <a:bodyPr spcFirstLastPara="1" wrap="square" lIns="121900" tIns="121900" rIns="121900" bIns="121900" anchor="t" anchorCtr="0">
              <a:noAutofit/>
            </a:bodyPr>
            <a:lstStyle/>
            <a:p>
              <a:r>
                <a:rPr lang="en" sz="2267" b="1">
                  <a:latin typeface="Montserrat"/>
                  <a:ea typeface="Montserrat"/>
                  <a:cs typeface="Montserrat"/>
                  <a:sym typeface="Montserrat"/>
                </a:rPr>
                <a:t>𝑥</a:t>
              </a:r>
              <a:r>
                <a:rPr lang="en" sz="1467">
                  <a:latin typeface="Montserrat"/>
                  <a:ea typeface="Montserrat"/>
                  <a:cs typeface="Montserrat"/>
                  <a:sym typeface="Montserrat"/>
                </a:rPr>
                <a:t>  alignment </a:t>
              </a:r>
              <a:endParaRPr sz="1467">
                <a:latin typeface="Montserrat"/>
                <a:ea typeface="Montserrat"/>
                <a:cs typeface="Montserrat"/>
                <a:sym typeface="Montserrat"/>
              </a:endParaRPr>
            </a:p>
            <a:p>
              <a:endParaRPr sz="1467">
                <a:latin typeface="Montserrat"/>
                <a:ea typeface="Montserrat"/>
                <a:cs typeface="Montserrat"/>
                <a:sym typeface="Montserrat"/>
              </a:endParaRPr>
            </a:p>
          </p:txBody>
        </p:sp>
        <p:sp>
          <p:nvSpPr>
            <p:cNvPr id="192" name="Google Shape;192;p26"/>
            <p:cNvSpPr txBox="1"/>
            <p:nvPr/>
          </p:nvSpPr>
          <p:spPr>
            <a:xfrm>
              <a:off x="4514205" y="2734100"/>
              <a:ext cx="1479195" cy="646300"/>
            </a:xfrm>
            <a:prstGeom prst="rect">
              <a:avLst/>
            </a:prstGeom>
            <a:noFill/>
            <a:ln>
              <a:noFill/>
            </a:ln>
          </p:spPr>
          <p:txBody>
            <a:bodyPr spcFirstLastPara="1" wrap="square" lIns="121900" tIns="121900" rIns="121900" bIns="121900" anchor="t" anchorCtr="0">
              <a:spAutoFit/>
            </a:bodyPr>
            <a:lstStyle/>
            <a:p>
              <a:r>
                <a:rPr lang="en" sz="2000" b="1">
                  <a:solidFill>
                    <a:srgbClr val="CC0000"/>
                  </a:solidFill>
                  <a:latin typeface="Montserrat"/>
                  <a:ea typeface="Montserrat"/>
                  <a:cs typeface="Montserrat"/>
                  <a:sym typeface="Montserrat"/>
                </a:rPr>
                <a:t>error propagation</a:t>
              </a:r>
              <a:endParaRPr sz="2000" b="1">
                <a:solidFill>
                  <a:srgbClr val="CC0000"/>
                </a:solidFill>
                <a:latin typeface="Montserrat"/>
                <a:ea typeface="Montserrat"/>
                <a:cs typeface="Montserrat"/>
                <a:sym typeface="Montserrat"/>
              </a:endParaRPr>
            </a:p>
          </p:txBody>
        </p:sp>
        <p:sp>
          <p:nvSpPr>
            <p:cNvPr id="193" name="Google Shape;193;p26"/>
            <p:cNvSpPr/>
            <p:nvPr/>
          </p:nvSpPr>
          <p:spPr>
            <a:xfrm flipH="1">
              <a:off x="3787450" y="2761450"/>
              <a:ext cx="715500" cy="538800"/>
            </a:xfrm>
            <a:prstGeom prst="bentArrow">
              <a:avLst>
                <a:gd name="adj1" fmla="val 11329"/>
                <a:gd name="adj2" fmla="val 24529"/>
                <a:gd name="adj3" fmla="val 25000"/>
                <a:gd name="adj4" fmla="val 43750"/>
              </a:avLst>
            </a:prstGeom>
            <a:solidFill>
              <a:srgbClr val="CC0000"/>
            </a:solidFill>
            <a:ln w="9525"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194" name="Google Shape;194;p26"/>
            <p:cNvGrpSpPr/>
            <p:nvPr/>
          </p:nvGrpSpPr>
          <p:grpSpPr>
            <a:xfrm>
              <a:off x="1716024" y="3579041"/>
              <a:ext cx="691232" cy="857163"/>
              <a:chOff x="3156987" y="2787816"/>
              <a:chExt cx="691232" cy="857163"/>
            </a:xfrm>
          </p:grpSpPr>
          <p:sp>
            <p:nvSpPr>
              <p:cNvPr id="195" name="Google Shape;195;p26"/>
              <p:cNvSpPr/>
              <p:nvPr/>
            </p:nvSpPr>
            <p:spPr>
              <a:xfrm>
                <a:off x="3182224" y="2839835"/>
                <a:ext cx="622200" cy="621900"/>
              </a:xfrm>
              <a:prstGeom prst="donut">
                <a:avLst>
                  <a:gd name="adj" fmla="val 27861"/>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196" name="Google Shape;196;p26"/>
              <p:cNvCxnSpPr/>
              <p:nvPr/>
            </p:nvCxnSpPr>
            <p:spPr>
              <a:xfrm>
                <a:off x="3379268" y="3210080"/>
                <a:ext cx="221400" cy="1500"/>
              </a:xfrm>
              <a:prstGeom prst="straightConnector1">
                <a:avLst/>
              </a:prstGeom>
              <a:noFill/>
              <a:ln w="9525" cap="flat" cmpd="sng">
                <a:solidFill>
                  <a:srgbClr val="595959"/>
                </a:solidFill>
                <a:prstDash val="solid"/>
                <a:round/>
                <a:headEnd type="none" w="med" len="med"/>
                <a:tailEnd type="none" w="med" len="med"/>
              </a:ln>
            </p:spPr>
          </p:cxnSp>
          <p:cxnSp>
            <p:nvCxnSpPr>
              <p:cNvPr id="197" name="Google Shape;197;p26"/>
              <p:cNvCxnSpPr/>
              <p:nvPr/>
            </p:nvCxnSpPr>
            <p:spPr>
              <a:xfrm flipH="1">
                <a:off x="3157136" y="3210080"/>
                <a:ext cx="225600" cy="304800"/>
              </a:xfrm>
              <a:prstGeom prst="straightConnector1">
                <a:avLst/>
              </a:prstGeom>
              <a:noFill/>
              <a:ln w="9525" cap="flat" cmpd="sng">
                <a:solidFill>
                  <a:srgbClr val="595959"/>
                </a:solidFill>
                <a:prstDash val="solid"/>
                <a:round/>
                <a:headEnd type="none" w="med" len="med"/>
                <a:tailEnd type="none" w="med" len="med"/>
              </a:ln>
            </p:spPr>
          </p:cxnSp>
          <p:cxnSp>
            <p:nvCxnSpPr>
              <p:cNvPr id="198" name="Google Shape;198;p26"/>
              <p:cNvCxnSpPr/>
              <p:nvPr/>
            </p:nvCxnSpPr>
            <p:spPr>
              <a:xfrm flipH="1">
                <a:off x="3377337" y="3210080"/>
                <a:ext cx="225600" cy="304800"/>
              </a:xfrm>
              <a:prstGeom prst="straightConnector1">
                <a:avLst/>
              </a:prstGeom>
              <a:noFill/>
              <a:ln w="9525" cap="flat" cmpd="sng">
                <a:solidFill>
                  <a:srgbClr val="595959"/>
                </a:solidFill>
                <a:prstDash val="solid"/>
                <a:round/>
                <a:headEnd type="none" w="med" len="med"/>
                <a:tailEnd type="none" w="med" len="med"/>
              </a:ln>
            </p:spPr>
          </p:cxnSp>
          <p:cxnSp>
            <p:nvCxnSpPr>
              <p:cNvPr id="199" name="Google Shape;199;p26"/>
              <p:cNvCxnSpPr/>
              <p:nvPr/>
            </p:nvCxnSpPr>
            <p:spPr>
              <a:xfrm>
                <a:off x="3156987" y="3514790"/>
                <a:ext cx="221400" cy="1500"/>
              </a:xfrm>
              <a:prstGeom prst="straightConnector1">
                <a:avLst/>
              </a:prstGeom>
              <a:noFill/>
              <a:ln w="9525" cap="flat" cmpd="sng">
                <a:solidFill>
                  <a:srgbClr val="595959"/>
                </a:solidFill>
                <a:prstDash val="solid"/>
                <a:round/>
                <a:headEnd type="none" w="med" len="med"/>
                <a:tailEnd type="none" w="med" len="med"/>
              </a:ln>
            </p:spPr>
          </p:cxnSp>
          <p:cxnSp>
            <p:nvCxnSpPr>
              <p:cNvPr id="200" name="Google Shape;200;p26"/>
              <p:cNvCxnSpPr/>
              <p:nvPr/>
            </p:nvCxnSpPr>
            <p:spPr>
              <a:xfrm>
                <a:off x="3377188" y="3516236"/>
                <a:ext cx="1500" cy="126600"/>
              </a:xfrm>
              <a:prstGeom prst="straightConnector1">
                <a:avLst/>
              </a:prstGeom>
              <a:noFill/>
              <a:ln w="9525" cap="flat" cmpd="sng">
                <a:solidFill>
                  <a:srgbClr val="595959"/>
                </a:solidFill>
                <a:prstDash val="solid"/>
                <a:round/>
                <a:headEnd type="none" w="med" len="med"/>
                <a:tailEnd type="none" w="med" len="med"/>
              </a:ln>
            </p:spPr>
          </p:cxnSp>
          <p:cxnSp>
            <p:nvCxnSpPr>
              <p:cNvPr id="201" name="Google Shape;201;p26"/>
              <p:cNvCxnSpPr/>
              <p:nvPr/>
            </p:nvCxnSpPr>
            <p:spPr>
              <a:xfrm rot="10800000" flipH="1">
                <a:off x="3377188" y="3218363"/>
                <a:ext cx="229800" cy="314700"/>
              </a:xfrm>
              <a:prstGeom prst="straightConnector1">
                <a:avLst/>
              </a:prstGeom>
              <a:noFill/>
              <a:ln w="9525" cap="flat" cmpd="sng">
                <a:solidFill>
                  <a:srgbClr val="595959"/>
                </a:solidFill>
                <a:prstDash val="solid"/>
                <a:round/>
                <a:headEnd type="none" w="med" len="med"/>
                <a:tailEnd type="none" w="med" len="med"/>
              </a:ln>
            </p:spPr>
          </p:cxnSp>
          <p:cxnSp>
            <p:nvCxnSpPr>
              <p:cNvPr id="202" name="Google Shape;202;p26"/>
              <p:cNvCxnSpPr/>
              <p:nvPr/>
            </p:nvCxnSpPr>
            <p:spPr>
              <a:xfrm rot="10800000">
                <a:off x="3158188" y="3533063"/>
                <a:ext cx="219000" cy="0"/>
              </a:xfrm>
              <a:prstGeom prst="straightConnector1">
                <a:avLst/>
              </a:prstGeom>
              <a:noFill/>
              <a:ln w="9525" cap="flat" cmpd="sng">
                <a:solidFill>
                  <a:srgbClr val="595959"/>
                </a:solidFill>
                <a:prstDash val="solid"/>
                <a:round/>
                <a:headEnd type="none" w="med" len="med"/>
                <a:tailEnd type="none" w="med" len="med"/>
              </a:ln>
            </p:spPr>
          </p:cxnSp>
          <p:cxnSp>
            <p:nvCxnSpPr>
              <p:cNvPr id="203" name="Google Shape;203;p26"/>
              <p:cNvCxnSpPr/>
              <p:nvPr/>
            </p:nvCxnSpPr>
            <p:spPr>
              <a:xfrm>
                <a:off x="3603269" y="3213133"/>
                <a:ext cx="4200" cy="4500"/>
              </a:xfrm>
              <a:prstGeom prst="straightConnector1">
                <a:avLst/>
              </a:prstGeom>
              <a:noFill/>
              <a:ln w="9525" cap="flat" cmpd="sng">
                <a:solidFill>
                  <a:srgbClr val="595959"/>
                </a:solidFill>
                <a:prstDash val="solid"/>
                <a:round/>
                <a:headEnd type="none" w="med" len="med"/>
                <a:tailEnd type="none" w="med" len="med"/>
              </a:ln>
            </p:spPr>
          </p:cxnSp>
          <p:sp>
            <p:nvSpPr>
              <p:cNvPr id="204" name="Google Shape;204;p26"/>
              <p:cNvSpPr/>
              <p:nvPr/>
            </p:nvSpPr>
            <p:spPr>
              <a:xfrm>
                <a:off x="3158735" y="3213133"/>
                <a:ext cx="442200" cy="299700"/>
              </a:xfrm>
              <a:prstGeom prst="parallelogram">
                <a:avLst>
                  <a:gd name="adj" fmla="val 74642"/>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5" name="Google Shape;205;p26"/>
              <p:cNvSpPr/>
              <p:nvPr/>
            </p:nvSpPr>
            <p:spPr>
              <a:xfrm rot="-5400000" flipH="1">
                <a:off x="3325177" y="3263630"/>
                <a:ext cx="327600" cy="224100"/>
              </a:xfrm>
              <a:prstGeom prst="parallelogram">
                <a:avLst>
                  <a:gd name="adj" fmla="val 120428"/>
                </a:avLst>
              </a:prstGeom>
              <a:solidFill>
                <a:srgbClr val="A2C4C9"/>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6" name="Google Shape;206;p26"/>
              <p:cNvSpPr/>
              <p:nvPr/>
            </p:nvSpPr>
            <p:spPr>
              <a:xfrm>
                <a:off x="3158981" y="3534879"/>
                <a:ext cx="219000" cy="110100"/>
              </a:xfrm>
              <a:prstGeom prst="rect">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7" name="Google Shape;207;p26"/>
              <p:cNvSpPr/>
              <p:nvPr/>
            </p:nvSpPr>
            <p:spPr>
              <a:xfrm>
                <a:off x="3159761" y="3511608"/>
                <a:ext cx="219000" cy="22500"/>
              </a:xfrm>
              <a:prstGeom prst="rect">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8" name="Google Shape;208;p26"/>
              <p:cNvSpPr txBox="1"/>
              <p:nvPr/>
            </p:nvSpPr>
            <p:spPr>
              <a:xfrm>
                <a:off x="3286618" y="2787816"/>
                <a:ext cx="561600" cy="351600"/>
              </a:xfrm>
              <a:prstGeom prst="rect">
                <a:avLst/>
              </a:prstGeom>
              <a:noFill/>
              <a:ln>
                <a:noFill/>
              </a:ln>
            </p:spPr>
            <p:txBody>
              <a:bodyPr spcFirstLastPara="1" wrap="square" lIns="121900" tIns="121900" rIns="121900" bIns="121900" anchor="t" anchorCtr="0">
                <a:noAutofit/>
              </a:bodyPr>
              <a:lstStyle/>
              <a:p>
                <a:r>
                  <a:rPr lang="en" sz="1067">
                    <a:latin typeface="Montserrat"/>
                    <a:ea typeface="Montserrat"/>
                    <a:cs typeface="Montserrat"/>
                    <a:sym typeface="Montserrat"/>
                  </a:rPr>
                  <a:t>fMRI</a:t>
                </a:r>
                <a:endParaRPr sz="1067">
                  <a:latin typeface="Montserrat"/>
                  <a:ea typeface="Montserrat"/>
                  <a:cs typeface="Montserrat"/>
                  <a:sym typeface="Montserrat"/>
                </a:endParaRPr>
              </a:p>
            </p:txBody>
          </p:sp>
          <p:sp>
            <p:nvSpPr>
              <p:cNvPr id="209" name="Google Shape;209;p26"/>
              <p:cNvSpPr/>
              <p:nvPr/>
            </p:nvSpPr>
            <p:spPr>
              <a:xfrm rot="-2315350">
                <a:off x="3345403" y="3540001"/>
                <a:ext cx="75994" cy="88125"/>
              </a:xfrm>
              <a:prstGeom prst="parallelogram">
                <a:avLst>
                  <a:gd name="adj" fmla="val 83333"/>
                </a:avLst>
              </a:prstGeom>
              <a:solidFill>
                <a:srgbClr val="EEEEEE"/>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sp>
        <p:nvSpPr>
          <p:cNvPr id="210" name="Google Shape;210;p26"/>
          <p:cNvSpPr txBox="1">
            <a:spLocks noGrp="1"/>
          </p:cNvSpPr>
          <p:nvPr>
            <p:ph type="body" idx="4294967295"/>
          </p:nvPr>
        </p:nvSpPr>
        <p:spPr>
          <a:xfrm>
            <a:off x="580868" y="6165733"/>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p>
            <a:pPr marL="0" indent="0">
              <a:spcBef>
                <a:spcPts val="0"/>
              </a:spcBef>
              <a:buClr>
                <a:srgbClr val="222222"/>
              </a:buClr>
              <a:buSzPct val="100000"/>
              <a:buNone/>
            </a:pPr>
            <a:r>
              <a:rPr lang="en" u="sng">
                <a:solidFill>
                  <a:schemeClr val="hlink"/>
                </a:solidFill>
                <a:latin typeface="Arial"/>
                <a:ea typeface="Arial"/>
                <a:cs typeface="Arial"/>
                <a:sym typeface="Arial"/>
                <a:hlinkClick r:id="rId8"/>
              </a:rPr>
              <a:t>Schwartz, Dan, Mariya Toneva, and Leila Wehbe. "Inducing brain-relevant bias in natural language processing models." Advances in neural information processing systems 32 (2019).</a:t>
            </a:r>
            <a:endParaRPr/>
          </a:p>
        </p:txBody>
      </p:sp>
      <p:sp>
        <p:nvSpPr>
          <p:cNvPr id="211" name="Google Shape;211;p26"/>
          <p:cNvSpPr txBox="1"/>
          <p:nvPr/>
        </p:nvSpPr>
        <p:spPr>
          <a:xfrm>
            <a:off x="265967" y="1138733"/>
            <a:ext cx="6621600" cy="2002303"/>
          </a:xfrm>
          <a:prstGeom prst="rect">
            <a:avLst/>
          </a:prstGeom>
          <a:noFill/>
          <a:ln>
            <a:noFill/>
          </a:ln>
        </p:spPr>
        <p:txBody>
          <a:bodyPr spcFirstLastPara="1" wrap="square" lIns="121900" tIns="121900" rIns="121900" bIns="121900" anchor="t" anchorCtr="0">
            <a:spAutoFit/>
          </a:bodyPr>
          <a:lstStyle/>
          <a:p>
            <a:pPr marL="237061" indent="-262460">
              <a:lnSpc>
                <a:spcPct val="90000"/>
              </a:lnSpc>
              <a:buClr>
                <a:schemeClr val="dk1"/>
              </a:buClr>
              <a:buSzPts val="1700"/>
              <a:buChar char="•"/>
            </a:pPr>
            <a:r>
              <a:rPr lang="en" sz="2267">
                <a:solidFill>
                  <a:schemeClr val="dk1"/>
                </a:solidFill>
                <a:latin typeface="Calibri"/>
                <a:ea typeface="Calibri"/>
                <a:cs typeface="Calibri"/>
                <a:sym typeface="Calibri"/>
              </a:rPr>
              <a:t>Stimuli: one chapter of Harry Potter</a:t>
            </a:r>
            <a:endParaRPr sz="2267">
              <a:solidFill>
                <a:schemeClr val="dk1"/>
              </a:solidFill>
              <a:latin typeface="Calibri"/>
              <a:ea typeface="Calibri"/>
              <a:cs typeface="Calibri"/>
              <a:sym typeface="Calibri"/>
            </a:endParaRPr>
          </a:p>
          <a:p>
            <a:pPr marL="237061" indent="-262460">
              <a:lnSpc>
                <a:spcPct val="90000"/>
              </a:lnSpc>
              <a:spcBef>
                <a:spcPts val="1333"/>
              </a:spcBef>
              <a:buClr>
                <a:schemeClr val="dk1"/>
              </a:buClr>
              <a:buSzPts val="1700"/>
              <a:buChar char="•"/>
            </a:pPr>
            <a:r>
              <a:rPr lang="en" sz="2267">
                <a:solidFill>
                  <a:schemeClr val="dk1"/>
                </a:solidFill>
                <a:latin typeface="Calibri"/>
                <a:ea typeface="Calibri"/>
                <a:cs typeface="Calibri"/>
                <a:sym typeface="Calibri"/>
              </a:rPr>
              <a:t>Stimulus representation: brain-optimized NLP model</a:t>
            </a:r>
            <a:endParaRPr sz="2267">
              <a:solidFill>
                <a:schemeClr val="dk1"/>
              </a:solidFill>
              <a:latin typeface="Calibri"/>
              <a:ea typeface="Calibri"/>
              <a:cs typeface="Calibri"/>
              <a:sym typeface="Calibri"/>
            </a:endParaRPr>
          </a:p>
          <a:p>
            <a:pPr marL="237061" indent="-262460">
              <a:lnSpc>
                <a:spcPct val="90000"/>
              </a:lnSpc>
              <a:spcBef>
                <a:spcPts val="1333"/>
              </a:spcBef>
              <a:spcAft>
                <a:spcPts val="1333"/>
              </a:spcAft>
              <a:buClr>
                <a:schemeClr val="dk1"/>
              </a:buClr>
              <a:buSzPts val="1700"/>
              <a:buChar char="•"/>
            </a:pPr>
            <a:r>
              <a:rPr lang="en" sz="2267">
                <a:solidFill>
                  <a:schemeClr val="dk1"/>
                </a:solidFill>
                <a:latin typeface="Calibri"/>
                <a:ea typeface="Calibri"/>
                <a:cs typeface="Calibri"/>
                <a:sym typeface="Calibri"/>
              </a:rPr>
              <a:t>Brain recording &amp; modality: fMRI &amp; MEG, reading</a:t>
            </a:r>
            <a:endParaRPr sz="2400"/>
          </a:p>
        </p:txBody>
      </p:sp>
      <p:pic>
        <p:nvPicPr>
          <p:cNvPr id="2" name="Picture 1">
            <a:extLst>
              <a:ext uri="{FF2B5EF4-FFF2-40B4-BE49-F238E27FC236}">
                <a16:creationId xmlns:a16="http://schemas.microsoft.com/office/drawing/2014/main" id="{0B1F249E-4EFB-623E-16DA-3E0F393D0F90}"/>
              </a:ext>
            </a:extLst>
          </p:cNvPr>
          <p:cNvPicPr>
            <a:picLocks noChangeAspect="1"/>
          </p:cNvPicPr>
          <p:nvPr/>
        </p:nvPicPr>
        <p:blipFill>
          <a:blip r:embed="rId9"/>
          <a:stretch>
            <a:fillRect/>
          </a:stretch>
        </p:blipFill>
        <p:spPr>
          <a:xfrm>
            <a:off x="4033283" y="6458997"/>
            <a:ext cx="4371211" cy="4328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B4D6A-D167-AEA1-FE31-0D037BC20F34}"/>
              </a:ext>
            </a:extLst>
          </p:cNvPr>
          <p:cNvSpPr>
            <a:spLocks noGrp="1"/>
          </p:cNvSpPr>
          <p:nvPr>
            <p:ph type="title"/>
          </p:nvPr>
        </p:nvSpPr>
        <p:spPr>
          <a:xfrm>
            <a:off x="0" y="167147"/>
            <a:ext cx="12192000" cy="785253"/>
          </a:xfrm>
        </p:spPr>
        <p:txBody>
          <a:bodyPr/>
          <a:lstStyle/>
          <a:p>
            <a:r>
              <a:rPr lang="en-US"/>
              <a:t>Inducing Brain Relevant Bias</a:t>
            </a:r>
          </a:p>
        </p:txBody>
      </p:sp>
      <p:pic>
        <p:nvPicPr>
          <p:cNvPr id="5" name="Picture 4" descr="A picture containing text, diagram, line, plan&#10;&#10;Description automatically generated">
            <a:extLst>
              <a:ext uri="{FF2B5EF4-FFF2-40B4-BE49-F238E27FC236}">
                <a16:creationId xmlns:a16="http://schemas.microsoft.com/office/drawing/2014/main" id="{16D9DCC9-B3F0-69BB-CA1D-389AE7BA2F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725" y="1034561"/>
            <a:ext cx="6668078" cy="5235307"/>
          </a:xfrm>
          <a:prstGeom prst="rect">
            <a:avLst/>
          </a:prstGeom>
        </p:spPr>
      </p:pic>
      <p:sp>
        <p:nvSpPr>
          <p:cNvPr id="6" name="Google Shape;210;p26">
            <a:extLst>
              <a:ext uri="{FF2B5EF4-FFF2-40B4-BE49-F238E27FC236}">
                <a16:creationId xmlns:a16="http://schemas.microsoft.com/office/drawing/2014/main" id="{9D08C6C5-55F8-CD72-917E-96854B0E0C6F}"/>
              </a:ext>
            </a:extLst>
          </p:cNvPr>
          <p:cNvSpPr txBox="1">
            <a:spLocks/>
          </p:cNvSpPr>
          <p:nvPr/>
        </p:nvSpPr>
        <p:spPr>
          <a:xfrm>
            <a:off x="460288" y="6352029"/>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222222"/>
              </a:buClr>
              <a:buSzPct val="100000"/>
              <a:buFont typeface="Arial" panose="020B0604020202020204" pitchFamily="34" charset="0"/>
              <a:buNone/>
            </a:pPr>
            <a:r>
              <a:rPr lang="en-US" u="sng">
                <a:solidFill>
                  <a:schemeClr val="hlink"/>
                </a:solidFill>
                <a:latin typeface="Arial"/>
                <a:ea typeface="Arial"/>
                <a:cs typeface="Arial"/>
                <a:sym typeface="Arial"/>
                <a:hlinkClick r:id="rId3"/>
              </a:rPr>
              <a:t>Schwartz, Dan, Mariya Toneva, and Leila Wehbe. "Inducing brain-relevant bias in natural language processing models." Advances in neural information processing systems 32 (2019).</a:t>
            </a:r>
            <a:endParaRPr lang="en-US"/>
          </a:p>
        </p:txBody>
      </p:sp>
      <p:pic>
        <p:nvPicPr>
          <p:cNvPr id="8" name="Picture 7" descr="A picture containing text, screenshot, font, number&#10;&#10;Description automatically generated">
            <a:extLst>
              <a:ext uri="{FF2B5EF4-FFF2-40B4-BE49-F238E27FC236}">
                <a16:creationId xmlns:a16="http://schemas.microsoft.com/office/drawing/2014/main" id="{C02136CE-BC1F-202F-D360-3C00A3B7C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6834" y="1576179"/>
            <a:ext cx="4770533" cy="4313294"/>
          </a:xfrm>
          <a:prstGeom prst="rect">
            <a:avLst/>
          </a:prstGeom>
        </p:spPr>
      </p:pic>
      <p:pic>
        <p:nvPicPr>
          <p:cNvPr id="3" name="Picture 2">
            <a:extLst>
              <a:ext uri="{FF2B5EF4-FFF2-40B4-BE49-F238E27FC236}">
                <a16:creationId xmlns:a16="http://schemas.microsoft.com/office/drawing/2014/main" id="{CCDA6594-DADE-CC2B-8CB4-4AF79866F9DC}"/>
              </a:ext>
            </a:extLst>
          </p:cNvPr>
          <p:cNvPicPr>
            <a:picLocks noChangeAspect="1"/>
          </p:cNvPicPr>
          <p:nvPr/>
        </p:nvPicPr>
        <p:blipFill>
          <a:blip r:embed="rId5"/>
          <a:stretch>
            <a:fillRect/>
          </a:stretch>
        </p:blipFill>
        <p:spPr>
          <a:xfrm>
            <a:off x="4033283" y="6458997"/>
            <a:ext cx="4371211" cy="432854"/>
          </a:xfrm>
          <a:prstGeom prst="rect">
            <a:avLst/>
          </a:prstGeom>
        </p:spPr>
      </p:pic>
    </p:spTree>
    <p:extLst>
      <p:ext uri="{BB962C8B-B14F-4D97-AF65-F5344CB8AC3E}">
        <p14:creationId xmlns:p14="http://schemas.microsoft.com/office/powerpoint/2010/main" val="3449375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E3CEE-D1D2-441F-8616-59A3D0469C1A}"/>
              </a:ext>
            </a:extLst>
          </p:cNvPr>
          <p:cNvSpPr>
            <a:spLocks noGrp="1"/>
          </p:cNvSpPr>
          <p:nvPr>
            <p:ph type="title"/>
          </p:nvPr>
        </p:nvSpPr>
        <p:spPr>
          <a:xfrm>
            <a:off x="576263" y="148279"/>
            <a:ext cx="5167185" cy="1680519"/>
          </a:xfrm>
        </p:spPr>
        <p:txBody>
          <a:bodyPr>
            <a:normAutofit/>
          </a:bodyPr>
          <a:lstStyle/>
          <a:p>
            <a:r>
              <a:rPr lang="en-US" sz="4000" dirty="0"/>
              <a:t>Background</a:t>
            </a:r>
          </a:p>
        </p:txBody>
      </p:sp>
      <p:sp>
        <p:nvSpPr>
          <p:cNvPr id="3" name="Content Placeholder 2">
            <a:extLst>
              <a:ext uri="{FF2B5EF4-FFF2-40B4-BE49-F238E27FC236}">
                <a16:creationId xmlns:a16="http://schemas.microsoft.com/office/drawing/2014/main" id="{75669C4E-E91B-4F10-88AB-69944F799F15}"/>
              </a:ext>
            </a:extLst>
          </p:cNvPr>
          <p:cNvSpPr>
            <a:spLocks noGrp="1"/>
          </p:cNvSpPr>
          <p:nvPr>
            <p:ph idx="1"/>
          </p:nvPr>
        </p:nvSpPr>
        <p:spPr>
          <a:xfrm>
            <a:off x="576263" y="1977078"/>
            <a:ext cx="5178960" cy="2786452"/>
          </a:xfrm>
        </p:spPr>
        <p:txBody>
          <a:bodyPr anchor="ctr">
            <a:normAutofit/>
          </a:bodyPr>
          <a:lstStyle/>
          <a:p>
            <a:r>
              <a:rPr lang="en-US" sz="2000" dirty="0"/>
              <a:t>Language Model?</a:t>
            </a:r>
          </a:p>
          <a:p>
            <a:pPr lvl="1"/>
            <a:r>
              <a:rPr lang="en-US" sz="2000" dirty="0"/>
              <a:t>Task of predicting what word comes next</a:t>
            </a:r>
          </a:p>
          <a:p>
            <a:pPr marL="457200" lvl="1" indent="0">
              <a:buNone/>
            </a:pPr>
            <a:endParaRPr lang="en-US" sz="2000" dirty="0"/>
          </a:p>
        </p:txBody>
      </p:sp>
      <p:pic>
        <p:nvPicPr>
          <p:cNvPr id="5" name="Picture 4" descr="A screen shot of a calculator&#10;&#10;Description automatically generated with medium confidence">
            <a:extLst>
              <a:ext uri="{FF2B5EF4-FFF2-40B4-BE49-F238E27FC236}">
                <a16:creationId xmlns:a16="http://schemas.microsoft.com/office/drawing/2014/main" id="{529F6731-3417-4639-B7BC-0B3336DEC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1486" y="450506"/>
            <a:ext cx="5129333" cy="3711146"/>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2484945F-A3E0-40B7-8E0E-6286EA2C39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3644" y="4654388"/>
            <a:ext cx="5469731" cy="1734056"/>
          </a:xfrm>
          <a:prstGeom prst="rect">
            <a:avLst/>
          </a:prstGeom>
        </p:spPr>
      </p:pic>
      <p:pic>
        <p:nvPicPr>
          <p:cNvPr id="6" name="Picture 5" descr="Diagram&#10;&#10;Description automatically generated">
            <a:extLst>
              <a:ext uri="{FF2B5EF4-FFF2-40B4-BE49-F238E27FC236}">
                <a16:creationId xmlns:a16="http://schemas.microsoft.com/office/drawing/2014/main" id="{C3FBDC1C-8168-46DD-BD52-6CDAA9CA41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1" y="4307840"/>
            <a:ext cx="5821680" cy="1910080"/>
          </a:xfrm>
          <a:prstGeom prst="rect">
            <a:avLst/>
          </a:prstGeom>
        </p:spPr>
      </p:pic>
    </p:spTree>
    <p:extLst>
      <p:ext uri="{BB962C8B-B14F-4D97-AF65-F5344CB8AC3E}">
        <p14:creationId xmlns:p14="http://schemas.microsoft.com/office/powerpoint/2010/main" val="385506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0"/>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r>
              <a:rPr lang="en"/>
              <a:t>Challenges in using DL for cognitive science</a:t>
            </a:r>
            <a:endParaRPr/>
          </a:p>
        </p:txBody>
      </p:sp>
      <p:sp>
        <p:nvSpPr>
          <p:cNvPr id="255" name="Google Shape;255;p30"/>
          <p:cNvSpPr txBox="1">
            <a:spLocks noGrp="1"/>
          </p:cNvSpPr>
          <p:nvPr>
            <p:ph type="body" idx="1"/>
          </p:nvPr>
        </p:nvSpPr>
        <p:spPr>
          <a:xfrm>
            <a:off x="147639" y="1104900"/>
            <a:ext cx="11892000" cy="5191200"/>
          </a:xfrm>
          <a:prstGeom prst="rect">
            <a:avLst/>
          </a:prstGeom>
        </p:spPr>
        <p:txBody>
          <a:bodyPr spcFirstLastPara="1" vert="horz" wrap="square" lIns="91433" tIns="45700" rIns="91433" bIns="45700" rtlCol="0" anchor="t" anchorCtr="0">
            <a:normAutofit/>
          </a:bodyPr>
          <a:lstStyle/>
          <a:p>
            <a:pPr indent="-482588">
              <a:buSzPts val="2100"/>
              <a:buFont typeface="Calibri"/>
              <a:buChar char="•"/>
            </a:pPr>
            <a:r>
              <a:rPr lang="en"/>
              <a:t>Not designed to specifically model brain processing</a:t>
            </a:r>
            <a:endParaRPr/>
          </a:p>
          <a:p>
            <a:pPr lvl="1" indent="-440256">
              <a:spcBef>
                <a:spcPts val="1333"/>
              </a:spcBef>
              <a:buSzPts val="1600"/>
              <a:buFont typeface="Calibri"/>
              <a:buChar char="•"/>
            </a:pPr>
            <a:r>
              <a:rPr lang="en"/>
              <a:t>Training DL models using brain recordings</a:t>
            </a:r>
            <a:endParaRPr/>
          </a:p>
          <a:p>
            <a:pPr lvl="1" indent="-440256">
              <a:spcBef>
                <a:spcPts val="1333"/>
              </a:spcBef>
              <a:buSzPts val="1600"/>
              <a:buFont typeface="Calibri"/>
              <a:buChar char="•"/>
            </a:pPr>
            <a:r>
              <a:rPr lang="en" b="1"/>
              <a:t>Task-based modeling</a:t>
            </a:r>
            <a:endParaRPr b="1"/>
          </a:p>
          <a:p>
            <a:pPr indent="-482588">
              <a:spcBef>
                <a:spcPts val="1333"/>
              </a:spcBef>
              <a:buSzPts val="2100"/>
              <a:buFont typeface="Calibri"/>
              <a:buChar char="•"/>
            </a:pPr>
            <a:r>
              <a:rPr lang="en"/>
              <a:t>Can be difficult to interpret due to multiple sources of information</a:t>
            </a:r>
            <a:endParaRPr/>
          </a:p>
          <a:p>
            <a:pPr lvl="1" indent="-440256">
              <a:spcBef>
                <a:spcPts val="1333"/>
              </a:spcBef>
              <a:buSzPts val="1600"/>
              <a:buFont typeface="Calibri"/>
              <a:buChar char="•"/>
            </a:pPr>
            <a:r>
              <a:rPr lang="en"/>
              <a:t>Disentangling contributions of different info sources to brain predictions</a:t>
            </a:r>
            <a:endParaRPr/>
          </a:p>
        </p:txBody>
      </p:sp>
      <p:sp>
        <p:nvSpPr>
          <p:cNvPr id="256" name="Google Shape;256;p30"/>
          <p:cNvSpPr txBox="1">
            <a:spLocks noGrp="1"/>
          </p:cNvSpPr>
          <p:nvPr>
            <p:ph type="sldNum" idx="12"/>
          </p:nvPr>
        </p:nvSpPr>
        <p:spPr>
          <a:xfrm>
            <a:off x="8610600" y="6532575"/>
            <a:ext cx="3429200" cy="365200"/>
          </a:xfrm>
          <a:prstGeom prst="rect">
            <a:avLst/>
          </a:prstGeom>
          <a:noFill/>
          <a:ln>
            <a:noFill/>
          </a:ln>
        </p:spPr>
        <p:txBody>
          <a:bodyPr spcFirstLastPara="1" vert="horz" wrap="square" lIns="91433" tIns="45700" rIns="91433" bIns="45700" rtlCol="0" anchor="t" anchorCtr="0">
            <a:noAutofit/>
          </a:bodyPr>
          <a:lstStyle/>
          <a:p>
            <a:fld id="{00000000-1234-1234-1234-123412341234}" type="slidenum">
              <a:rPr lang="en"/>
              <a:pPr/>
              <a:t>40</a:t>
            </a:fld>
            <a:endParaRPr/>
          </a:p>
        </p:txBody>
      </p:sp>
      <p:pic>
        <p:nvPicPr>
          <p:cNvPr id="2" name="Picture 1">
            <a:extLst>
              <a:ext uri="{FF2B5EF4-FFF2-40B4-BE49-F238E27FC236}">
                <a16:creationId xmlns:a16="http://schemas.microsoft.com/office/drawing/2014/main" id="{894E40F0-6B7E-0D35-624E-50BB54A3B0E2}"/>
              </a:ext>
            </a:extLst>
          </p:cNvPr>
          <p:cNvPicPr>
            <a:picLocks noChangeAspect="1"/>
          </p:cNvPicPr>
          <p:nvPr/>
        </p:nvPicPr>
        <p:blipFill>
          <a:blip r:embed="rId3"/>
          <a:stretch>
            <a:fillRect/>
          </a:stretch>
        </p:blipFill>
        <p:spPr>
          <a:xfrm>
            <a:off x="4033283" y="6458997"/>
            <a:ext cx="4371211" cy="432854"/>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2"/>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pPr>
              <a:buSzPts val="1100"/>
            </a:pPr>
            <a:r>
              <a:rPr lang="en"/>
              <a:t>Tasks affect processing</a:t>
            </a:r>
            <a:endParaRPr/>
          </a:p>
        </p:txBody>
      </p:sp>
      <p:sp>
        <p:nvSpPr>
          <p:cNvPr id="274" name="Google Shape;274;p32"/>
          <p:cNvSpPr/>
          <p:nvPr/>
        </p:nvSpPr>
        <p:spPr>
          <a:xfrm>
            <a:off x="2266973" y="1308208"/>
            <a:ext cx="973200" cy="850000"/>
          </a:xfrm>
          <a:prstGeom prst="rect">
            <a:avLst/>
          </a:prstGeom>
          <a:solidFill>
            <a:srgbClr val="000000"/>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a:endParaRPr sz="2400">
              <a:solidFill>
                <a:schemeClr val="lt1"/>
              </a:solidFill>
            </a:endParaRPr>
          </a:p>
          <a:p>
            <a:pPr algn="ctr"/>
            <a:endParaRPr sz="2400">
              <a:solidFill>
                <a:srgbClr val="FF0000"/>
              </a:solidFill>
            </a:endParaRPr>
          </a:p>
          <a:p>
            <a:pPr algn="ctr"/>
            <a:r>
              <a:rPr lang="en" sz="2400">
                <a:solidFill>
                  <a:schemeClr val="lt1"/>
                </a:solidFill>
              </a:rPr>
              <a:t>bear</a:t>
            </a:r>
            <a:endParaRPr sz="2400">
              <a:solidFill>
                <a:schemeClr val="lt1"/>
              </a:solidFill>
            </a:endParaRPr>
          </a:p>
        </p:txBody>
      </p:sp>
      <p:sp>
        <p:nvSpPr>
          <p:cNvPr id="275" name="Google Shape;275;p32"/>
          <p:cNvSpPr/>
          <p:nvPr/>
        </p:nvSpPr>
        <p:spPr>
          <a:xfrm>
            <a:off x="1519573" y="1719611"/>
            <a:ext cx="973200" cy="850000"/>
          </a:xfrm>
          <a:prstGeom prst="rect">
            <a:avLst/>
          </a:prstGeom>
          <a:solidFill>
            <a:srgbClr val="000000"/>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a:r>
              <a:rPr lang="en" sz="2400">
                <a:solidFill>
                  <a:srgbClr val="FF0000"/>
                </a:solidFill>
              </a:rPr>
              <a:t>X</a:t>
            </a:r>
            <a:endParaRPr sz="2400">
              <a:solidFill>
                <a:srgbClr val="FF0000"/>
              </a:solidFill>
            </a:endParaRPr>
          </a:p>
        </p:txBody>
      </p:sp>
      <p:sp>
        <p:nvSpPr>
          <p:cNvPr id="276" name="Google Shape;276;p32"/>
          <p:cNvSpPr/>
          <p:nvPr/>
        </p:nvSpPr>
        <p:spPr>
          <a:xfrm>
            <a:off x="808400" y="2199384"/>
            <a:ext cx="973200" cy="850000"/>
          </a:xfrm>
          <a:prstGeom prst="rect">
            <a:avLst/>
          </a:prstGeom>
          <a:solidFill>
            <a:srgbClr val="000000"/>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r>
              <a:rPr lang="en">
                <a:solidFill>
                  <a:schemeClr val="lt1"/>
                </a:solidFill>
              </a:rPr>
              <a:t>   veg?</a:t>
            </a:r>
            <a:endParaRPr>
              <a:solidFill>
                <a:schemeClr val="lt1"/>
              </a:solidFill>
            </a:endParaRPr>
          </a:p>
        </p:txBody>
      </p:sp>
      <p:pic>
        <p:nvPicPr>
          <p:cNvPr id="277" name="Google Shape;277;p32" descr="transparent_meg_helmet.ashx"/>
          <p:cNvPicPr preferRelativeResize="0"/>
          <p:nvPr/>
        </p:nvPicPr>
        <p:blipFill>
          <a:blip r:embed="rId3">
            <a:alphaModFix/>
          </a:blip>
          <a:stretch>
            <a:fillRect/>
          </a:stretch>
        </p:blipFill>
        <p:spPr>
          <a:xfrm>
            <a:off x="4077073" y="1262654"/>
            <a:ext cx="862832" cy="917037"/>
          </a:xfrm>
          <a:prstGeom prst="rect">
            <a:avLst/>
          </a:prstGeom>
          <a:noFill/>
          <a:ln>
            <a:noFill/>
          </a:ln>
        </p:spPr>
      </p:pic>
      <p:pic>
        <p:nvPicPr>
          <p:cNvPr id="278" name="Google Shape;278;p32"/>
          <p:cNvPicPr preferRelativeResize="0"/>
          <p:nvPr/>
        </p:nvPicPr>
        <p:blipFill rotWithShape="1">
          <a:blip r:embed="rId4">
            <a:alphaModFix/>
          </a:blip>
          <a:srcRect l="28314" t="38656" r="57982" b="49622"/>
          <a:stretch/>
        </p:blipFill>
        <p:spPr>
          <a:xfrm>
            <a:off x="2493063" y="1450095"/>
            <a:ext cx="619280" cy="327255"/>
          </a:xfrm>
          <a:prstGeom prst="rect">
            <a:avLst/>
          </a:prstGeom>
          <a:noFill/>
          <a:ln>
            <a:noFill/>
          </a:ln>
        </p:spPr>
      </p:pic>
      <p:cxnSp>
        <p:nvCxnSpPr>
          <p:cNvPr id="279" name="Google Shape;279;p32"/>
          <p:cNvCxnSpPr/>
          <p:nvPr/>
        </p:nvCxnSpPr>
        <p:spPr>
          <a:xfrm>
            <a:off x="3316653" y="1721161"/>
            <a:ext cx="525200" cy="0"/>
          </a:xfrm>
          <a:prstGeom prst="straightConnector1">
            <a:avLst/>
          </a:prstGeom>
          <a:noFill/>
          <a:ln w="38100" cap="flat" cmpd="sng">
            <a:solidFill>
              <a:schemeClr val="dk2"/>
            </a:solidFill>
            <a:prstDash val="solid"/>
            <a:round/>
            <a:headEnd type="none" w="med" len="med"/>
            <a:tailEnd type="triangle" w="med" len="med"/>
          </a:ln>
        </p:spPr>
      </p:cxnSp>
      <p:cxnSp>
        <p:nvCxnSpPr>
          <p:cNvPr id="280" name="Google Shape;280;p32"/>
          <p:cNvCxnSpPr/>
          <p:nvPr/>
        </p:nvCxnSpPr>
        <p:spPr>
          <a:xfrm>
            <a:off x="3316653" y="3631599"/>
            <a:ext cx="525200" cy="0"/>
          </a:xfrm>
          <a:prstGeom prst="straightConnector1">
            <a:avLst/>
          </a:prstGeom>
          <a:noFill/>
          <a:ln w="38100" cap="flat" cmpd="sng">
            <a:solidFill>
              <a:schemeClr val="dk2"/>
            </a:solidFill>
            <a:prstDash val="solid"/>
            <a:round/>
            <a:headEnd type="none" w="med" len="med"/>
            <a:tailEnd type="triangle" w="med" len="med"/>
          </a:ln>
        </p:spPr>
      </p:cxnSp>
      <p:pic>
        <p:nvPicPr>
          <p:cNvPr id="281" name="Google Shape;281;p32" descr="transparent_meg_helmet.ashx"/>
          <p:cNvPicPr preferRelativeResize="0"/>
          <p:nvPr/>
        </p:nvPicPr>
        <p:blipFill>
          <a:blip r:embed="rId3">
            <a:alphaModFix/>
          </a:blip>
          <a:stretch>
            <a:fillRect/>
          </a:stretch>
        </p:blipFill>
        <p:spPr>
          <a:xfrm>
            <a:off x="4077073" y="3173079"/>
            <a:ext cx="862832" cy="917037"/>
          </a:xfrm>
          <a:prstGeom prst="rect">
            <a:avLst/>
          </a:prstGeom>
          <a:noFill/>
          <a:ln>
            <a:noFill/>
          </a:ln>
        </p:spPr>
      </p:pic>
      <p:sp>
        <p:nvSpPr>
          <p:cNvPr id="282" name="Google Shape;282;p32"/>
          <p:cNvSpPr/>
          <p:nvPr/>
        </p:nvSpPr>
        <p:spPr>
          <a:xfrm>
            <a:off x="2285083" y="3231963"/>
            <a:ext cx="973200" cy="850000"/>
          </a:xfrm>
          <a:prstGeom prst="rect">
            <a:avLst/>
          </a:prstGeom>
          <a:solidFill>
            <a:srgbClr val="000000"/>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a:endParaRPr sz="2400">
              <a:solidFill>
                <a:schemeClr val="lt1"/>
              </a:solidFill>
            </a:endParaRPr>
          </a:p>
          <a:p>
            <a:pPr algn="ctr"/>
            <a:endParaRPr sz="2400">
              <a:solidFill>
                <a:srgbClr val="FF0000"/>
              </a:solidFill>
            </a:endParaRPr>
          </a:p>
          <a:p>
            <a:pPr algn="ctr"/>
            <a:r>
              <a:rPr lang="en" sz="2400">
                <a:solidFill>
                  <a:schemeClr val="lt1"/>
                </a:solidFill>
              </a:rPr>
              <a:t>bear</a:t>
            </a:r>
            <a:endParaRPr sz="2400">
              <a:solidFill>
                <a:schemeClr val="lt1"/>
              </a:solidFill>
            </a:endParaRPr>
          </a:p>
        </p:txBody>
      </p:sp>
      <p:sp>
        <p:nvSpPr>
          <p:cNvPr id="283" name="Google Shape;283;p32"/>
          <p:cNvSpPr/>
          <p:nvPr/>
        </p:nvSpPr>
        <p:spPr>
          <a:xfrm>
            <a:off x="1537683" y="3643365"/>
            <a:ext cx="973200" cy="850000"/>
          </a:xfrm>
          <a:prstGeom prst="rect">
            <a:avLst/>
          </a:prstGeom>
          <a:solidFill>
            <a:srgbClr val="000000"/>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a:r>
              <a:rPr lang="en" sz="2400">
                <a:solidFill>
                  <a:srgbClr val="FF0000"/>
                </a:solidFill>
              </a:rPr>
              <a:t>X</a:t>
            </a:r>
            <a:endParaRPr sz="2400">
              <a:solidFill>
                <a:srgbClr val="FF0000"/>
              </a:solidFill>
            </a:endParaRPr>
          </a:p>
        </p:txBody>
      </p:sp>
      <p:sp>
        <p:nvSpPr>
          <p:cNvPr id="284" name="Google Shape;284;p32"/>
          <p:cNvSpPr/>
          <p:nvPr/>
        </p:nvSpPr>
        <p:spPr>
          <a:xfrm>
            <a:off x="826509" y="4123140"/>
            <a:ext cx="973200" cy="850000"/>
          </a:xfrm>
          <a:prstGeom prst="rect">
            <a:avLst/>
          </a:prstGeom>
          <a:solidFill>
            <a:srgbClr val="000000"/>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algn="ctr"/>
            <a:r>
              <a:rPr lang="en">
                <a:solidFill>
                  <a:schemeClr val="lt1"/>
                </a:solidFill>
              </a:rPr>
              <a:t>tool?</a:t>
            </a:r>
            <a:endParaRPr>
              <a:solidFill>
                <a:schemeClr val="lt1"/>
              </a:solidFill>
            </a:endParaRPr>
          </a:p>
        </p:txBody>
      </p:sp>
      <p:pic>
        <p:nvPicPr>
          <p:cNvPr id="285" name="Google Shape;285;p32"/>
          <p:cNvPicPr preferRelativeResize="0"/>
          <p:nvPr/>
        </p:nvPicPr>
        <p:blipFill rotWithShape="1">
          <a:blip r:embed="rId4">
            <a:alphaModFix/>
          </a:blip>
          <a:srcRect l="28314" t="38656" r="57982" b="49622"/>
          <a:stretch/>
        </p:blipFill>
        <p:spPr>
          <a:xfrm>
            <a:off x="2511265" y="3373850"/>
            <a:ext cx="619280" cy="327255"/>
          </a:xfrm>
          <a:prstGeom prst="rect">
            <a:avLst/>
          </a:prstGeom>
          <a:noFill/>
          <a:ln>
            <a:noFill/>
          </a:ln>
        </p:spPr>
      </p:pic>
      <p:cxnSp>
        <p:nvCxnSpPr>
          <p:cNvPr id="286" name="Google Shape;286;p32"/>
          <p:cNvCxnSpPr/>
          <p:nvPr/>
        </p:nvCxnSpPr>
        <p:spPr>
          <a:xfrm>
            <a:off x="5151439" y="1721172"/>
            <a:ext cx="525200" cy="0"/>
          </a:xfrm>
          <a:prstGeom prst="straightConnector1">
            <a:avLst/>
          </a:prstGeom>
          <a:noFill/>
          <a:ln w="38100" cap="flat" cmpd="sng">
            <a:solidFill>
              <a:schemeClr val="dk2"/>
            </a:solidFill>
            <a:prstDash val="solid"/>
            <a:round/>
            <a:headEnd type="none" w="med" len="med"/>
            <a:tailEnd type="triangle" w="med" len="med"/>
          </a:ln>
        </p:spPr>
      </p:cxnSp>
      <p:cxnSp>
        <p:nvCxnSpPr>
          <p:cNvPr id="287" name="Google Shape;287;p32"/>
          <p:cNvCxnSpPr/>
          <p:nvPr/>
        </p:nvCxnSpPr>
        <p:spPr>
          <a:xfrm>
            <a:off x="5192713" y="3631599"/>
            <a:ext cx="525200" cy="0"/>
          </a:xfrm>
          <a:prstGeom prst="straightConnector1">
            <a:avLst/>
          </a:prstGeom>
          <a:noFill/>
          <a:ln w="38100" cap="flat" cmpd="sng">
            <a:solidFill>
              <a:schemeClr val="dk2"/>
            </a:solidFill>
            <a:prstDash val="solid"/>
            <a:round/>
            <a:headEnd type="none" w="med" len="med"/>
            <a:tailEnd type="triangle" w="med" len="med"/>
          </a:ln>
        </p:spPr>
      </p:cxnSp>
      <p:pic>
        <p:nvPicPr>
          <p:cNvPr id="288" name="Google Shape;288;p32"/>
          <p:cNvPicPr preferRelativeResize="0"/>
          <p:nvPr/>
        </p:nvPicPr>
        <p:blipFill>
          <a:blip r:embed="rId5">
            <a:alphaModFix/>
          </a:blip>
          <a:stretch>
            <a:fillRect/>
          </a:stretch>
        </p:blipFill>
        <p:spPr>
          <a:xfrm>
            <a:off x="6043501" y="1430804"/>
            <a:ext cx="1168364" cy="580776"/>
          </a:xfrm>
          <a:prstGeom prst="rect">
            <a:avLst/>
          </a:prstGeom>
          <a:noFill/>
          <a:ln>
            <a:noFill/>
          </a:ln>
        </p:spPr>
      </p:pic>
      <p:pic>
        <p:nvPicPr>
          <p:cNvPr id="289" name="Google Shape;289;p32"/>
          <p:cNvPicPr preferRelativeResize="0"/>
          <p:nvPr/>
        </p:nvPicPr>
        <p:blipFill>
          <a:blip r:embed="rId6">
            <a:alphaModFix/>
          </a:blip>
          <a:stretch>
            <a:fillRect/>
          </a:stretch>
        </p:blipFill>
        <p:spPr>
          <a:xfrm>
            <a:off x="6043501" y="3383317"/>
            <a:ext cx="1168364" cy="580776"/>
          </a:xfrm>
          <a:prstGeom prst="rect">
            <a:avLst/>
          </a:prstGeom>
          <a:noFill/>
          <a:ln>
            <a:noFill/>
          </a:ln>
        </p:spPr>
      </p:pic>
      <p:sp>
        <p:nvSpPr>
          <p:cNvPr id="290" name="Google Shape;290;p32"/>
          <p:cNvSpPr txBox="1"/>
          <p:nvPr/>
        </p:nvSpPr>
        <p:spPr>
          <a:xfrm>
            <a:off x="6252237" y="3940715"/>
            <a:ext cx="1212400" cy="392400"/>
          </a:xfrm>
          <a:prstGeom prst="rect">
            <a:avLst/>
          </a:prstGeom>
          <a:noFill/>
          <a:ln>
            <a:noFill/>
          </a:ln>
        </p:spPr>
        <p:txBody>
          <a:bodyPr spcFirstLastPara="1" wrap="square" lIns="121900" tIns="121900" rIns="121900" bIns="121900" anchor="t" anchorCtr="0">
            <a:noAutofit/>
          </a:bodyPr>
          <a:lstStyle/>
          <a:p>
            <a:r>
              <a:rPr lang="en" sz="1333">
                <a:latin typeface="Lato"/>
                <a:ea typeface="Lato"/>
                <a:cs typeface="Lato"/>
                <a:sym typeface="Lato"/>
              </a:rPr>
              <a:t>800ms</a:t>
            </a:r>
            <a:endParaRPr sz="1333">
              <a:latin typeface="Lato"/>
              <a:ea typeface="Lato"/>
              <a:cs typeface="Lato"/>
              <a:sym typeface="Lato"/>
            </a:endParaRPr>
          </a:p>
        </p:txBody>
      </p:sp>
      <p:sp>
        <p:nvSpPr>
          <p:cNvPr id="291" name="Google Shape;291;p32"/>
          <p:cNvSpPr txBox="1"/>
          <p:nvPr/>
        </p:nvSpPr>
        <p:spPr>
          <a:xfrm rot="-5400000">
            <a:off x="5217667" y="3453099"/>
            <a:ext cx="1292000" cy="420000"/>
          </a:xfrm>
          <a:prstGeom prst="rect">
            <a:avLst/>
          </a:prstGeom>
          <a:noFill/>
          <a:ln>
            <a:noFill/>
          </a:ln>
        </p:spPr>
        <p:txBody>
          <a:bodyPr spcFirstLastPara="1" wrap="square" lIns="121900" tIns="121900" rIns="121900" bIns="121900" anchor="t" anchorCtr="0">
            <a:noAutofit/>
          </a:bodyPr>
          <a:lstStyle/>
          <a:p>
            <a:r>
              <a:rPr lang="en" sz="1333">
                <a:latin typeface="Lato"/>
                <a:ea typeface="Lato"/>
                <a:cs typeface="Lato"/>
                <a:sym typeface="Lato"/>
              </a:rPr>
              <a:t>306 sensors</a:t>
            </a:r>
            <a:endParaRPr sz="1333">
              <a:latin typeface="Lato"/>
              <a:ea typeface="Lato"/>
              <a:cs typeface="Lato"/>
              <a:sym typeface="Lato"/>
            </a:endParaRPr>
          </a:p>
        </p:txBody>
      </p:sp>
      <p:sp>
        <p:nvSpPr>
          <p:cNvPr id="292" name="Google Shape;292;p32"/>
          <p:cNvSpPr txBox="1"/>
          <p:nvPr/>
        </p:nvSpPr>
        <p:spPr>
          <a:xfrm>
            <a:off x="6219133" y="1998412"/>
            <a:ext cx="1212400" cy="392400"/>
          </a:xfrm>
          <a:prstGeom prst="rect">
            <a:avLst/>
          </a:prstGeom>
          <a:noFill/>
          <a:ln>
            <a:noFill/>
          </a:ln>
        </p:spPr>
        <p:txBody>
          <a:bodyPr spcFirstLastPara="1" wrap="square" lIns="121900" tIns="121900" rIns="121900" bIns="121900" anchor="t" anchorCtr="0">
            <a:noAutofit/>
          </a:bodyPr>
          <a:lstStyle/>
          <a:p>
            <a:r>
              <a:rPr lang="en" sz="1333">
                <a:latin typeface="Lato"/>
                <a:ea typeface="Lato"/>
                <a:cs typeface="Lato"/>
                <a:sym typeface="Lato"/>
              </a:rPr>
              <a:t>800ms</a:t>
            </a:r>
            <a:endParaRPr sz="1333">
              <a:latin typeface="Lato"/>
              <a:ea typeface="Lato"/>
              <a:cs typeface="Lato"/>
              <a:sym typeface="Lato"/>
            </a:endParaRPr>
          </a:p>
        </p:txBody>
      </p:sp>
      <p:sp>
        <p:nvSpPr>
          <p:cNvPr id="293" name="Google Shape;293;p32"/>
          <p:cNvSpPr txBox="1"/>
          <p:nvPr/>
        </p:nvSpPr>
        <p:spPr>
          <a:xfrm rot="-5400000">
            <a:off x="5174167" y="1398795"/>
            <a:ext cx="1312800" cy="420000"/>
          </a:xfrm>
          <a:prstGeom prst="rect">
            <a:avLst/>
          </a:prstGeom>
          <a:noFill/>
          <a:ln>
            <a:noFill/>
          </a:ln>
        </p:spPr>
        <p:txBody>
          <a:bodyPr spcFirstLastPara="1" wrap="square" lIns="121900" tIns="121900" rIns="121900" bIns="121900" anchor="t" anchorCtr="0">
            <a:noAutofit/>
          </a:bodyPr>
          <a:lstStyle/>
          <a:p>
            <a:r>
              <a:rPr lang="en" sz="1333">
                <a:latin typeface="Lato"/>
                <a:ea typeface="Lato"/>
                <a:cs typeface="Lato"/>
                <a:sym typeface="Lato"/>
              </a:rPr>
              <a:t>306 sensors</a:t>
            </a:r>
            <a:endParaRPr sz="1333">
              <a:latin typeface="Lato"/>
              <a:ea typeface="Lato"/>
              <a:cs typeface="Lato"/>
              <a:sym typeface="Lato"/>
            </a:endParaRPr>
          </a:p>
        </p:txBody>
      </p:sp>
      <p:sp>
        <p:nvSpPr>
          <p:cNvPr id="294" name="Google Shape;294;p32"/>
          <p:cNvSpPr/>
          <p:nvPr/>
        </p:nvSpPr>
        <p:spPr>
          <a:xfrm>
            <a:off x="7255756" y="1721156"/>
            <a:ext cx="277200" cy="1929600"/>
          </a:xfrm>
          <a:prstGeom prst="rightBrace">
            <a:avLst>
              <a:gd name="adj1" fmla="val 8333"/>
              <a:gd name="adj2" fmla="val 49839"/>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5" name="Google Shape;295;p32"/>
          <p:cNvSpPr txBox="1"/>
          <p:nvPr/>
        </p:nvSpPr>
        <p:spPr>
          <a:xfrm>
            <a:off x="7566232" y="2215236"/>
            <a:ext cx="1760000" cy="1689600"/>
          </a:xfrm>
          <a:prstGeom prst="rect">
            <a:avLst/>
          </a:prstGeom>
          <a:noFill/>
          <a:ln>
            <a:noFill/>
          </a:ln>
        </p:spPr>
        <p:txBody>
          <a:bodyPr spcFirstLastPara="1" wrap="square" lIns="76200" tIns="121900" rIns="121900" bIns="121900" anchor="t" anchorCtr="0">
            <a:noAutofit/>
          </a:bodyPr>
          <a:lstStyle/>
          <a:p>
            <a:r>
              <a:rPr lang="en" sz="1333">
                <a:latin typeface="Calibri"/>
                <a:ea typeface="Calibri"/>
                <a:cs typeface="Calibri"/>
                <a:sym typeface="Calibri"/>
              </a:rPr>
              <a:t>Systematic difference due to different question tasks</a:t>
            </a:r>
            <a:endParaRPr sz="1333">
              <a:latin typeface="Calibri"/>
              <a:ea typeface="Calibri"/>
              <a:cs typeface="Calibri"/>
              <a:sym typeface="Calibri"/>
            </a:endParaRPr>
          </a:p>
          <a:p>
            <a:endParaRPr sz="1333">
              <a:solidFill>
                <a:srgbClr val="FF0000"/>
              </a:solidFill>
              <a:latin typeface="Calibri"/>
              <a:ea typeface="Calibri"/>
              <a:cs typeface="Calibri"/>
              <a:sym typeface="Calibri"/>
            </a:endParaRPr>
          </a:p>
        </p:txBody>
      </p:sp>
      <p:sp>
        <p:nvSpPr>
          <p:cNvPr id="296" name="Google Shape;296;p32"/>
          <p:cNvSpPr txBox="1"/>
          <p:nvPr/>
        </p:nvSpPr>
        <p:spPr>
          <a:xfrm>
            <a:off x="6156829" y="4606317"/>
            <a:ext cx="4578800" cy="917200"/>
          </a:xfrm>
          <a:prstGeom prst="rect">
            <a:avLst/>
          </a:prstGeom>
          <a:noFill/>
          <a:ln>
            <a:noFill/>
          </a:ln>
        </p:spPr>
        <p:txBody>
          <a:bodyPr spcFirstLastPara="1" wrap="square" lIns="121900" tIns="121900" rIns="121900" bIns="121900" anchor="t" anchorCtr="0">
            <a:noAutofit/>
          </a:bodyPr>
          <a:lstStyle/>
          <a:p>
            <a:r>
              <a:rPr lang="en" sz="1733">
                <a:latin typeface="Calibri"/>
                <a:ea typeface="Calibri"/>
                <a:cs typeface="Calibri"/>
                <a:sym typeface="Calibri"/>
              </a:rPr>
              <a:t>Attention emphasizes task-relevant information</a:t>
            </a:r>
            <a:endParaRPr sz="1733">
              <a:latin typeface="Calibri"/>
              <a:ea typeface="Calibri"/>
              <a:cs typeface="Calibri"/>
              <a:sym typeface="Calibri"/>
            </a:endParaRPr>
          </a:p>
          <a:p>
            <a:pPr>
              <a:spcBef>
                <a:spcPts val="1333"/>
              </a:spcBef>
            </a:pPr>
            <a:r>
              <a:rPr lang="en" sz="1733">
                <a:latin typeface="Calibri"/>
                <a:ea typeface="Calibri"/>
                <a:cs typeface="Calibri"/>
                <a:sym typeface="Calibri"/>
              </a:rPr>
              <a:t>Mechanism? </a:t>
            </a:r>
            <a:endParaRPr sz="1733">
              <a:latin typeface="Calibri"/>
              <a:ea typeface="Calibri"/>
              <a:cs typeface="Calibri"/>
              <a:sym typeface="Calibri"/>
            </a:endParaRPr>
          </a:p>
          <a:p>
            <a:endParaRPr sz="1733">
              <a:latin typeface="Calibri"/>
              <a:ea typeface="Calibri"/>
              <a:cs typeface="Calibri"/>
              <a:sym typeface="Calibri"/>
            </a:endParaRPr>
          </a:p>
          <a:p>
            <a:pPr marL="609585">
              <a:lnSpc>
                <a:spcPct val="115000"/>
              </a:lnSpc>
            </a:pPr>
            <a:endParaRPr sz="1067">
              <a:solidFill>
                <a:srgbClr val="666666"/>
              </a:solidFill>
              <a:latin typeface="Calibri"/>
              <a:ea typeface="Calibri"/>
              <a:cs typeface="Calibri"/>
              <a:sym typeface="Calibri"/>
            </a:endParaRPr>
          </a:p>
        </p:txBody>
      </p:sp>
      <p:sp>
        <p:nvSpPr>
          <p:cNvPr id="297" name="Google Shape;297;p32"/>
          <p:cNvSpPr txBox="1">
            <a:spLocks noGrp="1"/>
          </p:cNvSpPr>
          <p:nvPr>
            <p:ph type="sldNum" idx="12"/>
          </p:nvPr>
        </p:nvSpPr>
        <p:spPr>
          <a:xfrm>
            <a:off x="8610600" y="6532575"/>
            <a:ext cx="3429200" cy="365200"/>
          </a:xfrm>
          <a:prstGeom prst="rect">
            <a:avLst/>
          </a:prstGeom>
        </p:spPr>
        <p:txBody>
          <a:bodyPr spcFirstLastPara="1" vert="horz" wrap="square" lIns="91433" tIns="45700" rIns="91433" bIns="45700" rtlCol="0" anchor="t" anchorCtr="0">
            <a:noAutofit/>
          </a:bodyPr>
          <a:lstStyle/>
          <a:p>
            <a:pPr>
              <a:buClr>
                <a:srgbClr val="000000"/>
              </a:buClr>
            </a:pPr>
            <a:fld id="{00000000-1234-1234-1234-123412341234}" type="slidenum">
              <a:rPr lang="en"/>
              <a:pPr>
                <a:buClr>
                  <a:srgbClr val="000000"/>
                </a:buClr>
              </a:pPr>
              <a:t>41</a:t>
            </a:fld>
            <a:endParaRPr/>
          </a:p>
        </p:txBody>
      </p:sp>
      <p:sp>
        <p:nvSpPr>
          <p:cNvPr id="298" name="Google Shape;298;p32"/>
          <p:cNvSpPr txBox="1">
            <a:spLocks noGrp="1"/>
          </p:cNvSpPr>
          <p:nvPr>
            <p:ph type="body" idx="4294967295"/>
          </p:nvPr>
        </p:nvSpPr>
        <p:spPr>
          <a:xfrm>
            <a:off x="580868" y="6165733"/>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p>
            <a:pPr marL="0" indent="0">
              <a:spcBef>
                <a:spcPts val="0"/>
              </a:spcBef>
              <a:buClr>
                <a:srgbClr val="222222"/>
              </a:buClr>
              <a:buSzPct val="100000"/>
              <a:buNone/>
            </a:pPr>
            <a:r>
              <a:rPr lang="en" u="sng">
                <a:solidFill>
                  <a:schemeClr val="hlink"/>
                </a:solidFill>
                <a:latin typeface="Arial"/>
                <a:ea typeface="Arial"/>
                <a:cs typeface="Arial"/>
                <a:sym typeface="Arial"/>
                <a:hlinkClick r:id="rId7"/>
              </a:rPr>
              <a:t>Toneva, Mariya, Otilia Stretcu, Barnabás Póczos, Leila Wehbe, and Tom M. Mitchell. "Modeling task effects on meaning representation in the brain via zero-shot meg prediction." Advances in Neural Information Processing Systems 33 (2020): 5284-5295.</a:t>
            </a:r>
            <a:endParaRPr/>
          </a:p>
        </p:txBody>
      </p:sp>
      <p:sp>
        <p:nvSpPr>
          <p:cNvPr id="299" name="Google Shape;299;p32"/>
          <p:cNvSpPr/>
          <p:nvPr/>
        </p:nvSpPr>
        <p:spPr>
          <a:xfrm>
            <a:off x="9326233" y="2099200"/>
            <a:ext cx="2655200" cy="1050400"/>
          </a:xfrm>
          <a:prstGeom prst="rect">
            <a:avLst/>
          </a:prstGeom>
          <a:solidFill>
            <a:srgbClr val="6FA8DC"/>
          </a:solidFill>
          <a:ln>
            <a:noFill/>
          </a:ln>
        </p:spPr>
        <p:txBody>
          <a:bodyPr spcFirstLastPara="1" wrap="square" lIns="121900" tIns="121900" rIns="121900" bIns="121900" anchor="ctr" anchorCtr="0">
            <a:noAutofit/>
          </a:bodyPr>
          <a:lstStyle/>
          <a:p>
            <a:r>
              <a:rPr lang="en" sz="1600">
                <a:solidFill>
                  <a:srgbClr val="FFFFFF"/>
                </a:solidFill>
                <a:latin typeface="Calibri"/>
                <a:ea typeface="Calibri"/>
                <a:cs typeface="Calibri"/>
                <a:sym typeface="Calibri"/>
              </a:rPr>
              <a:t>Can we model as a function of the task </a:t>
            </a:r>
            <a:r>
              <a:rPr lang="en" sz="1600" b="1">
                <a:solidFill>
                  <a:srgbClr val="FFFFFF"/>
                </a:solidFill>
                <a:latin typeface="Calibri"/>
                <a:ea typeface="Calibri"/>
                <a:cs typeface="Calibri"/>
                <a:sym typeface="Calibri"/>
              </a:rPr>
              <a:t>AND </a:t>
            </a:r>
            <a:r>
              <a:rPr lang="en" sz="1600">
                <a:solidFill>
                  <a:srgbClr val="FFFFFF"/>
                </a:solidFill>
                <a:latin typeface="Calibri"/>
                <a:ea typeface="Calibri"/>
                <a:cs typeface="Calibri"/>
                <a:sym typeface="Calibri"/>
              </a:rPr>
              <a:t>stimulus?</a:t>
            </a:r>
            <a:endParaRPr sz="1600">
              <a:solidFill>
                <a:srgbClr val="FFFFFF"/>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58997BD8-EAE4-9C3D-D57E-A21810E3471C}"/>
              </a:ext>
            </a:extLst>
          </p:cNvPr>
          <p:cNvPicPr>
            <a:picLocks noChangeAspect="1"/>
          </p:cNvPicPr>
          <p:nvPr/>
        </p:nvPicPr>
        <p:blipFill>
          <a:blip r:embed="rId8"/>
          <a:stretch>
            <a:fillRect/>
          </a:stretch>
        </p:blipFill>
        <p:spPr>
          <a:xfrm>
            <a:off x="4033283" y="6458997"/>
            <a:ext cx="4371211" cy="4328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3"/>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pPr>
              <a:buSzPts val="1100"/>
            </a:pPr>
            <a:r>
              <a:rPr lang="en"/>
              <a:t>Tasks affect processing</a:t>
            </a:r>
            <a:endParaRPr/>
          </a:p>
        </p:txBody>
      </p:sp>
      <p:grpSp>
        <p:nvGrpSpPr>
          <p:cNvPr id="305" name="Google Shape;305;p33"/>
          <p:cNvGrpSpPr/>
          <p:nvPr/>
        </p:nvGrpSpPr>
        <p:grpSpPr>
          <a:xfrm>
            <a:off x="4518272" y="1836818"/>
            <a:ext cx="7521529" cy="3671140"/>
            <a:chOff x="3388703" y="1377613"/>
            <a:chExt cx="5641147" cy="2753355"/>
          </a:xfrm>
        </p:grpSpPr>
        <p:pic>
          <p:nvPicPr>
            <p:cNvPr id="306" name="Google Shape;306;p33"/>
            <p:cNvPicPr preferRelativeResize="0"/>
            <p:nvPr/>
          </p:nvPicPr>
          <p:blipFill>
            <a:blip r:embed="rId3">
              <a:alphaModFix/>
            </a:blip>
            <a:stretch>
              <a:fillRect/>
            </a:stretch>
          </p:blipFill>
          <p:spPr>
            <a:xfrm>
              <a:off x="3388703" y="1751067"/>
              <a:ext cx="5299740" cy="2379900"/>
            </a:xfrm>
            <a:prstGeom prst="rect">
              <a:avLst/>
            </a:prstGeom>
            <a:noFill/>
            <a:ln>
              <a:noFill/>
            </a:ln>
          </p:spPr>
        </p:pic>
        <p:sp>
          <p:nvSpPr>
            <p:cNvPr id="307" name="Google Shape;307;p33"/>
            <p:cNvSpPr txBox="1"/>
            <p:nvPr/>
          </p:nvSpPr>
          <p:spPr>
            <a:xfrm>
              <a:off x="3730049" y="1377613"/>
              <a:ext cx="5299800" cy="488100"/>
            </a:xfrm>
            <a:prstGeom prst="rect">
              <a:avLst/>
            </a:prstGeom>
            <a:noFill/>
            <a:ln>
              <a:noFill/>
            </a:ln>
          </p:spPr>
          <p:txBody>
            <a:bodyPr spcFirstLastPara="1" wrap="square" lIns="121900" tIns="121900" rIns="121900" bIns="121900" anchor="t" anchorCtr="0">
              <a:noAutofit/>
            </a:bodyPr>
            <a:lstStyle/>
            <a:p>
              <a:r>
                <a:rPr lang="en" sz="2000">
                  <a:latin typeface="Montserrat"/>
                  <a:ea typeface="Montserrat"/>
                  <a:cs typeface="Montserrat"/>
                  <a:sym typeface="Montserrat"/>
                </a:rPr>
                <a:t>question task effect                              word effect</a:t>
              </a:r>
              <a:endParaRPr sz="2000">
                <a:latin typeface="Montserrat"/>
                <a:ea typeface="Montserrat"/>
                <a:cs typeface="Montserrat"/>
                <a:sym typeface="Montserrat"/>
              </a:endParaRPr>
            </a:p>
          </p:txBody>
        </p:sp>
      </p:grpSp>
      <p:sp>
        <p:nvSpPr>
          <p:cNvPr id="308" name="Google Shape;308;p33"/>
          <p:cNvSpPr txBox="1"/>
          <p:nvPr/>
        </p:nvSpPr>
        <p:spPr>
          <a:xfrm>
            <a:off x="7341800" y="5439639"/>
            <a:ext cx="1553600" cy="354000"/>
          </a:xfrm>
          <a:prstGeom prst="rect">
            <a:avLst/>
          </a:prstGeom>
          <a:noFill/>
          <a:ln>
            <a:noFill/>
          </a:ln>
        </p:spPr>
        <p:txBody>
          <a:bodyPr spcFirstLastPara="1" wrap="square" lIns="121900" tIns="121900" rIns="121900" bIns="121900" anchor="t" anchorCtr="0">
            <a:noAutofit/>
          </a:bodyPr>
          <a:lstStyle/>
          <a:p>
            <a:pPr algn="ctr"/>
            <a:r>
              <a:rPr lang="en" sz="1067">
                <a:latin typeface="Montserrat"/>
                <a:ea typeface="Montserrat"/>
                <a:cs typeface="Montserrat"/>
                <a:sym typeface="Montserrat"/>
              </a:rPr>
              <a:t>significant prediction performance</a:t>
            </a:r>
            <a:endParaRPr sz="1067">
              <a:latin typeface="Montserrat"/>
              <a:ea typeface="Montserrat"/>
              <a:cs typeface="Montserrat"/>
              <a:sym typeface="Montserrat"/>
            </a:endParaRPr>
          </a:p>
        </p:txBody>
      </p:sp>
      <p:sp>
        <p:nvSpPr>
          <p:cNvPr id="309" name="Google Shape;309;p33"/>
          <p:cNvSpPr/>
          <p:nvPr/>
        </p:nvSpPr>
        <p:spPr>
          <a:xfrm>
            <a:off x="4409036" y="3869387"/>
            <a:ext cx="7357200" cy="763600"/>
          </a:xfrm>
          <a:prstGeom prst="rect">
            <a:avLst/>
          </a:prstGeom>
          <a:noFill/>
          <a:ln w="28575" cap="flat" cmpd="sng">
            <a:solidFill>
              <a:srgbClr val="1155CC"/>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10" name="Google Shape;310;p33"/>
          <p:cNvSpPr txBox="1">
            <a:spLocks noGrp="1"/>
          </p:cNvSpPr>
          <p:nvPr>
            <p:ph type="sldNum" idx="12"/>
          </p:nvPr>
        </p:nvSpPr>
        <p:spPr>
          <a:xfrm>
            <a:off x="8610600" y="6532575"/>
            <a:ext cx="3429200" cy="365200"/>
          </a:xfrm>
          <a:prstGeom prst="rect">
            <a:avLst/>
          </a:prstGeom>
        </p:spPr>
        <p:txBody>
          <a:bodyPr spcFirstLastPara="1" vert="horz" wrap="square" lIns="91433" tIns="45700" rIns="91433" bIns="45700" rtlCol="0" anchor="t" anchorCtr="0">
            <a:noAutofit/>
          </a:bodyPr>
          <a:lstStyle/>
          <a:p>
            <a:pPr>
              <a:buClr>
                <a:srgbClr val="000000"/>
              </a:buClr>
            </a:pPr>
            <a:fld id="{00000000-1234-1234-1234-123412341234}" type="slidenum">
              <a:rPr lang="en"/>
              <a:pPr>
                <a:buClr>
                  <a:srgbClr val="000000"/>
                </a:buClr>
              </a:pPr>
              <a:t>42</a:t>
            </a:fld>
            <a:endParaRPr/>
          </a:p>
        </p:txBody>
      </p:sp>
      <p:sp>
        <p:nvSpPr>
          <p:cNvPr id="311" name="Google Shape;311;p33"/>
          <p:cNvSpPr txBox="1">
            <a:spLocks noGrp="1"/>
          </p:cNvSpPr>
          <p:nvPr>
            <p:ph type="body" idx="4294967295"/>
          </p:nvPr>
        </p:nvSpPr>
        <p:spPr>
          <a:xfrm>
            <a:off x="580868" y="6165733"/>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p>
            <a:pPr marL="0" indent="0">
              <a:spcBef>
                <a:spcPts val="0"/>
              </a:spcBef>
              <a:buClr>
                <a:srgbClr val="222222"/>
              </a:buClr>
              <a:buSzPct val="100000"/>
              <a:buNone/>
            </a:pPr>
            <a:r>
              <a:rPr lang="en" u="sng">
                <a:solidFill>
                  <a:schemeClr val="hlink"/>
                </a:solidFill>
                <a:latin typeface="Arial"/>
                <a:ea typeface="Arial"/>
                <a:cs typeface="Arial"/>
                <a:sym typeface="Arial"/>
                <a:hlinkClick r:id="rId4"/>
              </a:rPr>
              <a:t>Toneva, Mariya, Otilia Stretcu, Barnabás Póczos, Leila Wehbe, and Tom M. Mitchell. "Modeling task effects on meaning representation in the brain via zero-shot meg prediction." Advances in Neural Information Processing Systems 33 (2020): 5284-5295.</a:t>
            </a:r>
            <a:endParaRPr/>
          </a:p>
        </p:txBody>
      </p:sp>
      <p:sp>
        <p:nvSpPr>
          <p:cNvPr id="312" name="Google Shape;312;p33"/>
          <p:cNvSpPr txBox="1"/>
          <p:nvPr/>
        </p:nvSpPr>
        <p:spPr>
          <a:xfrm>
            <a:off x="7341799" y="132469"/>
            <a:ext cx="3475357" cy="1354176"/>
          </a:xfrm>
          <a:prstGeom prst="rect">
            <a:avLst/>
          </a:prstGeom>
          <a:solidFill>
            <a:srgbClr val="FFF2CC"/>
          </a:solidFill>
          <a:ln>
            <a:noFill/>
          </a:ln>
        </p:spPr>
        <p:txBody>
          <a:bodyPr spcFirstLastPara="1" wrap="square" lIns="121900" tIns="121900" rIns="121900" bIns="121900" anchor="t" anchorCtr="0">
            <a:spAutoFit/>
          </a:bodyPr>
          <a:lstStyle/>
          <a:p>
            <a:r>
              <a:rPr lang="en" sz="2400">
                <a:solidFill>
                  <a:schemeClr val="dk1"/>
                </a:solidFill>
                <a:latin typeface="Calibri"/>
                <a:ea typeface="Calibri"/>
                <a:cs typeface="Calibri"/>
                <a:sym typeface="Calibri"/>
              </a:rPr>
              <a:t>The end of semantic processing of a word is task-dependent</a:t>
            </a:r>
            <a:endParaRPr sz="2400">
              <a:solidFill>
                <a:schemeClr val="dk1"/>
              </a:solidFill>
              <a:latin typeface="Calibri"/>
              <a:ea typeface="Calibri"/>
              <a:cs typeface="Calibri"/>
              <a:sym typeface="Calibri"/>
            </a:endParaRPr>
          </a:p>
        </p:txBody>
      </p:sp>
      <p:sp>
        <p:nvSpPr>
          <p:cNvPr id="313" name="Google Shape;313;p33"/>
          <p:cNvSpPr txBox="1"/>
          <p:nvPr/>
        </p:nvSpPr>
        <p:spPr>
          <a:xfrm>
            <a:off x="265967" y="1138734"/>
            <a:ext cx="4050400" cy="3425000"/>
          </a:xfrm>
          <a:prstGeom prst="rect">
            <a:avLst/>
          </a:prstGeom>
          <a:noFill/>
          <a:ln>
            <a:noFill/>
          </a:ln>
        </p:spPr>
        <p:txBody>
          <a:bodyPr spcFirstLastPara="1" wrap="square" lIns="121900" tIns="121900" rIns="121900" bIns="121900" anchor="t" anchorCtr="0">
            <a:spAutoFit/>
          </a:bodyPr>
          <a:lstStyle/>
          <a:p>
            <a:pPr marL="237061" indent="-262460">
              <a:lnSpc>
                <a:spcPct val="90000"/>
              </a:lnSpc>
              <a:buClr>
                <a:schemeClr val="dk1"/>
              </a:buClr>
              <a:buSzPts val="1700"/>
              <a:buFont typeface="Calibri"/>
              <a:buChar char="•"/>
            </a:pPr>
            <a:r>
              <a:rPr lang="en" sz="2267">
                <a:solidFill>
                  <a:schemeClr val="dk1"/>
                </a:solidFill>
                <a:latin typeface="Calibri"/>
                <a:ea typeface="Calibri"/>
                <a:cs typeface="Calibri"/>
                <a:sym typeface="Calibri"/>
              </a:rPr>
              <a:t>Stimuli: concrete nouns + line drawings</a:t>
            </a:r>
            <a:endParaRPr sz="2267">
              <a:solidFill>
                <a:schemeClr val="dk1"/>
              </a:solidFill>
              <a:latin typeface="Calibri"/>
              <a:ea typeface="Calibri"/>
              <a:cs typeface="Calibri"/>
              <a:sym typeface="Calibri"/>
            </a:endParaRPr>
          </a:p>
          <a:p>
            <a:pPr marL="237061" indent="-262460">
              <a:lnSpc>
                <a:spcPct val="90000"/>
              </a:lnSpc>
              <a:spcBef>
                <a:spcPts val="1333"/>
              </a:spcBef>
              <a:buClr>
                <a:schemeClr val="dk1"/>
              </a:buClr>
              <a:buSzPts val="1700"/>
              <a:buFont typeface="Calibri"/>
              <a:buChar char="•"/>
            </a:pPr>
            <a:r>
              <a:rPr lang="en" sz="2267">
                <a:solidFill>
                  <a:schemeClr val="dk1"/>
                </a:solidFill>
                <a:latin typeface="Calibri"/>
                <a:ea typeface="Calibri"/>
                <a:cs typeface="Calibri"/>
                <a:sym typeface="Calibri"/>
              </a:rPr>
              <a:t>Task: answer Yes/No questions about noun</a:t>
            </a:r>
            <a:endParaRPr sz="2267">
              <a:solidFill>
                <a:schemeClr val="dk1"/>
              </a:solidFill>
              <a:latin typeface="Calibri"/>
              <a:ea typeface="Calibri"/>
              <a:cs typeface="Calibri"/>
              <a:sym typeface="Calibri"/>
            </a:endParaRPr>
          </a:p>
          <a:p>
            <a:pPr marL="237061" indent="-262460">
              <a:lnSpc>
                <a:spcPct val="90000"/>
              </a:lnSpc>
              <a:spcBef>
                <a:spcPts val="1333"/>
              </a:spcBef>
              <a:buClr>
                <a:schemeClr val="dk1"/>
              </a:buClr>
              <a:buSzPts val="1700"/>
              <a:buFont typeface="Calibri"/>
              <a:buChar char="•"/>
            </a:pPr>
            <a:r>
              <a:rPr lang="en" sz="2267">
                <a:solidFill>
                  <a:schemeClr val="dk1"/>
                </a:solidFill>
                <a:latin typeface="Calibri"/>
                <a:ea typeface="Calibri"/>
                <a:cs typeface="Calibri"/>
                <a:sym typeface="Calibri"/>
              </a:rPr>
              <a:t>Stimulus representation: human judgments</a:t>
            </a:r>
            <a:endParaRPr sz="2267">
              <a:solidFill>
                <a:schemeClr val="dk1"/>
              </a:solidFill>
              <a:latin typeface="Calibri"/>
              <a:ea typeface="Calibri"/>
              <a:cs typeface="Calibri"/>
              <a:sym typeface="Calibri"/>
            </a:endParaRPr>
          </a:p>
          <a:p>
            <a:pPr marL="237061" indent="-262460">
              <a:lnSpc>
                <a:spcPct val="90000"/>
              </a:lnSpc>
              <a:spcBef>
                <a:spcPts val="1333"/>
              </a:spcBef>
              <a:spcAft>
                <a:spcPts val="1333"/>
              </a:spcAft>
              <a:buClr>
                <a:schemeClr val="dk1"/>
              </a:buClr>
              <a:buSzPts val="1700"/>
              <a:buFont typeface="Calibri"/>
              <a:buChar char="•"/>
            </a:pPr>
            <a:r>
              <a:rPr lang="en" sz="2267">
                <a:solidFill>
                  <a:schemeClr val="dk1"/>
                </a:solidFill>
                <a:latin typeface="Calibri"/>
                <a:ea typeface="Calibri"/>
                <a:cs typeface="Calibri"/>
                <a:sym typeface="Calibri"/>
              </a:rPr>
              <a:t>Brain recording &amp; modality: MEG, reading</a:t>
            </a:r>
            <a:endParaRPr sz="2400"/>
          </a:p>
        </p:txBody>
      </p:sp>
      <p:pic>
        <p:nvPicPr>
          <p:cNvPr id="2" name="Picture 1">
            <a:extLst>
              <a:ext uri="{FF2B5EF4-FFF2-40B4-BE49-F238E27FC236}">
                <a16:creationId xmlns:a16="http://schemas.microsoft.com/office/drawing/2014/main" id="{0BE288CF-0C09-7007-1F4A-A5F240FCECD9}"/>
              </a:ext>
            </a:extLst>
          </p:cNvPr>
          <p:cNvPicPr>
            <a:picLocks noChangeAspect="1"/>
          </p:cNvPicPr>
          <p:nvPr/>
        </p:nvPicPr>
        <p:blipFill>
          <a:blip r:embed="rId5"/>
          <a:stretch>
            <a:fillRect/>
          </a:stretch>
        </p:blipFill>
        <p:spPr>
          <a:xfrm>
            <a:off x="4033283" y="6458997"/>
            <a:ext cx="4371211" cy="4328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4092-F27B-4322-B437-06AED9C51B00}"/>
              </a:ext>
            </a:extLst>
          </p:cNvPr>
          <p:cNvSpPr>
            <a:spLocks noGrp="1"/>
          </p:cNvSpPr>
          <p:nvPr>
            <p:ph type="ctrTitle"/>
          </p:nvPr>
        </p:nvSpPr>
        <p:spPr>
          <a:xfrm>
            <a:off x="270387" y="1824698"/>
            <a:ext cx="11651226" cy="1327570"/>
          </a:xfrm>
        </p:spPr>
        <p:txBody>
          <a:bodyPr>
            <a:normAutofit fontScale="90000"/>
          </a:bodyPr>
          <a:lstStyle/>
          <a:p>
            <a:r>
              <a:rPr lang="en-US" sz="4800"/>
              <a:t>Neural Language Taskonomy: Which NLP Tasks are the most Predictive of fMRI Brain Activity</a:t>
            </a:r>
          </a:p>
        </p:txBody>
      </p:sp>
      <p:sp>
        <p:nvSpPr>
          <p:cNvPr id="3" name="Subtitle 2">
            <a:extLst>
              <a:ext uri="{FF2B5EF4-FFF2-40B4-BE49-F238E27FC236}">
                <a16:creationId xmlns:a16="http://schemas.microsoft.com/office/drawing/2014/main" id="{7B1B993B-872E-60C5-23D6-5F07C22B8D63}"/>
              </a:ext>
            </a:extLst>
          </p:cNvPr>
          <p:cNvSpPr>
            <a:spLocks noGrp="1"/>
          </p:cNvSpPr>
          <p:nvPr>
            <p:ph type="subTitle" idx="1"/>
          </p:nvPr>
        </p:nvSpPr>
        <p:spPr>
          <a:xfrm>
            <a:off x="1524000" y="4683792"/>
            <a:ext cx="9144000" cy="833284"/>
          </a:xfrm>
        </p:spPr>
        <p:txBody>
          <a:bodyPr/>
          <a:lstStyle/>
          <a:p>
            <a:r>
              <a:rPr lang="en-US"/>
              <a:t>Subba Reddy Oota</a:t>
            </a:r>
            <a:r>
              <a:rPr lang="en-US" baseline="30000"/>
              <a:t>1,2</a:t>
            </a:r>
            <a:r>
              <a:rPr lang="en-US"/>
              <a:t>, Jashn Arora</a:t>
            </a:r>
            <a:r>
              <a:rPr lang="en-US" baseline="30000"/>
              <a:t>2</a:t>
            </a:r>
            <a:r>
              <a:rPr lang="en-US"/>
              <a:t>, Veeral Agarwal</a:t>
            </a:r>
            <a:r>
              <a:rPr lang="en-US" baseline="30000"/>
              <a:t>2</a:t>
            </a:r>
            <a:r>
              <a:rPr lang="en-US"/>
              <a:t>, Mounika Marreddy</a:t>
            </a:r>
            <a:r>
              <a:rPr lang="en-US" baseline="30000"/>
              <a:t>2</a:t>
            </a:r>
            <a:r>
              <a:rPr lang="en-US"/>
              <a:t>, Manish Gupta</a:t>
            </a:r>
            <a:r>
              <a:rPr lang="en-US" baseline="30000"/>
              <a:t>2,3</a:t>
            </a:r>
            <a:r>
              <a:rPr lang="en-US"/>
              <a:t>, Bapi Raju Surampudi</a:t>
            </a:r>
            <a:r>
              <a:rPr lang="en-US" baseline="30000"/>
              <a:t>2</a:t>
            </a:r>
            <a:r>
              <a:rPr lang="en-US"/>
              <a:t> </a:t>
            </a:r>
          </a:p>
        </p:txBody>
      </p:sp>
      <p:pic>
        <p:nvPicPr>
          <p:cNvPr id="5" name="Picture 4" descr="Logo&#10;&#10;Description automatically generated">
            <a:extLst>
              <a:ext uri="{FF2B5EF4-FFF2-40B4-BE49-F238E27FC236}">
                <a16:creationId xmlns:a16="http://schemas.microsoft.com/office/drawing/2014/main" id="{EBE78357-CB43-0CB2-DCC4-3F34F54870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55" y="0"/>
            <a:ext cx="1902372" cy="993913"/>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1634659C-EEAC-07A0-9521-1C488792E1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1129" y="73685"/>
            <a:ext cx="1779204" cy="875370"/>
          </a:xfrm>
          <a:prstGeom prst="rect">
            <a:avLst/>
          </a:prstGeom>
        </p:spPr>
      </p:pic>
      <p:pic>
        <p:nvPicPr>
          <p:cNvPr id="12" name="Picture 11" descr="Logo&#10;&#10;Description automatically generated">
            <a:extLst>
              <a:ext uri="{FF2B5EF4-FFF2-40B4-BE49-F238E27FC236}">
                <a16:creationId xmlns:a16="http://schemas.microsoft.com/office/drawing/2014/main" id="{351235E8-C04F-B9FE-0B93-65DE41E351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3111" y="155474"/>
            <a:ext cx="3018502" cy="620777"/>
          </a:xfrm>
          <a:prstGeom prst="rect">
            <a:avLst/>
          </a:prstGeom>
        </p:spPr>
      </p:pic>
      <p:sp>
        <p:nvSpPr>
          <p:cNvPr id="13" name="Subtitle 2">
            <a:extLst>
              <a:ext uri="{FF2B5EF4-FFF2-40B4-BE49-F238E27FC236}">
                <a16:creationId xmlns:a16="http://schemas.microsoft.com/office/drawing/2014/main" id="{E1E7F5A9-610C-B41B-70E3-B601F2841C49}"/>
              </a:ext>
            </a:extLst>
          </p:cNvPr>
          <p:cNvSpPr txBox="1">
            <a:spLocks/>
          </p:cNvSpPr>
          <p:nvPr/>
        </p:nvSpPr>
        <p:spPr>
          <a:xfrm>
            <a:off x="4676775" y="3540767"/>
            <a:ext cx="2347913" cy="7545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a:t>July 13, 2022</a:t>
            </a:r>
          </a:p>
          <a:p>
            <a:r>
              <a:rPr lang="en-US" sz="2000"/>
              <a:t>NAACL-HLT 2022</a:t>
            </a:r>
          </a:p>
        </p:txBody>
      </p:sp>
      <p:sp>
        <p:nvSpPr>
          <p:cNvPr id="8" name="Subtitle 2">
            <a:extLst>
              <a:ext uri="{FF2B5EF4-FFF2-40B4-BE49-F238E27FC236}">
                <a16:creationId xmlns:a16="http://schemas.microsoft.com/office/drawing/2014/main" id="{0A100193-EDB6-B57A-69FF-C5D5D515AEB5}"/>
              </a:ext>
            </a:extLst>
          </p:cNvPr>
          <p:cNvSpPr txBox="1">
            <a:spLocks/>
          </p:cNvSpPr>
          <p:nvPr/>
        </p:nvSpPr>
        <p:spPr>
          <a:xfrm>
            <a:off x="3157537" y="5826817"/>
            <a:ext cx="5876925" cy="307383"/>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aseline="30000"/>
              <a:t>1</a:t>
            </a:r>
            <a:r>
              <a:rPr lang="en-US"/>
              <a:t>Inria Bordeaux France, </a:t>
            </a:r>
            <a:r>
              <a:rPr lang="en-US" baseline="30000"/>
              <a:t>2</a:t>
            </a:r>
            <a:r>
              <a:rPr lang="en-US"/>
              <a:t>IIIT-Hyderabad, </a:t>
            </a:r>
            <a:r>
              <a:rPr lang="en-US" baseline="30000"/>
              <a:t>3</a:t>
            </a:r>
            <a:r>
              <a:rPr lang="en-US"/>
              <a:t>Microsoft India</a:t>
            </a:r>
          </a:p>
        </p:txBody>
      </p:sp>
    </p:spTree>
    <p:extLst>
      <p:ext uri="{BB962C8B-B14F-4D97-AF65-F5344CB8AC3E}">
        <p14:creationId xmlns:p14="http://schemas.microsoft.com/office/powerpoint/2010/main" val="1429288678"/>
      </p:ext>
    </p:extLst>
  </p:cSld>
  <p:clrMapOvr>
    <a:masterClrMapping/>
  </p:clrMapOvr>
  <mc:AlternateContent xmlns:mc="http://schemas.openxmlformats.org/markup-compatibility/2006" xmlns:p14="http://schemas.microsoft.com/office/powerpoint/2010/main">
    <mc:Choice Requires="p14">
      <p:transition spd="slow" p14:dur="2000" advTm="1626"/>
    </mc:Choice>
    <mc:Fallback xmlns="">
      <p:transition spd="slow" advTm="1626"/>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B5D58-C920-674E-AB20-CB89642701F1}"/>
              </a:ext>
            </a:extLst>
          </p:cNvPr>
          <p:cNvSpPr>
            <a:spLocks noGrp="1"/>
          </p:cNvSpPr>
          <p:nvPr>
            <p:ph type="title"/>
          </p:nvPr>
        </p:nvSpPr>
        <p:spPr>
          <a:xfrm>
            <a:off x="838200" y="184150"/>
            <a:ext cx="10515600" cy="1325563"/>
          </a:xfrm>
        </p:spPr>
        <p:txBody>
          <a:bodyPr>
            <a:normAutofit/>
          </a:bodyPr>
          <a:lstStyle/>
          <a:p>
            <a:r>
              <a:rPr lang="en-US" sz="4000"/>
              <a:t>Can task-specific language models better predict fMRI brain activity?</a:t>
            </a:r>
          </a:p>
        </p:txBody>
      </p:sp>
      <p:pic>
        <p:nvPicPr>
          <p:cNvPr id="5" name="Content Placeholder 4" descr="Diagram&#10;&#10;Description automatically generated">
            <a:extLst>
              <a:ext uri="{FF2B5EF4-FFF2-40B4-BE49-F238E27FC236}">
                <a16:creationId xmlns:a16="http://schemas.microsoft.com/office/drawing/2014/main" id="{965B827E-81BD-9795-8AD9-A2788B4CFF9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0888" r="34692"/>
          <a:stretch/>
        </p:blipFill>
        <p:spPr>
          <a:xfrm>
            <a:off x="4086225" y="1997615"/>
            <a:ext cx="3619500" cy="4083558"/>
          </a:xfrm>
        </p:spPr>
      </p:pic>
      <p:pic>
        <p:nvPicPr>
          <p:cNvPr id="4" name="Content Placeholder 4" descr="Diagram&#10;&#10;Description automatically generated">
            <a:extLst>
              <a:ext uri="{FF2B5EF4-FFF2-40B4-BE49-F238E27FC236}">
                <a16:creationId xmlns:a16="http://schemas.microsoft.com/office/drawing/2014/main" id="{1E5D3A5E-D1B1-B2EB-B1CB-D432895374DF}"/>
              </a:ext>
            </a:extLst>
          </p:cNvPr>
          <p:cNvPicPr>
            <a:picLocks noChangeAspect="1"/>
          </p:cNvPicPr>
          <p:nvPr/>
        </p:nvPicPr>
        <p:blipFill rotWithShape="1">
          <a:blip r:embed="rId3">
            <a:extLst>
              <a:ext uri="{28A0092B-C50C-407E-A947-70E740481C1C}">
                <a14:useLocalDpi xmlns:a14="http://schemas.microsoft.com/office/drawing/2010/main" val="0"/>
              </a:ext>
            </a:extLst>
          </a:blip>
          <a:srcRect r="69261"/>
          <a:stretch/>
        </p:blipFill>
        <p:spPr>
          <a:xfrm>
            <a:off x="838200" y="1959515"/>
            <a:ext cx="3232355" cy="4083558"/>
          </a:xfrm>
          <a:prstGeom prst="rect">
            <a:avLst/>
          </a:prstGeom>
        </p:spPr>
      </p:pic>
      <p:sp>
        <p:nvSpPr>
          <p:cNvPr id="6" name="TextBox 5">
            <a:extLst>
              <a:ext uri="{FF2B5EF4-FFF2-40B4-BE49-F238E27FC236}">
                <a16:creationId xmlns:a16="http://schemas.microsoft.com/office/drawing/2014/main" id="{8BF1843B-A0E5-D96C-795F-EED0AD152053}"/>
              </a:ext>
            </a:extLst>
          </p:cNvPr>
          <p:cNvSpPr txBox="1"/>
          <p:nvPr/>
        </p:nvSpPr>
        <p:spPr>
          <a:xfrm>
            <a:off x="8610600" y="1512677"/>
            <a:ext cx="3514724" cy="3785652"/>
          </a:xfrm>
          <a:prstGeom prst="rect">
            <a:avLst/>
          </a:prstGeom>
          <a:noFill/>
        </p:spPr>
        <p:txBody>
          <a:bodyPr wrap="square">
            <a:spAutoFit/>
          </a:bodyPr>
          <a:lstStyle/>
          <a:p>
            <a:pPr algn="ctr"/>
            <a:r>
              <a:rPr lang="en-US" sz="2000">
                <a:solidFill>
                  <a:srgbClr val="0070C0"/>
                </a:solidFill>
              </a:rPr>
              <a:t>Tasks</a:t>
            </a:r>
          </a:p>
          <a:p>
            <a:pPr marL="342900" indent="-342900">
              <a:buFont typeface="Arial" panose="020B0604020202020204" pitchFamily="34" charset="0"/>
              <a:buChar char="•"/>
            </a:pPr>
            <a:r>
              <a:rPr lang="en-US" sz="2000">
                <a:solidFill>
                  <a:srgbClr val="C00000"/>
                </a:solidFill>
              </a:rPr>
              <a:t>Paraphrase</a:t>
            </a:r>
          </a:p>
          <a:p>
            <a:pPr marL="342900" indent="-342900">
              <a:buFont typeface="Arial" panose="020B0604020202020204" pitchFamily="34" charset="0"/>
              <a:buChar char="•"/>
            </a:pPr>
            <a:r>
              <a:rPr lang="en-US" sz="2000">
                <a:solidFill>
                  <a:srgbClr val="C00000"/>
                </a:solidFill>
              </a:rPr>
              <a:t>Summrisation</a:t>
            </a:r>
          </a:p>
          <a:p>
            <a:pPr marL="342900" indent="-342900">
              <a:buFont typeface="Arial" panose="020B0604020202020204" pitchFamily="34" charset="0"/>
              <a:buChar char="•"/>
            </a:pPr>
            <a:r>
              <a:rPr lang="en-US" sz="2000">
                <a:solidFill>
                  <a:srgbClr val="C00000"/>
                </a:solidFill>
              </a:rPr>
              <a:t>Question Answering</a:t>
            </a:r>
          </a:p>
          <a:p>
            <a:pPr marL="342900" indent="-342900">
              <a:buFont typeface="Arial" panose="020B0604020202020204" pitchFamily="34" charset="0"/>
              <a:buChar char="•"/>
            </a:pPr>
            <a:r>
              <a:rPr lang="en-US" sz="2000">
                <a:solidFill>
                  <a:srgbClr val="C00000"/>
                </a:solidFill>
              </a:rPr>
              <a:t>Sentiment Analysis</a:t>
            </a:r>
          </a:p>
          <a:p>
            <a:pPr marL="342900" indent="-342900">
              <a:buFont typeface="Arial" panose="020B0604020202020204" pitchFamily="34" charset="0"/>
              <a:buChar char="•"/>
            </a:pPr>
            <a:r>
              <a:rPr lang="en-US" sz="2000">
                <a:solidFill>
                  <a:srgbClr val="C00000"/>
                </a:solidFill>
              </a:rPr>
              <a:t>NER</a:t>
            </a:r>
          </a:p>
          <a:p>
            <a:pPr marL="342900" indent="-342900">
              <a:buFont typeface="Arial" panose="020B0604020202020204" pitchFamily="34" charset="0"/>
              <a:buChar char="•"/>
            </a:pPr>
            <a:r>
              <a:rPr lang="en-US" sz="2000">
                <a:solidFill>
                  <a:srgbClr val="C00000"/>
                </a:solidFill>
              </a:rPr>
              <a:t>Word Sense Disambiguation</a:t>
            </a:r>
          </a:p>
          <a:p>
            <a:pPr marL="342900" indent="-342900">
              <a:buFont typeface="Arial" panose="020B0604020202020204" pitchFamily="34" charset="0"/>
              <a:buChar char="•"/>
            </a:pPr>
            <a:r>
              <a:rPr lang="en-US" sz="2000">
                <a:solidFill>
                  <a:srgbClr val="C00000"/>
                </a:solidFill>
              </a:rPr>
              <a:t>Natural Language Inference</a:t>
            </a:r>
          </a:p>
          <a:p>
            <a:pPr marL="342900" indent="-342900">
              <a:buFont typeface="Arial" panose="020B0604020202020204" pitchFamily="34" charset="0"/>
              <a:buChar char="•"/>
            </a:pPr>
            <a:r>
              <a:rPr lang="en-US" sz="2000">
                <a:solidFill>
                  <a:srgbClr val="C00000"/>
                </a:solidFill>
              </a:rPr>
              <a:t>Semantic Role Labeling</a:t>
            </a:r>
          </a:p>
          <a:p>
            <a:pPr marL="342900" indent="-342900">
              <a:buFont typeface="Arial" panose="020B0604020202020204" pitchFamily="34" charset="0"/>
              <a:buChar char="•"/>
            </a:pPr>
            <a:r>
              <a:rPr lang="en-US" sz="2000">
                <a:solidFill>
                  <a:srgbClr val="C00000"/>
                </a:solidFill>
              </a:rPr>
              <a:t>Coreference Resolution</a:t>
            </a:r>
          </a:p>
          <a:p>
            <a:pPr marL="342900" indent="-342900">
              <a:buFont typeface="Arial" panose="020B0604020202020204" pitchFamily="34" charset="0"/>
              <a:buChar char="•"/>
            </a:pPr>
            <a:r>
              <a:rPr lang="en-US" sz="2000">
                <a:solidFill>
                  <a:srgbClr val="C00000"/>
                </a:solidFill>
              </a:rPr>
              <a:t>Shallow Syntax</a:t>
            </a:r>
          </a:p>
          <a:p>
            <a:pPr marL="342900" indent="-342900">
              <a:buFont typeface="Arial" panose="020B0604020202020204" pitchFamily="34" charset="0"/>
              <a:buChar char="•"/>
            </a:pPr>
            <a:r>
              <a:rPr lang="en-US" sz="2000">
                <a:solidFill>
                  <a:srgbClr val="C00000"/>
                </a:solidFill>
              </a:rPr>
              <a:t>Pretrained BERT</a:t>
            </a:r>
          </a:p>
        </p:txBody>
      </p:sp>
      <p:sp>
        <p:nvSpPr>
          <p:cNvPr id="8" name="TextBox 7">
            <a:extLst>
              <a:ext uri="{FF2B5EF4-FFF2-40B4-BE49-F238E27FC236}">
                <a16:creationId xmlns:a16="http://schemas.microsoft.com/office/drawing/2014/main" id="{E59EF412-073A-A6E9-7751-AAE9A82B9699}"/>
              </a:ext>
            </a:extLst>
          </p:cNvPr>
          <p:cNvSpPr txBox="1"/>
          <p:nvPr/>
        </p:nvSpPr>
        <p:spPr>
          <a:xfrm>
            <a:off x="0" y="6516148"/>
            <a:ext cx="3619500" cy="369332"/>
          </a:xfrm>
          <a:prstGeom prst="rect">
            <a:avLst/>
          </a:prstGeom>
          <a:noFill/>
        </p:spPr>
        <p:txBody>
          <a:bodyPr wrap="square">
            <a:spAutoFit/>
          </a:bodyPr>
          <a:lstStyle/>
          <a:p>
            <a:r>
              <a:rPr lang="en-US"/>
              <a:t>Devlin et al. 2019, Bowon et al. 2020</a:t>
            </a:r>
          </a:p>
        </p:txBody>
      </p:sp>
      <p:sp>
        <p:nvSpPr>
          <p:cNvPr id="3" name="Oval 2">
            <a:extLst>
              <a:ext uri="{FF2B5EF4-FFF2-40B4-BE49-F238E27FC236}">
                <a16:creationId xmlns:a16="http://schemas.microsoft.com/office/drawing/2014/main" id="{6A051ED2-70AF-A876-236B-7577D7C1853F}"/>
              </a:ext>
            </a:extLst>
          </p:cNvPr>
          <p:cNvSpPr/>
          <p:nvPr/>
        </p:nvSpPr>
        <p:spPr>
          <a:xfrm>
            <a:off x="8972550" y="3076575"/>
            <a:ext cx="647700" cy="35242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492E46E-29F8-309C-C607-DAFCA1B77958}"/>
              </a:ext>
            </a:extLst>
          </p:cNvPr>
          <p:cNvSpPr/>
          <p:nvPr/>
        </p:nvSpPr>
        <p:spPr>
          <a:xfrm>
            <a:off x="8905875" y="4535698"/>
            <a:ext cx="1771650" cy="42862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F5DE5D61-9CDA-0F65-319E-CBD73FE6E75F}"/>
              </a:ext>
            </a:extLst>
          </p:cNvPr>
          <p:cNvCxnSpPr>
            <a:stCxn id="3" idx="2"/>
          </p:cNvCxnSpPr>
          <p:nvPr/>
        </p:nvCxnSpPr>
        <p:spPr>
          <a:xfrm flipH="1">
            <a:off x="8353425" y="3252788"/>
            <a:ext cx="619125" cy="251936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E7AFB72-B599-765A-8718-B71E4C740860}"/>
              </a:ext>
            </a:extLst>
          </p:cNvPr>
          <p:cNvCxnSpPr>
            <a:stCxn id="7" idx="2"/>
          </p:cNvCxnSpPr>
          <p:nvPr/>
        </p:nvCxnSpPr>
        <p:spPr>
          <a:xfrm flipH="1">
            <a:off x="8362950" y="4750011"/>
            <a:ext cx="542925" cy="102213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ABF8FD7-039E-3D7C-794F-CFA4295EE948}"/>
              </a:ext>
            </a:extLst>
          </p:cNvPr>
          <p:cNvSpPr txBox="1"/>
          <p:nvPr/>
        </p:nvSpPr>
        <p:spPr>
          <a:xfrm>
            <a:off x="7705725" y="5670911"/>
            <a:ext cx="1460642" cy="400110"/>
          </a:xfrm>
          <a:prstGeom prst="rect">
            <a:avLst/>
          </a:prstGeom>
          <a:noFill/>
        </p:spPr>
        <p:txBody>
          <a:bodyPr wrap="square">
            <a:spAutoFit/>
          </a:bodyPr>
          <a:lstStyle/>
          <a:p>
            <a:pPr algn="ctr"/>
            <a:r>
              <a:rPr lang="en-US" sz="2000"/>
              <a:t>Syntactic</a:t>
            </a:r>
          </a:p>
        </p:txBody>
      </p:sp>
    </p:spTree>
    <p:extLst>
      <p:ext uri="{BB962C8B-B14F-4D97-AF65-F5344CB8AC3E}">
        <p14:creationId xmlns:p14="http://schemas.microsoft.com/office/powerpoint/2010/main" val="276840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7" grpId="0" animBg="1"/>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64B68-CF5D-A892-B25C-CA84BBDFADC8}"/>
              </a:ext>
            </a:extLst>
          </p:cNvPr>
          <p:cNvSpPr>
            <a:spLocks noGrp="1"/>
          </p:cNvSpPr>
          <p:nvPr>
            <p:ph type="title"/>
          </p:nvPr>
        </p:nvSpPr>
        <p:spPr>
          <a:xfrm>
            <a:off x="838200" y="18255"/>
            <a:ext cx="10515600" cy="1325563"/>
          </a:xfrm>
        </p:spPr>
        <p:txBody>
          <a:bodyPr>
            <a:normAutofit fontScale="90000"/>
          </a:bodyPr>
          <a:lstStyle/>
          <a:p>
            <a:r>
              <a:rPr lang="en-US"/>
              <a:t>Can task-specific language models have similar predictive performance in reading and listening?</a:t>
            </a:r>
          </a:p>
        </p:txBody>
      </p:sp>
      <p:pic>
        <p:nvPicPr>
          <p:cNvPr id="5" name="Content Placeholder 4" descr="Diagram&#10;&#10;Description automatically generated">
            <a:extLst>
              <a:ext uri="{FF2B5EF4-FFF2-40B4-BE49-F238E27FC236}">
                <a16:creationId xmlns:a16="http://schemas.microsoft.com/office/drawing/2014/main" id="{10F980F8-D29E-6426-CDA6-9A50733CCBE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2252"/>
          <a:stretch/>
        </p:blipFill>
        <p:spPr>
          <a:xfrm>
            <a:off x="6467474" y="1946786"/>
            <a:ext cx="5478719" cy="4375355"/>
          </a:xfrm>
        </p:spPr>
      </p:pic>
      <p:pic>
        <p:nvPicPr>
          <p:cNvPr id="4" name="Content Placeholder 4" descr="Diagram&#10;&#10;Description automatically generated">
            <a:extLst>
              <a:ext uri="{FF2B5EF4-FFF2-40B4-BE49-F238E27FC236}">
                <a16:creationId xmlns:a16="http://schemas.microsoft.com/office/drawing/2014/main" id="{B96E5504-ED32-0D5E-5B41-7CF9EC5F6B37}"/>
              </a:ext>
            </a:extLst>
          </p:cNvPr>
          <p:cNvPicPr>
            <a:picLocks noChangeAspect="1"/>
          </p:cNvPicPr>
          <p:nvPr/>
        </p:nvPicPr>
        <p:blipFill rotWithShape="1">
          <a:blip r:embed="rId2">
            <a:extLst>
              <a:ext uri="{28A0092B-C50C-407E-A947-70E740481C1C}">
                <a14:useLocalDpi xmlns:a14="http://schemas.microsoft.com/office/drawing/2010/main" val="0"/>
              </a:ext>
            </a:extLst>
          </a:blip>
          <a:srcRect r="47748"/>
          <a:stretch/>
        </p:blipFill>
        <p:spPr>
          <a:xfrm>
            <a:off x="471948" y="1946786"/>
            <a:ext cx="5995527" cy="4375355"/>
          </a:xfrm>
          <a:prstGeom prst="rect">
            <a:avLst/>
          </a:prstGeom>
        </p:spPr>
      </p:pic>
    </p:spTree>
    <p:extLst>
      <p:ext uri="{BB962C8B-B14F-4D97-AF65-F5344CB8AC3E}">
        <p14:creationId xmlns:p14="http://schemas.microsoft.com/office/powerpoint/2010/main" val="57953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6"/>
          <p:cNvSpPr txBox="1">
            <a:spLocks noGrp="1"/>
          </p:cNvSpPr>
          <p:nvPr>
            <p:ph type="sldNum" idx="12"/>
          </p:nvPr>
        </p:nvSpPr>
        <p:spPr>
          <a:xfrm>
            <a:off x="8610600" y="6532575"/>
            <a:ext cx="3429200" cy="365200"/>
          </a:xfrm>
          <a:prstGeom prst="rect">
            <a:avLst/>
          </a:prstGeom>
        </p:spPr>
        <p:txBody>
          <a:bodyPr spcFirstLastPara="1" vert="horz" wrap="square" lIns="91433" tIns="45700" rIns="91433" bIns="45700" rtlCol="0" anchor="t" anchorCtr="0">
            <a:noAutofit/>
          </a:bodyPr>
          <a:lstStyle/>
          <a:p>
            <a:pPr>
              <a:buClr>
                <a:srgbClr val="000000"/>
              </a:buClr>
            </a:pPr>
            <a:fld id="{00000000-1234-1234-1234-123412341234}" type="slidenum">
              <a:rPr lang="en"/>
              <a:pPr>
                <a:buClr>
                  <a:srgbClr val="000000"/>
                </a:buClr>
              </a:pPr>
              <a:t>46</a:t>
            </a:fld>
            <a:endParaRPr/>
          </a:p>
        </p:txBody>
      </p:sp>
      <p:sp>
        <p:nvSpPr>
          <p:cNvPr id="344" name="Google Shape;344;p36"/>
          <p:cNvSpPr txBox="1">
            <a:spLocks noGrp="1"/>
          </p:cNvSpPr>
          <p:nvPr>
            <p:ph type="body" idx="4294967295"/>
          </p:nvPr>
        </p:nvSpPr>
        <p:spPr>
          <a:xfrm>
            <a:off x="325295" y="6060985"/>
            <a:ext cx="8919200" cy="177600"/>
          </a:xfrm>
          <a:prstGeom prst="rect">
            <a:avLst/>
          </a:prstGeom>
          <a:noFill/>
          <a:ln>
            <a:noFill/>
          </a:ln>
        </p:spPr>
        <p:txBody>
          <a:bodyPr spcFirstLastPara="1" vert="horz" wrap="square" lIns="91433" tIns="45700" rIns="91433" bIns="45700" rtlCol="0" anchor="t" anchorCtr="0">
            <a:normAutofit fontScale="25000" lnSpcReduction="20000"/>
          </a:bodyPr>
          <a:lstStyle/>
          <a:p>
            <a:pPr marL="0" indent="0">
              <a:spcBef>
                <a:spcPts val="0"/>
              </a:spcBef>
              <a:buClr>
                <a:srgbClr val="222222"/>
              </a:buClr>
              <a:buSzPct val="100000"/>
              <a:buNone/>
            </a:pPr>
            <a:r>
              <a:rPr lang="en" b="0" i="0" u="sng">
                <a:solidFill>
                  <a:srgbClr val="222222"/>
                </a:solidFill>
                <a:latin typeface="Arial"/>
                <a:ea typeface="Arial"/>
                <a:cs typeface="Arial"/>
                <a:sym typeface="Arial"/>
                <a:hlinkClick r:id="rId3">
                  <a:extLst>
                    <a:ext uri="{A12FA001-AC4F-418D-AE19-62706E023703}">
                      <ahyp:hlinkClr xmlns:ahyp="http://schemas.microsoft.com/office/drawing/2018/hyperlinkcolor" val="tx"/>
                    </a:ext>
                  </a:extLst>
                </a:hlinkClick>
              </a:rPr>
              <a:t>Oota, Subba Reddy, Jashn Arora, Veeral Agarwal, Mounika Marreddy, Manish Gupta, and Bapi Raju Surampudi. "Neural Language Taskonomy: Which NLP Tasks are the most Predictive of fMRI Brain Activity?." </a:t>
            </a:r>
            <a:r>
              <a:rPr lang="en" b="0" i="1" u="sng">
                <a:solidFill>
                  <a:srgbClr val="222222"/>
                </a:solidFill>
                <a:latin typeface="Arial"/>
                <a:ea typeface="Arial"/>
                <a:cs typeface="Arial"/>
                <a:sym typeface="Arial"/>
                <a:hlinkClick r:id="rId3">
                  <a:extLst>
                    <a:ext uri="{A12FA001-AC4F-418D-AE19-62706E023703}">
                      <ahyp:hlinkClr xmlns:ahyp="http://schemas.microsoft.com/office/drawing/2018/hyperlinkcolor" val="tx"/>
                    </a:ext>
                  </a:extLst>
                </a:hlinkClick>
              </a:rPr>
              <a:t>arXiv preprint arXiv:2205.01404</a:t>
            </a:r>
            <a:r>
              <a:rPr lang="en" b="0" i="0" u="sng">
                <a:solidFill>
                  <a:srgbClr val="222222"/>
                </a:solidFill>
                <a:latin typeface="Arial"/>
                <a:ea typeface="Arial"/>
                <a:cs typeface="Arial"/>
                <a:sym typeface="Arial"/>
                <a:hlinkClick r:id="rId3">
                  <a:extLst>
                    <a:ext uri="{A12FA001-AC4F-418D-AE19-62706E023703}">
                      <ahyp:hlinkClr xmlns:ahyp="http://schemas.microsoft.com/office/drawing/2018/hyperlinkcolor" val="tx"/>
                    </a:ext>
                  </a:extLst>
                </a:hlinkClick>
              </a:rPr>
              <a:t> (2022).</a:t>
            </a:r>
            <a:endParaRPr/>
          </a:p>
          <a:p>
            <a:pPr marL="0" indent="0">
              <a:spcBef>
                <a:spcPts val="1067"/>
              </a:spcBef>
              <a:buClr>
                <a:schemeClr val="dk1"/>
              </a:buClr>
              <a:buSzPct val="100000"/>
              <a:buNone/>
            </a:pPr>
            <a:endParaRPr/>
          </a:p>
        </p:txBody>
      </p:sp>
      <p:pic>
        <p:nvPicPr>
          <p:cNvPr id="345" name="Google Shape;345;p36"/>
          <p:cNvPicPr preferRelativeResize="0">
            <a:picLocks noGrp="1"/>
          </p:cNvPicPr>
          <p:nvPr>
            <p:ph type="body" idx="4294967295"/>
          </p:nvPr>
        </p:nvPicPr>
        <p:blipFill rotWithShape="1">
          <a:blip r:embed="rId4">
            <a:alphaModFix/>
          </a:blip>
          <a:srcRect r="1117" b="970"/>
          <a:stretch/>
        </p:blipFill>
        <p:spPr>
          <a:xfrm>
            <a:off x="425647" y="3700377"/>
            <a:ext cx="5740400" cy="2129200"/>
          </a:xfrm>
          <a:prstGeom prst="rect">
            <a:avLst/>
          </a:prstGeom>
          <a:noFill/>
          <a:ln>
            <a:noFill/>
          </a:ln>
        </p:spPr>
      </p:pic>
      <p:pic>
        <p:nvPicPr>
          <p:cNvPr id="346" name="Google Shape;346;p36"/>
          <p:cNvPicPr preferRelativeResize="0"/>
          <p:nvPr/>
        </p:nvPicPr>
        <p:blipFill rotWithShape="1">
          <a:blip r:embed="rId5">
            <a:alphaModFix/>
          </a:blip>
          <a:srcRect/>
          <a:stretch/>
        </p:blipFill>
        <p:spPr>
          <a:xfrm>
            <a:off x="7102040" y="4166817"/>
            <a:ext cx="3186137" cy="1600212"/>
          </a:xfrm>
          <a:prstGeom prst="rect">
            <a:avLst/>
          </a:prstGeom>
          <a:noFill/>
          <a:ln>
            <a:noFill/>
          </a:ln>
        </p:spPr>
      </p:pic>
      <p:sp>
        <p:nvSpPr>
          <p:cNvPr id="347" name="Google Shape;347;p36"/>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r>
              <a:rPr lang="en"/>
              <a:t>Tasks affect processing</a:t>
            </a:r>
            <a:endParaRPr/>
          </a:p>
        </p:txBody>
      </p:sp>
      <p:sp>
        <p:nvSpPr>
          <p:cNvPr id="348" name="Google Shape;348;p36"/>
          <p:cNvSpPr txBox="1"/>
          <p:nvPr/>
        </p:nvSpPr>
        <p:spPr>
          <a:xfrm>
            <a:off x="265967" y="1138733"/>
            <a:ext cx="7664400" cy="2316299"/>
          </a:xfrm>
          <a:prstGeom prst="rect">
            <a:avLst/>
          </a:prstGeom>
          <a:noFill/>
          <a:ln>
            <a:noFill/>
          </a:ln>
        </p:spPr>
        <p:txBody>
          <a:bodyPr spcFirstLastPara="1" wrap="square" lIns="121900" tIns="121900" rIns="121900" bIns="121900" anchor="t" anchorCtr="0">
            <a:spAutoFit/>
          </a:bodyPr>
          <a:lstStyle/>
          <a:p>
            <a:pPr marL="237061" indent="-262460">
              <a:lnSpc>
                <a:spcPct val="90000"/>
              </a:lnSpc>
              <a:buClr>
                <a:schemeClr val="dk1"/>
              </a:buClr>
              <a:buSzPts val="1700"/>
              <a:buChar char="•"/>
            </a:pPr>
            <a:r>
              <a:rPr lang="en" sz="2267">
                <a:solidFill>
                  <a:schemeClr val="dk1"/>
                </a:solidFill>
                <a:latin typeface="Calibri"/>
                <a:ea typeface="Calibri"/>
                <a:cs typeface="Calibri"/>
                <a:sym typeface="Calibri"/>
              </a:rPr>
              <a:t>Stimuli: passages and narratives</a:t>
            </a:r>
            <a:endParaRPr sz="2267">
              <a:solidFill>
                <a:schemeClr val="dk1"/>
              </a:solidFill>
              <a:latin typeface="Calibri"/>
              <a:ea typeface="Calibri"/>
              <a:cs typeface="Calibri"/>
              <a:sym typeface="Calibri"/>
            </a:endParaRPr>
          </a:p>
          <a:p>
            <a:pPr marL="237061" indent="-262460">
              <a:lnSpc>
                <a:spcPct val="90000"/>
              </a:lnSpc>
              <a:spcBef>
                <a:spcPts val="1333"/>
              </a:spcBef>
              <a:buClr>
                <a:schemeClr val="dk1"/>
              </a:buClr>
              <a:buSzPts val="1700"/>
              <a:buChar char="•"/>
            </a:pPr>
            <a:r>
              <a:rPr lang="en" sz="2267">
                <a:solidFill>
                  <a:schemeClr val="dk1"/>
                </a:solidFill>
                <a:latin typeface="Calibri"/>
                <a:ea typeface="Calibri"/>
                <a:cs typeface="Calibri"/>
                <a:sym typeface="Calibri"/>
              </a:rPr>
              <a:t>Stimulus representation: task-optimized NLP models for a range of tasks</a:t>
            </a:r>
            <a:endParaRPr sz="2267">
              <a:solidFill>
                <a:schemeClr val="dk1"/>
              </a:solidFill>
              <a:latin typeface="Calibri"/>
              <a:ea typeface="Calibri"/>
              <a:cs typeface="Calibri"/>
              <a:sym typeface="Calibri"/>
            </a:endParaRPr>
          </a:p>
          <a:p>
            <a:pPr marL="237061" indent="-262460">
              <a:lnSpc>
                <a:spcPct val="90000"/>
              </a:lnSpc>
              <a:spcBef>
                <a:spcPts val="1333"/>
              </a:spcBef>
              <a:spcAft>
                <a:spcPts val="1333"/>
              </a:spcAft>
              <a:buClr>
                <a:schemeClr val="dk1"/>
              </a:buClr>
              <a:buSzPts val="1700"/>
              <a:buChar char="•"/>
            </a:pPr>
            <a:r>
              <a:rPr lang="en" sz="2267">
                <a:solidFill>
                  <a:schemeClr val="dk1"/>
                </a:solidFill>
                <a:latin typeface="Calibri"/>
                <a:ea typeface="Calibri"/>
                <a:cs typeface="Calibri"/>
                <a:sym typeface="Calibri"/>
              </a:rPr>
              <a:t>Brain recording &amp; modality: fMRI, reading &amp; listening of different stimuli</a:t>
            </a:r>
            <a:endParaRPr sz="2400"/>
          </a:p>
        </p:txBody>
      </p:sp>
      <p:sp>
        <p:nvSpPr>
          <p:cNvPr id="349" name="Google Shape;349;p36"/>
          <p:cNvSpPr txBox="1"/>
          <p:nvPr/>
        </p:nvSpPr>
        <p:spPr>
          <a:xfrm>
            <a:off x="7462433" y="1096182"/>
            <a:ext cx="4264800" cy="2462172"/>
          </a:xfrm>
          <a:prstGeom prst="rect">
            <a:avLst/>
          </a:prstGeom>
          <a:solidFill>
            <a:srgbClr val="FFF2CC"/>
          </a:solidFill>
          <a:ln>
            <a:noFill/>
          </a:ln>
        </p:spPr>
        <p:txBody>
          <a:bodyPr spcFirstLastPara="1" wrap="square" lIns="121900" tIns="121900" rIns="121900" bIns="121900" anchor="t" anchorCtr="0">
            <a:spAutoFit/>
          </a:bodyPr>
          <a:lstStyle/>
          <a:p>
            <a:r>
              <a:rPr lang="en" sz="2400">
                <a:solidFill>
                  <a:schemeClr val="dk1"/>
                </a:solidFill>
                <a:latin typeface="Calibri"/>
                <a:ea typeface="Calibri"/>
                <a:cs typeface="Calibri"/>
                <a:sym typeface="Calibri"/>
              </a:rPr>
              <a:t>Reading fMRI best explained by coref. resolution, NER, shallow syntax parsing</a:t>
            </a:r>
            <a:endParaRPr sz="2400">
              <a:solidFill>
                <a:schemeClr val="dk1"/>
              </a:solidFill>
              <a:latin typeface="Calibri"/>
              <a:ea typeface="Calibri"/>
              <a:cs typeface="Calibri"/>
              <a:sym typeface="Calibri"/>
            </a:endParaRPr>
          </a:p>
          <a:p>
            <a:r>
              <a:rPr lang="en" sz="2400">
                <a:solidFill>
                  <a:schemeClr val="dk1"/>
                </a:solidFill>
                <a:latin typeface="Calibri"/>
                <a:ea typeface="Calibri"/>
                <a:cs typeface="Calibri"/>
                <a:sym typeface="Calibri"/>
              </a:rPr>
              <a:t>Listening fMRI best explained by paraphrasing, summarization, NLI</a:t>
            </a:r>
            <a:endParaRPr sz="240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C465CF16-EE50-B88D-B44B-3E6ADD8620D4}"/>
              </a:ext>
            </a:extLst>
          </p:cNvPr>
          <p:cNvPicPr>
            <a:picLocks noChangeAspect="1"/>
          </p:cNvPicPr>
          <p:nvPr/>
        </p:nvPicPr>
        <p:blipFill>
          <a:blip r:embed="rId6"/>
          <a:stretch>
            <a:fillRect/>
          </a:stretch>
        </p:blipFill>
        <p:spPr>
          <a:xfrm>
            <a:off x="4033283" y="6458997"/>
            <a:ext cx="4371211" cy="4328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7"/>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r>
              <a:rPr lang="en"/>
              <a:t>Challenges in using DL for cognitive science</a:t>
            </a:r>
            <a:endParaRPr/>
          </a:p>
        </p:txBody>
      </p:sp>
      <p:sp>
        <p:nvSpPr>
          <p:cNvPr id="355" name="Google Shape;355;p37"/>
          <p:cNvSpPr txBox="1">
            <a:spLocks noGrp="1"/>
          </p:cNvSpPr>
          <p:nvPr>
            <p:ph type="body" idx="1"/>
          </p:nvPr>
        </p:nvSpPr>
        <p:spPr>
          <a:xfrm>
            <a:off x="147639" y="1104900"/>
            <a:ext cx="11892000" cy="5191200"/>
          </a:xfrm>
          <a:prstGeom prst="rect">
            <a:avLst/>
          </a:prstGeom>
        </p:spPr>
        <p:txBody>
          <a:bodyPr spcFirstLastPara="1" vert="horz" wrap="square" lIns="91433" tIns="45700" rIns="91433" bIns="45700" rtlCol="0" anchor="t" anchorCtr="0">
            <a:normAutofit/>
          </a:bodyPr>
          <a:lstStyle/>
          <a:p>
            <a:pPr indent="-482588">
              <a:buSzPts val="2100"/>
              <a:buFont typeface="Calibri"/>
              <a:buChar char="•"/>
            </a:pPr>
            <a:r>
              <a:rPr lang="en"/>
              <a:t>Not designed to specifically model brain processing</a:t>
            </a:r>
            <a:endParaRPr/>
          </a:p>
          <a:p>
            <a:pPr lvl="1" indent="-440256">
              <a:spcBef>
                <a:spcPts val="1333"/>
              </a:spcBef>
              <a:buSzPts val="1600"/>
              <a:buFont typeface="Calibri"/>
              <a:buChar char="•"/>
            </a:pPr>
            <a:r>
              <a:rPr lang="en"/>
              <a:t>Training DL models using brain recordings</a:t>
            </a:r>
            <a:endParaRPr/>
          </a:p>
          <a:p>
            <a:pPr lvl="1" indent="-440256">
              <a:spcBef>
                <a:spcPts val="1333"/>
              </a:spcBef>
              <a:buSzPts val="1600"/>
              <a:buFont typeface="Calibri"/>
              <a:buChar char="•"/>
            </a:pPr>
            <a:r>
              <a:rPr lang="en"/>
              <a:t>Task-based modeling</a:t>
            </a:r>
            <a:endParaRPr/>
          </a:p>
          <a:p>
            <a:pPr indent="-482588">
              <a:spcBef>
                <a:spcPts val="1333"/>
              </a:spcBef>
              <a:buSzPts val="2100"/>
              <a:buFont typeface="Calibri"/>
              <a:buChar char="•"/>
            </a:pPr>
            <a:r>
              <a:rPr lang="en"/>
              <a:t>Can be difficult to interpret due to multiple sources of information</a:t>
            </a:r>
            <a:endParaRPr/>
          </a:p>
          <a:p>
            <a:pPr lvl="1" indent="-440256">
              <a:spcBef>
                <a:spcPts val="1333"/>
              </a:spcBef>
              <a:buSzPts val="1600"/>
              <a:buFont typeface="Calibri"/>
              <a:buChar char="•"/>
            </a:pPr>
            <a:r>
              <a:rPr lang="en" b="1"/>
              <a:t>Disentangling contributions of different info sources to brain predictions</a:t>
            </a:r>
            <a:endParaRPr b="1"/>
          </a:p>
        </p:txBody>
      </p:sp>
      <p:sp>
        <p:nvSpPr>
          <p:cNvPr id="356" name="Google Shape;356;p37"/>
          <p:cNvSpPr txBox="1">
            <a:spLocks noGrp="1"/>
          </p:cNvSpPr>
          <p:nvPr>
            <p:ph type="sldNum" idx="12"/>
          </p:nvPr>
        </p:nvSpPr>
        <p:spPr>
          <a:xfrm>
            <a:off x="8610600" y="6532575"/>
            <a:ext cx="3429200" cy="365200"/>
          </a:xfrm>
          <a:prstGeom prst="rect">
            <a:avLst/>
          </a:prstGeom>
          <a:noFill/>
          <a:ln>
            <a:noFill/>
          </a:ln>
        </p:spPr>
        <p:txBody>
          <a:bodyPr spcFirstLastPara="1" vert="horz" wrap="square" lIns="91433" tIns="45700" rIns="91433" bIns="45700" rtlCol="0" anchor="t" anchorCtr="0">
            <a:noAutofit/>
          </a:bodyPr>
          <a:lstStyle/>
          <a:p>
            <a:fld id="{00000000-1234-1234-1234-123412341234}" type="slidenum">
              <a:rPr lang="en"/>
              <a:pPr/>
              <a:t>47</a:t>
            </a:fld>
            <a:endParaRPr/>
          </a:p>
        </p:txBody>
      </p:sp>
      <p:pic>
        <p:nvPicPr>
          <p:cNvPr id="2" name="Picture 1">
            <a:extLst>
              <a:ext uri="{FF2B5EF4-FFF2-40B4-BE49-F238E27FC236}">
                <a16:creationId xmlns:a16="http://schemas.microsoft.com/office/drawing/2014/main" id="{B40AC014-DC22-FA48-E601-7C9E5FE35806}"/>
              </a:ext>
            </a:extLst>
          </p:cNvPr>
          <p:cNvPicPr>
            <a:picLocks noChangeAspect="1"/>
          </p:cNvPicPr>
          <p:nvPr/>
        </p:nvPicPr>
        <p:blipFill>
          <a:blip r:embed="rId3"/>
          <a:stretch>
            <a:fillRect/>
          </a:stretch>
        </p:blipFill>
        <p:spPr>
          <a:xfrm>
            <a:off x="4033283" y="6458997"/>
            <a:ext cx="4371211" cy="432854"/>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8"/>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fontScale="90000"/>
          </a:bodyPr>
          <a:lstStyle/>
          <a:p>
            <a:r>
              <a:rPr lang="en"/>
              <a:t>Disentangling contributions of different info sources to brain predictions</a:t>
            </a:r>
            <a:endParaRPr/>
          </a:p>
        </p:txBody>
      </p:sp>
      <p:sp>
        <p:nvSpPr>
          <p:cNvPr id="362" name="Google Shape;362;p38"/>
          <p:cNvSpPr txBox="1"/>
          <p:nvPr/>
        </p:nvSpPr>
        <p:spPr>
          <a:xfrm>
            <a:off x="475267" y="2155067"/>
            <a:ext cx="4132266" cy="571600"/>
          </a:xfrm>
          <a:prstGeom prst="rect">
            <a:avLst/>
          </a:prstGeom>
          <a:noFill/>
          <a:ln>
            <a:noFill/>
          </a:ln>
        </p:spPr>
        <p:txBody>
          <a:bodyPr spcFirstLastPara="1" wrap="square" lIns="121900" tIns="121900" rIns="121900" bIns="121900" anchor="t" anchorCtr="0">
            <a:noAutofit/>
          </a:bodyPr>
          <a:lstStyle/>
          <a:p>
            <a:r>
              <a:rPr lang="en" sz="2400" i="1">
                <a:latin typeface="Montserrat"/>
                <a:ea typeface="Montserrat"/>
                <a:cs typeface="Montserrat"/>
                <a:sym typeface="Montserrat"/>
              </a:rPr>
              <a:t>“Mary finished the apple”</a:t>
            </a:r>
            <a:endParaRPr sz="2400" i="1">
              <a:latin typeface="Montserrat"/>
              <a:ea typeface="Montserrat"/>
              <a:cs typeface="Montserrat"/>
              <a:sym typeface="Montserrat"/>
            </a:endParaRPr>
          </a:p>
        </p:txBody>
      </p:sp>
      <p:sp>
        <p:nvSpPr>
          <p:cNvPr id="363" name="Google Shape;363;p38"/>
          <p:cNvSpPr txBox="1"/>
          <p:nvPr/>
        </p:nvSpPr>
        <p:spPr>
          <a:xfrm>
            <a:off x="906333" y="2805167"/>
            <a:ext cx="3701200" cy="842400"/>
          </a:xfrm>
          <a:prstGeom prst="rect">
            <a:avLst/>
          </a:prstGeom>
          <a:noFill/>
          <a:ln>
            <a:noFill/>
          </a:ln>
        </p:spPr>
        <p:txBody>
          <a:bodyPr spcFirstLastPara="1" wrap="square" lIns="121900" tIns="121900" rIns="121900" bIns="121900" anchor="t" anchorCtr="0">
            <a:noAutofit/>
          </a:bodyPr>
          <a:lstStyle/>
          <a:p>
            <a:r>
              <a:rPr lang="en" sz="2000" b="1">
                <a:latin typeface="Montserrat"/>
                <a:ea typeface="Montserrat"/>
                <a:cs typeface="Montserrat"/>
                <a:sym typeface="Montserrat"/>
              </a:rPr>
              <a:t>supra-word meaning</a:t>
            </a:r>
            <a:r>
              <a:rPr lang="en" sz="2000">
                <a:latin typeface="Montserrat"/>
                <a:ea typeface="Montserrat"/>
                <a:cs typeface="Montserrat"/>
                <a:sym typeface="Montserrat"/>
              </a:rPr>
              <a:t> may contain concept of:</a:t>
            </a:r>
            <a:endParaRPr sz="2000">
              <a:latin typeface="Montserrat"/>
              <a:ea typeface="Montserrat"/>
              <a:cs typeface="Montserrat"/>
              <a:sym typeface="Montserrat"/>
            </a:endParaRPr>
          </a:p>
          <a:p>
            <a:pPr marL="609585" indent="-431789">
              <a:buSzPts val="1500"/>
              <a:buFont typeface="Montserrat"/>
              <a:buChar char="-"/>
            </a:pPr>
            <a:r>
              <a:rPr lang="en" sz="2000">
                <a:latin typeface="Montserrat"/>
                <a:ea typeface="Montserrat"/>
                <a:cs typeface="Montserrat"/>
                <a:sym typeface="Montserrat"/>
              </a:rPr>
              <a:t>eating</a:t>
            </a:r>
            <a:endParaRPr sz="2000">
              <a:latin typeface="Montserrat"/>
              <a:ea typeface="Montserrat"/>
              <a:cs typeface="Montserrat"/>
              <a:sym typeface="Montserrat"/>
            </a:endParaRPr>
          </a:p>
          <a:p>
            <a:pPr marL="609585" indent="-431789">
              <a:buSzPts val="1500"/>
              <a:buFont typeface="Montserrat"/>
              <a:buChar char="-"/>
            </a:pPr>
            <a:r>
              <a:rPr lang="en" sz="2000">
                <a:latin typeface="Montserrat"/>
                <a:ea typeface="Montserrat"/>
                <a:cs typeface="Montserrat"/>
                <a:sym typeface="Montserrat"/>
              </a:rPr>
              <a:t>apple core</a:t>
            </a:r>
            <a:endParaRPr sz="2000">
              <a:latin typeface="Montserrat"/>
              <a:ea typeface="Montserrat"/>
              <a:cs typeface="Montserrat"/>
              <a:sym typeface="Montserrat"/>
            </a:endParaRPr>
          </a:p>
          <a:p>
            <a:pPr marL="609585" indent="-431789">
              <a:buSzPts val="1500"/>
              <a:buFont typeface="Montserrat"/>
              <a:buChar char="-"/>
            </a:pPr>
            <a:r>
              <a:rPr lang="en" sz="2000">
                <a:latin typeface="Montserrat"/>
                <a:ea typeface="Montserrat"/>
                <a:cs typeface="Montserrat"/>
                <a:sym typeface="Montserrat"/>
              </a:rPr>
              <a:t>…</a:t>
            </a:r>
            <a:endParaRPr sz="2000">
              <a:latin typeface="Montserrat"/>
              <a:ea typeface="Montserrat"/>
              <a:cs typeface="Montserrat"/>
              <a:sym typeface="Montserrat"/>
            </a:endParaRPr>
          </a:p>
        </p:txBody>
      </p:sp>
      <p:grpSp>
        <p:nvGrpSpPr>
          <p:cNvPr id="364" name="Google Shape;364;p38"/>
          <p:cNvGrpSpPr/>
          <p:nvPr/>
        </p:nvGrpSpPr>
        <p:grpSpPr>
          <a:xfrm>
            <a:off x="5395634" y="2155067"/>
            <a:ext cx="6492767" cy="3029103"/>
            <a:chOff x="4046725" y="1616300"/>
            <a:chExt cx="4869575" cy="2271827"/>
          </a:xfrm>
        </p:grpSpPr>
        <p:grpSp>
          <p:nvGrpSpPr>
            <p:cNvPr id="365" name="Google Shape;365;p38"/>
            <p:cNvGrpSpPr/>
            <p:nvPr/>
          </p:nvGrpSpPr>
          <p:grpSpPr>
            <a:xfrm>
              <a:off x="7358070" y="3161146"/>
              <a:ext cx="1558230" cy="726981"/>
              <a:chOff x="3469050" y="2023251"/>
              <a:chExt cx="2692174" cy="1256013"/>
            </a:xfrm>
          </p:grpSpPr>
          <p:sp>
            <p:nvSpPr>
              <p:cNvPr id="366" name="Google Shape;366;p38"/>
              <p:cNvSpPr/>
              <p:nvPr/>
            </p:nvSpPr>
            <p:spPr>
              <a:xfrm>
                <a:off x="3582925" y="2213964"/>
                <a:ext cx="227700" cy="1065300"/>
              </a:xfrm>
              <a:prstGeom prst="rect">
                <a:avLst/>
              </a:prstGeom>
              <a:solidFill>
                <a:srgbClr val="FFFFFF"/>
              </a:solidFill>
              <a:ln>
                <a:noFill/>
              </a:ln>
            </p:spPr>
            <p:txBody>
              <a:bodyPr spcFirstLastPara="1" wrap="square" lIns="121900" tIns="121900" rIns="121900" bIns="121900" anchor="ctr" anchorCtr="0">
                <a:noAutofit/>
              </a:bodyPr>
              <a:lstStyle/>
              <a:p>
                <a:endParaRPr sz="2400"/>
              </a:p>
            </p:txBody>
          </p:sp>
          <p:pic>
            <p:nvPicPr>
              <p:cNvPr id="367" name="Google Shape;367;p38"/>
              <p:cNvPicPr preferRelativeResize="0"/>
              <p:nvPr/>
            </p:nvPicPr>
            <p:blipFill rotWithShape="1">
              <a:blip r:embed="rId3">
                <a:alphaModFix/>
              </a:blip>
              <a:srcRect l="475" t="9786" r="61212" b="37540"/>
              <a:stretch/>
            </p:blipFill>
            <p:spPr>
              <a:xfrm>
                <a:off x="3469050" y="2023251"/>
                <a:ext cx="2692174" cy="1201800"/>
              </a:xfrm>
              <a:prstGeom prst="rect">
                <a:avLst/>
              </a:prstGeom>
              <a:noFill/>
              <a:ln>
                <a:noFill/>
              </a:ln>
            </p:spPr>
          </p:pic>
          <p:pic>
            <p:nvPicPr>
              <p:cNvPr id="368" name="Google Shape;368;p38"/>
              <p:cNvPicPr preferRelativeResize="0"/>
              <p:nvPr/>
            </p:nvPicPr>
            <p:blipFill rotWithShape="1">
              <a:blip r:embed="rId4">
                <a:alphaModFix/>
              </a:blip>
              <a:srcRect l="3679" t="15273" r="87556" b="75220"/>
              <a:stretch/>
            </p:blipFill>
            <p:spPr>
              <a:xfrm>
                <a:off x="4486380" y="2550989"/>
                <a:ext cx="615876" cy="216901"/>
              </a:xfrm>
              <a:prstGeom prst="rect">
                <a:avLst/>
              </a:prstGeom>
              <a:noFill/>
              <a:ln>
                <a:noFill/>
              </a:ln>
            </p:spPr>
          </p:pic>
          <p:pic>
            <p:nvPicPr>
              <p:cNvPr id="369" name="Google Shape;369;p38"/>
              <p:cNvPicPr preferRelativeResize="0"/>
              <p:nvPr/>
            </p:nvPicPr>
            <p:blipFill rotWithShape="1">
              <a:blip r:embed="rId5">
                <a:alphaModFix/>
              </a:blip>
              <a:srcRect l="3679" t="15272" r="87556" b="75643"/>
              <a:stretch/>
            </p:blipFill>
            <p:spPr>
              <a:xfrm>
                <a:off x="5281709" y="2957440"/>
                <a:ext cx="615876" cy="207249"/>
              </a:xfrm>
              <a:prstGeom prst="rect">
                <a:avLst/>
              </a:prstGeom>
              <a:noFill/>
              <a:ln>
                <a:noFill/>
              </a:ln>
            </p:spPr>
          </p:pic>
          <p:pic>
            <p:nvPicPr>
              <p:cNvPr id="370" name="Google Shape;370;p38"/>
              <p:cNvPicPr preferRelativeResize="0"/>
              <p:nvPr/>
            </p:nvPicPr>
            <p:blipFill rotWithShape="1">
              <a:blip r:embed="rId5">
                <a:alphaModFix/>
              </a:blip>
              <a:srcRect l="3679" t="15272" r="87556" b="75643"/>
              <a:stretch/>
            </p:blipFill>
            <p:spPr>
              <a:xfrm>
                <a:off x="4486376" y="2957440"/>
                <a:ext cx="615876" cy="207249"/>
              </a:xfrm>
              <a:prstGeom prst="rect">
                <a:avLst/>
              </a:prstGeom>
              <a:noFill/>
              <a:ln>
                <a:noFill/>
              </a:ln>
            </p:spPr>
          </p:pic>
          <p:sp>
            <p:nvSpPr>
              <p:cNvPr id="371" name="Google Shape;371;p38"/>
              <p:cNvSpPr/>
              <p:nvPr/>
            </p:nvSpPr>
            <p:spPr>
              <a:xfrm>
                <a:off x="3520488" y="2023252"/>
                <a:ext cx="176100" cy="1201800"/>
              </a:xfrm>
              <a:prstGeom prst="rect">
                <a:avLst/>
              </a:prstGeom>
              <a:solidFill>
                <a:srgbClr val="FFFFFF"/>
              </a:solidFill>
              <a:ln>
                <a:noFill/>
              </a:ln>
            </p:spPr>
            <p:txBody>
              <a:bodyPr spcFirstLastPara="1" wrap="square" lIns="121900" tIns="121900" rIns="121900" bIns="121900" anchor="ctr" anchorCtr="0">
                <a:noAutofit/>
              </a:bodyPr>
              <a:lstStyle/>
              <a:p>
                <a:endParaRPr sz="2400"/>
              </a:p>
            </p:txBody>
          </p:sp>
          <p:pic>
            <p:nvPicPr>
              <p:cNvPr id="372" name="Google Shape;372;p38"/>
              <p:cNvPicPr preferRelativeResize="0"/>
              <p:nvPr/>
            </p:nvPicPr>
            <p:blipFill rotWithShape="1">
              <a:blip r:embed="rId5">
                <a:alphaModFix/>
              </a:blip>
              <a:srcRect l="3679" t="15272" r="87556" b="75643"/>
              <a:stretch/>
            </p:blipFill>
            <p:spPr>
              <a:xfrm>
                <a:off x="3686741" y="2957440"/>
                <a:ext cx="615876" cy="207249"/>
              </a:xfrm>
              <a:prstGeom prst="rect">
                <a:avLst/>
              </a:prstGeom>
              <a:noFill/>
              <a:ln>
                <a:noFill/>
              </a:ln>
            </p:spPr>
          </p:pic>
          <p:pic>
            <p:nvPicPr>
              <p:cNvPr id="373" name="Google Shape;373;p38"/>
              <p:cNvPicPr preferRelativeResize="0"/>
              <p:nvPr/>
            </p:nvPicPr>
            <p:blipFill rotWithShape="1">
              <a:blip r:embed="rId4">
                <a:alphaModFix/>
              </a:blip>
              <a:srcRect l="3679" t="15273" r="87556" b="75220"/>
              <a:stretch/>
            </p:blipFill>
            <p:spPr>
              <a:xfrm>
                <a:off x="5286945" y="2550989"/>
                <a:ext cx="615876" cy="216901"/>
              </a:xfrm>
              <a:prstGeom prst="rect">
                <a:avLst/>
              </a:prstGeom>
              <a:noFill/>
              <a:ln>
                <a:noFill/>
              </a:ln>
            </p:spPr>
          </p:pic>
          <p:pic>
            <p:nvPicPr>
              <p:cNvPr id="374" name="Google Shape;374;p38"/>
              <p:cNvPicPr preferRelativeResize="0"/>
              <p:nvPr/>
            </p:nvPicPr>
            <p:blipFill rotWithShape="1">
              <a:blip r:embed="rId4">
                <a:alphaModFix/>
              </a:blip>
              <a:srcRect l="3679" t="15273" r="87556" b="75220"/>
              <a:stretch/>
            </p:blipFill>
            <p:spPr>
              <a:xfrm>
                <a:off x="5276259" y="2144899"/>
                <a:ext cx="615876" cy="216901"/>
              </a:xfrm>
              <a:prstGeom prst="rect">
                <a:avLst/>
              </a:prstGeom>
              <a:noFill/>
              <a:ln>
                <a:noFill/>
              </a:ln>
            </p:spPr>
          </p:pic>
          <p:pic>
            <p:nvPicPr>
              <p:cNvPr id="375" name="Google Shape;375;p38"/>
              <p:cNvPicPr preferRelativeResize="0"/>
              <p:nvPr/>
            </p:nvPicPr>
            <p:blipFill rotWithShape="1">
              <a:blip r:embed="rId4">
                <a:alphaModFix/>
              </a:blip>
              <a:srcRect l="3679" t="15273" r="87556" b="75220"/>
              <a:stretch/>
            </p:blipFill>
            <p:spPr>
              <a:xfrm>
                <a:off x="4489168" y="2146758"/>
                <a:ext cx="615876" cy="216901"/>
              </a:xfrm>
              <a:prstGeom prst="rect">
                <a:avLst/>
              </a:prstGeom>
              <a:noFill/>
              <a:ln>
                <a:noFill/>
              </a:ln>
            </p:spPr>
          </p:pic>
          <p:pic>
            <p:nvPicPr>
              <p:cNvPr id="376" name="Google Shape;376;p38"/>
              <p:cNvPicPr preferRelativeResize="0"/>
              <p:nvPr/>
            </p:nvPicPr>
            <p:blipFill rotWithShape="1">
              <a:blip r:embed="rId4">
                <a:alphaModFix/>
              </a:blip>
              <a:srcRect l="3679" t="15273" r="87556" b="75220"/>
              <a:stretch/>
            </p:blipFill>
            <p:spPr>
              <a:xfrm>
                <a:off x="3689533" y="2144899"/>
                <a:ext cx="615876" cy="216901"/>
              </a:xfrm>
              <a:prstGeom prst="rect">
                <a:avLst/>
              </a:prstGeom>
              <a:noFill/>
              <a:ln>
                <a:noFill/>
              </a:ln>
            </p:spPr>
          </p:pic>
          <p:pic>
            <p:nvPicPr>
              <p:cNvPr id="377" name="Google Shape;377;p38"/>
              <p:cNvPicPr preferRelativeResize="0"/>
              <p:nvPr/>
            </p:nvPicPr>
            <p:blipFill rotWithShape="1">
              <a:blip r:embed="rId4">
                <a:alphaModFix/>
              </a:blip>
              <a:srcRect l="3679" t="15273" r="87556" b="75220"/>
              <a:stretch/>
            </p:blipFill>
            <p:spPr>
              <a:xfrm>
                <a:off x="3688604" y="2551919"/>
                <a:ext cx="615876" cy="216901"/>
              </a:xfrm>
              <a:prstGeom prst="rect">
                <a:avLst/>
              </a:prstGeom>
              <a:noFill/>
              <a:ln>
                <a:noFill/>
              </a:ln>
            </p:spPr>
          </p:pic>
        </p:grpSp>
        <p:grpSp>
          <p:nvGrpSpPr>
            <p:cNvPr id="378" name="Google Shape;378;p38"/>
            <p:cNvGrpSpPr/>
            <p:nvPr/>
          </p:nvGrpSpPr>
          <p:grpSpPr>
            <a:xfrm>
              <a:off x="4046731" y="2502209"/>
              <a:ext cx="4351208" cy="848323"/>
              <a:chOff x="4197715" y="2367675"/>
              <a:chExt cx="3564811" cy="695062"/>
            </a:xfrm>
          </p:grpSpPr>
          <p:grpSp>
            <p:nvGrpSpPr>
              <p:cNvPr id="379" name="Google Shape;379;p38"/>
              <p:cNvGrpSpPr/>
              <p:nvPr/>
            </p:nvGrpSpPr>
            <p:grpSpPr>
              <a:xfrm>
                <a:off x="4404825" y="2367675"/>
                <a:ext cx="3357701" cy="354000"/>
                <a:chOff x="5025875" y="2414550"/>
                <a:chExt cx="3357701" cy="354000"/>
              </a:xfrm>
            </p:grpSpPr>
            <p:pic>
              <p:nvPicPr>
                <p:cNvPr id="380" name="Google Shape;380;p38"/>
                <p:cNvPicPr preferRelativeResize="0"/>
                <p:nvPr/>
              </p:nvPicPr>
              <p:blipFill rotWithShape="1">
                <a:blip r:embed="rId3">
                  <a:alphaModFix/>
                </a:blip>
                <a:srcRect l="50478" t="42311" r="2177" b="43322"/>
                <a:stretch/>
              </p:blipFill>
              <p:spPr>
                <a:xfrm>
                  <a:off x="5025875" y="2414550"/>
                  <a:ext cx="3357701" cy="354000"/>
                </a:xfrm>
                <a:prstGeom prst="rect">
                  <a:avLst/>
                </a:prstGeom>
                <a:noFill/>
                <a:ln>
                  <a:noFill/>
                </a:ln>
              </p:spPr>
            </p:pic>
            <p:pic>
              <p:nvPicPr>
                <p:cNvPr id="381" name="Google Shape;381;p38"/>
                <p:cNvPicPr preferRelativeResize="0"/>
                <p:nvPr/>
              </p:nvPicPr>
              <p:blipFill rotWithShape="1">
                <a:blip r:embed="rId5">
                  <a:alphaModFix/>
                </a:blip>
                <a:srcRect l="3679" t="15272" r="87556" b="75643"/>
                <a:stretch/>
              </p:blipFill>
              <p:spPr>
                <a:xfrm>
                  <a:off x="6827372" y="2481021"/>
                  <a:ext cx="615876" cy="207249"/>
                </a:xfrm>
                <a:prstGeom prst="rect">
                  <a:avLst/>
                </a:prstGeom>
                <a:noFill/>
                <a:ln>
                  <a:noFill/>
                </a:ln>
              </p:spPr>
            </p:pic>
            <p:pic>
              <p:nvPicPr>
                <p:cNvPr id="382" name="Google Shape;382;p38"/>
                <p:cNvPicPr preferRelativeResize="0"/>
                <p:nvPr/>
              </p:nvPicPr>
              <p:blipFill rotWithShape="1">
                <a:blip r:embed="rId5">
                  <a:alphaModFix/>
                </a:blip>
                <a:srcRect l="3679" t="15272" r="87556" b="75643"/>
                <a:stretch/>
              </p:blipFill>
              <p:spPr>
                <a:xfrm>
                  <a:off x="7471661" y="2481021"/>
                  <a:ext cx="615876" cy="207249"/>
                </a:xfrm>
                <a:prstGeom prst="rect">
                  <a:avLst/>
                </a:prstGeom>
                <a:noFill/>
                <a:ln>
                  <a:noFill/>
                </a:ln>
              </p:spPr>
            </p:pic>
            <p:pic>
              <p:nvPicPr>
                <p:cNvPr id="383" name="Google Shape;383;p38"/>
                <p:cNvPicPr preferRelativeResize="0"/>
                <p:nvPr/>
              </p:nvPicPr>
              <p:blipFill rotWithShape="1">
                <a:blip r:embed="rId4">
                  <a:alphaModFix/>
                </a:blip>
                <a:srcRect l="3679" t="15273" r="87556" b="75220"/>
                <a:stretch/>
              </p:blipFill>
              <p:spPr>
                <a:xfrm>
                  <a:off x="5891602" y="2484436"/>
                  <a:ext cx="615876" cy="216901"/>
                </a:xfrm>
                <a:prstGeom prst="rect">
                  <a:avLst/>
                </a:prstGeom>
                <a:noFill/>
                <a:ln>
                  <a:noFill/>
                </a:ln>
              </p:spPr>
            </p:pic>
          </p:grpSp>
          <p:sp>
            <p:nvSpPr>
              <p:cNvPr id="384" name="Google Shape;384;p38"/>
              <p:cNvSpPr txBox="1"/>
              <p:nvPr/>
            </p:nvSpPr>
            <p:spPr>
              <a:xfrm>
                <a:off x="4197715" y="2608852"/>
                <a:ext cx="1112100" cy="453885"/>
              </a:xfrm>
              <a:prstGeom prst="rect">
                <a:avLst/>
              </a:prstGeom>
              <a:noFill/>
              <a:ln>
                <a:noFill/>
              </a:ln>
            </p:spPr>
            <p:txBody>
              <a:bodyPr spcFirstLastPara="1" wrap="square" lIns="121900" tIns="121900" rIns="121900" bIns="121900" anchor="t" anchorCtr="0">
                <a:spAutoFit/>
              </a:bodyPr>
              <a:lstStyle/>
              <a:p>
                <a:pPr algn="ctr"/>
                <a:r>
                  <a:rPr lang="en" sz="1600">
                    <a:latin typeface="Montserrat"/>
                    <a:ea typeface="Montserrat"/>
                    <a:cs typeface="Montserrat"/>
                    <a:sym typeface="Montserrat"/>
                  </a:rPr>
                  <a:t>supra-word </a:t>
                </a:r>
                <a:endParaRPr sz="1600">
                  <a:latin typeface="Montserrat"/>
                  <a:ea typeface="Montserrat"/>
                  <a:cs typeface="Montserrat"/>
                  <a:sym typeface="Montserrat"/>
                </a:endParaRPr>
              </a:p>
              <a:p>
                <a:pPr algn="ctr"/>
                <a:r>
                  <a:rPr lang="en" sz="1600">
                    <a:latin typeface="Montserrat"/>
                    <a:ea typeface="Montserrat"/>
                    <a:cs typeface="Montserrat"/>
                    <a:sym typeface="Montserrat"/>
                  </a:rPr>
                  <a:t>meaning</a:t>
                </a:r>
                <a:endParaRPr sz="1600">
                  <a:latin typeface="Montserrat"/>
                  <a:ea typeface="Montserrat"/>
                  <a:cs typeface="Montserrat"/>
                  <a:sym typeface="Montserrat"/>
                </a:endParaRPr>
              </a:p>
            </p:txBody>
          </p:sp>
        </p:grpSp>
        <p:sp>
          <p:nvSpPr>
            <p:cNvPr id="385" name="Google Shape;385;p38"/>
            <p:cNvSpPr txBox="1"/>
            <p:nvPr/>
          </p:nvSpPr>
          <p:spPr>
            <a:xfrm>
              <a:off x="4046725" y="1616300"/>
              <a:ext cx="4112700" cy="738634"/>
            </a:xfrm>
            <a:prstGeom prst="rect">
              <a:avLst/>
            </a:prstGeom>
            <a:noFill/>
            <a:ln>
              <a:noFill/>
            </a:ln>
          </p:spPr>
          <p:txBody>
            <a:bodyPr spcFirstLastPara="1" wrap="square" lIns="121900" tIns="121900" rIns="121900" bIns="121900" anchor="t" anchorCtr="0">
              <a:spAutoFit/>
            </a:bodyPr>
            <a:lstStyle/>
            <a:p>
              <a:r>
                <a:rPr lang="en" sz="2400">
                  <a:solidFill>
                    <a:srgbClr val="000000"/>
                  </a:solidFill>
                  <a:latin typeface="Montserrat"/>
                  <a:ea typeface="Montserrat"/>
                  <a:cs typeface="Montserrat"/>
                  <a:sym typeface="Montserrat"/>
                </a:rPr>
                <a:t>Isolating supra-word meaning is a type of intervention</a:t>
              </a:r>
              <a:endParaRPr sz="2400">
                <a:solidFill>
                  <a:srgbClr val="000000"/>
                </a:solidFill>
                <a:latin typeface="Montserrat"/>
                <a:ea typeface="Montserrat"/>
                <a:cs typeface="Montserrat"/>
                <a:sym typeface="Montserrat"/>
              </a:endParaRPr>
            </a:p>
          </p:txBody>
        </p:sp>
      </p:grpSp>
      <p:sp>
        <p:nvSpPr>
          <p:cNvPr id="386" name="Google Shape;386;p38"/>
          <p:cNvSpPr txBox="1">
            <a:spLocks noGrp="1"/>
          </p:cNvSpPr>
          <p:nvPr>
            <p:ph type="sldNum" idx="12"/>
          </p:nvPr>
        </p:nvSpPr>
        <p:spPr>
          <a:xfrm>
            <a:off x="8610600" y="6532575"/>
            <a:ext cx="3429200" cy="365200"/>
          </a:xfrm>
          <a:prstGeom prst="rect">
            <a:avLst/>
          </a:prstGeom>
        </p:spPr>
        <p:txBody>
          <a:bodyPr spcFirstLastPara="1" vert="horz" wrap="square" lIns="91433" tIns="45700" rIns="91433" bIns="45700" rtlCol="0" anchor="t" anchorCtr="0">
            <a:noAutofit/>
          </a:bodyPr>
          <a:lstStyle/>
          <a:p>
            <a:pPr>
              <a:buClr>
                <a:srgbClr val="000000"/>
              </a:buClr>
            </a:pPr>
            <a:fld id="{00000000-1234-1234-1234-123412341234}" type="slidenum">
              <a:rPr lang="en"/>
              <a:pPr>
                <a:buClr>
                  <a:srgbClr val="000000"/>
                </a:buClr>
              </a:pPr>
              <a:t>48</a:t>
            </a:fld>
            <a:endParaRPr/>
          </a:p>
        </p:txBody>
      </p:sp>
      <p:sp>
        <p:nvSpPr>
          <p:cNvPr id="387" name="Google Shape;387;p38"/>
          <p:cNvSpPr txBox="1">
            <a:spLocks noGrp="1"/>
          </p:cNvSpPr>
          <p:nvPr>
            <p:ph type="body" idx="4294967295"/>
          </p:nvPr>
        </p:nvSpPr>
        <p:spPr>
          <a:xfrm>
            <a:off x="580868" y="6165733"/>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p>
            <a:pPr marL="0" indent="0">
              <a:spcBef>
                <a:spcPts val="0"/>
              </a:spcBef>
              <a:buClr>
                <a:srgbClr val="222222"/>
              </a:buClr>
              <a:buSzPct val="100000"/>
              <a:buNone/>
            </a:pPr>
            <a:r>
              <a:rPr lang="en" u="sng">
                <a:solidFill>
                  <a:schemeClr val="hlink"/>
                </a:solidFill>
                <a:latin typeface="Arial"/>
                <a:ea typeface="Arial"/>
                <a:cs typeface="Arial"/>
                <a:sym typeface="Arial"/>
                <a:hlinkClick r:id="rId6"/>
              </a:rPr>
              <a:t>Toneva, Mariya, Tom M. Mitchell, and Leila Wehbe. "Combining computational controls with natural text reveals new aspects of meaning composition." BioRxiv (2020).</a:t>
            </a:r>
            <a:endParaRPr/>
          </a:p>
        </p:txBody>
      </p:sp>
      <p:pic>
        <p:nvPicPr>
          <p:cNvPr id="2" name="Picture 1">
            <a:extLst>
              <a:ext uri="{FF2B5EF4-FFF2-40B4-BE49-F238E27FC236}">
                <a16:creationId xmlns:a16="http://schemas.microsoft.com/office/drawing/2014/main" id="{6EE2A053-3B87-D367-3FB0-DA0A8120ED05}"/>
              </a:ext>
            </a:extLst>
          </p:cNvPr>
          <p:cNvPicPr>
            <a:picLocks noChangeAspect="1"/>
          </p:cNvPicPr>
          <p:nvPr/>
        </p:nvPicPr>
        <p:blipFill>
          <a:blip r:embed="rId7"/>
          <a:stretch>
            <a:fillRect/>
          </a:stretch>
        </p:blipFill>
        <p:spPr>
          <a:xfrm>
            <a:off x="4033283" y="6458997"/>
            <a:ext cx="4371211" cy="4328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39"/>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fontScale="90000"/>
          </a:bodyPr>
          <a:lstStyle/>
          <a:p>
            <a:r>
              <a:rPr lang="en"/>
              <a:t>Disentangling contributions of different info sources to brain predictions</a:t>
            </a:r>
            <a:endParaRPr/>
          </a:p>
        </p:txBody>
      </p:sp>
      <p:grpSp>
        <p:nvGrpSpPr>
          <p:cNvPr id="393" name="Google Shape;393;p39"/>
          <p:cNvGrpSpPr/>
          <p:nvPr/>
        </p:nvGrpSpPr>
        <p:grpSpPr>
          <a:xfrm>
            <a:off x="3942101" y="1382285"/>
            <a:ext cx="8164100" cy="4646316"/>
            <a:chOff x="2956575" y="1036713"/>
            <a:chExt cx="6123075" cy="3484737"/>
          </a:xfrm>
        </p:grpSpPr>
        <p:grpSp>
          <p:nvGrpSpPr>
            <p:cNvPr id="394" name="Google Shape;394;p39"/>
            <p:cNvGrpSpPr/>
            <p:nvPr/>
          </p:nvGrpSpPr>
          <p:grpSpPr>
            <a:xfrm>
              <a:off x="2978394" y="2137031"/>
              <a:ext cx="1433980" cy="637570"/>
              <a:chOff x="3024752" y="1495594"/>
              <a:chExt cx="1660467" cy="738270"/>
            </a:xfrm>
          </p:grpSpPr>
          <p:pic>
            <p:nvPicPr>
              <p:cNvPr id="395" name="Google Shape;395;p39"/>
              <p:cNvPicPr preferRelativeResize="0"/>
              <p:nvPr/>
            </p:nvPicPr>
            <p:blipFill rotWithShape="1">
              <a:blip r:embed="rId3">
                <a:alphaModFix/>
              </a:blip>
              <a:srcRect l="46345" t="67703" r="27899" b="6641"/>
              <a:stretch/>
            </p:blipFill>
            <p:spPr>
              <a:xfrm>
                <a:off x="3042389" y="1665343"/>
                <a:ext cx="1642830" cy="568521"/>
              </a:xfrm>
              <a:prstGeom prst="rect">
                <a:avLst/>
              </a:prstGeom>
              <a:noFill/>
              <a:ln>
                <a:noFill/>
              </a:ln>
            </p:spPr>
          </p:pic>
          <p:pic>
            <p:nvPicPr>
              <p:cNvPr id="396" name="Google Shape;396;p39"/>
              <p:cNvPicPr preferRelativeResize="0"/>
              <p:nvPr/>
            </p:nvPicPr>
            <p:blipFill rotWithShape="1">
              <a:blip r:embed="rId3">
                <a:alphaModFix/>
              </a:blip>
              <a:srcRect l="62807" t="44463" r="28643" b="45154"/>
              <a:stretch/>
            </p:blipFill>
            <p:spPr>
              <a:xfrm>
                <a:off x="3311451" y="1814855"/>
                <a:ext cx="550477" cy="232226"/>
              </a:xfrm>
              <a:prstGeom prst="rect">
                <a:avLst/>
              </a:prstGeom>
              <a:noFill/>
              <a:ln>
                <a:noFill/>
              </a:ln>
            </p:spPr>
          </p:pic>
          <p:sp>
            <p:nvSpPr>
              <p:cNvPr id="397" name="Google Shape;397;p39"/>
              <p:cNvSpPr/>
              <p:nvPr/>
            </p:nvSpPr>
            <p:spPr>
              <a:xfrm>
                <a:off x="3042400" y="1567300"/>
                <a:ext cx="885900" cy="195300"/>
              </a:xfrm>
              <a:prstGeom prst="rect">
                <a:avLst/>
              </a:prstGeom>
              <a:solidFill>
                <a:srgbClr val="FFFFFF"/>
              </a:solidFill>
              <a:ln>
                <a:noFill/>
              </a:ln>
            </p:spPr>
            <p:txBody>
              <a:bodyPr spcFirstLastPara="1" wrap="square" lIns="121900" tIns="121900" rIns="121900" bIns="121900" anchor="ctr" anchorCtr="0">
                <a:noAutofit/>
              </a:bodyPr>
              <a:lstStyle/>
              <a:p>
                <a:endParaRPr sz="2400"/>
              </a:p>
            </p:txBody>
          </p:sp>
          <p:sp>
            <p:nvSpPr>
              <p:cNvPr id="398" name="Google Shape;398;p39"/>
              <p:cNvSpPr txBox="1"/>
              <p:nvPr/>
            </p:nvSpPr>
            <p:spPr>
              <a:xfrm>
                <a:off x="3024752" y="1495594"/>
                <a:ext cx="1268700" cy="391937"/>
              </a:xfrm>
              <a:prstGeom prst="rect">
                <a:avLst/>
              </a:prstGeom>
              <a:noFill/>
              <a:ln>
                <a:noFill/>
              </a:ln>
            </p:spPr>
            <p:txBody>
              <a:bodyPr spcFirstLastPara="1" wrap="square" lIns="121900" tIns="121900" rIns="121900" bIns="121900" anchor="t" anchorCtr="0">
                <a:spAutoFit/>
              </a:bodyPr>
              <a:lstStyle/>
              <a:p>
                <a:r>
                  <a:rPr lang="en" sz="1333">
                    <a:latin typeface="Montserrat"/>
                    <a:ea typeface="Montserrat"/>
                    <a:cs typeface="Montserrat"/>
                    <a:sym typeface="Montserrat"/>
                  </a:rPr>
                  <a:t>full context</a:t>
                </a:r>
                <a:endParaRPr sz="1333">
                  <a:latin typeface="Montserrat"/>
                  <a:ea typeface="Montserrat"/>
                  <a:cs typeface="Montserrat"/>
                  <a:sym typeface="Montserrat"/>
                </a:endParaRPr>
              </a:p>
            </p:txBody>
          </p:sp>
        </p:grpSp>
        <p:pic>
          <p:nvPicPr>
            <p:cNvPr id="399" name="Google Shape;399;p39"/>
            <p:cNvPicPr preferRelativeResize="0"/>
            <p:nvPr/>
          </p:nvPicPr>
          <p:blipFill rotWithShape="1">
            <a:blip r:embed="rId4">
              <a:alphaModFix/>
            </a:blip>
            <a:srcRect l="3679" t="15272" r="87555" b="75683"/>
            <a:stretch/>
          </p:blipFill>
          <p:spPr>
            <a:xfrm>
              <a:off x="3204350" y="2422825"/>
              <a:ext cx="482026" cy="169474"/>
            </a:xfrm>
            <a:prstGeom prst="rect">
              <a:avLst/>
            </a:prstGeom>
            <a:noFill/>
            <a:ln>
              <a:noFill/>
            </a:ln>
          </p:spPr>
        </p:pic>
        <p:pic>
          <p:nvPicPr>
            <p:cNvPr id="400" name="Google Shape;400;p39"/>
            <p:cNvPicPr preferRelativeResize="0"/>
            <p:nvPr/>
          </p:nvPicPr>
          <p:blipFill rotWithShape="1">
            <a:blip r:embed="rId5">
              <a:alphaModFix/>
            </a:blip>
            <a:srcRect t="64576"/>
            <a:stretch/>
          </p:blipFill>
          <p:spPr>
            <a:xfrm>
              <a:off x="2956575" y="2699800"/>
              <a:ext cx="6123075" cy="1821650"/>
            </a:xfrm>
            <a:prstGeom prst="rect">
              <a:avLst/>
            </a:prstGeom>
            <a:noFill/>
            <a:ln>
              <a:noFill/>
            </a:ln>
          </p:spPr>
        </p:pic>
        <p:pic>
          <p:nvPicPr>
            <p:cNvPr id="401" name="Google Shape;401;p39"/>
            <p:cNvPicPr preferRelativeResize="0"/>
            <p:nvPr/>
          </p:nvPicPr>
          <p:blipFill rotWithShape="1">
            <a:blip r:embed="rId5">
              <a:alphaModFix/>
            </a:blip>
            <a:srcRect l="18141" t="3302" r="16648" b="46582"/>
            <a:stretch/>
          </p:blipFill>
          <p:spPr>
            <a:xfrm>
              <a:off x="5097773" y="1036713"/>
              <a:ext cx="2077152" cy="1340676"/>
            </a:xfrm>
            <a:prstGeom prst="rect">
              <a:avLst/>
            </a:prstGeom>
            <a:noFill/>
            <a:ln>
              <a:noFill/>
            </a:ln>
          </p:spPr>
        </p:pic>
        <p:pic>
          <p:nvPicPr>
            <p:cNvPr id="402" name="Google Shape;402;p39"/>
            <p:cNvPicPr preferRelativeResize="0"/>
            <p:nvPr/>
          </p:nvPicPr>
          <p:blipFill rotWithShape="1">
            <a:blip r:embed="rId3">
              <a:alphaModFix/>
            </a:blip>
            <a:srcRect l="46345" t="68010" r="27899" b="6643"/>
            <a:stretch/>
          </p:blipFill>
          <p:spPr>
            <a:xfrm>
              <a:off x="7566425" y="2346616"/>
              <a:ext cx="1418752" cy="485075"/>
            </a:xfrm>
            <a:prstGeom prst="rect">
              <a:avLst/>
            </a:prstGeom>
            <a:noFill/>
            <a:ln>
              <a:noFill/>
            </a:ln>
          </p:spPr>
        </p:pic>
        <p:sp>
          <p:nvSpPr>
            <p:cNvPr id="403" name="Google Shape;403;p39"/>
            <p:cNvSpPr/>
            <p:nvPr/>
          </p:nvSpPr>
          <p:spPr>
            <a:xfrm>
              <a:off x="7548913" y="2290290"/>
              <a:ext cx="765000" cy="168600"/>
            </a:xfrm>
            <a:prstGeom prst="rect">
              <a:avLst/>
            </a:prstGeom>
            <a:solidFill>
              <a:srgbClr val="FFFFFF"/>
            </a:solidFill>
            <a:ln>
              <a:noFill/>
            </a:ln>
          </p:spPr>
          <p:txBody>
            <a:bodyPr spcFirstLastPara="1" wrap="square" lIns="121900" tIns="121900" rIns="121900" bIns="121900" anchor="ctr" anchorCtr="0">
              <a:noAutofit/>
            </a:bodyPr>
            <a:lstStyle/>
            <a:p>
              <a:endParaRPr sz="2400"/>
            </a:p>
          </p:txBody>
        </p:sp>
        <p:sp>
          <p:nvSpPr>
            <p:cNvPr id="404" name="Google Shape;404;p39"/>
            <p:cNvSpPr txBox="1"/>
            <p:nvPr/>
          </p:nvSpPr>
          <p:spPr>
            <a:xfrm>
              <a:off x="7548913" y="2105222"/>
              <a:ext cx="928500" cy="338477"/>
            </a:xfrm>
            <a:prstGeom prst="rect">
              <a:avLst/>
            </a:prstGeom>
            <a:noFill/>
            <a:ln>
              <a:noFill/>
            </a:ln>
          </p:spPr>
          <p:txBody>
            <a:bodyPr spcFirstLastPara="1" wrap="square" lIns="121900" tIns="121900" rIns="121900" bIns="121900" anchor="t" anchorCtr="0">
              <a:spAutoFit/>
            </a:bodyPr>
            <a:lstStyle/>
            <a:p>
              <a:r>
                <a:rPr lang="en" sz="1333">
                  <a:latin typeface="Montserrat"/>
                  <a:ea typeface="Montserrat"/>
                  <a:cs typeface="Montserrat"/>
                  <a:sym typeface="Montserrat"/>
                </a:rPr>
                <a:t>supra-word </a:t>
              </a:r>
              <a:endParaRPr sz="1333">
                <a:latin typeface="Montserrat"/>
                <a:ea typeface="Montserrat"/>
                <a:cs typeface="Montserrat"/>
                <a:sym typeface="Montserrat"/>
              </a:endParaRPr>
            </a:p>
          </p:txBody>
        </p:sp>
      </p:grpSp>
      <p:sp>
        <p:nvSpPr>
          <p:cNvPr id="405" name="Google Shape;405;p39"/>
          <p:cNvSpPr txBox="1">
            <a:spLocks noGrp="1"/>
          </p:cNvSpPr>
          <p:nvPr>
            <p:ph type="sldNum" idx="12"/>
          </p:nvPr>
        </p:nvSpPr>
        <p:spPr>
          <a:xfrm>
            <a:off x="8610600" y="6532575"/>
            <a:ext cx="3429200" cy="365200"/>
          </a:xfrm>
          <a:prstGeom prst="rect">
            <a:avLst/>
          </a:prstGeom>
        </p:spPr>
        <p:txBody>
          <a:bodyPr spcFirstLastPara="1" vert="horz" wrap="square" lIns="91433" tIns="45700" rIns="91433" bIns="45700" rtlCol="0" anchor="t" anchorCtr="0">
            <a:noAutofit/>
          </a:bodyPr>
          <a:lstStyle/>
          <a:p>
            <a:pPr>
              <a:buClr>
                <a:srgbClr val="000000"/>
              </a:buClr>
            </a:pPr>
            <a:fld id="{00000000-1234-1234-1234-123412341234}" type="slidenum">
              <a:rPr lang="en"/>
              <a:pPr>
                <a:buClr>
                  <a:srgbClr val="000000"/>
                </a:buClr>
              </a:pPr>
              <a:t>49</a:t>
            </a:fld>
            <a:endParaRPr/>
          </a:p>
        </p:txBody>
      </p:sp>
      <p:sp>
        <p:nvSpPr>
          <p:cNvPr id="406" name="Google Shape;406;p39"/>
          <p:cNvSpPr txBox="1">
            <a:spLocks noGrp="1"/>
          </p:cNvSpPr>
          <p:nvPr>
            <p:ph type="body" idx="4294967295"/>
          </p:nvPr>
        </p:nvSpPr>
        <p:spPr>
          <a:xfrm>
            <a:off x="580868" y="6165733"/>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p>
            <a:pPr marL="0" indent="0">
              <a:spcBef>
                <a:spcPts val="0"/>
              </a:spcBef>
              <a:buClr>
                <a:srgbClr val="222222"/>
              </a:buClr>
              <a:buSzPct val="100000"/>
              <a:buNone/>
            </a:pPr>
            <a:r>
              <a:rPr lang="en" u="sng">
                <a:solidFill>
                  <a:schemeClr val="hlink"/>
                </a:solidFill>
                <a:latin typeface="Arial"/>
                <a:ea typeface="Arial"/>
                <a:cs typeface="Arial"/>
                <a:sym typeface="Arial"/>
                <a:hlinkClick r:id="rId6"/>
              </a:rPr>
              <a:t>Toneva, Mariya, Tom M. Mitchell, and Leila Wehbe. "Combining computational controls with natural text reveals new aspects of meaning composition." BioRxiv (2020).</a:t>
            </a:r>
            <a:endParaRPr/>
          </a:p>
        </p:txBody>
      </p:sp>
      <p:sp>
        <p:nvSpPr>
          <p:cNvPr id="407" name="Google Shape;407;p39"/>
          <p:cNvSpPr txBox="1"/>
          <p:nvPr/>
        </p:nvSpPr>
        <p:spPr>
          <a:xfrm>
            <a:off x="211763" y="3053721"/>
            <a:ext cx="3564800" cy="2831504"/>
          </a:xfrm>
          <a:prstGeom prst="rect">
            <a:avLst/>
          </a:prstGeom>
          <a:solidFill>
            <a:srgbClr val="FFF2CC"/>
          </a:solidFill>
          <a:ln>
            <a:noFill/>
          </a:ln>
        </p:spPr>
        <p:txBody>
          <a:bodyPr spcFirstLastPara="1" wrap="square" lIns="121900" tIns="121900" rIns="121900" bIns="121900" anchor="t" anchorCtr="0">
            <a:spAutoFit/>
          </a:bodyPr>
          <a:lstStyle/>
          <a:p>
            <a:r>
              <a:rPr lang="en" sz="2400">
                <a:solidFill>
                  <a:schemeClr val="dk1"/>
                </a:solidFill>
                <a:latin typeface="Calibri"/>
                <a:ea typeface="Calibri"/>
                <a:cs typeface="Calibri"/>
                <a:sym typeface="Calibri"/>
              </a:rPr>
              <a:t>Bilateral PTL and ATL process supra-word meaning</a:t>
            </a:r>
            <a:endParaRPr sz="2400">
              <a:solidFill>
                <a:schemeClr val="dk1"/>
              </a:solidFill>
              <a:latin typeface="Calibri"/>
              <a:ea typeface="Calibri"/>
              <a:cs typeface="Calibri"/>
              <a:sym typeface="Calibri"/>
            </a:endParaRPr>
          </a:p>
          <a:p>
            <a:endParaRPr sz="2400">
              <a:solidFill>
                <a:schemeClr val="dk1"/>
              </a:solidFill>
              <a:latin typeface="Calibri"/>
              <a:ea typeface="Calibri"/>
              <a:cs typeface="Calibri"/>
              <a:sym typeface="Calibri"/>
            </a:endParaRPr>
          </a:p>
          <a:p>
            <a:r>
              <a:rPr lang="en" sz="2400">
                <a:solidFill>
                  <a:schemeClr val="dk1"/>
                </a:solidFill>
                <a:latin typeface="Calibri"/>
                <a:ea typeface="Calibri"/>
                <a:cs typeface="Calibri"/>
                <a:sym typeface="Calibri"/>
              </a:rPr>
              <a:t>Word-level information important for prediction of most language regions</a:t>
            </a:r>
            <a:endParaRPr sz="2400">
              <a:solidFill>
                <a:schemeClr val="dk1"/>
              </a:solidFill>
              <a:latin typeface="Calibri"/>
              <a:ea typeface="Calibri"/>
              <a:cs typeface="Calibri"/>
              <a:sym typeface="Calibri"/>
            </a:endParaRPr>
          </a:p>
        </p:txBody>
      </p:sp>
      <p:sp>
        <p:nvSpPr>
          <p:cNvPr id="408" name="Google Shape;408;p39"/>
          <p:cNvSpPr txBox="1"/>
          <p:nvPr/>
        </p:nvSpPr>
        <p:spPr>
          <a:xfrm>
            <a:off x="-38833" y="1138733"/>
            <a:ext cx="6337200" cy="2002303"/>
          </a:xfrm>
          <a:prstGeom prst="rect">
            <a:avLst/>
          </a:prstGeom>
          <a:noFill/>
          <a:ln>
            <a:noFill/>
          </a:ln>
        </p:spPr>
        <p:txBody>
          <a:bodyPr spcFirstLastPara="1" wrap="square" lIns="121900" tIns="121900" rIns="121900" bIns="121900" anchor="t" anchorCtr="0">
            <a:spAutoFit/>
          </a:bodyPr>
          <a:lstStyle/>
          <a:p>
            <a:pPr marL="237061" indent="-262460">
              <a:lnSpc>
                <a:spcPct val="90000"/>
              </a:lnSpc>
              <a:buClr>
                <a:schemeClr val="dk1"/>
              </a:buClr>
              <a:buSzPts val="1700"/>
              <a:buChar char="•"/>
            </a:pPr>
            <a:r>
              <a:rPr lang="en" sz="2267">
                <a:solidFill>
                  <a:schemeClr val="dk1"/>
                </a:solidFill>
                <a:latin typeface="Calibri"/>
                <a:ea typeface="Calibri"/>
                <a:cs typeface="Calibri"/>
                <a:sym typeface="Calibri"/>
              </a:rPr>
              <a:t>Stimuli: one chapter of Harry Potter</a:t>
            </a:r>
            <a:endParaRPr sz="2267">
              <a:solidFill>
                <a:schemeClr val="dk1"/>
              </a:solidFill>
              <a:latin typeface="Calibri"/>
              <a:ea typeface="Calibri"/>
              <a:cs typeface="Calibri"/>
              <a:sym typeface="Calibri"/>
            </a:endParaRPr>
          </a:p>
          <a:p>
            <a:pPr marL="237061" indent="-262460">
              <a:lnSpc>
                <a:spcPct val="90000"/>
              </a:lnSpc>
              <a:spcBef>
                <a:spcPts val="1333"/>
              </a:spcBef>
              <a:buClr>
                <a:schemeClr val="dk1"/>
              </a:buClr>
              <a:buSzPts val="1700"/>
              <a:buChar char="•"/>
            </a:pPr>
            <a:r>
              <a:rPr lang="en" sz="2267">
                <a:solidFill>
                  <a:schemeClr val="dk1"/>
                </a:solidFill>
                <a:latin typeface="Calibri"/>
                <a:ea typeface="Calibri"/>
                <a:cs typeface="Calibri"/>
                <a:sym typeface="Calibri"/>
              </a:rPr>
              <a:t>Stimulus representation: disentangled embeddings from pretrained NLP models</a:t>
            </a:r>
            <a:endParaRPr sz="2267">
              <a:solidFill>
                <a:schemeClr val="dk1"/>
              </a:solidFill>
              <a:latin typeface="Calibri"/>
              <a:ea typeface="Calibri"/>
              <a:cs typeface="Calibri"/>
              <a:sym typeface="Calibri"/>
            </a:endParaRPr>
          </a:p>
          <a:p>
            <a:pPr marL="237061" indent="-262460">
              <a:lnSpc>
                <a:spcPct val="90000"/>
              </a:lnSpc>
              <a:spcBef>
                <a:spcPts val="1333"/>
              </a:spcBef>
              <a:spcAft>
                <a:spcPts val="1333"/>
              </a:spcAft>
              <a:buClr>
                <a:schemeClr val="dk1"/>
              </a:buClr>
              <a:buSzPts val="1700"/>
              <a:buChar char="•"/>
            </a:pPr>
            <a:r>
              <a:rPr lang="en" sz="2267">
                <a:solidFill>
                  <a:schemeClr val="dk1"/>
                </a:solidFill>
                <a:latin typeface="Calibri"/>
                <a:ea typeface="Calibri"/>
                <a:cs typeface="Calibri"/>
                <a:sym typeface="Calibri"/>
              </a:rPr>
              <a:t>Brain recording &amp; modality: fMRI &amp; MEG, reading</a:t>
            </a:r>
            <a:endParaRPr sz="2400"/>
          </a:p>
        </p:txBody>
      </p:sp>
      <p:pic>
        <p:nvPicPr>
          <p:cNvPr id="2" name="Picture 1">
            <a:extLst>
              <a:ext uri="{FF2B5EF4-FFF2-40B4-BE49-F238E27FC236}">
                <a16:creationId xmlns:a16="http://schemas.microsoft.com/office/drawing/2014/main" id="{8AD50DEB-5F2A-F221-1519-DC5BB4B58D4C}"/>
              </a:ext>
            </a:extLst>
          </p:cNvPr>
          <p:cNvPicPr>
            <a:picLocks noChangeAspect="1"/>
          </p:cNvPicPr>
          <p:nvPr/>
        </p:nvPicPr>
        <p:blipFill>
          <a:blip r:embed="rId7"/>
          <a:stretch>
            <a:fillRect/>
          </a:stretch>
        </p:blipFill>
        <p:spPr>
          <a:xfrm>
            <a:off x="4033283" y="6458997"/>
            <a:ext cx="4371211" cy="4328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2FC722-7B1F-42E4-A824-82A06D1CE0A9}"/>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You use Language Models every day!</a:t>
            </a:r>
          </a:p>
        </p:txBody>
      </p:sp>
      <p:pic>
        <p:nvPicPr>
          <p:cNvPr id="5" name="Content Placeholder 4" descr="Graphical user interface, text, application, email&#10;&#10;Description automatically generated">
            <a:extLst>
              <a:ext uri="{FF2B5EF4-FFF2-40B4-BE49-F238E27FC236}">
                <a16:creationId xmlns:a16="http://schemas.microsoft.com/office/drawing/2014/main" id="{6021176F-C850-4891-A0DF-9C6B367011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7316" y="876597"/>
            <a:ext cx="6780700" cy="5102477"/>
          </a:xfrm>
          <a:prstGeom prst="rect">
            <a:avLst/>
          </a:prstGeom>
        </p:spPr>
      </p:pic>
    </p:spTree>
    <p:extLst>
      <p:ext uri="{BB962C8B-B14F-4D97-AF65-F5344CB8AC3E}">
        <p14:creationId xmlns:p14="http://schemas.microsoft.com/office/powerpoint/2010/main" val="416420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41"/>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fontScale="90000"/>
          </a:bodyPr>
          <a:lstStyle/>
          <a:p>
            <a:pPr>
              <a:buSzPct val="33333"/>
            </a:pPr>
            <a:r>
              <a:rPr lang="en"/>
              <a:t>Disentangling contributions of different info sources to brain predictions</a:t>
            </a:r>
            <a:endParaRPr/>
          </a:p>
        </p:txBody>
      </p:sp>
      <p:sp>
        <p:nvSpPr>
          <p:cNvPr id="429" name="Google Shape;429;p41"/>
          <p:cNvSpPr txBox="1">
            <a:spLocks noGrp="1"/>
          </p:cNvSpPr>
          <p:nvPr>
            <p:ph type="sldNum" idx="12"/>
          </p:nvPr>
        </p:nvSpPr>
        <p:spPr>
          <a:xfrm>
            <a:off x="8610600" y="6532575"/>
            <a:ext cx="3429200" cy="365200"/>
          </a:xfrm>
          <a:prstGeom prst="rect">
            <a:avLst/>
          </a:prstGeom>
        </p:spPr>
        <p:txBody>
          <a:bodyPr spcFirstLastPara="1" vert="horz" wrap="square" lIns="91433" tIns="45700" rIns="91433" bIns="45700" rtlCol="0" anchor="t" anchorCtr="0">
            <a:noAutofit/>
          </a:bodyPr>
          <a:lstStyle/>
          <a:p>
            <a:pPr>
              <a:buClr>
                <a:srgbClr val="000000"/>
              </a:buClr>
            </a:pPr>
            <a:fld id="{00000000-1234-1234-1234-123412341234}" type="slidenum">
              <a:rPr lang="en"/>
              <a:pPr>
                <a:buClr>
                  <a:srgbClr val="000000"/>
                </a:buClr>
              </a:pPr>
              <a:t>50</a:t>
            </a:fld>
            <a:endParaRPr/>
          </a:p>
        </p:txBody>
      </p:sp>
      <p:sp>
        <p:nvSpPr>
          <p:cNvPr id="430" name="Google Shape;430;p41"/>
          <p:cNvSpPr txBox="1">
            <a:spLocks noGrp="1"/>
          </p:cNvSpPr>
          <p:nvPr>
            <p:ph type="body" idx="4294967295"/>
          </p:nvPr>
        </p:nvSpPr>
        <p:spPr>
          <a:xfrm>
            <a:off x="580868" y="6165733"/>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p>
            <a:pPr marL="0" indent="0">
              <a:spcBef>
                <a:spcPts val="0"/>
              </a:spcBef>
              <a:buClr>
                <a:srgbClr val="222222"/>
              </a:buClr>
              <a:buSzPct val="100000"/>
              <a:buNone/>
            </a:pPr>
            <a:r>
              <a:rPr lang="en" u="sng">
                <a:solidFill>
                  <a:schemeClr val="hlink"/>
                </a:solidFill>
                <a:latin typeface="Arial"/>
                <a:ea typeface="Arial"/>
                <a:cs typeface="Arial"/>
                <a:sym typeface="Arial"/>
                <a:hlinkClick r:id="rId3"/>
              </a:rPr>
              <a:t>Reddy, Aniketh Janardhan, and Leila Wehbe. "Can fMRI reveal the representation of syntactic structure in the brain?." Advances in Neural Information Processing Systems 34 (2021): 9843-9856.</a:t>
            </a:r>
            <a:endParaRPr/>
          </a:p>
        </p:txBody>
      </p:sp>
      <p:pic>
        <p:nvPicPr>
          <p:cNvPr id="431" name="Google Shape;431;p41"/>
          <p:cNvPicPr preferRelativeResize="0"/>
          <p:nvPr/>
        </p:nvPicPr>
        <p:blipFill rotWithShape="1">
          <a:blip r:embed="rId4">
            <a:alphaModFix/>
          </a:blip>
          <a:srcRect l="31558"/>
          <a:stretch/>
        </p:blipFill>
        <p:spPr>
          <a:xfrm>
            <a:off x="6705667" y="667134"/>
            <a:ext cx="5019068" cy="3161767"/>
          </a:xfrm>
          <a:prstGeom prst="rect">
            <a:avLst/>
          </a:prstGeom>
          <a:noFill/>
          <a:ln>
            <a:noFill/>
          </a:ln>
        </p:spPr>
      </p:pic>
      <p:sp>
        <p:nvSpPr>
          <p:cNvPr id="432" name="Google Shape;432;p41"/>
          <p:cNvSpPr txBox="1"/>
          <p:nvPr/>
        </p:nvSpPr>
        <p:spPr>
          <a:xfrm>
            <a:off x="8015590" y="3702870"/>
            <a:ext cx="4024209" cy="2400617"/>
          </a:xfrm>
          <a:prstGeom prst="rect">
            <a:avLst/>
          </a:prstGeom>
          <a:solidFill>
            <a:srgbClr val="FFF2CC"/>
          </a:solidFill>
          <a:ln>
            <a:noFill/>
          </a:ln>
        </p:spPr>
        <p:txBody>
          <a:bodyPr spcFirstLastPara="1" wrap="square" lIns="121900" tIns="121900" rIns="121900" bIns="121900" anchor="t" anchorCtr="0">
            <a:spAutoFit/>
          </a:bodyPr>
          <a:lstStyle/>
          <a:p>
            <a:r>
              <a:rPr lang="en" sz="2000">
                <a:solidFill>
                  <a:schemeClr val="dk1"/>
                </a:solidFill>
                <a:latin typeface="Calibri"/>
                <a:ea typeface="Calibri"/>
                <a:cs typeface="Calibri"/>
                <a:sym typeface="Calibri"/>
              </a:rPr>
              <a:t>Syntactic structure-based features explain additional variance in language regions over complexity metrics</a:t>
            </a:r>
            <a:endParaRPr sz="2000">
              <a:solidFill>
                <a:schemeClr val="dk1"/>
              </a:solidFill>
              <a:latin typeface="Calibri"/>
              <a:ea typeface="Calibri"/>
              <a:cs typeface="Calibri"/>
              <a:sym typeface="Calibri"/>
            </a:endParaRPr>
          </a:p>
          <a:p>
            <a:endParaRPr sz="2000">
              <a:solidFill>
                <a:schemeClr val="dk1"/>
              </a:solidFill>
              <a:latin typeface="Calibri"/>
              <a:ea typeface="Calibri"/>
              <a:cs typeface="Calibri"/>
              <a:sym typeface="Calibri"/>
            </a:endParaRPr>
          </a:p>
          <a:p>
            <a:r>
              <a:rPr lang="en" sz="2000">
                <a:solidFill>
                  <a:schemeClr val="dk1"/>
                </a:solidFill>
                <a:latin typeface="Calibri"/>
                <a:ea typeface="Calibri"/>
                <a:cs typeface="Calibri"/>
                <a:sym typeface="Calibri"/>
              </a:rPr>
              <a:t>Regions predicted by syntactic and semantic are difficult to distinguish</a:t>
            </a:r>
            <a:endParaRPr sz="2000">
              <a:solidFill>
                <a:schemeClr val="dk1"/>
              </a:solidFill>
              <a:latin typeface="Calibri"/>
              <a:ea typeface="Calibri"/>
              <a:cs typeface="Calibri"/>
              <a:sym typeface="Calibri"/>
            </a:endParaRPr>
          </a:p>
        </p:txBody>
      </p:sp>
      <p:sp>
        <p:nvSpPr>
          <p:cNvPr id="433" name="Google Shape;433;p41"/>
          <p:cNvSpPr txBox="1"/>
          <p:nvPr/>
        </p:nvSpPr>
        <p:spPr>
          <a:xfrm>
            <a:off x="322000" y="1433818"/>
            <a:ext cx="5774000" cy="2002303"/>
          </a:xfrm>
          <a:prstGeom prst="rect">
            <a:avLst/>
          </a:prstGeom>
          <a:noFill/>
          <a:ln>
            <a:noFill/>
          </a:ln>
        </p:spPr>
        <p:txBody>
          <a:bodyPr spcFirstLastPara="1" wrap="square" lIns="121900" tIns="121900" rIns="121900" bIns="121900" anchor="t" anchorCtr="0">
            <a:spAutoFit/>
          </a:bodyPr>
          <a:lstStyle/>
          <a:p>
            <a:pPr marL="237061" indent="-262460">
              <a:lnSpc>
                <a:spcPct val="90000"/>
              </a:lnSpc>
              <a:buClr>
                <a:schemeClr val="dk1"/>
              </a:buClr>
              <a:buSzPts val="1700"/>
              <a:buChar char="•"/>
            </a:pPr>
            <a:r>
              <a:rPr lang="en" sz="2267">
                <a:solidFill>
                  <a:schemeClr val="dk1"/>
                </a:solidFill>
                <a:latin typeface="Calibri"/>
                <a:ea typeface="Calibri"/>
                <a:cs typeface="Calibri"/>
                <a:sym typeface="Calibri"/>
              </a:rPr>
              <a:t>Stimuli: one chapter of Harry Potter</a:t>
            </a:r>
            <a:endParaRPr sz="2267">
              <a:solidFill>
                <a:schemeClr val="dk1"/>
              </a:solidFill>
              <a:latin typeface="Calibri"/>
              <a:ea typeface="Calibri"/>
              <a:cs typeface="Calibri"/>
              <a:sym typeface="Calibri"/>
            </a:endParaRPr>
          </a:p>
          <a:p>
            <a:pPr marL="237061" indent="-262460">
              <a:lnSpc>
                <a:spcPct val="90000"/>
              </a:lnSpc>
              <a:spcBef>
                <a:spcPts val="1333"/>
              </a:spcBef>
              <a:buClr>
                <a:schemeClr val="dk1"/>
              </a:buClr>
              <a:buSzPts val="1700"/>
              <a:buChar char="•"/>
            </a:pPr>
            <a:r>
              <a:rPr lang="en" sz="2267">
                <a:solidFill>
                  <a:schemeClr val="dk1"/>
                </a:solidFill>
                <a:latin typeface="Calibri"/>
                <a:ea typeface="Calibri"/>
                <a:cs typeface="Calibri"/>
                <a:sym typeface="Calibri"/>
              </a:rPr>
              <a:t>Stimulus representation: syntactic tree representations &amp; pretrained NLP model</a:t>
            </a:r>
            <a:endParaRPr sz="2267">
              <a:solidFill>
                <a:schemeClr val="dk1"/>
              </a:solidFill>
              <a:latin typeface="Calibri"/>
              <a:ea typeface="Calibri"/>
              <a:cs typeface="Calibri"/>
              <a:sym typeface="Calibri"/>
            </a:endParaRPr>
          </a:p>
          <a:p>
            <a:pPr marL="237061" indent="-262460">
              <a:lnSpc>
                <a:spcPct val="90000"/>
              </a:lnSpc>
              <a:spcBef>
                <a:spcPts val="1333"/>
              </a:spcBef>
              <a:spcAft>
                <a:spcPts val="1333"/>
              </a:spcAft>
              <a:buClr>
                <a:schemeClr val="dk1"/>
              </a:buClr>
              <a:buSzPts val="1700"/>
              <a:buChar char="•"/>
            </a:pPr>
            <a:r>
              <a:rPr lang="en" sz="2267">
                <a:solidFill>
                  <a:schemeClr val="dk1"/>
                </a:solidFill>
                <a:latin typeface="Calibri"/>
                <a:ea typeface="Calibri"/>
                <a:cs typeface="Calibri"/>
                <a:sym typeface="Calibri"/>
              </a:rPr>
              <a:t>Brain recording &amp; modality: fMRI, reading</a:t>
            </a:r>
            <a:endParaRPr sz="2400"/>
          </a:p>
        </p:txBody>
      </p:sp>
      <p:pic>
        <p:nvPicPr>
          <p:cNvPr id="434" name="Google Shape;434;p41"/>
          <p:cNvPicPr preferRelativeResize="0"/>
          <p:nvPr/>
        </p:nvPicPr>
        <p:blipFill>
          <a:blip r:embed="rId5">
            <a:alphaModFix/>
          </a:blip>
          <a:stretch>
            <a:fillRect/>
          </a:stretch>
        </p:blipFill>
        <p:spPr>
          <a:xfrm>
            <a:off x="322000" y="3907144"/>
            <a:ext cx="7010168" cy="1970000"/>
          </a:xfrm>
          <a:prstGeom prst="rect">
            <a:avLst/>
          </a:prstGeom>
          <a:noFill/>
          <a:ln>
            <a:noFill/>
          </a:ln>
        </p:spPr>
      </p:pic>
      <p:pic>
        <p:nvPicPr>
          <p:cNvPr id="2" name="Picture 1">
            <a:extLst>
              <a:ext uri="{FF2B5EF4-FFF2-40B4-BE49-F238E27FC236}">
                <a16:creationId xmlns:a16="http://schemas.microsoft.com/office/drawing/2014/main" id="{1F22C68E-B71C-72FF-92C8-D911A4EA7960}"/>
              </a:ext>
            </a:extLst>
          </p:cNvPr>
          <p:cNvPicPr>
            <a:picLocks noChangeAspect="1"/>
          </p:cNvPicPr>
          <p:nvPr/>
        </p:nvPicPr>
        <p:blipFill>
          <a:blip r:embed="rId6"/>
          <a:stretch>
            <a:fillRect/>
          </a:stretch>
        </p:blipFill>
        <p:spPr>
          <a:xfrm>
            <a:off x="4033283" y="6458997"/>
            <a:ext cx="4371211" cy="4328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41"/>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fontScale="90000"/>
          </a:bodyPr>
          <a:lstStyle/>
          <a:p>
            <a:pPr>
              <a:buSzPct val="33333"/>
            </a:pPr>
            <a:r>
              <a:rPr lang="en"/>
              <a:t>Disentangling contributions of different info sources to brain predictions</a:t>
            </a:r>
            <a:endParaRPr/>
          </a:p>
        </p:txBody>
      </p:sp>
      <p:sp>
        <p:nvSpPr>
          <p:cNvPr id="429" name="Google Shape;429;p41"/>
          <p:cNvSpPr txBox="1">
            <a:spLocks noGrp="1"/>
          </p:cNvSpPr>
          <p:nvPr>
            <p:ph type="sldNum" idx="12"/>
          </p:nvPr>
        </p:nvSpPr>
        <p:spPr>
          <a:xfrm>
            <a:off x="8610600" y="6532575"/>
            <a:ext cx="3429200" cy="365200"/>
          </a:xfrm>
          <a:prstGeom prst="rect">
            <a:avLst/>
          </a:prstGeom>
        </p:spPr>
        <p:txBody>
          <a:bodyPr spcFirstLastPara="1" vert="horz" wrap="square" lIns="91433" tIns="45700" rIns="91433" bIns="45700" rtlCol="0" anchor="t" anchorCtr="0">
            <a:noAutofit/>
          </a:bodyPr>
          <a:lstStyle/>
          <a:p>
            <a:pPr>
              <a:buClr>
                <a:srgbClr val="000000"/>
              </a:buClr>
            </a:pPr>
            <a:fld id="{00000000-1234-1234-1234-123412341234}" type="slidenum">
              <a:rPr lang="en"/>
              <a:pPr>
                <a:buClr>
                  <a:srgbClr val="000000"/>
                </a:buClr>
              </a:pPr>
              <a:t>51</a:t>
            </a:fld>
            <a:endParaRPr/>
          </a:p>
        </p:txBody>
      </p:sp>
      <p:sp>
        <p:nvSpPr>
          <p:cNvPr id="430" name="Google Shape;430;p41"/>
          <p:cNvSpPr txBox="1">
            <a:spLocks noGrp="1"/>
          </p:cNvSpPr>
          <p:nvPr>
            <p:ph type="body" idx="4294967295"/>
          </p:nvPr>
        </p:nvSpPr>
        <p:spPr>
          <a:xfrm>
            <a:off x="580868" y="6165733"/>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p>
            <a:pPr marL="0" indent="0">
              <a:spcBef>
                <a:spcPts val="0"/>
              </a:spcBef>
              <a:buClr>
                <a:srgbClr val="222222"/>
              </a:buClr>
              <a:buSzPct val="100000"/>
              <a:buNone/>
            </a:pPr>
            <a:r>
              <a:rPr lang="en-US" u="sng">
                <a:solidFill>
                  <a:schemeClr val="hlink"/>
                </a:solidFill>
                <a:latin typeface="Arial"/>
                <a:ea typeface="Arial"/>
                <a:cs typeface="Arial"/>
                <a:sym typeface="Arial"/>
                <a:hlinkClick r:id="rId3"/>
              </a:rPr>
              <a:t>Oota, Subba Reddy et al. 2022 "How distinct are Syntactic and Semantic Representations in the Brain During Sentence Comprehension?" SNL 2022</a:t>
            </a:r>
            <a:endParaRPr/>
          </a:p>
        </p:txBody>
      </p:sp>
      <p:sp>
        <p:nvSpPr>
          <p:cNvPr id="432" name="Google Shape;432;p41"/>
          <p:cNvSpPr txBox="1"/>
          <p:nvPr/>
        </p:nvSpPr>
        <p:spPr>
          <a:xfrm>
            <a:off x="8015590" y="3702870"/>
            <a:ext cx="4024209" cy="2400617"/>
          </a:xfrm>
          <a:prstGeom prst="rect">
            <a:avLst/>
          </a:prstGeom>
          <a:solidFill>
            <a:srgbClr val="FFF2CC"/>
          </a:solidFill>
          <a:ln>
            <a:noFill/>
          </a:ln>
        </p:spPr>
        <p:txBody>
          <a:bodyPr spcFirstLastPara="1" wrap="square" lIns="121900" tIns="121900" rIns="121900" bIns="121900" anchor="t" anchorCtr="0">
            <a:spAutoFit/>
          </a:bodyPr>
          <a:lstStyle/>
          <a:p>
            <a:r>
              <a:rPr lang="en-US" sz="2000"/>
              <a:t>Constituency tree structure is better in temporal cortex and MFG, while Dependency structure is better in AG and PCC,</a:t>
            </a:r>
            <a:endParaRPr sz="2000">
              <a:solidFill>
                <a:schemeClr val="dk1"/>
              </a:solidFill>
              <a:latin typeface="Calibri"/>
              <a:ea typeface="Calibri"/>
              <a:cs typeface="Calibri"/>
              <a:sym typeface="Calibri"/>
            </a:endParaRPr>
          </a:p>
          <a:p>
            <a:endParaRPr sz="2000">
              <a:solidFill>
                <a:schemeClr val="dk1"/>
              </a:solidFill>
              <a:latin typeface="Calibri"/>
              <a:ea typeface="Calibri"/>
              <a:cs typeface="Calibri"/>
              <a:sym typeface="Calibri"/>
            </a:endParaRPr>
          </a:p>
          <a:p>
            <a:r>
              <a:rPr lang="en" sz="2000">
                <a:solidFill>
                  <a:schemeClr val="dk1"/>
                </a:solidFill>
                <a:latin typeface="Calibri"/>
                <a:ea typeface="Calibri"/>
                <a:cs typeface="Calibri"/>
                <a:sym typeface="Calibri"/>
              </a:rPr>
              <a:t>Regions predicted by syntactic and semantic are difficult to distinguish</a:t>
            </a:r>
            <a:endParaRPr sz="2000">
              <a:solidFill>
                <a:schemeClr val="dk1"/>
              </a:solidFill>
              <a:latin typeface="Calibri"/>
              <a:ea typeface="Calibri"/>
              <a:cs typeface="Calibri"/>
              <a:sym typeface="Calibri"/>
            </a:endParaRPr>
          </a:p>
        </p:txBody>
      </p:sp>
      <p:sp>
        <p:nvSpPr>
          <p:cNvPr id="433" name="Google Shape;433;p41"/>
          <p:cNvSpPr txBox="1"/>
          <p:nvPr/>
        </p:nvSpPr>
        <p:spPr>
          <a:xfrm>
            <a:off x="322000" y="1433818"/>
            <a:ext cx="5774000" cy="2002303"/>
          </a:xfrm>
          <a:prstGeom prst="rect">
            <a:avLst/>
          </a:prstGeom>
          <a:noFill/>
          <a:ln>
            <a:noFill/>
          </a:ln>
        </p:spPr>
        <p:txBody>
          <a:bodyPr spcFirstLastPara="1" wrap="square" lIns="121900" tIns="121900" rIns="121900" bIns="121900" anchor="t" anchorCtr="0">
            <a:spAutoFit/>
          </a:bodyPr>
          <a:lstStyle/>
          <a:p>
            <a:pPr marL="237061" indent="-262460">
              <a:lnSpc>
                <a:spcPct val="90000"/>
              </a:lnSpc>
              <a:buClr>
                <a:schemeClr val="dk1"/>
              </a:buClr>
              <a:buSzPts val="1700"/>
              <a:buChar char="•"/>
            </a:pPr>
            <a:r>
              <a:rPr lang="en" sz="2267">
                <a:solidFill>
                  <a:schemeClr val="dk1"/>
                </a:solidFill>
                <a:latin typeface="Calibri"/>
                <a:ea typeface="Calibri"/>
                <a:cs typeface="Calibri"/>
                <a:sym typeface="Calibri"/>
              </a:rPr>
              <a:t>Stimuli: Narratives</a:t>
            </a:r>
            <a:endParaRPr sz="2267">
              <a:solidFill>
                <a:schemeClr val="dk1"/>
              </a:solidFill>
              <a:latin typeface="Calibri"/>
              <a:ea typeface="Calibri"/>
              <a:cs typeface="Calibri"/>
              <a:sym typeface="Calibri"/>
            </a:endParaRPr>
          </a:p>
          <a:p>
            <a:pPr marL="237061" indent="-262460">
              <a:lnSpc>
                <a:spcPct val="90000"/>
              </a:lnSpc>
              <a:spcBef>
                <a:spcPts val="1333"/>
              </a:spcBef>
              <a:buClr>
                <a:schemeClr val="dk1"/>
              </a:buClr>
              <a:buSzPts val="1700"/>
              <a:buChar char="•"/>
            </a:pPr>
            <a:r>
              <a:rPr lang="en" sz="2267">
                <a:solidFill>
                  <a:schemeClr val="dk1"/>
                </a:solidFill>
                <a:latin typeface="Calibri"/>
                <a:ea typeface="Calibri"/>
                <a:cs typeface="Calibri"/>
                <a:sym typeface="Calibri"/>
              </a:rPr>
              <a:t>Stimulus representation: syntactic tree representations &amp; pretrained NLP model</a:t>
            </a:r>
            <a:endParaRPr sz="2267">
              <a:solidFill>
                <a:schemeClr val="dk1"/>
              </a:solidFill>
              <a:latin typeface="Calibri"/>
              <a:ea typeface="Calibri"/>
              <a:cs typeface="Calibri"/>
              <a:sym typeface="Calibri"/>
            </a:endParaRPr>
          </a:p>
          <a:p>
            <a:pPr marL="237061" indent="-262460">
              <a:lnSpc>
                <a:spcPct val="90000"/>
              </a:lnSpc>
              <a:spcBef>
                <a:spcPts val="1333"/>
              </a:spcBef>
              <a:spcAft>
                <a:spcPts val="1333"/>
              </a:spcAft>
              <a:buClr>
                <a:schemeClr val="dk1"/>
              </a:buClr>
              <a:buSzPts val="1700"/>
              <a:buChar char="•"/>
            </a:pPr>
            <a:r>
              <a:rPr lang="en" sz="2267">
                <a:solidFill>
                  <a:schemeClr val="dk1"/>
                </a:solidFill>
                <a:latin typeface="Calibri"/>
                <a:ea typeface="Calibri"/>
                <a:cs typeface="Calibri"/>
                <a:sym typeface="Calibri"/>
              </a:rPr>
              <a:t>Brain recording &amp; modality: fMRI, listening</a:t>
            </a:r>
            <a:endParaRPr sz="2400"/>
          </a:p>
        </p:txBody>
      </p:sp>
      <p:pic>
        <p:nvPicPr>
          <p:cNvPr id="3" name="Picture 2" descr="Diagram&#10;&#10;Description automatically generated">
            <a:extLst>
              <a:ext uri="{FF2B5EF4-FFF2-40B4-BE49-F238E27FC236}">
                <a16:creationId xmlns:a16="http://schemas.microsoft.com/office/drawing/2014/main" id="{4E4901B7-9C4D-3F8F-966A-C0FFE672B8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669" y="3142034"/>
            <a:ext cx="5592934" cy="2840899"/>
          </a:xfrm>
          <a:prstGeom prst="rect">
            <a:avLst/>
          </a:prstGeom>
        </p:spPr>
      </p:pic>
      <p:pic>
        <p:nvPicPr>
          <p:cNvPr id="5" name="Picture 4" descr="A screenshot of a computer&#10;&#10;Description automatically generated with low confidence">
            <a:extLst>
              <a:ext uri="{FF2B5EF4-FFF2-40B4-BE49-F238E27FC236}">
                <a16:creationId xmlns:a16="http://schemas.microsoft.com/office/drawing/2014/main" id="{22A46B2D-D797-6D21-B752-14826E219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6865" y="436721"/>
            <a:ext cx="5592934" cy="3076907"/>
          </a:xfrm>
          <a:prstGeom prst="rect">
            <a:avLst/>
          </a:prstGeom>
        </p:spPr>
      </p:pic>
      <p:pic>
        <p:nvPicPr>
          <p:cNvPr id="2" name="Picture 1">
            <a:extLst>
              <a:ext uri="{FF2B5EF4-FFF2-40B4-BE49-F238E27FC236}">
                <a16:creationId xmlns:a16="http://schemas.microsoft.com/office/drawing/2014/main" id="{ECED3038-E22A-E7CA-F1A8-447D67557AA2}"/>
              </a:ext>
            </a:extLst>
          </p:cNvPr>
          <p:cNvPicPr>
            <a:picLocks noChangeAspect="1"/>
          </p:cNvPicPr>
          <p:nvPr/>
        </p:nvPicPr>
        <p:blipFill>
          <a:blip r:embed="rId6"/>
          <a:stretch>
            <a:fillRect/>
          </a:stretch>
        </p:blipFill>
        <p:spPr>
          <a:xfrm>
            <a:off x="4033283" y="6458997"/>
            <a:ext cx="4371211" cy="432854"/>
          </a:xfrm>
          <a:prstGeom prst="rect">
            <a:avLst/>
          </a:prstGeom>
        </p:spPr>
      </p:pic>
    </p:spTree>
    <p:extLst>
      <p:ext uri="{BB962C8B-B14F-4D97-AF65-F5344CB8AC3E}">
        <p14:creationId xmlns:p14="http://schemas.microsoft.com/office/powerpoint/2010/main" val="48429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05AF8845-536C-8E13-FDD6-80C1838BDF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54" y="65023"/>
            <a:ext cx="2368345" cy="1382777"/>
          </a:xfrm>
          <a:prstGeom prst="rect">
            <a:avLst/>
          </a:prstGeom>
        </p:spPr>
      </p:pic>
      <p:sp>
        <p:nvSpPr>
          <p:cNvPr id="10" name="Slide Number Placeholder 9">
            <a:extLst>
              <a:ext uri="{FF2B5EF4-FFF2-40B4-BE49-F238E27FC236}">
                <a16:creationId xmlns:a16="http://schemas.microsoft.com/office/drawing/2014/main" id="{68582D4C-5A29-EA20-79F6-5F8BF87FF899}"/>
              </a:ext>
            </a:extLst>
          </p:cNvPr>
          <p:cNvSpPr>
            <a:spLocks noGrp="1"/>
          </p:cNvSpPr>
          <p:nvPr>
            <p:ph type="sldNum" sz="quarter" idx="12"/>
          </p:nvPr>
        </p:nvSpPr>
        <p:spPr/>
        <p:txBody>
          <a:bodyPr/>
          <a:lstStyle/>
          <a:p>
            <a:fld id="{DF986BDD-F95F-4181-AE47-1964E683E3C8}" type="slidenum">
              <a:rPr lang="en-US" smtClean="0"/>
              <a:t>52</a:t>
            </a:fld>
            <a:endParaRPr lang="en-US"/>
          </a:p>
        </p:txBody>
      </p:sp>
      <p:sp>
        <p:nvSpPr>
          <p:cNvPr id="11" name="Subtitle 2">
            <a:extLst>
              <a:ext uri="{FF2B5EF4-FFF2-40B4-BE49-F238E27FC236}">
                <a16:creationId xmlns:a16="http://schemas.microsoft.com/office/drawing/2014/main" id="{F6F80FC6-7B1E-C4B0-EFD3-BA8316A02196}"/>
              </a:ext>
            </a:extLst>
          </p:cNvPr>
          <p:cNvSpPr txBox="1">
            <a:spLocks/>
          </p:cNvSpPr>
          <p:nvPr/>
        </p:nvSpPr>
        <p:spPr>
          <a:xfrm>
            <a:off x="4533900" y="5731152"/>
            <a:ext cx="7372350" cy="60007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Subba reddy Oota, </a:t>
            </a:r>
            <a:r>
              <a:rPr lang="en-US">
                <a:latin typeface="Arial" panose="020B0604020202020204" pitchFamily="34" charset="0"/>
              </a:rPr>
              <a:t>Manish Gupta, Mariya Toneva</a:t>
            </a:r>
            <a:endParaRPr lang="en-US"/>
          </a:p>
        </p:txBody>
      </p:sp>
      <p:pic>
        <p:nvPicPr>
          <p:cNvPr id="7" name="Picture 6" descr="Logo, company name&#10;&#10;Description automatically generated">
            <a:extLst>
              <a:ext uri="{FF2B5EF4-FFF2-40B4-BE49-F238E27FC236}">
                <a16:creationId xmlns:a16="http://schemas.microsoft.com/office/drawing/2014/main" id="{2E96FC54-21DE-B8A9-AA3A-012AD62025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3170" y="67020"/>
            <a:ext cx="1590675" cy="1520825"/>
          </a:xfrm>
          <a:prstGeom prst="rect">
            <a:avLst/>
          </a:prstGeom>
        </p:spPr>
      </p:pic>
      <p:sp>
        <p:nvSpPr>
          <p:cNvPr id="14" name="Title 1">
            <a:extLst>
              <a:ext uri="{FF2B5EF4-FFF2-40B4-BE49-F238E27FC236}">
                <a16:creationId xmlns:a16="http://schemas.microsoft.com/office/drawing/2014/main" id="{DE1C8143-F19B-5B31-1A21-6E4874E0F25C}"/>
              </a:ext>
            </a:extLst>
          </p:cNvPr>
          <p:cNvSpPr txBox="1">
            <a:spLocks/>
          </p:cNvSpPr>
          <p:nvPr/>
        </p:nvSpPr>
        <p:spPr>
          <a:xfrm>
            <a:off x="400050" y="2782336"/>
            <a:ext cx="11525250" cy="993913"/>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a:latin typeface="Arial" panose="020B0604020202020204" pitchFamily="34" charset="0"/>
              </a:rPr>
              <a:t>Joint processing of linguistic properties in brains and language models</a:t>
            </a:r>
            <a:endParaRPr lang="en-US" sz="3600"/>
          </a:p>
        </p:txBody>
      </p:sp>
    </p:spTree>
    <p:extLst>
      <p:ext uri="{BB962C8B-B14F-4D97-AF65-F5344CB8AC3E}">
        <p14:creationId xmlns:p14="http://schemas.microsoft.com/office/powerpoint/2010/main" val="668598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00B0F0"/>
                </a:solidFill>
              </a:rPr>
              <a:t>Hierarchy </a:t>
            </a:r>
            <a:r>
              <a:rPr lang="en-US" b="1" dirty="0">
                <a:solidFill>
                  <a:srgbClr val="00B0F0"/>
                </a:solidFill>
              </a:rPr>
              <a:t>of Linguistic Info - Setting</a:t>
            </a:r>
            <a:endParaRPr lang="en-US" dirty="0"/>
          </a:p>
        </p:txBody>
      </p:sp>
      <p:sp>
        <p:nvSpPr>
          <p:cNvPr id="11" name="Content Placeholder 2"/>
          <p:cNvSpPr>
            <a:spLocks noGrp="1"/>
          </p:cNvSpPr>
          <p:nvPr>
            <p:ph idx="1"/>
          </p:nvPr>
        </p:nvSpPr>
        <p:spPr>
          <a:xfrm>
            <a:off x="838200" y="1825625"/>
            <a:ext cx="6652098" cy="4351338"/>
          </a:xfrm>
        </p:spPr>
        <p:txBody>
          <a:bodyPr/>
          <a:lstStyle/>
          <a:p>
            <a:r>
              <a:rPr lang="en-US" dirty="0" err="1"/>
              <a:t>Conneau</a:t>
            </a:r>
            <a:r>
              <a:rPr lang="en-US" dirty="0"/>
              <a:t> et al., ACL’18 - Build diagnostic classifier to predict if a linguistic property is encoded in the given sentence representation.</a:t>
            </a:r>
          </a:p>
          <a:p>
            <a:r>
              <a:rPr lang="en-US" dirty="0"/>
              <a:t>Features:</a:t>
            </a:r>
          </a:p>
          <a:p>
            <a:pPr lvl="1"/>
            <a:r>
              <a:rPr lang="en-US" b="1" dirty="0">
                <a:solidFill>
                  <a:srgbClr val="00B050"/>
                </a:solidFill>
              </a:rPr>
              <a:t>Surface</a:t>
            </a:r>
            <a:r>
              <a:rPr lang="en-US" dirty="0"/>
              <a:t> </a:t>
            </a:r>
            <a:r>
              <a:rPr lang="mr-IN" dirty="0"/>
              <a:t>–</a:t>
            </a:r>
            <a:r>
              <a:rPr lang="en-US" dirty="0"/>
              <a:t> Sentence Length, Word Content</a:t>
            </a:r>
          </a:p>
          <a:p>
            <a:pPr lvl="1"/>
            <a:r>
              <a:rPr lang="en-US" b="1" dirty="0">
                <a:solidFill>
                  <a:srgbClr val="00B050"/>
                </a:solidFill>
              </a:rPr>
              <a:t>Syntactic</a:t>
            </a:r>
            <a:r>
              <a:rPr lang="en-US" dirty="0"/>
              <a:t> </a:t>
            </a:r>
            <a:r>
              <a:rPr lang="mr-IN" dirty="0"/>
              <a:t>–</a:t>
            </a:r>
            <a:r>
              <a:rPr lang="en-US" dirty="0"/>
              <a:t> Bigram shift, Tree depth, Top constituent</a:t>
            </a:r>
          </a:p>
          <a:p>
            <a:pPr lvl="1"/>
            <a:r>
              <a:rPr lang="en-US" b="1" dirty="0">
                <a:solidFill>
                  <a:srgbClr val="00B050"/>
                </a:solidFill>
              </a:rPr>
              <a:t>Semantic</a:t>
            </a:r>
            <a:r>
              <a:rPr lang="en-US" dirty="0"/>
              <a:t> </a:t>
            </a:r>
            <a:r>
              <a:rPr lang="mr-IN" dirty="0"/>
              <a:t>–</a:t>
            </a:r>
            <a:r>
              <a:rPr lang="en-US" dirty="0"/>
              <a:t> Tense, Subject Number, Object Number, Coordination Inversion and Semantic Odd Man Out.</a:t>
            </a:r>
          </a:p>
          <a:p>
            <a:endParaRPr lang="en-US" dirty="0"/>
          </a:p>
          <a:p>
            <a:endParaRPr lang="en-US" dirty="0"/>
          </a:p>
        </p:txBody>
      </p:sp>
      <p:sp>
        <p:nvSpPr>
          <p:cNvPr id="12" name="Rectangle 11"/>
          <p:cNvSpPr/>
          <p:nvPr/>
        </p:nvSpPr>
        <p:spPr>
          <a:xfrm>
            <a:off x="9529763" y="5805494"/>
            <a:ext cx="1700212" cy="72866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2060"/>
                </a:solidFill>
              </a:rPr>
              <a:t>BERT layer</a:t>
            </a:r>
          </a:p>
        </p:txBody>
      </p:sp>
      <p:sp>
        <p:nvSpPr>
          <p:cNvPr id="13" name="Rectangle 12"/>
          <p:cNvSpPr/>
          <p:nvPr/>
        </p:nvSpPr>
        <p:spPr>
          <a:xfrm>
            <a:off x="9529763" y="4500569"/>
            <a:ext cx="1700212" cy="58578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Simple classifier</a:t>
            </a:r>
          </a:p>
        </p:txBody>
      </p:sp>
      <p:sp>
        <p:nvSpPr>
          <p:cNvPr id="14" name="Rectangle 13"/>
          <p:cNvSpPr/>
          <p:nvPr/>
        </p:nvSpPr>
        <p:spPr>
          <a:xfrm>
            <a:off x="9529763" y="3281370"/>
            <a:ext cx="1700212" cy="58578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predict sentence length</a:t>
            </a:r>
          </a:p>
        </p:txBody>
      </p:sp>
      <p:cxnSp>
        <p:nvCxnSpPr>
          <p:cNvPr id="15" name="Straight Arrow Connector 14"/>
          <p:cNvCxnSpPr/>
          <p:nvPr/>
        </p:nvCxnSpPr>
        <p:spPr>
          <a:xfrm flipV="1">
            <a:off x="10379869" y="5086356"/>
            <a:ext cx="0" cy="7191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0379869" y="3867157"/>
            <a:ext cx="0" cy="6334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937386" y="1824580"/>
            <a:ext cx="2884965" cy="1323439"/>
          </a:xfrm>
          <a:prstGeom prst="rect">
            <a:avLst/>
          </a:prstGeom>
          <a:noFill/>
        </p:spPr>
        <p:txBody>
          <a:bodyPr wrap="square" rtlCol="0">
            <a:spAutoFit/>
          </a:bodyPr>
          <a:lstStyle/>
          <a:p>
            <a:pPr algn="ctr"/>
            <a:r>
              <a:rPr lang="en-US" sz="2000" b="1" i="1" dirty="0">
                <a:solidFill>
                  <a:srgbClr val="00B050"/>
                </a:solidFill>
              </a:rPr>
              <a:t>If the prediction accuracy is good, then the model might be capturing the sentence length feature</a:t>
            </a:r>
          </a:p>
        </p:txBody>
      </p:sp>
      <p:sp>
        <p:nvSpPr>
          <p:cNvPr id="3" name="Slide Number Placeholder 2"/>
          <p:cNvSpPr>
            <a:spLocks noGrp="1"/>
          </p:cNvSpPr>
          <p:nvPr>
            <p:ph type="sldNum" sz="quarter" idx="12"/>
          </p:nvPr>
        </p:nvSpPr>
        <p:spPr/>
        <p:txBody>
          <a:bodyPr/>
          <a:lstStyle/>
          <a:p>
            <a:fld id="{27A29B39-2A40-F249-9487-7AFAAEE10363}" type="slidenum">
              <a:rPr lang="en-US" smtClean="0"/>
              <a:t>53</a:t>
            </a:fld>
            <a:endParaRPr lang="en-US"/>
          </a:p>
        </p:txBody>
      </p:sp>
    </p:spTree>
    <p:extLst>
      <p:ext uri="{BB962C8B-B14F-4D97-AF65-F5344CB8AC3E}">
        <p14:creationId xmlns:p14="http://schemas.microsoft.com/office/powerpoint/2010/main" val="157039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animBg="1"/>
      <p:bldP spid="13" grpId="0" animBg="1"/>
      <p:bldP spid="14" grpId="0" animBg="1"/>
      <p:bldP spid="17" grpId="0"/>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00B0F0"/>
                </a:solidFill>
              </a:rPr>
              <a:t>Hierarchy </a:t>
            </a:r>
            <a:r>
              <a:rPr lang="en-US" b="1" dirty="0">
                <a:solidFill>
                  <a:srgbClr val="00B0F0"/>
                </a:solidFill>
              </a:rPr>
              <a:t>of Linguistic Info - Result</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908" y="1690688"/>
            <a:ext cx="3029793" cy="3767577"/>
          </a:xfrm>
        </p:spPr>
      </p:pic>
      <p:sp>
        <p:nvSpPr>
          <p:cNvPr id="8" name="Rectangle 7"/>
          <p:cNvSpPr/>
          <p:nvPr/>
        </p:nvSpPr>
        <p:spPr>
          <a:xfrm>
            <a:off x="966158" y="2997702"/>
            <a:ext cx="2128730" cy="504623"/>
          </a:xfrm>
          <a:prstGeom prst="rect">
            <a:avLst/>
          </a:prstGeom>
          <a:solidFill>
            <a:schemeClr val="accent1">
              <a:alpha val="0"/>
            </a:scheme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8422" y="1720276"/>
            <a:ext cx="3383148" cy="375730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2372" y="1726626"/>
            <a:ext cx="5415794" cy="3748264"/>
          </a:xfrm>
          <a:prstGeom prst="rect">
            <a:avLst/>
          </a:prstGeom>
        </p:spPr>
      </p:pic>
      <p:sp>
        <p:nvSpPr>
          <p:cNvPr id="13" name="Rectangle 12"/>
          <p:cNvSpPr/>
          <p:nvPr/>
        </p:nvSpPr>
        <p:spPr>
          <a:xfrm>
            <a:off x="3206958" y="3701825"/>
            <a:ext cx="3214862" cy="1003178"/>
          </a:xfrm>
          <a:prstGeom prst="rect">
            <a:avLst/>
          </a:prstGeom>
          <a:solidFill>
            <a:schemeClr val="accent1">
              <a:alpha val="0"/>
            </a:scheme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490527" y="3718450"/>
            <a:ext cx="5271138" cy="1737126"/>
          </a:xfrm>
          <a:prstGeom prst="rect">
            <a:avLst/>
          </a:prstGeom>
          <a:solidFill>
            <a:schemeClr val="accent1">
              <a:alpha val="0"/>
            </a:scheme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27A29B39-2A40-F249-9487-7AFAAEE10363}" type="slidenum">
              <a:rPr lang="en-US" smtClean="0"/>
              <a:t>54</a:t>
            </a:fld>
            <a:endParaRPr lang="en-US"/>
          </a:p>
        </p:txBody>
      </p:sp>
    </p:spTree>
    <p:extLst>
      <p:ext uri="{BB962C8B-B14F-4D97-AF65-F5344CB8AC3E}">
        <p14:creationId xmlns:p14="http://schemas.microsoft.com/office/powerpoint/2010/main" val="53599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13" grpId="0" animBg="1"/>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F0"/>
                </a:solidFill>
              </a:rPr>
              <a:t>Takeaway</a:t>
            </a:r>
          </a:p>
        </p:txBody>
      </p:sp>
      <p:sp>
        <p:nvSpPr>
          <p:cNvPr id="3" name="Content Placeholder 2"/>
          <p:cNvSpPr>
            <a:spLocks noGrp="1"/>
          </p:cNvSpPr>
          <p:nvPr>
            <p:ph idx="1"/>
          </p:nvPr>
        </p:nvSpPr>
        <p:spPr>
          <a:xfrm>
            <a:off x="838201" y="1825625"/>
            <a:ext cx="5126502" cy="2173934"/>
          </a:xfrm>
        </p:spPr>
        <p:txBody>
          <a:bodyPr>
            <a:normAutofit/>
          </a:bodyPr>
          <a:lstStyle/>
          <a:p>
            <a:pPr marL="0" indent="0">
              <a:buNone/>
            </a:pPr>
            <a:endParaRPr lang="en-US" dirty="0"/>
          </a:p>
          <a:p>
            <a:r>
              <a:rPr lang="en-US" dirty="0"/>
              <a:t>BERT composes a </a:t>
            </a:r>
            <a:r>
              <a:rPr lang="en-US" b="1" dirty="0">
                <a:solidFill>
                  <a:srgbClr val="00B050"/>
                </a:solidFill>
              </a:rPr>
              <a:t>hierarchy of linguistic signals</a:t>
            </a:r>
            <a:r>
              <a:rPr lang="en-US" dirty="0"/>
              <a:t> ranging from surface to semantic features.</a:t>
            </a:r>
          </a:p>
          <a:p>
            <a:pPr marL="0" indent="0">
              <a:buNone/>
            </a:pPr>
            <a:endParaRPr lang="en-US" dirty="0"/>
          </a:p>
          <a:p>
            <a:endParaRPr lang="en-US" dirty="0"/>
          </a:p>
          <a:p>
            <a:endParaRPr lang="en-US" dirty="0"/>
          </a:p>
          <a:p>
            <a:endParaRPr lang="en-US" dirty="0"/>
          </a:p>
        </p:txBody>
      </p:sp>
      <p:sp>
        <p:nvSpPr>
          <p:cNvPr id="5" name="Cloud 4"/>
          <p:cNvSpPr/>
          <p:nvPr/>
        </p:nvSpPr>
        <p:spPr>
          <a:xfrm>
            <a:off x="6553576" y="2261879"/>
            <a:ext cx="5353079" cy="2173934"/>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FF0000"/>
                </a:solidFill>
              </a:rPr>
              <a:t>BERT does capture many</a:t>
            </a:r>
          </a:p>
          <a:p>
            <a:pPr algn="ctr"/>
            <a:r>
              <a:rPr lang="en-US" sz="2400" b="1" dirty="0">
                <a:solidFill>
                  <a:srgbClr val="FF0000"/>
                </a:solidFill>
              </a:rPr>
              <a:t>structural properties of the English language.</a:t>
            </a:r>
          </a:p>
        </p:txBody>
      </p:sp>
      <p:sp>
        <p:nvSpPr>
          <p:cNvPr id="4" name="Slide Number Placeholder 3"/>
          <p:cNvSpPr>
            <a:spLocks noGrp="1"/>
          </p:cNvSpPr>
          <p:nvPr>
            <p:ph type="sldNum" sz="quarter" idx="12"/>
          </p:nvPr>
        </p:nvSpPr>
        <p:spPr/>
        <p:txBody>
          <a:bodyPr/>
          <a:lstStyle/>
          <a:p>
            <a:fld id="{27A29B39-2A40-F249-9487-7AFAAEE10363}" type="slidenum">
              <a:rPr lang="en-US" smtClean="0"/>
              <a:t>55</a:t>
            </a:fld>
            <a:endParaRPr lang="en-US"/>
          </a:p>
        </p:txBody>
      </p:sp>
    </p:spTree>
    <p:extLst>
      <p:ext uri="{BB962C8B-B14F-4D97-AF65-F5344CB8AC3E}">
        <p14:creationId xmlns:p14="http://schemas.microsoft.com/office/powerpoint/2010/main" val="68513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41"/>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fontScale="90000"/>
          </a:bodyPr>
          <a:lstStyle/>
          <a:p>
            <a:pPr>
              <a:buSzPct val="33333"/>
            </a:pPr>
            <a:r>
              <a:rPr lang="en"/>
              <a:t>Disentangling contributions of different info sources to brain predictions</a:t>
            </a:r>
            <a:endParaRPr/>
          </a:p>
        </p:txBody>
      </p:sp>
      <p:sp>
        <p:nvSpPr>
          <p:cNvPr id="429" name="Google Shape;429;p41"/>
          <p:cNvSpPr txBox="1">
            <a:spLocks noGrp="1"/>
          </p:cNvSpPr>
          <p:nvPr>
            <p:ph type="sldNum" idx="12"/>
          </p:nvPr>
        </p:nvSpPr>
        <p:spPr>
          <a:xfrm>
            <a:off x="8610600" y="6532575"/>
            <a:ext cx="3429200" cy="365200"/>
          </a:xfrm>
          <a:prstGeom prst="rect">
            <a:avLst/>
          </a:prstGeom>
        </p:spPr>
        <p:txBody>
          <a:bodyPr spcFirstLastPara="1" vert="horz" wrap="square" lIns="91433" tIns="45700" rIns="91433" bIns="45700" rtlCol="0" anchor="t" anchorCtr="0">
            <a:noAutofit/>
          </a:bodyPr>
          <a:lstStyle/>
          <a:p>
            <a:pPr>
              <a:buClr>
                <a:srgbClr val="000000"/>
              </a:buClr>
            </a:pPr>
            <a:fld id="{00000000-1234-1234-1234-123412341234}" type="slidenum">
              <a:rPr lang="en"/>
              <a:pPr>
                <a:buClr>
                  <a:srgbClr val="000000"/>
                </a:buClr>
              </a:pPr>
              <a:t>56</a:t>
            </a:fld>
            <a:endParaRPr/>
          </a:p>
        </p:txBody>
      </p:sp>
      <p:sp>
        <p:nvSpPr>
          <p:cNvPr id="430" name="Google Shape;430;p41"/>
          <p:cNvSpPr txBox="1">
            <a:spLocks noGrp="1"/>
          </p:cNvSpPr>
          <p:nvPr>
            <p:ph type="body" idx="4294967295"/>
          </p:nvPr>
        </p:nvSpPr>
        <p:spPr>
          <a:xfrm>
            <a:off x="571140" y="6395155"/>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p>
            <a:pPr marL="0" indent="0">
              <a:spcBef>
                <a:spcPts val="0"/>
              </a:spcBef>
              <a:buClr>
                <a:srgbClr val="222222"/>
              </a:buClr>
              <a:buSzPct val="100000"/>
              <a:buNone/>
            </a:pPr>
            <a:r>
              <a:rPr lang="en-US" u="sng">
                <a:solidFill>
                  <a:schemeClr val="hlink"/>
                </a:solidFill>
                <a:latin typeface="Arial"/>
                <a:ea typeface="Arial"/>
                <a:cs typeface="Arial"/>
                <a:sym typeface="Arial"/>
                <a:hlinkClick r:id="rId3"/>
              </a:rPr>
              <a:t>Oota, Subba Reddy, Gupta, Manish and Toneva, Mariya. "Joint processing of linguistic properties in brains and language models."  2022 arXiv.</a:t>
            </a:r>
            <a:endParaRPr/>
          </a:p>
        </p:txBody>
      </p:sp>
      <p:sp>
        <p:nvSpPr>
          <p:cNvPr id="432" name="Google Shape;432;p41"/>
          <p:cNvSpPr txBox="1"/>
          <p:nvPr/>
        </p:nvSpPr>
        <p:spPr>
          <a:xfrm>
            <a:off x="8167791" y="4429263"/>
            <a:ext cx="4024209" cy="1169511"/>
          </a:xfrm>
          <a:prstGeom prst="rect">
            <a:avLst/>
          </a:prstGeom>
          <a:solidFill>
            <a:srgbClr val="FFF2CC"/>
          </a:solidFill>
          <a:ln>
            <a:noFill/>
          </a:ln>
        </p:spPr>
        <p:txBody>
          <a:bodyPr spcFirstLastPara="1" wrap="square" lIns="121900" tIns="121900" rIns="121900" bIns="121900" anchor="t" anchorCtr="0">
            <a:spAutoFit/>
          </a:bodyPr>
          <a:lstStyle/>
          <a:p>
            <a:r>
              <a:rPr lang="en-US" sz="2000"/>
              <a:t>Top constituents and Tree Depth contribute the most to the alignment trend across layers</a:t>
            </a:r>
          </a:p>
        </p:txBody>
      </p:sp>
      <p:sp>
        <p:nvSpPr>
          <p:cNvPr id="433" name="Google Shape;433;p41"/>
          <p:cNvSpPr txBox="1"/>
          <p:nvPr/>
        </p:nvSpPr>
        <p:spPr>
          <a:xfrm>
            <a:off x="152201" y="1087082"/>
            <a:ext cx="6579339" cy="3018735"/>
          </a:xfrm>
          <a:prstGeom prst="rect">
            <a:avLst/>
          </a:prstGeom>
          <a:noFill/>
          <a:ln>
            <a:noFill/>
          </a:ln>
        </p:spPr>
        <p:txBody>
          <a:bodyPr spcFirstLastPara="1" wrap="square" lIns="121900" tIns="121900" rIns="121900" bIns="121900" anchor="t" anchorCtr="0">
            <a:spAutoFit/>
          </a:bodyPr>
          <a:lstStyle/>
          <a:p>
            <a:pPr marL="237061" indent="-262460">
              <a:lnSpc>
                <a:spcPct val="90000"/>
              </a:lnSpc>
              <a:buClr>
                <a:schemeClr val="dk1"/>
              </a:buClr>
              <a:buSzPts val="1700"/>
              <a:buChar char="•"/>
            </a:pPr>
            <a:r>
              <a:rPr lang="en" sz="2000">
                <a:solidFill>
                  <a:schemeClr val="dk1"/>
                </a:solidFill>
                <a:latin typeface="Calibri"/>
                <a:ea typeface="Calibri"/>
                <a:cs typeface="Calibri"/>
                <a:sym typeface="Calibri"/>
              </a:rPr>
              <a:t>Stimuli: Narrative Stories</a:t>
            </a:r>
            <a:endParaRPr sz="2000">
              <a:solidFill>
                <a:schemeClr val="dk1"/>
              </a:solidFill>
              <a:latin typeface="Calibri"/>
              <a:ea typeface="Calibri"/>
              <a:cs typeface="Calibri"/>
              <a:sym typeface="Calibri"/>
            </a:endParaRPr>
          </a:p>
          <a:p>
            <a:pPr marL="237061" indent="-262460">
              <a:lnSpc>
                <a:spcPct val="90000"/>
              </a:lnSpc>
              <a:spcBef>
                <a:spcPts val="1333"/>
              </a:spcBef>
              <a:buClr>
                <a:schemeClr val="dk1"/>
              </a:buClr>
              <a:buSzPts val="1700"/>
              <a:buChar char="•"/>
            </a:pPr>
            <a:r>
              <a:rPr lang="en" sz="2000">
                <a:solidFill>
                  <a:schemeClr val="dk1"/>
                </a:solidFill>
                <a:latin typeface="Calibri"/>
                <a:ea typeface="Calibri"/>
                <a:cs typeface="Calibri"/>
                <a:sym typeface="Calibri"/>
              </a:rPr>
              <a:t>Stimulus representation: pretrained NLP model and removal of linguistic properties</a:t>
            </a:r>
            <a:endParaRPr sz="2000">
              <a:solidFill>
                <a:schemeClr val="dk1"/>
              </a:solidFill>
              <a:latin typeface="Calibri"/>
              <a:ea typeface="Calibri"/>
              <a:cs typeface="Calibri"/>
              <a:sym typeface="Calibri"/>
            </a:endParaRPr>
          </a:p>
          <a:p>
            <a:pPr marL="237061" indent="-262460">
              <a:lnSpc>
                <a:spcPct val="90000"/>
              </a:lnSpc>
              <a:spcBef>
                <a:spcPts val="1333"/>
              </a:spcBef>
              <a:spcAft>
                <a:spcPts val="1333"/>
              </a:spcAft>
              <a:buClr>
                <a:schemeClr val="dk1"/>
              </a:buClr>
              <a:buSzPts val="1700"/>
              <a:buChar char="•"/>
            </a:pPr>
            <a:r>
              <a:rPr lang="en" sz="2000">
                <a:solidFill>
                  <a:schemeClr val="dk1"/>
                </a:solidFill>
                <a:latin typeface="Calibri"/>
                <a:ea typeface="Calibri"/>
                <a:cs typeface="Calibri"/>
                <a:sym typeface="Calibri"/>
              </a:rPr>
              <a:t>Brain recording &amp; modality: fMRI, Listening</a:t>
            </a:r>
          </a:p>
          <a:p>
            <a:pPr marL="237061" indent="-262460">
              <a:lnSpc>
                <a:spcPct val="90000"/>
              </a:lnSpc>
              <a:spcBef>
                <a:spcPts val="1333"/>
              </a:spcBef>
              <a:spcAft>
                <a:spcPts val="1333"/>
              </a:spcAft>
              <a:buClr>
                <a:schemeClr val="dk1"/>
              </a:buClr>
              <a:buSzPts val="1700"/>
              <a:buChar char="•"/>
            </a:pPr>
            <a:r>
              <a:rPr lang="en" sz="2000">
                <a:solidFill>
                  <a:schemeClr val="dk1"/>
                </a:solidFill>
                <a:latin typeface="Calibri"/>
                <a:cs typeface="Calibri"/>
                <a:sym typeface="Calibri"/>
              </a:rPr>
              <a:t>Questions: </a:t>
            </a:r>
            <a:r>
              <a:rPr lang="en-US" sz="2000"/>
              <a:t>What linguistic properties underlie brain alignment, across all layers but also specifically in middle layers?</a:t>
            </a:r>
            <a:endParaRPr sz="2000"/>
          </a:p>
        </p:txBody>
      </p:sp>
      <p:pic>
        <p:nvPicPr>
          <p:cNvPr id="3" name="Picture 2" descr="Diagram&#10;&#10;Description automatically generated">
            <a:extLst>
              <a:ext uri="{FF2B5EF4-FFF2-40B4-BE49-F238E27FC236}">
                <a16:creationId xmlns:a16="http://schemas.microsoft.com/office/drawing/2014/main" id="{F7BA24FD-16C8-93B5-16AA-9802DF5B8E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4264" y="514667"/>
            <a:ext cx="5405535" cy="3188203"/>
          </a:xfrm>
          <a:prstGeom prst="rect">
            <a:avLst/>
          </a:prstGeom>
        </p:spPr>
      </p:pic>
      <p:pic>
        <p:nvPicPr>
          <p:cNvPr id="4" name="Picture 3" descr="A close-up of a graph&#10;&#10;Description automatically generated with low confidence">
            <a:extLst>
              <a:ext uri="{FF2B5EF4-FFF2-40B4-BE49-F238E27FC236}">
                <a16:creationId xmlns:a16="http://schemas.microsoft.com/office/drawing/2014/main" id="{491609AF-E12D-28D7-135C-F9F353C612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083" y="3744865"/>
            <a:ext cx="7744167" cy="2635823"/>
          </a:xfrm>
          <a:prstGeom prst="rect">
            <a:avLst/>
          </a:prstGeom>
        </p:spPr>
      </p:pic>
      <p:pic>
        <p:nvPicPr>
          <p:cNvPr id="2" name="Picture 1">
            <a:extLst>
              <a:ext uri="{FF2B5EF4-FFF2-40B4-BE49-F238E27FC236}">
                <a16:creationId xmlns:a16="http://schemas.microsoft.com/office/drawing/2014/main" id="{42A475D0-564F-C75D-D964-ED0C1D195AC0}"/>
              </a:ext>
            </a:extLst>
          </p:cNvPr>
          <p:cNvPicPr>
            <a:picLocks noChangeAspect="1"/>
          </p:cNvPicPr>
          <p:nvPr/>
        </p:nvPicPr>
        <p:blipFill>
          <a:blip r:embed="rId6"/>
          <a:stretch>
            <a:fillRect/>
          </a:stretch>
        </p:blipFill>
        <p:spPr>
          <a:xfrm>
            <a:off x="4033283" y="6458997"/>
            <a:ext cx="4371211" cy="432854"/>
          </a:xfrm>
          <a:prstGeom prst="rect">
            <a:avLst/>
          </a:prstGeom>
        </p:spPr>
      </p:pic>
    </p:spTree>
    <p:extLst>
      <p:ext uri="{BB962C8B-B14F-4D97-AF65-F5344CB8AC3E}">
        <p14:creationId xmlns:p14="http://schemas.microsoft.com/office/powerpoint/2010/main" val="310273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41"/>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fontScale="90000"/>
          </a:bodyPr>
          <a:lstStyle/>
          <a:p>
            <a:pPr>
              <a:buSzPct val="33333"/>
            </a:pPr>
            <a:r>
              <a:rPr lang="en"/>
              <a:t>Disentangling contributions of different info sources to brain predictions</a:t>
            </a:r>
            <a:endParaRPr/>
          </a:p>
        </p:txBody>
      </p:sp>
      <p:sp>
        <p:nvSpPr>
          <p:cNvPr id="429" name="Google Shape;429;p41"/>
          <p:cNvSpPr txBox="1">
            <a:spLocks noGrp="1"/>
          </p:cNvSpPr>
          <p:nvPr>
            <p:ph type="sldNum" idx="12"/>
          </p:nvPr>
        </p:nvSpPr>
        <p:spPr>
          <a:xfrm>
            <a:off x="8610600" y="6532575"/>
            <a:ext cx="3429200" cy="365200"/>
          </a:xfrm>
          <a:prstGeom prst="rect">
            <a:avLst/>
          </a:prstGeom>
        </p:spPr>
        <p:txBody>
          <a:bodyPr spcFirstLastPara="1" vert="horz" wrap="square" lIns="91433" tIns="45700" rIns="91433" bIns="45700" rtlCol="0" anchor="t" anchorCtr="0">
            <a:noAutofit/>
          </a:bodyPr>
          <a:lstStyle/>
          <a:p>
            <a:pPr>
              <a:buClr>
                <a:srgbClr val="000000"/>
              </a:buClr>
            </a:pPr>
            <a:fld id="{00000000-1234-1234-1234-123412341234}" type="slidenum">
              <a:rPr lang="en"/>
              <a:pPr>
                <a:buClr>
                  <a:srgbClr val="000000"/>
                </a:buClr>
              </a:pPr>
              <a:t>57</a:t>
            </a:fld>
            <a:endParaRPr/>
          </a:p>
        </p:txBody>
      </p:sp>
      <p:sp>
        <p:nvSpPr>
          <p:cNvPr id="430" name="Google Shape;430;p41"/>
          <p:cNvSpPr txBox="1">
            <a:spLocks noGrp="1"/>
          </p:cNvSpPr>
          <p:nvPr>
            <p:ph type="body" idx="4294967295"/>
          </p:nvPr>
        </p:nvSpPr>
        <p:spPr>
          <a:xfrm>
            <a:off x="580868" y="6165733"/>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p>
            <a:pPr marL="0" indent="0">
              <a:spcBef>
                <a:spcPts val="0"/>
              </a:spcBef>
              <a:buClr>
                <a:srgbClr val="222222"/>
              </a:buClr>
              <a:buSzPct val="100000"/>
              <a:buNone/>
            </a:pPr>
            <a:r>
              <a:rPr lang="en-US" u="sng">
                <a:solidFill>
                  <a:schemeClr val="hlink"/>
                </a:solidFill>
                <a:latin typeface="Arial"/>
                <a:ea typeface="Arial"/>
                <a:cs typeface="Arial"/>
                <a:sym typeface="Arial"/>
                <a:hlinkClick r:id="rId3"/>
              </a:rPr>
              <a:t>Oota, Subba Reddy et al. 2023. "MEG Encoding using Word Context Semantics in Listening Stories." </a:t>
            </a:r>
            <a:endParaRPr/>
          </a:p>
        </p:txBody>
      </p:sp>
      <p:sp>
        <p:nvSpPr>
          <p:cNvPr id="432" name="Google Shape;432;p41"/>
          <p:cNvSpPr txBox="1"/>
          <p:nvPr/>
        </p:nvSpPr>
        <p:spPr>
          <a:xfrm>
            <a:off x="9844391" y="3702870"/>
            <a:ext cx="2195408" cy="1077178"/>
          </a:xfrm>
          <a:prstGeom prst="rect">
            <a:avLst/>
          </a:prstGeom>
          <a:solidFill>
            <a:srgbClr val="FFF2CC"/>
          </a:solidFill>
          <a:ln>
            <a:noFill/>
          </a:ln>
        </p:spPr>
        <p:txBody>
          <a:bodyPr spcFirstLastPara="1" wrap="square" lIns="121900" tIns="121900" rIns="121900" bIns="121900" anchor="t" anchorCtr="0">
            <a:spAutoFit/>
          </a:bodyPr>
          <a:lstStyle/>
          <a:p>
            <a:r>
              <a:rPr lang="en-US"/>
              <a:t>Past word context is</a:t>
            </a:r>
            <a:br>
              <a:rPr lang="en-US" sz="2000"/>
            </a:br>
            <a:r>
              <a:rPr lang="en-US"/>
              <a:t>crucial in obtaining significant results.</a:t>
            </a:r>
            <a:endParaRPr sz="2000">
              <a:solidFill>
                <a:schemeClr val="dk1"/>
              </a:solidFill>
              <a:latin typeface="Calibri"/>
              <a:ea typeface="Calibri"/>
              <a:cs typeface="Calibri"/>
              <a:sym typeface="Calibri"/>
            </a:endParaRPr>
          </a:p>
        </p:txBody>
      </p:sp>
      <p:sp>
        <p:nvSpPr>
          <p:cNvPr id="433" name="Google Shape;433;p41"/>
          <p:cNvSpPr txBox="1"/>
          <p:nvPr/>
        </p:nvSpPr>
        <p:spPr>
          <a:xfrm>
            <a:off x="322000" y="1433818"/>
            <a:ext cx="5774000" cy="2002303"/>
          </a:xfrm>
          <a:prstGeom prst="rect">
            <a:avLst/>
          </a:prstGeom>
          <a:noFill/>
          <a:ln>
            <a:noFill/>
          </a:ln>
        </p:spPr>
        <p:txBody>
          <a:bodyPr spcFirstLastPara="1" wrap="square" lIns="121900" tIns="121900" rIns="121900" bIns="121900" anchor="t" anchorCtr="0">
            <a:spAutoFit/>
          </a:bodyPr>
          <a:lstStyle/>
          <a:p>
            <a:pPr marL="237061" indent="-262460">
              <a:lnSpc>
                <a:spcPct val="90000"/>
              </a:lnSpc>
              <a:buClr>
                <a:schemeClr val="dk1"/>
              </a:buClr>
              <a:buSzPts val="1700"/>
              <a:buChar char="•"/>
            </a:pPr>
            <a:r>
              <a:rPr lang="en" sz="2267">
                <a:solidFill>
                  <a:schemeClr val="dk1"/>
                </a:solidFill>
                <a:latin typeface="Calibri"/>
                <a:ea typeface="Calibri"/>
                <a:cs typeface="Calibri"/>
                <a:sym typeface="Calibri"/>
              </a:rPr>
              <a:t>Stimuli: four naturalistic stories</a:t>
            </a:r>
            <a:endParaRPr sz="2267">
              <a:solidFill>
                <a:schemeClr val="dk1"/>
              </a:solidFill>
              <a:latin typeface="Calibri"/>
              <a:ea typeface="Calibri"/>
              <a:cs typeface="Calibri"/>
              <a:sym typeface="Calibri"/>
            </a:endParaRPr>
          </a:p>
          <a:p>
            <a:pPr marL="237061" indent="-262460">
              <a:lnSpc>
                <a:spcPct val="90000"/>
              </a:lnSpc>
              <a:spcBef>
                <a:spcPts val="1333"/>
              </a:spcBef>
              <a:buClr>
                <a:schemeClr val="dk1"/>
              </a:buClr>
              <a:buSzPts val="1700"/>
              <a:buChar char="•"/>
            </a:pPr>
            <a:r>
              <a:rPr lang="en" sz="2267">
                <a:solidFill>
                  <a:schemeClr val="dk1"/>
                </a:solidFill>
                <a:latin typeface="Calibri"/>
                <a:ea typeface="Calibri"/>
                <a:cs typeface="Calibri"/>
                <a:sym typeface="Calibri"/>
              </a:rPr>
              <a:t>Stimulus representation: basic syntactic tree representations &amp; pretrained NLP model</a:t>
            </a:r>
            <a:endParaRPr sz="2267">
              <a:solidFill>
                <a:schemeClr val="dk1"/>
              </a:solidFill>
              <a:latin typeface="Calibri"/>
              <a:ea typeface="Calibri"/>
              <a:cs typeface="Calibri"/>
              <a:sym typeface="Calibri"/>
            </a:endParaRPr>
          </a:p>
          <a:p>
            <a:pPr marL="237061" indent="-262460">
              <a:lnSpc>
                <a:spcPct val="90000"/>
              </a:lnSpc>
              <a:spcBef>
                <a:spcPts val="1333"/>
              </a:spcBef>
              <a:spcAft>
                <a:spcPts val="1333"/>
              </a:spcAft>
              <a:buClr>
                <a:schemeClr val="dk1"/>
              </a:buClr>
              <a:buSzPts val="1700"/>
              <a:buChar char="•"/>
            </a:pPr>
            <a:r>
              <a:rPr lang="en" sz="2267">
                <a:solidFill>
                  <a:schemeClr val="dk1"/>
                </a:solidFill>
                <a:latin typeface="Calibri"/>
                <a:ea typeface="Calibri"/>
                <a:cs typeface="Calibri"/>
                <a:sym typeface="Calibri"/>
              </a:rPr>
              <a:t>Brain recording &amp; modality: MEG, Listening</a:t>
            </a:r>
            <a:endParaRPr sz="2400"/>
          </a:p>
        </p:txBody>
      </p:sp>
      <p:pic>
        <p:nvPicPr>
          <p:cNvPr id="3" name="Picture 2" descr="Diagram&#10;&#10;Description automatically generated with medium confidence">
            <a:extLst>
              <a:ext uri="{FF2B5EF4-FFF2-40B4-BE49-F238E27FC236}">
                <a16:creationId xmlns:a16="http://schemas.microsoft.com/office/drawing/2014/main" id="{A6983198-6D62-5511-8290-527F26C38A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201" y="3600618"/>
            <a:ext cx="9478182" cy="2400617"/>
          </a:xfrm>
          <a:prstGeom prst="rect">
            <a:avLst/>
          </a:prstGeom>
        </p:spPr>
      </p:pic>
      <p:pic>
        <p:nvPicPr>
          <p:cNvPr id="5" name="Picture 4" descr="Chart, line chart&#10;&#10;Description automatically generated">
            <a:extLst>
              <a:ext uri="{FF2B5EF4-FFF2-40B4-BE49-F238E27FC236}">
                <a16:creationId xmlns:a16="http://schemas.microsoft.com/office/drawing/2014/main" id="{F00CBDCD-20DE-C159-FD32-FDA9551751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952401"/>
            <a:ext cx="5943799" cy="1890684"/>
          </a:xfrm>
          <a:prstGeom prst="rect">
            <a:avLst/>
          </a:prstGeom>
        </p:spPr>
      </p:pic>
      <p:pic>
        <p:nvPicPr>
          <p:cNvPr id="2" name="Picture 1">
            <a:extLst>
              <a:ext uri="{FF2B5EF4-FFF2-40B4-BE49-F238E27FC236}">
                <a16:creationId xmlns:a16="http://schemas.microsoft.com/office/drawing/2014/main" id="{265E3001-27A3-65D7-DA3E-F2046240B492}"/>
              </a:ext>
            </a:extLst>
          </p:cNvPr>
          <p:cNvPicPr>
            <a:picLocks noChangeAspect="1"/>
          </p:cNvPicPr>
          <p:nvPr/>
        </p:nvPicPr>
        <p:blipFill>
          <a:blip r:embed="rId6"/>
          <a:stretch>
            <a:fillRect/>
          </a:stretch>
        </p:blipFill>
        <p:spPr>
          <a:xfrm>
            <a:off x="4033283" y="6458997"/>
            <a:ext cx="4371211" cy="432854"/>
          </a:xfrm>
          <a:prstGeom prst="rect">
            <a:avLst/>
          </a:prstGeom>
        </p:spPr>
      </p:pic>
    </p:spTree>
    <p:extLst>
      <p:ext uri="{BB962C8B-B14F-4D97-AF65-F5344CB8AC3E}">
        <p14:creationId xmlns:p14="http://schemas.microsoft.com/office/powerpoint/2010/main" val="243171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Shape 108"/>
        <p:cNvGrpSpPr/>
        <p:nvPr/>
      </p:nvGrpSpPr>
      <p:grpSpPr>
        <a:xfrm>
          <a:off x="0" y="0"/>
          <a:ext cx="0" cy="0"/>
          <a:chOff x="0" y="0"/>
          <a:chExt cx="0" cy="0"/>
        </a:xfrm>
      </p:grpSpPr>
      <p:sp>
        <p:nvSpPr>
          <p:cNvPr id="109" name="Google Shape;109;g10bb5e1c841_1_46"/>
          <p:cNvSpPr/>
          <p:nvPr/>
        </p:nvSpPr>
        <p:spPr>
          <a:xfrm>
            <a:off x="328500" y="5627914"/>
            <a:ext cx="11535000" cy="7833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rgbClr val="000000"/>
              </a:buClr>
              <a:buSzPts val="2000"/>
              <a:buFont typeface="Arial"/>
              <a:buNone/>
            </a:pPr>
            <a:r>
              <a:rPr lang="en-SG" sz="2000" i="0" u="none" strike="noStrike" cap="none">
                <a:solidFill>
                  <a:schemeClr val="dk1"/>
                </a:solidFill>
                <a:latin typeface="Helvetica Neue"/>
                <a:ea typeface="Helvetica Neue"/>
                <a:cs typeface="Helvetica Neue"/>
                <a:sym typeface="Helvetica Neue"/>
              </a:rPr>
              <a:t>Khai Loong Aw</a:t>
            </a:r>
            <a:r>
              <a:rPr lang="en-SG" sz="2000">
                <a:solidFill>
                  <a:schemeClr val="dk1"/>
                </a:solidFill>
                <a:latin typeface="Helvetica Neue"/>
                <a:ea typeface="Helvetica Neue"/>
                <a:cs typeface="Helvetica Neue"/>
                <a:sym typeface="Helvetica Neue"/>
              </a:rPr>
              <a:t>             Mariya Toneva</a:t>
            </a:r>
            <a:endParaRPr sz="2000">
              <a:solidFill>
                <a:schemeClr val="dk1"/>
              </a:solidFill>
              <a:latin typeface="Helvetica Neue"/>
              <a:ea typeface="Helvetica Neue"/>
              <a:cs typeface="Helvetica Neue"/>
              <a:sym typeface="Helvetica Neue"/>
            </a:endParaRPr>
          </a:p>
          <a:p>
            <a:pPr marL="0" marR="0" lvl="0" indent="0" algn="ctr" rtl="0">
              <a:lnSpc>
                <a:spcPct val="115000"/>
              </a:lnSpc>
              <a:spcBef>
                <a:spcPts val="0"/>
              </a:spcBef>
              <a:spcAft>
                <a:spcPts val="0"/>
              </a:spcAft>
              <a:buClr>
                <a:srgbClr val="000000"/>
              </a:buClr>
              <a:buSzPts val="2000"/>
              <a:buFont typeface="Arial"/>
              <a:buNone/>
            </a:pPr>
            <a:r>
              <a:rPr lang="en-SG" sz="2000">
                <a:solidFill>
                  <a:schemeClr val="dk1"/>
                </a:solidFill>
                <a:latin typeface="Helvetica Neue"/>
                <a:ea typeface="Helvetica Neue"/>
                <a:cs typeface="Helvetica Neue"/>
                <a:sym typeface="Helvetica Neue"/>
              </a:rPr>
              <a:t>Max Planck Institute for Software Systems (MPI-SWS)</a:t>
            </a:r>
            <a:endParaRPr sz="2000">
              <a:solidFill>
                <a:schemeClr val="dk1"/>
              </a:solidFill>
              <a:latin typeface="Helvetica Neue"/>
              <a:ea typeface="Helvetica Neue"/>
              <a:cs typeface="Helvetica Neue"/>
              <a:sym typeface="Helvetica Neue"/>
            </a:endParaRPr>
          </a:p>
        </p:txBody>
      </p:sp>
      <p:sp>
        <p:nvSpPr>
          <p:cNvPr id="110" name="Google Shape;110;g10bb5e1c841_1_46"/>
          <p:cNvSpPr/>
          <p:nvPr/>
        </p:nvSpPr>
        <p:spPr>
          <a:xfrm>
            <a:off x="328500" y="3750025"/>
            <a:ext cx="11535000" cy="14655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rgbClr val="000000"/>
              </a:buClr>
              <a:buSzPts val="2400"/>
              <a:buFont typeface="Arial"/>
              <a:buNone/>
            </a:pPr>
            <a:r>
              <a:rPr lang="en-SG" sz="3200" b="1">
                <a:solidFill>
                  <a:schemeClr val="dk1"/>
                </a:solidFill>
                <a:latin typeface="Helvetica Neue"/>
                <a:ea typeface="Helvetica Neue"/>
                <a:cs typeface="Helvetica Neue"/>
                <a:sym typeface="Helvetica Neue"/>
              </a:rPr>
              <a:t>Training language models to summarize narratives</a:t>
            </a:r>
            <a:br>
              <a:rPr lang="en-SG" sz="3200" b="1">
                <a:solidFill>
                  <a:schemeClr val="dk1"/>
                </a:solidFill>
                <a:latin typeface="Helvetica Neue"/>
                <a:ea typeface="Helvetica Neue"/>
                <a:cs typeface="Helvetica Neue"/>
                <a:sym typeface="Helvetica Neue"/>
              </a:rPr>
            </a:br>
            <a:r>
              <a:rPr lang="en-SG" sz="3200" b="1">
                <a:solidFill>
                  <a:schemeClr val="dk1"/>
                </a:solidFill>
                <a:latin typeface="Helvetica Neue"/>
                <a:ea typeface="Helvetica Neue"/>
                <a:cs typeface="Helvetica Neue"/>
                <a:sym typeface="Helvetica Neue"/>
              </a:rPr>
              <a:t>improves brain alignment</a:t>
            </a:r>
            <a:endParaRPr sz="3200" i="0" u="none" strike="noStrike" cap="none">
              <a:solidFill>
                <a:schemeClr val="dk1"/>
              </a:solidFill>
              <a:latin typeface="Helvetica Neue"/>
              <a:ea typeface="Helvetica Neue"/>
              <a:cs typeface="Helvetica Neue"/>
              <a:sym typeface="Helvetica Neue"/>
            </a:endParaRPr>
          </a:p>
        </p:txBody>
      </p:sp>
      <p:grpSp>
        <p:nvGrpSpPr>
          <p:cNvPr id="111" name="Google Shape;111;g10bb5e1c841_1_46"/>
          <p:cNvGrpSpPr/>
          <p:nvPr/>
        </p:nvGrpSpPr>
        <p:grpSpPr>
          <a:xfrm>
            <a:off x="2451150" y="447250"/>
            <a:ext cx="7289700" cy="3000300"/>
            <a:chOff x="2451150" y="447250"/>
            <a:chExt cx="7289700" cy="3000300"/>
          </a:xfrm>
        </p:grpSpPr>
        <p:sp>
          <p:nvSpPr>
            <p:cNvPr id="112" name="Google Shape;112;g10bb5e1c841_1_46"/>
            <p:cNvSpPr/>
            <p:nvPr/>
          </p:nvSpPr>
          <p:spPr>
            <a:xfrm>
              <a:off x="2451150" y="447250"/>
              <a:ext cx="7289700" cy="3000300"/>
            </a:xfrm>
            <a:prstGeom prst="roundRect">
              <a:avLst>
                <a:gd name="adj" fmla="val 16667"/>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g10bb5e1c841_1_46"/>
            <p:cNvSpPr/>
            <p:nvPr/>
          </p:nvSpPr>
          <p:spPr>
            <a:xfrm>
              <a:off x="3095400" y="2901100"/>
              <a:ext cx="6001200" cy="344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2400" b="1">
                  <a:solidFill>
                    <a:schemeClr val="dk1"/>
                  </a:solidFill>
                  <a:latin typeface="Helvetica Neue"/>
                  <a:ea typeface="Helvetica Neue"/>
                  <a:cs typeface="Helvetica Neue"/>
                  <a:sym typeface="Helvetica Neue"/>
                </a:rPr>
                <a:t>How to build better Language models?</a:t>
              </a:r>
              <a:endParaRPr sz="2400" b="1" i="0" u="none" strike="noStrike" cap="none">
                <a:solidFill>
                  <a:schemeClr val="dk1"/>
                </a:solidFill>
                <a:latin typeface="Helvetica Neue"/>
                <a:ea typeface="Helvetica Neue"/>
                <a:cs typeface="Helvetica Neue"/>
                <a:sym typeface="Helvetica Neue"/>
              </a:endParaRPr>
            </a:p>
          </p:txBody>
        </p:sp>
        <p:cxnSp>
          <p:nvCxnSpPr>
            <p:cNvPr id="114" name="Google Shape;114;g10bb5e1c841_1_46"/>
            <p:cNvCxnSpPr/>
            <p:nvPr/>
          </p:nvCxnSpPr>
          <p:spPr>
            <a:xfrm>
              <a:off x="4982100" y="1871200"/>
              <a:ext cx="2227800" cy="0"/>
            </a:xfrm>
            <a:prstGeom prst="straightConnector1">
              <a:avLst/>
            </a:prstGeom>
            <a:noFill/>
            <a:ln w="38100" cap="flat" cmpd="sng">
              <a:solidFill>
                <a:schemeClr val="dk1"/>
              </a:solidFill>
              <a:prstDash val="solid"/>
              <a:round/>
              <a:headEnd type="none" w="med" len="med"/>
              <a:tailEnd type="triangle" w="med" len="med"/>
            </a:ln>
          </p:spPr>
        </p:cxnSp>
        <p:sp>
          <p:nvSpPr>
            <p:cNvPr id="115" name="Google Shape;115;g10bb5e1c841_1_46"/>
            <p:cNvSpPr/>
            <p:nvPr/>
          </p:nvSpPr>
          <p:spPr>
            <a:xfrm>
              <a:off x="2924345" y="693925"/>
              <a:ext cx="2028300" cy="344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1800" b="1">
                  <a:solidFill>
                    <a:schemeClr val="dk1"/>
                  </a:solidFill>
                  <a:latin typeface="Helvetica Neue"/>
                  <a:ea typeface="Helvetica Neue"/>
                  <a:cs typeface="Helvetica Neue"/>
                  <a:sym typeface="Helvetica Neue"/>
                </a:rPr>
                <a:t>Biological</a:t>
              </a:r>
              <a:endParaRPr sz="1800" b="1" i="0" u="none" strike="noStrike" cap="none">
                <a:solidFill>
                  <a:schemeClr val="dk1"/>
                </a:solidFill>
                <a:latin typeface="Helvetica Neue"/>
                <a:ea typeface="Helvetica Neue"/>
                <a:cs typeface="Helvetica Neue"/>
                <a:sym typeface="Helvetica Neue"/>
              </a:endParaRPr>
            </a:p>
          </p:txBody>
        </p:sp>
        <p:sp>
          <p:nvSpPr>
            <p:cNvPr id="116" name="Google Shape;116;g10bb5e1c841_1_46"/>
            <p:cNvSpPr/>
            <p:nvPr/>
          </p:nvSpPr>
          <p:spPr>
            <a:xfrm>
              <a:off x="7239345" y="693925"/>
              <a:ext cx="2028300" cy="344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1800" b="1">
                  <a:solidFill>
                    <a:schemeClr val="dk1"/>
                  </a:solidFill>
                  <a:latin typeface="Helvetica Neue"/>
                  <a:ea typeface="Helvetica Neue"/>
                  <a:cs typeface="Helvetica Neue"/>
                  <a:sym typeface="Helvetica Neue"/>
                </a:rPr>
                <a:t>Artificial</a:t>
              </a:r>
              <a:endParaRPr sz="1800" b="1" i="0" u="none" strike="noStrike" cap="none">
                <a:solidFill>
                  <a:schemeClr val="dk1"/>
                </a:solidFill>
                <a:latin typeface="Helvetica Neue"/>
                <a:ea typeface="Helvetica Neue"/>
                <a:cs typeface="Helvetica Neue"/>
                <a:sym typeface="Helvetica Neue"/>
              </a:endParaRPr>
            </a:p>
          </p:txBody>
        </p:sp>
        <p:pic>
          <p:nvPicPr>
            <p:cNvPr id="117" name="Google Shape;117;g10bb5e1c841_1_46"/>
            <p:cNvPicPr preferRelativeResize="0"/>
            <p:nvPr/>
          </p:nvPicPr>
          <p:blipFill>
            <a:blip r:embed="rId3">
              <a:alphaModFix/>
            </a:blip>
            <a:stretch>
              <a:fillRect/>
            </a:stretch>
          </p:blipFill>
          <p:spPr>
            <a:xfrm>
              <a:off x="7557395" y="1175100"/>
              <a:ext cx="1392200" cy="1392200"/>
            </a:xfrm>
            <a:prstGeom prst="rect">
              <a:avLst/>
            </a:prstGeom>
            <a:noFill/>
            <a:ln>
              <a:noFill/>
            </a:ln>
          </p:spPr>
        </p:pic>
        <p:pic>
          <p:nvPicPr>
            <p:cNvPr id="118" name="Google Shape;118;g10bb5e1c841_1_46"/>
            <p:cNvPicPr preferRelativeResize="0"/>
            <p:nvPr/>
          </p:nvPicPr>
          <p:blipFill>
            <a:blip r:embed="rId4">
              <a:alphaModFix/>
            </a:blip>
            <a:stretch>
              <a:fillRect/>
            </a:stretch>
          </p:blipFill>
          <p:spPr>
            <a:xfrm>
              <a:off x="3183150" y="1275987"/>
              <a:ext cx="1555450" cy="1190425"/>
            </a:xfrm>
            <a:prstGeom prst="rect">
              <a:avLst/>
            </a:prstGeom>
            <a:noFill/>
            <a:ln>
              <a:noFill/>
            </a:ln>
          </p:spPr>
        </p:pic>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Shape 297"/>
        <p:cNvGrpSpPr/>
        <p:nvPr/>
      </p:nvGrpSpPr>
      <p:grpSpPr>
        <a:xfrm>
          <a:off x="0" y="0"/>
          <a:ext cx="0" cy="0"/>
          <a:chOff x="0" y="0"/>
          <a:chExt cx="0" cy="0"/>
        </a:xfrm>
      </p:grpSpPr>
      <p:sp>
        <p:nvSpPr>
          <p:cNvPr id="298" name="Google Shape;298;g22857952a9e_0_396"/>
          <p:cNvSpPr txBox="1">
            <a:spLocks noGrp="1"/>
          </p:cNvSpPr>
          <p:nvPr>
            <p:ph type="sldNum" idx="12"/>
          </p:nvPr>
        </p:nvSpPr>
        <p:spPr>
          <a:xfrm>
            <a:off x="11311128" y="6492874"/>
            <a:ext cx="8808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SG"/>
              <a:t>59</a:t>
            </a:fld>
            <a:endParaRPr/>
          </a:p>
        </p:txBody>
      </p:sp>
      <p:pic>
        <p:nvPicPr>
          <p:cNvPr id="299" name="Google Shape;299;g22857952a9e_0_396"/>
          <p:cNvPicPr preferRelativeResize="0"/>
          <p:nvPr/>
        </p:nvPicPr>
        <p:blipFill rotWithShape="1">
          <a:blip r:embed="rId3">
            <a:alphaModFix/>
          </a:blip>
          <a:srcRect l="-1639" t="-1930" r="-1453" b="-2431"/>
          <a:stretch/>
        </p:blipFill>
        <p:spPr>
          <a:xfrm>
            <a:off x="7137875" y="1696125"/>
            <a:ext cx="4074210" cy="2174100"/>
          </a:xfrm>
          <a:prstGeom prst="rect">
            <a:avLst/>
          </a:prstGeom>
          <a:noFill/>
          <a:ln w="19050" cap="flat" cmpd="sng">
            <a:solidFill>
              <a:schemeClr val="dk1"/>
            </a:solidFill>
            <a:prstDash val="lgDash"/>
            <a:round/>
            <a:headEnd type="none" w="sm" len="sm"/>
            <a:tailEnd type="none" w="sm" len="sm"/>
          </a:ln>
        </p:spPr>
      </p:pic>
      <p:sp>
        <p:nvSpPr>
          <p:cNvPr id="300" name="Google Shape;300;g22857952a9e_0_396"/>
          <p:cNvSpPr/>
          <p:nvPr/>
        </p:nvSpPr>
        <p:spPr>
          <a:xfrm>
            <a:off x="6938325" y="6032375"/>
            <a:ext cx="5033100" cy="69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SG" sz="2000">
                <a:solidFill>
                  <a:schemeClr val="dk1"/>
                </a:solidFill>
                <a:latin typeface="Helvetica Neue"/>
                <a:ea typeface="Helvetica Neue"/>
                <a:cs typeface="Helvetica Neue"/>
                <a:sym typeface="Helvetica Neue"/>
              </a:rPr>
              <a:t>Compare against actual brain recordings</a:t>
            </a:r>
            <a:endParaRPr sz="20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600"/>
              <a:buFont typeface="Arial"/>
              <a:buNone/>
            </a:pPr>
            <a:r>
              <a:rPr lang="en-SG" sz="2000">
                <a:solidFill>
                  <a:schemeClr val="dk1"/>
                </a:solidFill>
                <a:latin typeface="Helvetica Neue"/>
                <a:ea typeface="Helvetica Neue"/>
                <a:cs typeface="Helvetica Neue"/>
                <a:sym typeface="Helvetica Neue"/>
              </a:rPr>
              <a:t>(brain alignment)</a:t>
            </a:r>
            <a:endParaRPr sz="2000">
              <a:solidFill>
                <a:schemeClr val="dk1"/>
              </a:solidFill>
              <a:latin typeface="Helvetica Neue"/>
              <a:ea typeface="Helvetica Neue"/>
              <a:cs typeface="Helvetica Neue"/>
              <a:sym typeface="Helvetica Neue"/>
            </a:endParaRPr>
          </a:p>
        </p:txBody>
      </p:sp>
      <p:cxnSp>
        <p:nvCxnSpPr>
          <p:cNvPr id="301" name="Google Shape;301;g22857952a9e_0_396"/>
          <p:cNvCxnSpPr/>
          <p:nvPr/>
        </p:nvCxnSpPr>
        <p:spPr>
          <a:xfrm>
            <a:off x="4412775" y="5370650"/>
            <a:ext cx="863700" cy="483900"/>
          </a:xfrm>
          <a:prstGeom prst="straightConnector1">
            <a:avLst/>
          </a:prstGeom>
          <a:noFill/>
          <a:ln w="19050" cap="flat" cmpd="sng">
            <a:solidFill>
              <a:schemeClr val="dk1"/>
            </a:solidFill>
            <a:prstDash val="solid"/>
            <a:round/>
            <a:headEnd type="none" w="med" len="med"/>
            <a:tailEnd type="triangle" w="med" len="med"/>
          </a:ln>
        </p:spPr>
      </p:cxnSp>
      <p:pic>
        <p:nvPicPr>
          <p:cNvPr id="302" name="Google Shape;302;g22857952a9e_0_396"/>
          <p:cNvPicPr preferRelativeResize="0"/>
          <p:nvPr/>
        </p:nvPicPr>
        <p:blipFill>
          <a:blip r:embed="rId4">
            <a:alphaModFix/>
          </a:blip>
          <a:stretch>
            <a:fillRect/>
          </a:stretch>
        </p:blipFill>
        <p:spPr>
          <a:xfrm>
            <a:off x="5504862" y="5643525"/>
            <a:ext cx="1182281" cy="971550"/>
          </a:xfrm>
          <a:prstGeom prst="rect">
            <a:avLst/>
          </a:prstGeom>
          <a:noFill/>
          <a:ln>
            <a:noFill/>
          </a:ln>
        </p:spPr>
      </p:pic>
      <p:pic>
        <p:nvPicPr>
          <p:cNvPr id="303" name="Google Shape;303;g22857952a9e_0_396"/>
          <p:cNvPicPr preferRelativeResize="0"/>
          <p:nvPr/>
        </p:nvPicPr>
        <p:blipFill>
          <a:blip r:embed="rId5">
            <a:alphaModFix/>
          </a:blip>
          <a:stretch>
            <a:fillRect/>
          </a:stretch>
        </p:blipFill>
        <p:spPr>
          <a:xfrm>
            <a:off x="926275" y="4314559"/>
            <a:ext cx="3292225" cy="971550"/>
          </a:xfrm>
          <a:prstGeom prst="rect">
            <a:avLst/>
          </a:prstGeom>
          <a:noFill/>
          <a:ln>
            <a:noFill/>
          </a:ln>
        </p:spPr>
      </p:pic>
      <p:pic>
        <p:nvPicPr>
          <p:cNvPr id="304" name="Google Shape;304;g22857952a9e_0_396"/>
          <p:cNvPicPr preferRelativeResize="0"/>
          <p:nvPr/>
        </p:nvPicPr>
        <p:blipFill rotWithShape="1">
          <a:blip r:embed="rId6">
            <a:alphaModFix/>
          </a:blip>
          <a:srcRect l="-3066" t="-14265" r="-3056" b="-14252"/>
          <a:stretch/>
        </p:blipFill>
        <p:spPr>
          <a:xfrm>
            <a:off x="926275" y="1696125"/>
            <a:ext cx="4074201" cy="2174100"/>
          </a:xfrm>
          <a:prstGeom prst="rect">
            <a:avLst/>
          </a:prstGeom>
          <a:noFill/>
          <a:ln w="19050" cap="flat" cmpd="sng">
            <a:solidFill>
              <a:schemeClr val="dk1"/>
            </a:solidFill>
            <a:prstDash val="lgDash"/>
            <a:round/>
            <a:headEnd type="none" w="sm" len="sm"/>
            <a:tailEnd type="none" w="sm" len="sm"/>
          </a:ln>
        </p:spPr>
      </p:pic>
      <p:pic>
        <p:nvPicPr>
          <p:cNvPr id="305" name="Google Shape;305;g22857952a9e_0_396"/>
          <p:cNvPicPr preferRelativeResize="0"/>
          <p:nvPr/>
        </p:nvPicPr>
        <p:blipFill>
          <a:blip r:embed="rId7">
            <a:alphaModFix/>
          </a:blip>
          <a:stretch>
            <a:fillRect/>
          </a:stretch>
        </p:blipFill>
        <p:spPr>
          <a:xfrm>
            <a:off x="7149100" y="4312555"/>
            <a:ext cx="3292225" cy="975557"/>
          </a:xfrm>
          <a:prstGeom prst="rect">
            <a:avLst/>
          </a:prstGeom>
          <a:noFill/>
          <a:ln>
            <a:noFill/>
          </a:ln>
        </p:spPr>
      </p:pic>
      <p:sp>
        <p:nvSpPr>
          <p:cNvPr id="306" name="Google Shape;306;g22857952a9e_0_396"/>
          <p:cNvSpPr/>
          <p:nvPr/>
        </p:nvSpPr>
        <p:spPr>
          <a:xfrm>
            <a:off x="926275" y="5387925"/>
            <a:ext cx="3486600" cy="975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SG" sz="2000">
                <a:solidFill>
                  <a:schemeClr val="dk1"/>
                </a:solidFill>
                <a:latin typeface="Helvetica Neue"/>
                <a:ea typeface="Helvetica Neue"/>
                <a:cs typeface="Helvetica Neue"/>
                <a:sym typeface="Helvetica Neue"/>
              </a:rPr>
              <a:t>Use model’s internal layer</a:t>
            </a:r>
            <a:br>
              <a:rPr lang="en-SG" sz="2000">
                <a:solidFill>
                  <a:schemeClr val="dk1"/>
                </a:solidFill>
                <a:latin typeface="Helvetica Neue"/>
                <a:ea typeface="Helvetica Neue"/>
                <a:cs typeface="Helvetica Neue"/>
                <a:sym typeface="Helvetica Neue"/>
              </a:rPr>
            </a:br>
            <a:r>
              <a:rPr lang="en-SG" sz="2000">
                <a:solidFill>
                  <a:schemeClr val="dk1"/>
                </a:solidFill>
                <a:latin typeface="Helvetica Neue"/>
                <a:ea typeface="Helvetica Neue"/>
                <a:cs typeface="Helvetica Neue"/>
                <a:sym typeface="Helvetica Neue"/>
              </a:rPr>
              <a:t>activations to predict brain activity on held-out data</a:t>
            </a:r>
            <a:endParaRPr sz="2000" i="0" u="none" strike="noStrike" cap="none">
              <a:solidFill>
                <a:schemeClr val="dk1"/>
              </a:solidFill>
              <a:latin typeface="Helvetica Neue"/>
              <a:ea typeface="Helvetica Neue"/>
              <a:cs typeface="Helvetica Neue"/>
              <a:sym typeface="Helvetica Neue"/>
            </a:endParaRPr>
          </a:p>
        </p:txBody>
      </p:sp>
      <p:pic>
        <p:nvPicPr>
          <p:cNvPr id="307" name="Google Shape;307;g22857952a9e_0_396"/>
          <p:cNvPicPr preferRelativeResize="0"/>
          <p:nvPr/>
        </p:nvPicPr>
        <p:blipFill>
          <a:blip r:embed="rId8">
            <a:alphaModFix/>
          </a:blip>
          <a:stretch>
            <a:fillRect/>
          </a:stretch>
        </p:blipFill>
        <p:spPr>
          <a:xfrm>
            <a:off x="5504850" y="419325"/>
            <a:ext cx="1182300" cy="931837"/>
          </a:xfrm>
          <a:prstGeom prst="rect">
            <a:avLst/>
          </a:prstGeom>
          <a:noFill/>
          <a:ln>
            <a:noFill/>
          </a:ln>
        </p:spPr>
      </p:pic>
      <p:cxnSp>
        <p:nvCxnSpPr>
          <p:cNvPr id="308" name="Google Shape;308;g22857952a9e_0_396"/>
          <p:cNvCxnSpPr/>
          <p:nvPr/>
        </p:nvCxnSpPr>
        <p:spPr>
          <a:xfrm flipH="1">
            <a:off x="4713688" y="946725"/>
            <a:ext cx="540000" cy="540000"/>
          </a:xfrm>
          <a:prstGeom prst="straightConnector1">
            <a:avLst/>
          </a:prstGeom>
          <a:noFill/>
          <a:ln w="19050" cap="flat" cmpd="sng">
            <a:solidFill>
              <a:schemeClr val="dk1"/>
            </a:solidFill>
            <a:prstDash val="solid"/>
            <a:round/>
            <a:headEnd type="none" w="med" len="med"/>
            <a:tailEnd type="triangle" w="med" len="med"/>
          </a:ln>
        </p:spPr>
      </p:cxnSp>
      <p:cxnSp>
        <p:nvCxnSpPr>
          <p:cNvPr id="309" name="Google Shape;309;g22857952a9e_0_396"/>
          <p:cNvCxnSpPr/>
          <p:nvPr/>
        </p:nvCxnSpPr>
        <p:spPr>
          <a:xfrm>
            <a:off x="6938313" y="946725"/>
            <a:ext cx="540000" cy="540000"/>
          </a:xfrm>
          <a:prstGeom prst="straightConnector1">
            <a:avLst/>
          </a:prstGeom>
          <a:noFill/>
          <a:ln w="19050" cap="flat" cmpd="sng">
            <a:solidFill>
              <a:schemeClr val="dk1"/>
            </a:solidFill>
            <a:prstDash val="solid"/>
            <a:round/>
            <a:headEnd type="none" w="med" len="med"/>
            <a:tailEnd type="triangle" w="med" len="med"/>
          </a:ln>
        </p:spPr>
      </p:cxnSp>
      <p:sp>
        <p:nvSpPr>
          <p:cNvPr id="310" name="Google Shape;310;g22857952a9e_0_396"/>
          <p:cNvSpPr/>
          <p:nvPr/>
        </p:nvSpPr>
        <p:spPr>
          <a:xfrm>
            <a:off x="1236125" y="866575"/>
            <a:ext cx="2918700" cy="69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2000">
                <a:solidFill>
                  <a:schemeClr val="dk1"/>
                </a:solidFill>
                <a:latin typeface="Helvetica Neue"/>
                <a:ea typeface="Helvetica Neue"/>
                <a:cs typeface="Helvetica Neue"/>
                <a:sym typeface="Helvetica Neue"/>
              </a:rPr>
              <a:t>Model trained with</a:t>
            </a:r>
            <a:br>
              <a:rPr lang="en-SG" sz="2000">
                <a:solidFill>
                  <a:schemeClr val="dk1"/>
                </a:solidFill>
                <a:latin typeface="Helvetica Neue"/>
                <a:ea typeface="Helvetica Neue"/>
                <a:cs typeface="Helvetica Neue"/>
                <a:sym typeface="Helvetica Neue"/>
              </a:rPr>
            </a:br>
            <a:r>
              <a:rPr lang="en-SG" sz="2000" b="1">
                <a:solidFill>
                  <a:schemeClr val="dk1"/>
                </a:solidFill>
                <a:latin typeface="Helvetica Neue"/>
                <a:ea typeface="Helvetica Neue"/>
                <a:cs typeface="Helvetica Neue"/>
                <a:sym typeface="Helvetica Neue"/>
              </a:rPr>
              <a:t>language modeling</a:t>
            </a:r>
            <a:endParaRPr sz="2000" b="1">
              <a:solidFill>
                <a:schemeClr val="dk1"/>
              </a:solidFill>
              <a:latin typeface="Helvetica Neue"/>
              <a:ea typeface="Helvetica Neue"/>
              <a:cs typeface="Helvetica Neue"/>
              <a:sym typeface="Helvetica Neue"/>
            </a:endParaRPr>
          </a:p>
        </p:txBody>
      </p:sp>
      <p:cxnSp>
        <p:nvCxnSpPr>
          <p:cNvPr id="311" name="Google Shape;311;g22857952a9e_0_396"/>
          <p:cNvCxnSpPr/>
          <p:nvPr/>
        </p:nvCxnSpPr>
        <p:spPr>
          <a:xfrm flipH="1">
            <a:off x="6999400" y="5329175"/>
            <a:ext cx="2111400" cy="554100"/>
          </a:xfrm>
          <a:prstGeom prst="straightConnector1">
            <a:avLst/>
          </a:prstGeom>
          <a:noFill/>
          <a:ln w="19050" cap="flat" cmpd="sng">
            <a:solidFill>
              <a:schemeClr val="dk1"/>
            </a:solidFill>
            <a:prstDash val="solid"/>
            <a:round/>
            <a:headEnd type="none" w="med" len="med"/>
            <a:tailEnd type="triangle" w="med" len="med"/>
          </a:ln>
        </p:spPr>
      </p:cxnSp>
      <p:sp>
        <p:nvSpPr>
          <p:cNvPr id="312" name="Google Shape;312;g22857952a9e_0_396"/>
          <p:cNvSpPr/>
          <p:nvPr/>
        </p:nvSpPr>
        <p:spPr>
          <a:xfrm>
            <a:off x="7715625" y="871725"/>
            <a:ext cx="2918700" cy="69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2000">
                <a:solidFill>
                  <a:schemeClr val="dk1"/>
                </a:solidFill>
                <a:latin typeface="Helvetica Neue"/>
                <a:ea typeface="Helvetica Neue"/>
                <a:cs typeface="Helvetica Neue"/>
                <a:sym typeface="Helvetica Neue"/>
              </a:rPr>
              <a:t>Model trained to</a:t>
            </a:r>
            <a:br>
              <a:rPr lang="en-SG" sz="2000">
                <a:solidFill>
                  <a:schemeClr val="dk1"/>
                </a:solidFill>
                <a:latin typeface="Helvetica Neue"/>
                <a:ea typeface="Helvetica Neue"/>
                <a:cs typeface="Helvetica Neue"/>
                <a:sym typeface="Helvetica Neue"/>
              </a:rPr>
            </a:br>
            <a:r>
              <a:rPr lang="en-SG" sz="2000" b="1">
                <a:solidFill>
                  <a:schemeClr val="dk1"/>
                </a:solidFill>
                <a:latin typeface="Helvetica Neue"/>
                <a:ea typeface="Helvetica Neue"/>
                <a:cs typeface="Helvetica Neue"/>
                <a:sym typeface="Helvetica Neue"/>
              </a:rPr>
              <a:t>summarize narratives</a:t>
            </a:r>
            <a:endParaRPr sz="2000" b="1">
              <a:solidFill>
                <a:schemeClr val="dk1"/>
              </a:solidFill>
              <a:latin typeface="Helvetica Neue"/>
              <a:ea typeface="Helvetica Neue"/>
              <a:cs typeface="Helvetica Neue"/>
              <a:sym typeface="Helvetica Neue"/>
            </a:endParaRPr>
          </a:p>
        </p:txBody>
      </p:sp>
      <p:sp>
        <p:nvSpPr>
          <p:cNvPr id="313" name="Google Shape;313;g22857952a9e_0_396"/>
          <p:cNvSpPr/>
          <p:nvPr/>
        </p:nvSpPr>
        <p:spPr>
          <a:xfrm>
            <a:off x="7149100" y="800100"/>
            <a:ext cx="791400" cy="502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2000">
                <a:solidFill>
                  <a:schemeClr val="dk1"/>
                </a:solidFill>
                <a:latin typeface="Helvetica Neue"/>
                <a:ea typeface="Helvetica Neue"/>
                <a:cs typeface="Helvetica Neue"/>
                <a:sym typeface="Helvetica Neue"/>
              </a:rPr>
              <a:t>input</a:t>
            </a:r>
            <a:endParaRPr sz="2000" i="0" u="none" strike="noStrike" cap="none">
              <a:solidFill>
                <a:schemeClr val="dk1"/>
              </a:solidFill>
              <a:latin typeface="Helvetica Neue"/>
              <a:ea typeface="Helvetica Neue"/>
              <a:cs typeface="Helvetica Neue"/>
              <a:sym typeface="Helvetica Neue"/>
            </a:endParaRPr>
          </a:p>
        </p:txBody>
      </p:sp>
      <p:sp>
        <p:nvSpPr>
          <p:cNvPr id="314" name="Google Shape;314;g22857952a9e_0_396"/>
          <p:cNvSpPr/>
          <p:nvPr/>
        </p:nvSpPr>
        <p:spPr>
          <a:xfrm>
            <a:off x="4251500" y="800100"/>
            <a:ext cx="791400" cy="502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2000">
                <a:solidFill>
                  <a:schemeClr val="dk1"/>
                </a:solidFill>
                <a:latin typeface="Helvetica Neue"/>
                <a:ea typeface="Helvetica Neue"/>
                <a:cs typeface="Helvetica Neue"/>
                <a:sym typeface="Helvetica Neue"/>
              </a:rPr>
              <a:t>input</a:t>
            </a:r>
            <a:endParaRPr sz="2000" i="0" u="none" strike="noStrike" cap="none">
              <a:solidFill>
                <a:schemeClr val="dk1"/>
              </a:solidFill>
              <a:latin typeface="Helvetica Neue"/>
              <a:ea typeface="Helvetica Neue"/>
              <a:cs typeface="Helvetica Neue"/>
              <a:sym typeface="Helvetica Neue"/>
            </a:endParaRPr>
          </a:p>
        </p:txBody>
      </p:sp>
      <p:grpSp>
        <p:nvGrpSpPr>
          <p:cNvPr id="315" name="Google Shape;315;g22857952a9e_0_396"/>
          <p:cNvGrpSpPr/>
          <p:nvPr/>
        </p:nvGrpSpPr>
        <p:grpSpPr>
          <a:xfrm>
            <a:off x="1902425" y="4009775"/>
            <a:ext cx="1507500" cy="578700"/>
            <a:chOff x="1902425" y="4009775"/>
            <a:chExt cx="1507500" cy="578700"/>
          </a:xfrm>
        </p:grpSpPr>
        <p:cxnSp>
          <p:nvCxnSpPr>
            <p:cNvPr id="316" name="Google Shape;316;g22857952a9e_0_396"/>
            <p:cNvCxnSpPr/>
            <p:nvPr/>
          </p:nvCxnSpPr>
          <p:spPr>
            <a:xfrm>
              <a:off x="1902425" y="4009775"/>
              <a:ext cx="0" cy="535200"/>
            </a:xfrm>
            <a:prstGeom prst="straightConnector1">
              <a:avLst/>
            </a:prstGeom>
            <a:noFill/>
            <a:ln w="19050" cap="flat" cmpd="sng">
              <a:solidFill>
                <a:schemeClr val="dk1"/>
              </a:solidFill>
              <a:prstDash val="solid"/>
              <a:round/>
              <a:headEnd type="none" w="med" len="med"/>
              <a:tailEnd type="triangle" w="med" len="med"/>
            </a:ln>
          </p:spPr>
        </p:cxnSp>
        <p:sp>
          <p:nvSpPr>
            <p:cNvPr id="317" name="Google Shape;317;g22857952a9e_0_396"/>
            <p:cNvSpPr/>
            <p:nvPr/>
          </p:nvSpPr>
          <p:spPr>
            <a:xfrm>
              <a:off x="1902425" y="4085975"/>
              <a:ext cx="1507500" cy="50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SG" sz="2000">
                  <a:solidFill>
                    <a:schemeClr val="dk1"/>
                  </a:solidFill>
                  <a:latin typeface="Helvetica Neue"/>
                  <a:ea typeface="Helvetica Neue"/>
                  <a:cs typeface="Helvetica Neue"/>
                  <a:sym typeface="Helvetica Neue"/>
                </a:rPr>
                <a:t>activations</a:t>
              </a:r>
              <a:endParaRPr sz="2000" i="0" u="none" strike="noStrike" cap="none">
                <a:solidFill>
                  <a:schemeClr val="dk1"/>
                </a:solidFill>
                <a:latin typeface="Helvetica Neue"/>
                <a:ea typeface="Helvetica Neue"/>
                <a:cs typeface="Helvetica Neue"/>
                <a:sym typeface="Helvetica Neue"/>
              </a:endParaRPr>
            </a:p>
          </p:txBody>
        </p:sp>
      </p:grpSp>
      <p:grpSp>
        <p:nvGrpSpPr>
          <p:cNvPr id="318" name="Google Shape;318;g22857952a9e_0_396"/>
          <p:cNvGrpSpPr/>
          <p:nvPr/>
        </p:nvGrpSpPr>
        <p:grpSpPr>
          <a:xfrm>
            <a:off x="8134400" y="4009775"/>
            <a:ext cx="1788900" cy="578700"/>
            <a:chOff x="1902425" y="4009775"/>
            <a:chExt cx="1788900" cy="578700"/>
          </a:xfrm>
        </p:grpSpPr>
        <p:cxnSp>
          <p:nvCxnSpPr>
            <p:cNvPr id="319" name="Google Shape;319;g22857952a9e_0_396"/>
            <p:cNvCxnSpPr/>
            <p:nvPr/>
          </p:nvCxnSpPr>
          <p:spPr>
            <a:xfrm>
              <a:off x="1902425" y="4009775"/>
              <a:ext cx="0" cy="535200"/>
            </a:xfrm>
            <a:prstGeom prst="straightConnector1">
              <a:avLst/>
            </a:prstGeom>
            <a:noFill/>
            <a:ln w="19050" cap="flat" cmpd="sng">
              <a:solidFill>
                <a:schemeClr val="dk1"/>
              </a:solidFill>
              <a:prstDash val="solid"/>
              <a:round/>
              <a:headEnd type="none" w="med" len="med"/>
              <a:tailEnd type="triangle" w="med" len="med"/>
            </a:ln>
          </p:spPr>
        </p:cxnSp>
        <p:sp>
          <p:nvSpPr>
            <p:cNvPr id="320" name="Google Shape;320;g22857952a9e_0_396"/>
            <p:cNvSpPr/>
            <p:nvPr/>
          </p:nvSpPr>
          <p:spPr>
            <a:xfrm>
              <a:off x="1902425" y="4085975"/>
              <a:ext cx="1788900" cy="502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600"/>
                <a:buFont typeface="Arial"/>
                <a:buNone/>
              </a:pPr>
              <a:r>
                <a:rPr lang="en-SG" sz="2000">
                  <a:solidFill>
                    <a:schemeClr val="dk1"/>
                  </a:solidFill>
                  <a:latin typeface="Helvetica Neue"/>
                  <a:ea typeface="Helvetica Neue"/>
                  <a:cs typeface="Helvetica Neue"/>
                  <a:sym typeface="Helvetica Neue"/>
                </a:rPr>
                <a:t>activations</a:t>
              </a:r>
              <a:endParaRPr sz="2000" i="0" u="none" strike="noStrike" cap="none">
                <a:solidFill>
                  <a:schemeClr val="dk1"/>
                </a:solidFill>
                <a:latin typeface="Helvetica Neue"/>
                <a:ea typeface="Helvetica Neue"/>
                <a:cs typeface="Helvetica Neue"/>
                <a:sym typeface="Helvetica Neue"/>
              </a:endParaRPr>
            </a:p>
          </p:txBody>
        </p:sp>
      </p:grpSp>
      <p:sp>
        <p:nvSpPr>
          <p:cNvPr id="321" name="Google Shape;321;g22857952a9e_0_396"/>
          <p:cNvSpPr/>
          <p:nvPr/>
        </p:nvSpPr>
        <p:spPr>
          <a:xfrm>
            <a:off x="5475450" y="1410525"/>
            <a:ext cx="1241100" cy="774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2000">
                <a:solidFill>
                  <a:schemeClr val="dk1"/>
                </a:solidFill>
                <a:latin typeface="Helvetica Neue"/>
                <a:ea typeface="Helvetica Neue"/>
                <a:cs typeface="Helvetica Neue"/>
                <a:sym typeface="Helvetica Neue"/>
              </a:rPr>
              <a:t>book</a:t>
            </a:r>
            <a:br>
              <a:rPr lang="en-SG" sz="2000">
                <a:solidFill>
                  <a:schemeClr val="dk1"/>
                </a:solidFill>
                <a:latin typeface="Helvetica Neue"/>
                <a:ea typeface="Helvetica Neue"/>
                <a:cs typeface="Helvetica Neue"/>
                <a:sym typeface="Helvetica Neue"/>
              </a:rPr>
            </a:br>
            <a:r>
              <a:rPr lang="en-SG" sz="2000">
                <a:solidFill>
                  <a:schemeClr val="dk1"/>
                </a:solidFill>
                <a:latin typeface="Helvetica Neue"/>
                <a:ea typeface="Helvetica Neue"/>
                <a:cs typeface="Helvetica Neue"/>
                <a:sym typeface="Helvetica Neue"/>
              </a:rPr>
              <a:t>chapter</a:t>
            </a:r>
            <a:endParaRPr sz="2000" i="0" u="none" strike="noStrike" cap="none">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154"/>
        <p:cNvGrpSpPr/>
        <p:nvPr/>
      </p:nvGrpSpPr>
      <p:grpSpPr>
        <a:xfrm>
          <a:off x="0" y="0"/>
          <a:ext cx="0" cy="0"/>
          <a:chOff x="0" y="0"/>
          <a:chExt cx="0" cy="0"/>
        </a:xfrm>
      </p:grpSpPr>
      <p:sp>
        <p:nvSpPr>
          <p:cNvPr id="155" name="Google Shape;155;g228b2ab31c1_0_319"/>
          <p:cNvSpPr txBox="1"/>
          <p:nvPr/>
        </p:nvSpPr>
        <p:spPr>
          <a:xfrm>
            <a:off x="8918400" y="4742275"/>
            <a:ext cx="2758500" cy="6273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SG" sz="2000">
                <a:solidFill>
                  <a:schemeClr val="dk2"/>
                </a:solidFill>
                <a:latin typeface="Helvetica Neue"/>
                <a:ea typeface="Helvetica Neue"/>
                <a:cs typeface="Helvetica Neue"/>
                <a:sym typeface="Helvetica Neue"/>
              </a:rPr>
              <a:t>[Trichelair et al.]</a:t>
            </a:r>
            <a:endParaRPr sz="2000">
              <a:latin typeface="Helvetica Neue"/>
              <a:ea typeface="Helvetica Neue"/>
              <a:cs typeface="Helvetica Neue"/>
              <a:sym typeface="Helvetica Neue"/>
            </a:endParaRPr>
          </a:p>
        </p:txBody>
      </p:sp>
      <p:sp>
        <p:nvSpPr>
          <p:cNvPr id="156" name="Google Shape;156;g228b2ab31c1_0_319"/>
          <p:cNvSpPr txBox="1"/>
          <p:nvPr/>
        </p:nvSpPr>
        <p:spPr>
          <a:xfrm>
            <a:off x="2638900" y="1659933"/>
            <a:ext cx="7126800" cy="9744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Clr>
                <a:schemeClr val="dk1"/>
              </a:buClr>
              <a:buSzPts val="1500"/>
              <a:buFont typeface="Arial"/>
              <a:buNone/>
            </a:pPr>
            <a:r>
              <a:rPr lang="en-SG" sz="2200" i="1">
                <a:solidFill>
                  <a:schemeClr val="dk1"/>
                </a:solidFill>
                <a:highlight>
                  <a:schemeClr val="lt1"/>
                </a:highlight>
                <a:latin typeface="Helvetica Neue"/>
                <a:ea typeface="Helvetica Neue"/>
                <a:cs typeface="Helvetica Neue"/>
                <a:sym typeface="Helvetica Neue"/>
              </a:rPr>
              <a:t>I put the heavy table on the book and </a:t>
            </a:r>
            <a:r>
              <a:rPr lang="en-SG" sz="2200" b="1" i="1">
                <a:solidFill>
                  <a:schemeClr val="dk1"/>
                </a:solidFill>
                <a:highlight>
                  <a:schemeClr val="lt1"/>
                </a:highlight>
                <a:latin typeface="Helvetica Neue"/>
                <a:ea typeface="Helvetica Neue"/>
                <a:cs typeface="Helvetica Neue"/>
                <a:sym typeface="Helvetica Neue"/>
              </a:rPr>
              <a:t>it</a:t>
            </a:r>
            <a:r>
              <a:rPr lang="en-SG" sz="2200" i="1">
                <a:solidFill>
                  <a:schemeClr val="dk1"/>
                </a:solidFill>
                <a:highlight>
                  <a:schemeClr val="lt1"/>
                </a:highlight>
                <a:latin typeface="Helvetica Neue"/>
                <a:ea typeface="Helvetica Neue"/>
                <a:cs typeface="Helvetica Neue"/>
                <a:sym typeface="Helvetica Neue"/>
              </a:rPr>
              <a:t> broke. </a:t>
            </a:r>
            <a:endParaRPr sz="2200" i="1">
              <a:solidFill>
                <a:schemeClr val="dk1"/>
              </a:solidFill>
              <a:highlight>
                <a:schemeClr val="lt1"/>
              </a:highlight>
              <a:latin typeface="Helvetica Neue"/>
              <a:ea typeface="Helvetica Neue"/>
              <a:cs typeface="Helvetica Neue"/>
              <a:sym typeface="Helvetica Neue"/>
            </a:endParaRPr>
          </a:p>
          <a:p>
            <a:pPr marL="0" lvl="0" indent="0" algn="l" rtl="0">
              <a:spcBef>
                <a:spcPts val="0"/>
              </a:spcBef>
              <a:spcAft>
                <a:spcPts val="0"/>
              </a:spcAft>
              <a:buNone/>
            </a:pPr>
            <a:endParaRPr sz="2200">
              <a:latin typeface="Helvetica Neue"/>
              <a:ea typeface="Helvetica Neue"/>
              <a:cs typeface="Helvetica Neue"/>
              <a:sym typeface="Helvetica Neue"/>
            </a:endParaRPr>
          </a:p>
        </p:txBody>
      </p:sp>
      <p:grpSp>
        <p:nvGrpSpPr>
          <p:cNvPr id="160" name="Google Shape;160;g228b2ab31c1_0_319"/>
          <p:cNvGrpSpPr/>
          <p:nvPr/>
        </p:nvGrpSpPr>
        <p:grpSpPr>
          <a:xfrm>
            <a:off x="3942776" y="3041464"/>
            <a:ext cx="1838382" cy="1910039"/>
            <a:chOff x="4499529" y="2026300"/>
            <a:chExt cx="1378821" cy="1432565"/>
          </a:xfrm>
        </p:grpSpPr>
        <p:sp>
          <p:nvSpPr>
            <p:cNvPr id="161" name="Google Shape;161;g228b2ab31c1_0_319"/>
            <p:cNvSpPr/>
            <p:nvPr/>
          </p:nvSpPr>
          <p:spPr>
            <a:xfrm>
              <a:off x="4741650" y="2026300"/>
              <a:ext cx="1136700" cy="851100"/>
            </a:xfrm>
            <a:prstGeom prst="wedgeEllipseCallout">
              <a:avLst>
                <a:gd name="adj1" fmla="val -20833"/>
                <a:gd name="adj2" fmla="val 62500"/>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pic>
          <p:nvPicPr>
            <p:cNvPr id="162" name="Google Shape;162;g228b2ab31c1_0_319"/>
            <p:cNvPicPr preferRelativeResize="0"/>
            <p:nvPr/>
          </p:nvPicPr>
          <p:blipFill>
            <a:blip r:embed="rId3">
              <a:alphaModFix/>
            </a:blip>
            <a:stretch>
              <a:fillRect/>
            </a:stretch>
          </p:blipFill>
          <p:spPr>
            <a:xfrm>
              <a:off x="4499529" y="2835426"/>
              <a:ext cx="659884" cy="623439"/>
            </a:xfrm>
            <a:prstGeom prst="rect">
              <a:avLst/>
            </a:prstGeom>
            <a:noFill/>
            <a:ln>
              <a:noFill/>
            </a:ln>
          </p:spPr>
        </p:pic>
      </p:grpSp>
      <p:grpSp>
        <p:nvGrpSpPr>
          <p:cNvPr id="163" name="Google Shape;163;g228b2ab31c1_0_319"/>
          <p:cNvGrpSpPr/>
          <p:nvPr/>
        </p:nvGrpSpPr>
        <p:grpSpPr>
          <a:xfrm>
            <a:off x="6541603" y="3057249"/>
            <a:ext cx="1899683" cy="1910054"/>
            <a:chOff x="4906325" y="2026288"/>
            <a:chExt cx="1424798" cy="1432576"/>
          </a:xfrm>
        </p:grpSpPr>
        <p:sp>
          <p:nvSpPr>
            <p:cNvPr id="164" name="Google Shape;164;g228b2ab31c1_0_319"/>
            <p:cNvSpPr/>
            <p:nvPr/>
          </p:nvSpPr>
          <p:spPr>
            <a:xfrm flipH="1">
              <a:off x="4906325" y="2026288"/>
              <a:ext cx="1136700" cy="851100"/>
            </a:xfrm>
            <a:prstGeom prst="wedgeEllipseCallout">
              <a:avLst>
                <a:gd name="adj1" fmla="val -20833"/>
                <a:gd name="adj2" fmla="val 62500"/>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pic>
          <p:nvPicPr>
            <p:cNvPr id="165" name="Google Shape;165;g228b2ab31c1_0_319"/>
            <p:cNvPicPr preferRelativeResize="0"/>
            <p:nvPr/>
          </p:nvPicPr>
          <p:blipFill rotWithShape="1">
            <a:blip r:embed="rId4">
              <a:alphaModFix/>
            </a:blip>
            <a:srcRect l="70923" t="11552" r="5204" b="61555"/>
            <a:stretch/>
          </p:blipFill>
          <p:spPr>
            <a:xfrm>
              <a:off x="5645829" y="2835413"/>
              <a:ext cx="685294" cy="623451"/>
            </a:xfrm>
            <a:prstGeom prst="rect">
              <a:avLst/>
            </a:prstGeom>
            <a:noFill/>
            <a:ln>
              <a:noFill/>
            </a:ln>
          </p:spPr>
        </p:pic>
      </p:grpSp>
      <p:sp>
        <p:nvSpPr>
          <p:cNvPr id="166" name="Google Shape;166;g228b2ab31c1_0_319"/>
          <p:cNvSpPr/>
          <p:nvPr/>
        </p:nvSpPr>
        <p:spPr>
          <a:xfrm>
            <a:off x="515100" y="326550"/>
            <a:ext cx="11161800" cy="726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800"/>
              <a:buFont typeface="Arial"/>
              <a:buNone/>
            </a:pPr>
            <a:r>
              <a:rPr lang="en-SG" sz="2800" b="1">
                <a:solidFill>
                  <a:schemeClr val="dk1"/>
                </a:solidFill>
                <a:latin typeface="Helvetica Neue"/>
                <a:ea typeface="Helvetica Neue"/>
                <a:cs typeface="Helvetica Neue"/>
                <a:sym typeface="Helvetica Neue"/>
              </a:rPr>
              <a:t>But… LMs may be learning shallow heuristics to solve tasks</a:t>
            </a:r>
            <a:endParaRPr sz="2800" b="1" i="0" u="none" strike="noStrike" cap="none">
              <a:solidFill>
                <a:schemeClr val="dk1"/>
              </a:solidFill>
              <a:latin typeface="Helvetica Neue"/>
              <a:ea typeface="Helvetica Neue"/>
              <a:cs typeface="Helvetica Neue"/>
              <a:sym typeface="Helvetica Neue"/>
            </a:endParaRPr>
          </a:p>
        </p:txBody>
      </p:sp>
      <p:sp>
        <p:nvSpPr>
          <p:cNvPr id="167" name="Google Shape;167;g228b2ab31c1_0_319"/>
          <p:cNvSpPr txBox="1">
            <a:spLocks noGrp="1"/>
          </p:cNvSpPr>
          <p:nvPr>
            <p:ph type="sldNum" idx="12"/>
          </p:nvPr>
        </p:nvSpPr>
        <p:spPr>
          <a:xfrm>
            <a:off x="11311128" y="6492874"/>
            <a:ext cx="880800" cy="3651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None/>
            </a:pPr>
            <a:fld id="{00000000-1234-1234-1234-123412341234}" type="slidenum">
              <a:rPr lang="en-SG"/>
              <a:t>6</a:t>
            </a:fld>
            <a:endParaRPr/>
          </a:p>
        </p:txBody>
      </p:sp>
      <p:sp>
        <p:nvSpPr>
          <p:cNvPr id="168" name="Google Shape;168;g228b2ab31c1_0_319"/>
          <p:cNvSpPr txBox="1"/>
          <p:nvPr/>
        </p:nvSpPr>
        <p:spPr>
          <a:xfrm>
            <a:off x="5252632" y="2505207"/>
            <a:ext cx="2066100" cy="6273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SG" sz="2200" i="1">
                <a:solidFill>
                  <a:srgbClr val="000000"/>
                </a:solidFill>
                <a:latin typeface="Helvetica Neue"/>
                <a:ea typeface="Helvetica Neue"/>
                <a:cs typeface="Helvetica Neue"/>
                <a:sym typeface="Helvetica Neue"/>
              </a:rPr>
              <a:t>What broke?</a:t>
            </a:r>
            <a:endParaRPr sz="2200" i="1">
              <a:solidFill>
                <a:srgbClr val="000000"/>
              </a:solidFill>
              <a:latin typeface="Helvetica Neue"/>
              <a:ea typeface="Helvetica Neue"/>
              <a:cs typeface="Helvetica Neue"/>
              <a:sym typeface="Helvetica Neue"/>
            </a:endParaRPr>
          </a:p>
        </p:txBody>
      </p:sp>
      <p:sp>
        <p:nvSpPr>
          <p:cNvPr id="169" name="Google Shape;169;g228b2ab31c1_0_319"/>
          <p:cNvSpPr txBox="1"/>
          <p:nvPr/>
        </p:nvSpPr>
        <p:spPr>
          <a:xfrm>
            <a:off x="4259357" y="3311807"/>
            <a:ext cx="2066100" cy="6273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SG" sz="2200" i="1">
                <a:solidFill>
                  <a:srgbClr val="000000"/>
                </a:solidFill>
                <a:latin typeface="Helvetica Neue"/>
                <a:ea typeface="Helvetica Neue"/>
                <a:cs typeface="Helvetica Neue"/>
                <a:sym typeface="Helvetica Neue"/>
              </a:rPr>
              <a:t>“the book”</a:t>
            </a:r>
            <a:endParaRPr sz="2200" i="1">
              <a:solidFill>
                <a:srgbClr val="000000"/>
              </a:solidFill>
              <a:latin typeface="Helvetica Neue"/>
              <a:ea typeface="Helvetica Neue"/>
              <a:cs typeface="Helvetica Neue"/>
              <a:sym typeface="Helvetica Neue"/>
            </a:endParaRPr>
          </a:p>
        </p:txBody>
      </p:sp>
      <p:sp>
        <p:nvSpPr>
          <p:cNvPr id="170" name="Google Shape;170;g228b2ab31c1_0_319"/>
          <p:cNvSpPr txBox="1"/>
          <p:nvPr/>
        </p:nvSpPr>
        <p:spPr>
          <a:xfrm>
            <a:off x="6465394" y="3311807"/>
            <a:ext cx="2066100" cy="6273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SG" sz="2200" i="1">
                <a:solidFill>
                  <a:srgbClr val="000000"/>
                </a:solidFill>
                <a:latin typeface="Helvetica Neue"/>
                <a:ea typeface="Helvetica Neue"/>
                <a:cs typeface="Helvetica Neue"/>
                <a:sym typeface="Helvetica Neue"/>
              </a:rPr>
              <a:t>“the table”</a:t>
            </a:r>
            <a:endParaRPr sz="2200" i="1">
              <a:solidFill>
                <a:srgbClr val="000000"/>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g209e7f9bce6_0_96"/>
          <p:cNvSpPr/>
          <p:nvPr/>
        </p:nvSpPr>
        <p:spPr>
          <a:xfrm>
            <a:off x="926225" y="1696125"/>
            <a:ext cx="4074300" cy="2174100"/>
          </a:xfrm>
          <a:prstGeom prst="rect">
            <a:avLst/>
          </a:prstGeom>
          <a:noFill/>
          <a:ln w="19050"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g209e7f9bce6_0_96"/>
          <p:cNvSpPr txBox="1">
            <a:spLocks noGrp="1"/>
          </p:cNvSpPr>
          <p:nvPr>
            <p:ph type="sldNum" idx="12"/>
          </p:nvPr>
        </p:nvSpPr>
        <p:spPr>
          <a:xfrm>
            <a:off x="11311128" y="6492874"/>
            <a:ext cx="8808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SG"/>
              <a:t>60</a:t>
            </a:fld>
            <a:endParaRPr/>
          </a:p>
        </p:txBody>
      </p:sp>
      <p:cxnSp>
        <p:nvCxnSpPr>
          <p:cNvPr id="360" name="Google Shape;360;g209e7f9bce6_0_96"/>
          <p:cNvCxnSpPr/>
          <p:nvPr/>
        </p:nvCxnSpPr>
        <p:spPr>
          <a:xfrm>
            <a:off x="4412775" y="5370650"/>
            <a:ext cx="863700" cy="483900"/>
          </a:xfrm>
          <a:prstGeom prst="straightConnector1">
            <a:avLst/>
          </a:prstGeom>
          <a:noFill/>
          <a:ln w="19050" cap="flat" cmpd="sng">
            <a:solidFill>
              <a:schemeClr val="dk1"/>
            </a:solidFill>
            <a:prstDash val="solid"/>
            <a:round/>
            <a:headEnd type="none" w="med" len="med"/>
            <a:tailEnd type="triangle" w="med" len="med"/>
          </a:ln>
        </p:spPr>
      </p:cxnSp>
      <p:pic>
        <p:nvPicPr>
          <p:cNvPr id="361" name="Google Shape;361;g209e7f9bce6_0_96"/>
          <p:cNvPicPr preferRelativeResize="0"/>
          <p:nvPr/>
        </p:nvPicPr>
        <p:blipFill>
          <a:blip r:embed="rId3">
            <a:alphaModFix/>
          </a:blip>
          <a:stretch>
            <a:fillRect/>
          </a:stretch>
        </p:blipFill>
        <p:spPr>
          <a:xfrm>
            <a:off x="5504862" y="5643525"/>
            <a:ext cx="1182281" cy="971550"/>
          </a:xfrm>
          <a:prstGeom prst="rect">
            <a:avLst/>
          </a:prstGeom>
          <a:noFill/>
          <a:ln>
            <a:noFill/>
          </a:ln>
        </p:spPr>
      </p:pic>
      <p:pic>
        <p:nvPicPr>
          <p:cNvPr id="362" name="Google Shape;362;g209e7f9bce6_0_96"/>
          <p:cNvPicPr preferRelativeResize="0"/>
          <p:nvPr/>
        </p:nvPicPr>
        <p:blipFill>
          <a:blip r:embed="rId4">
            <a:alphaModFix/>
          </a:blip>
          <a:stretch>
            <a:fillRect/>
          </a:stretch>
        </p:blipFill>
        <p:spPr>
          <a:xfrm>
            <a:off x="926275" y="4314559"/>
            <a:ext cx="3292225" cy="971550"/>
          </a:xfrm>
          <a:prstGeom prst="rect">
            <a:avLst/>
          </a:prstGeom>
          <a:noFill/>
          <a:ln>
            <a:noFill/>
          </a:ln>
        </p:spPr>
      </p:pic>
      <p:pic>
        <p:nvPicPr>
          <p:cNvPr id="363" name="Google Shape;363;g209e7f9bce6_0_96"/>
          <p:cNvPicPr preferRelativeResize="0"/>
          <p:nvPr/>
        </p:nvPicPr>
        <p:blipFill>
          <a:blip r:embed="rId5">
            <a:alphaModFix/>
          </a:blip>
          <a:stretch>
            <a:fillRect/>
          </a:stretch>
        </p:blipFill>
        <p:spPr>
          <a:xfrm>
            <a:off x="7149100" y="4312555"/>
            <a:ext cx="3292225" cy="975557"/>
          </a:xfrm>
          <a:prstGeom prst="rect">
            <a:avLst/>
          </a:prstGeom>
          <a:noFill/>
          <a:ln>
            <a:noFill/>
          </a:ln>
        </p:spPr>
      </p:pic>
      <p:pic>
        <p:nvPicPr>
          <p:cNvPr id="364" name="Google Shape;364;g209e7f9bce6_0_96"/>
          <p:cNvPicPr preferRelativeResize="0"/>
          <p:nvPr/>
        </p:nvPicPr>
        <p:blipFill>
          <a:blip r:embed="rId6">
            <a:alphaModFix/>
          </a:blip>
          <a:stretch>
            <a:fillRect/>
          </a:stretch>
        </p:blipFill>
        <p:spPr>
          <a:xfrm>
            <a:off x="5504850" y="419325"/>
            <a:ext cx="1182300" cy="931837"/>
          </a:xfrm>
          <a:prstGeom prst="rect">
            <a:avLst/>
          </a:prstGeom>
          <a:noFill/>
          <a:ln>
            <a:noFill/>
          </a:ln>
        </p:spPr>
      </p:pic>
      <p:cxnSp>
        <p:nvCxnSpPr>
          <p:cNvPr id="365" name="Google Shape;365;g209e7f9bce6_0_96"/>
          <p:cNvCxnSpPr/>
          <p:nvPr/>
        </p:nvCxnSpPr>
        <p:spPr>
          <a:xfrm flipH="1">
            <a:off x="4713688" y="946725"/>
            <a:ext cx="540000" cy="540000"/>
          </a:xfrm>
          <a:prstGeom prst="straightConnector1">
            <a:avLst/>
          </a:prstGeom>
          <a:noFill/>
          <a:ln w="19050" cap="flat" cmpd="sng">
            <a:solidFill>
              <a:schemeClr val="dk1"/>
            </a:solidFill>
            <a:prstDash val="solid"/>
            <a:round/>
            <a:headEnd type="none" w="med" len="med"/>
            <a:tailEnd type="triangle" w="med" len="med"/>
          </a:ln>
        </p:spPr>
      </p:cxnSp>
      <p:cxnSp>
        <p:nvCxnSpPr>
          <p:cNvPr id="366" name="Google Shape;366;g209e7f9bce6_0_96"/>
          <p:cNvCxnSpPr/>
          <p:nvPr/>
        </p:nvCxnSpPr>
        <p:spPr>
          <a:xfrm>
            <a:off x="6938313" y="946725"/>
            <a:ext cx="540000" cy="540000"/>
          </a:xfrm>
          <a:prstGeom prst="straightConnector1">
            <a:avLst/>
          </a:prstGeom>
          <a:noFill/>
          <a:ln w="19050" cap="flat" cmpd="sng">
            <a:solidFill>
              <a:schemeClr val="dk1"/>
            </a:solidFill>
            <a:prstDash val="solid"/>
            <a:round/>
            <a:headEnd type="none" w="med" len="med"/>
            <a:tailEnd type="triangle" w="med" len="med"/>
          </a:ln>
        </p:spPr>
      </p:cxnSp>
      <p:sp>
        <p:nvSpPr>
          <p:cNvPr id="367" name="Google Shape;367;g209e7f9bce6_0_96"/>
          <p:cNvSpPr/>
          <p:nvPr/>
        </p:nvSpPr>
        <p:spPr>
          <a:xfrm>
            <a:off x="1236125" y="866575"/>
            <a:ext cx="2918700" cy="69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2000">
                <a:solidFill>
                  <a:schemeClr val="dk1"/>
                </a:solidFill>
                <a:latin typeface="Helvetica Neue"/>
                <a:ea typeface="Helvetica Neue"/>
                <a:cs typeface="Helvetica Neue"/>
                <a:sym typeface="Helvetica Neue"/>
              </a:rPr>
              <a:t>Model trained with</a:t>
            </a:r>
            <a:br>
              <a:rPr lang="en-SG" sz="2000">
                <a:solidFill>
                  <a:schemeClr val="dk1"/>
                </a:solidFill>
                <a:latin typeface="Helvetica Neue"/>
                <a:ea typeface="Helvetica Neue"/>
                <a:cs typeface="Helvetica Neue"/>
                <a:sym typeface="Helvetica Neue"/>
              </a:rPr>
            </a:br>
            <a:r>
              <a:rPr lang="en-SG" sz="2000" b="1">
                <a:solidFill>
                  <a:schemeClr val="dk1"/>
                </a:solidFill>
                <a:latin typeface="Helvetica Neue"/>
                <a:ea typeface="Helvetica Neue"/>
                <a:cs typeface="Helvetica Neue"/>
                <a:sym typeface="Helvetica Neue"/>
              </a:rPr>
              <a:t>language modeling</a:t>
            </a:r>
            <a:endParaRPr sz="2000" b="1">
              <a:solidFill>
                <a:schemeClr val="dk1"/>
              </a:solidFill>
              <a:latin typeface="Helvetica Neue"/>
              <a:ea typeface="Helvetica Neue"/>
              <a:cs typeface="Helvetica Neue"/>
              <a:sym typeface="Helvetica Neue"/>
            </a:endParaRPr>
          </a:p>
        </p:txBody>
      </p:sp>
      <p:cxnSp>
        <p:nvCxnSpPr>
          <p:cNvPr id="368" name="Google Shape;368;g209e7f9bce6_0_96"/>
          <p:cNvCxnSpPr/>
          <p:nvPr/>
        </p:nvCxnSpPr>
        <p:spPr>
          <a:xfrm flipH="1">
            <a:off x="6999400" y="5329175"/>
            <a:ext cx="2111400" cy="554100"/>
          </a:xfrm>
          <a:prstGeom prst="straightConnector1">
            <a:avLst/>
          </a:prstGeom>
          <a:noFill/>
          <a:ln w="19050" cap="flat" cmpd="sng">
            <a:solidFill>
              <a:schemeClr val="dk1"/>
            </a:solidFill>
            <a:prstDash val="solid"/>
            <a:round/>
            <a:headEnd type="none" w="med" len="med"/>
            <a:tailEnd type="triangle" w="med" len="med"/>
          </a:ln>
        </p:spPr>
      </p:cxnSp>
      <p:sp>
        <p:nvSpPr>
          <p:cNvPr id="369" name="Google Shape;369;g209e7f9bce6_0_96"/>
          <p:cNvSpPr/>
          <p:nvPr/>
        </p:nvSpPr>
        <p:spPr>
          <a:xfrm>
            <a:off x="7715625" y="871725"/>
            <a:ext cx="2918700" cy="69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2000">
                <a:solidFill>
                  <a:schemeClr val="dk1"/>
                </a:solidFill>
                <a:latin typeface="Helvetica Neue"/>
                <a:ea typeface="Helvetica Neue"/>
                <a:cs typeface="Helvetica Neue"/>
                <a:sym typeface="Helvetica Neue"/>
              </a:rPr>
              <a:t>Model trained to</a:t>
            </a:r>
            <a:br>
              <a:rPr lang="en-SG" sz="2000">
                <a:solidFill>
                  <a:schemeClr val="dk1"/>
                </a:solidFill>
                <a:latin typeface="Helvetica Neue"/>
                <a:ea typeface="Helvetica Neue"/>
                <a:cs typeface="Helvetica Neue"/>
                <a:sym typeface="Helvetica Neue"/>
              </a:rPr>
            </a:br>
            <a:r>
              <a:rPr lang="en-SG" sz="2000" b="1">
                <a:solidFill>
                  <a:schemeClr val="dk1"/>
                </a:solidFill>
                <a:latin typeface="Helvetica Neue"/>
                <a:ea typeface="Helvetica Neue"/>
                <a:cs typeface="Helvetica Neue"/>
                <a:sym typeface="Helvetica Neue"/>
              </a:rPr>
              <a:t>summarize narratives</a:t>
            </a:r>
            <a:endParaRPr sz="2000" b="1">
              <a:solidFill>
                <a:schemeClr val="dk1"/>
              </a:solidFill>
              <a:latin typeface="Helvetica Neue"/>
              <a:ea typeface="Helvetica Neue"/>
              <a:cs typeface="Helvetica Neue"/>
              <a:sym typeface="Helvetica Neue"/>
            </a:endParaRPr>
          </a:p>
        </p:txBody>
      </p:sp>
      <p:sp>
        <p:nvSpPr>
          <p:cNvPr id="370" name="Google Shape;370;g209e7f9bce6_0_96"/>
          <p:cNvSpPr/>
          <p:nvPr/>
        </p:nvSpPr>
        <p:spPr>
          <a:xfrm>
            <a:off x="7149100" y="800100"/>
            <a:ext cx="791400" cy="502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2000">
                <a:solidFill>
                  <a:schemeClr val="dk1"/>
                </a:solidFill>
                <a:latin typeface="Helvetica Neue"/>
                <a:ea typeface="Helvetica Neue"/>
                <a:cs typeface="Helvetica Neue"/>
                <a:sym typeface="Helvetica Neue"/>
              </a:rPr>
              <a:t>input</a:t>
            </a:r>
            <a:endParaRPr sz="2000" i="0" u="none" strike="noStrike" cap="none">
              <a:solidFill>
                <a:schemeClr val="dk1"/>
              </a:solidFill>
              <a:latin typeface="Helvetica Neue"/>
              <a:ea typeface="Helvetica Neue"/>
              <a:cs typeface="Helvetica Neue"/>
              <a:sym typeface="Helvetica Neue"/>
            </a:endParaRPr>
          </a:p>
        </p:txBody>
      </p:sp>
      <p:sp>
        <p:nvSpPr>
          <p:cNvPr id="371" name="Google Shape;371;g209e7f9bce6_0_96"/>
          <p:cNvSpPr/>
          <p:nvPr/>
        </p:nvSpPr>
        <p:spPr>
          <a:xfrm>
            <a:off x="7137825" y="1698700"/>
            <a:ext cx="4074300" cy="2174100"/>
          </a:xfrm>
          <a:prstGeom prst="rect">
            <a:avLst/>
          </a:prstGeom>
          <a:noFill/>
          <a:ln w="19050"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g209e7f9bce6_0_96"/>
          <p:cNvSpPr/>
          <p:nvPr/>
        </p:nvSpPr>
        <p:spPr>
          <a:xfrm>
            <a:off x="4251500" y="800100"/>
            <a:ext cx="791400" cy="502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2000">
                <a:solidFill>
                  <a:schemeClr val="dk1"/>
                </a:solidFill>
                <a:latin typeface="Helvetica Neue"/>
                <a:ea typeface="Helvetica Neue"/>
                <a:cs typeface="Helvetica Neue"/>
                <a:sym typeface="Helvetica Neue"/>
              </a:rPr>
              <a:t>input</a:t>
            </a:r>
            <a:endParaRPr sz="2000" i="0" u="none" strike="noStrike" cap="none">
              <a:solidFill>
                <a:schemeClr val="dk1"/>
              </a:solidFill>
              <a:latin typeface="Helvetica Neue"/>
              <a:ea typeface="Helvetica Neue"/>
              <a:cs typeface="Helvetica Neue"/>
              <a:sym typeface="Helvetica Neue"/>
            </a:endParaRPr>
          </a:p>
        </p:txBody>
      </p:sp>
      <p:grpSp>
        <p:nvGrpSpPr>
          <p:cNvPr id="373" name="Google Shape;373;g209e7f9bce6_0_96"/>
          <p:cNvGrpSpPr/>
          <p:nvPr/>
        </p:nvGrpSpPr>
        <p:grpSpPr>
          <a:xfrm>
            <a:off x="1902499" y="4009775"/>
            <a:ext cx="1672591" cy="578700"/>
            <a:chOff x="1902425" y="4009775"/>
            <a:chExt cx="1045500" cy="578700"/>
          </a:xfrm>
        </p:grpSpPr>
        <p:cxnSp>
          <p:nvCxnSpPr>
            <p:cNvPr id="374" name="Google Shape;374;g209e7f9bce6_0_96"/>
            <p:cNvCxnSpPr/>
            <p:nvPr/>
          </p:nvCxnSpPr>
          <p:spPr>
            <a:xfrm>
              <a:off x="1902425" y="4009775"/>
              <a:ext cx="0" cy="535200"/>
            </a:xfrm>
            <a:prstGeom prst="straightConnector1">
              <a:avLst/>
            </a:prstGeom>
            <a:noFill/>
            <a:ln w="19050" cap="flat" cmpd="sng">
              <a:solidFill>
                <a:schemeClr val="dk1"/>
              </a:solidFill>
              <a:prstDash val="solid"/>
              <a:round/>
              <a:headEnd type="none" w="med" len="med"/>
              <a:tailEnd type="triangle" w="med" len="med"/>
            </a:ln>
          </p:spPr>
        </p:cxnSp>
        <p:sp>
          <p:nvSpPr>
            <p:cNvPr id="375" name="Google Shape;375;g209e7f9bce6_0_96"/>
            <p:cNvSpPr/>
            <p:nvPr/>
          </p:nvSpPr>
          <p:spPr>
            <a:xfrm>
              <a:off x="1902425" y="4085975"/>
              <a:ext cx="1045500" cy="50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SG" sz="2000">
                  <a:solidFill>
                    <a:schemeClr val="dk1"/>
                  </a:solidFill>
                  <a:latin typeface="Helvetica Neue"/>
                  <a:ea typeface="Helvetica Neue"/>
                  <a:cs typeface="Helvetica Neue"/>
                  <a:sym typeface="Helvetica Neue"/>
                </a:rPr>
                <a:t>activations</a:t>
              </a:r>
              <a:endParaRPr sz="2000" i="0" u="none" strike="noStrike" cap="none">
                <a:solidFill>
                  <a:schemeClr val="dk1"/>
                </a:solidFill>
                <a:latin typeface="Helvetica Neue"/>
                <a:ea typeface="Helvetica Neue"/>
                <a:cs typeface="Helvetica Neue"/>
                <a:sym typeface="Helvetica Neue"/>
              </a:endParaRPr>
            </a:p>
          </p:txBody>
        </p:sp>
      </p:grpSp>
      <p:grpSp>
        <p:nvGrpSpPr>
          <p:cNvPr id="376" name="Google Shape;376;g209e7f9bce6_0_96"/>
          <p:cNvGrpSpPr/>
          <p:nvPr/>
        </p:nvGrpSpPr>
        <p:grpSpPr>
          <a:xfrm>
            <a:off x="8134400" y="4009775"/>
            <a:ext cx="1789200" cy="578700"/>
            <a:chOff x="1902425" y="4009775"/>
            <a:chExt cx="1789200" cy="578700"/>
          </a:xfrm>
        </p:grpSpPr>
        <p:cxnSp>
          <p:nvCxnSpPr>
            <p:cNvPr id="377" name="Google Shape;377;g209e7f9bce6_0_96"/>
            <p:cNvCxnSpPr/>
            <p:nvPr/>
          </p:nvCxnSpPr>
          <p:spPr>
            <a:xfrm>
              <a:off x="1902425" y="4009775"/>
              <a:ext cx="0" cy="535200"/>
            </a:xfrm>
            <a:prstGeom prst="straightConnector1">
              <a:avLst/>
            </a:prstGeom>
            <a:noFill/>
            <a:ln w="19050" cap="flat" cmpd="sng">
              <a:solidFill>
                <a:schemeClr val="dk1"/>
              </a:solidFill>
              <a:prstDash val="solid"/>
              <a:round/>
              <a:headEnd type="none" w="med" len="med"/>
              <a:tailEnd type="triangle" w="med" len="med"/>
            </a:ln>
          </p:spPr>
        </p:cxnSp>
        <p:sp>
          <p:nvSpPr>
            <p:cNvPr id="378" name="Google Shape;378;g209e7f9bce6_0_96"/>
            <p:cNvSpPr/>
            <p:nvPr/>
          </p:nvSpPr>
          <p:spPr>
            <a:xfrm>
              <a:off x="1902425" y="4085975"/>
              <a:ext cx="1789200" cy="50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SG" sz="2000">
                  <a:solidFill>
                    <a:schemeClr val="dk1"/>
                  </a:solidFill>
                  <a:latin typeface="Helvetica Neue"/>
                  <a:ea typeface="Helvetica Neue"/>
                  <a:cs typeface="Helvetica Neue"/>
                  <a:sym typeface="Helvetica Neue"/>
                </a:rPr>
                <a:t>activations</a:t>
              </a:r>
              <a:endParaRPr sz="2000" i="0" u="none" strike="noStrike" cap="none">
                <a:solidFill>
                  <a:schemeClr val="dk1"/>
                </a:solidFill>
                <a:latin typeface="Helvetica Neue"/>
                <a:ea typeface="Helvetica Neue"/>
                <a:cs typeface="Helvetica Neue"/>
                <a:sym typeface="Helvetica Neue"/>
              </a:endParaRPr>
            </a:p>
          </p:txBody>
        </p:sp>
      </p:grpSp>
      <p:pic>
        <p:nvPicPr>
          <p:cNvPr id="379" name="Google Shape;379;g209e7f9bce6_0_96"/>
          <p:cNvPicPr preferRelativeResize="0"/>
          <p:nvPr/>
        </p:nvPicPr>
        <p:blipFill>
          <a:blip r:embed="rId7">
            <a:alphaModFix/>
          </a:blip>
          <a:stretch>
            <a:fillRect/>
          </a:stretch>
        </p:blipFill>
        <p:spPr>
          <a:xfrm>
            <a:off x="1907677" y="1743588"/>
            <a:ext cx="2111400" cy="2079187"/>
          </a:xfrm>
          <a:prstGeom prst="rect">
            <a:avLst/>
          </a:prstGeom>
          <a:noFill/>
          <a:ln>
            <a:noFill/>
          </a:ln>
        </p:spPr>
      </p:pic>
      <p:pic>
        <p:nvPicPr>
          <p:cNvPr id="380" name="Google Shape;380;g209e7f9bce6_0_96"/>
          <p:cNvPicPr preferRelativeResize="0"/>
          <p:nvPr/>
        </p:nvPicPr>
        <p:blipFill>
          <a:blip r:embed="rId8">
            <a:alphaModFix/>
          </a:blip>
          <a:stretch>
            <a:fillRect/>
          </a:stretch>
        </p:blipFill>
        <p:spPr>
          <a:xfrm>
            <a:off x="8119275" y="1746113"/>
            <a:ext cx="2111400" cy="2079284"/>
          </a:xfrm>
          <a:prstGeom prst="rect">
            <a:avLst/>
          </a:prstGeom>
          <a:noFill/>
          <a:ln>
            <a:noFill/>
          </a:ln>
        </p:spPr>
      </p:pic>
      <p:cxnSp>
        <p:nvCxnSpPr>
          <p:cNvPr id="381" name="Google Shape;381;g209e7f9bce6_0_96"/>
          <p:cNvCxnSpPr/>
          <p:nvPr/>
        </p:nvCxnSpPr>
        <p:spPr>
          <a:xfrm>
            <a:off x="4143600" y="1959850"/>
            <a:ext cx="3904800" cy="0"/>
          </a:xfrm>
          <a:prstGeom prst="straightConnector1">
            <a:avLst/>
          </a:prstGeom>
          <a:noFill/>
          <a:ln w="38100" cap="flat" cmpd="sng">
            <a:solidFill>
              <a:srgbClr val="FF0000"/>
            </a:solidFill>
            <a:prstDash val="solid"/>
            <a:round/>
            <a:headEnd type="stealth" w="med" len="med"/>
            <a:tailEnd type="triangle" w="med" len="med"/>
          </a:ln>
        </p:spPr>
      </p:cxnSp>
      <p:cxnSp>
        <p:nvCxnSpPr>
          <p:cNvPr id="382" name="Google Shape;382;g209e7f9bce6_0_96"/>
          <p:cNvCxnSpPr/>
          <p:nvPr/>
        </p:nvCxnSpPr>
        <p:spPr>
          <a:xfrm>
            <a:off x="4116775" y="3617625"/>
            <a:ext cx="3904800" cy="0"/>
          </a:xfrm>
          <a:prstGeom prst="straightConnector1">
            <a:avLst/>
          </a:prstGeom>
          <a:noFill/>
          <a:ln w="38100" cap="flat" cmpd="sng">
            <a:solidFill>
              <a:srgbClr val="FF0000"/>
            </a:solidFill>
            <a:prstDash val="solid"/>
            <a:round/>
            <a:headEnd type="stealth" w="med" len="med"/>
            <a:tailEnd type="triangle" w="med" len="med"/>
          </a:ln>
        </p:spPr>
      </p:cxnSp>
      <p:cxnSp>
        <p:nvCxnSpPr>
          <p:cNvPr id="383" name="Google Shape;383;g209e7f9bce6_0_96"/>
          <p:cNvCxnSpPr/>
          <p:nvPr/>
        </p:nvCxnSpPr>
        <p:spPr>
          <a:xfrm>
            <a:off x="4143600" y="2512442"/>
            <a:ext cx="3904800" cy="0"/>
          </a:xfrm>
          <a:prstGeom prst="straightConnector1">
            <a:avLst/>
          </a:prstGeom>
          <a:noFill/>
          <a:ln w="38100" cap="flat" cmpd="sng">
            <a:solidFill>
              <a:srgbClr val="FF0000"/>
            </a:solidFill>
            <a:prstDash val="solid"/>
            <a:round/>
            <a:headEnd type="stealth" w="med" len="med"/>
            <a:tailEnd type="triangle" w="med" len="med"/>
          </a:ln>
        </p:spPr>
      </p:cxnSp>
      <p:cxnSp>
        <p:nvCxnSpPr>
          <p:cNvPr id="384" name="Google Shape;384;g209e7f9bce6_0_96"/>
          <p:cNvCxnSpPr/>
          <p:nvPr/>
        </p:nvCxnSpPr>
        <p:spPr>
          <a:xfrm>
            <a:off x="4143600" y="3065033"/>
            <a:ext cx="3904800" cy="0"/>
          </a:xfrm>
          <a:prstGeom prst="straightConnector1">
            <a:avLst/>
          </a:prstGeom>
          <a:noFill/>
          <a:ln w="38100" cap="flat" cmpd="sng">
            <a:solidFill>
              <a:srgbClr val="FF0000"/>
            </a:solidFill>
            <a:prstDash val="solid"/>
            <a:round/>
            <a:headEnd type="stealth" w="med" len="med"/>
            <a:tailEnd type="triangle" w="med" len="med"/>
          </a:ln>
        </p:spPr>
      </p:cxnSp>
      <p:sp>
        <p:nvSpPr>
          <p:cNvPr id="385" name="Google Shape;385;g209e7f9bce6_0_96"/>
          <p:cNvSpPr/>
          <p:nvPr/>
        </p:nvSpPr>
        <p:spPr>
          <a:xfrm>
            <a:off x="6938325" y="6032375"/>
            <a:ext cx="5033100" cy="69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SG" sz="2000">
                <a:solidFill>
                  <a:schemeClr val="dk1"/>
                </a:solidFill>
                <a:latin typeface="Helvetica Neue"/>
                <a:ea typeface="Helvetica Neue"/>
                <a:cs typeface="Helvetica Neue"/>
                <a:sym typeface="Helvetica Neue"/>
              </a:rPr>
              <a:t>Compare against actual brain recordings</a:t>
            </a:r>
            <a:endParaRPr sz="20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600"/>
              <a:buFont typeface="Arial"/>
              <a:buNone/>
            </a:pPr>
            <a:r>
              <a:rPr lang="en-SG" sz="2000">
                <a:solidFill>
                  <a:schemeClr val="dk1"/>
                </a:solidFill>
                <a:latin typeface="Helvetica Neue"/>
                <a:ea typeface="Helvetica Neue"/>
                <a:cs typeface="Helvetica Neue"/>
                <a:sym typeface="Helvetica Neue"/>
              </a:rPr>
              <a:t>(brain alignment)</a:t>
            </a:r>
            <a:endParaRPr sz="2000">
              <a:solidFill>
                <a:schemeClr val="dk1"/>
              </a:solidFill>
              <a:latin typeface="Helvetica Neue"/>
              <a:ea typeface="Helvetica Neue"/>
              <a:cs typeface="Helvetica Neue"/>
              <a:sym typeface="Helvetica Neue"/>
            </a:endParaRPr>
          </a:p>
        </p:txBody>
      </p:sp>
      <p:sp>
        <p:nvSpPr>
          <p:cNvPr id="386" name="Google Shape;386;g209e7f9bce6_0_96"/>
          <p:cNvSpPr/>
          <p:nvPr/>
        </p:nvSpPr>
        <p:spPr>
          <a:xfrm>
            <a:off x="926275" y="5387925"/>
            <a:ext cx="3486600" cy="975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SG" sz="2000">
                <a:solidFill>
                  <a:schemeClr val="dk1"/>
                </a:solidFill>
                <a:latin typeface="Helvetica Neue"/>
                <a:ea typeface="Helvetica Neue"/>
                <a:cs typeface="Helvetica Neue"/>
                <a:sym typeface="Helvetica Neue"/>
              </a:rPr>
              <a:t>Use model’s internal layer</a:t>
            </a:r>
            <a:br>
              <a:rPr lang="en-SG" sz="2000">
                <a:solidFill>
                  <a:schemeClr val="dk1"/>
                </a:solidFill>
                <a:latin typeface="Helvetica Neue"/>
                <a:ea typeface="Helvetica Neue"/>
                <a:cs typeface="Helvetica Neue"/>
                <a:sym typeface="Helvetica Neue"/>
              </a:rPr>
            </a:br>
            <a:r>
              <a:rPr lang="en-SG" sz="2000">
                <a:solidFill>
                  <a:schemeClr val="dk1"/>
                </a:solidFill>
                <a:latin typeface="Helvetica Neue"/>
                <a:ea typeface="Helvetica Neue"/>
                <a:cs typeface="Helvetica Neue"/>
                <a:sym typeface="Helvetica Neue"/>
              </a:rPr>
              <a:t>activations to predict brain activity on held-out data</a:t>
            </a:r>
            <a:endParaRPr sz="2000" i="0" u="none" strike="noStrike" cap="none">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Shape 427"/>
        <p:cNvGrpSpPr/>
        <p:nvPr/>
      </p:nvGrpSpPr>
      <p:grpSpPr>
        <a:xfrm>
          <a:off x="0" y="0"/>
          <a:ext cx="0" cy="0"/>
          <a:chOff x="0" y="0"/>
          <a:chExt cx="0" cy="0"/>
        </a:xfrm>
      </p:grpSpPr>
      <p:sp>
        <p:nvSpPr>
          <p:cNvPr id="428" name="Google Shape;428;g2094abaaa3f_0_190"/>
          <p:cNvSpPr/>
          <p:nvPr/>
        </p:nvSpPr>
        <p:spPr>
          <a:xfrm>
            <a:off x="515100" y="326550"/>
            <a:ext cx="11161800" cy="726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800"/>
              <a:buFont typeface="Arial"/>
              <a:buNone/>
            </a:pPr>
            <a:r>
              <a:rPr lang="en-SG" sz="2800" b="1">
                <a:solidFill>
                  <a:schemeClr val="dk1"/>
                </a:solidFill>
                <a:latin typeface="Helvetica Neue"/>
                <a:ea typeface="Helvetica Neue"/>
                <a:cs typeface="Helvetica Neue"/>
                <a:sym typeface="Helvetica Neue"/>
              </a:rPr>
              <a:t>Result: Summarize narratives → Greater brain alignment 🧠</a:t>
            </a:r>
            <a:endParaRPr sz="2800" b="1" i="0" u="none" strike="noStrike" cap="none">
              <a:solidFill>
                <a:schemeClr val="dk1"/>
              </a:solidFill>
              <a:latin typeface="Helvetica Neue"/>
              <a:ea typeface="Helvetica Neue"/>
              <a:cs typeface="Helvetica Neue"/>
              <a:sym typeface="Helvetica Neue"/>
            </a:endParaRPr>
          </a:p>
        </p:txBody>
      </p:sp>
      <p:sp>
        <p:nvSpPr>
          <p:cNvPr id="429" name="Google Shape;429;g2094abaaa3f_0_190"/>
          <p:cNvSpPr txBox="1">
            <a:spLocks noGrp="1"/>
          </p:cNvSpPr>
          <p:nvPr>
            <p:ph type="sldNum" idx="12"/>
          </p:nvPr>
        </p:nvSpPr>
        <p:spPr>
          <a:xfrm>
            <a:off x="11311128" y="6492874"/>
            <a:ext cx="8808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SG"/>
              <a:t>61</a:t>
            </a:fld>
            <a:endParaRPr/>
          </a:p>
        </p:txBody>
      </p:sp>
      <p:sp>
        <p:nvSpPr>
          <p:cNvPr id="430" name="Google Shape;430;g2094abaaa3f_0_190"/>
          <p:cNvSpPr/>
          <p:nvPr/>
        </p:nvSpPr>
        <p:spPr>
          <a:xfrm>
            <a:off x="515100" y="5428050"/>
            <a:ext cx="11161800" cy="726300"/>
          </a:xfrm>
          <a:prstGeom prst="rect">
            <a:avLst/>
          </a:prstGeom>
          <a:solidFill>
            <a:srgbClr val="FCE5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Arial"/>
              <a:buNone/>
            </a:pPr>
            <a:r>
              <a:rPr lang="en-SG" sz="2400">
                <a:solidFill>
                  <a:schemeClr val="dk1"/>
                </a:solidFill>
                <a:latin typeface="Helvetica Neue"/>
                <a:ea typeface="Helvetica Neue"/>
                <a:cs typeface="Helvetica Neue"/>
                <a:sym typeface="Helvetica Neue"/>
              </a:rPr>
              <a:t>Training language models to summarize narratives improves brain alignment</a:t>
            </a:r>
            <a:endParaRPr sz="2400" i="0" u="none" strike="noStrike" cap="none">
              <a:solidFill>
                <a:schemeClr val="dk1"/>
              </a:solidFill>
              <a:latin typeface="Helvetica Neue"/>
              <a:ea typeface="Helvetica Neue"/>
              <a:cs typeface="Helvetica Neue"/>
              <a:sym typeface="Helvetica Neue"/>
            </a:endParaRPr>
          </a:p>
        </p:txBody>
      </p:sp>
      <p:pic>
        <p:nvPicPr>
          <p:cNvPr id="431" name="Google Shape;431;g2094abaaa3f_0_190"/>
          <p:cNvPicPr preferRelativeResize="0"/>
          <p:nvPr/>
        </p:nvPicPr>
        <p:blipFill>
          <a:blip r:embed="rId3">
            <a:alphaModFix/>
          </a:blip>
          <a:stretch>
            <a:fillRect/>
          </a:stretch>
        </p:blipFill>
        <p:spPr>
          <a:xfrm rot="-5400000">
            <a:off x="1687850" y="6043600"/>
            <a:ext cx="449275" cy="449275"/>
          </a:xfrm>
          <a:prstGeom prst="rect">
            <a:avLst/>
          </a:prstGeom>
          <a:noFill/>
          <a:ln>
            <a:noFill/>
          </a:ln>
        </p:spPr>
      </p:pic>
      <p:sp>
        <p:nvSpPr>
          <p:cNvPr id="432" name="Google Shape;432;g2094abaaa3f_0_190"/>
          <p:cNvSpPr/>
          <p:nvPr/>
        </p:nvSpPr>
        <p:spPr>
          <a:xfrm>
            <a:off x="2120203" y="6300525"/>
            <a:ext cx="3184800" cy="344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SG" sz="1800">
                <a:solidFill>
                  <a:schemeClr val="dk1"/>
                </a:solidFill>
                <a:latin typeface="Helvetica Neue"/>
                <a:ea typeface="Helvetica Neue"/>
                <a:cs typeface="Helvetica Neue"/>
                <a:sym typeface="Helvetica Neue"/>
              </a:rPr>
              <a:t>this is the title of our paper!</a:t>
            </a:r>
            <a:endParaRPr sz="1800" i="0" u="none" strike="noStrike" cap="none">
              <a:solidFill>
                <a:schemeClr val="dk1"/>
              </a:solidFill>
              <a:latin typeface="Helvetica Neue"/>
              <a:ea typeface="Helvetica Neue"/>
              <a:cs typeface="Helvetica Neue"/>
              <a:sym typeface="Helvetica Neue"/>
            </a:endParaRPr>
          </a:p>
        </p:txBody>
      </p:sp>
      <p:grpSp>
        <p:nvGrpSpPr>
          <p:cNvPr id="433" name="Google Shape;433;g2094abaaa3f_0_190"/>
          <p:cNvGrpSpPr/>
          <p:nvPr/>
        </p:nvGrpSpPr>
        <p:grpSpPr>
          <a:xfrm>
            <a:off x="3654000" y="1194637"/>
            <a:ext cx="4884000" cy="4087238"/>
            <a:chOff x="3311100" y="1194637"/>
            <a:chExt cx="4884000" cy="4087238"/>
          </a:xfrm>
        </p:grpSpPr>
        <p:pic>
          <p:nvPicPr>
            <p:cNvPr id="434" name="Google Shape;434;g2094abaaa3f_0_190"/>
            <p:cNvPicPr preferRelativeResize="0"/>
            <p:nvPr/>
          </p:nvPicPr>
          <p:blipFill rotWithShape="1">
            <a:blip r:embed="rId4">
              <a:alphaModFix/>
            </a:blip>
            <a:srcRect b="6085"/>
            <a:stretch/>
          </p:blipFill>
          <p:spPr>
            <a:xfrm>
              <a:off x="3463500" y="1194637"/>
              <a:ext cx="4208299" cy="3725502"/>
            </a:xfrm>
            <a:prstGeom prst="rect">
              <a:avLst/>
            </a:prstGeom>
            <a:noFill/>
            <a:ln>
              <a:noFill/>
            </a:ln>
          </p:spPr>
        </p:pic>
        <p:sp>
          <p:nvSpPr>
            <p:cNvPr id="435" name="Google Shape;435;g2094abaaa3f_0_190"/>
            <p:cNvSpPr/>
            <p:nvPr/>
          </p:nvSpPr>
          <p:spPr>
            <a:xfrm>
              <a:off x="3311100" y="4955475"/>
              <a:ext cx="4884000" cy="326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1800">
                  <a:solidFill>
                    <a:schemeClr val="dk1"/>
                  </a:solidFill>
                  <a:latin typeface="Helvetica Neue"/>
                  <a:ea typeface="Helvetica Neue"/>
                  <a:cs typeface="Helvetica Neue"/>
                  <a:sym typeface="Helvetica Neue"/>
                </a:rPr>
                <a:t>brain alignment (Pearson correlation)</a:t>
              </a:r>
              <a:endParaRPr sz="1800" i="0" u="none" strike="noStrike" cap="none">
                <a:solidFill>
                  <a:schemeClr val="dk1"/>
                </a:solidFill>
                <a:latin typeface="Helvetica Neue"/>
                <a:ea typeface="Helvetica Neue"/>
                <a:cs typeface="Helvetica Neue"/>
                <a:sym typeface="Helvetica Neue"/>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
                                        </p:tgtEl>
                                        <p:attrNameLst>
                                          <p:attrName>style.visibility</p:attrName>
                                        </p:attrNameLst>
                                      </p:cBhvr>
                                      <p:to>
                                        <p:strVal val="visible"/>
                                      </p:to>
                                    </p:set>
                                    <p:animEffect transition="in" filter="fade">
                                      <p:cBhvr>
                                        <p:cTn id="7" dur="1000"/>
                                        <p:tgtEl>
                                          <p:spTgt spid="430"/>
                                        </p:tgtEl>
                                      </p:cBhvr>
                                    </p:animEffect>
                                  </p:childTnLst>
                                </p:cTn>
                              </p:par>
                              <p:par>
                                <p:cTn id="8" presetID="10" presetClass="entr" presetSubtype="0" fill="hold" nodeType="withEffect">
                                  <p:stCondLst>
                                    <p:cond delay="0"/>
                                  </p:stCondLst>
                                  <p:childTnLst>
                                    <p:set>
                                      <p:cBhvr>
                                        <p:cTn id="9" dur="1" fill="hold">
                                          <p:stCondLst>
                                            <p:cond delay="0"/>
                                          </p:stCondLst>
                                        </p:cTn>
                                        <p:tgtEl>
                                          <p:spTgt spid="431"/>
                                        </p:tgtEl>
                                        <p:attrNameLst>
                                          <p:attrName>style.visibility</p:attrName>
                                        </p:attrNameLst>
                                      </p:cBhvr>
                                      <p:to>
                                        <p:strVal val="visible"/>
                                      </p:to>
                                    </p:set>
                                    <p:animEffect transition="in" filter="fade">
                                      <p:cBhvr>
                                        <p:cTn id="10" dur="1000"/>
                                        <p:tgtEl>
                                          <p:spTgt spid="431"/>
                                        </p:tgtEl>
                                      </p:cBhvr>
                                    </p:animEffect>
                                  </p:childTnLst>
                                </p:cTn>
                              </p:par>
                              <p:par>
                                <p:cTn id="11" presetID="10" presetClass="entr" presetSubtype="0" fill="hold" nodeType="withEffect">
                                  <p:stCondLst>
                                    <p:cond delay="0"/>
                                  </p:stCondLst>
                                  <p:childTnLst>
                                    <p:set>
                                      <p:cBhvr>
                                        <p:cTn id="12" dur="1" fill="hold">
                                          <p:stCondLst>
                                            <p:cond delay="0"/>
                                          </p:stCondLst>
                                        </p:cTn>
                                        <p:tgtEl>
                                          <p:spTgt spid="432"/>
                                        </p:tgtEl>
                                        <p:attrNameLst>
                                          <p:attrName>style.visibility</p:attrName>
                                        </p:attrNameLst>
                                      </p:cBhvr>
                                      <p:to>
                                        <p:strVal val="visible"/>
                                      </p:to>
                                    </p:set>
                                    <p:animEffect transition="in" filter="fade">
                                      <p:cBhvr>
                                        <p:cTn id="13" dur="1000"/>
                                        <p:tgtEl>
                                          <p:spTgt spid="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g2094abaaa3f_0_212"/>
          <p:cNvSpPr/>
          <p:nvPr/>
        </p:nvSpPr>
        <p:spPr>
          <a:xfrm>
            <a:off x="515100" y="326550"/>
            <a:ext cx="11161800" cy="726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800"/>
              <a:buFont typeface="Arial"/>
              <a:buNone/>
            </a:pPr>
            <a:r>
              <a:rPr lang="en-SG" sz="2800" b="1">
                <a:solidFill>
                  <a:schemeClr val="dk1"/>
                </a:solidFill>
                <a:latin typeface="Helvetica Neue"/>
                <a:ea typeface="Helvetica Neue"/>
                <a:cs typeface="Helvetica Neue"/>
                <a:sym typeface="Helvetica Neue"/>
              </a:rPr>
              <a:t>Result: Brain alignment improves for all discourse features</a:t>
            </a:r>
            <a:endParaRPr sz="2800" b="1" i="0" u="none" strike="noStrike" cap="none">
              <a:solidFill>
                <a:schemeClr val="dk1"/>
              </a:solidFill>
              <a:latin typeface="Helvetica Neue"/>
              <a:ea typeface="Helvetica Neue"/>
              <a:cs typeface="Helvetica Neue"/>
              <a:sym typeface="Helvetica Neue"/>
            </a:endParaRPr>
          </a:p>
        </p:txBody>
      </p:sp>
      <p:sp>
        <p:nvSpPr>
          <p:cNvPr id="477" name="Google Shape;477;g2094abaaa3f_0_212"/>
          <p:cNvSpPr txBox="1">
            <a:spLocks noGrp="1"/>
          </p:cNvSpPr>
          <p:nvPr>
            <p:ph type="sldNum" idx="12"/>
          </p:nvPr>
        </p:nvSpPr>
        <p:spPr>
          <a:xfrm>
            <a:off x="11311128" y="6492874"/>
            <a:ext cx="8808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SG"/>
              <a:t>62</a:t>
            </a:fld>
            <a:endParaRPr/>
          </a:p>
        </p:txBody>
      </p:sp>
      <p:sp>
        <p:nvSpPr>
          <p:cNvPr id="478" name="Google Shape;478;g2094abaaa3f_0_212"/>
          <p:cNvSpPr/>
          <p:nvPr/>
        </p:nvSpPr>
        <p:spPr>
          <a:xfrm>
            <a:off x="515100" y="5428050"/>
            <a:ext cx="11161800" cy="945900"/>
          </a:xfrm>
          <a:prstGeom prst="rect">
            <a:avLst/>
          </a:prstGeom>
          <a:solidFill>
            <a:srgbClr val="FCE5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Arial"/>
              <a:buNone/>
            </a:pPr>
            <a:r>
              <a:rPr lang="en-SG" sz="2400">
                <a:solidFill>
                  <a:schemeClr val="dk1"/>
                </a:solidFill>
                <a:latin typeface="Helvetica Neue"/>
                <a:ea typeface="Helvetica Neue"/>
                <a:cs typeface="Helvetica Neue"/>
                <a:sym typeface="Helvetica Neue"/>
              </a:rPr>
              <a:t>Booksum models’ representations of Characters, Emotions and Motions are more aligned to the brain than the base models’ representations.</a:t>
            </a:r>
            <a:endParaRPr sz="2400" i="0" u="none" strike="noStrike" cap="none">
              <a:solidFill>
                <a:schemeClr val="dk1"/>
              </a:solidFill>
              <a:latin typeface="Helvetica Neue"/>
              <a:ea typeface="Helvetica Neue"/>
              <a:cs typeface="Helvetica Neue"/>
              <a:sym typeface="Helvetica Neue"/>
            </a:endParaRPr>
          </a:p>
        </p:txBody>
      </p:sp>
      <p:grpSp>
        <p:nvGrpSpPr>
          <p:cNvPr id="479" name="Google Shape;479;g2094abaaa3f_0_212"/>
          <p:cNvGrpSpPr/>
          <p:nvPr/>
        </p:nvGrpSpPr>
        <p:grpSpPr>
          <a:xfrm>
            <a:off x="3491913" y="1200634"/>
            <a:ext cx="5208175" cy="4079628"/>
            <a:chOff x="3491913" y="1200634"/>
            <a:chExt cx="5208175" cy="4079628"/>
          </a:xfrm>
        </p:grpSpPr>
        <p:pic>
          <p:nvPicPr>
            <p:cNvPr id="480" name="Google Shape;480;g2094abaaa3f_0_212"/>
            <p:cNvPicPr preferRelativeResize="0"/>
            <p:nvPr/>
          </p:nvPicPr>
          <p:blipFill rotWithShape="1">
            <a:blip r:embed="rId3">
              <a:alphaModFix/>
            </a:blip>
            <a:srcRect b="6200"/>
            <a:stretch/>
          </p:blipFill>
          <p:spPr>
            <a:xfrm>
              <a:off x="3491913" y="1200634"/>
              <a:ext cx="5091600" cy="3677041"/>
            </a:xfrm>
            <a:prstGeom prst="rect">
              <a:avLst/>
            </a:prstGeom>
            <a:noFill/>
            <a:ln>
              <a:noFill/>
            </a:ln>
          </p:spPr>
        </p:pic>
        <p:sp>
          <p:nvSpPr>
            <p:cNvPr id="481" name="Google Shape;481;g2094abaaa3f_0_212"/>
            <p:cNvSpPr/>
            <p:nvPr/>
          </p:nvSpPr>
          <p:spPr>
            <a:xfrm>
              <a:off x="3816088" y="4953863"/>
              <a:ext cx="4884000" cy="326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1800">
                  <a:solidFill>
                    <a:schemeClr val="dk1"/>
                  </a:solidFill>
                  <a:latin typeface="Helvetica Neue"/>
                  <a:ea typeface="Helvetica Neue"/>
                  <a:cs typeface="Helvetica Neue"/>
                  <a:sym typeface="Helvetica Neue"/>
                </a:rPr>
                <a:t>brain alignment (Pearson correlation)</a:t>
              </a:r>
              <a:endParaRPr sz="1800" i="0" u="none" strike="noStrike" cap="none">
                <a:solidFill>
                  <a:schemeClr val="dk1"/>
                </a:solidFill>
                <a:latin typeface="Helvetica Neue"/>
                <a:ea typeface="Helvetica Neue"/>
                <a:cs typeface="Helvetica Neue"/>
                <a:sym typeface="Helvetica Neue"/>
              </a:endParaRPr>
            </a:p>
          </p:txBody>
        </p:sp>
      </p:grpSp>
      <p:pic>
        <p:nvPicPr>
          <p:cNvPr id="2" name="Picture 1">
            <a:extLst>
              <a:ext uri="{FF2B5EF4-FFF2-40B4-BE49-F238E27FC236}">
                <a16:creationId xmlns:a16="http://schemas.microsoft.com/office/drawing/2014/main" id="{B597AC55-5068-5457-DD8F-FBAA36A3D7BB}"/>
              </a:ext>
            </a:extLst>
          </p:cNvPr>
          <p:cNvPicPr>
            <a:picLocks noChangeAspect="1"/>
          </p:cNvPicPr>
          <p:nvPr/>
        </p:nvPicPr>
        <p:blipFill>
          <a:blip r:embed="rId4"/>
          <a:stretch>
            <a:fillRect/>
          </a:stretch>
        </p:blipFill>
        <p:spPr>
          <a:xfrm>
            <a:off x="4033283" y="6458997"/>
            <a:ext cx="4371211" cy="4328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8"/>
                                        </p:tgtEl>
                                        <p:attrNameLst>
                                          <p:attrName>style.visibility</p:attrName>
                                        </p:attrNameLst>
                                      </p:cBhvr>
                                      <p:to>
                                        <p:strVal val="visible"/>
                                      </p:to>
                                    </p:set>
                                    <p:animEffect transition="in" filter="fade">
                                      <p:cBhvr>
                                        <p:cTn id="7" dur="1000"/>
                                        <p:tgtEl>
                                          <p:spTgt spid="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05AF8845-536C-8E13-FDD6-80C1838BDF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54" y="65023"/>
            <a:ext cx="2368345" cy="1382777"/>
          </a:xfrm>
          <a:prstGeom prst="rect">
            <a:avLst/>
          </a:prstGeom>
        </p:spPr>
      </p:pic>
      <p:sp>
        <p:nvSpPr>
          <p:cNvPr id="10" name="Slide Number Placeholder 9">
            <a:extLst>
              <a:ext uri="{FF2B5EF4-FFF2-40B4-BE49-F238E27FC236}">
                <a16:creationId xmlns:a16="http://schemas.microsoft.com/office/drawing/2014/main" id="{68582D4C-5A29-EA20-79F6-5F8BF87FF899}"/>
              </a:ext>
            </a:extLst>
          </p:cNvPr>
          <p:cNvSpPr>
            <a:spLocks noGrp="1"/>
          </p:cNvSpPr>
          <p:nvPr>
            <p:ph type="sldNum" sz="quarter" idx="12"/>
          </p:nvPr>
        </p:nvSpPr>
        <p:spPr/>
        <p:txBody>
          <a:bodyPr/>
          <a:lstStyle/>
          <a:p>
            <a:fld id="{DF986BDD-F95F-4181-AE47-1964E683E3C8}" type="slidenum">
              <a:rPr lang="en-US" smtClean="0"/>
              <a:t>63</a:t>
            </a:fld>
            <a:endParaRPr lang="en-US"/>
          </a:p>
        </p:txBody>
      </p:sp>
      <p:sp>
        <p:nvSpPr>
          <p:cNvPr id="11" name="Subtitle 2">
            <a:extLst>
              <a:ext uri="{FF2B5EF4-FFF2-40B4-BE49-F238E27FC236}">
                <a16:creationId xmlns:a16="http://schemas.microsoft.com/office/drawing/2014/main" id="{F6F80FC6-7B1E-C4B0-EFD3-BA8316A02196}"/>
              </a:ext>
            </a:extLst>
          </p:cNvPr>
          <p:cNvSpPr txBox="1">
            <a:spLocks/>
          </p:cNvSpPr>
          <p:nvPr/>
        </p:nvSpPr>
        <p:spPr>
          <a:xfrm>
            <a:off x="4533900" y="5731152"/>
            <a:ext cx="7372350" cy="60007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Subba reddy Oota, </a:t>
            </a:r>
            <a:r>
              <a:rPr lang="en-US">
                <a:latin typeface="Arial" panose="020B0604020202020204" pitchFamily="34" charset="0"/>
              </a:rPr>
              <a:t>Fatma Deniz, Mariya Toneva</a:t>
            </a:r>
            <a:endParaRPr lang="en-US"/>
          </a:p>
        </p:txBody>
      </p:sp>
      <p:pic>
        <p:nvPicPr>
          <p:cNvPr id="7" name="Picture 6" descr="Logo, company name&#10;&#10;Description automatically generated">
            <a:extLst>
              <a:ext uri="{FF2B5EF4-FFF2-40B4-BE49-F238E27FC236}">
                <a16:creationId xmlns:a16="http://schemas.microsoft.com/office/drawing/2014/main" id="{2E96FC54-21DE-B8A9-AA3A-012AD62025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3170" y="67020"/>
            <a:ext cx="1590675" cy="1520825"/>
          </a:xfrm>
          <a:prstGeom prst="rect">
            <a:avLst/>
          </a:prstGeom>
        </p:spPr>
      </p:pic>
      <p:sp>
        <p:nvSpPr>
          <p:cNvPr id="14" name="Title 1">
            <a:extLst>
              <a:ext uri="{FF2B5EF4-FFF2-40B4-BE49-F238E27FC236}">
                <a16:creationId xmlns:a16="http://schemas.microsoft.com/office/drawing/2014/main" id="{DE1C8143-F19B-5B31-1A21-6E4874E0F25C}"/>
              </a:ext>
            </a:extLst>
          </p:cNvPr>
          <p:cNvSpPr txBox="1">
            <a:spLocks/>
          </p:cNvSpPr>
          <p:nvPr/>
        </p:nvSpPr>
        <p:spPr>
          <a:xfrm>
            <a:off x="400050" y="2782336"/>
            <a:ext cx="11525250" cy="993913"/>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a:latin typeface="Arial" panose="020B0604020202020204" pitchFamily="34" charset="0"/>
              </a:rPr>
              <a:t>What aspects of NLP models and brain datasets affect brain-NLP alignment?</a:t>
            </a:r>
            <a:endParaRPr lang="en-US" sz="3600"/>
          </a:p>
        </p:txBody>
      </p:sp>
    </p:spTree>
    <p:extLst>
      <p:ext uri="{BB962C8B-B14F-4D97-AF65-F5344CB8AC3E}">
        <p14:creationId xmlns:p14="http://schemas.microsoft.com/office/powerpoint/2010/main" val="36088587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9" name="Google Shape;429;p41"/>
          <p:cNvSpPr txBox="1">
            <a:spLocks noGrp="1"/>
          </p:cNvSpPr>
          <p:nvPr>
            <p:ph type="sldNum" idx="12"/>
          </p:nvPr>
        </p:nvSpPr>
        <p:spPr>
          <a:xfrm>
            <a:off x="8610600" y="6532575"/>
            <a:ext cx="3429200" cy="365200"/>
          </a:xfrm>
          <a:prstGeom prst="rect">
            <a:avLst/>
          </a:prstGeom>
        </p:spPr>
        <p:txBody>
          <a:bodyPr spcFirstLastPara="1" vert="horz" wrap="square" lIns="91433" tIns="45700" rIns="91433" bIns="45700" rtlCol="0" anchor="t" anchorCtr="0">
            <a:noAutofit/>
          </a:bodyPr>
          <a:lstStyle/>
          <a:p>
            <a:pPr>
              <a:buClr>
                <a:srgbClr val="000000"/>
              </a:buClr>
            </a:pPr>
            <a:fld id="{00000000-1234-1234-1234-123412341234}" type="slidenum">
              <a:rPr lang="en"/>
              <a:pPr>
                <a:buClr>
                  <a:srgbClr val="000000"/>
                </a:buClr>
              </a:pPr>
              <a:t>64</a:t>
            </a:fld>
            <a:endParaRPr/>
          </a:p>
        </p:txBody>
      </p:sp>
      <p:sp>
        <p:nvSpPr>
          <p:cNvPr id="430" name="Google Shape;430;p41"/>
          <p:cNvSpPr txBox="1">
            <a:spLocks noGrp="1"/>
          </p:cNvSpPr>
          <p:nvPr>
            <p:ph type="body" idx="4294967295"/>
          </p:nvPr>
        </p:nvSpPr>
        <p:spPr>
          <a:xfrm>
            <a:off x="571140" y="6301494"/>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p>
            <a:pPr marL="0" indent="0">
              <a:spcBef>
                <a:spcPts val="0"/>
              </a:spcBef>
              <a:buClr>
                <a:srgbClr val="222222"/>
              </a:buClr>
              <a:buSzPct val="100000"/>
              <a:buNone/>
            </a:pPr>
            <a:r>
              <a:rPr lang="en-US" u="sng">
                <a:solidFill>
                  <a:schemeClr val="hlink"/>
                </a:solidFill>
                <a:latin typeface="Arial"/>
                <a:ea typeface="Arial"/>
                <a:cs typeface="Arial"/>
                <a:sym typeface="Arial"/>
                <a:hlinkClick r:id="rId3"/>
              </a:rPr>
              <a:t>Oota, Subba Reddy, and Toneva, Mariya. "What aspects of NLP models and brain datasets affect brain-NLP alignment?"  2023 arXiv.</a:t>
            </a:r>
            <a:endParaRPr/>
          </a:p>
        </p:txBody>
      </p:sp>
      <p:sp>
        <p:nvSpPr>
          <p:cNvPr id="432" name="Google Shape;432;p41"/>
          <p:cNvSpPr txBox="1"/>
          <p:nvPr/>
        </p:nvSpPr>
        <p:spPr>
          <a:xfrm>
            <a:off x="7976967" y="3067337"/>
            <a:ext cx="4024209" cy="1169511"/>
          </a:xfrm>
          <a:prstGeom prst="rect">
            <a:avLst/>
          </a:prstGeom>
          <a:solidFill>
            <a:srgbClr val="FFF2CC"/>
          </a:solidFill>
          <a:ln>
            <a:noFill/>
          </a:ln>
        </p:spPr>
        <p:txBody>
          <a:bodyPr spcFirstLastPara="1" wrap="square" lIns="121900" tIns="121900" rIns="121900" bIns="121900" anchor="t" anchorCtr="0">
            <a:spAutoFit/>
          </a:bodyPr>
          <a:lstStyle/>
          <a:p>
            <a:r>
              <a:rPr lang="en-US" sz="2000"/>
              <a:t>Text models predict fMRI recordings significantly better than speech models</a:t>
            </a:r>
          </a:p>
        </p:txBody>
      </p:sp>
      <p:sp>
        <p:nvSpPr>
          <p:cNvPr id="433" name="Google Shape;433;p41"/>
          <p:cNvSpPr txBox="1"/>
          <p:nvPr/>
        </p:nvSpPr>
        <p:spPr>
          <a:xfrm>
            <a:off x="118418" y="136395"/>
            <a:ext cx="7744167" cy="2462172"/>
          </a:xfrm>
          <a:prstGeom prst="rect">
            <a:avLst/>
          </a:prstGeom>
          <a:noFill/>
          <a:ln>
            <a:noFill/>
          </a:ln>
        </p:spPr>
        <p:txBody>
          <a:bodyPr spcFirstLastPara="1" wrap="square" lIns="121900" tIns="121900" rIns="121900" bIns="121900" anchor="t" anchorCtr="0">
            <a:spAutoFit/>
          </a:bodyPr>
          <a:lstStyle/>
          <a:p>
            <a:pPr marL="237061" indent="-262460">
              <a:lnSpc>
                <a:spcPct val="90000"/>
              </a:lnSpc>
              <a:buClr>
                <a:schemeClr val="dk1"/>
              </a:buClr>
              <a:buSzPts val="1700"/>
              <a:buChar char="•"/>
            </a:pPr>
            <a:r>
              <a:rPr lang="en" sz="2000">
                <a:solidFill>
                  <a:schemeClr val="dk1"/>
                </a:solidFill>
                <a:latin typeface="Calibri"/>
                <a:ea typeface="Calibri"/>
                <a:cs typeface="Calibri"/>
                <a:sym typeface="Calibri"/>
              </a:rPr>
              <a:t>Stimuli: Narrative Stories</a:t>
            </a:r>
          </a:p>
          <a:p>
            <a:pPr marL="237061" indent="-262460">
              <a:lnSpc>
                <a:spcPct val="90000"/>
              </a:lnSpc>
              <a:buClr>
                <a:schemeClr val="dk1"/>
              </a:buClr>
              <a:buSzPts val="1700"/>
              <a:buChar char="•"/>
            </a:pPr>
            <a:r>
              <a:rPr lang="en" sz="2000">
                <a:solidFill>
                  <a:schemeClr val="dk1"/>
                </a:solidFill>
                <a:latin typeface="Calibri"/>
                <a:ea typeface="Calibri"/>
                <a:cs typeface="Calibri"/>
                <a:sym typeface="Calibri"/>
              </a:rPr>
              <a:t>Stimulus representation: pretrained NLP model and speech models</a:t>
            </a:r>
          </a:p>
          <a:p>
            <a:pPr marL="237061" indent="-262460">
              <a:lnSpc>
                <a:spcPct val="90000"/>
              </a:lnSpc>
              <a:buClr>
                <a:schemeClr val="dk1"/>
              </a:buClr>
              <a:buSzPts val="1700"/>
              <a:buChar char="•"/>
            </a:pPr>
            <a:r>
              <a:rPr lang="en" sz="2000">
                <a:solidFill>
                  <a:schemeClr val="dk1"/>
                </a:solidFill>
                <a:latin typeface="Calibri"/>
                <a:ea typeface="Calibri"/>
                <a:cs typeface="Calibri"/>
                <a:sym typeface="Calibri"/>
              </a:rPr>
              <a:t>Brain recording &amp; modality: fMRI, Reading, Listening</a:t>
            </a:r>
          </a:p>
          <a:p>
            <a:pPr marL="237061" indent="-262460">
              <a:lnSpc>
                <a:spcPct val="90000"/>
              </a:lnSpc>
              <a:buClr>
                <a:schemeClr val="dk1"/>
              </a:buClr>
              <a:buSzPts val="1700"/>
              <a:buChar char="•"/>
            </a:pPr>
            <a:r>
              <a:rPr lang="en" sz="2000" b="1">
                <a:solidFill>
                  <a:schemeClr val="dk1"/>
                </a:solidFill>
                <a:latin typeface="Calibri"/>
                <a:cs typeface="Calibri"/>
                <a:sym typeface="Calibri"/>
              </a:rPr>
              <a:t>Questions:</a:t>
            </a:r>
            <a:r>
              <a:rPr lang="en" sz="2000">
                <a:solidFill>
                  <a:schemeClr val="dk1"/>
                </a:solidFill>
                <a:latin typeface="Calibri"/>
                <a:cs typeface="Calibri"/>
                <a:sym typeface="Calibri"/>
              </a:rPr>
              <a:t> I</a:t>
            </a:r>
            <a:r>
              <a:rPr lang="en-US" sz="2000"/>
              <a:t>s the choice of stimulus modality (reading vs. listening) important for the study of brain alignment? </a:t>
            </a:r>
          </a:p>
          <a:p>
            <a:pPr marL="237061" indent="-262460">
              <a:lnSpc>
                <a:spcPct val="90000"/>
              </a:lnSpc>
              <a:buClr>
                <a:schemeClr val="dk1"/>
              </a:buClr>
              <a:buSzPts val="1700"/>
              <a:buChar char="•"/>
            </a:pPr>
            <a:r>
              <a:rPr lang="en-US" sz="2000"/>
              <a:t>Are all naturalistic fMRI datasets equally good for brain encoding?</a:t>
            </a:r>
          </a:p>
          <a:p>
            <a:pPr marL="237061" indent="-262460">
              <a:lnSpc>
                <a:spcPct val="90000"/>
              </a:lnSpc>
              <a:buClr>
                <a:schemeClr val="dk1"/>
              </a:buClr>
              <a:buSzPts val="1700"/>
              <a:buChar char="•"/>
            </a:pPr>
            <a:r>
              <a:rPr lang="en-US" sz="2000"/>
              <a:t>How does the type of model (text vs. speech and encoder vs. decoder) affect the resulting alignment?</a:t>
            </a:r>
          </a:p>
        </p:txBody>
      </p:sp>
      <p:pic>
        <p:nvPicPr>
          <p:cNvPr id="7" name="Picture 6" descr="A picture containing art&#10;&#10;Description automatically generated with medium confidence">
            <a:extLst>
              <a:ext uri="{FF2B5EF4-FFF2-40B4-BE49-F238E27FC236}">
                <a16:creationId xmlns:a16="http://schemas.microsoft.com/office/drawing/2014/main" id="{AFCF3D09-E3E2-C4F9-8A95-B657274421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6967" y="55624"/>
            <a:ext cx="4096614" cy="2754251"/>
          </a:xfrm>
          <a:prstGeom prst="rect">
            <a:avLst/>
          </a:prstGeom>
        </p:spPr>
      </p:pic>
      <p:pic>
        <p:nvPicPr>
          <p:cNvPr id="9" name="Picture 8" descr="A picture containing line, text, plot, diagram&#10;&#10;Description automatically generated">
            <a:extLst>
              <a:ext uri="{FF2B5EF4-FFF2-40B4-BE49-F238E27FC236}">
                <a16:creationId xmlns:a16="http://schemas.microsoft.com/office/drawing/2014/main" id="{03519906-C987-5B1A-2545-20F1898EEB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418" y="4321726"/>
            <a:ext cx="11955163" cy="1873525"/>
          </a:xfrm>
          <a:prstGeom prst="rect">
            <a:avLst/>
          </a:prstGeom>
        </p:spPr>
      </p:pic>
      <p:pic>
        <p:nvPicPr>
          <p:cNvPr id="11" name="Picture 10" descr="A picture containing text, screenshot, font, number&#10;&#10;Description automatically generated">
            <a:extLst>
              <a:ext uri="{FF2B5EF4-FFF2-40B4-BE49-F238E27FC236}">
                <a16:creationId xmlns:a16="http://schemas.microsoft.com/office/drawing/2014/main" id="{1FC1EF70-AB43-F530-9335-2EEACE93A0BF}"/>
              </a:ext>
            </a:extLst>
          </p:cNvPr>
          <p:cNvPicPr>
            <a:picLocks noChangeAspect="1"/>
          </p:cNvPicPr>
          <p:nvPr/>
        </p:nvPicPr>
        <p:blipFill rotWithShape="1">
          <a:blip r:embed="rId6">
            <a:extLst>
              <a:ext uri="{28A0092B-C50C-407E-A947-70E740481C1C}">
                <a14:useLocalDpi xmlns:a14="http://schemas.microsoft.com/office/drawing/2010/main" val="0"/>
              </a:ext>
            </a:extLst>
          </a:blip>
          <a:srcRect b="55456"/>
          <a:stretch/>
        </p:blipFill>
        <p:spPr>
          <a:xfrm>
            <a:off x="124813" y="2858541"/>
            <a:ext cx="3706239" cy="1004692"/>
          </a:xfrm>
          <a:prstGeom prst="rect">
            <a:avLst/>
          </a:prstGeom>
        </p:spPr>
      </p:pic>
      <p:pic>
        <p:nvPicPr>
          <p:cNvPr id="12" name="Picture 11" descr="A picture containing text, screenshot, font, number&#10;&#10;Description automatically generated">
            <a:extLst>
              <a:ext uri="{FF2B5EF4-FFF2-40B4-BE49-F238E27FC236}">
                <a16:creationId xmlns:a16="http://schemas.microsoft.com/office/drawing/2014/main" id="{18FC626F-E584-65D5-9532-949B69A16EB6}"/>
              </a:ext>
            </a:extLst>
          </p:cNvPr>
          <p:cNvPicPr>
            <a:picLocks noChangeAspect="1"/>
          </p:cNvPicPr>
          <p:nvPr/>
        </p:nvPicPr>
        <p:blipFill rotWithShape="1">
          <a:blip r:embed="rId6">
            <a:extLst>
              <a:ext uri="{28A0092B-C50C-407E-A947-70E740481C1C}">
                <a14:useLocalDpi xmlns:a14="http://schemas.microsoft.com/office/drawing/2010/main" val="0"/>
              </a:ext>
            </a:extLst>
          </a:blip>
          <a:srcRect t="55456"/>
          <a:stretch/>
        </p:blipFill>
        <p:spPr>
          <a:xfrm>
            <a:off x="3990501" y="2856029"/>
            <a:ext cx="3706239" cy="1004692"/>
          </a:xfrm>
          <a:prstGeom prst="rect">
            <a:avLst/>
          </a:prstGeom>
        </p:spPr>
      </p:pic>
      <p:pic>
        <p:nvPicPr>
          <p:cNvPr id="2" name="Picture 1">
            <a:extLst>
              <a:ext uri="{FF2B5EF4-FFF2-40B4-BE49-F238E27FC236}">
                <a16:creationId xmlns:a16="http://schemas.microsoft.com/office/drawing/2014/main" id="{3D0857DA-91C1-C858-6ACA-5331FED74782}"/>
              </a:ext>
            </a:extLst>
          </p:cNvPr>
          <p:cNvPicPr>
            <a:picLocks noChangeAspect="1"/>
          </p:cNvPicPr>
          <p:nvPr/>
        </p:nvPicPr>
        <p:blipFill>
          <a:blip r:embed="rId7"/>
          <a:stretch>
            <a:fillRect/>
          </a:stretch>
        </p:blipFill>
        <p:spPr>
          <a:xfrm>
            <a:off x="4033283" y="6458997"/>
            <a:ext cx="4371211" cy="432854"/>
          </a:xfrm>
          <a:prstGeom prst="rect">
            <a:avLst/>
          </a:prstGeom>
        </p:spPr>
      </p:pic>
    </p:spTree>
    <p:extLst>
      <p:ext uri="{BB962C8B-B14F-4D97-AF65-F5344CB8AC3E}">
        <p14:creationId xmlns:p14="http://schemas.microsoft.com/office/powerpoint/2010/main" val="339967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Shape 630"/>
        <p:cNvGrpSpPr/>
        <p:nvPr/>
      </p:nvGrpSpPr>
      <p:grpSpPr>
        <a:xfrm>
          <a:off x="0" y="0"/>
          <a:ext cx="0" cy="0"/>
          <a:chOff x="0" y="0"/>
          <a:chExt cx="0" cy="0"/>
        </a:xfrm>
      </p:grpSpPr>
      <p:sp>
        <p:nvSpPr>
          <p:cNvPr id="631" name="Google Shape;631;p59"/>
          <p:cNvSpPr txBox="1">
            <a:spLocks noGrp="1"/>
          </p:cNvSpPr>
          <p:nvPr>
            <p:ph type="title"/>
          </p:nvPr>
        </p:nvSpPr>
        <p:spPr>
          <a:xfrm>
            <a:off x="0" y="1"/>
            <a:ext cx="12192000" cy="952400"/>
          </a:xfrm>
          <a:prstGeom prst="rect">
            <a:avLst/>
          </a:prstGeom>
          <a:noFill/>
          <a:ln>
            <a:noFill/>
          </a:ln>
        </p:spPr>
        <p:txBody>
          <a:bodyPr spcFirstLastPara="1" vert="horz" wrap="square" lIns="91433" tIns="45700" rIns="91433" bIns="45700" rtlCol="0" anchor="ctr" anchorCtr="0">
            <a:normAutofit/>
          </a:bodyPr>
          <a:lstStyle/>
          <a:p>
            <a:pPr>
              <a:buSzPts val="3300"/>
            </a:pPr>
            <a:r>
              <a:rPr lang="en"/>
              <a:t>Recent work utilizing progress in LLMs for encoding</a:t>
            </a:r>
            <a:endParaRPr/>
          </a:p>
        </p:txBody>
      </p:sp>
      <p:sp>
        <p:nvSpPr>
          <p:cNvPr id="632" name="Google Shape;632;p59"/>
          <p:cNvSpPr txBox="1">
            <a:spLocks noGrp="1"/>
          </p:cNvSpPr>
          <p:nvPr>
            <p:ph type="body" idx="1"/>
          </p:nvPr>
        </p:nvSpPr>
        <p:spPr>
          <a:xfrm>
            <a:off x="147639" y="1104900"/>
            <a:ext cx="11892000" cy="5191200"/>
          </a:xfrm>
          <a:prstGeom prst="rect">
            <a:avLst/>
          </a:prstGeom>
          <a:noFill/>
          <a:ln>
            <a:noFill/>
          </a:ln>
        </p:spPr>
        <p:txBody>
          <a:bodyPr spcFirstLastPara="1" vert="horz" wrap="square" lIns="91433" tIns="45700" rIns="91433" bIns="45700" rtlCol="0" anchor="t" anchorCtr="0">
            <a:normAutofit lnSpcReduction="10000"/>
          </a:bodyPr>
          <a:lstStyle/>
          <a:p>
            <a:pPr marL="237061" indent="-228594">
              <a:buSzPts val="2100"/>
              <a:buFont typeface="Calibri"/>
              <a:buChar char="•"/>
            </a:pPr>
            <a:r>
              <a:rPr lang="en"/>
              <a:t>Using representations of stimuli from deep learning systems</a:t>
            </a:r>
            <a:endParaRPr/>
          </a:p>
          <a:p>
            <a:pPr marL="237061" indent="-228594">
              <a:buSzPts val="2100"/>
              <a:buFont typeface="Calibri"/>
              <a:buChar char="•"/>
            </a:pPr>
            <a:r>
              <a:rPr lang="en"/>
              <a:t>Language:</a:t>
            </a:r>
            <a:r>
              <a:rPr lang="en" b="1"/>
              <a:t> </a:t>
            </a:r>
            <a:endParaRPr b="1"/>
          </a:p>
          <a:p>
            <a:pPr marL="694249" lvl="1" indent="-296326">
              <a:spcBef>
                <a:spcPts val="1067"/>
              </a:spcBef>
              <a:buSzPts val="2100"/>
            </a:pPr>
            <a:r>
              <a:rPr lang="en"/>
              <a:t>Wehbe et al. 2014; Jain and Huth, 2018; Toneva and Wehbe, 2019;  Caucheteux and King, 2020/2022; Schrimpf et al. 2020/2021; Goldstein et al. 2021/2022; Oota et al. 2022; </a:t>
            </a:r>
            <a:endParaRPr/>
          </a:p>
          <a:p>
            <a:pPr marL="237061" indent="-228594">
              <a:buSzPts val="2100"/>
              <a:buFont typeface="Calibri"/>
              <a:buChar char="•"/>
            </a:pPr>
            <a:r>
              <a:rPr lang="en"/>
              <a:t>Vision: </a:t>
            </a:r>
            <a:endParaRPr/>
          </a:p>
          <a:p>
            <a:pPr marL="694249" lvl="1" indent="-296326">
              <a:spcBef>
                <a:spcPts val="1067"/>
              </a:spcBef>
              <a:buSzPts val="2100"/>
            </a:pPr>
            <a:r>
              <a:rPr lang="en"/>
              <a:t>Yamins et al. 2014; Cichy et al. 2016; Konkle and Alvarez, 2020/2022;  Zhuang et al. 2022</a:t>
            </a:r>
            <a:endParaRPr/>
          </a:p>
          <a:p>
            <a:pPr marL="237061" indent="-228594">
              <a:buSzPts val="2100"/>
              <a:buFont typeface="Calibri"/>
              <a:buChar char="•"/>
            </a:pPr>
            <a:r>
              <a:rPr lang="en" b="1"/>
              <a:t>Audio:</a:t>
            </a:r>
            <a:endParaRPr b="1"/>
          </a:p>
          <a:p>
            <a:pPr marL="694249" lvl="1" indent="-296326">
              <a:spcBef>
                <a:spcPts val="1067"/>
              </a:spcBef>
              <a:buSzPts val="2100"/>
            </a:pPr>
            <a:r>
              <a:rPr lang="en"/>
              <a:t>Kell et al. 2018; Vaidya, Jain, and Huth 2022; Millet et al. 2022, Tuckte et al. 2022, Oota et al. 2023</a:t>
            </a:r>
          </a:p>
          <a:p>
            <a:pPr marL="237061" indent="-228594">
              <a:buSzPts val="2100"/>
              <a:buFont typeface="Calibri"/>
              <a:buChar char="•"/>
            </a:pPr>
            <a:r>
              <a:rPr lang="da-DK"/>
              <a:t>Multi-Modal:</a:t>
            </a:r>
          </a:p>
          <a:p>
            <a:pPr marL="694249" lvl="1" indent="-296326">
              <a:spcBef>
                <a:spcPts val="1067"/>
              </a:spcBef>
              <a:buSzPts val="2100"/>
            </a:pPr>
            <a:r>
              <a:rPr lang="da-DK"/>
              <a:t>Oota et al. 2022; </a:t>
            </a:r>
            <a:endParaRPr/>
          </a:p>
          <a:p>
            <a:pPr marL="237061" indent="0">
              <a:buNone/>
            </a:pPr>
            <a:endParaRPr/>
          </a:p>
          <a:p>
            <a:pPr marL="237061" indent="-50799">
              <a:buSzPts val="2100"/>
              <a:buNone/>
            </a:pPr>
            <a:endParaRPr/>
          </a:p>
        </p:txBody>
      </p:sp>
    </p:spTree>
    <p:extLst>
      <p:ext uri="{BB962C8B-B14F-4D97-AF65-F5344CB8AC3E}">
        <p14:creationId xmlns:p14="http://schemas.microsoft.com/office/powerpoint/2010/main" val="11349105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Shape 794"/>
        <p:cNvGrpSpPr/>
        <p:nvPr/>
      </p:nvGrpSpPr>
      <p:grpSpPr>
        <a:xfrm>
          <a:off x="0" y="0"/>
          <a:ext cx="0" cy="0"/>
          <a:chOff x="0" y="0"/>
          <a:chExt cx="0" cy="0"/>
        </a:xfrm>
      </p:grpSpPr>
      <p:sp>
        <p:nvSpPr>
          <p:cNvPr id="795" name="Google Shape;795;p73"/>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r>
              <a:rPr lang="en"/>
              <a:t>Audio: work utilizing DL progress</a:t>
            </a:r>
            <a:endParaRPr/>
          </a:p>
        </p:txBody>
      </p:sp>
      <p:sp>
        <p:nvSpPr>
          <p:cNvPr id="797" name="Google Shape;797;p73"/>
          <p:cNvSpPr txBox="1">
            <a:spLocks noGrp="1"/>
          </p:cNvSpPr>
          <p:nvPr>
            <p:ph type="body" idx="4294967295"/>
          </p:nvPr>
        </p:nvSpPr>
        <p:spPr>
          <a:xfrm>
            <a:off x="580868" y="6165733"/>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p>
            <a:pPr marL="0" indent="0">
              <a:spcBef>
                <a:spcPts val="0"/>
              </a:spcBef>
              <a:buClr>
                <a:srgbClr val="222222"/>
              </a:buClr>
              <a:buSzPct val="100000"/>
              <a:buNone/>
            </a:pPr>
            <a:r>
              <a:rPr lang="en" u="sng">
                <a:solidFill>
                  <a:schemeClr val="hlink"/>
                </a:solidFill>
                <a:hlinkClick r:id="rId3"/>
              </a:rPr>
              <a:t>Vaidya, Aditya R., Shailee Jain, and Alexander G. Huth. "Self-supervised models of audio effectively explain human cortical responses to speech." ICML (2022).</a:t>
            </a:r>
            <a:endParaRPr/>
          </a:p>
        </p:txBody>
      </p:sp>
      <p:sp>
        <p:nvSpPr>
          <p:cNvPr id="798" name="Google Shape;798;p73"/>
          <p:cNvSpPr txBox="1"/>
          <p:nvPr/>
        </p:nvSpPr>
        <p:spPr>
          <a:xfrm>
            <a:off x="203200" y="935167"/>
            <a:ext cx="8274400" cy="2002303"/>
          </a:xfrm>
          <a:prstGeom prst="rect">
            <a:avLst/>
          </a:prstGeom>
          <a:noFill/>
          <a:ln>
            <a:noFill/>
          </a:ln>
        </p:spPr>
        <p:txBody>
          <a:bodyPr spcFirstLastPara="1" wrap="square" lIns="121900" tIns="121900" rIns="121900" bIns="121900" anchor="t" anchorCtr="0">
            <a:spAutoFit/>
          </a:bodyPr>
          <a:lstStyle/>
          <a:p>
            <a:pPr marL="237061" indent="-262460">
              <a:lnSpc>
                <a:spcPct val="90000"/>
              </a:lnSpc>
              <a:buClr>
                <a:schemeClr val="dk1"/>
              </a:buClr>
              <a:buSzPts val="1700"/>
              <a:buChar char="•"/>
            </a:pPr>
            <a:r>
              <a:rPr lang="en" sz="2267">
                <a:solidFill>
                  <a:schemeClr val="dk1"/>
                </a:solidFill>
                <a:latin typeface="Calibri"/>
                <a:ea typeface="Calibri"/>
                <a:cs typeface="Calibri"/>
                <a:sym typeface="Calibri"/>
              </a:rPr>
              <a:t>Stimuli: Moth Radio Hour</a:t>
            </a:r>
            <a:endParaRPr sz="2267">
              <a:solidFill>
                <a:srgbClr val="FF0000"/>
              </a:solidFill>
              <a:latin typeface="Calibri"/>
              <a:ea typeface="Calibri"/>
              <a:cs typeface="Calibri"/>
              <a:sym typeface="Calibri"/>
            </a:endParaRPr>
          </a:p>
          <a:p>
            <a:pPr marL="237061" indent="-262460">
              <a:lnSpc>
                <a:spcPct val="90000"/>
              </a:lnSpc>
              <a:spcBef>
                <a:spcPts val="1333"/>
              </a:spcBef>
              <a:buClr>
                <a:schemeClr val="dk1"/>
              </a:buClr>
              <a:buSzPts val="1700"/>
              <a:buChar char="•"/>
            </a:pPr>
            <a:r>
              <a:rPr lang="en" sz="2267">
                <a:solidFill>
                  <a:schemeClr val="dk1"/>
                </a:solidFill>
                <a:latin typeface="Calibri"/>
                <a:ea typeface="Calibri"/>
                <a:cs typeface="Calibri"/>
                <a:sym typeface="Calibri"/>
              </a:rPr>
              <a:t>Stimulus representation: derived from pretrained </a:t>
            </a:r>
            <a:r>
              <a:rPr lang="en" sz="2267" b="1">
                <a:solidFill>
                  <a:schemeClr val="dk1"/>
                </a:solidFill>
                <a:latin typeface="Calibri"/>
                <a:ea typeface="Calibri"/>
                <a:cs typeface="Calibri"/>
                <a:sym typeface="Calibri"/>
              </a:rPr>
              <a:t>self-supervised speech models (HuBERT, Wav2Vec2.0, APC)</a:t>
            </a:r>
            <a:endParaRPr sz="2267" b="1">
              <a:solidFill>
                <a:schemeClr val="dk1"/>
              </a:solidFill>
              <a:latin typeface="Calibri"/>
              <a:ea typeface="Calibri"/>
              <a:cs typeface="Calibri"/>
              <a:sym typeface="Calibri"/>
            </a:endParaRPr>
          </a:p>
          <a:p>
            <a:pPr marL="237061" indent="-262460">
              <a:lnSpc>
                <a:spcPct val="90000"/>
              </a:lnSpc>
              <a:spcBef>
                <a:spcPts val="1333"/>
              </a:spcBef>
              <a:spcAft>
                <a:spcPts val="1333"/>
              </a:spcAft>
              <a:buClr>
                <a:schemeClr val="dk1"/>
              </a:buClr>
              <a:buSzPts val="1700"/>
              <a:buChar char="•"/>
            </a:pPr>
            <a:r>
              <a:rPr lang="en" sz="2267">
                <a:solidFill>
                  <a:schemeClr val="dk1"/>
                </a:solidFill>
                <a:latin typeface="Calibri"/>
                <a:ea typeface="Calibri"/>
                <a:cs typeface="Calibri"/>
                <a:sym typeface="Calibri"/>
              </a:rPr>
              <a:t>Brain recording &amp; modality: fMRI,</a:t>
            </a:r>
            <a:r>
              <a:rPr lang="en" sz="2267">
                <a:solidFill>
                  <a:srgbClr val="222222"/>
                </a:solidFill>
                <a:latin typeface="Calibri"/>
                <a:ea typeface="Calibri"/>
                <a:cs typeface="Calibri"/>
                <a:sym typeface="Calibri"/>
              </a:rPr>
              <a:t> listening</a:t>
            </a:r>
            <a:endParaRPr sz="2400">
              <a:solidFill>
                <a:srgbClr val="222222"/>
              </a:solidFill>
            </a:endParaRPr>
          </a:p>
        </p:txBody>
      </p:sp>
      <p:pic>
        <p:nvPicPr>
          <p:cNvPr id="799" name="Google Shape;799;p73"/>
          <p:cNvPicPr preferRelativeResize="0"/>
          <p:nvPr/>
        </p:nvPicPr>
        <p:blipFill>
          <a:blip r:embed="rId4">
            <a:alphaModFix/>
          </a:blip>
          <a:stretch>
            <a:fillRect/>
          </a:stretch>
        </p:blipFill>
        <p:spPr>
          <a:xfrm>
            <a:off x="6298433" y="2927552"/>
            <a:ext cx="4967608" cy="3090201"/>
          </a:xfrm>
          <a:prstGeom prst="rect">
            <a:avLst/>
          </a:prstGeom>
          <a:noFill/>
          <a:ln>
            <a:noFill/>
          </a:ln>
        </p:spPr>
      </p:pic>
      <p:pic>
        <p:nvPicPr>
          <p:cNvPr id="800" name="Google Shape;800;p73"/>
          <p:cNvPicPr preferRelativeResize="0"/>
          <p:nvPr/>
        </p:nvPicPr>
        <p:blipFill>
          <a:blip r:embed="rId5">
            <a:alphaModFix/>
          </a:blip>
          <a:stretch>
            <a:fillRect/>
          </a:stretch>
        </p:blipFill>
        <p:spPr>
          <a:xfrm rot="10800000">
            <a:off x="203147" y="5962534"/>
            <a:ext cx="53" cy="1"/>
          </a:xfrm>
          <a:prstGeom prst="rect">
            <a:avLst/>
          </a:prstGeom>
          <a:noFill/>
          <a:ln>
            <a:noFill/>
          </a:ln>
        </p:spPr>
      </p:pic>
      <p:sp>
        <p:nvSpPr>
          <p:cNvPr id="801" name="Google Shape;801;p73"/>
          <p:cNvSpPr txBox="1"/>
          <p:nvPr/>
        </p:nvSpPr>
        <p:spPr>
          <a:xfrm>
            <a:off x="8477600" y="1447368"/>
            <a:ext cx="3062400" cy="984845"/>
          </a:xfrm>
          <a:prstGeom prst="rect">
            <a:avLst/>
          </a:prstGeom>
          <a:solidFill>
            <a:srgbClr val="FFF2CC"/>
          </a:solidFill>
          <a:ln>
            <a:noFill/>
          </a:ln>
        </p:spPr>
        <p:txBody>
          <a:bodyPr spcFirstLastPara="1" wrap="square" lIns="121900" tIns="121900" rIns="121900" bIns="121900" anchor="t" anchorCtr="0">
            <a:spAutoFit/>
          </a:bodyPr>
          <a:lstStyle/>
          <a:p>
            <a:r>
              <a:rPr lang="en" sz="1600">
                <a:latin typeface="Calibri"/>
                <a:ea typeface="Calibri"/>
                <a:cs typeface="Calibri"/>
                <a:sym typeface="Calibri"/>
              </a:rPr>
              <a:t>Middle layers of self-supervised speech models predict auditory cortex the best</a:t>
            </a:r>
            <a:endParaRPr sz="1600">
              <a:latin typeface="Calibri"/>
              <a:ea typeface="Calibri"/>
              <a:cs typeface="Calibri"/>
              <a:sym typeface="Calibri"/>
            </a:endParaRPr>
          </a:p>
        </p:txBody>
      </p:sp>
      <p:pic>
        <p:nvPicPr>
          <p:cNvPr id="802" name="Google Shape;802;p73"/>
          <p:cNvPicPr preferRelativeResize="0"/>
          <p:nvPr/>
        </p:nvPicPr>
        <p:blipFill>
          <a:blip r:embed="rId6">
            <a:alphaModFix/>
          </a:blip>
          <a:stretch>
            <a:fillRect/>
          </a:stretch>
        </p:blipFill>
        <p:spPr>
          <a:xfrm>
            <a:off x="1143501" y="2972667"/>
            <a:ext cx="4744324" cy="2999951"/>
          </a:xfrm>
          <a:prstGeom prst="rect">
            <a:avLst/>
          </a:prstGeom>
          <a:noFill/>
          <a:ln>
            <a:noFill/>
          </a:ln>
        </p:spPr>
      </p:pic>
    </p:spTree>
    <p:extLst>
      <p:ext uri="{BB962C8B-B14F-4D97-AF65-F5344CB8AC3E}">
        <p14:creationId xmlns:p14="http://schemas.microsoft.com/office/powerpoint/2010/main" val="150148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Shape 806"/>
        <p:cNvGrpSpPr/>
        <p:nvPr/>
      </p:nvGrpSpPr>
      <p:grpSpPr>
        <a:xfrm>
          <a:off x="0" y="0"/>
          <a:ext cx="0" cy="0"/>
          <a:chOff x="0" y="0"/>
          <a:chExt cx="0" cy="0"/>
        </a:xfrm>
      </p:grpSpPr>
      <p:sp>
        <p:nvSpPr>
          <p:cNvPr id="807" name="Google Shape;807;p74"/>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r>
              <a:rPr lang="en"/>
              <a:t>Audio: work utilizing DL progress</a:t>
            </a:r>
            <a:endParaRPr/>
          </a:p>
        </p:txBody>
      </p:sp>
      <p:sp>
        <p:nvSpPr>
          <p:cNvPr id="809" name="Google Shape;809;p74"/>
          <p:cNvSpPr txBox="1">
            <a:spLocks noGrp="1"/>
          </p:cNvSpPr>
          <p:nvPr>
            <p:ph type="body" idx="4294967295"/>
          </p:nvPr>
        </p:nvSpPr>
        <p:spPr>
          <a:xfrm>
            <a:off x="617567" y="6527240"/>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p>
            <a:pPr marL="0" indent="0">
              <a:spcBef>
                <a:spcPts val="0"/>
              </a:spcBef>
              <a:buClr>
                <a:srgbClr val="222222"/>
              </a:buClr>
              <a:buSzPct val="100000"/>
              <a:buNone/>
            </a:pPr>
            <a:r>
              <a:rPr lang="en" u="sng">
                <a:solidFill>
                  <a:schemeClr val="hlink"/>
                </a:solidFill>
                <a:hlinkClick r:id="rId5"/>
              </a:rPr>
              <a:t>Millet, Juliette, Charlotte Caucheteux, Pierre Orhan, Yves Boubenec, Alexandre Gramfort, Ewan Dunbar, Christophe Pallier, and Jean-Remi King. "Toward a realistic model of speech processing in the brain with self-supervised learning." arXiv preprint arXiv:2206.01685 (2022).</a:t>
            </a:r>
            <a:endParaRPr/>
          </a:p>
        </p:txBody>
      </p:sp>
      <p:sp>
        <p:nvSpPr>
          <p:cNvPr id="810" name="Google Shape;810;p74"/>
          <p:cNvSpPr txBox="1"/>
          <p:nvPr/>
        </p:nvSpPr>
        <p:spPr>
          <a:xfrm>
            <a:off x="265967" y="1138733"/>
            <a:ext cx="11476000" cy="1688307"/>
          </a:xfrm>
          <a:prstGeom prst="rect">
            <a:avLst/>
          </a:prstGeom>
          <a:noFill/>
          <a:ln>
            <a:noFill/>
          </a:ln>
        </p:spPr>
        <p:txBody>
          <a:bodyPr spcFirstLastPara="1" wrap="square" lIns="121900" tIns="121900" rIns="121900" bIns="121900" anchor="t" anchorCtr="0">
            <a:spAutoFit/>
          </a:bodyPr>
          <a:lstStyle/>
          <a:p>
            <a:pPr marL="237061" indent="-262460">
              <a:lnSpc>
                <a:spcPct val="90000"/>
              </a:lnSpc>
              <a:buClr>
                <a:schemeClr val="dk1"/>
              </a:buClr>
              <a:buSzPts val="1700"/>
              <a:buChar char="•"/>
            </a:pPr>
            <a:r>
              <a:rPr lang="en" sz="2267">
                <a:solidFill>
                  <a:schemeClr val="dk1"/>
                </a:solidFill>
                <a:latin typeface="Calibri"/>
                <a:ea typeface="Calibri"/>
                <a:cs typeface="Calibri"/>
                <a:sym typeface="Calibri"/>
              </a:rPr>
              <a:t>Stimuli: audio books</a:t>
            </a:r>
            <a:endParaRPr sz="2267">
              <a:solidFill>
                <a:schemeClr val="dk1"/>
              </a:solidFill>
              <a:latin typeface="Calibri"/>
              <a:ea typeface="Calibri"/>
              <a:cs typeface="Calibri"/>
              <a:sym typeface="Calibri"/>
            </a:endParaRPr>
          </a:p>
          <a:p>
            <a:pPr marL="237061" indent="-262460">
              <a:lnSpc>
                <a:spcPct val="90000"/>
              </a:lnSpc>
              <a:spcBef>
                <a:spcPts val="1333"/>
              </a:spcBef>
              <a:buClr>
                <a:schemeClr val="dk1"/>
              </a:buClr>
              <a:buSzPts val="1700"/>
              <a:buChar char="•"/>
            </a:pPr>
            <a:r>
              <a:rPr lang="en" sz="2267">
                <a:solidFill>
                  <a:schemeClr val="dk1"/>
                </a:solidFill>
                <a:latin typeface="Calibri"/>
                <a:ea typeface="Calibri"/>
                <a:cs typeface="Calibri"/>
                <a:sym typeface="Calibri"/>
              </a:rPr>
              <a:t>Stimulus representation: derived from pretrained self-supervised speech model (Wav2Vec2.0)</a:t>
            </a:r>
            <a:endParaRPr sz="2267">
              <a:solidFill>
                <a:schemeClr val="dk1"/>
              </a:solidFill>
              <a:latin typeface="Calibri"/>
              <a:ea typeface="Calibri"/>
              <a:cs typeface="Calibri"/>
              <a:sym typeface="Calibri"/>
            </a:endParaRPr>
          </a:p>
          <a:p>
            <a:pPr marL="237061" indent="-262460">
              <a:lnSpc>
                <a:spcPct val="90000"/>
              </a:lnSpc>
              <a:spcBef>
                <a:spcPts val="1333"/>
              </a:spcBef>
              <a:spcAft>
                <a:spcPts val="1333"/>
              </a:spcAft>
              <a:buClr>
                <a:schemeClr val="dk1"/>
              </a:buClr>
              <a:buSzPts val="1700"/>
              <a:buChar char="•"/>
            </a:pPr>
            <a:r>
              <a:rPr lang="en" sz="2267">
                <a:solidFill>
                  <a:schemeClr val="dk1"/>
                </a:solidFill>
                <a:latin typeface="Calibri"/>
                <a:ea typeface="Calibri"/>
                <a:cs typeface="Calibri"/>
                <a:sym typeface="Calibri"/>
              </a:rPr>
              <a:t>Brain recording &amp; modality: fMRI,</a:t>
            </a:r>
            <a:r>
              <a:rPr lang="en" sz="2267">
                <a:latin typeface="Calibri"/>
                <a:ea typeface="Calibri"/>
                <a:cs typeface="Calibri"/>
                <a:sym typeface="Calibri"/>
              </a:rPr>
              <a:t> listening in 3 languages (Eng, Fr, Mandarin)</a:t>
            </a:r>
            <a:endParaRPr sz="2400"/>
          </a:p>
        </p:txBody>
      </p:sp>
      <p:sp>
        <p:nvSpPr>
          <p:cNvPr id="811" name="Google Shape;811;p74"/>
          <p:cNvSpPr txBox="1"/>
          <p:nvPr/>
        </p:nvSpPr>
        <p:spPr>
          <a:xfrm>
            <a:off x="7804298" y="162491"/>
            <a:ext cx="4231757" cy="1477287"/>
          </a:xfrm>
          <a:prstGeom prst="rect">
            <a:avLst/>
          </a:prstGeom>
          <a:solidFill>
            <a:srgbClr val="FFF2CC"/>
          </a:solidFill>
          <a:ln>
            <a:noFill/>
          </a:ln>
        </p:spPr>
        <p:txBody>
          <a:bodyPr spcFirstLastPara="1" wrap="square" lIns="121900" tIns="121900" rIns="121900" bIns="121900" anchor="t" anchorCtr="0">
            <a:spAutoFit/>
          </a:bodyPr>
          <a:lstStyle/>
          <a:p>
            <a:r>
              <a:rPr lang="en" sz="1600">
                <a:latin typeface="Calibri"/>
                <a:ea typeface="Calibri"/>
                <a:cs typeface="Calibri"/>
                <a:sym typeface="Calibri"/>
              </a:rPr>
              <a:t>Self-supervised speech models exhibit specialization for native sounds in the STS and MTG;</a:t>
            </a:r>
            <a:endParaRPr sz="1600">
              <a:latin typeface="Calibri"/>
              <a:ea typeface="Calibri"/>
              <a:cs typeface="Calibri"/>
              <a:sym typeface="Calibri"/>
            </a:endParaRPr>
          </a:p>
          <a:p>
            <a:r>
              <a:rPr lang="en" sz="1600">
                <a:latin typeface="Calibri"/>
                <a:ea typeface="Calibri"/>
                <a:cs typeface="Calibri"/>
                <a:sym typeface="Calibri"/>
              </a:rPr>
              <a:t>IFG and AG show more general specialization for speech rather than native-language</a:t>
            </a:r>
            <a:endParaRPr sz="1600">
              <a:latin typeface="Calibri"/>
              <a:ea typeface="Calibri"/>
              <a:cs typeface="Calibri"/>
              <a:sym typeface="Calibri"/>
            </a:endParaRPr>
          </a:p>
        </p:txBody>
      </p:sp>
      <p:pic>
        <p:nvPicPr>
          <p:cNvPr id="812" name="Google Shape;812;p74"/>
          <p:cNvPicPr preferRelativeResize="0"/>
          <p:nvPr/>
        </p:nvPicPr>
        <p:blipFill>
          <a:blip r:embed="rId6">
            <a:alphaModFix/>
          </a:blip>
          <a:stretch>
            <a:fillRect/>
          </a:stretch>
        </p:blipFill>
        <p:spPr>
          <a:xfrm>
            <a:off x="265967" y="2689682"/>
            <a:ext cx="6255035" cy="3306467"/>
          </a:xfrm>
          <a:prstGeom prst="rect">
            <a:avLst/>
          </a:prstGeom>
          <a:noFill/>
          <a:ln>
            <a:noFill/>
          </a:ln>
        </p:spPr>
      </p:pic>
      <p:pic>
        <p:nvPicPr>
          <p:cNvPr id="2" name="ssstwitter.com_1682911664900">
            <a:hlinkClick r:id="" action="ppaction://media"/>
            <a:extLst>
              <a:ext uri="{FF2B5EF4-FFF2-40B4-BE49-F238E27FC236}">
                <a16:creationId xmlns:a16="http://schemas.microsoft.com/office/drawing/2014/main" id="{B3583751-25AB-A38C-BBF6-2C585CC9681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602820" y="2602731"/>
            <a:ext cx="5433236" cy="3617728"/>
          </a:xfrm>
          <a:prstGeom prst="rect">
            <a:avLst/>
          </a:prstGeom>
        </p:spPr>
      </p:pic>
    </p:spTree>
    <p:extLst>
      <p:ext uri="{BB962C8B-B14F-4D97-AF65-F5344CB8AC3E}">
        <p14:creationId xmlns:p14="http://schemas.microsoft.com/office/powerpoint/2010/main" val="122297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4092-F27B-4322-B437-06AED9C51B00}"/>
              </a:ext>
            </a:extLst>
          </p:cNvPr>
          <p:cNvSpPr>
            <a:spLocks noGrp="1"/>
          </p:cNvSpPr>
          <p:nvPr>
            <p:ph type="ctrTitle"/>
          </p:nvPr>
        </p:nvSpPr>
        <p:spPr>
          <a:xfrm>
            <a:off x="270387" y="1824698"/>
            <a:ext cx="11651226" cy="1327570"/>
          </a:xfrm>
        </p:spPr>
        <p:txBody>
          <a:bodyPr>
            <a:normAutofit/>
          </a:bodyPr>
          <a:lstStyle/>
          <a:p>
            <a:r>
              <a:rPr lang="en-US" sz="4800"/>
              <a:t>Neural Architecture of Speech</a:t>
            </a:r>
          </a:p>
        </p:txBody>
      </p:sp>
      <p:sp>
        <p:nvSpPr>
          <p:cNvPr id="3" name="Subtitle 2">
            <a:extLst>
              <a:ext uri="{FF2B5EF4-FFF2-40B4-BE49-F238E27FC236}">
                <a16:creationId xmlns:a16="http://schemas.microsoft.com/office/drawing/2014/main" id="{7B1B993B-872E-60C5-23D6-5F07C22B8D63}"/>
              </a:ext>
            </a:extLst>
          </p:cNvPr>
          <p:cNvSpPr>
            <a:spLocks noGrp="1"/>
          </p:cNvSpPr>
          <p:nvPr>
            <p:ph type="subTitle" idx="1"/>
          </p:nvPr>
        </p:nvSpPr>
        <p:spPr>
          <a:xfrm>
            <a:off x="1524000" y="4683792"/>
            <a:ext cx="9144000" cy="833284"/>
          </a:xfrm>
        </p:spPr>
        <p:txBody>
          <a:bodyPr/>
          <a:lstStyle/>
          <a:p>
            <a:r>
              <a:rPr lang="en-US"/>
              <a:t>Subba Reddy Oota</a:t>
            </a:r>
            <a:r>
              <a:rPr lang="en-US" baseline="30000"/>
              <a:t>1</a:t>
            </a:r>
            <a:r>
              <a:rPr lang="en-US"/>
              <a:t>, Khushbu Pahwa</a:t>
            </a:r>
            <a:r>
              <a:rPr lang="en-US" baseline="30000"/>
              <a:t>2</a:t>
            </a:r>
            <a:r>
              <a:rPr lang="en-US"/>
              <a:t>, Mounika Marreddy</a:t>
            </a:r>
            <a:r>
              <a:rPr lang="en-US" baseline="30000"/>
              <a:t>3</a:t>
            </a:r>
            <a:r>
              <a:rPr lang="en-US"/>
              <a:t>, Manish Gupta</a:t>
            </a:r>
            <a:r>
              <a:rPr lang="en-US" baseline="30000"/>
              <a:t>3,4</a:t>
            </a:r>
            <a:r>
              <a:rPr lang="en-US"/>
              <a:t>, Bapi Raju Surampudi</a:t>
            </a:r>
            <a:r>
              <a:rPr lang="en-US" baseline="30000"/>
              <a:t>3</a:t>
            </a:r>
            <a:r>
              <a:rPr lang="en-US"/>
              <a:t> </a:t>
            </a:r>
          </a:p>
        </p:txBody>
      </p:sp>
      <p:pic>
        <p:nvPicPr>
          <p:cNvPr id="5" name="Picture 4" descr="Logo&#10;&#10;Description automatically generated">
            <a:extLst>
              <a:ext uri="{FF2B5EF4-FFF2-40B4-BE49-F238E27FC236}">
                <a16:creationId xmlns:a16="http://schemas.microsoft.com/office/drawing/2014/main" id="{EBE78357-CB43-0CB2-DCC4-3F34F54870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55" y="0"/>
            <a:ext cx="1902372" cy="993913"/>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1634659C-EEAC-07A0-9521-1C488792E1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8110" y="43192"/>
            <a:ext cx="1779204" cy="875370"/>
          </a:xfrm>
          <a:prstGeom prst="rect">
            <a:avLst/>
          </a:prstGeom>
        </p:spPr>
      </p:pic>
      <p:pic>
        <p:nvPicPr>
          <p:cNvPr id="12" name="Picture 11" descr="Logo&#10;&#10;Description automatically generated">
            <a:extLst>
              <a:ext uri="{FF2B5EF4-FFF2-40B4-BE49-F238E27FC236}">
                <a16:creationId xmlns:a16="http://schemas.microsoft.com/office/drawing/2014/main" id="{351235E8-C04F-B9FE-0B93-65DE41E351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9948" y="127771"/>
            <a:ext cx="2712052" cy="620777"/>
          </a:xfrm>
          <a:prstGeom prst="rect">
            <a:avLst/>
          </a:prstGeom>
        </p:spPr>
      </p:pic>
      <p:sp>
        <p:nvSpPr>
          <p:cNvPr id="13" name="Subtitle 2">
            <a:extLst>
              <a:ext uri="{FF2B5EF4-FFF2-40B4-BE49-F238E27FC236}">
                <a16:creationId xmlns:a16="http://schemas.microsoft.com/office/drawing/2014/main" id="{E1E7F5A9-610C-B41B-70E3-B601F2841C49}"/>
              </a:ext>
            </a:extLst>
          </p:cNvPr>
          <p:cNvSpPr txBox="1">
            <a:spLocks/>
          </p:cNvSpPr>
          <p:nvPr/>
        </p:nvSpPr>
        <p:spPr>
          <a:xfrm>
            <a:off x="4676775" y="3540767"/>
            <a:ext cx="2347913" cy="7545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a:t>June 6, 2023</a:t>
            </a:r>
          </a:p>
          <a:p>
            <a:r>
              <a:rPr lang="en-US" sz="2000"/>
              <a:t>ICASSP 2023</a:t>
            </a:r>
          </a:p>
        </p:txBody>
      </p:sp>
      <p:sp>
        <p:nvSpPr>
          <p:cNvPr id="8" name="Subtitle 2">
            <a:extLst>
              <a:ext uri="{FF2B5EF4-FFF2-40B4-BE49-F238E27FC236}">
                <a16:creationId xmlns:a16="http://schemas.microsoft.com/office/drawing/2014/main" id="{0A100193-EDB6-B57A-69FF-C5D5D515AEB5}"/>
              </a:ext>
            </a:extLst>
          </p:cNvPr>
          <p:cNvSpPr txBox="1">
            <a:spLocks/>
          </p:cNvSpPr>
          <p:nvPr/>
        </p:nvSpPr>
        <p:spPr>
          <a:xfrm>
            <a:off x="2057400" y="5826817"/>
            <a:ext cx="7586662" cy="3073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baseline="30000"/>
              <a:t>1</a:t>
            </a:r>
            <a:r>
              <a:rPr lang="en-US" sz="1600"/>
              <a:t>Inria Bordeaux France, </a:t>
            </a:r>
            <a:r>
              <a:rPr lang="en-US" sz="1600" baseline="30000"/>
              <a:t>2</a:t>
            </a:r>
            <a:r>
              <a:rPr lang="en-US" sz="1600"/>
              <a:t>University of California LA, </a:t>
            </a:r>
            <a:r>
              <a:rPr lang="en-US" sz="1600" baseline="30000"/>
              <a:t>3</a:t>
            </a:r>
            <a:r>
              <a:rPr lang="en-US" sz="1600"/>
              <a:t>IIIT-Hyderabad, </a:t>
            </a:r>
            <a:r>
              <a:rPr lang="en-US" sz="1600" baseline="30000"/>
              <a:t>4</a:t>
            </a:r>
            <a:r>
              <a:rPr lang="en-US" sz="1600"/>
              <a:t>Microsoft India</a:t>
            </a:r>
          </a:p>
        </p:txBody>
      </p:sp>
      <p:pic>
        <p:nvPicPr>
          <p:cNvPr id="7" name="Picture 6" descr="Logo&#10;&#10;Description automatically generated">
            <a:extLst>
              <a:ext uri="{FF2B5EF4-FFF2-40B4-BE49-F238E27FC236}">
                <a16:creationId xmlns:a16="http://schemas.microsoft.com/office/drawing/2014/main" id="{87E716B1-D333-90F0-C7AC-C97C91BA04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6637" y="-1450"/>
            <a:ext cx="995363" cy="995363"/>
          </a:xfrm>
          <a:prstGeom prst="rect">
            <a:avLst/>
          </a:prstGeom>
        </p:spPr>
      </p:pic>
    </p:spTree>
    <p:extLst>
      <p:ext uri="{BB962C8B-B14F-4D97-AF65-F5344CB8AC3E}">
        <p14:creationId xmlns:p14="http://schemas.microsoft.com/office/powerpoint/2010/main" val="3755666574"/>
      </p:ext>
    </p:extLst>
  </p:cSld>
  <p:clrMapOvr>
    <a:masterClrMapping/>
  </p:clrMapOvr>
  <mc:AlternateContent xmlns:mc="http://schemas.openxmlformats.org/markup-compatibility/2006" xmlns:p14="http://schemas.microsoft.com/office/powerpoint/2010/main">
    <mc:Choice Requires="p14">
      <p:transition spd="slow" p14:dur="2000" advTm="1626"/>
    </mc:Choice>
    <mc:Fallback xmlns="">
      <p:transition spd="slow" advTm="1626"/>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Shape 395"/>
        <p:cNvGrpSpPr/>
        <p:nvPr/>
      </p:nvGrpSpPr>
      <p:grpSpPr>
        <a:xfrm>
          <a:off x="0" y="0"/>
          <a:ext cx="0" cy="0"/>
          <a:chOff x="0" y="0"/>
          <a:chExt cx="0" cy="0"/>
        </a:xfrm>
      </p:grpSpPr>
      <p:sp>
        <p:nvSpPr>
          <p:cNvPr id="396" name="Google Shape;396;p79"/>
          <p:cNvSpPr txBox="1">
            <a:spLocks noGrp="1"/>
          </p:cNvSpPr>
          <p:nvPr>
            <p:ph type="title"/>
          </p:nvPr>
        </p:nvSpPr>
        <p:spPr>
          <a:xfrm>
            <a:off x="241200" y="595867"/>
            <a:ext cx="11709600" cy="763600"/>
          </a:xfrm>
          <a:prstGeom prst="rect">
            <a:avLst/>
          </a:prstGeom>
        </p:spPr>
        <p:txBody>
          <a:bodyPr spcFirstLastPara="1" vert="horz" wrap="square" lIns="121900" tIns="121900" rIns="121900" bIns="121900" rtlCol="0" anchor="t" anchorCtr="0">
            <a:noAutofit/>
          </a:bodyPr>
          <a:lstStyle/>
          <a:p>
            <a:r>
              <a:rPr lang="en" sz="4000">
                <a:ea typeface="Roboto Light"/>
                <a:cs typeface="Roboto Light"/>
                <a:sym typeface="Roboto Light"/>
              </a:rPr>
              <a:t>Speech representation learning methods</a:t>
            </a:r>
            <a:endParaRPr sz="4000">
              <a:ea typeface="Roboto Light"/>
              <a:cs typeface="Roboto Light"/>
              <a:sym typeface="Roboto Light"/>
            </a:endParaRPr>
          </a:p>
          <a:p>
            <a:endParaRPr sz="4000"/>
          </a:p>
        </p:txBody>
      </p:sp>
      <p:pic>
        <p:nvPicPr>
          <p:cNvPr id="397" name="Google Shape;397;p79"/>
          <p:cNvPicPr preferRelativeResize="0"/>
          <p:nvPr/>
        </p:nvPicPr>
        <p:blipFill>
          <a:blip r:embed="rId3">
            <a:alphaModFix/>
          </a:blip>
          <a:stretch>
            <a:fillRect/>
          </a:stretch>
        </p:blipFill>
        <p:spPr>
          <a:xfrm>
            <a:off x="203200" y="2070667"/>
            <a:ext cx="11785605" cy="3688756"/>
          </a:xfrm>
          <a:prstGeom prst="rect">
            <a:avLst/>
          </a:prstGeom>
          <a:noFill/>
          <a:ln>
            <a:noFill/>
          </a:ln>
        </p:spPr>
      </p:pic>
      <p:sp>
        <p:nvSpPr>
          <p:cNvPr id="2" name="Google Shape;664;p62">
            <a:extLst>
              <a:ext uri="{FF2B5EF4-FFF2-40B4-BE49-F238E27FC236}">
                <a16:creationId xmlns:a16="http://schemas.microsoft.com/office/drawing/2014/main" id="{E827EB26-05D9-E757-BDD0-5F0FD86246F9}"/>
              </a:ext>
            </a:extLst>
          </p:cNvPr>
          <p:cNvSpPr txBox="1">
            <a:spLocks/>
          </p:cNvSpPr>
          <p:nvPr/>
        </p:nvSpPr>
        <p:spPr>
          <a:xfrm>
            <a:off x="580868" y="6165733"/>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222222"/>
              </a:buClr>
              <a:buSzPct val="100000"/>
              <a:buFont typeface="Arial" panose="020B0604020202020204" pitchFamily="34" charset="0"/>
              <a:buNone/>
            </a:pPr>
            <a:r>
              <a:rPr lang="en-US" u="sng">
                <a:solidFill>
                  <a:schemeClr val="hlink"/>
                </a:solidFill>
                <a:hlinkClick r:id="rId4"/>
              </a:rPr>
              <a:t>Abdelrahman Mohamed, Hung-yi Lee. Self-Supervised Representation Learning for Speech Processing. Tutorial, ICASSP 2022.</a:t>
            </a: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Shape 175"/>
        <p:cNvGrpSpPr/>
        <p:nvPr/>
      </p:nvGrpSpPr>
      <p:grpSpPr>
        <a:xfrm>
          <a:off x="0" y="0"/>
          <a:ext cx="0" cy="0"/>
          <a:chOff x="0" y="0"/>
          <a:chExt cx="0" cy="0"/>
        </a:xfrm>
      </p:grpSpPr>
      <p:sp>
        <p:nvSpPr>
          <p:cNvPr id="176" name="Google Shape;176;g2094abaaa3f_0_53"/>
          <p:cNvSpPr/>
          <p:nvPr/>
        </p:nvSpPr>
        <p:spPr>
          <a:xfrm>
            <a:off x="515100" y="326550"/>
            <a:ext cx="11161800" cy="726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800"/>
              <a:buFont typeface="Arial"/>
              <a:buNone/>
            </a:pPr>
            <a:r>
              <a:rPr lang="en-SG" sz="2800" b="1">
                <a:solidFill>
                  <a:schemeClr val="dk1"/>
                </a:solidFill>
                <a:latin typeface="Helvetica Neue"/>
                <a:ea typeface="Helvetica Neue"/>
                <a:cs typeface="Helvetica Neue"/>
                <a:sym typeface="Helvetica Neue"/>
              </a:rPr>
              <a:t>Lots of progress made, but still a long way to go</a:t>
            </a:r>
            <a:endParaRPr sz="2800" b="1" i="0" u="none" strike="noStrike" cap="none">
              <a:solidFill>
                <a:schemeClr val="dk1"/>
              </a:solidFill>
              <a:latin typeface="Helvetica Neue"/>
              <a:ea typeface="Helvetica Neue"/>
              <a:cs typeface="Helvetica Neue"/>
              <a:sym typeface="Helvetica Neue"/>
            </a:endParaRPr>
          </a:p>
        </p:txBody>
      </p:sp>
      <p:sp>
        <p:nvSpPr>
          <p:cNvPr id="177" name="Google Shape;177;g2094abaaa3f_0_53"/>
          <p:cNvSpPr txBox="1">
            <a:spLocks noGrp="1"/>
          </p:cNvSpPr>
          <p:nvPr>
            <p:ph type="sldNum" idx="12"/>
          </p:nvPr>
        </p:nvSpPr>
        <p:spPr>
          <a:xfrm>
            <a:off x="11311128" y="6492874"/>
            <a:ext cx="8808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SG"/>
              <a:t>7</a:t>
            </a:fld>
            <a:endParaRPr/>
          </a:p>
        </p:txBody>
      </p:sp>
      <p:sp>
        <p:nvSpPr>
          <p:cNvPr id="178" name="Google Shape;178;g2094abaaa3f_0_53"/>
          <p:cNvSpPr/>
          <p:nvPr/>
        </p:nvSpPr>
        <p:spPr>
          <a:xfrm>
            <a:off x="515100" y="5428050"/>
            <a:ext cx="11161800" cy="726300"/>
          </a:xfrm>
          <a:prstGeom prst="rect">
            <a:avLst/>
          </a:prstGeom>
          <a:solidFill>
            <a:srgbClr val="FCE5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Arial"/>
              <a:buNone/>
            </a:pPr>
            <a:r>
              <a:rPr lang="en-SG" sz="2400">
                <a:solidFill>
                  <a:schemeClr val="dk1"/>
                </a:solidFill>
                <a:latin typeface="Helvetica Neue"/>
                <a:ea typeface="Helvetica Neue"/>
                <a:cs typeface="Helvetica Neue"/>
                <a:sym typeface="Helvetica Neue"/>
              </a:rPr>
              <a:t>How do we build systems with a deeper understanding of language?</a:t>
            </a:r>
            <a:endParaRPr sz="2400" i="0" u="none" strike="noStrike" cap="none">
              <a:solidFill>
                <a:schemeClr val="dk1"/>
              </a:solidFill>
              <a:latin typeface="Helvetica Neue"/>
              <a:ea typeface="Helvetica Neue"/>
              <a:cs typeface="Helvetica Neue"/>
              <a:sym typeface="Helvetica Neue"/>
            </a:endParaRPr>
          </a:p>
        </p:txBody>
      </p:sp>
      <p:pic>
        <p:nvPicPr>
          <p:cNvPr id="179" name="Google Shape;179;g2094abaaa3f_0_53"/>
          <p:cNvPicPr preferRelativeResize="0"/>
          <p:nvPr/>
        </p:nvPicPr>
        <p:blipFill>
          <a:blip r:embed="rId3">
            <a:alphaModFix/>
          </a:blip>
          <a:stretch>
            <a:fillRect/>
          </a:stretch>
        </p:blipFill>
        <p:spPr>
          <a:xfrm>
            <a:off x="6489600" y="2103863"/>
            <a:ext cx="5187299" cy="2807621"/>
          </a:xfrm>
          <a:prstGeom prst="rect">
            <a:avLst/>
          </a:prstGeom>
          <a:noFill/>
          <a:ln>
            <a:noFill/>
          </a:ln>
        </p:spPr>
      </p:pic>
      <p:cxnSp>
        <p:nvCxnSpPr>
          <p:cNvPr id="180" name="Google Shape;180;g2094abaaa3f_0_53"/>
          <p:cNvCxnSpPr/>
          <p:nvPr/>
        </p:nvCxnSpPr>
        <p:spPr>
          <a:xfrm>
            <a:off x="6096000" y="1304400"/>
            <a:ext cx="0" cy="3872100"/>
          </a:xfrm>
          <a:prstGeom prst="straightConnector1">
            <a:avLst/>
          </a:prstGeom>
          <a:noFill/>
          <a:ln w="38100" cap="flat" cmpd="sng">
            <a:solidFill>
              <a:srgbClr val="7F7F7F"/>
            </a:solidFill>
            <a:prstDash val="solid"/>
            <a:round/>
            <a:headEnd type="none" w="med" len="med"/>
            <a:tailEnd type="none" w="med" len="med"/>
          </a:ln>
        </p:spPr>
      </p:cxnSp>
      <p:sp>
        <p:nvSpPr>
          <p:cNvPr id="181" name="Google Shape;181;g2094abaaa3f_0_53"/>
          <p:cNvSpPr/>
          <p:nvPr/>
        </p:nvSpPr>
        <p:spPr>
          <a:xfrm>
            <a:off x="6286500" y="1178550"/>
            <a:ext cx="5504400" cy="4123800"/>
          </a:xfrm>
          <a:prstGeom prst="rect">
            <a:avLst/>
          </a:prstGeom>
          <a:solidFill>
            <a:srgbClr val="FFFF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g2094abaaa3f_0_53"/>
          <p:cNvSpPr/>
          <p:nvPr/>
        </p:nvSpPr>
        <p:spPr>
          <a:xfrm>
            <a:off x="6489600" y="3107913"/>
            <a:ext cx="5187300" cy="492300"/>
          </a:xfrm>
          <a:prstGeom prst="rect">
            <a:avLst/>
          </a:prstGeom>
          <a:solidFill>
            <a:srgbClr val="F4CC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Arial"/>
              <a:buNone/>
            </a:pPr>
            <a:r>
              <a:rPr lang="en-SG" sz="2000">
                <a:solidFill>
                  <a:schemeClr val="dk1"/>
                </a:solidFill>
                <a:latin typeface="Helvetica Neue"/>
                <a:ea typeface="Helvetica Neue"/>
                <a:cs typeface="Helvetica Neue"/>
                <a:sym typeface="Helvetica Neue"/>
              </a:rPr>
              <a:t>Still a long way to go</a:t>
            </a:r>
            <a:endParaRPr sz="2000" i="0" u="none" strike="noStrike" cap="none">
              <a:solidFill>
                <a:schemeClr val="dk1"/>
              </a:solidFill>
              <a:latin typeface="Helvetica Neue"/>
              <a:ea typeface="Helvetica Neue"/>
              <a:cs typeface="Helvetica Neue"/>
              <a:sym typeface="Helvetica Neue"/>
            </a:endParaRPr>
          </a:p>
        </p:txBody>
      </p:sp>
      <p:pic>
        <p:nvPicPr>
          <p:cNvPr id="183" name="Google Shape;183;g2094abaaa3f_0_53"/>
          <p:cNvPicPr preferRelativeResize="0"/>
          <p:nvPr/>
        </p:nvPicPr>
        <p:blipFill>
          <a:blip r:embed="rId4">
            <a:alphaModFix/>
          </a:blip>
          <a:stretch>
            <a:fillRect/>
          </a:stretch>
        </p:blipFill>
        <p:spPr>
          <a:xfrm>
            <a:off x="515100" y="1489488"/>
            <a:ext cx="5187302" cy="2289476"/>
          </a:xfrm>
          <a:prstGeom prst="rect">
            <a:avLst/>
          </a:prstGeom>
          <a:noFill/>
          <a:ln>
            <a:noFill/>
          </a:ln>
        </p:spPr>
      </p:pic>
      <p:sp>
        <p:nvSpPr>
          <p:cNvPr id="184" name="Google Shape;184;g2094abaaa3f_0_53"/>
          <p:cNvSpPr/>
          <p:nvPr/>
        </p:nvSpPr>
        <p:spPr>
          <a:xfrm>
            <a:off x="401100" y="1123100"/>
            <a:ext cx="5504400" cy="4123800"/>
          </a:xfrm>
          <a:prstGeom prst="rect">
            <a:avLst/>
          </a:prstGeom>
          <a:solidFill>
            <a:srgbClr val="FFFF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g2094abaaa3f_0_53"/>
          <p:cNvSpPr/>
          <p:nvPr/>
        </p:nvSpPr>
        <p:spPr>
          <a:xfrm>
            <a:off x="515100" y="3107913"/>
            <a:ext cx="5187300" cy="492300"/>
          </a:xfrm>
          <a:prstGeom prst="rect">
            <a:avLst/>
          </a:prstGeom>
          <a:solidFill>
            <a:srgbClr val="D9EA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Arial"/>
              <a:buNone/>
            </a:pPr>
            <a:r>
              <a:rPr lang="en-SG" sz="2000">
                <a:solidFill>
                  <a:schemeClr val="dk1"/>
                </a:solidFill>
                <a:latin typeface="Helvetica Neue"/>
                <a:ea typeface="Helvetica Neue"/>
                <a:cs typeface="Helvetica Neue"/>
                <a:sym typeface="Helvetica Neue"/>
              </a:rPr>
              <a:t>Lots of progress</a:t>
            </a:r>
            <a:endParaRPr sz="2000" i="0" u="none" strike="noStrike" cap="none">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10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 name="Google Shape;1095;p133">
            <a:extLst>
              <a:ext uri="{FF2B5EF4-FFF2-40B4-BE49-F238E27FC236}">
                <a16:creationId xmlns:a16="http://schemas.microsoft.com/office/drawing/2014/main" id="{134A34B7-F111-D52C-21C9-AE982E560C60}"/>
              </a:ext>
            </a:extLst>
          </p:cNvPr>
          <p:cNvSpPr/>
          <p:nvPr/>
        </p:nvSpPr>
        <p:spPr>
          <a:xfrm>
            <a:off x="9499525" y="1220188"/>
            <a:ext cx="2215500" cy="1343400"/>
          </a:xfrm>
          <a:prstGeom prst="roundRect">
            <a:avLst>
              <a:gd name="adj" fmla="val 16667"/>
            </a:avLst>
          </a:prstGeom>
          <a:solidFill>
            <a:schemeClr val="lt1"/>
          </a:solidFill>
          <a:ln w="38100" cap="flat" cmpd="sng">
            <a:solidFill>
              <a:srgbClr val="FFFF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95;p133">
            <a:extLst>
              <a:ext uri="{FF2B5EF4-FFF2-40B4-BE49-F238E27FC236}">
                <a16:creationId xmlns:a16="http://schemas.microsoft.com/office/drawing/2014/main" id="{D4F2B537-AB79-8C11-35BD-A756E71EB479}"/>
              </a:ext>
            </a:extLst>
          </p:cNvPr>
          <p:cNvSpPr/>
          <p:nvPr/>
        </p:nvSpPr>
        <p:spPr>
          <a:xfrm>
            <a:off x="6196300" y="1259306"/>
            <a:ext cx="2215500" cy="1343400"/>
          </a:xfrm>
          <a:prstGeom prst="roundRect">
            <a:avLst>
              <a:gd name="adj" fmla="val 16667"/>
            </a:avLst>
          </a:prstGeom>
          <a:solidFill>
            <a:schemeClr val="lt1"/>
          </a:solidFill>
          <a:ln w="38100" cap="flat" cmpd="sng">
            <a:solidFill>
              <a:srgbClr val="00B05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95;p133">
            <a:extLst>
              <a:ext uri="{FF2B5EF4-FFF2-40B4-BE49-F238E27FC236}">
                <a16:creationId xmlns:a16="http://schemas.microsoft.com/office/drawing/2014/main" id="{08590BE8-AF12-94AB-4B35-8BA4E3E63C29}"/>
              </a:ext>
            </a:extLst>
          </p:cNvPr>
          <p:cNvSpPr/>
          <p:nvPr/>
        </p:nvSpPr>
        <p:spPr>
          <a:xfrm>
            <a:off x="3220175" y="1259306"/>
            <a:ext cx="2215500" cy="1343400"/>
          </a:xfrm>
          <a:prstGeom prst="roundRect">
            <a:avLst>
              <a:gd name="adj" fmla="val 16667"/>
            </a:avLst>
          </a:prstGeom>
          <a:solidFill>
            <a:schemeClr val="lt1"/>
          </a:solidFill>
          <a:ln w="38100" cap="flat" cmpd="sng">
            <a:solidFill>
              <a:srgbClr val="0070C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95;p133">
            <a:extLst>
              <a:ext uri="{FF2B5EF4-FFF2-40B4-BE49-F238E27FC236}">
                <a16:creationId xmlns:a16="http://schemas.microsoft.com/office/drawing/2014/main" id="{BF2DC710-6780-B336-3A84-0F9FF22977B2}"/>
              </a:ext>
            </a:extLst>
          </p:cNvPr>
          <p:cNvSpPr/>
          <p:nvPr/>
        </p:nvSpPr>
        <p:spPr>
          <a:xfrm>
            <a:off x="370610" y="1259306"/>
            <a:ext cx="2215500" cy="1343400"/>
          </a:xfrm>
          <a:prstGeom prst="roundRect">
            <a:avLst>
              <a:gd name="adj" fmla="val 16667"/>
            </a:avLst>
          </a:prstGeom>
          <a:solidFill>
            <a:schemeClr val="lt1"/>
          </a:solidFill>
          <a:ln w="38100" cap="flat" cmpd="sng">
            <a:solidFill>
              <a:srgbClr val="FF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29DC7C24-EB66-B478-A642-86930AA9A051}"/>
              </a:ext>
            </a:extLst>
          </p:cNvPr>
          <p:cNvSpPr>
            <a:spLocks noGrp="1"/>
          </p:cNvSpPr>
          <p:nvPr>
            <p:ph type="title"/>
          </p:nvPr>
        </p:nvSpPr>
        <p:spPr>
          <a:xfrm>
            <a:off x="838200" y="365125"/>
            <a:ext cx="10515600" cy="701675"/>
          </a:xfrm>
        </p:spPr>
        <p:txBody>
          <a:bodyPr>
            <a:normAutofit/>
          </a:bodyPr>
          <a:lstStyle/>
          <a:p>
            <a:r>
              <a:rPr lang="en-US" sz="4000"/>
              <a:t>Speech Models</a:t>
            </a:r>
          </a:p>
        </p:txBody>
      </p:sp>
      <p:sp>
        <p:nvSpPr>
          <p:cNvPr id="4" name="Google Shape;417;p82">
            <a:extLst>
              <a:ext uri="{FF2B5EF4-FFF2-40B4-BE49-F238E27FC236}">
                <a16:creationId xmlns:a16="http://schemas.microsoft.com/office/drawing/2014/main" id="{F8F145C0-2C3C-4519-9817-1B1DCA5B5466}"/>
              </a:ext>
            </a:extLst>
          </p:cNvPr>
          <p:cNvSpPr txBox="1"/>
          <p:nvPr/>
        </p:nvSpPr>
        <p:spPr>
          <a:xfrm>
            <a:off x="9499525" y="1414738"/>
            <a:ext cx="22155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latin typeface="Roboto"/>
                <a:ea typeface="Roboto"/>
                <a:cs typeface="Roboto"/>
                <a:sym typeface="Roboto"/>
              </a:rPr>
              <a:t>Generative approaches</a:t>
            </a:r>
            <a:endParaRPr sz="2500" b="1">
              <a:latin typeface="Roboto"/>
              <a:ea typeface="Roboto"/>
              <a:cs typeface="Roboto"/>
              <a:sym typeface="Roboto"/>
            </a:endParaRPr>
          </a:p>
        </p:txBody>
      </p:sp>
      <p:sp>
        <p:nvSpPr>
          <p:cNvPr id="5" name="Google Shape;418;p82">
            <a:extLst>
              <a:ext uri="{FF2B5EF4-FFF2-40B4-BE49-F238E27FC236}">
                <a16:creationId xmlns:a16="http://schemas.microsoft.com/office/drawing/2014/main" id="{37876011-788B-682E-C5ED-AE812D90FC8E}"/>
              </a:ext>
            </a:extLst>
          </p:cNvPr>
          <p:cNvSpPr txBox="1"/>
          <p:nvPr/>
        </p:nvSpPr>
        <p:spPr>
          <a:xfrm>
            <a:off x="6196300" y="1414738"/>
            <a:ext cx="22155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latin typeface="Roboto"/>
                <a:ea typeface="Roboto"/>
                <a:cs typeface="Roboto"/>
                <a:sym typeface="Roboto"/>
              </a:rPr>
              <a:t>Predictive approaches</a:t>
            </a:r>
            <a:endParaRPr sz="2500" b="1">
              <a:latin typeface="Roboto"/>
              <a:ea typeface="Roboto"/>
              <a:cs typeface="Roboto"/>
              <a:sym typeface="Roboto"/>
            </a:endParaRPr>
          </a:p>
        </p:txBody>
      </p:sp>
      <p:cxnSp>
        <p:nvCxnSpPr>
          <p:cNvPr id="6" name="Google Shape;419;p82">
            <a:extLst>
              <a:ext uri="{FF2B5EF4-FFF2-40B4-BE49-F238E27FC236}">
                <a16:creationId xmlns:a16="http://schemas.microsoft.com/office/drawing/2014/main" id="{01C3B394-041B-1E9A-BEDC-7A42F8684A01}"/>
              </a:ext>
            </a:extLst>
          </p:cNvPr>
          <p:cNvCxnSpPr/>
          <p:nvPr/>
        </p:nvCxnSpPr>
        <p:spPr>
          <a:xfrm>
            <a:off x="5692725" y="1414961"/>
            <a:ext cx="9000" cy="2962500"/>
          </a:xfrm>
          <a:prstGeom prst="straightConnector1">
            <a:avLst/>
          </a:prstGeom>
          <a:noFill/>
          <a:ln w="9525" cap="flat" cmpd="sng">
            <a:solidFill>
              <a:schemeClr val="dk2"/>
            </a:solidFill>
            <a:prstDash val="solid"/>
            <a:round/>
            <a:headEnd type="none" w="med" len="med"/>
            <a:tailEnd type="none" w="med" len="med"/>
          </a:ln>
          <a:effectLst>
            <a:outerShdw blurRad="57150" dist="19050" dir="5400000" algn="bl" rotWithShape="0">
              <a:srgbClr val="000000"/>
            </a:outerShdw>
          </a:effectLst>
        </p:spPr>
      </p:cxnSp>
      <p:cxnSp>
        <p:nvCxnSpPr>
          <p:cNvPr id="7" name="Google Shape;420;p82">
            <a:extLst>
              <a:ext uri="{FF2B5EF4-FFF2-40B4-BE49-F238E27FC236}">
                <a16:creationId xmlns:a16="http://schemas.microsoft.com/office/drawing/2014/main" id="{C5464662-449E-ECF9-86AD-DF4ECF7154D1}"/>
              </a:ext>
            </a:extLst>
          </p:cNvPr>
          <p:cNvCxnSpPr/>
          <p:nvPr/>
        </p:nvCxnSpPr>
        <p:spPr>
          <a:xfrm>
            <a:off x="8897375" y="1414961"/>
            <a:ext cx="9000" cy="2962500"/>
          </a:xfrm>
          <a:prstGeom prst="straightConnector1">
            <a:avLst/>
          </a:prstGeom>
          <a:noFill/>
          <a:ln w="9525" cap="flat" cmpd="sng">
            <a:solidFill>
              <a:schemeClr val="dk2"/>
            </a:solidFill>
            <a:prstDash val="solid"/>
            <a:round/>
            <a:headEnd type="none" w="med" len="med"/>
            <a:tailEnd type="none" w="med" len="med"/>
          </a:ln>
          <a:effectLst>
            <a:outerShdw blurRad="57150" dist="19050" dir="5400000" algn="bl" rotWithShape="0">
              <a:srgbClr val="000000"/>
            </a:outerShdw>
          </a:effectLst>
        </p:spPr>
      </p:cxnSp>
      <p:sp>
        <p:nvSpPr>
          <p:cNvPr id="8" name="Google Shape;421;p82">
            <a:extLst>
              <a:ext uri="{FF2B5EF4-FFF2-40B4-BE49-F238E27FC236}">
                <a16:creationId xmlns:a16="http://schemas.microsoft.com/office/drawing/2014/main" id="{FF01F519-9545-A0CC-02DD-018733EA4CE6}"/>
              </a:ext>
            </a:extLst>
          </p:cNvPr>
          <p:cNvSpPr txBox="1"/>
          <p:nvPr/>
        </p:nvSpPr>
        <p:spPr>
          <a:xfrm>
            <a:off x="3220175" y="1414738"/>
            <a:ext cx="22155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latin typeface="Roboto"/>
                <a:ea typeface="Roboto"/>
                <a:cs typeface="Roboto"/>
                <a:sym typeface="Roboto"/>
              </a:rPr>
              <a:t>Contrastive approaches</a:t>
            </a:r>
            <a:endParaRPr sz="2500" b="1">
              <a:latin typeface="Roboto"/>
              <a:ea typeface="Roboto"/>
              <a:cs typeface="Roboto"/>
              <a:sym typeface="Roboto"/>
            </a:endParaRPr>
          </a:p>
        </p:txBody>
      </p:sp>
      <p:cxnSp>
        <p:nvCxnSpPr>
          <p:cNvPr id="9" name="Google Shape;419;p82">
            <a:extLst>
              <a:ext uri="{FF2B5EF4-FFF2-40B4-BE49-F238E27FC236}">
                <a16:creationId xmlns:a16="http://schemas.microsoft.com/office/drawing/2014/main" id="{8F804F96-6B3C-FE9A-B48F-6A0DBBD78998}"/>
              </a:ext>
            </a:extLst>
          </p:cNvPr>
          <p:cNvCxnSpPr/>
          <p:nvPr/>
        </p:nvCxnSpPr>
        <p:spPr>
          <a:xfrm>
            <a:off x="2973650" y="1414961"/>
            <a:ext cx="9000" cy="2962500"/>
          </a:xfrm>
          <a:prstGeom prst="straightConnector1">
            <a:avLst/>
          </a:prstGeom>
          <a:noFill/>
          <a:ln w="9525" cap="flat" cmpd="sng">
            <a:solidFill>
              <a:schemeClr val="dk2"/>
            </a:solidFill>
            <a:prstDash val="solid"/>
            <a:round/>
            <a:headEnd type="none" w="med" len="med"/>
            <a:tailEnd type="none" w="med" len="med"/>
          </a:ln>
          <a:effectLst>
            <a:outerShdw blurRad="57150" dist="19050" dir="5400000" algn="bl" rotWithShape="0">
              <a:srgbClr val="000000"/>
            </a:outerShdw>
          </a:effectLst>
        </p:spPr>
      </p:cxnSp>
      <p:sp>
        <p:nvSpPr>
          <p:cNvPr id="10" name="Google Shape;421;p82">
            <a:extLst>
              <a:ext uri="{FF2B5EF4-FFF2-40B4-BE49-F238E27FC236}">
                <a16:creationId xmlns:a16="http://schemas.microsoft.com/office/drawing/2014/main" id="{FCA0F906-3EF7-A59A-662A-35721B89610D}"/>
              </a:ext>
            </a:extLst>
          </p:cNvPr>
          <p:cNvSpPr txBox="1"/>
          <p:nvPr/>
        </p:nvSpPr>
        <p:spPr>
          <a:xfrm>
            <a:off x="295275" y="1414961"/>
            <a:ext cx="2215500" cy="95407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latin typeface="Roboto"/>
                <a:ea typeface="Roboto"/>
                <a:cs typeface="Roboto"/>
                <a:sym typeface="Roboto"/>
              </a:rPr>
              <a:t>Traditional approaches</a:t>
            </a:r>
            <a:endParaRPr sz="2500" b="1">
              <a:latin typeface="Roboto"/>
              <a:ea typeface="Roboto"/>
              <a:cs typeface="Roboto"/>
              <a:sym typeface="Roboto"/>
            </a:endParaRPr>
          </a:p>
        </p:txBody>
      </p:sp>
      <p:pic>
        <p:nvPicPr>
          <p:cNvPr id="13" name="Picture 12" descr="Text&#10;&#10;Description automatically generated">
            <a:extLst>
              <a:ext uri="{FF2B5EF4-FFF2-40B4-BE49-F238E27FC236}">
                <a16:creationId xmlns:a16="http://schemas.microsoft.com/office/drawing/2014/main" id="{302193E1-456F-8195-A47B-A9AF22EA24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875" y="2836374"/>
            <a:ext cx="1620299" cy="1476375"/>
          </a:xfrm>
          <a:prstGeom prst="rect">
            <a:avLst/>
          </a:prstGeom>
        </p:spPr>
      </p:pic>
      <p:pic>
        <p:nvPicPr>
          <p:cNvPr id="15" name="Picture 14" descr="Text, letter&#10;&#10;Description automatically generated">
            <a:extLst>
              <a:ext uri="{FF2B5EF4-FFF2-40B4-BE49-F238E27FC236}">
                <a16:creationId xmlns:a16="http://schemas.microsoft.com/office/drawing/2014/main" id="{B52EF1A9-9FBD-B5C5-FA21-28662C627D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0900" y="2725981"/>
            <a:ext cx="1654050" cy="2687980"/>
          </a:xfrm>
          <a:prstGeom prst="rect">
            <a:avLst/>
          </a:prstGeom>
        </p:spPr>
      </p:pic>
      <p:pic>
        <p:nvPicPr>
          <p:cNvPr id="17" name="Picture 16" descr="Text&#10;&#10;Description automatically generated">
            <a:extLst>
              <a:ext uri="{FF2B5EF4-FFF2-40B4-BE49-F238E27FC236}">
                <a16:creationId xmlns:a16="http://schemas.microsoft.com/office/drawing/2014/main" id="{1409A7B8-D6AE-4011-3E97-B1D144F3E0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1952" y="2969233"/>
            <a:ext cx="1702273" cy="2201476"/>
          </a:xfrm>
          <a:prstGeom prst="rect">
            <a:avLst/>
          </a:prstGeom>
        </p:spPr>
      </p:pic>
      <p:pic>
        <p:nvPicPr>
          <p:cNvPr id="19" name="Picture 18" descr="Text&#10;&#10;Description automatically generated">
            <a:extLst>
              <a:ext uri="{FF2B5EF4-FFF2-40B4-BE49-F238E27FC236}">
                <a16:creationId xmlns:a16="http://schemas.microsoft.com/office/drawing/2014/main" id="{A274605D-8B7F-2C03-3B2F-072FCB5D68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3700" y="3331783"/>
            <a:ext cx="1527150" cy="1476375"/>
          </a:xfrm>
          <a:prstGeom prst="rect">
            <a:avLst/>
          </a:prstGeom>
        </p:spPr>
      </p:pic>
    </p:spTree>
    <p:extLst>
      <p:ext uri="{BB962C8B-B14F-4D97-AF65-F5344CB8AC3E}">
        <p14:creationId xmlns:p14="http://schemas.microsoft.com/office/powerpoint/2010/main" val="28808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animBg="1"/>
      <p:bldP spid="21" grpId="0" animBg="1"/>
      <p:bldP spid="20" grpId="0" animBg="1"/>
      <p:bldP spid="4" grpId="0"/>
      <p:bldP spid="5" grpId="0"/>
      <p:bldP spid="8" grpId="0"/>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90CBB-48F2-22FC-2BBD-049695351893}"/>
              </a:ext>
            </a:extLst>
          </p:cNvPr>
          <p:cNvSpPr>
            <a:spLocks noGrp="1"/>
          </p:cNvSpPr>
          <p:nvPr>
            <p:ph type="title"/>
          </p:nvPr>
        </p:nvSpPr>
        <p:spPr>
          <a:xfrm>
            <a:off x="717423" y="1967266"/>
            <a:ext cx="2940178" cy="2547257"/>
          </a:xfrm>
          <a:noFill/>
        </p:spPr>
        <p:txBody>
          <a:bodyPr vert="horz" lIns="91440" tIns="45720" rIns="91440" bIns="45720" rtlCol="0" anchor="ctr">
            <a:normAutofit/>
          </a:bodyPr>
          <a:lstStyle/>
          <a:p>
            <a:pPr algn="ctr"/>
            <a:r>
              <a:rPr lang="en-US" sz="4000" kern="1200">
                <a:latin typeface="+mj-lt"/>
                <a:ea typeface="+mj-ea"/>
                <a:cs typeface="+mj-cs"/>
              </a:rPr>
              <a:t>Encoding Performance of Speech Models</a:t>
            </a:r>
          </a:p>
        </p:txBody>
      </p:sp>
      <p:pic>
        <p:nvPicPr>
          <p:cNvPr id="5" name="Content Placeholder 4" descr="Table&#10;&#10;Description automatically generated">
            <a:extLst>
              <a:ext uri="{FF2B5EF4-FFF2-40B4-BE49-F238E27FC236}">
                <a16:creationId xmlns:a16="http://schemas.microsoft.com/office/drawing/2014/main" id="{CC9BD6C6-5716-E785-C7D0-A8CE814C80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83278" y="78658"/>
            <a:ext cx="5722374" cy="6617110"/>
          </a:xfrm>
          <a:prstGeom prst="rect">
            <a:avLst/>
          </a:prstGeom>
        </p:spPr>
      </p:pic>
    </p:spTree>
    <p:extLst>
      <p:ext uri="{BB962C8B-B14F-4D97-AF65-F5344CB8AC3E}">
        <p14:creationId xmlns:p14="http://schemas.microsoft.com/office/powerpoint/2010/main" val="6872555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7A961-B073-3F21-CAB8-8F07739E52A2}"/>
              </a:ext>
            </a:extLst>
          </p:cNvPr>
          <p:cNvSpPr>
            <a:spLocks noGrp="1"/>
          </p:cNvSpPr>
          <p:nvPr>
            <p:ph type="title"/>
          </p:nvPr>
        </p:nvSpPr>
        <p:spPr>
          <a:xfrm>
            <a:off x="769374" y="129151"/>
            <a:ext cx="10515600" cy="720725"/>
          </a:xfrm>
        </p:spPr>
        <p:txBody>
          <a:bodyPr>
            <a:normAutofit/>
          </a:bodyPr>
          <a:lstStyle/>
          <a:p>
            <a:r>
              <a:rPr lang="en-US" sz="4000"/>
              <a:t>Model Encoding Performance (Data2Vec)</a:t>
            </a:r>
          </a:p>
        </p:txBody>
      </p:sp>
      <p:pic>
        <p:nvPicPr>
          <p:cNvPr id="5" name="Picture 4" descr="A picture containing different&#10;&#10;Description automatically generated">
            <a:extLst>
              <a:ext uri="{FF2B5EF4-FFF2-40B4-BE49-F238E27FC236}">
                <a16:creationId xmlns:a16="http://schemas.microsoft.com/office/drawing/2014/main" id="{608073CB-83CB-6D4B-2FA4-9E72BEB5A1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017024"/>
            <a:ext cx="9870464" cy="5563727"/>
          </a:xfrm>
          <a:prstGeom prst="rect">
            <a:avLst/>
          </a:prstGeom>
        </p:spPr>
      </p:pic>
    </p:spTree>
    <p:extLst>
      <p:ext uri="{BB962C8B-B14F-4D97-AF65-F5344CB8AC3E}">
        <p14:creationId xmlns:p14="http://schemas.microsoft.com/office/powerpoint/2010/main" val="35743688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3D407-3EFF-A740-3609-FBE185342911}"/>
              </a:ext>
            </a:extLst>
          </p:cNvPr>
          <p:cNvSpPr>
            <a:spLocks noGrp="1"/>
          </p:cNvSpPr>
          <p:nvPr>
            <p:ph type="title"/>
          </p:nvPr>
        </p:nvSpPr>
        <p:spPr>
          <a:xfrm>
            <a:off x="730046" y="173672"/>
            <a:ext cx="10515600" cy="635000"/>
          </a:xfrm>
        </p:spPr>
        <p:txBody>
          <a:bodyPr>
            <a:normAutofit fontScale="90000"/>
          </a:bodyPr>
          <a:lstStyle/>
          <a:p>
            <a:r>
              <a:rPr lang="en-US"/>
              <a:t>Layer Selectivity</a:t>
            </a:r>
          </a:p>
        </p:txBody>
      </p:sp>
      <p:pic>
        <p:nvPicPr>
          <p:cNvPr id="5" name="Picture 4" descr="Chart, line chart&#10;&#10;Description automatically generated">
            <a:extLst>
              <a:ext uri="{FF2B5EF4-FFF2-40B4-BE49-F238E27FC236}">
                <a16:creationId xmlns:a16="http://schemas.microsoft.com/office/drawing/2014/main" id="{369DE487-9559-6594-5DB5-C40ADB5028A1}"/>
              </a:ext>
            </a:extLst>
          </p:cNvPr>
          <p:cNvPicPr>
            <a:picLocks noChangeAspect="1"/>
          </p:cNvPicPr>
          <p:nvPr/>
        </p:nvPicPr>
        <p:blipFill rotWithShape="1">
          <a:blip r:embed="rId2">
            <a:extLst>
              <a:ext uri="{28A0092B-C50C-407E-A947-70E740481C1C}">
                <a14:useLocalDpi xmlns:a14="http://schemas.microsoft.com/office/drawing/2010/main" val="0"/>
              </a:ext>
            </a:extLst>
          </a:blip>
          <a:srcRect r="48899" b="52370"/>
          <a:stretch/>
        </p:blipFill>
        <p:spPr>
          <a:xfrm>
            <a:off x="1661652" y="934065"/>
            <a:ext cx="4577224" cy="2799735"/>
          </a:xfrm>
          <a:prstGeom prst="rect">
            <a:avLst/>
          </a:prstGeom>
        </p:spPr>
      </p:pic>
      <p:pic>
        <p:nvPicPr>
          <p:cNvPr id="6" name="Picture 5" descr="Chart, line chart&#10;&#10;Description automatically generated">
            <a:extLst>
              <a:ext uri="{FF2B5EF4-FFF2-40B4-BE49-F238E27FC236}">
                <a16:creationId xmlns:a16="http://schemas.microsoft.com/office/drawing/2014/main" id="{B6DA662F-2C8C-FF96-B102-84D45855836D}"/>
              </a:ext>
            </a:extLst>
          </p:cNvPr>
          <p:cNvPicPr>
            <a:picLocks noChangeAspect="1"/>
          </p:cNvPicPr>
          <p:nvPr/>
        </p:nvPicPr>
        <p:blipFill rotWithShape="1">
          <a:blip r:embed="rId2">
            <a:extLst>
              <a:ext uri="{28A0092B-C50C-407E-A947-70E740481C1C}">
                <a14:useLocalDpi xmlns:a14="http://schemas.microsoft.com/office/drawing/2010/main" val="0"/>
              </a:ext>
            </a:extLst>
          </a:blip>
          <a:srcRect l="51101" b="50399"/>
          <a:stretch/>
        </p:blipFill>
        <p:spPr>
          <a:xfrm>
            <a:off x="6238876" y="943590"/>
            <a:ext cx="4379962" cy="2915603"/>
          </a:xfrm>
          <a:prstGeom prst="rect">
            <a:avLst/>
          </a:prstGeom>
        </p:spPr>
      </p:pic>
      <p:pic>
        <p:nvPicPr>
          <p:cNvPr id="7" name="Picture 6" descr="Chart, line chart&#10;&#10;Description automatically generated">
            <a:extLst>
              <a:ext uri="{FF2B5EF4-FFF2-40B4-BE49-F238E27FC236}">
                <a16:creationId xmlns:a16="http://schemas.microsoft.com/office/drawing/2014/main" id="{AF2E7ED9-CE80-0CB4-AF88-2B75F0C20698}"/>
              </a:ext>
            </a:extLst>
          </p:cNvPr>
          <p:cNvPicPr>
            <a:picLocks noChangeAspect="1"/>
          </p:cNvPicPr>
          <p:nvPr/>
        </p:nvPicPr>
        <p:blipFill rotWithShape="1">
          <a:blip r:embed="rId2">
            <a:extLst>
              <a:ext uri="{28A0092B-C50C-407E-A947-70E740481C1C}">
                <a14:useLocalDpi xmlns:a14="http://schemas.microsoft.com/office/drawing/2010/main" val="0"/>
              </a:ext>
            </a:extLst>
          </a:blip>
          <a:srcRect l="23491" t="49601"/>
          <a:stretch/>
        </p:blipFill>
        <p:spPr>
          <a:xfrm>
            <a:off x="3765755" y="3878243"/>
            <a:ext cx="6853083" cy="2962480"/>
          </a:xfrm>
          <a:prstGeom prst="rect">
            <a:avLst/>
          </a:prstGeom>
        </p:spPr>
      </p:pic>
      <p:pic>
        <p:nvPicPr>
          <p:cNvPr id="8" name="Picture 7" descr="Chart, line chart&#10;&#10;Description automatically generated">
            <a:extLst>
              <a:ext uri="{FF2B5EF4-FFF2-40B4-BE49-F238E27FC236}">
                <a16:creationId xmlns:a16="http://schemas.microsoft.com/office/drawing/2014/main" id="{79F22738-A8E0-86E5-4887-4393C3BA5D5E}"/>
              </a:ext>
            </a:extLst>
          </p:cNvPr>
          <p:cNvPicPr>
            <a:picLocks noChangeAspect="1"/>
          </p:cNvPicPr>
          <p:nvPr/>
        </p:nvPicPr>
        <p:blipFill rotWithShape="1">
          <a:blip r:embed="rId2">
            <a:extLst>
              <a:ext uri="{28A0092B-C50C-407E-A947-70E740481C1C}">
                <a14:useLocalDpi xmlns:a14="http://schemas.microsoft.com/office/drawing/2010/main" val="0"/>
              </a:ext>
            </a:extLst>
          </a:blip>
          <a:srcRect t="56710" r="77936" b="15272"/>
          <a:stretch/>
        </p:blipFill>
        <p:spPr>
          <a:xfrm>
            <a:off x="245806" y="3859194"/>
            <a:ext cx="2359742" cy="2423620"/>
          </a:xfrm>
          <a:prstGeom prst="rect">
            <a:avLst/>
          </a:prstGeom>
        </p:spPr>
      </p:pic>
    </p:spTree>
    <p:extLst>
      <p:ext uri="{BB962C8B-B14F-4D97-AF65-F5344CB8AC3E}">
        <p14:creationId xmlns:p14="http://schemas.microsoft.com/office/powerpoint/2010/main" val="171081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F4D6-93FF-2EFA-BC75-A4D31C5F2A47}"/>
              </a:ext>
            </a:extLst>
          </p:cNvPr>
          <p:cNvSpPr>
            <a:spLocks noGrp="1"/>
          </p:cNvSpPr>
          <p:nvPr>
            <p:ph type="title"/>
          </p:nvPr>
        </p:nvSpPr>
        <p:spPr>
          <a:xfrm>
            <a:off x="838200" y="365125"/>
            <a:ext cx="10515600" cy="720725"/>
          </a:xfrm>
        </p:spPr>
        <p:txBody>
          <a:bodyPr>
            <a:normAutofit/>
          </a:bodyPr>
          <a:lstStyle/>
          <a:p>
            <a:r>
              <a:rPr lang="en-US"/>
              <a:t>How do we assess models’ performance?</a:t>
            </a:r>
          </a:p>
        </p:txBody>
      </p:sp>
      <p:pic>
        <p:nvPicPr>
          <p:cNvPr id="5" name="Picture 4" descr="Chart, bar chart&#10;&#10;Description automatically generated">
            <a:extLst>
              <a:ext uri="{FF2B5EF4-FFF2-40B4-BE49-F238E27FC236}">
                <a16:creationId xmlns:a16="http://schemas.microsoft.com/office/drawing/2014/main" id="{0A6E4525-00A9-5668-5CFA-C108DE306696}"/>
              </a:ext>
            </a:extLst>
          </p:cNvPr>
          <p:cNvPicPr>
            <a:picLocks noChangeAspect="1"/>
          </p:cNvPicPr>
          <p:nvPr/>
        </p:nvPicPr>
        <p:blipFill rotWithShape="1">
          <a:blip r:embed="rId2">
            <a:extLst>
              <a:ext uri="{28A0092B-C50C-407E-A947-70E740481C1C}">
                <a14:useLocalDpi xmlns:a14="http://schemas.microsoft.com/office/drawing/2010/main" val="0"/>
              </a:ext>
            </a:extLst>
          </a:blip>
          <a:srcRect r="86340"/>
          <a:stretch/>
        </p:blipFill>
        <p:spPr>
          <a:xfrm>
            <a:off x="6096001" y="1563329"/>
            <a:ext cx="800100" cy="4640826"/>
          </a:xfrm>
          <a:prstGeom prst="rect">
            <a:avLst/>
          </a:prstGeom>
        </p:spPr>
      </p:pic>
      <p:pic>
        <p:nvPicPr>
          <p:cNvPr id="3" name="Picture 2" descr="Chart, bar chart&#10;&#10;Description automatically generated">
            <a:extLst>
              <a:ext uri="{FF2B5EF4-FFF2-40B4-BE49-F238E27FC236}">
                <a16:creationId xmlns:a16="http://schemas.microsoft.com/office/drawing/2014/main" id="{230CCD73-8303-1680-DBEE-04EC2DFA2FFC}"/>
              </a:ext>
            </a:extLst>
          </p:cNvPr>
          <p:cNvPicPr>
            <a:picLocks noChangeAspect="1"/>
          </p:cNvPicPr>
          <p:nvPr/>
        </p:nvPicPr>
        <p:blipFill rotWithShape="1">
          <a:blip r:embed="rId2">
            <a:extLst>
              <a:ext uri="{28A0092B-C50C-407E-A947-70E740481C1C}">
                <a14:useLocalDpi xmlns:a14="http://schemas.microsoft.com/office/drawing/2010/main" val="0"/>
              </a:ext>
            </a:extLst>
          </a:blip>
          <a:srcRect b="89195"/>
          <a:stretch/>
        </p:blipFill>
        <p:spPr>
          <a:xfrm>
            <a:off x="6096000" y="1563329"/>
            <a:ext cx="5857224" cy="501445"/>
          </a:xfrm>
          <a:prstGeom prst="rect">
            <a:avLst/>
          </a:prstGeom>
        </p:spPr>
      </p:pic>
      <p:pic>
        <p:nvPicPr>
          <p:cNvPr id="4" name="Picture 3" descr="Chart, bar chart&#10;&#10;Description automatically generated">
            <a:extLst>
              <a:ext uri="{FF2B5EF4-FFF2-40B4-BE49-F238E27FC236}">
                <a16:creationId xmlns:a16="http://schemas.microsoft.com/office/drawing/2014/main" id="{3B0753FB-FE1F-FEA8-C616-FF47B8780DDD}"/>
              </a:ext>
            </a:extLst>
          </p:cNvPr>
          <p:cNvPicPr>
            <a:picLocks noChangeAspect="1"/>
          </p:cNvPicPr>
          <p:nvPr/>
        </p:nvPicPr>
        <p:blipFill rotWithShape="1">
          <a:blip r:embed="rId2">
            <a:extLst>
              <a:ext uri="{28A0092B-C50C-407E-A947-70E740481C1C}">
                <a14:useLocalDpi xmlns:a14="http://schemas.microsoft.com/office/drawing/2010/main" val="0"/>
              </a:ext>
            </a:extLst>
          </a:blip>
          <a:srcRect l="73861" t="45763"/>
          <a:stretch/>
        </p:blipFill>
        <p:spPr>
          <a:xfrm>
            <a:off x="10422194" y="3687097"/>
            <a:ext cx="1531030" cy="2517058"/>
          </a:xfrm>
          <a:prstGeom prst="rect">
            <a:avLst/>
          </a:prstGeom>
        </p:spPr>
      </p:pic>
      <p:pic>
        <p:nvPicPr>
          <p:cNvPr id="6" name="Picture 5" descr="Chart, bar chart&#10;&#10;Description automatically generated">
            <a:extLst>
              <a:ext uri="{FF2B5EF4-FFF2-40B4-BE49-F238E27FC236}">
                <a16:creationId xmlns:a16="http://schemas.microsoft.com/office/drawing/2014/main" id="{E080F2C3-706F-A053-DFE9-58DE04DE6BF4}"/>
              </a:ext>
            </a:extLst>
          </p:cNvPr>
          <p:cNvPicPr>
            <a:picLocks noChangeAspect="1"/>
          </p:cNvPicPr>
          <p:nvPr/>
        </p:nvPicPr>
        <p:blipFill rotWithShape="1">
          <a:blip r:embed="rId2">
            <a:extLst>
              <a:ext uri="{28A0092B-C50C-407E-A947-70E740481C1C}">
                <a14:useLocalDpi xmlns:a14="http://schemas.microsoft.com/office/drawing/2010/main" val="0"/>
              </a:ext>
            </a:extLst>
          </a:blip>
          <a:srcRect l="97362" t="-10288" b="-1"/>
          <a:stretch/>
        </p:blipFill>
        <p:spPr>
          <a:xfrm>
            <a:off x="11798710" y="1085850"/>
            <a:ext cx="154514" cy="5118305"/>
          </a:xfrm>
          <a:prstGeom prst="rect">
            <a:avLst/>
          </a:prstGeom>
        </p:spPr>
      </p:pic>
      <p:pic>
        <p:nvPicPr>
          <p:cNvPr id="8" name="Picture 7" descr="Chart, bar chart&#10;&#10;Description automatically generated">
            <a:extLst>
              <a:ext uri="{FF2B5EF4-FFF2-40B4-BE49-F238E27FC236}">
                <a16:creationId xmlns:a16="http://schemas.microsoft.com/office/drawing/2014/main" id="{2F3543DF-A1D8-28FB-DBB0-63DEDB469027}"/>
              </a:ext>
            </a:extLst>
          </p:cNvPr>
          <p:cNvPicPr>
            <a:picLocks noChangeAspect="1"/>
          </p:cNvPicPr>
          <p:nvPr/>
        </p:nvPicPr>
        <p:blipFill rotWithShape="1">
          <a:blip r:embed="rId2">
            <a:extLst>
              <a:ext uri="{28A0092B-C50C-407E-A947-70E740481C1C}">
                <a14:useLocalDpi xmlns:a14="http://schemas.microsoft.com/office/drawing/2010/main" val="0"/>
              </a:ext>
            </a:extLst>
          </a:blip>
          <a:srcRect t="91158" b="6569"/>
          <a:stretch/>
        </p:blipFill>
        <p:spPr>
          <a:xfrm>
            <a:off x="6096000" y="5781674"/>
            <a:ext cx="5857224" cy="127205"/>
          </a:xfrm>
          <a:prstGeom prst="rect">
            <a:avLst/>
          </a:prstGeom>
        </p:spPr>
      </p:pic>
      <p:pic>
        <p:nvPicPr>
          <p:cNvPr id="10" name="Picture 9" descr="Chart, bar chart&#10;&#10;Description automatically generated">
            <a:extLst>
              <a:ext uri="{FF2B5EF4-FFF2-40B4-BE49-F238E27FC236}">
                <a16:creationId xmlns:a16="http://schemas.microsoft.com/office/drawing/2014/main" id="{4250EA4A-41B0-E5F2-E960-99410B96BE32}"/>
              </a:ext>
            </a:extLst>
          </p:cNvPr>
          <p:cNvPicPr>
            <a:picLocks noChangeAspect="1"/>
          </p:cNvPicPr>
          <p:nvPr/>
        </p:nvPicPr>
        <p:blipFill rotWithShape="1">
          <a:blip r:embed="rId3">
            <a:extLst>
              <a:ext uri="{28A0092B-C50C-407E-A947-70E740481C1C}">
                <a14:useLocalDpi xmlns:a14="http://schemas.microsoft.com/office/drawing/2010/main" val="0"/>
              </a:ext>
            </a:extLst>
          </a:blip>
          <a:srcRect t="9009" r="58518"/>
          <a:stretch/>
        </p:blipFill>
        <p:spPr>
          <a:xfrm>
            <a:off x="70392" y="1971675"/>
            <a:ext cx="2499515" cy="4124325"/>
          </a:xfrm>
          <a:prstGeom prst="rect">
            <a:avLst/>
          </a:prstGeom>
        </p:spPr>
      </p:pic>
      <p:pic>
        <p:nvPicPr>
          <p:cNvPr id="11" name="Picture 10" descr="Chart, bar chart&#10;&#10;Description automatically generated">
            <a:extLst>
              <a:ext uri="{FF2B5EF4-FFF2-40B4-BE49-F238E27FC236}">
                <a16:creationId xmlns:a16="http://schemas.microsoft.com/office/drawing/2014/main" id="{02B733D7-AE7A-61CB-699B-12D5232CC7A9}"/>
              </a:ext>
            </a:extLst>
          </p:cNvPr>
          <p:cNvPicPr>
            <a:picLocks noChangeAspect="1"/>
          </p:cNvPicPr>
          <p:nvPr/>
        </p:nvPicPr>
        <p:blipFill rotWithShape="1">
          <a:blip r:embed="rId3">
            <a:extLst>
              <a:ext uri="{28A0092B-C50C-407E-A947-70E740481C1C}">
                <a14:useLocalDpi xmlns:a14="http://schemas.microsoft.com/office/drawing/2010/main" val="0"/>
              </a:ext>
            </a:extLst>
          </a:blip>
          <a:srcRect b="88937"/>
          <a:stretch/>
        </p:blipFill>
        <p:spPr>
          <a:xfrm>
            <a:off x="70392" y="1563329"/>
            <a:ext cx="6025607" cy="501445"/>
          </a:xfrm>
          <a:prstGeom prst="rect">
            <a:avLst/>
          </a:prstGeom>
        </p:spPr>
      </p:pic>
      <p:pic>
        <p:nvPicPr>
          <p:cNvPr id="12" name="Picture 11" descr="Chart, bar chart&#10;&#10;Description automatically generated">
            <a:extLst>
              <a:ext uri="{FF2B5EF4-FFF2-40B4-BE49-F238E27FC236}">
                <a16:creationId xmlns:a16="http://schemas.microsoft.com/office/drawing/2014/main" id="{1B01B77A-B315-D458-5C1D-B0231CF56687}"/>
              </a:ext>
            </a:extLst>
          </p:cNvPr>
          <p:cNvPicPr>
            <a:picLocks noChangeAspect="1"/>
          </p:cNvPicPr>
          <p:nvPr/>
        </p:nvPicPr>
        <p:blipFill rotWithShape="1">
          <a:blip r:embed="rId3">
            <a:extLst>
              <a:ext uri="{28A0092B-C50C-407E-A947-70E740481C1C}">
                <a14:useLocalDpi xmlns:a14="http://schemas.microsoft.com/office/drawing/2010/main" val="0"/>
              </a:ext>
            </a:extLst>
          </a:blip>
          <a:srcRect l="41481" b="80064"/>
          <a:stretch/>
        </p:blipFill>
        <p:spPr>
          <a:xfrm>
            <a:off x="2569907" y="1563330"/>
            <a:ext cx="3526092" cy="903646"/>
          </a:xfrm>
          <a:prstGeom prst="rect">
            <a:avLst/>
          </a:prstGeom>
        </p:spPr>
      </p:pic>
      <p:pic>
        <p:nvPicPr>
          <p:cNvPr id="13" name="Picture 12" descr="Chart, bar chart&#10;&#10;Description automatically generated">
            <a:extLst>
              <a:ext uri="{FF2B5EF4-FFF2-40B4-BE49-F238E27FC236}">
                <a16:creationId xmlns:a16="http://schemas.microsoft.com/office/drawing/2014/main" id="{800C71B1-6187-E6D5-0383-E15824146989}"/>
              </a:ext>
            </a:extLst>
          </p:cNvPr>
          <p:cNvPicPr>
            <a:picLocks noChangeAspect="1"/>
          </p:cNvPicPr>
          <p:nvPr/>
        </p:nvPicPr>
        <p:blipFill rotWithShape="1">
          <a:blip r:embed="rId3">
            <a:extLst>
              <a:ext uri="{28A0092B-C50C-407E-A947-70E740481C1C}">
                <a14:useLocalDpi xmlns:a14="http://schemas.microsoft.com/office/drawing/2010/main" val="0"/>
              </a:ext>
            </a:extLst>
          </a:blip>
          <a:srcRect l="41481" t="93166" b="4339"/>
          <a:stretch/>
        </p:blipFill>
        <p:spPr>
          <a:xfrm>
            <a:off x="2569907" y="5781674"/>
            <a:ext cx="3526092" cy="127205"/>
          </a:xfrm>
          <a:prstGeom prst="rect">
            <a:avLst/>
          </a:prstGeom>
        </p:spPr>
      </p:pic>
      <p:pic>
        <p:nvPicPr>
          <p:cNvPr id="14" name="Picture 13" descr="Chart, bar chart&#10;&#10;Description automatically generated">
            <a:extLst>
              <a:ext uri="{FF2B5EF4-FFF2-40B4-BE49-F238E27FC236}">
                <a16:creationId xmlns:a16="http://schemas.microsoft.com/office/drawing/2014/main" id="{EC64AEBB-08C4-8E4C-F4BE-902C393355FF}"/>
              </a:ext>
            </a:extLst>
          </p:cNvPr>
          <p:cNvPicPr>
            <a:picLocks noChangeAspect="1"/>
          </p:cNvPicPr>
          <p:nvPr/>
        </p:nvPicPr>
        <p:blipFill rotWithShape="1">
          <a:blip r:embed="rId3">
            <a:extLst>
              <a:ext uri="{28A0092B-C50C-407E-A947-70E740481C1C}">
                <a14:useLocalDpi xmlns:a14="http://schemas.microsoft.com/office/drawing/2010/main" val="0"/>
              </a:ext>
            </a:extLst>
          </a:blip>
          <a:srcRect l="98103"/>
          <a:stretch/>
        </p:blipFill>
        <p:spPr>
          <a:xfrm>
            <a:off x="5981700" y="1563329"/>
            <a:ext cx="114299" cy="4532671"/>
          </a:xfrm>
          <a:prstGeom prst="rect">
            <a:avLst/>
          </a:prstGeom>
        </p:spPr>
      </p:pic>
    </p:spTree>
    <p:extLst>
      <p:ext uri="{BB962C8B-B14F-4D97-AF65-F5344CB8AC3E}">
        <p14:creationId xmlns:p14="http://schemas.microsoft.com/office/powerpoint/2010/main" val="2755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Shape 427"/>
        <p:cNvGrpSpPr/>
        <p:nvPr/>
      </p:nvGrpSpPr>
      <p:grpSpPr>
        <a:xfrm>
          <a:off x="0" y="0"/>
          <a:ext cx="0" cy="0"/>
          <a:chOff x="0" y="0"/>
          <a:chExt cx="0" cy="0"/>
        </a:xfrm>
      </p:grpSpPr>
      <p:sp>
        <p:nvSpPr>
          <p:cNvPr id="428" name="Google Shape;428;p41"/>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pPr>
              <a:buSzPct val="33333"/>
            </a:pPr>
            <a:r>
              <a:rPr lang="en"/>
              <a:t>Neural Architecture of Speech: MEG Encoding</a:t>
            </a:r>
            <a:endParaRPr/>
          </a:p>
        </p:txBody>
      </p:sp>
      <p:sp>
        <p:nvSpPr>
          <p:cNvPr id="429" name="Google Shape;429;p41"/>
          <p:cNvSpPr txBox="1">
            <a:spLocks noGrp="1"/>
          </p:cNvSpPr>
          <p:nvPr>
            <p:ph type="sldNum" idx="12"/>
          </p:nvPr>
        </p:nvSpPr>
        <p:spPr>
          <a:xfrm>
            <a:off x="8610600" y="6532575"/>
            <a:ext cx="3429200" cy="365200"/>
          </a:xfrm>
          <a:prstGeom prst="rect">
            <a:avLst/>
          </a:prstGeom>
        </p:spPr>
        <p:txBody>
          <a:bodyPr spcFirstLastPara="1" vert="horz" wrap="square" lIns="91433" tIns="45700" rIns="91433" bIns="45700" rtlCol="0" anchor="t" anchorCtr="0">
            <a:noAutofit/>
          </a:bodyPr>
          <a:lstStyle/>
          <a:p>
            <a:pPr>
              <a:buClr>
                <a:srgbClr val="000000"/>
              </a:buClr>
            </a:pPr>
            <a:fld id="{00000000-1234-1234-1234-123412341234}" type="slidenum">
              <a:rPr lang="en"/>
              <a:pPr>
                <a:buClr>
                  <a:srgbClr val="000000"/>
                </a:buClr>
              </a:pPr>
              <a:t>75</a:t>
            </a:fld>
            <a:endParaRPr/>
          </a:p>
        </p:txBody>
      </p:sp>
      <p:sp>
        <p:nvSpPr>
          <p:cNvPr id="430" name="Google Shape;430;p41"/>
          <p:cNvSpPr txBox="1">
            <a:spLocks noGrp="1"/>
          </p:cNvSpPr>
          <p:nvPr>
            <p:ph type="body" idx="4294967295"/>
          </p:nvPr>
        </p:nvSpPr>
        <p:spPr>
          <a:xfrm>
            <a:off x="571140" y="6544005"/>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p>
            <a:pPr marL="0" indent="0">
              <a:spcBef>
                <a:spcPts val="0"/>
              </a:spcBef>
              <a:buClr>
                <a:srgbClr val="222222"/>
              </a:buClr>
              <a:buSzPct val="100000"/>
              <a:buNone/>
            </a:pPr>
            <a:r>
              <a:rPr lang="en-US" u="sng">
                <a:solidFill>
                  <a:schemeClr val="hlink"/>
                </a:solidFill>
                <a:latin typeface="Arial"/>
                <a:ea typeface="Arial"/>
                <a:cs typeface="Arial"/>
                <a:sym typeface="Arial"/>
                <a:hlinkClick r:id="rId3"/>
              </a:rPr>
              <a:t>Oota, Subba Reddy, Gupta, Manish and Toneva, Mariya. "Joint processing of linguistic properties in brains and language models."  2022 arXiv.</a:t>
            </a:r>
            <a:endParaRPr/>
          </a:p>
        </p:txBody>
      </p:sp>
      <p:sp>
        <p:nvSpPr>
          <p:cNvPr id="432" name="Google Shape;432;p41"/>
          <p:cNvSpPr txBox="1"/>
          <p:nvPr/>
        </p:nvSpPr>
        <p:spPr>
          <a:xfrm>
            <a:off x="1828800" y="4958328"/>
            <a:ext cx="5069529" cy="1354176"/>
          </a:xfrm>
          <a:prstGeom prst="rect">
            <a:avLst/>
          </a:prstGeom>
          <a:solidFill>
            <a:srgbClr val="FFF2CC"/>
          </a:solidFill>
          <a:ln>
            <a:noFill/>
          </a:ln>
        </p:spPr>
        <p:txBody>
          <a:bodyPr spcFirstLastPara="1" wrap="square" lIns="121900" tIns="121900" rIns="121900" bIns="121900" anchor="t" anchorCtr="0">
            <a:spAutoFit/>
          </a:bodyPr>
          <a:lstStyle/>
          <a:p>
            <a:r>
              <a:rPr lang="en-US"/>
              <a:t>Previous studies using statistical correlation have observed using controlled settings (like piano tones) that the response to auditory stimulus peaks at around 200ms</a:t>
            </a:r>
            <a:endParaRPr lang="en-US" sz="2000"/>
          </a:p>
        </p:txBody>
      </p:sp>
      <p:sp>
        <p:nvSpPr>
          <p:cNvPr id="433" name="Google Shape;433;p41"/>
          <p:cNvSpPr txBox="1"/>
          <p:nvPr/>
        </p:nvSpPr>
        <p:spPr>
          <a:xfrm>
            <a:off x="152201" y="1087082"/>
            <a:ext cx="6579339" cy="1854313"/>
          </a:xfrm>
          <a:prstGeom prst="rect">
            <a:avLst/>
          </a:prstGeom>
          <a:noFill/>
          <a:ln>
            <a:noFill/>
          </a:ln>
        </p:spPr>
        <p:txBody>
          <a:bodyPr spcFirstLastPara="1" wrap="square" lIns="121900" tIns="121900" rIns="121900" bIns="121900" anchor="t" anchorCtr="0">
            <a:spAutoFit/>
          </a:bodyPr>
          <a:lstStyle/>
          <a:p>
            <a:pPr marL="237061" indent="-262460">
              <a:lnSpc>
                <a:spcPct val="90000"/>
              </a:lnSpc>
              <a:buClr>
                <a:schemeClr val="dk1"/>
              </a:buClr>
              <a:buSzPts val="1700"/>
              <a:buChar char="•"/>
            </a:pPr>
            <a:r>
              <a:rPr lang="en" sz="2000">
                <a:solidFill>
                  <a:schemeClr val="dk1"/>
                </a:solidFill>
                <a:latin typeface="Calibri"/>
                <a:ea typeface="Calibri"/>
                <a:cs typeface="Calibri"/>
                <a:sym typeface="Calibri"/>
              </a:rPr>
              <a:t>Stimuli: Narrative Stories</a:t>
            </a:r>
            <a:endParaRPr sz="2000">
              <a:solidFill>
                <a:schemeClr val="dk1"/>
              </a:solidFill>
              <a:latin typeface="Calibri"/>
              <a:ea typeface="Calibri"/>
              <a:cs typeface="Calibri"/>
              <a:sym typeface="Calibri"/>
            </a:endParaRPr>
          </a:p>
          <a:p>
            <a:pPr marL="237061" indent="-262460">
              <a:lnSpc>
                <a:spcPct val="90000"/>
              </a:lnSpc>
              <a:spcBef>
                <a:spcPts val="1333"/>
              </a:spcBef>
              <a:buClr>
                <a:schemeClr val="dk1"/>
              </a:buClr>
              <a:buSzPts val="1700"/>
              <a:buChar char="•"/>
            </a:pPr>
            <a:r>
              <a:rPr lang="en" sz="2000">
                <a:solidFill>
                  <a:schemeClr val="dk1"/>
                </a:solidFill>
                <a:latin typeface="Calibri"/>
                <a:ea typeface="Calibri"/>
                <a:cs typeface="Calibri"/>
                <a:sym typeface="Calibri"/>
              </a:rPr>
              <a:t>Stimulus representation: SSL speech models and speech descriptors</a:t>
            </a:r>
            <a:endParaRPr sz="2000">
              <a:solidFill>
                <a:schemeClr val="dk1"/>
              </a:solidFill>
              <a:latin typeface="Calibri"/>
              <a:ea typeface="Calibri"/>
              <a:cs typeface="Calibri"/>
              <a:sym typeface="Calibri"/>
            </a:endParaRPr>
          </a:p>
          <a:p>
            <a:pPr marL="237061" indent="-262460">
              <a:lnSpc>
                <a:spcPct val="90000"/>
              </a:lnSpc>
              <a:spcBef>
                <a:spcPts val="1333"/>
              </a:spcBef>
              <a:spcAft>
                <a:spcPts val="1333"/>
              </a:spcAft>
              <a:buClr>
                <a:schemeClr val="dk1"/>
              </a:buClr>
              <a:buSzPts val="1700"/>
              <a:buChar char="•"/>
            </a:pPr>
            <a:r>
              <a:rPr lang="en" sz="2000">
                <a:solidFill>
                  <a:schemeClr val="dk1"/>
                </a:solidFill>
                <a:latin typeface="Calibri"/>
                <a:ea typeface="Calibri"/>
                <a:cs typeface="Calibri"/>
                <a:sym typeface="Calibri"/>
              </a:rPr>
              <a:t>Brain recording &amp; modality: MEG, Listening</a:t>
            </a:r>
          </a:p>
        </p:txBody>
      </p:sp>
      <p:pic>
        <p:nvPicPr>
          <p:cNvPr id="5" name="Picture 4" descr="A picture containing text, screenshot, line&#10;&#10;Description automatically generated">
            <a:extLst>
              <a:ext uri="{FF2B5EF4-FFF2-40B4-BE49-F238E27FC236}">
                <a16:creationId xmlns:a16="http://schemas.microsoft.com/office/drawing/2014/main" id="{4609D6DA-E0D4-6162-A247-73CFF8852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201" y="2786436"/>
            <a:ext cx="8725099" cy="1923533"/>
          </a:xfrm>
          <a:prstGeom prst="rect">
            <a:avLst/>
          </a:prstGeom>
        </p:spPr>
      </p:pic>
      <p:pic>
        <p:nvPicPr>
          <p:cNvPr id="3" name="Picture 2" descr="A picture containing text, screenshot, font, plot&#10;&#10;Description automatically generated">
            <a:extLst>
              <a:ext uri="{FF2B5EF4-FFF2-40B4-BE49-F238E27FC236}">
                <a16:creationId xmlns:a16="http://schemas.microsoft.com/office/drawing/2014/main" id="{47DEC382-BE43-1DB0-0494-C02CAC52C2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8906" y="4419600"/>
            <a:ext cx="3788193" cy="2245106"/>
          </a:xfrm>
          <a:prstGeom prst="rect">
            <a:avLst/>
          </a:prstGeom>
        </p:spPr>
      </p:pic>
    </p:spTree>
    <p:extLst>
      <p:ext uri="{BB962C8B-B14F-4D97-AF65-F5344CB8AC3E}">
        <p14:creationId xmlns:p14="http://schemas.microsoft.com/office/powerpoint/2010/main" val="257993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Shape 427"/>
        <p:cNvGrpSpPr/>
        <p:nvPr/>
      </p:nvGrpSpPr>
      <p:grpSpPr>
        <a:xfrm>
          <a:off x="0" y="0"/>
          <a:ext cx="0" cy="0"/>
          <a:chOff x="0" y="0"/>
          <a:chExt cx="0" cy="0"/>
        </a:xfrm>
      </p:grpSpPr>
      <p:sp>
        <p:nvSpPr>
          <p:cNvPr id="428" name="Google Shape;428;p41"/>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pPr>
              <a:buSzPct val="33333"/>
            </a:pPr>
            <a:r>
              <a:rPr lang="en"/>
              <a:t>Neural Architecture of Speech: MEG Encoding</a:t>
            </a:r>
            <a:endParaRPr/>
          </a:p>
        </p:txBody>
      </p:sp>
      <p:sp>
        <p:nvSpPr>
          <p:cNvPr id="429" name="Google Shape;429;p41"/>
          <p:cNvSpPr txBox="1">
            <a:spLocks noGrp="1"/>
          </p:cNvSpPr>
          <p:nvPr>
            <p:ph type="sldNum" idx="12"/>
          </p:nvPr>
        </p:nvSpPr>
        <p:spPr>
          <a:xfrm>
            <a:off x="8610600" y="6532575"/>
            <a:ext cx="3429200" cy="365200"/>
          </a:xfrm>
          <a:prstGeom prst="rect">
            <a:avLst/>
          </a:prstGeom>
        </p:spPr>
        <p:txBody>
          <a:bodyPr spcFirstLastPara="1" vert="horz" wrap="square" lIns="91433" tIns="45700" rIns="91433" bIns="45700" rtlCol="0" anchor="t" anchorCtr="0">
            <a:noAutofit/>
          </a:bodyPr>
          <a:lstStyle/>
          <a:p>
            <a:pPr>
              <a:buClr>
                <a:srgbClr val="000000"/>
              </a:buClr>
            </a:pPr>
            <a:fld id="{00000000-1234-1234-1234-123412341234}" type="slidenum">
              <a:rPr lang="en"/>
              <a:pPr>
                <a:buClr>
                  <a:srgbClr val="000000"/>
                </a:buClr>
              </a:pPr>
              <a:t>76</a:t>
            </a:fld>
            <a:endParaRPr/>
          </a:p>
        </p:txBody>
      </p:sp>
      <p:sp>
        <p:nvSpPr>
          <p:cNvPr id="430" name="Google Shape;430;p41"/>
          <p:cNvSpPr txBox="1">
            <a:spLocks noGrp="1"/>
          </p:cNvSpPr>
          <p:nvPr>
            <p:ph type="body" idx="4294967295"/>
          </p:nvPr>
        </p:nvSpPr>
        <p:spPr>
          <a:xfrm>
            <a:off x="571140" y="6544005"/>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p>
            <a:pPr marL="0" indent="0">
              <a:spcBef>
                <a:spcPts val="0"/>
              </a:spcBef>
              <a:buClr>
                <a:srgbClr val="222222"/>
              </a:buClr>
              <a:buSzPct val="100000"/>
              <a:buNone/>
            </a:pPr>
            <a:r>
              <a:rPr lang="en-US" u="sng">
                <a:solidFill>
                  <a:schemeClr val="hlink"/>
                </a:solidFill>
                <a:latin typeface="Arial"/>
                <a:ea typeface="Arial"/>
                <a:cs typeface="Arial"/>
                <a:sym typeface="Arial"/>
                <a:hlinkClick r:id="rId3"/>
              </a:rPr>
              <a:t>Oota, Subba Reddy, Gupta, Manish and Toneva, Mariya. "Joint processing of linguistic properties in brains and language models."  2022 arXiv.</a:t>
            </a:r>
            <a:endParaRPr/>
          </a:p>
        </p:txBody>
      </p:sp>
      <p:sp>
        <p:nvSpPr>
          <p:cNvPr id="432" name="Google Shape;432;p41"/>
          <p:cNvSpPr txBox="1"/>
          <p:nvPr/>
        </p:nvSpPr>
        <p:spPr>
          <a:xfrm>
            <a:off x="195566" y="4322360"/>
            <a:ext cx="4024209" cy="1477287"/>
          </a:xfrm>
          <a:prstGeom prst="rect">
            <a:avLst/>
          </a:prstGeom>
          <a:solidFill>
            <a:srgbClr val="FFF2CC"/>
          </a:solidFill>
          <a:ln>
            <a:noFill/>
          </a:ln>
        </p:spPr>
        <p:txBody>
          <a:bodyPr spcFirstLastPara="1" wrap="square" lIns="121900" tIns="121900" rIns="121900" bIns="121900" anchor="t" anchorCtr="0">
            <a:spAutoFit/>
          </a:bodyPr>
          <a:lstStyle/>
          <a:p>
            <a:r>
              <a:rPr lang="en-US" sz="2000"/>
              <a:t>Data2Vec: Early layers contribute the most to auditory response while later layers  contribute both auditory and language information</a:t>
            </a:r>
          </a:p>
        </p:txBody>
      </p:sp>
      <p:pic>
        <p:nvPicPr>
          <p:cNvPr id="7" name="Picture 6" descr="A picture containing text, screenshot&#10;&#10;Description automatically generated">
            <a:extLst>
              <a:ext uri="{FF2B5EF4-FFF2-40B4-BE49-F238E27FC236}">
                <a16:creationId xmlns:a16="http://schemas.microsoft.com/office/drawing/2014/main" id="{EECC8312-73A7-8439-2E80-FE416D400F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13" y="1290335"/>
            <a:ext cx="8465112" cy="2823211"/>
          </a:xfrm>
          <a:prstGeom prst="rect">
            <a:avLst/>
          </a:prstGeom>
        </p:spPr>
      </p:pic>
      <p:pic>
        <p:nvPicPr>
          <p:cNvPr id="9" name="Picture 8" descr="A picture containing diagram, plot, screenshot, line&#10;&#10;Description automatically generated">
            <a:extLst>
              <a:ext uri="{FF2B5EF4-FFF2-40B4-BE49-F238E27FC236}">
                <a16:creationId xmlns:a16="http://schemas.microsoft.com/office/drawing/2014/main" id="{737B02DA-4DF6-C47E-847F-00C2EE668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4493" y="4162254"/>
            <a:ext cx="4450466" cy="2552921"/>
          </a:xfrm>
          <a:prstGeom prst="rect">
            <a:avLst/>
          </a:prstGeom>
        </p:spPr>
      </p:pic>
    </p:spTree>
    <p:extLst>
      <p:ext uri="{BB962C8B-B14F-4D97-AF65-F5344CB8AC3E}">
        <p14:creationId xmlns:p14="http://schemas.microsoft.com/office/powerpoint/2010/main" val="20656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Shape 630"/>
        <p:cNvGrpSpPr/>
        <p:nvPr/>
      </p:nvGrpSpPr>
      <p:grpSpPr>
        <a:xfrm>
          <a:off x="0" y="0"/>
          <a:ext cx="0" cy="0"/>
          <a:chOff x="0" y="0"/>
          <a:chExt cx="0" cy="0"/>
        </a:xfrm>
      </p:grpSpPr>
      <p:sp>
        <p:nvSpPr>
          <p:cNvPr id="631" name="Google Shape;631;p59"/>
          <p:cNvSpPr txBox="1">
            <a:spLocks noGrp="1"/>
          </p:cNvSpPr>
          <p:nvPr>
            <p:ph type="title"/>
          </p:nvPr>
        </p:nvSpPr>
        <p:spPr>
          <a:xfrm>
            <a:off x="0" y="1"/>
            <a:ext cx="12192000" cy="952400"/>
          </a:xfrm>
          <a:prstGeom prst="rect">
            <a:avLst/>
          </a:prstGeom>
          <a:noFill/>
          <a:ln>
            <a:noFill/>
          </a:ln>
        </p:spPr>
        <p:txBody>
          <a:bodyPr spcFirstLastPara="1" vert="horz" wrap="square" lIns="91433" tIns="45700" rIns="91433" bIns="45700" rtlCol="0" anchor="ctr" anchorCtr="0">
            <a:normAutofit/>
          </a:bodyPr>
          <a:lstStyle/>
          <a:p>
            <a:pPr>
              <a:buSzPts val="3300"/>
            </a:pPr>
            <a:r>
              <a:rPr lang="en"/>
              <a:t>Recent work utilizing progress in LLMs for encoding</a:t>
            </a:r>
            <a:endParaRPr/>
          </a:p>
        </p:txBody>
      </p:sp>
      <p:sp>
        <p:nvSpPr>
          <p:cNvPr id="632" name="Google Shape;632;p59"/>
          <p:cNvSpPr txBox="1">
            <a:spLocks noGrp="1"/>
          </p:cNvSpPr>
          <p:nvPr>
            <p:ph type="body" idx="1"/>
          </p:nvPr>
        </p:nvSpPr>
        <p:spPr>
          <a:xfrm>
            <a:off x="147639" y="1104900"/>
            <a:ext cx="11892000" cy="5191200"/>
          </a:xfrm>
          <a:prstGeom prst="rect">
            <a:avLst/>
          </a:prstGeom>
          <a:noFill/>
          <a:ln>
            <a:noFill/>
          </a:ln>
        </p:spPr>
        <p:txBody>
          <a:bodyPr spcFirstLastPara="1" vert="horz" wrap="square" lIns="91433" tIns="45700" rIns="91433" bIns="45700" rtlCol="0" anchor="t" anchorCtr="0">
            <a:normAutofit lnSpcReduction="10000"/>
          </a:bodyPr>
          <a:lstStyle/>
          <a:p>
            <a:pPr marL="237061" indent="-228594">
              <a:buSzPts val="2100"/>
              <a:buFont typeface="Calibri"/>
              <a:buChar char="•"/>
            </a:pPr>
            <a:r>
              <a:rPr lang="en"/>
              <a:t>Using representations of stimuli from deep learning systems</a:t>
            </a:r>
            <a:endParaRPr/>
          </a:p>
          <a:p>
            <a:pPr marL="237061" indent="-228594">
              <a:buSzPts val="2100"/>
              <a:buFont typeface="Calibri"/>
              <a:buChar char="•"/>
            </a:pPr>
            <a:r>
              <a:rPr lang="en"/>
              <a:t>Language:</a:t>
            </a:r>
            <a:r>
              <a:rPr lang="en" b="1"/>
              <a:t> </a:t>
            </a:r>
            <a:endParaRPr b="1"/>
          </a:p>
          <a:p>
            <a:pPr marL="694249" lvl="1" indent="-296326">
              <a:spcBef>
                <a:spcPts val="1067"/>
              </a:spcBef>
              <a:buSzPts val="2100"/>
            </a:pPr>
            <a:r>
              <a:rPr lang="en"/>
              <a:t>Wehbe et al. 2014; Jain and Huth, 2018; Toneva and Wehbe, 2019;  Caucheteux and King, 2020/2022; Schrimpf et al. 2020/2021; Goldstein et al. 2021/2022; Oota et al. 2022; </a:t>
            </a:r>
            <a:endParaRPr/>
          </a:p>
          <a:p>
            <a:pPr marL="237061" indent="-228594">
              <a:buSzPts val="2100"/>
              <a:buFont typeface="Calibri"/>
              <a:buChar char="•"/>
            </a:pPr>
            <a:r>
              <a:rPr lang="en" b="1"/>
              <a:t>Vision</a:t>
            </a:r>
            <a:r>
              <a:rPr lang="en"/>
              <a:t>: </a:t>
            </a:r>
            <a:endParaRPr/>
          </a:p>
          <a:p>
            <a:pPr marL="694249" lvl="1" indent="-296326">
              <a:spcBef>
                <a:spcPts val="1067"/>
              </a:spcBef>
              <a:buSzPts val="2100"/>
            </a:pPr>
            <a:r>
              <a:rPr lang="en"/>
              <a:t>Yamins et al. 2014; Cichy et al. 2016; Konkle and Alvarez, 2020/2022;  Zhuang et al. 2022</a:t>
            </a:r>
            <a:endParaRPr/>
          </a:p>
          <a:p>
            <a:pPr marL="237061" indent="-228594">
              <a:buSzPts val="2100"/>
              <a:buFont typeface="Calibri"/>
              <a:buChar char="•"/>
            </a:pPr>
            <a:r>
              <a:rPr lang="en"/>
              <a:t>Audio</a:t>
            </a:r>
            <a:r>
              <a:rPr lang="en" b="1"/>
              <a:t>:</a:t>
            </a:r>
            <a:endParaRPr b="1"/>
          </a:p>
          <a:p>
            <a:pPr marL="694249" lvl="1" indent="-296326">
              <a:spcBef>
                <a:spcPts val="1067"/>
              </a:spcBef>
              <a:buSzPts val="2100"/>
            </a:pPr>
            <a:r>
              <a:rPr lang="en"/>
              <a:t>Kell et al. 2018; Vaidya, Jain, and Huth 2022; Millet et al. 2022, Tuckte et al. 2022, Oota et al. 2023</a:t>
            </a:r>
          </a:p>
          <a:p>
            <a:pPr marL="237061" indent="-228594">
              <a:buSzPts val="2100"/>
              <a:buFont typeface="Calibri"/>
              <a:buChar char="•"/>
            </a:pPr>
            <a:r>
              <a:rPr lang="da-DK"/>
              <a:t>Multi-Modal:</a:t>
            </a:r>
          </a:p>
          <a:p>
            <a:pPr marL="694249" lvl="1" indent="-296326">
              <a:spcBef>
                <a:spcPts val="1067"/>
              </a:spcBef>
              <a:buSzPts val="2100"/>
            </a:pPr>
            <a:r>
              <a:rPr lang="da-DK"/>
              <a:t>Oota et al. 2022; </a:t>
            </a:r>
            <a:endParaRPr/>
          </a:p>
          <a:p>
            <a:pPr marL="237061" indent="0">
              <a:buNone/>
            </a:pPr>
            <a:endParaRPr/>
          </a:p>
          <a:p>
            <a:pPr marL="237061" indent="-50799">
              <a:buSzPts val="2100"/>
              <a:buNone/>
            </a:pPr>
            <a:endParaRPr/>
          </a:p>
        </p:txBody>
      </p:sp>
    </p:spTree>
    <p:extLst>
      <p:ext uri="{BB962C8B-B14F-4D97-AF65-F5344CB8AC3E}">
        <p14:creationId xmlns:p14="http://schemas.microsoft.com/office/powerpoint/2010/main" val="7246869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Shape 806"/>
        <p:cNvGrpSpPr/>
        <p:nvPr/>
      </p:nvGrpSpPr>
      <p:grpSpPr>
        <a:xfrm>
          <a:off x="0" y="0"/>
          <a:ext cx="0" cy="0"/>
          <a:chOff x="0" y="0"/>
          <a:chExt cx="0" cy="0"/>
        </a:xfrm>
      </p:grpSpPr>
      <p:sp>
        <p:nvSpPr>
          <p:cNvPr id="807" name="Google Shape;807;p74"/>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fontScale="90000"/>
          </a:bodyPr>
          <a:lstStyle/>
          <a:p>
            <a:r>
              <a:rPr lang="en-US"/>
              <a:t>Image reconstruction with latent diffusion models from human brain activity</a:t>
            </a:r>
            <a:endParaRPr/>
          </a:p>
        </p:txBody>
      </p:sp>
      <p:sp>
        <p:nvSpPr>
          <p:cNvPr id="809" name="Google Shape;809;p74"/>
          <p:cNvSpPr txBox="1">
            <a:spLocks noGrp="1"/>
          </p:cNvSpPr>
          <p:nvPr>
            <p:ph type="body" idx="4294967295"/>
          </p:nvPr>
        </p:nvSpPr>
        <p:spPr>
          <a:xfrm>
            <a:off x="617567" y="6527240"/>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p>
            <a:pPr marL="0" indent="0">
              <a:spcBef>
                <a:spcPts val="0"/>
              </a:spcBef>
              <a:buClr>
                <a:srgbClr val="222222"/>
              </a:buClr>
              <a:buSzPct val="100000"/>
              <a:buNone/>
            </a:pPr>
            <a:r>
              <a:rPr lang="en-US" u="sng">
                <a:solidFill>
                  <a:schemeClr val="hlink"/>
                </a:solidFill>
                <a:hlinkClick r:id="rId3"/>
              </a:rPr>
              <a:t>Yu Takagi, Shinji Nishimoto. "High-resolution image reconstruction with latent diffusion models from human brain activity." CVPR (2023).</a:t>
            </a:r>
            <a:endParaRPr/>
          </a:p>
        </p:txBody>
      </p:sp>
      <p:sp>
        <p:nvSpPr>
          <p:cNvPr id="810" name="Google Shape;810;p74"/>
          <p:cNvSpPr txBox="1"/>
          <p:nvPr/>
        </p:nvSpPr>
        <p:spPr>
          <a:xfrm>
            <a:off x="265967" y="1138733"/>
            <a:ext cx="11476000" cy="1688307"/>
          </a:xfrm>
          <a:prstGeom prst="rect">
            <a:avLst/>
          </a:prstGeom>
          <a:noFill/>
          <a:ln>
            <a:noFill/>
          </a:ln>
        </p:spPr>
        <p:txBody>
          <a:bodyPr spcFirstLastPara="1" wrap="square" lIns="121900" tIns="121900" rIns="121900" bIns="121900" anchor="t" anchorCtr="0">
            <a:spAutoFit/>
          </a:bodyPr>
          <a:lstStyle/>
          <a:p>
            <a:pPr marL="237061" indent="-262460">
              <a:lnSpc>
                <a:spcPct val="90000"/>
              </a:lnSpc>
              <a:buClr>
                <a:schemeClr val="dk1"/>
              </a:buClr>
              <a:buSzPts val="1700"/>
              <a:buChar char="•"/>
            </a:pPr>
            <a:r>
              <a:rPr lang="en" sz="2267">
                <a:solidFill>
                  <a:schemeClr val="dk1"/>
                </a:solidFill>
                <a:latin typeface="Calibri"/>
                <a:ea typeface="Calibri"/>
                <a:cs typeface="Calibri"/>
                <a:sym typeface="Calibri"/>
              </a:rPr>
              <a:t>Stimuli: natural images</a:t>
            </a:r>
            <a:endParaRPr sz="2267">
              <a:solidFill>
                <a:schemeClr val="dk1"/>
              </a:solidFill>
              <a:latin typeface="Calibri"/>
              <a:ea typeface="Calibri"/>
              <a:cs typeface="Calibri"/>
              <a:sym typeface="Calibri"/>
            </a:endParaRPr>
          </a:p>
          <a:p>
            <a:pPr marL="237061" indent="-262460">
              <a:lnSpc>
                <a:spcPct val="90000"/>
              </a:lnSpc>
              <a:spcBef>
                <a:spcPts val="1333"/>
              </a:spcBef>
              <a:buClr>
                <a:schemeClr val="dk1"/>
              </a:buClr>
              <a:buSzPts val="1700"/>
              <a:buChar char="•"/>
            </a:pPr>
            <a:r>
              <a:rPr lang="en" sz="2267">
                <a:solidFill>
                  <a:schemeClr val="dk1"/>
                </a:solidFill>
                <a:latin typeface="Calibri"/>
                <a:ea typeface="Calibri"/>
                <a:cs typeface="Calibri"/>
                <a:sym typeface="Calibri"/>
              </a:rPr>
              <a:t>Stimulus representation: derived from CLIP and AlexNet models</a:t>
            </a:r>
            <a:endParaRPr sz="2267">
              <a:solidFill>
                <a:schemeClr val="dk1"/>
              </a:solidFill>
              <a:latin typeface="Calibri"/>
              <a:ea typeface="Calibri"/>
              <a:cs typeface="Calibri"/>
              <a:sym typeface="Calibri"/>
            </a:endParaRPr>
          </a:p>
          <a:p>
            <a:pPr marL="237061" indent="-262460">
              <a:lnSpc>
                <a:spcPct val="90000"/>
              </a:lnSpc>
              <a:spcBef>
                <a:spcPts val="1333"/>
              </a:spcBef>
              <a:spcAft>
                <a:spcPts val="1333"/>
              </a:spcAft>
              <a:buClr>
                <a:schemeClr val="dk1"/>
              </a:buClr>
              <a:buSzPts val="1700"/>
              <a:buChar char="•"/>
            </a:pPr>
            <a:r>
              <a:rPr lang="en" sz="2267">
                <a:solidFill>
                  <a:schemeClr val="dk1"/>
                </a:solidFill>
                <a:latin typeface="Calibri"/>
                <a:ea typeface="Calibri"/>
                <a:cs typeface="Calibri"/>
                <a:sym typeface="Calibri"/>
              </a:rPr>
              <a:t>Brain recording &amp; modality: fMRI,</a:t>
            </a:r>
            <a:r>
              <a:rPr lang="en" sz="2267">
                <a:latin typeface="Calibri"/>
                <a:ea typeface="Calibri"/>
                <a:cs typeface="Calibri"/>
                <a:sym typeface="Calibri"/>
              </a:rPr>
              <a:t> Viewing images, NSD dataset</a:t>
            </a:r>
            <a:endParaRPr sz="2400"/>
          </a:p>
        </p:txBody>
      </p:sp>
      <p:pic>
        <p:nvPicPr>
          <p:cNvPr id="6" name="Picture 5" descr="A collage of images of a teddy bear&#10;&#10;Description automatically generated with low confidence">
            <a:extLst>
              <a:ext uri="{FF2B5EF4-FFF2-40B4-BE49-F238E27FC236}">
                <a16:creationId xmlns:a16="http://schemas.microsoft.com/office/drawing/2014/main" id="{E2028353-974D-CBF7-BCF9-712252270903}"/>
              </a:ext>
            </a:extLst>
          </p:cNvPr>
          <p:cNvPicPr>
            <a:picLocks noChangeAspect="1"/>
          </p:cNvPicPr>
          <p:nvPr/>
        </p:nvPicPr>
        <p:blipFill rotWithShape="1">
          <a:blip r:embed="rId4">
            <a:extLst>
              <a:ext uri="{28A0092B-C50C-407E-A947-70E740481C1C}">
                <a14:useLocalDpi xmlns:a14="http://schemas.microsoft.com/office/drawing/2010/main" val="0"/>
              </a:ext>
            </a:extLst>
          </a:blip>
          <a:srcRect r="54441"/>
          <a:stretch/>
        </p:blipFill>
        <p:spPr>
          <a:xfrm>
            <a:off x="391351" y="3013372"/>
            <a:ext cx="5114100" cy="3193057"/>
          </a:xfrm>
          <a:prstGeom prst="rect">
            <a:avLst/>
          </a:prstGeom>
        </p:spPr>
      </p:pic>
      <p:pic>
        <p:nvPicPr>
          <p:cNvPr id="7" name="Picture 6" descr="A collage of images of a teddy bear&#10;&#10;Description automatically generated with low confidence">
            <a:extLst>
              <a:ext uri="{FF2B5EF4-FFF2-40B4-BE49-F238E27FC236}">
                <a16:creationId xmlns:a16="http://schemas.microsoft.com/office/drawing/2014/main" id="{FA958F22-AC49-F9AE-17C9-B87D92877E9A}"/>
              </a:ext>
            </a:extLst>
          </p:cNvPr>
          <p:cNvPicPr>
            <a:picLocks noChangeAspect="1"/>
          </p:cNvPicPr>
          <p:nvPr/>
        </p:nvPicPr>
        <p:blipFill rotWithShape="1">
          <a:blip r:embed="rId4">
            <a:extLst>
              <a:ext uri="{28A0092B-C50C-407E-A947-70E740481C1C}">
                <a14:useLocalDpi xmlns:a14="http://schemas.microsoft.com/office/drawing/2010/main" val="0"/>
              </a:ext>
            </a:extLst>
          </a:blip>
          <a:srcRect l="45559"/>
          <a:stretch/>
        </p:blipFill>
        <p:spPr>
          <a:xfrm>
            <a:off x="5505451" y="3013372"/>
            <a:ext cx="6111132" cy="3193057"/>
          </a:xfrm>
          <a:prstGeom prst="rect">
            <a:avLst/>
          </a:prstGeom>
        </p:spPr>
      </p:pic>
    </p:spTree>
    <p:extLst>
      <p:ext uri="{BB962C8B-B14F-4D97-AF65-F5344CB8AC3E}">
        <p14:creationId xmlns:p14="http://schemas.microsoft.com/office/powerpoint/2010/main" val="354315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Shape 806"/>
        <p:cNvGrpSpPr/>
        <p:nvPr/>
      </p:nvGrpSpPr>
      <p:grpSpPr>
        <a:xfrm>
          <a:off x="0" y="0"/>
          <a:ext cx="0" cy="0"/>
          <a:chOff x="0" y="0"/>
          <a:chExt cx="0" cy="0"/>
        </a:xfrm>
      </p:grpSpPr>
      <p:sp>
        <p:nvSpPr>
          <p:cNvPr id="807" name="Google Shape;807;p74"/>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fontScale="90000"/>
          </a:bodyPr>
          <a:lstStyle/>
          <a:p>
            <a:r>
              <a:rPr lang="en-US"/>
              <a:t>Image reconstruction with latent diffusion models from human brain activity</a:t>
            </a:r>
            <a:endParaRPr/>
          </a:p>
        </p:txBody>
      </p:sp>
      <p:pic>
        <p:nvPicPr>
          <p:cNvPr id="4" name="Picture 3" descr="A diagram of a decoding analysis&#10;&#10;Description automatically generated with low confidence">
            <a:extLst>
              <a:ext uri="{FF2B5EF4-FFF2-40B4-BE49-F238E27FC236}">
                <a16:creationId xmlns:a16="http://schemas.microsoft.com/office/drawing/2014/main" id="{11072659-90E1-57CB-2CF2-4B6BE1E1B7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536" y="1034756"/>
            <a:ext cx="10616831" cy="2506467"/>
          </a:xfrm>
          <a:prstGeom prst="rect">
            <a:avLst/>
          </a:prstGeom>
        </p:spPr>
      </p:pic>
      <p:pic>
        <p:nvPicPr>
          <p:cNvPr id="3" name="Picture 2" descr="A picture containing screenshot&#10;&#10;Description automatically generated">
            <a:extLst>
              <a:ext uri="{FF2B5EF4-FFF2-40B4-BE49-F238E27FC236}">
                <a16:creationId xmlns:a16="http://schemas.microsoft.com/office/drawing/2014/main" id="{6257EBC9-F105-AE13-9CD4-7579B9C334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521" y="3623578"/>
            <a:ext cx="10508891" cy="2735817"/>
          </a:xfrm>
          <a:prstGeom prst="rect">
            <a:avLst/>
          </a:prstGeom>
        </p:spPr>
      </p:pic>
      <p:sp>
        <p:nvSpPr>
          <p:cNvPr id="5" name="Google Shape;809;p74">
            <a:extLst>
              <a:ext uri="{FF2B5EF4-FFF2-40B4-BE49-F238E27FC236}">
                <a16:creationId xmlns:a16="http://schemas.microsoft.com/office/drawing/2014/main" id="{E7B12FDC-6E7E-0B68-7FBC-E897C4060801}"/>
              </a:ext>
            </a:extLst>
          </p:cNvPr>
          <p:cNvSpPr txBox="1">
            <a:spLocks/>
          </p:cNvSpPr>
          <p:nvPr/>
        </p:nvSpPr>
        <p:spPr>
          <a:xfrm>
            <a:off x="617567" y="6527240"/>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222222"/>
              </a:buClr>
              <a:buSzPct val="100000"/>
              <a:buFont typeface="Arial" panose="020B0604020202020204" pitchFamily="34" charset="0"/>
              <a:buNone/>
            </a:pPr>
            <a:r>
              <a:rPr lang="en-US" u="sng">
                <a:solidFill>
                  <a:schemeClr val="hlink"/>
                </a:solidFill>
                <a:hlinkClick r:id="rId5"/>
              </a:rPr>
              <a:t>Yu Takagi, Shinji Nishimoto. "High-resolution image reconstruction with latent diffusion models from human brain activity." CVPR (2023).</a:t>
            </a:r>
            <a:endParaRPr lang="en-US"/>
          </a:p>
        </p:txBody>
      </p:sp>
    </p:spTree>
    <p:extLst>
      <p:ext uri="{BB962C8B-B14F-4D97-AF65-F5344CB8AC3E}">
        <p14:creationId xmlns:p14="http://schemas.microsoft.com/office/powerpoint/2010/main" val="2219241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B6F6F-902B-2D7B-8967-98C937E3A649}"/>
              </a:ext>
            </a:extLst>
          </p:cNvPr>
          <p:cNvSpPr>
            <a:spLocks noGrp="1"/>
          </p:cNvSpPr>
          <p:nvPr>
            <p:ph type="title"/>
          </p:nvPr>
        </p:nvSpPr>
        <p:spPr>
          <a:xfrm>
            <a:off x="838200" y="195005"/>
            <a:ext cx="10515600" cy="602438"/>
          </a:xfrm>
        </p:spPr>
        <p:txBody>
          <a:bodyPr>
            <a:normAutofit fontScale="90000"/>
          </a:bodyPr>
          <a:lstStyle/>
          <a:p>
            <a:r>
              <a:rPr lang="en-US"/>
              <a:t>Transformer </a:t>
            </a:r>
          </a:p>
        </p:txBody>
      </p:sp>
      <p:pic>
        <p:nvPicPr>
          <p:cNvPr id="4" name="Content Placeholder 3" descr="Diagram&#10;&#10;Description automatically generated">
            <a:extLst>
              <a:ext uri="{FF2B5EF4-FFF2-40B4-BE49-F238E27FC236}">
                <a16:creationId xmlns:a16="http://schemas.microsoft.com/office/drawing/2014/main" id="{C904F6BA-C34C-B481-48E5-F822057A6E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89286" y="1036947"/>
            <a:ext cx="4295554" cy="5209399"/>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57F412F2-E7A8-8946-CAE5-01BBE2E6FC48}"/>
              </a:ext>
            </a:extLst>
          </p:cNvPr>
          <p:cNvPicPr>
            <a:picLocks noChangeAspect="1"/>
          </p:cNvPicPr>
          <p:nvPr/>
        </p:nvPicPr>
        <p:blipFill rotWithShape="1">
          <a:blip r:embed="rId3">
            <a:extLst>
              <a:ext uri="{28A0092B-C50C-407E-A947-70E740481C1C}">
                <a14:useLocalDpi xmlns:a14="http://schemas.microsoft.com/office/drawing/2010/main" val="0"/>
              </a:ext>
            </a:extLst>
          </a:blip>
          <a:srcRect r="51598"/>
          <a:stretch/>
        </p:blipFill>
        <p:spPr>
          <a:xfrm>
            <a:off x="8345091" y="1944505"/>
            <a:ext cx="3627169" cy="4212985"/>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F018BD39-42D5-4948-9C2F-76A7403BC929}"/>
              </a:ext>
            </a:extLst>
          </p:cNvPr>
          <p:cNvPicPr>
            <a:picLocks noChangeAspect="1"/>
          </p:cNvPicPr>
          <p:nvPr/>
        </p:nvPicPr>
        <p:blipFill rotWithShape="1">
          <a:blip r:embed="rId3">
            <a:extLst>
              <a:ext uri="{28A0092B-C50C-407E-A947-70E740481C1C}">
                <a14:useLocalDpi xmlns:a14="http://schemas.microsoft.com/office/drawing/2010/main" val="0"/>
              </a:ext>
            </a:extLst>
          </a:blip>
          <a:srcRect l="50502"/>
          <a:stretch/>
        </p:blipFill>
        <p:spPr>
          <a:xfrm>
            <a:off x="219739" y="1944505"/>
            <a:ext cx="3709296" cy="4212985"/>
          </a:xfrm>
          <a:prstGeom prst="rect">
            <a:avLst/>
          </a:prstGeom>
        </p:spPr>
      </p:pic>
      <p:sp>
        <p:nvSpPr>
          <p:cNvPr id="7" name="Rectangle: Rounded Corners 6">
            <a:extLst>
              <a:ext uri="{FF2B5EF4-FFF2-40B4-BE49-F238E27FC236}">
                <a16:creationId xmlns:a16="http://schemas.microsoft.com/office/drawing/2014/main" id="{8157518E-DAF9-AAAC-DA5B-5E6AA1493527}"/>
              </a:ext>
            </a:extLst>
          </p:cNvPr>
          <p:cNvSpPr/>
          <p:nvPr/>
        </p:nvSpPr>
        <p:spPr>
          <a:xfrm>
            <a:off x="4072270" y="2732567"/>
            <a:ext cx="1935125" cy="322166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8" name="Rectangle: Rounded Corners 7">
            <a:extLst>
              <a:ext uri="{FF2B5EF4-FFF2-40B4-BE49-F238E27FC236}">
                <a16:creationId xmlns:a16="http://schemas.microsoft.com/office/drawing/2014/main" id="{DAD727F7-452A-286D-D5F0-FFDA95F89286}"/>
              </a:ext>
            </a:extLst>
          </p:cNvPr>
          <p:cNvSpPr/>
          <p:nvPr/>
        </p:nvSpPr>
        <p:spPr>
          <a:xfrm>
            <a:off x="6090379" y="1127051"/>
            <a:ext cx="1935125" cy="5402568"/>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9" name="Google Shape;115;p21">
            <a:extLst>
              <a:ext uri="{FF2B5EF4-FFF2-40B4-BE49-F238E27FC236}">
                <a16:creationId xmlns:a16="http://schemas.microsoft.com/office/drawing/2014/main" id="{39D2AE67-8921-849A-CF0E-EB6CC7CC83C5}"/>
              </a:ext>
            </a:extLst>
          </p:cNvPr>
          <p:cNvSpPr txBox="1"/>
          <p:nvPr/>
        </p:nvSpPr>
        <p:spPr>
          <a:xfrm>
            <a:off x="124046" y="1516997"/>
            <a:ext cx="4735033" cy="615513"/>
          </a:xfrm>
          <a:prstGeom prst="rect">
            <a:avLst/>
          </a:prstGeom>
          <a:noFill/>
          <a:ln>
            <a:noFill/>
          </a:ln>
        </p:spPr>
        <p:txBody>
          <a:bodyPr spcFirstLastPara="1" wrap="square" lIns="121900" tIns="121900" rIns="121900" bIns="121900" anchor="t" anchorCtr="0">
            <a:spAutoFit/>
          </a:bodyPr>
          <a:lstStyle/>
          <a:p>
            <a:r>
              <a:rPr lang="en" sz="2400" i="1">
                <a:latin typeface="Calibri"/>
                <a:ea typeface="Calibri"/>
                <a:cs typeface="Calibri"/>
                <a:sym typeface="Calibri"/>
              </a:rPr>
              <a:t>Harry   never   thought    </a:t>
            </a:r>
            <a:r>
              <a:rPr lang="en" sz="2400" i="1">
                <a:solidFill>
                  <a:srgbClr val="000000"/>
                </a:solidFill>
                <a:latin typeface="Calibri"/>
                <a:ea typeface="Calibri"/>
                <a:cs typeface="Calibri"/>
                <a:sym typeface="Calibri"/>
              </a:rPr>
              <a:t>he     would   </a:t>
            </a:r>
            <a:endParaRPr sz="2400" i="1">
              <a:solidFill>
                <a:srgbClr val="000000"/>
              </a:solidFill>
              <a:latin typeface="Calibri"/>
              <a:ea typeface="Calibri"/>
              <a:cs typeface="Calibri"/>
              <a:sym typeface="Calibri"/>
            </a:endParaRPr>
          </a:p>
        </p:txBody>
      </p:sp>
      <p:sp>
        <p:nvSpPr>
          <p:cNvPr id="10" name="Rectangle: Rounded Corners 9">
            <a:extLst>
              <a:ext uri="{FF2B5EF4-FFF2-40B4-BE49-F238E27FC236}">
                <a16:creationId xmlns:a16="http://schemas.microsoft.com/office/drawing/2014/main" id="{5D7570EA-A520-6567-1C90-8F1D5C478782}"/>
              </a:ext>
            </a:extLst>
          </p:cNvPr>
          <p:cNvSpPr/>
          <p:nvPr/>
        </p:nvSpPr>
        <p:spPr>
          <a:xfrm>
            <a:off x="1967023" y="1577001"/>
            <a:ext cx="1116419" cy="475083"/>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10574584-A9BC-4A92-C7C5-43B1A7C57606}"/>
              </a:ext>
            </a:extLst>
          </p:cNvPr>
          <p:cNvCxnSpPr/>
          <p:nvPr/>
        </p:nvCxnSpPr>
        <p:spPr>
          <a:xfrm>
            <a:off x="219739" y="1329070"/>
            <a:ext cx="4522382" cy="0"/>
          </a:xfrm>
          <a:prstGeom prst="straightConnector1">
            <a:avLst/>
          </a:prstGeom>
          <a:ln w="2857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Google Shape;115;p21">
            <a:extLst>
              <a:ext uri="{FF2B5EF4-FFF2-40B4-BE49-F238E27FC236}">
                <a16:creationId xmlns:a16="http://schemas.microsoft.com/office/drawing/2014/main" id="{56B728C1-842C-7BA1-0707-846D0F6CB7C5}"/>
              </a:ext>
            </a:extLst>
          </p:cNvPr>
          <p:cNvSpPr txBox="1"/>
          <p:nvPr/>
        </p:nvSpPr>
        <p:spPr>
          <a:xfrm>
            <a:off x="8011328" y="1516997"/>
            <a:ext cx="4386235" cy="615513"/>
          </a:xfrm>
          <a:prstGeom prst="rect">
            <a:avLst/>
          </a:prstGeom>
          <a:noFill/>
          <a:ln>
            <a:noFill/>
          </a:ln>
        </p:spPr>
        <p:txBody>
          <a:bodyPr spcFirstLastPara="1" wrap="square" lIns="121900" tIns="121900" rIns="121900" bIns="121900" anchor="t" anchorCtr="0">
            <a:spAutoFit/>
          </a:bodyPr>
          <a:lstStyle/>
          <a:p>
            <a:r>
              <a:rPr lang="en" sz="2400" i="1">
                <a:latin typeface="Calibri"/>
                <a:ea typeface="Calibri"/>
                <a:cs typeface="Calibri"/>
                <a:sym typeface="Calibri"/>
              </a:rPr>
              <a:t>Harry   never   thought    </a:t>
            </a:r>
            <a:r>
              <a:rPr lang="en" sz="2400" i="1">
                <a:solidFill>
                  <a:srgbClr val="000000"/>
                </a:solidFill>
                <a:latin typeface="Calibri"/>
                <a:ea typeface="Calibri"/>
                <a:cs typeface="Calibri"/>
                <a:sym typeface="Calibri"/>
              </a:rPr>
              <a:t>he   </a:t>
            </a:r>
            <a:r>
              <a:rPr lang="en" sz="2400" b="1" i="1" u="sng">
                <a:solidFill>
                  <a:srgbClr val="FF0000"/>
                </a:solidFill>
                <a:latin typeface="Calibri"/>
                <a:ea typeface="Calibri"/>
                <a:cs typeface="Calibri"/>
                <a:sym typeface="Calibri"/>
              </a:rPr>
              <a:t>???</a:t>
            </a:r>
            <a:r>
              <a:rPr lang="en" sz="2400" i="1">
                <a:solidFill>
                  <a:srgbClr val="000000"/>
                </a:solidFill>
                <a:latin typeface="Calibri"/>
                <a:ea typeface="Calibri"/>
                <a:cs typeface="Calibri"/>
                <a:sym typeface="Calibri"/>
              </a:rPr>
              <a:t>   </a:t>
            </a:r>
            <a:endParaRPr sz="2400" i="1">
              <a:solidFill>
                <a:srgbClr val="000000"/>
              </a:solidFill>
              <a:latin typeface="Calibri"/>
              <a:ea typeface="Calibri"/>
              <a:cs typeface="Calibri"/>
              <a:sym typeface="Calibri"/>
            </a:endParaRPr>
          </a:p>
        </p:txBody>
      </p:sp>
      <p:cxnSp>
        <p:nvCxnSpPr>
          <p:cNvPr id="15" name="Straight Arrow Connector 14">
            <a:extLst>
              <a:ext uri="{FF2B5EF4-FFF2-40B4-BE49-F238E27FC236}">
                <a16:creationId xmlns:a16="http://schemas.microsoft.com/office/drawing/2014/main" id="{8C1EB781-10C0-4F99-D561-BD45A9B4B1D7}"/>
              </a:ext>
            </a:extLst>
          </p:cNvPr>
          <p:cNvCxnSpPr/>
          <p:nvPr/>
        </p:nvCxnSpPr>
        <p:spPr>
          <a:xfrm>
            <a:off x="8284840" y="1360968"/>
            <a:ext cx="3668232" cy="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6" name="Google Shape;797;p73">
            <a:extLst>
              <a:ext uri="{FF2B5EF4-FFF2-40B4-BE49-F238E27FC236}">
                <a16:creationId xmlns:a16="http://schemas.microsoft.com/office/drawing/2014/main" id="{7233667C-DECE-A838-6F12-779E5B4A75F4}"/>
              </a:ext>
            </a:extLst>
          </p:cNvPr>
          <p:cNvSpPr txBox="1">
            <a:spLocks/>
          </p:cNvSpPr>
          <p:nvPr/>
        </p:nvSpPr>
        <p:spPr>
          <a:xfrm>
            <a:off x="0" y="6574195"/>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222222"/>
              </a:buClr>
              <a:buSzPct val="100000"/>
              <a:buFont typeface="Arial" panose="020B0604020202020204" pitchFamily="34" charset="0"/>
              <a:buNone/>
            </a:pPr>
            <a:r>
              <a:rPr lang="en-US" u="sng">
                <a:solidFill>
                  <a:schemeClr val="hlink"/>
                </a:solidFill>
                <a:hlinkClick r:id="rId4"/>
              </a:rPr>
              <a:t>Ashish Vaswani, Noam Shazeer. "Attention Is All You Need." NeurIPS (2017).</a:t>
            </a:r>
            <a:endParaRPr lang="en-US"/>
          </a:p>
        </p:txBody>
      </p:sp>
    </p:spTree>
    <p:extLst>
      <p:ext uri="{BB962C8B-B14F-4D97-AF65-F5344CB8AC3E}">
        <p14:creationId xmlns:p14="http://schemas.microsoft.com/office/powerpoint/2010/main" val="7647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animBg="1"/>
      <p:bldP spid="13" grpId="0"/>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Shape 806"/>
        <p:cNvGrpSpPr/>
        <p:nvPr/>
      </p:nvGrpSpPr>
      <p:grpSpPr>
        <a:xfrm>
          <a:off x="0" y="0"/>
          <a:ext cx="0" cy="0"/>
          <a:chOff x="0" y="0"/>
          <a:chExt cx="0" cy="0"/>
        </a:xfrm>
      </p:grpSpPr>
      <p:sp>
        <p:nvSpPr>
          <p:cNvPr id="807" name="Google Shape;807;p74"/>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fontScale="90000"/>
          </a:bodyPr>
          <a:lstStyle/>
          <a:p>
            <a:r>
              <a:rPr lang="en-US"/>
              <a:t>Seeing Beyond the Brain: Conditional Diffusion Model with Sparse Masked Modeling for Vision Decoding</a:t>
            </a:r>
          </a:p>
        </p:txBody>
      </p:sp>
      <p:sp>
        <p:nvSpPr>
          <p:cNvPr id="809" name="Google Shape;809;p74"/>
          <p:cNvSpPr txBox="1">
            <a:spLocks noGrp="1"/>
          </p:cNvSpPr>
          <p:nvPr>
            <p:ph type="body" idx="4294967295"/>
          </p:nvPr>
        </p:nvSpPr>
        <p:spPr>
          <a:xfrm>
            <a:off x="617567" y="6527240"/>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p>
            <a:pPr marL="0" indent="0">
              <a:spcBef>
                <a:spcPts val="0"/>
              </a:spcBef>
              <a:buClr>
                <a:srgbClr val="222222"/>
              </a:buClr>
              <a:buSzPct val="100000"/>
              <a:buNone/>
            </a:pPr>
            <a:r>
              <a:rPr lang="en-US" u="sng">
                <a:solidFill>
                  <a:schemeClr val="hlink"/>
                </a:solidFill>
                <a:hlinkClick r:id="rId3"/>
              </a:rPr>
              <a:t>Zijiao Chen, Jiaxin Qing, Tiange Xiang, Wan Lin Yue, Juan Helen Zhou. "Seeing Beyond the Brain: Conditional Diffusion Model with Sparse Masked Modeling for Vision Decoding" CVPR (2023).</a:t>
            </a:r>
            <a:endParaRPr/>
          </a:p>
        </p:txBody>
      </p:sp>
      <p:sp>
        <p:nvSpPr>
          <p:cNvPr id="810" name="Google Shape;810;p74"/>
          <p:cNvSpPr txBox="1"/>
          <p:nvPr/>
        </p:nvSpPr>
        <p:spPr>
          <a:xfrm>
            <a:off x="265967" y="1138733"/>
            <a:ext cx="11476000" cy="1688307"/>
          </a:xfrm>
          <a:prstGeom prst="rect">
            <a:avLst/>
          </a:prstGeom>
          <a:noFill/>
          <a:ln>
            <a:noFill/>
          </a:ln>
        </p:spPr>
        <p:txBody>
          <a:bodyPr spcFirstLastPara="1" wrap="square" lIns="121900" tIns="121900" rIns="121900" bIns="121900" anchor="t" anchorCtr="0">
            <a:spAutoFit/>
          </a:bodyPr>
          <a:lstStyle/>
          <a:p>
            <a:pPr marL="237061" indent="-262460">
              <a:lnSpc>
                <a:spcPct val="90000"/>
              </a:lnSpc>
              <a:buClr>
                <a:schemeClr val="dk1"/>
              </a:buClr>
              <a:buSzPts val="1700"/>
              <a:buChar char="•"/>
            </a:pPr>
            <a:r>
              <a:rPr lang="en" sz="2267">
                <a:solidFill>
                  <a:schemeClr val="dk1"/>
                </a:solidFill>
                <a:latin typeface="Calibri"/>
                <a:ea typeface="Calibri"/>
                <a:cs typeface="Calibri"/>
                <a:sym typeface="Calibri"/>
              </a:rPr>
              <a:t>Stimuli: natural images</a:t>
            </a:r>
            <a:endParaRPr sz="2267">
              <a:solidFill>
                <a:schemeClr val="dk1"/>
              </a:solidFill>
              <a:latin typeface="Calibri"/>
              <a:ea typeface="Calibri"/>
              <a:cs typeface="Calibri"/>
              <a:sym typeface="Calibri"/>
            </a:endParaRPr>
          </a:p>
          <a:p>
            <a:pPr marL="237061" indent="-262460">
              <a:lnSpc>
                <a:spcPct val="90000"/>
              </a:lnSpc>
              <a:spcBef>
                <a:spcPts val="1333"/>
              </a:spcBef>
              <a:buClr>
                <a:schemeClr val="dk1"/>
              </a:buClr>
              <a:buSzPts val="1700"/>
              <a:buChar char="•"/>
            </a:pPr>
            <a:r>
              <a:rPr lang="en" sz="2267">
                <a:solidFill>
                  <a:schemeClr val="dk1"/>
                </a:solidFill>
                <a:latin typeface="Calibri"/>
                <a:ea typeface="Calibri"/>
                <a:cs typeface="Calibri"/>
                <a:sym typeface="Calibri"/>
              </a:rPr>
              <a:t>Stimulus representation: derived from ViT model</a:t>
            </a:r>
            <a:endParaRPr sz="2267">
              <a:solidFill>
                <a:schemeClr val="dk1"/>
              </a:solidFill>
              <a:latin typeface="Calibri"/>
              <a:ea typeface="Calibri"/>
              <a:cs typeface="Calibri"/>
              <a:sym typeface="Calibri"/>
            </a:endParaRPr>
          </a:p>
          <a:p>
            <a:pPr marL="237061" indent="-262460">
              <a:lnSpc>
                <a:spcPct val="90000"/>
              </a:lnSpc>
              <a:spcBef>
                <a:spcPts val="1333"/>
              </a:spcBef>
              <a:spcAft>
                <a:spcPts val="1333"/>
              </a:spcAft>
              <a:buClr>
                <a:schemeClr val="dk1"/>
              </a:buClr>
              <a:buSzPts val="1700"/>
              <a:buChar char="•"/>
            </a:pPr>
            <a:r>
              <a:rPr lang="en" sz="2267">
                <a:solidFill>
                  <a:schemeClr val="dk1"/>
                </a:solidFill>
                <a:latin typeface="Calibri"/>
                <a:ea typeface="Calibri"/>
                <a:cs typeface="Calibri"/>
                <a:sym typeface="Calibri"/>
              </a:rPr>
              <a:t>Brain recording &amp; modality: fMRI,</a:t>
            </a:r>
            <a:r>
              <a:rPr lang="en" sz="2267">
                <a:latin typeface="Calibri"/>
                <a:ea typeface="Calibri"/>
                <a:cs typeface="Calibri"/>
                <a:sym typeface="Calibri"/>
              </a:rPr>
              <a:t> Viewing images, NSD dataset</a:t>
            </a:r>
            <a:endParaRPr sz="2400"/>
          </a:p>
        </p:txBody>
      </p:sp>
      <p:pic>
        <p:nvPicPr>
          <p:cNvPr id="3" name="Picture 2" descr="A picture containing text, screenshot, font, diagram&#10;&#10;Description automatically generated">
            <a:extLst>
              <a:ext uri="{FF2B5EF4-FFF2-40B4-BE49-F238E27FC236}">
                <a16:creationId xmlns:a16="http://schemas.microsoft.com/office/drawing/2014/main" id="{6996B67A-B0AB-D179-DB1B-494B827CEBD9}"/>
              </a:ext>
            </a:extLst>
          </p:cNvPr>
          <p:cNvPicPr>
            <a:picLocks noChangeAspect="1"/>
          </p:cNvPicPr>
          <p:nvPr/>
        </p:nvPicPr>
        <p:blipFill rotWithShape="1">
          <a:blip r:embed="rId4">
            <a:extLst>
              <a:ext uri="{28A0092B-C50C-407E-A947-70E740481C1C}">
                <a14:useLocalDpi xmlns:a14="http://schemas.microsoft.com/office/drawing/2010/main" val="0"/>
              </a:ext>
            </a:extLst>
          </a:blip>
          <a:srcRect r="49510"/>
          <a:stretch/>
        </p:blipFill>
        <p:spPr>
          <a:xfrm>
            <a:off x="617567" y="2638426"/>
            <a:ext cx="5478433" cy="3686174"/>
          </a:xfrm>
          <a:prstGeom prst="rect">
            <a:avLst/>
          </a:prstGeom>
        </p:spPr>
      </p:pic>
      <p:pic>
        <p:nvPicPr>
          <p:cNvPr id="4" name="Picture 3" descr="A picture containing text, screenshot, font, diagram&#10;&#10;Description automatically generated">
            <a:extLst>
              <a:ext uri="{FF2B5EF4-FFF2-40B4-BE49-F238E27FC236}">
                <a16:creationId xmlns:a16="http://schemas.microsoft.com/office/drawing/2014/main" id="{6538B8D6-7283-8C74-4808-D289CE6ABCD1}"/>
              </a:ext>
            </a:extLst>
          </p:cNvPr>
          <p:cNvPicPr>
            <a:picLocks noChangeAspect="1"/>
          </p:cNvPicPr>
          <p:nvPr/>
        </p:nvPicPr>
        <p:blipFill rotWithShape="1">
          <a:blip r:embed="rId4">
            <a:extLst>
              <a:ext uri="{28A0092B-C50C-407E-A947-70E740481C1C}">
                <a14:useLocalDpi xmlns:a14="http://schemas.microsoft.com/office/drawing/2010/main" val="0"/>
              </a:ext>
            </a:extLst>
          </a:blip>
          <a:srcRect l="50490"/>
          <a:stretch/>
        </p:blipFill>
        <p:spPr>
          <a:xfrm>
            <a:off x="6096000" y="2638426"/>
            <a:ext cx="5372100" cy="3686174"/>
          </a:xfrm>
          <a:prstGeom prst="rect">
            <a:avLst/>
          </a:prstGeom>
        </p:spPr>
      </p:pic>
    </p:spTree>
    <p:extLst>
      <p:ext uri="{BB962C8B-B14F-4D97-AF65-F5344CB8AC3E}">
        <p14:creationId xmlns:p14="http://schemas.microsoft.com/office/powerpoint/2010/main" val="112803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Shape 630"/>
        <p:cNvGrpSpPr/>
        <p:nvPr/>
      </p:nvGrpSpPr>
      <p:grpSpPr>
        <a:xfrm>
          <a:off x="0" y="0"/>
          <a:ext cx="0" cy="0"/>
          <a:chOff x="0" y="0"/>
          <a:chExt cx="0" cy="0"/>
        </a:xfrm>
      </p:grpSpPr>
      <p:sp>
        <p:nvSpPr>
          <p:cNvPr id="631" name="Google Shape;631;p59"/>
          <p:cNvSpPr txBox="1">
            <a:spLocks noGrp="1"/>
          </p:cNvSpPr>
          <p:nvPr>
            <p:ph type="title"/>
          </p:nvPr>
        </p:nvSpPr>
        <p:spPr>
          <a:xfrm>
            <a:off x="0" y="1"/>
            <a:ext cx="12192000" cy="952400"/>
          </a:xfrm>
          <a:prstGeom prst="rect">
            <a:avLst/>
          </a:prstGeom>
          <a:noFill/>
          <a:ln>
            <a:noFill/>
          </a:ln>
        </p:spPr>
        <p:txBody>
          <a:bodyPr spcFirstLastPara="1" vert="horz" wrap="square" lIns="91433" tIns="45700" rIns="91433" bIns="45700" rtlCol="0" anchor="ctr" anchorCtr="0">
            <a:normAutofit/>
          </a:bodyPr>
          <a:lstStyle/>
          <a:p>
            <a:pPr>
              <a:buSzPts val="3300"/>
            </a:pPr>
            <a:r>
              <a:rPr lang="en"/>
              <a:t>Recent work utilizing progress in LLMs for encoding</a:t>
            </a:r>
            <a:endParaRPr/>
          </a:p>
        </p:txBody>
      </p:sp>
      <p:sp>
        <p:nvSpPr>
          <p:cNvPr id="632" name="Google Shape;632;p59"/>
          <p:cNvSpPr txBox="1">
            <a:spLocks noGrp="1"/>
          </p:cNvSpPr>
          <p:nvPr>
            <p:ph type="body" idx="1"/>
          </p:nvPr>
        </p:nvSpPr>
        <p:spPr>
          <a:xfrm>
            <a:off x="147639" y="1104900"/>
            <a:ext cx="11892000" cy="5191200"/>
          </a:xfrm>
          <a:prstGeom prst="rect">
            <a:avLst/>
          </a:prstGeom>
          <a:noFill/>
          <a:ln>
            <a:noFill/>
          </a:ln>
        </p:spPr>
        <p:txBody>
          <a:bodyPr spcFirstLastPara="1" vert="horz" wrap="square" lIns="91433" tIns="45700" rIns="91433" bIns="45700" rtlCol="0" anchor="t" anchorCtr="0">
            <a:normAutofit lnSpcReduction="10000"/>
          </a:bodyPr>
          <a:lstStyle/>
          <a:p>
            <a:pPr marL="237061" indent="-228594">
              <a:buSzPts val="2100"/>
              <a:buFont typeface="Calibri"/>
              <a:buChar char="•"/>
            </a:pPr>
            <a:r>
              <a:rPr lang="en"/>
              <a:t>Using representations of stimuli from deep learning systems</a:t>
            </a:r>
            <a:endParaRPr/>
          </a:p>
          <a:p>
            <a:pPr marL="237061" indent="-228594">
              <a:buSzPts val="2100"/>
              <a:buFont typeface="Calibri"/>
              <a:buChar char="•"/>
            </a:pPr>
            <a:r>
              <a:rPr lang="en"/>
              <a:t>Language:</a:t>
            </a:r>
            <a:r>
              <a:rPr lang="en" b="1"/>
              <a:t> </a:t>
            </a:r>
            <a:endParaRPr b="1"/>
          </a:p>
          <a:p>
            <a:pPr marL="694249" lvl="1" indent="-296326">
              <a:spcBef>
                <a:spcPts val="1067"/>
              </a:spcBef>
              <a:buSzPts val="2100"/>
            </a:pPr>
            <a:r>
              <a:rPr lang="en"/>
              <a:t>Wehbe et al. 2014; Jain and Huth, 2018; Toneva and Wehbe, 2019;  Caucheteux and King, 2020/2022; Schrimpf et al. 2020/2021; Goldstein et al. 2021/2022; Oota et al. 2022; </a:t>
            </a:r>
            <a:endParaRPr/>
          </a:p>
          <a:p>
            <a:pPr marL="237061" indent="-228594">
              <a:buSzPts val="2100"/>
              <a:buFont typeface="Calibri"/>
              <a:buChar char="•"/>
            </a:pPr>
            <a:r>
              <a:rPr lang="en"/>
              <a:t>Vision: </a:t>
            </a:r>
            <a:endParaRPr/>
          </a:p>
          <a:p>
            <a:pPr marL="694249" lvl="1" indent="-296326">
              <a:spcBef>
                <a:spcPts val="1067"/>
              </a:spcBef>
              <a:buSzPts val="2100"/>
            </a:pPr>
            <a:r>
              <a:rPr lang="en"/>
              <a:t>Yamins et al. 2014; Cichy et al. 2016; Konkle and Alvarez, 2020/2022;  Zhuang et al. 2022</a:t>
            </a:r>
            <a:endParaRPr/>
          </a:p>
          <a:p>
            <a:pPr marL="237061" indent="-228594">
              <a:buSzPts val="2100"/>
              <a:buFont typeface="Calibri"/>
              <a:buChar char="•"/>
            </a:pPr>
            <a:r>
              <a:rPr lang="en"/>
              <a:t>Audio</a:t>
            </a:r>
            <a:r>
              <a:rPr lang="en" b="1"/>
              <a:t>:</a:t>
            </a:r>
            <a:endParaRPr b="1"/>
          </a:p>
          <a:p>
            <a:pPr marL="694249" lvl="1" indent="-296326">
              <a:spcBef>
                <a:spcPts val="1067"/>
              </a:spcBef>
              <a:buSzPts val="2100"/>
            </a:pPr>
            <a:r>
              <a:rPr lang="en"/>
              <a:t>Kell et al. 2018; Vaidya, Jain, and Huth 2022; Millet et al. 2022, Tuckte et al. 2022, Oota et al. 2023</a:t>
            </a:r>
          </a:p>
          <a:p>
            <a:pPr marL="237061" indent="-228594">
              <a:buSzPts val="2100"/>
              <a:buFont typeface="Calibri"/>
              <a:buChar char="•"/>
            </a:pPr>
            <a:r>
              <a:rPr lang="da-DK" b="1"/>
              <a:t>Multi-Modal</a:t>
            </a:r>
            <a:r>
              <a:rPr lang="da-DK"/>
              <a:t>:</a:t>
            </a:r>
          </a:p>
          <a:p>
            <a:pPr marL="694249" lvl="1" indent="-296326">
              <a:spcBef>
                <a:spcPts val="1067"/>
              </a:spcBef>
              <a:buSzPts val="2100"/>
            </a:pPr>
            <a:r>
              <a:rPr lang="da-DK"/>
              <a:t>Oota et al. 2022; </a:t>
            </a:r>
            <a:endParaRPr/>
          </a:p>
          <a:p>
            <a:pPr marL="237061" indent="0">
              <a:buNone/>
            </a:pPr>
            <a:endParaRPr/>
          </a:p>
          <a:p>
            <a:pPr marL="237061" indent="-50799">
              <a:buSzPts val="2100"/>
              <a:buNone/>
            </a:pPr>
            <a:endParaRPr/>
          </a:p>
        </p:txBody>
      </p:sp>
    </p:spTree>
    <p:extLst>
      <p:ext uri="{BB962C8B-B14F-4D97-AF65-F5344CB8AC3E}">
        <p14:creationId xmlns:p14="http://schemas.microsoft.com/office/powerpoint/2010/main" val="36326432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4092-F27B-4322-B437-06AED9C51B00}"/>
              </a:ext>
            </a:extLst>
          </p:cNvPr>
          <p:cNvSpPr>
            <a:spLocks noGrp="1"/>
          </p:cNvSpPr>
          <p:nvPr>
            <p:ph type="ctrTitle"/>
          </p:nvPr>
        </p:nvSpPr>
        <p:spPr>
          <a:xfrm>
            <a:off x="270387" y="2174208"/>
            <a:ext cx="11651226" cy="978060"/>
          </a:xfrm>
        </p:spPr>
        <p:txBody>
          <a:bodyPr>
            <a:normAutofit/>
          </a:bodyPr>
          <a:lstStyle/>
          <a:p>
            <a:r>
              <a:rPr lang="en-US" sz="4800"/>
              <a:t>Visio-Linguistic Brain Encoding</a:t>
            </a:r>
          </a:p>
        </p:txBody>
      </p:sp>
      <p:sp>
        <p:nvSpPr>
          <p:cNvPr id="3" name="Subtitle 2">
            <a:extLst>
              <a:ext uri="{FF2B5EF4-FFF2-40B4-BE49-F238E27FC236}">
                <a16:creationId xmlns:a16="http://schemas.microsoft.com/office/drawing/2014/main" id="{7B1B993B-872E-60C5-23D6-5F07C22B8D63}"/>
              </a:ext>
            </a:extLst>
          </p:cNvPr>
          <p:cNvSpPr>
            <a:spLocks noGrp="1"/>
          </p:cNvSpPr>
          <p:nvPr>
            <p:ph type="subTitle" idx="1"/>
          </p:nvPr>
        </p:nvSpPr>
        <p:spPr>
          <a:xfrm>
            <a:off x="1524000" y="4683792"/>
            <a:ext cx="9144000" cy="833284"/>
          </a:xfrm>
        </p:spPr>
        <p:txBody>
          <a:bodyPr/>
          <a:lstStyle/>
          <a:p>
            <a:r>
              <a:rPr lang="en-US"/>
              <a:t>Subba Reddy Oota</a:t>
            </a:r>
            <a:r>
              <a:rPr lang="en-US" baseline="30000"/>
              <a:t>1,2</a:t>
            </a:r>
            <a:r>
              <a:rPr lang="en-US"/>
              <a:t>, Jashn Arora</a:t>
            </a:r>
            <a:r>
              <a:rPr lang="en-US" baseline="30000"/>
              <a:t>2</a:t>
            </a:r>
            <a:r>
              <a:rPr lang="en-US"/>
              <a:t>, Vijay Rowtula</a:t>
            </a:r>
            <a:r>
              <a:rPr lang="en-US" baseline="30000"/>
              <a:t>2</a:t>
            </a:r>
            <a:r>
              <a:rPr lang="en-US"/>
              <a:t>, Manish Gupta</a:t>
            </a:r>
            <a:r>
              <a:rPr lang="en-US" baseline="30000"/>
              <a:t>2,3</a:t>
            </a:r>
            <a:r>
              <a:rPr lang="en-US"/>
              <a:t>, Bapi Raju Surampudi</a:t>
            </a:r>
            <a:r>
              <a:rPr lang="en-US" baseline="30000"/>
              <a:t>2</a:t>
            </a:r>
            <a:r>
              <a:rPr lang="en-US"/>
              <a:t> </a:t>
            </a:r>
          </a:p>
        </p:txBody>
      </p:sp>
      <p:pic>
        <p:nvPicPr>
          <p:cNvPr id="5" name="Picture 4" descr="Logo&#10;&#10;Description automatically generated">
            <a:extLst>
              <a:ext uri="{FF2B5EF4-FFF2-40B4-BE49-F238E27FC236}">
                <a16:creationId xmlns:a16="http://schemas.microsoft.com/office/drawing/2014/main" id="{EBE78357-CB43-0CB2-DCC4-3F34F54870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55" y="0"/>
            <a:ext cx="1902372" cy="993913"/>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1634659C-EEAC-07A0-9521-1C488792E1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1129" y="73685"/>
            <a:ext cx="1779204" cy="875370"/>
          </a:xfrm>
          <a:prstGeom prst="rect">
            <a:avLst/>
          </a:prstGeom>
        </p:spPr>
      </p:pic>
      <p:pic>
        <p:nvPicPr>
          <p:cNvPr id="12" name="Picture 11" descr="Logo&#10;&#10;Description automatically generated">
            <a:extLst>
              <a:ext uri="{FF2B5EF4-FFF2-40B4-BE49-F238E27FC236}">
                <a16:creationId xmlns:a16="http://schemas.microsoft.com/office/drawing/2014/main" id="{351235E8-C04F-B9FE-0B93-65DE41E351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3111" y="155474"/>
            <a:ext cx="3018502" cy="620777"/>
          </a:xfrm>
          <a:prstGeom prst="rect">
            <a:avLst/>
          </a:prstGeom>
        </p:spPr>
      </p:pic>
      <p:sp>
        <p:nvSpPr>
          <p:cNvPr id="13" name="Subtitle 2">
            <a:extLst>
              <a:ext uri="{FF2B5EF4-FFF2-40B4-BE49-F238E27FC236}">
                <a16:creationId xmlns:a16="http://schemas.microsoft.com/office/drawing/2014/main" id="{E1E7F5A9-610C-B41B-70E3-B601F2841C49}"/>
              </a:ext>
            </a:extLst>
          </p:cNvPr>
          <p:cNvSpPr txBox="1">
            <a:spLocks/>
          </p:cNvSpPr>
          <p:nvPr/>
        </p:nvSpPr>
        <p:spPr>
          <a:xfrm>
            <a:off x="4676775" y="3540767"/>
            <a:ext cx="2347913" cy="7545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a:t>August 13, 2022</a:t>
            </a:r>
          </a:p>
          <a:p>
            <a:r>
              <a:rPr lang="en-US" sz="2000"/>
              <a:t>COLING 2022</a:t>
            </a:r>
          </a:p>
        </p:txBody>
      </p:sp>
      <p:sp>
        <p:nvSpPr>
          <p:cNvPr id="8" name="Subtitle 2">
            <a:extLst>
              <a:ext uri="{FF2B5EF4-FFF2-40B4-BE49-F238E27FC236}">
                <a16:creationId xmlns:a16="http://schemas.microsoft.com/office/drawing/2014/main" id="{0A100193-EDB6-B57A-69FF-C5D5D515AEB5}"/>
              </a:ext>
            </a:extLst>
          </p:cNvPr>
          <p:cNvSpPr txBox="1">
            <a:spLocks/>
          </p:cNvSpPr>
          <p:nvPr/>
        </p:nvSpPr>
        <p:spPr>
          <a:xfrm>
            <a:off x="3157537" y="5826817"/>
            <a:ext cx="5876925" cy="307383"/>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aseline="30000"/>
              <a:t>1</a:t>
            </a:r>
            <a:r>
              <a:rPr lang="en-US"/>
              <a:t>Inria Bordeaux France, </a:t>
            </a:r>
            <a:r>
              <a:rPr lang="en-US" baseline="30000"/>
              <a:t>2</a:t>
            </a:r>
            <a:r>
              <a:rPr lang="en-US"/>
              <a:t>IIIT-Hyderabad, </a:t>
            </a:r>
            <a:r>
              <a:rPr lang="en-US" baseline="30000"/>
              <a:t>3</a:t>
            </a:r>
            <a:r>
              <a:rPr lang="en-US"/>
              <a:t>Microsoft India</a:t>
            </a:r>
          </a:p>
        </p:txBody>
      </p:sp>
    </p:spTree>
    <p:extLst>
      <p:ext uri="{BB962C8B-B14F-4D97-AF65-F5344CB8AC3E}">
        <p14:creationId xmlns:p14="http://schemas.microsoft.com/office/powerpoint/2010/main" val="3535725168"/>
      </p:ext>
    </p:extLst>
  </p:cSld>
  <p:clrMapOvr>
    <a:masterClrMapping/>
  </p:clrMapOvr>
  <mc:AlternateContent xmlns:mc="http://schemas.openxmlformats.org/markup-compatibility/2006" xmlns:p14="http://schemas.microsoft.com/office/powerpoint/2010/main">
    <mc:Choice Requires="p14">
      <p:transition spd="slow" p14:dur="2000" advTm="1626"/>
    </mc:Choice>
    <mc:Fallback xmlns="">
      <p:transition spd="slow" advTm="1626"/>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64B68-CF5D-A892-B25C-CA84BBDFADC8}"/>
              </a:ext>
            </a:extLst>
          </p:cNvPr>
          <p:cNvSpPr>
            <a:spLocks noGrp="1"/>
          </p:cNvSpPr>
          <p:nvPr>
            <p:ph type="title"/>
          </p:nvPr>
        </p:nvSpPr>
        <p:spPr>
          <a:xfrm>
            <a:off x="838200" y="18255"/>
            <a:ext cx="10515600" cy="1325563"/>
          </a:xfrm>
        </p:spPr>
        <p:txBody>
          <a:bodyPr>
            <a:normAutofit fontScale="90000"/>
          </a:bodyPr>
          <a:lstStyle/>
          <a:p>
            <a:r>
              <a:rPr lang="en-US"/>
              <a:t>Can image-based and multi-model Transformers accurately perform fMRI encoding?</a:t>
            </a:r>
          </a:p>
        </p:txBody>
      </p:sp>
      <p:pic>
        <p:nvPicPr>
          <p:cNvPr id="8" name="Content Placeholder 7" descr="Diagram&#10;&#10;Description automatically generated">
            <a:extLst>
              <a:ext uri="{FF2B5EF4-FFF2-40B4-BE49-F238E27FC236}">
                <a16:creationId xmlns:a16="http://schemas.microsoft.com/office/drawing/2014/main" id="{FE2B2AE1-D0D5-D406-CDC7-4010BCB73E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2619" y="1641987"/>
            <a:ext cx="11572568" cy="4552336"/>
          </a:xfrm>
        </p:spPr>
      </p:pic>
      <p:sp>
        <p:nvSpPr>
          <p:cNvPr id="5" name="TextBox 4">
            <a:extLst>
              <a:ext uri="{FF2B5EF4-FFF2-40B4-BE49-F238E27FC236}">
                <a16:creationId xmlns:a16="http://schemas.microsoft.com/office/drawing/2014/main" id="{6E06BD69-BAD4-3AB7-1B8C-AA0A0587E3EA}"/>
              </a:ext>
            </a:extLst>
          </p:cNvPr>
          <p:cNvSpPr txBox="1"/>
          <p:nvPr/>
        </p:nvSpPr>
        <p:spPr>
          <a:xfrm>
            <a:off x="-2" y="6488668"/>
            <a:ext cx="6553201" cy="369332"/>
          </a:xfrm>
          <a:prstGeom prst="rect">
            <a:avLst/>
          </a:prstGeom>
          <a:noFill/>
        </p:spPr>
        <p:txBody>
          <a:bodyPr wrap="square">
            <a:spAutoFit/>
          </a:bodyPr>
          <a:lstStyle/>
          <a:p>
            <a:r>
              <a:rPr lang="en-US"/>
              <a:t>Dosovitskiy et al. 2021, Tan et al. 2019, Harold Li et al. 2019</a:t>
            </a:r>
          </a:p>
        </p:txBody>
      </p:sp>
    </p:spTree>
    <p:extLst>
      <p:ext uri="{BB962C8B-B14F-4D97-AF65-F5344CB8AC3E}">
        <p14:creationId xmlns:p14="http://schemas.microsoft.com/office/powerpoint/2010/main" val="20172461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3B73A-5366-9BE8-3D50-9C8B4294928B}"/>
              </a:ext>
            </a:extLst>
          </p:cNvPr>
          <p:cNvSpPr>
            <a:spLocks noGrp="1"/>
          </p:cNvSpPr>
          <p:nvPr>
            <p:ph type="title"/>
          </p:nvPr>
        </p:nvSpPr>
        <p:spPr>
          <a:xfrm>
            <a:off x="838200" y="168480"/>
            <a:ext cx="10515600" cy="673100"/>
          </a:xfrm>
        </p:spPr>
        <p:txBody>
          <a:bodyPr>
            <a:normAutofit fontScale="90000"/>
          </a:bodyPr>
          <a:lstStyle/>
          <a:p>
            <a:r>
              <a:rPr lang="en-US"/>
              <a:t>Models used: Multi-Modal Transformers</a:t>
            </a:r>
          </a:p>
        </p:txBody>
      </p:sp>
      <p:pic>
        <p:nvPicPr>
          <p:cNvPr id="5" name="Content Placeholder 4">
            <a:extLst>
              <a:ext uri="{FF2B5EF4-FFF2-40B4-BE49-F238E27FC236}">
                <a16:creationId xmlns:a16="http://schemas.microsoft.com/office/drawing/2014/main" id="{068AA42A-8536-E9D7-A273-B7D56371BC22}"/>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160" y="2291225"/>
            <a:ext cx="3715421" cy="2682054"/>
          </a:xfrm>
        </p:spPr>
      </p:pic>
      <p:pic>
        <p:nvPicPr>
          <p:cNvPr id="7" name="Picture 6" descr="Diagram&#10;&#10;Description automatically generated">
            <a:extLst>
              <a:ext uri="{FF2B5EF4-FFF2-40B4-BE49-F238E27FC236}">
                <a16:creationId xmlns:a16="http://schemas.microsoft.com/office/drawing/2014/main" id="{76A202A1-2F7E-BB5F-1D8A-548DE059E1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0" y="2291225"/>
            <a:ext cx="4395021" cy="2682054"/>
          </a:xfrm>
          <a:prstGeom prst="rect">
            <a:avLst/>
          </a:prstGeom>
        </p:spPr>
      </p:pic>
      <p:pic>
        <p:nvPicPr>
          <p:cNvPr id="8" name="Picture 7" descr="Graphical user interface&#10;&#10;Description automatically generated">
            <a:extLst>
              <a:ext uri="{FF2B5EF4-FFF2-40B4-BE49-F238E27FC236}">
                <a16:creationId xmlns:a16="http://schemas.microsoft.com/office/drawing/2014/main" id="{A63C03C4-CDA3-6535-CF9C-CE8CADBFBF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5240" y="2291225"/>
            <a:ext cx="3587600" cy="2682054"/>
          </a:xfrm>
          <a:prstGeom prst="rect">
            <a:avLst/>
          </a:prstGeom>
        </p:spPr>
      </p:pic>
      <p:sp>
        <p:nvSpPr>
          <p:cNvPr id="3" name="TextBox 2">
            <a:extLst>
              <a:ext uri="{FF2B5EF4-FFF2-40B4-BE49-F238E27FC236}">
                <a16:creationId xmlns:a16="http://schemas.microsoft.com/office/drawing/2014/main" id="{576566CE-EA76-3EF2-F29A-B640D36C37D8}"/>
              </a:ext>
            </a:extLst>
          </p:cNvPr>
          <p:cNvSpPr txBox="1"/>
          <p:nvPr/>
        </p:nvSpPr>
        <p:spPr>
          <a:xfrm>
            <a:off x="1045959" y="5050311"/>
            <a:ext cx="186182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noProof="0">
                <a:solidFill>
                  <a:prstClr val="black"/>
                </a:solidFill>
                <a:latin typeface="Calibri" panose="020F0502020204030204"/>
              </a:rPr>
              <a:t>CLIP</a:t>
            </a:r>
            <a:endParaRPr kumimoji="0" lang="en-US" sz="2000" b="0" i="0" u="none" strike="noStrike" kern="1200" cap="none" spc="0" normalizeH="0" baseline="0" noProof="0">
              <a:ln>
                <a:noFill/>
              </a:ln>
              <a:solidFill>
                <a:prstClr val="black"/>
              </a:solidFill>
              <a:effectLst/>
              <a:uLnTx/>
              <a:uFillTx/>
              <a:latin typeface="Calibri" panose="020F0502020204030204"/>
            </a:endParaRPr>
          </a:p>
        </p:txBody>
      </p:sp>
      <p:sp>
        <p:nvSpPr>
          <p:cNvPr id="4" name="TextBox 3">
            <a:extLst>
              <a:ext uri="{FF2B5EF4-FFF2-40B4-BE49-F238E27FC236}">
                <a16:creationId xmlns:a16="http://schemas.microsoft.com/office/drawing/2014/main" id="{C882551F-0A8F-C3BF-44F5-E7C161F47B14}"/>
              </a:ext>
            </a:extLst>
          </p:cNvPr>
          <p:cNvSpPr txBox="1"/>
          <p:nvPr/>
        </p:nvSpPr>
        <p:spPr>
          <a:xfrm>
            <a:off x="5228999" y="5050311"/>
            <a:ext cx="186182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prstClr val="black"/>
                </a:solidFill>
                <a:latin typeface="Calibri" panose="020F0502020204030204"/>
              </a:rPr>
              <a:t>LXMERT</a:t>
            </a:r>
            <a:endParaRPr kumimoji="0" lang="en-US" sz="2000" b="0" i="0" u="none" strike="noStrike" kern="1200" cap="none" spc="0" normalizeH="0" baseline="0" noProof="0">
              <a:ln>
                <a:noFill/>
              </a:ln>
              <a:solidFill>
                <a:prstClr val="black"/>
              </a:solidFill>
              <a:effectLst/>
              <a:uLnTx/>
              <a:uFillTx/>
              <a:latin typeface="Calibri" panose="020F0502020204030204"/>
            </a:endParaRPr>
          </a:p>
        </p:txBody>
      </p:sp>
      <p:sp>
        <p:nvSpPr>
          <p:cNvPr id="6" name="TextBox 5">
            <a:extLst>
              <a:ext uri="{FF2B5EF4-FFF2-40B4-BE49-F238E27FC236}">
                <a16:creationId xmlns:a16="http://schemas.microsoft.com/office/drawing/2014/main" id="{9ECF2E77-7DFC-134E-49AA-B8C051031BA5}"/>
              </a:ext>
            </a:extLst>
          </p:cNvPr>
          <p:cNvSpPr txBox="1"/>
          <p:nvPr/>
        </p:nvSpPr>
        <p:spPr>
          <a:xfrm>
            <a:off x="9348129" y="5050311"/>
            <a:ext cx="186182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prstClr val="black"/>
                </a:solidFill>
                <a:latin typeface="Calibri" panose="020F0502020204030204"/>
              </a:rPr>
              <a:t>VisualBERT</a:t>
            </a:r>
            <a:endParaRPr kumimoji="0" lang="en-US" sz="2000" b="0" i="0" u="none" strike="noStrike" kern="1200" cap="none" spc="0" normalizeH="0" baseline="0" noProof="0">
              <a:ln>
                <a:noFill/>
              </a:ln>
              <a:solidFill>
                <a:prstClr val="black"/>
              </a:solidFill>
              <a:effectLst/>
              <a:uLnTx/>
              <a:uFillTx/>
              <a:latin typeface="Calibri" panose="020F0502020204030204"/>
            </a:endParaRPr>
          </a:p>
        </p:txBody>
      </p:sp>
      <p:sp>
        <p:nvSpPr>
          <p:cNvPr id="9" name="TextBox 8">
            <a:extLst>
              <a:ext uri="{FF2B5EF4-FFF2-40B4-BE49-F238E27FC236}">
                <a16:creationId xmlns:a16="http://schemas.microsoft.com/office/drawing/2014/main" id="{E8B2104D-636D-378B-3065-CBE83157BAE1}"/>
              </a:ext>
            </a:extLst>
          </p:cNvPr>
          <p:cNvSpPr txBox="1"/>
          <p:nvPr/>
        </p:nvSpPr>
        <p:spPr>
          <a:xfrm>
            <a:off x="-2" y="6488668"/>
            <a:ext cx="5610227" cy="369332"/>
          </a:xfrm>
          <a:prstGeom prst="rect">
            <a:avLst/>
          </a:prstGeom>
          <a:noFill/>
        </p:spPr>
        <p:txBody>
          <a:bodyPr wrap="square">
            <a:spAutoFit/>
          </a:bodyPr>
          <a:lstStyle/>
          <a:p>
            <a:r>
              <a:rPr lang="en-US"/>
              <a:t>Radford et al. 2021, Tan et al. 2019, Harold Li et al. 2019</a:t>
            </a:r>
          </a:p>
        </p:txBody>
      </p:sp>
    </p:spTree>
    <p:extLst>
      <p:ext uri="{BB962C8B-B14F-4D97-AF65-F5344CB8AC3E}">
        <p14:creationId xmlns:p14="http://schemas.microsoft.com/office/powerpoint/2010/main" val="172317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 name="Content Placeholder 9" descr="Timeline&#10;&#10;Description automatically generated">
            <a:extLst>
              <a:ext uri="{FF2B5EF4-FFF2-40B4-BE49-F238E27FC236}">
                <a16:creationId xmlns:a16="http://schemas.microsoft.com/office/drawing/2014/main" id="{A06D2E9E-0D13-6DCE-0AA3-482E9E5C620D}"/>
              </a:ext>
            </a:extLst>
          </p:cNvPr>
          <p:cNvPicPr>
            <a:picLocks noChangeAspect="1"/>
          </p:cNvPicPr>
          <p:nvPr/>
        </p:nvPicPr>
        <p:blipFill rotWithShape="1">
          <a:blip r:embed="rId2">
            <a:extLst>
              <a:ext uri="{28A0092B-C50C-407E-A947-70E740481C1C}">
                <a14:useLocalDpi xmlns:a14="http://schemas.microsoft.com/office/drawing/2010/main" val="0"/>
              </a:ext>
            </a:extLst>
          </a:blip>
          <a:srcRect t="30429" b="47251"/>
          <a:stretch/>
        </p:blipFill>
        <p:spPr>
          <a:xfrm>
            <a:off x="285986" y="1279002"/>
            <a:ext cx="9096139" cy="1544812"/>
          </a:xfrm>
          <a:prstGeom prst="rect">
            <a:avLst/>
          </a:prstGeom>
        </p:spPr>
      </p:pic>
      <p:sp>
        <p:nvSpPr>
          <p:cNvPr id="2" name="Title 1">
            <a:extLst>
              <a:ext uri="{FF2B5EF4-FFF2-40B4-BE49-F238E27FC236}">
                <a16:creationId xmlns:a16="http://schemas.microsoft.com/office/drawing/2014/main" id="{5E008961-08D3-426F-B83A-16F0FBB1AECE}"/>
              </a:ext>
            </a:extLst>
          </p:cNvPr>
          <p:cNvSpPr>
            <a:spLocks noGrp="1"/>
          </p:cNvSpPr>
          <p:nvPr>
            <p:ph type="title"/>
          </p:nvPr>
        </p:nvSpPr>
        <p:spPr>
          <a:xfrm>
            <a:off x="504825" y="35938"/>
            <a:ext cx="10515600" cy="637879"/>
          </a:xfrm>
        </p:spPr>
        <p:txBody>
          <a:bodyPr vert="horz" lIns="91440" tIns="45720" rIns="91440" bIns="45720" rtlCol="0" anchor="ctr">
            <a:noAutofit/>
          </a:bodyPr>
          <a:lstStyle/>
          <a:p>
            <a:r>
              <a:rPr lang="en-US" sz="4000"/>
              <a:t>Dataset Details</a:t>
            </a:r>
            <a:endParaRPr lang="en-US" sz="4000" dirty="0"/>
          </a:p>
        </p:txBody>
      </p:sp>
      <p:sp>
        <p:nvSpPr>
          <p:cNvPr id="14" name="Arrow: Right 13">
            <a:extLst>
              <a:ext uri="{FF2B5EF4-FFF2-40B4-BE49-F238E27FC236}">
                <a16:creationId xmlns:a16="http://schemas.microsoft.com/office/drawing/2014/main" id="{6216CAB7-BAF1-4B4A-243D-04709029C637}"/>
              </a:ext>
            </a:extLst>
          </p:cNvPr>
          <p:cNvSpPr/>
          <p:nvPr/>
        </p:nvSpPr>
        <p:spPr>
          <a:xfrm>
            <a:off x="9785519" y="1999811"/>
            <a:ext cx="458935" cy="309860"/>
          </a:xfrm>
          <a:prstGeom prst="rightArrow">
            <a:avLst/>
          </a:prstGeom>
          <a:solidFill>
            <a:schemeClr val="bg1"/>
          </a:solidFill>
          <a:ln w="28575">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1DE66DC4-02A2-6874-1A37-D71EACD71E12}"/>
              </a:ext>
            </a:extLst>
          </p:cNvPr>
          <p:cNvSpPr txBox="1"/>
          <p:nvPr/>
        </p:nvSpPr>
        <p:spPr>
          <a:xfrm>
            <a:off x="10282554" y="1954686"/>
            <a:ext cx="186182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prstClr val="black"/>
                </a:solidFill>
                <a:latin typeface="Calibri" panose="020F0502020204030204"/>
              </a:rPr>
              <a:t>Periera</a:t>
            </a:r>
            <a:endParaRPr kumimoji="0" lang="en-US" sz="2000" b="0" i="0" u="none" strike="noStrike" kern="1200" cap="none" spc="0" normalizeH="0" baseline="0" noProof="0">
              <a:ln>
                <a:noFill/>
              </a:ln>
              <a:solidFill>
                <a:prstClr val="black"/>
              </a:solidFill>
              <a:effectLst/>
              <a:uLnTx/>
              <a:uFillTx/>
              <a:latin typeface="Calibri" panose="020F0502020204030204"/>
            </a:endParaRPr>
          </a:p>
        </p:txBody>
      </p:sp>
      <p:sp>
        <p:nvSpPr>
          <p:cNvPr id="20" name="Oval 19">
            <a:extLst>
              <a:ext uri="{FF2B5EF4-FFF2-40B4-BE49-F238E27FC236}">
                <a16:creationId xmlns:a16="http://schemas.microsoft.com/office/drawing/2014/main" id="{E3B444C4-F4EA-5E9C-831F-E20BEA4F885F}"/>
              </a:ext>
            </a:extLst>
          </p:cNvPr>
          <p:cNvSpPr/>
          <p:nvPr/>
        </p:nvSpPr>
        <p:spPr>
          <a:xfrm>
            <a:off x="90488" y="1414528"/>
            <a:ext cx="1509712" cy="138071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8B9B9EA-838C-E3B7-055D-EC7FD1FD1F3E}"/>
              </a:ext>
            </a:extLst>
          </p:cNvPr>
          <p:cNvSpPr txBox="1"/>
          <p:nvPr/>
        </p:nvSpPr>
        <p:spPr>
          <a:xfrm>
            <a:off x="-1" y="6462369"/>
            <a:ext cx="378541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Calibri" panose="020F0502020204030204"/>
              </a:rPr>
              <a:t>Periera</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et al. 2018, Nadine et al. 2019  </a:t>
            </a:r>
          </a:p>
        </p:txBody>
      </p:sp>
      <p:sp>
        <p:nvSpPr>
          <p:cNvPr id="4" name="Slide Number Placeholder 3">
            <a:extLst>
              <a:ext uri="{FF2B5EF4-FFF2-40B4-BE49-F238E27FC236}">
                <a16:creationId xmlns:a16="http://schemas.microsoft.com/office/drawing/2014/main" id="{68814C53-7714-D541-CDE8-7C326803455A}"/>
              </a:ext>
            </a:extLst>
          </p:cNvPr>
          <p:cNvSpPr>
            <a:spLocks noGrp="1"/>
          </p:cNvSpPr>
          <p:nvPr>
            <p:ph type="sldNum" sz="quarter" idx="12"/>
          </p:nvPr>
        </p:nvSpPr>
        <p:spPr/>
        <p:txBody>
          <a:bodyPr/>
          <a:lstStyle/>
          <a:p>
            <a:fld id="{F9AB4AAD-7D95-4EA7-9734-52571C4B4A51}" type="slidenum">
              <a:rPr lang="en-US" smtClean="0"/>
              <a:t>85</a:t>
            </a:fld>
            <a:endParaRPr lang="en-US"/>
          </a:p>
        </p:txBody>
      </p:sp>
      <p:pic>
        <p:nvPicPr>
          <p:cNvPr id="9" name="Picture 8" descr="A picture containing text, different, various, same&#10;&#10;Description automatically generated">
            <a:extLst>
              <a:ext uri="{FF2B5EF4-FFF2-40B4-BE49-F238E27FC236}">
                <a16:creationId xmlns:a16="http://schemas.microsoft.com/office/drawing/2014/main" id="{87F2FAFA-599C-87BE-5899-0AB402BED0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950" y="3200151"/>
            <a:ext cx="7381875" cy="2779862"/>
          </a:xfrm>
          <a:prstGeom prst="rect">
            <a:avLst/>
          </a:prstGeom>
        </p:spPr>
      </p:pic>
      <p:sp>
        <p:nvSpPr>
          <p:cNvPr id="13" name="TextBox 12">
            <a:extLst>
              <a:ext uri="{FF2B5EF4-FFF2-40B4-BE49-F238E27FC236}">
                <a16:creationId xmlns:a16="http://schemas.microsoft.com/office/drawing/2014/main" id="{013AB6F5-EE3A-82A0-DBB6-665F1D30AB87}"/>
              </a:ext>
            </a:extLst>
          </p:cNvPr>
          <p:cNvSpPr txBox="1"/>
          <p:nvPr/>
        </p:nvSpPr>
        <p:spPr>
          <a:xfrm>
            <a:off x="10330178" y="4236139"/>
            <a:ext cx="186182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prstClr val="black"/>
                </a:solidFill>
                <a:latin typeface="Calibri" panose="020F0502020204030204"/>
              </a:rPr>
              <a:t>BOLD5000</a:t>
            </a:r>
            <a:endParaRPr kumimoji="0" lang="en-US" sz="2000" b="0" i="0" u="none" strike="noStrike" kern="1200" cap="none" spc="0" normalizeH="0" baseline="0" noProof="0">
              <a:ln>
                <a:noFill/>
              </a:ln>
              <a:solidFill>
                <a:prstClr val="black"/>
              </a:solidFill>
              <a:effectLst/>
              <a:uLnTx/>
              <a:uFillTx/>
              <a:latin typeface="Calibri" panose="020F0502020204030204"/>
            </a:endParaRPr>
          </a:p>
        </p:txBody>
      </p:sp>
      <p:sp>
        <p:nvSpPr>
          <p:cNvPr id="16" name="Arrow: Right 15">
            <a:extLst>
              <a:ext uri="{FF2B5EF4-FFF2-40B4-BE49-F238E27FC236}">
                <a16:creationId xmlns:a16="http://schemas.microsoft.com/office/drawing/2014/main" id="{87A3CB63-F36A-9855-050A-C23554C93B8F}"/>
              </a:ext>
            </a:extLst>
          </p:cNvPr>
          <p:cNvSpPr/>
          <p:nvPr/>
        </p:nvSpPr>
        <p:spPr>
          <a:xfrm>
            <a:off x="9785519" y="4302415"/>
            <a:ext cx="458935" cy="309860"/>
          </a:xfrm>
          <a:prstGeom prst="rightArrow">
            <a:avLst/>
          </a:prstGeom>
          <a:solidFill>
            <a:schemeClr val="bg1"/>
          </a:solidFill>
          <a:ln w="28575">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 name="Straight Arrow Connector 5">
            <a:extLst>
              <a:ext uri="{FF2B5EF4-FFF2-40B4-BE49-F238E27FC236}">
                <a16:creationId xmlns:a16="http://schemas.microsoft.com/office/drawing/2014/main" id="{368E1B6B-F51E-2564-02EB-CEDA33204043}"/>
              </a:ext>
            </a:extLst>
          </p:cNvPr>
          <p:cNvCxnSpPr>
            <a:stCxn id="20" idx="7"/>
          </p:cNvCxnSpPr>
          <p:nvPr/>
        </p:nvCxnSpPr>
        <p:spPr>
          <a:xfrm flipV="1">
            <a:off x="1379108" y="1028700"/>
            <a:ext cx="611617" cy="58802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F888A7D-F8A7-6AFB-0E01-20E06CFA6935}"/>
              </a:ext>
            </a:extLst>
          </p:cNvPr>
          <p:cNvSpPr txBox="1"/>
          <p:nvPr/>
        </p:nvSpPr>
        <p:spPr>
          <a:xfrm>
            <a:off x="1504950" y="652363"/>
            <a:ext cx="209550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noProof="0">
                <a:solidFill>
                  <a:prstClr val="black"/>
                </a:solidFill>
                <a:latin typeface="Calibri" panose="020F0502020204030204"/>
              </a:rPr>
              <a:t>Concept+Picture (Bird)</a:t>
            </a:r>
            <a:endParaRPr kumimoji="0" lang="en-US" sz="2000" b="0" i="0" u="none" strike="noStrike" kern="1200" cap="none" spc="0" normalizeH="0" baseline="0" noProof="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69032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20" grpId="0" animBg="1"/>
      <p:bldP spid="13" grpId="0"/>
      <p:bldP spid="16" grpId="0" animBg="1"/>
      <p:bldP spid="7" grpId="0"/>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DFE2E-041D-8ABB-05E0-9D6D9D7FD4DB}"/>
              </a:ext>
            </a:extLst>
          </p:cNvPr>
          <p:cNvSpPr>
            <a:spLocks noGrp="1"/>
          </p:cNvSpPr>
          <p:nvPr>
            <p:ph type="title"/>
          </p:nvPr>
        </p:nvSpPr>
        <p:spPr>
          <a:xfrm>
            <a:off x="838200" y="181897"/>
            <a:ext cx="10515600" cy="644525"/>
          </a:xfrm>
        </p:spPr>
        <p:txBody>
          <a:bodyPr>
            <a:normAutofit fontScale="90000"/>
          </a:bodyPr>
          <a:lstStyle/>
          <a:p>
            <a:r>
              <a:rPr lang="en-US"/>
              <a:t>Encoding performance (BOLD5000)</a:t>
            </a:r>
          </a:p>
        </p:txBody>
      </p:sp>
      <p:pic>
        <p:nvPicPr>
          <p:cNvPr id="5" name="Content Placeholder 4" descr="Chart, bar chart&#10;&#10;Description automatically generated">
            <a:extLst>
              <a:ext uri="{FF2B5EF4-FFF2-40B4-BE49-F238E27FC236}">
                <a16:creationId xmlns:a16="http://schemas.microsoft.com/office/drawing/2014/main" id="{01E5D53A-F07C-B352-6F62-E7A4103859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973395"/>
            <a:ext cx="10439401" cy="5830528"/>
          </a:xfrm>
        </p:spPr>
      </p:pic>
      <p:sp>
        <p:nvSpPr>
          <p:cNvPr id="6" name="Oval 5">
            <a:extLst>
              <a:ext uri="{FF2B5EF4-FFF2-40B4-BE49-F238E27FC236}">
                <a16:creationId xmlns:a16="http://schemas.microsoft.com/office/drawing/2014/main" id="{CF1D39D3-89DC-B17A-B21E-23DE87024AA6}"/>
              </a:ext>
            </a:extLst>
          </p:cNvPr>
          <p:cNvSpPr/>
          <p:nvPr/>
        </p:nvSpPr>
        <p:spPr>
          <a:xfrm>
            <a:off x="4019550" y="973394"/>
            <a:ext cx="885825" cy="22675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C5FFCBB-E4B6-CCFE-41C9-6817986C8F17}"/>
              </a:ext>
            </a:extLst>
          </p:cNvPr>
          <p:cNvSpPr/>
          <p:nvPr/>
        </p:nvSpPr>
        <p:spPr>
          <a:xfrm>
            <a:off x="1314450" y="973394"/>
            <a:ext cx="1619250" cy="22675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27DDF98-B6EB-E71C-1296-56AE01231C3E}"/>
              </a:ext>
            </a:extLst>
          </p:cNvPr>
          <p:cNvSpPr/>
          <p:nvPr/>
        </p:nvSpPr>
        <p:spPr>
          <a:xfrm>
            <a:off x="838200" y="2105025"/>
            <a:ext cx="304800" cy="17526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58BB547-AE06-5BE8-F37B-2DB556103329}"/>
              </a:ext>
            </a:extLst>
          </p:cNvPr>
          <p:cNvSpPr/>
          <p:nvPr/>
        </p:nvSpPr>
        <p:spPr>
          <a:xfrm>
            <a:off x="838200" y="4363322"/>
            <a:ext cx="304800" cy="17526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E88104B-C5FF-912E-DE8A-634204F4E3FD}"/>
              </a:ext>
            </a:extLst>
          </p:cNvPr>
          <p:cNvSpPr/>
          <p:nvPr/>
        </p:nvSpPr>
        <p:spPr>
          <a:xfrm>
            <a:off x="3057525" y="973394"/>
            <a:ext cx="962025" cy="22675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108E1DF-D72A-3FAE-1BE5-9ED0F716C491}"/>
              </a:ext>
            </a:extLst>
          </p:cNvPr>
          <p:cNvSpPr/>
          <p:nvPr/>
        </p:nvSpPr>
        <p:spPr>
          <a:xfrm>
            <a:off x="2576512" y="1386144"/>
            <a:ext cx="1919288" cy="22675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A60426D-0319-5F08-29C1-208A1EDD1661}"/>
              </a:ext>
            </a:extLst>
          </p:cNvPr>
          <p:cNvSpPr/>
          <p:nvPr/>
        </p:nvSpPr>
        <p:spPr>
          <a:xfrm>
            <a:off x="6234112" y="1386143"/>
            <a:ext cx="1338263" cy="22675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332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C9359-F0F5-7806-8292-5B4CB920BFAE}"/>
              </a:ext>
            </a:extLst>
          </p:cNvPr>
          <p:cNvSpPr>
            <a:spLocks noGrp="1"/>
          </p:cNvSpPr>
          <p:nvPr>
            <p:ph type="title"/>
          </p:nvPr>
        </p:nvSpPr>
        <p:spPr>
          <a:xfrm>
            <a:off x="838200" y="83024"/>
            <a:ext cx="10515600" cy="730250"/>
          </a:xfrm>
        </p:spPr>
        <p:txBody>
          <a:bodyPr>
            <a:normAutofit fontScale="90000"/>
          </a:bodyPr>
          <a:lstStyle/>
          <a:p>
            <a:r>
              <a:rPr lang="en-US"/>
              <a:t>Incorporating natural language into vision models</a:t>
            </a:r>
          </a:p>
        </p:txBody>
      </p:sp>
      <p:pic>
        <p:nvPicPr>
          <p:cNvPr id="5" name="Content Placeholder 4" descr="A picture containing text, screenshot, pallasite&#10;&#10;Description automatically generated">
            <a:extLst>
              <a:ext uri="{FF2B5EF4-FFF2-40B4-BE49-F238E27FC236}">
                <a16:creationId xmlns:a16="http://schemas.microsoft.com/office/drawing/2014/main" id="{7F288731-97EA-E5FB-C5D6-C98A967A6A9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908"/>
          <a:stretch/>
        </p:blipFill>
        <p:spPr>
          <a:xfrm>
            <a:off x="1332689" y="813274"/>
            <a:ext cx="8453337" cy="5937721"/>
          </a:xfrm>
        </p:spPr>
      </p:pic>
    </p:spTree>
    <p:extLst>
      <p:ext uri="{BB962C8B-B14F-4D97-AF65-F5344CB8AC3E}">
        <p14:creationId xmlns:p14="http://schemas.microsoft.com/office/powerpoint/2010/main" val="35245982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1FC0B5-5574-FCA6-3B0B-78B380443C16}"/>
              </a:ext>
            </a:extLst>
          </p:cNvPr>
          <p:cNvSpPr>
            <a:spLocks noGrp="1"/>
          </p:cNvSpPr>
          <p:nvPr>
            <p:ph idx="1"/>
          </p:nvPr>
        </p:nvSpPr>
        <p:spPr>
          <a:xfrm>
            <a:off x="838199" y="956169"/>
            <a:ext cx="10515600" cy="2015632"/>
          </a:xfrm>
        </p:spPr>
        <p:txBody>
          <a:bodyPr>
            <a:normAutofit/>
          </a:bodyPr>
          <a:lstStyle/>
          <a:p>
            <a:r>
              <a:rPr lang="en-IN" dirty="0"/>
              <a:t>Brain response to a stimulus is multi-modal, multi-task related</a:t>
            </a:r>
          </a:p>
          <a:p>
            <a:pPr lvl="1"/>
            <a:r>
              <a:rPr lang="en-IN" dirty="0"/>
              <a:t>Cross-view and multi-view decoding (Oota et al 2022)</a:t>
            </a:r>
          </a:p>
          <a:p>
            <a:pPr lvl="1"/>
            <a:r>
              <a:rPr lang="en-IN" dirty="0"/>
              <a:t>Visio-linguistic encoding (fusion of vision and language information) (Oota et al 2022)</a:t>
            </a:r>
          </a:p>
          <a:p>
            <a:pPr lvl="1"/>
            <a:r>
              <a:rPr lang="en-IN" dirty="0">
                <a:solidFill>
                  <a:srgbClr val="FF0000"/>
                </a:solidFill>
              </a:rPr>
              <a:t>Multimodal foundation model (Fei et al 2022)</a:t>
            </a:r>
          </a:p>
        </p:txBody>
      </p:sp>
      <p:sp>
        <p:nvSpPr>
          <p:cNvPr id="6" name="Title 1">
            <a:extLst>
              <a:ext uri="{FF2B5EF4-FFF2-40B4-BE49-F238E27FC236}">
                <a16:creationId xmlns:a16="http://schemas.microsoft.com/office/drawing/2014/main" id="{F6961BE4-2A49-EA57-E81A-5EFBDE2E6D08}"/>
              </a:ext>
            </a:extLst>
          </p:cNvPr>
          <p:cNvSpPr>
            <a:spLocks noGrp="1"/>
          </p:cNvSpPr>
          <p:nvPr>
            <p:ph type="title"/>
          </p:nvPr>
        </p:nvSpPr>
        <p:spPr>
          <a:xfrm>
            <a:off x="386135" y="196680"/>
            <a:ext cx="10515600" cy="867774"/>
          </a:xfrm>
        </p:spPr>
        <p:txBody>
          <a:bodyPr/>
          <a:lstStyle/>
          <a:p>
            <a:r>
              <a:rPr lang="en-IN" dirty="0"/>
              <a:t>DNNs &amp; The Brain: Multi-modal, Multi-task </a:t>
            </a:r>
          </a:p>
        </p:txBody>
      </p:sp>
      <p:pic>
        <p:nvPicPr>
          <p:cNvPr id="8" name="Picture 7">
            <a:extLst>
              <a:ext uri="{FF2B5EF4-FFF2-40B4-BE49-F238E27FC236}">
                <a16:creationId xmlns:a16="http://schemas.microsoft.com/office/drawing/2014/main" id="{0BF4519D-7D03-80AA-5E03-16F78EB780FD}"/>
              </a:ext>
            </a:extLst>
          </p:cNvPr>
          <p:cNvPicPr>
            <a:picLocks noChangeAspect="1"/>
          </p:cNvPicPr>
          <p:nvPr/>
        </p:nvPicPr>
        <p:blipFill>
          <a:blip r:embed="rId3"/>
          <a:stretch>
            <a:fillRect/>
          </a:stretch>
        </p:blipFill>
        <p:spPr>
          <a:xfrm>
            <a:off x="1576137" y="2858134"/>
            <a:ext cx="8503920" cy="3634740"/>
          </a:xfrm>
          <a:prstGeom prst="rect">
            <a:avLst/>
          </a:prstGeom>
        </p:spPr>
      </p:pic>
      <p:sp>
        <p:nvSpPr>
          <p:cNvPr id="9" name="TextBox 8">
            <a:extLst>
              <a:ext uri="{FF2B5EF4-FFF2-40B4-BE49-F238E27FC236}">
                <a16:creationId xmlns:a16="http://schemas.microsoft.com/office/drawing/2014/main" id="{B065E455-2B87-21C3-FE56-D465FD34C1CA}"/>
              </a:ext>
            </a:extLst>
          </p:cNvPr>
          <p:cNvSpPr txBox="1"/>
          <p:nvPr/>
        </p:nvSpPr>
        <p:spPr>
          <a:xfrm>
            <a:off x="288759" y="6399710"/>
            <a:ext cx="11903242" cy="523220"/>
          </a:xfrm>
          <a:prstGeom prst="rect">
            <a:avLst/>
          </a:prstGeom>
          <a:noFill/>
        </p:spPr>
        <p:txBody>
          <a:bodyPr wrap="square">
            <a:spAutoFit/>
          </a:bodyPr>
          <a:lstStyle/>
          <a:p>
            <a:r>
              <a:rPr lang="en-IN" sz="1400" dirty="0"/>
              <a:t>Fei, Lu, Gao et al (2022). Towards artificial general intelligence via a multimodal foundation model. </a:t>
            </a:r>
            <a:r>
              <a:rPr lang="en-IN" sz="1400" i="1" dirty="0"/>
              <a:t>Nature Communications</a:t>
            </a:r>
            <a:r>
              <a:rPr lang="en-IN" sz="1400" dirty="0"/>
              <a:t> 13:3094 </a:t>
            </a:r>
          </a:p>
          <a:p>
            <a:r>
              <a:rPr lang="en-IN" sz="1400" dirty="0"/>
              <a:t>doi.org/10.1038/s41467-022-30761-2</a:t>
            </a:r>
          </a:p>
        </p:txBody>
      </p:sp>
    </p:spTree>
    <p:extLst>
      <p:ext uri="{BB962C8B-B14F-4D97-AF65-F5344CB8AC3E}">
        <p14:creationId xmlns:p14="http://schemas.microsoft.com/office/powerpoint/2010/main" val="156298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EBF7EF8-CB91-2D02-EB8F-837A7722492D}"/>
              </a:ext>
            </a:extLst>
          </p:cNvPr>
          <p:cNvPicPr>
            <a:picLocks noChangeAspect="1"/>
          </p:cNvPicPr>
          <p:nvPr/>
        </p:nvPicPr>
        <p:blipFill rotWithShape="1">
          <a:blip r:embed="rId3"/>
          <a:srcRect t="34046" r="3108" b="38058"/>
          <a:stretch/>
        </p:blipFill>
        <p:spPr>
          <a:xfrm>
            <a:off x="4371752" y="4552376"/>
            <a:ext cx="4230557" cy="2290946"/>
          </a:xfrm>
          <a:prstGeom prst="rect">
            <a:avLst/>
          </a:prstGeom>
        </p:spPr>
      </p:pic>
      <p:sp>
        <p:nvSpPr>
          <p:cNvPr id="3" name="Content Placeholder 2">
            <a:extLst>
              <a:ext uri="{FF2B5EF4-FFF2-40B4-BE49-F238E27FC236}">
                <a16:creationId xmlns:a16="http://schemas.microsoft.com/office/drawing/2014/main" id="{341FC0B5-5574-FCA6-3B0B-78B380443C16}"/>
              </a:ext>
            </a:extLst>
          </p:cNvPr>
          <p:cNvSpPr>
            <a:spLocks noGrp="1"/>
          </p:cNvSpPr>
          <p:nvPr>
            <p:ph idx="1"/>
          </p:nvPr>
        </p:nvSpPr>
        <p:spPr>
          <a:xfrm>
            <a:off x="838199" y="956169"/>
            <a:ext cx="10515600" cy="2015632"/>
          </a:xfrm>
        </p:spPr>
        <p:txBody>
          <a:bodyPr>
            <a:normAutofit/>
          </a:bodyPr>
          <a:lstStyle/>
          <a:p>
            <a:r>
              <a:rPr lang="en-IN" dirty="0"/>
              <a:t>Brain response to a stimulus is multi-modal, multi-task related</a:t>
            </a:r>
          </a:p>
          <a:p>
            <a:pPr lvl="1"/>
            <a:r>
              <a:rPr lang="en-IN" dirty="0"/>
              <a:t>Cross-view and multi-view decoding (Oota et al 2022)</a:t>
            </a:r>
          </a:p>
          <a:p>
            <a:pPr lvl="1"/>
            <a:r>
              <a:rPr lang="en-IN" dirty="0"/>
              <a:t>Visio-linguistic encoding (fusion of vision and language information) (Oota et al 2022)</a:t>
            </a:r>
          </a:p>
          <a:p>
            <a:pPr lvl="1"/>
            <a:r>
              <a:rPr lang="en-IN" dirty="0">
                <a:solidFill>
                  <a:srgbClr val="FF0000"/>
                </a:solidFill>
              </a:rPr>
              <a:t>Multimodal foundation model (Fei et al 2022)</a:t>
            </a:r>
          </a:p>
        </p:txBody>
      </p:sp>
      <p:sp>
        <p:nvSpPr>
          <p:cNvPr id="6" name="Title 1">
            <a:extLst>
              <a:ext uri="{FF2B5EF4-FFF2-40B4-BE49-F238E27FC236}">
                <a16:creationId xmlns:a16="http://schemas.microsoft.com/office/drawing/2014/main" id="{F6961BE4-2A49-EA57-E81A-5EFBDE2E6D08}"/>
              </a:ext>
            </a:extLst>
          </p:cNvPr>
          <p:cNvSpPr>
            <a:spLocks noGrp="1"/>
          </p:cNvSpPr>
          <p:nvPr>
            <p:ph type="title"/>
          </p:nvPr>
        </p:nvSpPr>
        <p:spPr>
          <a:xfrm>
            <a:off x="386135" y="196680"/>
            <a:ext cx="10515600" cy="867774"/>
          </a:xfrm>
        </p:spPr>
        <p:txBody>
          <a:bodyPr/>
          <a:lstStyle/>
          <a:p>
            <a:r>
              <a:rPr lang="en-IN"/>
              <a:t>DNNs </a:t>
            </a:r>
            <a:r>
              <a:rPr lang="en-IN" dirty="0"/>
              <a:t>&amp; Brain: Multi-modal, Multi-task </a:t>
            </a:r>
          </a:p>
        </p:txBody>
      </p:sp>
      <p:pic>
        <p:nvPicPr>
          <p:cNvPr id="4" name="Picture 3">
            <a:extLst>
              <a:ext uri="{FF2B5EF4-FFF2-40B4-BE49-F238E27FC236}">
                <a16:creationId xmlns:a16="http://schemas.microsoft.com/office/drawing/2014/main" id="{67D3CB5F-F303-2B72-D8A8-761064A34705}"/>
              </a:ext>
            </a:extLst>
          </p:cNvPr>
          <p:cNvPicPr>
            <a:picLocks noChangeAspect="1"/>
          </p:cNvPicPr>
          <p:nvPr/>
        </p:nvPicPr>
        <p:blipFill rotWithShape="1">
          <a:blip r:embed="rId3"/>
          <a:srcRect r="3108" b="69298"/>
          <a:stretch/>
        </p:blipFill>
        <p:spPr>
          <a:xfrm>
            <a:off x="226173" y="2915378"/>
            <a:ext cx="4230557" cy="2521388"/>
          </a:xfrm>
          <a:prstGeom prst="rect">
            <a:avLst/>
          </a:prstGeom>
        </p:spPr>
      </p:pic>
      <p:pic>
        <p:nvPicPr>
          <p:cNvPr id="7" name="Picture 6">
            <a:extLst>
              <a:ext uri="{FF2B5EF4-FFF2-40B4-BE49-F238E27FC236}">
                <a16:creationId xmlns:a16="http://schemas.microsoft.com/office/drawing/2014/main" id="{B0F798F7-2C0B-6505-7F5B-9725780CA1A4}"/>
              </a:ext>
            </a:extLst>
          </p:cNvPr>
          <p:cNvPicPr>
            <a:picLocks noChangeAspect="1"/>
          </p:cNvPicPr>
          <p:nvPr/>
        </p:nvPicPr>
        <p:blipFill rotWithShape="1">
          <a:blip r:embed="rId4"/>
          <a:srcRect t="66595" r="1600"/>
          <a:stretch/>
        </p:blipFill>
        <p:spPr>
          <a:xfrm>
            <a:off x="8156378" y="2305624"/>
            <a:ext cx="3915707" cy="2484563"/>
          </a:xfrm>
          <a:prstGeom prst="rect">
            <a:avLst/>
          </a:prstGeom>
        </p:spPr>
      </p:pic>
      <p:sp>
        <p:nvSpPr>
          <p:cNvPr id="11" name="TextBox 10">
            <a:extLst>
              <a:ext uri="{FF2B5EF4-FFF2-40B4-BE49-F238E27FC236}">
                <a16:creationId xmlns:a16="http://schemas.microsoft.com/office/drawing/2014/main" id="{52141DB2-BB1C-A98B-D437-2B17E3BCC6E7}"/>
              </a:ext>
            </a:extLst>
          </p:cNvPr>
          <p:cNvSpPr txBox="1"/>
          <p:nvPr/>
        </p:nvSpPr>
        <p:spPr>
          <a:xfrm>
            <a:off x="9118600" y="5542166"/>
            <a:ext cx="2997200" cy="1169551"/>
          </a:xfrm>
          <a:prstGeom prst="rect">
            <a:avLst/>
          </a:prstGeom>
          <a:noFill/>
        </p:spPr>
        <p:txBody>
          <a:bodyPr wrap="square">
            <a:spAutoFit/>
          </a:bodyPr>
          <a:lstStyle/>
          <a:p>
            <a:r>
              <a:rPr lang="en-IN" sz="1400" dirty="0"/>
              <a:t>Fei, Lu, Gao et al (2022). Towards artificial general intelligence via a multimodal foundation model. </a:t>
            </a:r>
            <a:r>
              <a:rPr lang="en-IN" sz="1400" i="1" dirty="0"/>
              <a:t>Nature Communications</a:t>
            </a:r>
            <a:r>
              <a:rPr lang="en-IN" sz="1400" dirty="0"/>
              <a:t> 13:3094 doi.org/10.1038/s41467-022-30761-2</a:t>
            </a:r>
          </a:p>
        </p:txBody>
      </p:sp>
    </p:spTree>
    <p:extLst>
      <p:ext uri="{BB962C8B-B14F-4D97-AF65-F5344CB8AC3E}">
        <p14:creationId xmlns:p14="http://schemas.microsoft.com/office/powerpoint/2010/main" val="19873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7F06F-739F-3785-4A3E-AD3D6F1F2178}"/>
              </a:ext>
            </a:extLst>
          </p:cNvPr>
          <p:cNvSpPr>
            <a:spLocks noGrp="1"/>
          </p:cNvSpPr>
          <p:nvPr>
            <p:ph type="title"/>
          </p:nvPr>
        </p:nvSpPr>
        <p:spPr/>
        <p:txBody>
          <a:bodyPr/>
          <a:lstStyle/>
          <a:p>
            <a:r>
              <a:rPr lang="en-US"/>
              <a:t>LLMs: Pretraining for three types of architectures</a:t>
            </a:r>
          </a:p>
        </p:txBody>
      </p:sp>
      <p:pic>
        <p:nvPicPr>
          <p:cNvPr id="5" name="Content Placeholder 4" descr="Graphical user interface, text&#10;&#10;Description automatically generated">
            <a:extLst>
              <a:ext uri="{FF2B5EF4-FFF2-40B4-BE49-F238E27FC236}">
                <a16:creationId xmlns:a16="http://schemas.microsoft.com/office/drawing/2014/main" id="{82F7D02C-F6BE-5410-7ADF-68D66BE8BFA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69537"/>
          <a:stretch/>
        </p:blipFill>
        <p:spPr>
          <a:xfrm>
            <a:off x="1363669" y="1815793"/>
            <a:ext cx="9464661" cy="1325563"/>
          </a:xfrm>
        </p:spPr>
      </p:pic>
      <p:pic>
        <p:nvPicPr>
          <p:cNvPr id="6" name="Content Placeholder 4" descr="Graphical user interface, text&#10;&#10;Description automatically generated">
            <a:extLst>
              <a:ext uri="{FF2B5EF4-FFF2-40B4-BE49-F238E27FC236}">
                <a16:creationId xmlns:a16="http://schemas.microsoft.com/office/drawing/2014/main" id="{17AA32B1-5C6C-FD99-1197-42CCD9DD8C53}"/>
              </a:ext>
            </a:extLst>
          </p:cNvPr>
          <p:cNvPicPr>
            <a:picLocks noChangeAspect="1"/>
          </p:cNvPicPr>
          <p:nvPr/>
        </p:nvPicPr>
        <p:blipFill rotWithShape="1">
          <a:blip r:embed="rId2">
            <a:extLst>
              <a:ext uri="{28A0092B-C50C-407E-A947-70E740481C1C}">
                <a14:useLocalDpi xmlns:a14="http://schemas.microsoft.com/office/drawing/2010/main" val="0"/>
              </a:ext>
            </a:extLst>
          </a:blip>
          <a:srcRect t="30464" b="35302"/>
          <a:stretch/>
        </p:blipFill>
        <p:spPr>
          <a:xfrm>
            <a:off x="1363669" y="3141355"/>
            <a:ext cx="9464661" cy="1489639"/>
          </a:xfrm>
          <a:prstGeom prst="rect">
            <a:avLst/>
          </a:prstGeom>
        </p:spPr>
      </p:pic>
      <p:pic>
        <p:nvPicPr>
          <p:cNvPr id="7" name="Content Placeholder 4" descr="Graphical user interface, text&#10;&#10;Description automatically generated">
            <a:extLst>
              <a:ext uri="{FF2B5EF4-FFF2-40B4-BE49-F238E27FC236}">
                <a16:creationId xmlns:a16="http://schemas.microsoft.com/office/drawing/2014/main" id="{EE59A46A-2FA1-7AFF-A14B-984EBD9D7A7C}"/>
              </a:ext>
            </a:extLst>
          </p:cNvPr>
          <p:cNvPicPr>
            <a:picLocks noChangeAspect="1"/>
          </p:cNvPicPr>
          <p:nvPr/>
        </p:nvPicPr>
        <p:blipFill rotWithShape="1">
          <a:blip r:embed="rId2">
            <a:extLst>
              <a:ext uri="{28A0092B-C50C-407E-A947-70E740481C1C}">
                <a14:useLocalDpi xmlns:a14="http://schemas.microsoft.com/office/drawing/2010/main" val="0"/>
              </a:ext>
            </a:extLst>
          </a:blip>
          <a:srcRect t="64697"/>
          <a:stretch/>
        </p:blipFill>
        <p:spPr>
          <a:xfrm>
            <a:off x="1363669" y="4630993"/>
            <a:ext cx="9464661" cy="1536137"/>
          </a:xfrm>
          <a:prstGeom prst="rect">
            <a:avLst/>
          </a:prstGeom>
        </p:spPr>
      </p:pic>
      <p:sp>
        <p:nvSpPr>
          <p:cNvPr id="8" name="Rectangle: Rounded Corners 7">
            <a:extLst>
              <a:ext uri="{FF2B5EF4-FFF2-40B4-BE49-F238E27FC236}">
                <a16:creationId xmlns:a16="http://schemas.microsoft.com/office/drawing/2014/main" id="{88CEF987-AADE-F4D2-C6CD-31370F0D3EDF}"/>
              </a:ext>
            </a:extLst>
          </p:cNvPr>
          <p:cNvSpPr/>
          <p:nvPr/>
        </p:nvSpPr>
        <p:spPr>
          <a:xfrm>
            <a:off x="5007934" y="2009553"/>
            <a:ext cx="1945758" cy="35087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77B858CC-EA45-1C4C-F310-1FAF25574802}"/>
              </a:ext>
            </a:extLst>
          </p:cNvPr>
          <p:cNvSpPr/>
          <p:nvPr/>
        </p:nvSpPr>
        <p:spPr>
          <a:xfrm>
            <a:off x="5564371" y="3429000"/>
            <a:ext cx="2218661" cy="350874"/>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A4EB6501-6002-CC55-8525-01E839E64D92}"/>
              </a:ext>
            </a:extLst>
          </p:cNvPr>
          <p:cNvSpPr/>
          <p:nvPr/>
        </p:nvSpPr>
        <p:spPr>
          <a:xfrm>
            <a:off x="5007933" y="5085400"/>
            <a:ext cx="4082903" cy="35087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518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1FC0B5-5574-FCA6-3B0B-78B380443C16}"/>
              </a:ext>
            </a:extLst>
          </p:cNvPr>
          <p:cNvSpPr>
            <a:spLocks noGrp="1"/>
          </p:cNvSpPr>
          <p:nvPr>
            <p:ph idx="1"/>
          </p:nvPr>
        </p:nvSpPr>
        <p:spPr>
          <a:xfrm>
            <a:off x="838200" y="1020200"/>
            <a:ext cx="10515600" cy="639174"/>
          </a:xfrm>
        </p:spPr>
        <p:txBody>
          <a:bodyPr>
            <a:normAutofit fontScale="85000" lnSpcReduction="20000"/>
          </a:bodyPr>
          <a:lstStyle/>
          <a:p>
            <a:r>
              <a:rPr lang="en-IN" dirty="0"/>
              <a:t>DL models of encoding and decoding have not yet been put through the brain-damage experiments. Ex. Semantic Dementia</a:t>
            </a:r>
          </a:p>
        </p:txBody>
      </p:sp>
      <p:sp>
        <p:nvSpPr>
          <p:cNvPr id="6" name="Title 1">
            <a:extLst>
              <a:ext uri="{FF2B5EF4-FFF2-40B4-BE49-F238E27FC236}">
                <a16:creationId xmlns:a16="http://schemas.microsoft.com/office/drawing/2014/main" id="{1F54977F-467E-440C-0519-2D77F1133E79}"/>
              </a:ext>
            </a:extLst>
          </p:cNvPr>
          <p:cNvSpPr>
            <a:spLocks noGrp="1"/>
          </p:cNvSpPr>
          <p:nvPr>
            <p:ph type="title"/>
          </p:nvPr>
        </p:nvSpPr>
        <p:spPr>
          <a:xfrm>
            <a:off x="386135" y="174248"/>
            <a:ext cx="10515600" cy="867774"/>
          </a:xfrm>
        </p:spPr>
        <p:txBody>
          <a:bodyPr/>
          <a:lstStyle/>
          <a:p>
            <a:r>
              <a:rPr lang="en-IN" dirty="0"/>
              <a:t>DNNs &amp; Brain Damage </a:t>
            </a:r>
          </a:p>
        </p:txBody>
      </p:sp>
      <p:sp>
        <p:nvSpPr>
          <p:cNvPr id="5" name="TextBox 4">
            <a:extLst>
              <a:ext uri="{FF2B5EF4-FFF2-40B4-BE49-F238E27FC236}">
                <a16:creationId xmlns:a16="http://schemas.microsoft.com/office/drawing/2014/main" id="{B58D7FA8-6CB2-76D4-36EA-CC783AF19056}"/>
              </a:ext>
            </a:extLst>
          </p:cNvPr>
          <p:cNvSpPr txBox="1"/>
          <p:nvPr/>
        </p:nvSpPr>
        <p:spPr>
          <a:xfrm>
            <a:off x="139700" y="6262041"/>
            <a:ext cx="11912600" cy="523220"/>
          </a:xfrm>
          <a:prstGeom prst="rect">
            <a:avLst/>
          </a:prstGeom>
          <a:noFill/>
        </p:spPr>
        <p:txBody>
          <a:bodyPr wrap="square">
            <a:spAutoFit/>
          </a:bodyPr>
          <a:lstStyle/>
          <a:p>
            <a:r>
              <a:rPr lang="en-IN" sz="1400" dirty="0"/>
              <a:t>Snowden, Harris, Thompson, </a:t>
            </a:r>
            <a:r>
              <a:rPr lang="en-IN" sz="1400" dirty="0" err="1"/>
              <a:t>Kobylecki</a:t>
            </a:r>
            <a:r>
              <a:rPr lang="en-IN" sz="1400" dirty="0"/>
              <a:t>, Jones, Richardson, Neary (2018). Semantic dementia and the left and right temporal lobes, </a:t>
            </a:r>
            <a:r>
              <a:rPr lang="en-IN" sz="1400" i="1" dirty="0"/>
              <a:t>Cortex</a:t>
            </a:r>
            <a:r>
              <a:rPr lang="en-IN" sz="1400" dirty="0"/>
              <a:t>, 107(188-203).</a:t>
            </a:r>
          </a:p>
          <a:p>
            <a:r>
              <a:rPr lang="en-IN" sz="1400" dirty="0"/>
              <a:t>https://doi.org/10.1016/j.cortex.2017.08.024.</a:t>
            </a:r>
          </a:p>
        </p:txBody>
      </p:sp>
      <p:pic>
        <p:nvPicPr>
          <p:cNvPr id="7" name="Picture 6">
            <a:extLst>
              <a:ext uri="{FF2B5EF4-FFF2-40B4-BE49-F238E27FC236}">
                <a16:creationId xmlns:a16="http://schemas.microsoft.com/office/drawing/2014/main" id="{696BB007-A5C5-2A97-61A6-F7D898AF9458}"/>
              </a:ext>
            </a:extLst>
          </p:cNvPr>
          <p:cNvPicPr>
            <a:picLocks noChangeAspect="1"/>
          </p:cNvPicPr>
          <p:nvPr/>
        </p:nvPicPr>
        <p:blipFill rotWithShape="1">
          <a:blip r:embed="rId3"/>
          <a:srcRect r="46042"/>
          <a:stretch/>
        </p:blipFill>
        <p:spPr>
          <a:xfrm>
            <a:off x="1104900" y="1603111"/>
            <a:ext cx="2413000" cy="4740593"/>
          </a:xfrm>
          <a:prstGeom prst="rect">
            <a:avLst/>
          </a:prstGeom>
        </p:spPr>
      </p:pic>
      <p:pic>
        <p:nvPicPr>
          <p:cNvPr id="10" name="Picture 9">
            <a:extLst>
              <a:ext uri="{FF2B5EF4-FFF2-40B4-BE49-F238E27FC236}">
                <a16:creationId xmlns:a16="http://schemas.microsoft.com/office/drawing/2014/main" id="{9C931273-0D27-F829-2C78-1D68BA67CCFF}"/>
              </a:ext>
            </a:extLst>
          </p:cNvPr>
          <p:cNvPicPr>
            <a:picLocks noChangeAspect="1"/>
          </p:cNvPicPr>
          <p:nvPr/>
        </p:nvPicPr>
        <p:blipFill rotWithShape="1">
          <a:blip r:embed="rId3"/>
          <a:srcRect l="53071"/>
          <a:stretch/>
        </p:blipFill>
        <p:spPr>
          <a:xfrm>
            <a:off x="6985000" y="1521448"/>
            <a:ext cx="2098676" cy="4740593"/>
          </a:xfrm>
          <a:prstGeom prst="rect">
            <a:avLst/>
          </a:prstGeom>
        </p:spPr>
      </p:pic>
      <p:grpSp>
        <p:nvGrpSpPr>
          <p:cNvPr id="26" name="Group 25">
            <a:extLst>
              <a:ext uri="{FF2B5EF4-FFF2-40B4-BE49-F238E27FC236}">
                <a16:creationId xmlns:a16="http://schemas.microsoft.com/office/drawing/2014/main" id="{CA0ACD9A-6E46-EDC7-354B-F4322F888B44}"/>
              </a:ext>
            </a:extLst>
          </p:cNvPr>
          <p:cNvGrpSpPr/>
          <p:nvPr/>
        </p:nvGrpSpPr>
        <p:grpSpPr>
          <a:xfrm>
            <a:off x="3688238" y="3022600"/>
            <a:ext cx="2892743" cy="3092200"/>
            <a:chOff x="4843938" y="3022600"/>
            <a:chExt cx="2892743" cy="3092200"/>
          </a:xfrm>
        </p:grpSpPr>
        <p:pic>
          <p:nvPicPr>
            <p:cNvPr id="14" name="Picture 13">
              <a:extLst>
                <a:ext uri="{FF2B5EF4-FFF2-40B4-BE49-F238E27FC236}">
                  <a16:creationId xmlns:a16="http://schemas.microsoft.com/office/drawing/2014/main" id="{9DFE34FA-150B-A7D2-70CC-E770E557AB63}"/>
                </a:ext>
              </a:extLst>
            </p:cNvPr>
            <p:cNvPicPr>
              <a:picLocks noChangeAspect="1"/>
            </p:cNvPicPr>
            <p:nvPr/>
          </p:nvPicPr>
          <p:blipFill>
            <a:blip r:embed="rId4"/>
            <a:stretch>
              <a:fillRect/>
            </a:stretch>
          </p:blipFill>
          <p:spPr>
            <a:xfrm>
              <a:off x="5063013" y="3022600"/>
              <a:ext cx="2673668" cy="2466975"/>
            </a:xfrm>
            <a:prstGeom prst="rect">
              <a:avLst/>
            </a:prstGeom>
          </p:spPr>
        </p:pic>
        <p:sp>
          <p:nvSpPr>
            <p:cNvPr id="15" name="TextBox 14">
              <a:extLst>
                <a:ext uri="{FF2B5EF4-FFF2-40B4-BE49-F238E27FC236}">
                  <a16:creationId xmlns:a16="http://schemas.microsoft.com/office/drawing/2014/main" id="{8130092C-B0BD-C821-E603-8684F07898AB}"/>
                </a:ext>
              </a:extLst>
            </p:cNvPr>
            <p:cNvSpPr txBox="1"/>
            <p:nvPr/>
          </p:nvSpPr>
          <p:spPr>
            <a:xfrm>
              <a:off x="5145563" y="5468469"/>
              <a:ext cx="2413000" cy="646331"/>
            </a:xfrm>
            <a:prstGeom prst="rect">
              <a:avLst/>
            </a:prstGeom>
            <a:noFill/>
          </p:spPr>
          <p:txBody>
            <a:bodyPr wrap="square" rtlCol="0">
              <a:spAutoFit/>
            </a:bodyPr>
            <a:lstStyle/>
            <a:p>
              <a:pPr algn="ctr"/>
              <a:r>
                <a:rPr lang="en-IN" b="1" dirty="0"/>
                <a:t>Rt Ant Temporal Lobe Damage (Patient 8)</a:t>
              </a:r>
            </a:p>
          </p:txBody>
        </p:sp>
        <p:grpSp>
          <p:nvGrpSpPr>
            <p:cNvPr id="25" name="Group 24">
              <a:extLst>
                <a:ext uri="{FF2B5EF4-FFF2-40B4-BE49-F238E27FC236}">
                  <a16:creationId xmlns:a16="http://schemas.microsoft.com/office/drawing/2014/main" id="{08B11977-80B6-01EF-9668-D46133C13CDE}"/>
                </a:ext>
              </a:extLst>
            </p:cNvPr>
            <p:cNvGrpSpPr/>
            <p:nvPr/>
          </p:nvGrpSpPr>
          <p:grpSpPr>
            <a:xfrm>
              <a:off x="4843938" y="4654262"/>
              <a:ext cx="799997" cy="1130734"/>
              <a:chOff x="4843938" y="4654262"/>
              <a:chExt cx="799997" cy="1130734"/>
            </a:xfrm>
          </p:grpSpPr>
          <p:cxnSp>
            <p:nvCxnSpPr>
              <p:cNvPr id="19" name="Straight Arrow Connector 18">
                <a:extLst>
                  <a:ext uri="{FF2B5EF4-FFF2-40B4-BE49-F238E27FC236}">
                    <a16:creationId xmlns:a16="http://schemas.microsoft.com/office/drawing/2014/main" id="{3A58627D-5E12-49E0-0600-2492BF3830BC}"/>
                  </a:ext>
                </a:extLst>
              </p:cNvPr>
              <p:cNvCxnSpPr>
                <a:cxnSpLocks/>
              </p:cNvCxnSpPr>
              <p:nvPr/>
            </p:nvCxnSpPr>
            <p:spPr>
              <a:xfrm flipV="1">
                <a:off x="4843938" y="4654262"/>
                <a:ext cx="799997" cy="113073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D8F0F80-B718-D1F6-07B6-07A0A2F5A8C7}"/>
                  </a:ext>
                </a:extLst>
              </p:cNvPr>
              <p:cNvCxnSpPr/>
              <p:nvPr/>
            </p:nvCxnSpPr>
            <p:spPr>
              <a:xfrm>
                <a:off x="4843938" y="5784996"/>
                <a:ext cx="7999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24" name="TextBox 23">
            <a:extLst>
              <a:ext uri="{FF2B5EF4-FFF2-40B4-BE49-F238E27FC236}">
                <a16:creationId xmlns:a16="http://schemas.microsoft.com/office/drawing/2014/main" id="{6F77EE9F-746A-B751-369B-3C4CFB2403C0}"/>
              </a:ext>
            </a:extLst>
          </p:cNvPr>
          <p:cNvSpPr txBox="1"/>
          <p:nvPr/>
        </p:nvSpPr>
        <p:spPr>
          <a:xfrm>
            <a:off x="3289300" y="1597819"/>
            <a:ext cx="3594100" cy="1200329"/>
          </a:xfrm>
          <a:prstGeom prst="rect">
            <a:avLst/>
          </a:prstGeom>
          <a:noFill/>
        </p:spPr>
        <p:txBody>
          <a:bodyPr wrap="square">
            <a:spAutoFit/>
          </a:bodyPr>
          <a:lstStyle/>
          <a:p>
            <a:pPr algn="ctr"/>
            <a:r>
              <a:rPr lang="en-US" sz="2400" dirty="0"/>
              <a:t>Animal habitat task. </a:t>
            </a:r>
          </a:p>
          <a:p>
            <a:pPr algn="ctr"/>
            <a:r>
              <a:rPr lang="en-US" sz="2400" dirty="0"/>
              <a:t>The patient is asked: </a:t>
            </a:r>
          </a:p>
          <a:p>
            <a:pPr algn="ctr"/>
            <a:r>
              <a:rPr lang="en-US" sz="2400" dirty="0"/>
              <a:t>Where would you find this?</a:t>
            </a:r>
            <a:endParaRPr lang="en-IN" sz="2400" dirty="0"/>
          </a:p>
        </p:txBody>
      </p:sp>
      <p:sp>
        <p:nvSpPr>
          <p:cNvPr id="27" name="TextBox 26">
            <a:extLst>
              <a:ext uri="{FF2B5EF4-FFF2-40B4-BE49-F238E27FC236}">
                <a16:creationId xmlns:a16="http://schemas.microsoft.com/office/drawing/2014/main" id="{A63C80A6-838B-1BA8-93F7-E678B5AC6A9A}"/>
              </a:ext>
            </a:extLst>
          </p:cNvPr>
          <p:cNvSpPr txBox="1"/>
          <p:nvPr/>
        </p:nvSpPr>
        <p:spPr>
          <a:xfrm>
            <a:off x="9083676" y="3022600"/>
            <a:ext cx="2938462" cy="1200329"/>
          </a:xfrm>
          <a:prstGeom prst="rect">
            <a:avLst/>
          </a:prstGeom>
          <a:noFill/>
        </p:spPr>
        <p:txBody>
          <a:bodyPr wrap="square">
            <a:spAutoFit/>
          </a:bodyPr>
          <a:lstStyle/>
          <a:p>
            <a:pPr algn="ctr"/>
            <a:r>
              <a:rPr lang="en-US" sz="2400" dirty="0">
                <a:solidFill>
                  <a:srgbClr val="FF0000"/>
                </a:solidFill>
              </a:rPr>
              <a:t>Do DL Models exhibit such degradation with damage to units?</a:t>
            </a:r>
            <a:endParaRPr lang="en-IN" sz="2400" dirty="0">
              <a:solidFill>
                <a:srgbClr val="FF0000"/>
              </a:solidFill>
            </a:endParaRPr>
          </a:p>
        </p:txBody>
      </p:sp>
    </p:spTree>
    <p:extLst>
      <p:ext uri="{BB962C8B-B14F-4D97-AF65-F5344CB8AC3E}">
        <p14:creationId xmlns:p14="http://schemas.microsoft.com/office/powerpoint/2010/main" val="215992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C3DE8-4208-F848-3B42-54D062C50970}"/>
              </a:ext>
            </a:extLst>
          </p:cNvPr>
          <p:cNvSpPr>
            <a:spLocks noGrp="1"/>
          </p:cNvSpPr>
          <p:nvPr>
            <p:ph type="title"/>
          </p:nvPr>
        </p:nvSpPr>
        <p:spPr>
          <a:xfrm>
            <a:off x="4019550" y="2441575"/>
            <a:ext cx="3981450" cy="892175"/>
          </a:xfrm>
        </p:spPr>
        <p:txBody>
          <a:bodyPr/>
          <a:lstStyle/>
          <a:p>
            <a:r>
              <a:rPr lang="en-US"/>
              <a:t>Future Works</a:t>
            </a:r>
          </a:p>
        </p:txBody>
      </p:sp>
    </p:spTree>
    <p:extLst>
      <p:ext uri="{BB962C8B-B14F-4D97-AF65-F5344CB8AC3E}">
        <p14:creationId xmlns:p14="http://schemas.microsoft.com/office/powerpoint/2010/main" val="24560784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Shape 172"/>
        <p:cNvGrpSpPr/>
        <p:nvPr/>
      </p:nvGrpSpPr>
      <p:grpSpPr>
        <a:xfrm>
          <a:off x="0" y="0"/>
          <a:ext cx="0" cy="0"/>
          <a:chOff x="0" y="0"/>
          <a:chExt cx="0" cy="0"/>
        </a:xfrm>
      </p:grpSpPr>
      <p:sp>
        <p:nvSpPr>
          <p:cNvPr id="173" name="Google Shape;173;p26"/>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r>
              <a:rPr lang="en"/>
              <a:t>Instruction Models and Brain Alignment</a:t>
            </a:r>
            <a:endParaRPr/>
          </a:p>
        </p:txBody>
      </p:sp>
      <p:sp>
        <p:nvSpPr>
          <p:cNvPr id="174" name="Google Shape;174;p26"/>
          <p:cNvSpPr txBox="1">
            <a:spLocks noGrp="1"/>
          </p:cNvSpPr>
          <p:nvPr>
            <p:ph type="sldNum" idx="12"/>
          </p:nvPr>
        </p:nvSpPr>
        <p:spPr>
          <a:xfrm>
            <a:off x="8610600" y="6532575"/>
            <a:ext cx="3429200" cy="365200"/>
          </a:xfrm>
          <a:prstGeom prst="rect">
            <a:avLst/>
          </a:prstGeom>
        </p:spPr>
        <p:txBody>
          <a:bodyPr spcFirstLastPara="1" vert="horz" wrap="square" lIns="91433" tIns="45700" rIns="91433" bIns="45700" rtlCol="0" anchor="t" anchorCtr="0">
            <a:noAutofit/>
          </a:bodyPr>
          <a:lstStyle/>
          <a:p>
            <a:fld id="{00000000-1234-1234-1234-123412341234}" type="slidenum">
              <a:rPr lang="en"/>
              <a:pPr/>
              <a:t>92</a:t>
            </a:fld>
            <a:endParaRPr/>
          </a:p>
        </p:txBody>
      </p:sp>
      <p:sp>
        <p:nvSpPr>
          <p:cNvPr id="176" name="Google Shape;176;p26"/>
          <p:cNvSpPr txBox="1"/>
          <p:nvPr/>
        </p:nvSpPr>
        <p:spPr>
          <a:xfrm>
            <a:off x="7772400" y="1750239"/>
            <a:ext cx="4059800" cy="2092840"/>
          </a:xfrm>
          <a:prstGeom prst="rect">
            <a:avLst/>
          </a:prstGeom>
          <a:solidFill>
            <a:srgbClr val="FFF2CC"/>
          </a:solidFill>
          <a:ln>
            <a:noFill/>
          </a:ln>
        </p:spPr>
        <p:txBody>
          <a:bodyPr spcFirstLastPara="1" wrap="square" lIns="121900" tIns="121900" rIns="121900" bIns="121900" anchor="t" anchorCtr="0">
            <a:spAutoFit/>
          </a:bodyPr>
          <a:lstStyle/>
          <a:p>
            <a:pPr marL="342900" indent="-342900">
              <a:buFont typeface="Arial" panose="020B0604020202020204" pitchFamily="34" charset="0"/>
              <a:buChar char="•"/>
            </a:pPr>
            <a:r>
              <a:rPr lang="en" sz="2400">
                <a:solidFill>
                  <a:schemeClr val="dk1"/>
                </a:solidFill>
                <a:latin typeface="Calibri"/>
                <a:ea typeface="Calibri"/>
                <a:cs typeface="Calibri"/>
                <a:sym typeface="Calibri"/>
              </a:rPr>
              <a:t>Does all instructions are useful for human brain  alignment?</a:t>
            </a:r>
          </a:p>
          <a:p>
            <a:pPr marL="342900" indent="-342900">
              <a:buFont typeface="Arial" panose="020B0604020202020204" pitchFamily="34" charset="0"/>
              <a:buChar char="•"/>
            </a:pPr>
            <a:r>
              <a:rPr lang="en" sz="2400">
                <a:solidFill>
                  <a:schemeClr val="dk1"/>
                </a:solidFill>
                <a:latin typeface="Calibri"/>
                <a:ea typeface="Calibri"/>
                <a:cs typeface="Calibri"/>
                <a:sym typeface="Calibri"/>
              </a:rPr>
              <a:t>Can we automate the prompts with brain data?</a:t>
            </a:r>
            <a:endParaRPr sz="2400">
              <a:solidFill>
                <a:schemeClr val="dk1"/>
              </a:solidFill>
              <a:latin typeface="Calibri"/>
              <a:ea typeface="Calibri"/>
              <a:cs typeface="Calibri"/>
              <a:sym typeface="Calibri"/>
            </a:endParaRPr>
          </a:p>
        </p:txBody>
      </p:sp>
      <p:sp>
        <p:nvSpPr>
          <p:cNvPr id="8" name="TextBox 7">
            <a:extLst>
              <a:ext uri="{FF2B5EF4-FFF2-40B4-BE49-F238E27FC236}">
                <a16:creationId xmlns:a16="http://schemas.microsoft.com/office/drawing/2014/main" id="{4AEAD9F5-3E18-B291-2A65-1C81EEC9B108}"/>
              </a:ext>
            </a:extLst>
          </p:cNvPr>
          <p:cNvSpPr txBox="1"/>
          <p:nvPr/>
        </p:nvSpPr>
        <p:spPr>
          <a:xfrm>
            <a:off x="242888" y="1483566"/>
            <a:ext cx="6219824" cy="3139321"/>
          </a:xfrm>
          <a:prstGeom prst="rect">
            <a:avLst/>
          </a:prstGeom>
          <a:noFill/>
        </p:spPr>
        <p:txBody>
          <a:bodyPr wrap="square">
            <a:spAutoFit/>
          </a:bodyPr>
          <a:lstStyle/>
          <a:p>
            <a:r>
              <a:rPr lang="en-US"/>
              <a:t>FLAN: Fine-Tuned Language Models are Zero-Shot Learners</a:t>
            </a:r>
          </a:p>
          <a:p>
            <a:r>
              <a:rPr lang="en-US"/>
              <a:t>BLOOM</a:t>
            </a:r>
          </a:p>
          <a:p>
            <a:r>
              <a:rPr lang="en-US"/>
              <a:t>PaLM: Scaling Language Modeling with Pathways</a:t>
            </a:r>
          </a:p>
          <a:p>
            <a:r>
              <a:rPr lang="en-US"/>
              <a:t>FLAN-T5</a:t>
            </a:r>
          </a:p>
          <a:p>
            <a:r>
              <a:rPr lang="en-US"/>
              <a:t>InstructGPT</a:t>
            </a:r>
          </a:p>
          <a:p>
            <a:r>
              <a:rPr lang="en-US"/>
              <a:t>Gopher</a:t>
            </a:r>
          </a:p>
          <a:p>
            <a:r>
              <a:rPr lang="en-US"/>
              <a:t>LaMDA</a:t>
            </a:r>
          </a:p>
          <a:p>
            <a:r>
              <a:rPr lang="en-US"/>
              <a:t>GPT-3</a:t>
            </a:r>
          </a:p>
          <a:p>
            <a:r>
              <a:rPr lang="en-US"/>
              <a:t>GLaM</a:t>
            </a:r>
          </a:p>
          <a:p>
            <a:r>
              <a:rPr lang="en-US"/>
              <a:t>Tk-Instruct</a:t>
            </a:r>
          </a:p>
          <a:p>
            <a:r>
              <a:rPr lang="en-US"/>
              <a:t>Llama</a:t>
            </a:r>
          </a:p>
        </p:txBody>
      </p:sp>
      <p:pic>
        <p:nvPicPr>
          <p:cNvPr id="10" name="Picture 9" descr="A screenshot of a computer&#10;&#10;Description automatically generated with low confidence">
            <a:extLst>
              <a:ext uri="{FF2B5EF4-FFF2-40B4-BE49-F238E27FC236}">
                <a16:creationId xmlns:a16="http://schemas.microsoft.com/office/drawing/2014/main" id="{9F316F01-630D-BF70-AD56-124522F37C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0725" y="3078823"/>
            <a:ext cx="5391151" cy="3453752"/>
          </a:xfrm>
          <a:prstGeom prst="rect">
            <a:avLst/>
          </a:prstGeom>
        </p:spPr>
      </p:pic>
    </p:spTree>
    <p:extLst>
      <p:ext uri="{BB962C8B-B14F-4D97-AF65-F5344CB8AC3E}">
        <p14:creationId xmlns:p14="http://schemas.microsoft.com/office/powerpoint/2010/main" val="400196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animBg="1"/>
      <p:bldP spid="8" grpId="0"/>
    </p:bld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Shape 172"/>
        <p:cNvGrpSpPr/>
        <p:nvPr/>
      </p:nvGrpSpPr>
      <p:grpSpPr>
        <a:xfrm>
          <a:off x="0" y="0"/>
          <a:ext cx="0" cy="0"/>
          <a:chOff x="0" y="0"/>
          <a:chExt cx="0" cy="0"/>
        </a:xfrm>
      </p:grpSpPr>
      <p:sp>
        <p:nvSpPr>
          <p:cNvPr id="173" name="Google Shape;173;p26"/>
          <p:cNvSpPr txBox="1">
            <a:spLocks noGrp="1"/>
          </p:cNvSpPr>
          <p:nvPr>
            <p:ph type="title"/>
          </p:nvPr>
        </p:nvSpPr>
        <p:spPr>
          <a:xfrm>
            <a:off x="0" y="117987"/>
            <a:ext cx="12192000" cy="834414"/>
          </a:xfrm>
          <a:prstGeom prst="rect">
            <a:avLst/>
          </a:prstGeom>
        </p:spPr>
        <p:txBody>
          <a:bodyPr spcFirstLastPara="1" vert="horz" wrap="square" lIns="91433" tIns="45700" rIns="91433" bIns="45700" rtlCol="0" anchor="ctr" anchorCtr="0">
            <a:normAutofit fontScale="90000"/>
          </a:bodyPr>
          <a:lstStyle/>
          <a:p>
            <a:r>
              <a:rPr lang="en"/>
              <a:t>Human guided instructions into vision models and Brain Alignment</a:t>
            </a:r>
            <a:endParaRPr/>
          </a:p>
        </p:txBody>
      </p:sp>
      <p:sp>
        <p:nvSpPr>
          <p:cNvPr id="174" name="Google Shape;174;p26"/>
          <p:cNvSpPr txBox="1">
            <a:spLocks noGrp="1"/>
          </p:cNvSpPr>
          <p:nvPr>
            <p:ph type="sldNum" idx="12"/>
          </p:nvPr>
        </p:nvSpPr>
        <p:spPr>
          <a:xfrm>
            <a:off x="8610600" y="6532575"/>
            <a:ext cx="3429200" cy="365200"/>
          </a:xfrm>
          <a:prstGeom prst="rect">
            <a:avLst/>
          </a:prstGeom>
        </p:spPr>
        <p:txBody>
          <a:bodyPr spcFirstLastPara="1" vert="horz" wrap="square" lIns="91433" tIns="45700" rIns="91433" bIns="45700" rtlCol="0" anchor="t" anchorCtr="0">
            <a:noAutofit/>
          </a:bodyPr>
          <a:lstStyle/>
          <a:p>
            <a:fld id="{00000000-1234-1234-1234-123412341234}" type="slidenum">
              <a:rPr lang="en"/>
              <a:pPr/>
              <a:t>93</a:t>
            </a:fld>
            <a:endParaRPr/>
          </a:p>
        </p:txBody>
      </p:sp>
      <p:sp>
        <p:nvSpPr>
          <p:cNvPr id="176" name="Google Shape;176;p26"/>
          <p:cNvSpPr txBox="1"/>
          <p:nvPr/>
        </p:nvSpPr>
        <p:spPr>
          <a:xfrm>
            <a:off x="8009230" y="2143554"/>
            <a:ext cx="4059800" cy="1723508"/>
          </a:xfrm>
          <a:prstGeom prst="rect">
            <a:avLst/>
          </a:prstGeom>
          <a:solidFill>
            <a:srgbClr val="FFF2CC"/>
          </a:solidFill>
          <a:ln>
            <a:noFill/>
          </a:ln>
        </p:spPr>
        <p:txBody>
          <a:bodyPr spcFirstLastPara="1" wrap="square" lIns="121900" tIns="121900" rIns="121900" bIns="121900" anchor="t" anchorCtr="0">
            <a:spAutoFit/>
          </a:bodyPr>
          <a:lstStyle/>
          <a:p>
            <a:pPr marL="342900" indent="-342900">
              <a:buFont typeface="Arial" panose="020B0604020202020204" pitchFamily="34" charset="0"/>
              <a:buChar char="•"/>
            </a:pPr>
            <a:r>
              <a:rPr lang="en" sz="2400">
                <a:solidFill>
                  <a:schemeClr val="dk1"/>
                </a:solidFill>
                <a:latin typeface="Calibri"/>
                <a:ea typeface="Calibri"/>
                <a:cs typeface="Calibri"/>
                <a:sym typeface="Calibri"/>
              </a:rPr>
              <a:t>Which human guided instructions yield brain language and visual hierarchy ?</a:t>
            </a:r>
          </a:p>
        </p:txBody>
      </p:sp>
      <p:sp>
        <p:nvSpPr>
          <p:cNvPr id="8" name="TextBox 7">
            <a:extLst>
              <a:ext uri="{FF2B5EF4-FFF2-40B4-BE49-F238E27FC236}">
                <a16:creationId xmlns:a16="http://schemas.microsoft.com/office/drawing/2014/main" id="{4AEAD9F5-3E18-B291-2A65-1C81EEC9B108}"/>
              </a:ext>
            </a:extLst>
          </p:cNvPr>
          <p:cNvSpPr txBox="1"/>
          <p:nvPr/>
        </p:nvSpPr>
        <p:spPr>
          <a:xfrm>
            <a:off x="214313" y="1345066"/>
            <a:ext cx="6219824" cy="646331"/>
          </a:xfrm>
          <a:prstGeom prst="rect">
            <a:avLst/>
          </a:prstGeom>
          <a:noFill/>
        </p:spPr>
        <p:txBody>
          <a:bodyPr wrap="square">
            <a:spAutoFit/>
          </a:bodyPr>
          <a:lstStyle/>
          <a:p>
            <a:r>
              <a:rPr lang="en-US"/>
              <a:t>InstructBLIP: Towards General-purpose Vision-Language Models with Instruction Tuning</a:t>
            </a:r>
          </a:p>
        </p:txBody>
      </p:sp>
      <p:pic>
        <p:nvPicPr>
          <p:cNvPr id="3" name="Picture 2" descr="A picture containing text, screenshot&#10;&#10;Description automatically generated">
            <a:extLst>
              <a:ext uri="{FF2B5EF4-FFF2-40B4-BE49-F238E27FC236}">
                <a16:creationId xmlns:a16="http://schemas.microsoft.com/office/drawing/2014/main" id="{7D7D99E5-0142-1F9D-A69E-AB2037671F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970" y="2167386"/>
            <a:ext cx="3833192" cy="4138019"/>
          </a:xfrm>
          <a:prstGeom prst="rect">
            <a:avLst/>
          </a:prstGeom>
        </p:spPr>
      </p:pic>
      <p:pic>
        <p:nvPicPr>
          <p:cNvPr id="5" name="Picture 4" descr="A child with a pearl earring&#10;&#10;Description automatically generated">
            <a:extLst>
              <a:ext uri="{FF2B5EF4-FFF2-40B4-BE49-F238E27FC236}">
                <a16:creationId xmlns:a16="http://schemas.microsoft.com/office/drawing/2014/main" id="{49DF1CD1-D7D7-2E4A-CC62-58F7D08401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7370" y="2167385"/>
            <a:ext cx="3735030" cy="4138019"/>
          </a:xfrm>
          <a:prstGeom prst="rect">
            <a:avLst/>
          </a:prstGeom>
        </p:spPr>
      </p:pic>
    </p:spTree>
    <p:extLst>
      <p:ext uri="{BB962C8B-B14F-4D97-AF65-F5344CB8AC3E}">
        <p14:creationId xmlns:p14="http://schemas.microsoft.com/office/powerpoint/2010/main" val="417860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animBg="1"/>
      <p:bldP spid="8" grpId="0"/>
    </p:bld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Shape 186"/>
        <p:cNvGrpSpPr/>
        <p:nvPr/>
      </p:nvGrpSpPr>
      <p:grpSpPr>
        <a:xfrm>
          <a:off x="0" y="0"/>
          <a:ext cx="0" cy="0"/>
          <a:chOff x="0" y="0"/>
          <a:chExt cx="0" cy="0"/>
        </a:xfrm>
      </p:grpSpPr>
      <p:sp>
        <p:nvSpPr>
          <p:cNvPr id="187" name="Google Shape;187;p28"/>
          <p:cNvSpPr txBox="1">
            <a:spLocks noGrp="1"/>
          </p:cNvSpPr>
          <p:nvPr>
            <p:ph type="body" idx="1"/>
          </p:nvPr>
        </p:nvSpPr>
        <p:spPr>
          <a:xfrm>
            <a:off x="415600" y="0"/>
            <a:ext cx="8134000" cy="1515600"/>
          </a:xfrm>
          <a:prstGeom prst="rect">
            <a:avLst/>
          </a:prstGeom>
        </p:spPr>
        <p:txBody>
          <a:bodyPr spcFirstLastPara="1" vert="horz" wrap="square" lIns="121900" tIns="121900" rIns="121900" bIns="121900" rtlCol="0" anchor="t" anchorCtr="0">
            <a:normAutofit/>
          </a:bodyPr>
          <a:lstStyle/>
          <a:p>
            <a:pPr marL="0" indent="0">
              <a:buNone/>
            </a:pPr>
            <a:endParaRPr sz="1200" b="1">
              <a:solidFill>
                <a:schemeClr val="dk1"/>
              </a:solidFill>
            </a:endParaRPr>
          </a:p>
          <a:p>
            <a:pPr marL="0" indent="0">
              <a:buClr>
                <a:schemeClr val="dk1"/>
              </a:buClr>
              <a:buSzPts val="1100"/>
              <a:buNone/>
            </a:pPr>
            <a:r>
              <a:rPr lang="en" sz="1733" b="1">
                <a:solidFill>
                  <a:schemeClr val="dk1"/>
                </a:solidFill>
              </a:rPr>
              <a:t>Human Alignment of Neural Network Representations</a:t>
            </a:r>
            <a:endParaRPr sz="1733" b="1">
              <a:solidFill>
                <a:schemeClr val="dk1"/>
              </a:solidFill>
            </a:endParaRPr>
          </a:p>
          <a:p>
            <a:pPr marL="0" indent="0">
              <a:buClr>
                <a:schemeClr val="dk1"/>
              </a:buClr>
              <a:buSzPts val="1100"/>
              <a:buNone/>
            </a:pPr>
            <a:r>
              <a:rPr lang="en" sz="1467">
                <a:solidFill>
                  <a:schemeClr val="dk1"/>
                </a:solidFill>
              </a:rPr>
              <a:t>Lukas Muttenthaler, Jonas Dippel, Lorenz Linhardt, Robert A. Vandermeulen</a:t>
            </a:r>
            <a:endParaRPr sz="1467">
              <a:solidFill>
                <a:schemeClr val="dk1"/>
              </a:solidFill>
            </a:endParaRPr>
          </a:p>
          <a:p>
            <a:pPr marL="0" indent="0">
              <a:buClr>
                <a:schemeClr val="dk1"/>
              </a:buClr>
              <a:buSzPts val="1100"/>
              <a:buNone/>
            </a:pPr>
            <a:r>
              <a:rPr lang="en" sz="1333" u="sng">
                <a:solidFill>
                  <a:schemeClr val="hlink"/>
                </a:solidFill>
                <a:hlinkClick r:id="rId3"/>
              </a:rPr>
              <a:t>https://arxiv.org/abs/2211.01201</a:t>
            </a:r>
            <a:endParaRPr sz="1067">
              <a:solidFill>
                <a:schemeClr val="dk1"/>
              </a:solidFill>
              <a:highlight>
                <a:srgbClr val="FFFFFF"/>
              </a:highlight>
            </a:endParaRPr>
          </a:p>
        </p:txBody>
      </p:sp>
      <p:sp>
        <p:nvSpPr>
          <p:cNvPr id="188" name="Google Shape;188;p28"/>
          <p:cNvSpPr txBox="1"/>
          <p:nvPr/>
        </p:nvSpPr>
        <p:spPr>
          <a:xfrm>
            <a:off x="415600" y="1169034"/>
            <a:ext cx="7022000" cy="1887143"/>
          </a:xfrm>
          <a:prstGeom prst="rect">
            <a:avLst/>
          </a:prstGeom>
          <a:noFill/>
          <a:ln>
            <a:noFill/>
          </a:ln>
        </p:spPr>
        <p:txBody>
          <a:bodyPr spcFirstLastPara="1" wrap="square" lIns="121900" tIns="121900" rIns="121900" bIns="121900" anchor="t" anchorCtr="0">
            <a:spAutoFit/>
          </a:bodyPr>
          <a:lstStyle/>
          <a:p>
            <a:r>
              <a:rPr lang="en" sz="1333" b="1">
                <a:solidFill>
                  <a:schemeClr val="dk1"/>
                </a:solidFill>
              </a:rPr>
              <a:t>Research Question:</a:t>
            </a:r>
            <a:endParaRPr sz="1333" b="1">
              <a:solidFill>
                <a:schemeClr val="dk1"/>
              </a:solidFill>
            </a:endParaRPr>
          </a:p>
          <a:p>
            <a:pPr marL="609585" indent="-389457">
              <a:buClr>
                <a:schemeClr val="dk1"/>
              </a:buClr>
              <a:buSzPts val="1000"/>
              <a:buChar char="●"/>
            </a:pPr>
            <a:r>
              <a:rPr lang="en" sz="1333">
                <a:solidFill>
                  <a:schemeClr val="dk1"/>
                </a:solidFill>
              </a:rPr>
              <a:t>What factors affect the alignment between the representations learned by neural networks and human mental representations inferred from behavioral responses? Do models that are better at classifying images naturally learn more human-like conceptual representations?</a:t>
            </a:r>
            <a:endParaRPr sz="1333">
              <a:solidFill>
                <a:schemeClr val="dk1"/>
              </a:solidFill>
            </a:endParaRPr>
          </a:p>
          <a:p>
            <a:endParaRPr sz="1333">
              <a:solidFill>
                <a:schemeClr val="dk1"/>
              </a:solidFill>
            </a:endParaRPr>
          </a:p>
          <a:p>
            <a:pPr marL="609585" indent="-389457">
              <a:buClr>
                <a:schemeClr val="dk1"/>
              </a:buClr>
              <a:buSzPts val="1000"/>
              <a:buChar char="●"/>
            </a:pPr>
            <a:r>
              <a:rPr lang="en" sz="1333">
                <a:solidFill>
                  <a:schemeClr val="dk1"/>
                </a:solidFill>
              </a:rPr>
              <a:t>Human behavior: odd-one-out judgements</a:t>
            </a:r>
            <a:endParaRPr sz="1333">
              <a:solidFill>
                <a:schemeClr val="dk1"/>
              </a:solidFill>
            </a:endParaRPr>
          </a:p>
          <a:p>
            <a:pPr marL="609585" indent="-389457">
              <a:buClr>
                <a:schemeClr val="dk1"/>
              </a:buClr>
              <a:buSzPts val="1000"/>
              <a:buChar char="●"/>
            </a:pPr>
            <a:r>
              <a:rPr lang="en" sz="1333">
                <a:solidFill>
                  <a:schemeClr val="dk1"/>
                </a:solidFill>
              </a:rPr>
              <a:t>Metrics: zero-shot odd-one-out accuracy, probing, RSA (repr. Sim. analysis)</a:t>
            </a:r>
            <a:endParaRPr sz="1333">
              <a:solidFill>
                <a:schemeClr val="dk1"/>
              </a:solidFill>
            </a:endParaRPr>
          </a:p>
        </p:txBody>
      </p:sp>
      <p:sp>
        <p:nvSpPr>
          <p:cNvPr id="189" name="Google Shape;189;p28"/>
          <p:cNvSpPr txBox="1"/>
          <p:nvPr/>
        </p:nvSpPr>
        <p:spPr>
          <a:xfrm>
            <a:off x="197067" y="3696967"/>
            <a:ext cx="4657200" cy="2278084"/>
          </a:xfrm>
          <a:prstGeom prst="rect">
            <a:avLst/>
          </a:prstGeom>
          <a:noFill/>
          <a:ln>
            <a:noFill/>
          </a:ln>
        </p:spPr>
        <p:txBody>
          <a:bodyPr spcFirstLastPara="1" wrap="square" lIns="121900" tIns="121900" rIns="121900" bIns="121900" anchor="t" anchorCtr="0">
            <a:spAutoFit/>
          </a:bodyPr>
          <a:lstStyle/>
          <a:p>
            <a:r>
              <a:rPr lang="en" sz="1467" b="1">
                <a:solidFill>
                  <a:schemeClr val="dk1"/>
                </a:solidFill>
              </a:rPr>
              <a:t>Main Contributions/Findings:</a:t>
            </a:r>
            <a:endParaRPr sz="1467" b="1">
              <a:solidFill>
                <a:schemeClr val="dk1"/>
              </a:solidFill>
            </a:endParaRPr>
          </a:p>
          <a:p>
            <a:pPr marL="609585" indent="-397923">
              <a:buClr>
                <a:schemeClr val="dk1"/>
              </a:buClr>
              <a:buSzPts val="1100"/>
              <a:buChar char="●"/>
            </a:pPr>
            <a:r>
              <a:rPr lang="en" sz="1467">
                <a:solidFill>
                  <a:schemeClr val="dk1"/>
                </a:solidFill>
              </a:rPr>
              <a:t>Model scale and architecture have mostly no effect on the alignment with human behavioral responses</a:t>
            </a:r>
            <a:endParaRPr sz="1467">
              <a:solidFill>
                <a:schemeClr val="dk1"/>
              </a:solidFill>
            </a:endParaRPr>
          </a:p>
          <a:p>
            <a:pPr marL="609585" indent="-397923">
              <a:buClr>
                <a:schemeClr val="dk1"/>
              </a:buClr>
              <a:buSzPts val="1100"/>
              <a:buChar char="●"/>
            </a:pPr>
            <a:r>
              <a:rPr lang="en" sz="1467" i="1">
                <a:solidFill>
                  <a:schemeClr val="dk1"/>
                </a:solidFill>
              </a:rPr>
              <a:t>Training dataset and objective function</a:t>
            </a:r>
            <a:r>
              <a:rPr lang="en" sz="1467">
                <a:solidFill>
                  <a:schemeClr val="dk1"/>
                </a:solidFill>
              </a:rPr>
              <a:t> both have a much larger impact</a:t>
            </a:r>
            <a:endParaRPr sz="1467">
              <a:solidFill>
                <a:schemeClr val="dk1"/>
              </a:solidFill>
            </a:endParaRPr>
          </a:p>
          <a:p>
            <a:pPr marL="609585" indent="-397923">
              <a:buClr>
                <a:schemeClr val="dk1"/>
              </a:buClr>
              <a:buSzPts val="1100"/>
              <a:buChar char="●"/>
            </a:pPr>
            <a:r>
              <a:rPr lang="en" sz="1467">
                <a:solidFill>
                  <a:schemeClr val="dk1"/>
                </a:solidFill>
              </a:rPr>
              <a:t>Some human concepts (food/animals) are well-represented whereas other objects (royal/sports-related) are not</a:t>
            </a:r>
            <a:endParaRPr sz="2400"/>
          </a:p>
        </p:txBody>
      </p:sp>
      <p:pic>
        <p:nvPicPr>
          <p:cNvPr id="190" name="Google Shape;190;p28"/>
          <p:cNvPicPr preferRelativeResize="0"/>
          <p:nvPr/>
        </p:nvPicPr>
        <p:blipFill>
          <a:blip r:embed="rId4">
            <a:alphaModFix/>
          </a:blip>
          <a:stretch>
            <a:fillRect/>
          </a:stretch>
        </p:blipFill>
        <p:spPr>
          <a:xfrm>
            <a:off x="7096433" y="-1"/>
            <a:ext cx="3209432" cy="1182733"/>
          </a:xfrm>
          <a:prstGeom prst="rect">
            <a:avLst/>
          </a:prstGeom>
          <a:noFill/>
          <a:ln>
            <a:noFill/>
          </a:ln>
        </p:spPr>
      </p:pic>
      <p:pic>
        <p:nvPicPr>
          <p:cNvPr id="191" name="Google Shape;191;p28"/>
          <p:cNvPicPr preferRelativeResize="0"/>
          <p:nvPr/>
        </p:nvPicPr>
        <p:blipFill>
          <a:blip r:embed="rId5">
            <a:alphaModFix/>
          </a:blip>
          <a:stretch>
            <a:fillRect/>
          </a:stretch>
        </p:blipFill>
        <p:spPr>
          <a:xfrm>
            <a:off x="4797401" y="2938269"/>
            <a:ext cx="7230403" cy="3579900"/>
          </a:xfrm>
          <a:prstGeom prst="rect">
            <a:avLst/>
          </a:prstGeom>
          <a:noFill/>
          <a:ln>
            <a:noFill/>
          </a:ln>
        </p:spPr>
      </p:pic>
      <p:pic>
        <p:nvPicPr>
          <p:cNvPr id="192" name="Google Shape;192;p28"/>
          <p:cNvPicPr preferRelativeResize="0"/>
          <p:nvPr/>
        </p:nvPicPr>
        <p:blipFill>
          <a:blip r:embed="rId6">
            <a:alphaModFix/>
          </a:blip>
          <a:stretch>
            <a:fillRect/>
          </a:stretch>
        </p:blipFill>
        <p:spPr>
          <a:xfrm>
            <a:off x="6836534" y="2530667"/>
            <a:ext cx="2095501" cy="313933"/>
          </a:xfrm>
          <a:prstGeom prst="rect">
            <a:avLst/>
          </a:prstGeom>
          <a:noFill/>
          <a:ln>
            <a:noFill/>
          </a:ln>
        </p:spPr>
      </p:pic>
      <p:pic>
        <p:nvPicPr>
          <p:cNvPr id="193" name="Google Shape;193;p28"/>
          <p:cNvPicPr preferRelativeResize="0"/>
          <p:nvPr/>
        </p:nvPicPr>
        <p:blipFill rotWithShape="1">
          <a:blip r:embed="rId7">
            <a:alphaModFix/>
          </a:blip>
          <a:srcRect t="17259"/>
          <a:stretch/>
        </p:blipFill>
        <p:spPr>
          <a:xfrm>
            <a:off x="5176334" y="2333600"/>
            <a:ext cx="4593365" cy="197067"/>
          </a:xfrm>
          <a:prstGeom prst="rect">
            <a:avLst/>
          </a:prstGeom>
          <a:noFill/>
          <a:ln>
            <a:noFill/>
          </a:ln>
        </p:spPr>
      </p:pic>
      <p:pic>
        <p:nvPicPr>
          <p:cNvPr id="194" name="Google Shape;194;p28"/>
          <p:cNvPicPr preferRelativeResize="0"/>
          <p:nvPr/>
        </p:nvPicPr>
        <p:blipFill>
          <a:blip r:embed="rId8">
            <a:alphaModFix/>
          </a:blip>
          <a:stretch>
            <a:fillRect/>
          </a:stretch>
        </p:blipFill>
        <p:spPr>
          <a:xfrm>
            <a:off x="9872888" y="1298855"/>
            <a:ext cx="2205133" cy="1523279"/>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Shape 172"/>
        <p:cNvGrpSpPr/>
        <p:nvPr/>
      </p:nvGrpSpPr>
      <p:grpSpPr>
        <a:xfrm>
          <a:off x="0" y="0"/>
          <a:ext cx="0" cy="0"/>
          <a:chOff x="0" y="0"/>
          <a:chExt cx="0" cy="0"/>
        </a:xfrm>
      </p:grpSpPr>
      <p:sp>
        <p:nvSpPr>
          <p:cNvPr id="173" name="Google Shape;173;p26"/>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r>
              <a:rPr lang="en"/>
              <a:t>Training Vision models using brain recordings</a:t>
            </a:r>
            <a:endParaRPr/>
          </a:p>
        </p:txBody>
      </p:sp>
      <p:sp>
        <p:nvSpPr>
          <p:cNvPr id="174" name="Google Shape;174;p26"/>
          <p:cNvSpPr txBox="1">
            <a:spLocks noGrp="1"/>
          </p:cNvSpPr>
          <p:nvPr>
            <p:ph type="sldNum" idx="12"/>
          </p:nvPr>
        </p:nvSpPr>
        <p:spPr>
          <a:xfrm>
            <a:off x="8610600" y="6532575"/>
            <a:ext cx="3429200" cy="365200"/>
          </a:xfrm>
          <a:prstGeom prst="rect">
            <a:avLst/>
          </a:prstGeom>
        </p:spPr>
        <p:txBody>
          <a:bodyPr spcFirstLastPara="1" vert="horz" wrap="square" lIns="91433" tIns="45700" rIns="91433" bIns="45700" rtlCol="0" anchor="t" anchorCtr="0">
            <a:noAutofit/>
          </a:bodyPr>
          <a:lstStyle/>
          <a:p>
            <a:fld id="{00000000-1234-1234-1234-123412341234}" type="slidenum">
              <a:rPr lang="en"/>
              <a:pPr/>
              <a:t>95</a:t>
            </a:fld>
            <a:endParaRPr/>
          </a:p>
        </p:txBody>
      </p:sp>
      <p:sp>
        <p:nvSpPr>
          <p:cNvPr id="176" name="Google Shape;176;p26"/>
          <p:cNvSpPr txBox="1"/>
          <p:nvPr/>
        </p:nvSpPr>
        <p:spPr>
          <a:xfrm>
            <a:off x="8825267" y="4345114"/>
            <a:ext cx="3221600" cy="1723508"/>
          </a:xfrm>
          <a:prstGeom prst="rect">
            <a:avLst/>
          </a:prstGeom>
          <a:solidFill>
            <a:srgbClr val="FFF2CC"/>
          </a:solidFill>
          <a:ln>
            <a:noFill/>
          </a:ln>
        </p:spPr>
        <p:txBody>
          <a:bodyPr spcFirstLastPara="1" wrap="square" lIns="121900" tIns="121900" rIns="121900" bIns="121900" anchor="t" anchorCtr="0">
            <a:spAutoFit/>
          </a:bodyPr>
          <a:lstStyle/>
          <a:p>
            <a:r>
              <a:rPr lang="en" sz="2400">
                <a:solidFill>
                  <a:schemeClr val="dk1"/>
                </a:solidFill>
                <a:latin typeface="Calibri"/>
                <a:ea typeface="Calibri"/>
                <a:cs typeface="Calibri"/>
                <a:sym typeface="Calibri"/>
              </a:rPr>
              <a:t>Does brain-optimized vision models align better with human judgements?</a:t>
            </a:r>
            <a:endParaRPr sz="2400">
              <a:solidFill>
                <a:schemeClr val="dk1"/>
              </a:solidFill>
              <a:latin typeface="Calibri"/>
              <a:ea typeface="Calibri"/>
              <a:cs typeface="Calibri"/>
              <a:sym typeface="Calibri"/>
            </a:endParaRPr>
          </a:p>
        </p:txBody>
      </p:sp>
      <p:pic>
        <p:nvPicPr>
          <p:cNvPr id="2" name="Google Shape;95;p3" descr="Diagram&#10;&#10;Description automatically generated">
            <a:extLst>
              <a:ext uri="{FF2B5EF4-FFF2-40B4-BE49-F238E27FC236}">
                <a16:creationId xmlns:a16="http://schemas.microsoft.com/office/drawing/2014/main" id="{7CFFF1D7-84FB-C058-90DA-5BE2FDFADC4E}"/>
              </a:ext>
            </a:extLst>
          </p:cNvPr>
          <p:cNvPicPr preferRelativeResize="0"/>
          <p:nvPr/>
        </p:nvPicPr>
        <p:blipFill rotWithShape="1">
          <a:blip r:embed="rId3">
            <a:alphaModFix/>
          </a:blip>
          <a:srcRect l="64015" b="35590"/>
          <a:stretch/>
        </p:blipFill>
        <p:spPr>
          <a:xfrm>
            <a:off x="5881073" y="931101"/>
            <a:ext cx="3269225" cy="3117850"/>
          </a:xfrm>
          <a:prstGeom prst="rect">
            <a:avLst/>
          </a:prstGeom>
          <a:noFill/>
          <a:ln>
            <a:noFill/>
          </a:ln>
        </p:spPr>
      </p:pic>
      <p:pic>
        <p:nvPicPr>
          <p:cNvPr id="3" name="Google Shape;97;p3" descr="Diagram&#10;&#10;Description automatically generated">
            <a:extLst>
              <a:ext uri="{FF2B5EF4-FFF2-40B4-BE49-F238E27FC236}">
                <a16:creationId xmlns:a16="http://schemas.microsoft.com/office/drawing/2014/main" id="{85476917-66BE-F9A9-EB14-8BABE9EA3DA8}"/>
              </a:ext>
            </a:extLst>
          </p:cNvPr>
          <p:cNvPicPr preferRelativeResize="0">
            <a:picLocks noGrp="1"/>
          </p:cNvPicPr>
          <p:nvPr/>
        </p:nvPicPr>
        <p:blipFill rotWithShape="1">
          <a:blip r:embed="rId3">
            <a:alphaModFix/>
          </a:blip>
          <a:srcRect t="27613" r="83584" b="34804"/>
          <a:stretch/>
        </p:blipFill>
        <p:spPr>
          <a:xfrm>
            <a:off x="69901" y="3139314"/>
            <a:ext cx="1491432" cy="1819275"/>
          </a:xfrm>
          <a:prstGeom prst="rect">
            <a:avLst/>
          </a:prstGeom>
          <a:noFill/>
          <a:ln>
            <a:noFill/>
          </a:ln>
        </p:spPr>
      </p:pic>
      <p:pic>
        <p:nvPicPr>
          <p:cNvPr id="4" name="Google Shape;98;p3" descr="Diagram&#10;&#10;Description automatically generated">
            <a:extLst>
              <a:ext uri="{FF2B5EF4-FFF2-40B4-BE49-F238E27FC236}">
                <a16:creationId xmlns:a16="http://schemas.microsoft.com/office/drawing/2014/main" id="{CE2E83D8-2273-F62F-3D96-4C51FD0CE247}"/>
              </a:ext>
            </a:extLst>
          </p:cNvPr>
          <p:cNvPicPr preferRelativeResize="0"/>
          <p:nvPr/>
        </p:nvPicPr>
        <p:blipFill rotWithShape="1">
          <a:blip r:embed="rId3">
            <a:alphaModFix/>
          </a:blip>
          <a:srcRect l="16416" r="37013"/>
          <a:stretch/>
        </p:blipFill>
        <p:spPr>
          <a:xfrm>
            <a:off x="1561333" y="1191810"/>
            <a:ext cx="4230943" cy="4840646"/>
          </a:xfrm>
          <a:prstGeom prst="rect">
            <a:avLst/>
          </a:prstGeom>
          <a:noFill/>
          <a:ln>
            <a:noFill/>
          </a:ln>
        </p:spPr>
      </p:pic>
      <p:sp>
        <p:nvSpPr>
          <p:cNvPr id="5" name="Google Shape;99;p3">
            <a:extLst>
              <a:ext uri="{FF2B5EF4-FFF2-40B4-BE49-F238E27FC236}">
                <a16:creationId xmlns:a16="http://schemas.microsoft.com/office/drawing/2014/main" id="{3162F0A8-A7F2-E266-3EFA-DC837AB123CF}"/>
              </a:ext>
            </a:extLst>
          </p:cNvPr>
          <p:cNvSpPr/>
          <p:nvPr/>
        </p:nvSpPr>
        <p:spPr>
          <a:xfrm>
            <a:off x="2400147" y="1312972"/>
            <a:ext cx="2113935" cy="1553497"/>
          </a:xfrm>
          <a:prstGeom prst="ellipse">
            <a:avLst/>
          </a:prstGeom>
          <a:noFill/>
          <a:ln w="28575"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7" name="Google Shape;102;p3" descr="Diagram&#10;&#10;Description automatically generated">
            <a:extLst>
              <a:ext uri="{FF2B5EF4-FFF2-40B4-BE49-F238E27FC236}">
                <a16:creationId xmlns:a16="http://schemas.microsoft.com/office/drawing/2014/main" id="{E542A31E-0EFC-820F-1579-5E00414CB86C}"/>
              </a:ext>
            </a:extLst>
          </p:cNvPr>
          <p:cNvPicPr preferRelativeResize="0"/>
          <p:nvPr/>
        </p:nvPicPr>
        <p:blipFill rotWithShape="1">
          <a:blip r:embed="rId3">
            <a:alphaModFix/>
          </a:blip>
          <a:srcRect l="64015" t="65000" r="14282" b="7108"/>
          <a:stretch/>
        </p:blipFill>
        <p:spPr>
          <a:xfrm>
            <a:off x="6297870" y="4283542"/>
            <a:ext cx="1971675" cy="1350093"/>
          </a:xfrm>
          <a:prstGeom prst="rect">
            <a:avLst/>
          </a:prstGeom>
          <a:noFill/>
          <a:ln>
            <a:noFill/>
          </a:ln>
        </p:spPr>
      </p:pic>
      <p:sp>
        <p:nvSpPr>
          <p:cNvPr id="8" name="Google Shape;176;p26">
            <a:extLst>
              <a:ext uri="{FF2B5EF4-FFF2-40B4-BE49-F238E27FC236}">
                <a16:creationId xmlns:a16="http://schemas.microsoft.com/office/drawing/2014/main" id="{419F98C7-A8DD-3764-B128-9B4BBB4AA6D7}"/>
              </a:ext>
            </a:extLst>
          </p:cNvPr>
          <p:cNvSpPr txBox="1"/>
          <p:nvPr/>
        </p:nvSpPr>
        <p:spPr>
          <a:xfrm>
            <a:off x="8825267" y="2277560"/>
            <a:ext cx="3221600" cy="1354176"/>
          </a:xfrm>
          <a:prstGeom prst="rect">
            <a:avLst/>
          </a:prstGeom>
          <a:solidFill>
            <a:srgbClr val="FFF2CC"/>
          </a:solidFill>
          <a:ln>
            <a:noFill/>
          </a:ln>
        </p:spPr>
        <p:txBody>
          <a:bodyPr spcFirstLastPara="1" wrap="square" lIns="121900" tIns="121900" rIns="121900" bIns="121900" anchor="t" anchorCtr="0">
            <a:spAutoFit/>
          </a:bodyPr>
          <a:lstStyle/>
          <a:p>
            <a:r>
              <a:rPr lang="en" sz="2400">
                <a:solidFill>
                  <a:schemeClr val="dk1"/>
                </a:solidFill>
                <a:latin typeface="Calibri"/>
                <a:ea typeface="Calibri"/>
                <a:cs typeface="Calibri"/>
                <a:sym typeface="Calibri"/>
              </a:rPr>
              <a:t>Inducing Brain relevant bias into image Transformers</a:t>
            </a:r>
            <a:endParaRPr sz="24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919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976FA-57AA-B734-7BFF-6C26D9E76D87}"/>
              </a:ext>
            </a:extLst>
          </p:cNvPr>
          <p:cNvSpPr>
            <a:spLocks noGrp="1"/>
          </p:cNvSpPr>
          <p:nvPr>
            <p:ph type="title"/>
          </p:nvPr>
        </p:nvSpPr>
        <p:spPr>
          <a:xfrm>
            <a:off x="0" y="85700"/>
            <a:ext cx="12192000" cy="952400"/>
          </a:xfrm>
        </p:spPr>
        <p:txBody>
          <a:bodyPr/>
          <a:lstStyle/>
          <a:p>
            <a:r>
              <a:rPr lang="en-US"/>
              <a:t>Multi-modal Brain CLIP</a:t>
            </a:r>
          </a:p>
        </p:txBody>
      </p:sp>
      <p:pic>
        <p:nvPicPr>
          <p:cNvPr id="5" name="Picture 4" descr="A picture containing screenshot, diagram, design&#10;&#10;Description automatically generated">
            <a:extLst>
              <a:ext uri="{FF2B5EF4-FFF2-40B4-BE49-F238E27FC236}">
                <a16:creationId xmlns:a16="http://schemas.microsoft.com/office/drawing/2014/main" id="{CF2A6A89-92A0-9386-9ABF-3F8BC27864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35" y="1038100"/>
            <a:ext cx="5790395" cy="2539746"/>
          </a:xfrm>
          <a:prstGeom prst="rect">
            <a:avLst/>
          </a:prstGeom>
        </p:spPr>
      </p:pic>
      <p:pic>
        <p:nvPicPr>
          <p:cNvPr id="7" name="Picture 6" descr="A screenshot of a computer&#10;&#10;Description automatically generated with low confidence">
            <a:extLst>
              <a:ext uri="{FF2B5EF4-FFF2-40B4-BE49-F238E27FC236}">
                <a16:creationId xmlns:a16="http://schemas.microsoft.com/office/drawing/2014/main" id="{813532FE-CE26-3273-6803-79CAB719F3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7890" y="3687745"/>
            <a:ext cx="7707086" cy="3065385"/>
          </a:xfrm>
          <a:prstGeom prst="rect">
            <a:avLst/>
          </a:prstGeom>
        </p:spPr>
      </p:pic>
    </p:spTree>
    <p:extLst>
      <p:ext uri="{BB962C8B-B14F-4D97-AF65-F5344CB8AC3E}">
        <p14:creationId xmlns:p14="http://schemas.microsoft.com/office/powerpoint/2010/main" val="178569719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F54977F-467E-440C-0519-2D77F1133E79}"/>
              </a:ext>
            </a:extLst>
          </p:cNvPr>
          <p:cNvSpPr>
            <a:spLocks noGrp="1"/>
          </p:cNvSpPr>
          <p:nvPr>
            <p:ph type="title"/>
          </p:nvPr>
        </p:nvSpPr>
        <p:spPr>
          <a:xfrm>
            <a:off x="386135" y="174248"/>
            <a:ext cx="10515600" cy="867774"/>
          </a:xfrm>
        </p:spPr>
        <p:txBody>
          <a:bodyPr/>
          <a:lstStyle/>
          <a:p>
            <a:r>
              <a:rPr lang="en-IN" dirty="0"/>
              <a:t>A big thank you!</a:t>
            </a:r>
          </a:p>
        </p:txBody>
      </p:sp>
      <p:sp>
        <p:nvSpPr>
          <p:cNvPr id="8" name="Content Placeholder 2">
            <a:extLst>
              <a:ext uri="{FF2B5EF4-FFF2-40B4-BE49-F238E27FC236}">
                <a16:creationId xmlns:a16="http://schemas.microsoft.com/office/drawing/2014/main" id="{B9FF448A-6C81-B2EE-B27F-FE873B7BE1B0}"/>
              </a:ext>
            </a:extLst>
          </p:cNvPr>
          <p:cNvSpPr txBox="1">
            <a:spLocks/>
          </p:cNvSpPr>
          <p:nvPr/>
        </p:nvSpPr>
        <p:spPr>
          <a:xfrm>
            <a:off x="420491" y="1803799"/>
            <a:ext cx="8083413" cy="101237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N" sz="2400"/>
              <a:t>Tutorial, Code and Material:</a:t>
            </a:r>
          </a:p>
          <a:p>
            <a:pPr marL="0" indent="0">
              <a:buFont typeface="Arial" panose="020B0604020202020204" pitchFamily="34" charset="0"/>
              <a:buNone/>
            </a:pPr>
            <a:r>
              <a:rPr lang="en-IN" sz="2400"/>
              <a:t>Deep Learning for Brain Encoding and Decoding, Cogsci-2022 </a:t>
            </a:r>
            <a:endParaRPr lang="en-IN" sz="2400" dirty="0"/>
          </a:p>
          <a:p>
            <a:pPr marL="0" indent="0">
              <a:buFont typeface="Arial" panose="020B0604020202020204" pitchFamily="34" charset="0"/>
              <a:buNone/>
            </a:pPr>
            <a:r>
              <a:rPr lang="en-US" sz="2400" dirty="0">
                <a:hlinkClick r:id="rId3"/>
              </a:rPr>
              <a:t>https://tinyurl.com/DL4Brain</a:t>
            </a:r>
            <a:endParaRPr lang="en-IN" sz="2400" dirty="0"/>
          </a:p>
        </p:txBody>
      </p:sp>
      <p:sp>
        <p:nvSpPr>
          <p:cNvPr id="2" name="Content Placeholder 2">
            <a:extLst>
              <a:ext uri="{FF2B5EF4-FFF2-40B4-BE49-F238E27FC236}">
                <a16:creationId xmlns:a16="http://schemas.microsoft.com/office/drawing/2014/main" id="{11C72EEF-26B3-FEF0-28F3-4395825EF1CC}"/>
              </a:ext>
            </a:extLst>
          </p:cNvPr>
          <p:cNvSpPr txBox="1">
            <a:spLocks/>
          </p:cNvSpPr>
          <p:nvPr/>
        </p:nvSpPr>
        <p:spPr>
          <a:xfrm>
            <a:off x="420491" y="3857007"/>
            <a:ext cx="6748793" cy="101237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N" sz="2400"/>
              <a:t>Upcoming Tutorials: </a:t>
            </a:r>
            <a:endParaRPr lang="en-IN" sz="2400" dirty="0"/>
          </a:p>
          <a:p>
            <a:r>
              <a:rPr lang="en-US" sz="2400"/>
              <a:t>Deep Neural Networks and Brain Alignment: Brain Encoding and Decoding, IJCAI-2023 (A* conference)</a:t>
            </a:r>
            <a:endParaRPr lang="en-IN" sz="2400" dirty="0"/>
          </a:p>
        </p:txBody>
      </p:sp>
      <p:pic>
        <p:nvPicPr>
          <p:cNvPr id="3" name="Picture 2">
            <a:extLst>
              <a:ext uri="{FF2B5EF4-FFF2-40B4-BE49-F238E27FC236}">
                <a16:creationId xmlns:a16="http://schemas.microsoft.com/office/drawing/2014/main" id="{1AA3FA75-5439-A8FC-F037-A8F9777E9668}"/>
              </a:ext>
            </a:extLst>
          </p:cNvPr>
          <p:cNvPicPr>
            <a:picLocks noChangeAspect="1"/>
          </p:cNvPicPr>
          <p:nvPr/>
        </p:nvPicPr>
        <p:blipFill>
          <a:blip r:embed="rId4"/>
          <a:stretch>
            <a:fillRect/>
          </a:stretch>
        </p:blipFill>
        <p:spPr>
          <a:xfrm>
            <a:off x="4033283" y="6458997"/>
            <a:ext cx="4371211" cy="432854"/>
          </a:xfrm>
          <a:prstGeom prst="rect">
            <a:avLst/>
          </a:prstGeom>
        </p:spPr>
      </p:pic>
    </p:spTree>
    <p:extLst>
      <p:ext uri="{BB962C8B-B14F-4D97-AF65-F5344CB8AC3E}">
        <p14:creationId xmlns:p14="http://schemas.microsoft.com/office/powerpoint/2010/main" val="20245921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7317</TotalTime>
  <Words>12551</Words>
  <Application>Microsoft Office PowerPoint</Application>
  <PresentationFormat>Widescreen</PresentationFormat>
  <Paragraphs>839</Paragraphs>
  <Slides>97</Slides>
  <Notes>63</Notes>
  <HiddenSlides>57</HiddenSlides>
  <MMClips>1</MMClips>
  <ScaleCrop>false</ScaleCrop>
  <HeadingPairs>
    <vt:vector size="4" baseType="variant">
      <vt:variant>
        <vt:lpstr>Theme</vt:lpstr>
      </vt:variant>
      <vt:variant>
        <vt:i4>1</vt:i4>
      </vt:variant>
      <vt:variant>
        <vt:lpstr>Slide Titles</vt:lpstr>
      </vt:variant>
      <vt:variant>
        <vt:i4>97</vt:i4>
      </vt:variant>
    </vt:vector>
  </HeadingPairs>
  <TitlesOfParts>
    <vt:vector size="98" baseType="lpstr">
      <vt:lpstr>Office Theme</vt:lpstr>
      <vt:lpstr>Language and the Brain: Deep Learning for Brain Encoding and Decoding</vt:lpstr>
      <vt:lpstr>Agenda</vt:lpstr>
      <vt:lpstr>PowerPoint Presentation</vt:lpstr>
      <vt:lpstr>Background</vt:lpstr>
      <vt:lpstr>You use Language Models every day!</vt:lpstr>
      <vt:lpstr>PowerPoint Presentation</vt:lpstr>
      <vt:lpstr>PowerPoint Presentation</vt:lpstr>
      <vt:lpstr>Transformer </vt:lpstr>
      <vt:lpstr>LLMs: Pretraining for three types of architectures</vt:lpstr>
      <vt:lpstr>Task-specific language models</vt:lpstr>
      <vt:lpstr>Language models are everywhere</vt:lpstr>
      <vt:lpstr>Instruction Models:</vt:lpstr>
      <vt:lpstr>Multiple Instruction Templates for Each NLP Task</vt:lpstr>
      <vt:lpstr>In-Context Learning and Chain-of-Thought</vt:lpstr>
      <vt:lpstr>Data-driven encoding models evaluate the relationships between brains and deep learning models</vt:lpstr>
      <vt:lpstr>Deep learning models enable data-driven encoding models for naturalistic stimuli</vt:lpstr>
      <vt:lpstr>Deep learning models enable data-driven encoding models for naturalistic stimuli</vt:lpstr>
      <vt:lpstr>Encoding (Well-posed) vs Decoding (Ill-posed) in Neuroscience</vt:lpstr>
      <vt:lpstr>Encoding (Well-posed) vs Decoding (Ill-posed) in Neuroscience</vt:lpstr>
      <vt:lpstr>Brain Encoding?</vt:lpstr>
      <vt:lpstr>Encoding: training independent models</vt:lpstr>
      <vt:lpstr>Mechanistic understanding of information processing in the brain: 4 big questions</vt:lpstr>
      <vt:lpstr>With MEG we can analyze sub-word time course</vt:lpstr>
      <vt:lpstr>How does brain represents complex meaning? (Where, When and What)</vt:lpstr>
      <vt:lpstr>Word Context</vt:lpstr>
      <vt:lpstr>Normalized Predictivity</vt:lpstr>
      <vt:lpstr>Recent work utilizing progress in LLMs for encoding</vt:lpstr>
      <vt:lpstr>Language: work utilizing DL progress</vt:lpstr>
      <vt:lpstr>Language: work utilizing DL progress</vt:lpstr>
      <vt:lpstr>Language: work utilizing DL progress</vt:lpstr>
      <vt:lpstr>Language: work utilizing DL progress</vt:lpstr>
      <vt:lpstr>Language: work utilizing DL progress</vt:lpstr>
      <vt:lpstr>Challenges in using DL for cognitive science</vt:lpstr>
      <vt:lpstr>Challenges in using DL for cognitive science</vt:lpstr>
      <vt:lpstr>Challenges in using DL for cognitive science</vt:lpstr>
      <vt:lpstr>Challenges in using DL for cognitive science</vt:lpstr>
      <vt:lpstr>Challenges in using DL for cognitive science</vt:lpstr>
      <vt:lpstr>Training DL models using brain recordings</vt:lpstr>
      <vt:lpstr>Inducing Brain Relevant Bias</vt:lpstr>
      <vt:lpstr>Challenges in using DL for cognitive science</vt:lpstr>
      <vt:lpstr>Tasks affect processing</vt:lpstr>
      <vt:lpstr>Tasks affect processing</vt:lpstr>
      <vt:lpstr>Neural Language Taskonomy: Which NLP Tasks are the most Predictive of fMRI Brain Activity</vt:lpstr>
      <vt:lpstr>Can task-specific language models better predict fMRI brain activity?</vt:lpstr>
      <vt:lpstr>Can task-specific language models have similar predictive performance in reading and listening?</vt:lpstr>
      <vt:lpstr>Tasks affect processing</vt:lpstr>
      <vt:lpstr>Challenges in using DL for cognitive science</vt:lpstr>
      <vt:lpstr>Disentangling contributions of different info sources to brain predictions</vt:lpstr>
      <vt:lpstr>Disentangling contributions of different info sources to brain predictions</vt:lpstr>
      <vt:lpstr>Disentangling contributions of different info sources to brain predictions</vt:lpstr>
      <vt:lpstr>Disentangling contributions of different info sources to brain predictions</vt:lpstr>
      <vt:lpstr>PowerPoint Presentation</vt:lpstr>
      <vt:lpstr>Hierarchy of Linguistic Info - Setting</vt:lpstr>
      <vt:lpstr>Hierarchy of Linguistic Info - Result</vt:lpstr>
      <vt:lpstr>Takeaway</vt:lpstr>
      <vt:lpstr>Disentangling contributions of different info sources to brain predictions</vt:lpstr>
      <vt:lpstr>Disentangling contributions of different info sources to brain predictions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Recent work utilizing progress in LLMs for encoding</vt:lpstr>
      <vt:lpstr>Audio: work utilizing DL progress</vt:lpstr>
      <vt:lpstr>Audio: work utilizing DL progress</vt:lpstr>
      <vt:lpstr>Neural Architecture of Speech</vt:lpstr>
      <vt:lpstr>Speech representation learning methods </vt:lpstr>
      <vt:lpstr>Speech Models</vt:lpstr>
      <vt:lpstr>Encoding Performance of Speech Models</vt:lpstr>
      <vt:lpstr>Model Encoding Performance (Data2Vec)</vt:lpstr>
      <vt:lpstr>Layer Selectivity</vt:lpstr>
      <vt:lpstr>How do we assess models’ performance?</vt:lpstr>
      <vt:lpstr>Neural Architecture of Speech: MEG Encoding</vt:lpstr>
      <vt:lpstr>Neural Architecture of Speech: MEG Encoding</vt:lpstr>
      <vt:lpstr>Recent work utilizing progress in LLMs for encoding</vt:lpstr>
      <vt:lpstr>Image reconstruction with latent diffusion models from human brain activity</vt:lpstr>
      <vt:lpstr>Image reconstruction with latent diffusion models from human brain activity</vt:lpstr>
      <vt:lpstr>Seeing Beyond the Brain: Conditional Diffusion Model with Sparse Masked Modeling for Vision Decoding</vt:lpstr>
      <vt:lpstr>Recent work utilizing progress in LLMs for encoding</vt:lpstr>
      <vt:lpstr>Visio-Linguistic Brain Encoding</vt:lpstr>
      <vt:lpstr>Can image-based and multi-model Transformers accurately perform fMRI encoding?</vt:lpstr>
      <vt:lpstr>Models used: Multi-Modal Transformers</vt:lpstr>
      <vt:lpstr>Dataset Details</vt:lpstr>
      <vt:lpstr>Encoding performance (BOLD5000)</vt:lpstr>
      <vt:lpstr>Incorporating natural language into vision models</vt:lpstr>
      <vt:lpstr>DNNs &amp; The Brain: Multi-modal, Multi-task </vt:lpstr>
      <vt:lpstr>DNNs &amp; Brain: Multi-modal, Multi-task </vt:lpstr>
      <vt:lpstr>DNNs &amp; Brain Damage </vt:lpstr>
      <vt:lpstr>Future Works</vt:lpstr>
      <vt:lpstr>Instruction Models and Brain Alignment</vt:lpstr>
      <vt:lpstr>Human guided instructions into vision models and Brain Alignment</vt:lpstr>
      <vt:lpstr>PowerPoint Presentation</vt:lpstr>
      <vt:lpstr>Training Vision models using brain recordings</vt:lpstr>
      <vt:lpstr>Multi-modal Brain CLIP</vt:lpstr>
      <vt:lpstr>A big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 large language models align with human brains?</dc:title>
  <dc:creator>Oota Reddy</dc:creator>
  <cp:lastModifiedBy>Oota Reddy</cp:lastModifiedBy>
  <cp:revision>149</cp:revision>
  <dcterms:created xsi:type="dcterms:W3CDTF">2023-04-27T10:06:06Z</dcterms:created>
  <dcterms:modified xsi:type="dcterms:W3CDTF">2025-06-04T10:40:32Z</dcterms:modified>
</cp:coreProperties>
</file>