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394" r:id="rId2"/>
    <p:sldId id="488" r:id="rId3"/>
    <p:sldId id="257" r:id="rId4"/>
    <p:sldId id="438" r:id="rId5"/>
    <p:sldId id="430" r:id="rId6"/>
    <p:sldId id="368" r:id="rId7"/>
    <p:sldId id="409" r:id="rId8"/>
    <p:sldId id="377" r:id="rId9"/>
    <p:sldId id="274" r:id="rId10"/>
    <p:sldId id="514" r:id="rId11"/>
    <p:sldId id="474" r:id="rId12"/>
    <p:sldId id="528" r:id="rId13"/>
    <p:sldId id="262" r:id="rId14"/>
    <p:sldId id="376" r:id="rId15"/>
    <p:sldId id="271" r:id="rId16"/>
    <p:sldId id="537" r:id="rId17"/>
    <p:sldId id="261" r:id="rId18"/>
    <p:sldId id="456" r:id="rId19"/>
    <p:sldId id="544" r:id="rId20"/>
    <p:sldId id="459" r:id="rId21"/>
    <p:sldId id="275" r:id="rId22"/>
    <p:sldId id="500" r:id="rId23"/>
    <p:sldId id="276" r:id="rId24"/>
    <p:sldId id="277" r:id="rId25"/>
    <p:sldId id="279" r:id="rId26"/>
    <p:sldId id="536" r:id="rId27"/>
    <p:sldId id="478" r:id="rId28"/>
    <p:sldId id="479" r:id="rId29"/>
    <p:sldId id="291" r:id="rId30"/>
    <p:sldId id="539" r:id="rId31"/>
    <p:sldId id="483" r:id="rId32"/>
    <p:sldId id="496" r:id="rId33"/>
    <p:sldId id="527" r:id="rId34"/>
    <p:sldId id="494" r:id="rId35"/>
    <p:sldId id="534" r:id="rId36"/>
    <p:sldId id="442" r:id="rId37"/>
    <p:sldId id="424" r:id="rId38"/>
    <p:sldId id="313" r:id="rId39"/>
    <p:sldId id="382" r:id="rId40"/>
    <p:sldId id="292" r:id="rId41"/>
    <p:sldId id="492" r:id="rId42"/>
    <p:sldId id="414" r:id="rId43"/>
    <p:sldId id="434" r:id="rId44"/>
    <p:sldId id="453" r:id="rId45"/>
    <p:sldId id="538" r:id="rId46"/>
    <p:sldId id="507" r:id="rId47"/>
    <p:sldId id="506" r:id="rId48"/>
    <p:sldId id="510" r:id="rId49"/>
    <p:sldId id="509" r:id="rId50"/>
    <p:sldId id="511" r:id="rId51"/>
    <p:sldId id="512" r:id="rId52"/>
    <p:sldId id="513" r:id="rId53"/>
    <p:sldId id="526" r:id="rId54"/>
    <p:sldId id="423" r:id="rId55"/>
    <p:sldId id="540" r:id="rId56"/>
    <p:sldId id="493" r:id="rId57"/>
    <p:sldId id="515" r:id="rId58"/>
    <p:sldId id="516" r:id="rId59"/>
    <p:sldId id="517" r:id="rId60"/>
    <p:sldId id="518" r:id="rId61"/>
    <p:sldId id="532" r:id="rId62"/>
    <p:sldId id="278" r:id="rId63"/>
    <p:sldId id="284" r:id="rId64"/>
    <p:sldId id="258" r:id="rId65"/>
    <p:sldId id="281" r:id="rId66"/>
    <p:sldId id="285" r:id="rId67"/>
    <p:sldId id="520" r:id="rId68"/>
    <p:sldId id="522" r:id="rId69"/>
    <p:sldId id="524" r:id="rId70"/>
    <p:sldId id="419" r:id="rId71"/>
    <p:sldId id="421" r:id="rId72"/>
    <p:sldId id="504" r:id="rId73"/>
    <p:sldId id="505" r:id="rId74"/>
    <p:sldId id="498" r:id="rId75"/>
    <p:sldId id="268" r:id="rId76"/>
    <p:sldId id="269"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16" autoAdjust="0"/>
    <p:restoredTop sz="84129" autoAdjust="0"/>
  </p:normalViewPr>
  <p:slideViewPr>
    <p:cSldViewPr snapToGrid="0">
      <p:cViewPr varScale="1">
        <p:scale>
          <a:sx n="70" d="100"/>
          <a:sy n="70" d="100"/>
        </p:scale>
        <p:origin x="86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FCF5D-2804-44ED-820C-2C75AC629EBC}"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EB6CD-3E99-48CE-90A7-5BF71090C57A}" type="slidenum">
              <a:rPr lang="en-US" smtClean="0"/>
              <a:t>‹#›</a:t>
            </a:fld>
            <a:endParaRPr lang="en-US"/>
          </a:p>
        </p:txBody>
      </p:sp>
    </p:spTree>
    <p:extLst>
      <p:ext uri="{BB962C8B-B14F-4D97-AF65-F5344CB8AC3E}">
        <p14:creationId xmlns:p14="http://schemas.microsoft.com/office/powerpoint/2010/main" val="134754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F1C1629-2497-41E5-81E6-70D873C51733}" type="slidenum">
              <a:rPr lang="en-US" smtClean="0"/>
              <a:t>1</a:t>
            </a:fld>
            <a:endParaRPr lang="en-US"/>
          </a:p>
        </p:txBody>
      </p:sp>
    </p:spTree>
    <p:extLst>
      <p:ext uri="{BB962C8B-B14F-4D97-AF65-F5344CB8AC3E}">
        <p14:creationId xmlns:p14="http://schemas.microsoft.com/office/powerpoint/2010/main" val="1855042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6584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971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920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235879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207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9919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6450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In this study, we propose novel multi-dimensional features that encode information about the syntactic structure of sentences.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First, we find that our syntactic structure-based features explain additional variance in the brain activity of various parts of the language system, even after controlling for complexity metrics that capture processing load.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At the same time, we see that regions well-predicted by syntactic features are distributed in the language system and are not distinguishable from those processing semantics.</a:t>
            </a:r>
            <a:endParaRPr/>
          </a:p>
        </p:txBody>
      </p:sp>
    </p:spTree>
    <p:extLst>
      <p:ext uri="{BB962C8B-B14F-4D97-AF65-F5344CB8AC3E}">
        <p14:creationId xmlns:p14="http://schemas.microsoft.com/office/powerpoint/2010/main" val="3990172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026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0947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1229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721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4733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092DD6-41B6-4404-81D2-B2CDDF7C28BD}" type="slidenum">
              <a:rPr lang="en-US" smtClean="0"/>
              <a:t>37</a:t>
            </a:fld>
            <a:endParaRPr lang="en-US"/>
          </a:p>
        </p:txBody>
      </p:sp>
    </p:spTree>
    <p:extLst>
      <p:ext uri="{BB962C8B-B14F-4D97-AF65-F5344CB8AC3E}">
        <p14:creationId xmlns:p14="http://schemas.microsoft.com/office/powerpoint/2010/main" val="4046375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analyze data from 82 subjects listening to the story titled ‘PieMan’ with 259 TRs (repetition time – fMRI recorded every 1.5 sec.).</a:t>
            </a:r>
          </a:p>
        </p:txBody>
      </p:sp>
      <p:sp>
        <p:nvSpPr>
          <p:cNvPr id="4" name="Slide Number Placeholder 3"/>
          <p:cNvSpPr>
            <a:spLocks noGrp="1"/>
          </p:cNvSpPr>
          <p:nvPr>
            <p:ph type="sldNum" sz="quarter" idx="5"/>
          </p:nvPr>
        </p:nvSpPr>
        <p:spPr/>
        <p:txBody>
          <a:bodyPr/>
          <a:lstStyle/>
          <a:p>
            <a:fld id="{6DF19549-5A20-44FD-8EA1-B16F2FB225AD}" type="slidenum">
              <a:rPr lang="en-US" smtClean="0"/>
              <a:t>40</a:t>
            </a:fld>
            <a:endParaRPr lang="en-US"/>
          </a:p>
        </p:txBody>
      </p:sp>
    </p:spTree>
    <p:extLst>
      <p:ext uri="{BB962C8B-B14F-4D97-AF65-F5344CB8AC3E}">
        <p14:creationId xmlns:p14="http://schemas.microsoft.com/office/powerpoint/2010/main" val="2302844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9ad7074e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9ad7074e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299ad7074e6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SG"/>
              <a:t>44</a:t>
            </a:fld>
            <a:endParaRPr/>
          </a:p>
        </p:txBody>
      </p:sp>
    </p:spTree>
    <p:extLst>
      <p:ext uri="{BB962C8B-B14F-4D97-AF65-F5344CB8AC3E}">
        <p14:creationId xmlns:p14="http://schemas.microsoft.com/office/powerpoint/2010/main" val="2598100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853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highlight>
                  <a:srgbClr val="FDFDFD"/>
                </a:highlight>
                <a:latin typeface="Courier New" panose="02070309020205020404" pitchFamily="49" charset="0"/>
              </a:rPr>
              <a:t>ESNs are able to learn and process word by word</a:t>
            </a:r>
          </a:p>
          <a:p>
            <a:endParaRPr lang="en-US" b="0" i="0">
              <a:solidFill>
                <a:srgbClr val="333333"/>
              </a:solidFill>
              <a:effectLst/>
              <a:highlight>
                <a:srgbClr val="FDFDFD"/>
              </a:highlight>
              <a:latin typeface="Courier New" panose="02070309020205020404" pitchFamily="49" charset="0"/>
            </a:endParaRPr>
          </a:p>
          <a:p>
            <a:r>
              <a:rPr lang="en-US" b="0" i="0">
                <a:solidFill>
                  <a:srgbClr val="333333"/>
                </a:solidFill>
                <a:effectLst/>
                <a:highlight>
                  <a:srgbClr val="FDFDFD"/>
                </a:highlight>
                <a:latin typeface="Courier New" panose="02070309020205020404" pitchFamily="49" charset="0"/>
              </a:rPr>
              <a:t>LSTM can process word by word (but not learn word by word)</a:t>
            </a:r>
            <a:endParaRPr lang="en-US"/>
          </a:p>
        </p:txBody>
      </p:sp>
      <p:sp>
        <p:nvSpPr>
          <p:cNvPr id="4" name="Slide Number Placeholder 3"/>
          <p:cNvSpPr>
            <a:spLocks noGrp="1"/>
          </p:cNvSpPr>
          <p:nvPr>
            <p:ph type="sldNum" sz="quarter" idx="5"/>
          </p:nvPr>
        </p:nvSpPr>
        <p:spPr/>
        <p:txBody>
          <a:bodyPr/>
          <a:lstStyle/>
          <a:p>
            <a:fld id="{938EB6CD-3E99-48CE-90A7-5BF71090C57A}" type="slidenum">
              <a:rPr lang="en-US" smtClean="0"/>
              <a:t>46</a:t>
            </a:fld>
            <a:endParaRPr lang="en-US"/>
          </a:p>
        </p:txBody>
      </p:sp>
    </p:spTree>
    <p:extLst>
      <p:ext uri="{BB962C8B-B14F-4D97-AF65-F5344CB8AC3E}">
        <p14:creationId xmlns:p14="http://schemas.microsoft.com/office/powerpoint/2010/main" val="1807637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9ad7074e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9ad7074e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299ad7074e6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SG"/>
              <a:t>52</a:t>
            </a:fld>
            <a:endParaRPr/>
          </a:p>
        </p:txBody>
      </p:sp>
    </p:spTree>
    <p:extLst>
      <p:ext uri="{BB962C8B-B14F-4D97-AF65-F5344CB8AC3E}">
        <p14:creationId xmlns:p14="http://schemas.microsoft.com/office/powerpoint/2010/main" val="1246806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9ad7074e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9ad7074e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panose="020B0604020202020204" pitchFamily="34" charset="0"/>
                <a:ea typeface="Calibri"/>
                <a:cs typeface="Arial" panose="020B0604020202020204" pitchFamily="34" charset="0"/>
                <a:sym typeface="Calibri"/>
              </a:rPr>
              <a:t>. suggesting that past events are retained in memory in speakers brain to distinguish future events.</a:t>
            </a:r>
          </a:p>
          <a:p>
            <a:pPr marL="0" lvl="0" indent="0" algn="l" rtl="0">
              <a:spcBef>
                <a:spcPts val="0"/>
              </a:spcBef>
              <a:spcAft>
                <a:spcPts val="0"/>
              </a:spcAft>
              <a:buNone/>
            </a:pPr>
            <a:r>
              <a:rPr lang="en-US" sz="1200">
                <a:solidFill>
                  <a:schemeClr val="dk1"/>
                </a:solidFill>
                <a:latin typeface="Arial" panose="020B0604020202020204" pitchFamily="34" charset="0"/>
                <a:ea typeface="Calibri"/>
                <a:cs typeface="Arial" panose="020B0604020202020204" pitchFamily="34" charset="0"/>
                <a:sym typeface="Calibri"/>
              </a:rPr>
              <a:t>In language regions, the alignment of speech models trails behind text models. </a:t>
            </a:r>
            <a:endParaRPr lang="en-US"/>
          </a:p>
        </p:txBody>
      </p:sp>
      <p:sp>
        <p:nvSpPr>
          <p:cNvPr id="404" name="Google Shape;404;g299ad7074e6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SG"/>
              <a:t>53</a:t>
            </a:fld>
            <a:endParaRPr/>
          </a:p>
        </p:txBody>
      </p:sp>
    </p:spTree>
    <p:extLst>
      <p:ext uri="{BB962C8B-B14F-4D97-AF65-F5344CB8AC3E}">
        <p14:creationId xmlns:p14="http://schemas.microsoft.com/office/powerpoint/2010/main" val="1728812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t>Fundamental questions about what information is processed where, when, and </a:t>
            </a:r>
            <a:r>
              <a:rPr lang="en" sz="1200" b="1"/>
              <a:t>how</a:t>
            </a:r>
            <a:r>
              <a:rPr lang="en" sz="1200"/>
              <a:t> in the brain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4210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8774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459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0256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9788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f8bf6b68d_0_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3f8bf6b68d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452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8275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3f8861e6b0_0_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3f8861e6b0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researchers have shown that pretrained language models significantly predict large parts of the brain regions that are thought to underlie language comprehension</a:t>
            </a:r>
            <a:endParaRPr/>
          </a:p>
        </p:txBody>
      </p:sp>
      <p:sp>
        <p:nvSpPr>
          <p:cNvPr id="2" name="Slide Number Placeholder 1">
            <a:extLst>
              <a:ext uri="{FF2B5EF4-FFF2-40B4-BE49-F238E27FC236}">
                <a16:creationId xmlns:a16="http://schemas.microsoft.com/office/drawing/2014/main" id="{8F914A1D-9ED5-EF66-7E50-3FEECCCEF39E}"/>
              </a:ext>
            </a:extLst>
          </p:cNvPr>
          <p:cNvSpPr>
            <a:spLocks noGrp="1"/>
          </p:cNvSpPr>
          <p:nvPr>
            <p:ph type="sldNum" sz="quarter" idx="5"/>
          </p:nvPr>
        </p:nvSpPr>
        <p:spPr/>
        <p:txBody>
          <a:bodyPr/>
          <a:lstStyle/>
          <a:p>
            <a:fld id="{A039BB72-BA2C-4128-BB8F-3EE51450564E}" type="slidenum">
              <a:rPr lang="en-US" smtClean="0"/>
              <a:t>67</a:t>
            </a:fld>
            <a:endParaRPr lang="en-US"/>
          </a:p>
        </p:txBody>
      </p:sp>
    </p:spTree>
    <p:extLst>
      <p:ext uri="{BB962C8B-B14F-4D97-AF65-F5344CB8AC3E}">
        <p14:creationId xmlns:p14="http://schemas.microsoft.com/office/powerpoint/2010/main" val="2359004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3f8861e6b0_0_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3f8861e6b0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8F914A1D-9ED5-EF66-7E50-3FEECCCEF39E}"/>
              </a:ext>
            </a:extLst>
          </p:cNvPr>
          <p:cNvSpPr>
            <a:spLocks noGrp="1"/>
          </p:cNvSpPr>
          <p:nvPr>
            <p:ph type="sldNum" sz="quarter" idx="5"/>
          </p:nvPr>
        </p:nvSpPr>
        <p:spPr/>
        <p:txBody>
          <a:bodyPr/>
          <a:lstStyle/>
          <a:p>
            <a:fld id="{A039BB72-BA2C-4128-BB8F-3EE51450564E}" type="slidenum">
              <a:rPr lang="en-US" smtClean="0"/>
              <a:t>68</a:t>
            </a:fld>
            <a:endParaRPr lang="en-US"/>
          </a:p>
        </p:txBody>
      </p:sp>
    </p:spTree>
    <p:extLst>
      <p:ext uri="{BB962C8B-B14F-4D97-AF65-F5344CB8AC3E}">
        <p14:creationId xmlns:p14="http://schemas.microsoft.com/office/powerpoint/2010/main" val="2552872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controlled experiments that design artificial stimuli to separate the brain activation</a:t>
            </a:r>
          </a:p>
          <a:p>
            <a:pPr marL="171450" indent="-171450">
              <a:buFont typeface="Arial" panose="020B0604020202020204" pitchFamily="34" charset="0"/>
              <a:buChar char="•"/>
            </a:pPr>
            <a:r>
              <a:rPr lang="en-US"/>
              <a:t>such as comparing structured complex sentences or phrases with word lists</a:t>
            </a:r>
          </a:p>
          <a:p>
            <a:pPr marL="171450" indent="-171450">
              <a:buFont typeface="Arial" panose="020B0604020202020204" pitchFamily="34" charset="0"/>
              <a:buChar char="•"/>
            </a:pPr>
            <a:r>
              <a:rPr lang="en-US"/>
              <a:t>many valuable findings and have identified several brain regions, including the left temporal lobe and the left frontal lobe, that are involved in syntactic structure building</a:t>
            </a:r>
          </a:p>
          <a:p>
            <a:pPr marL="171450" indent="-171450">
              <a:buFont typeface="Arial" panose="020B0604020202020204" pitchFamily="34" charset="0"/>
              <a:buChar char="•"/>
            </a:pPr>
            <a:r>
              <a:rPr lang="en-US"/>
              <a:t>However, as designing artificial stimuli can only separate situations with or without structurebuilding</a:t>
            </a:r>
          </a:p>
        </p:txBody>
      </p:sp>
      <p:sp>
        <p:nvSpPr>
          <p:cNvPr id="4" name="Slide Number Placeholder 3"/>
          <p:cNvSpPr>
            <a:spLocks noGrp="1"/>
          </p:cNvSpPr>
          <p:nvPr>
            <p:ph type="sldNum" sz="quarter" idx="5"/>
          </p:nvPr>
        </p:nvSpPr>
        <p:spPr/>
        <p:txBody>
          <a:bodyPr/>
          <a:lstStyle/>
          <a:p>
            <a:fld id="{938EB6CD-3E99-48CE-90A7-5BF71090C57A}" type="slidenum">
              <a:rPr lang="en-US" smtClean="0"/>
              <a:t>4</a:t>
            </a:fld>
            <a:endParaRPr lang="en-US"/>
          </a:p>
        </p:txBody>
      </p:sp>
    </p:spTree>
    <p:extLst>
      <p:ext uri="{BB962C8B-B14F-4D97-AF65-F5344CB8AC3E}">
        <p14:creationId xmlns:p14="http://schemas.microsoft.com/office/powerpoint/2010/main" val="1347869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3f8861e6b0_0_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3f8861e6b0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8F914A1D-9ED5-EF66-7E50-3FEECCCEF39E}"/>
              </a:ext>
            </a:extLst>
          </p:cNvPr>
          <p:cNvSpPr>
            <a:spLocks noGrp="1"/>
          </p:cNvSpPr>
          <p:nvPr>
            <p:ph type="sldNum" sz="quarter" idx="5"/>
          </p:nvPr>
        </p:nvSpPr>
        <p:spPr/>
        <p:txBody>
          <a:bodyPr/>
          <a:lstStyle/>
          <a:p>
            <a:fld id="{A039BB72-BA2C-4128-BB8F-3EE51450564E}" type="slidenum">
              <a:rPr lang="en-US" smtClean="0"/>
              <a:t>69</a:t>
            </a:fld>
            <a:endParaRPr lang="en-US"/>
          </a:p>
        </p:txBody>
      </p:sp>
    </p:spTree>
    <p:extLst>
      <p:ext uri="{BB962C8B-B14F-4D97-AF65-F5344CB8AC3E}">
        <p14:creationId xmlns:p14="http://schemas.microsoft.com/office/powerpoint/2010/main" val="1587091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3c30d02393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23c30d02393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Helvetica Neue"/>
              <a:ea typeface="Helvetica Neue"/>
              <a:cs typeface="Helvetica Neue"/>
              <a:sym typeface="Helvetica Neue"/>
            </a:endParaRPr>
          </a:p>
        </p:txBody>
      </p:sp>
      <p:sp>
        <p:nvSpPr>
          <p:cNvPr id="570" name="Google Shape;570;g23c30d02393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74</a:t>
            </a:fld>
            <a:endParaRPr/>
          </a:p>
        </p:txBody>
      </p:sp>
    </p:spTree>
    <p:extLst>
      <p:ext uri="{BB962C8B-B14F-4D97-AF65-F5344CB8AC3E}">
        <p14:creationId xmlns:p14="http://schemas.microsoft.com/office/powerpoint/2010/main" val="2683531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9405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Residuals are opposite no ?</a:t>
            </a:r>
            <a:endParaRPr/>
          </a:p>
          <a:p>
            <a:pPr marL="0" lvl="0" indent="0" algn="l" rtl="0">
              <a:spcBef>
                <a:spcPts val="0"/>
              </a:spcBef>
              <a:spcAft>
                <a:spcPts val="0"/>
              </a:spcAft>
              <a:buNone/>
            </a:pPr>
            <a:endParaRPr/>
          </a:p>
        </p:txBody>
      </p:sp>
      <p:sp>
        <p:nvSpPr>
          <p:cNvPr id="436" name="Google Shape;43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2673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3f8861e6b0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3f8861e6b0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ecological stimuli -&gt; reading books, listening to stories, watching a movie</a:t>
            </a:r>
            <a:endParaRPr/>
          </a:p>
          <a:p>
            <a:pPr marL="0" lvl="0" indent="0" algn="l" rtl="0">
              <a:spcBef>
                <a:spcPts val="0"/>
              </a:spcBef>
              <a:spcAft>
                <a:spcPts val="0"/>
              </a:spcAft>
              <a:buNone/>
            </a:pPr>
            <a:r>
              <a:rPr lang="en"/>
              <a:t>The properties of the stimulus that affect brain activity are increasing, so simple representations of the stimuli capture less variance of the brain activity</a:t>
            </a:r>
            <a:endParaRPr/>
          </a:p>
          <a:p>
            <a:pPr marL="0" lvl="0" indent="0" algn="l" rtl="0">
              <a:spcBef>
                <a:spcPts val="0"/>
              </a:spcBef>
              <a:spcAft>
                <a:spcPts val="0"/>
              </a:spcAft>
              <a:buNone/>
            </a:pPr>
            <a:endParaRPr/>
          </a:p>
          <a:p>
            <a:pPr marL="0" lvl="0" indent="0" algn="l" rtl="0">
              <a:spcBef>
                <a:spcPts val="0"/>
              </a:spcBef>
              <a:spcAft>
                <a:spcPts val="0"/>
              </a:spcAft>
              <a:buNone/>
            </a:pPr>
            <a:r>
              <a:rPr lang="en"/>
              <a:t>Meanwhile we have huge progress in deep learning in the last 10 years that gives us AI models that can do many tasks. Of course they are not perfect, and are sometimes flawed, but there is the question of whether we can use their internal representations of the world as rich stimulus representations that perhaps capture some of the properties that are also relevant for the processing in the brain.</a:t>
            </a:r>
            <a:endParaRPr/>
          </a:p>
          <a:p>
            <a:pPr marL="0" lvl="0" indent="0" algn="l" rtl="0">
              <a:spcBef>
                <a:spcPts val="0"/>
              </a:spcBef>
              <a:spcAft>
                <a:spcPts val="0"/>
              </a:spcAft>
              <a:buNone/>
            </a:pPr>
            <a:endParaRPr/>
          </a:p>
          <a:p>
            <a:pPr marL="0" lvl="0" indent="0" algn="l" rtl="0">
              <a:spcBef>
                <a:spcPts val="0"/>
              </a:spcBef>
              <a:spcAft>
                <a:spcPts val="0"/>
              </a:spcAft>
              <a:buNone/>
            </a:pPr>
            <a:r>
              <a:rPr lang="en"/>
              <a:t>Here comes to encoding model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DD8C4B7E-D50C-0A7A-514E-4E25F0F0EDFD}"/>
              </a:ext>
            </a:extLst>
          </p:cNvPr>
          <p:cNvSpPr>
            <a:spLocks noGrp="1"/>
          </p:cNvSpPr>
          <p:nvPr>
            <p:ph type="sldNum" sz="quarter" idx="5"/>
          </p:nvPr>
        </p:nvSpPr>
        <p:spPr/>
        <p:txBody>
          <a:bodyPr/>
          <a:lstStyle/>
          <a:p>
            <a:fld id="{A039BB72-BA2C-4128-BB8F-3EE51450564E}" type="slidenum">
              <a:rPr lang="en-US" smtClean="0"/>
              <a:t>6</a:t>
            </a:fld>
            <a:endParaRPr lang="en-US"/>
          </a:p>
        </p:txBody>
      </p:sp>
    </p:spTree>
    <p:extLst>
      <p:ext uri="{BB962C8B-B14F-4D97-AF65-F5344CB8AC3E}">
        <p14:creationId xmlns:p14="http://schemas.microsoft.com/office/powerpoint/2010/main" val="400625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857952a9e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22857952a9e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SG">
                <a:latin typeface="Helvetica Neue"/>
                <a:ea typeface="Helvetica Neue"/>
                <a:cs typeface="Helvetica Neue"/>
                <a:sym typeface="Helvetica Neue"/>
              </a:rPr>
              <a:t>These language models are trained to </a:t>
            </a:r>
            <a:r>
              <a:rPr lang="en-SG" b="1">
                <a:latin typeface="Helvetica Neue"/>
                <a:ea typeface="Helvetica Neue"/>
                <a:cs typeface="Helvetica Neue"/>
                <a:sym typeface="Helvetica Neue"/>
              </a:rPr>
              <a:t>[Keep clicking] </a:t>
            </a:r>
            <a:endParaRPr b="1">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r>
              <a:rPr lang="en-SG">
                <a:latin typeface="Helvetica Neue"/>
                <a:ea typeface="Helvetica Neue"/>
                <a:cs typeface="Helvetica Neue"/>
                <a:sym typeface="Helvetica Neue"/>
              </a:rPr>
              <a:t>predict missing words over millions of text documents. </a:t>
            </a:r>
            <a:endParaRPr b="1" strike="sngStrike">
              <a:solidFill>
                <a:srgbClr val="38761D"/>
              </a:solidFill>
              <a:latin typeface="Helvetica Neue"/>
              <a:ea typeface="Helvetica Neue"/>
              <a:cs typeface="Helvetica Neue"/>
              <a:sym typeface="Helvetica Neue"/>
            </a:endParaRPr>
          </a:p>
        </p:txBody>
      </p:sp>
      <p:sp>
        <p:nvSpPr>
          <p:cNvPr id="134" name="Google Shape;134;g22857952a9e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SG"/>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4cd24584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4cd24584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4715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4cd24584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4cd24584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36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3f8861e6b0_0_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3f8861e6b0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8F914A1D-9ED5-EF66-7E50-3FEECCCEF39E}"/>
              </a:ext>
            </a:extLst>
          </p:cNvPr>
          <p:cNvSpPr>
            <a:spLocks noGrp="1"/>
          </p:cNvSpPr>
          <p:nvPr>
            <p:ph type="sldNum" sz="quarter" idx="5"/>
          </p:nvPr>
        </p:nvSpPr>
        <p:spPr/>
        <p:txBody>
          <a:bodyPr/>
          <a:lstStyle/>
          <a:p>
            <a:fld id="{A039BB72-BA2C-4128-BB8F-3EE51450564E}"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3615-FACC-A676-C162-D755407EE1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E0C17E-1132-1D8C-BFED-A33229648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868DB-3F35-FDEC-74A1-1725EE94E528}"/>
              </a:ext>
            </a:extLst>
          </p:cNvPr>
          <p:cNvSpPr>
            <a:spLocks noGrp="1"/>
          </p:cNvSpPr>
          <p:nvPr>
            <p:ph type="dt" sz="half" idx="10"/>
          </p:nvPr>
        </p:nvSpPr>
        <p:spPr/>
        <p:txBody>
          <a:bodyPr/>
          <a:lstStyle/>
          <a:p>
            <a:fld id="{57015389-53E8-4BAF-A6B6-F51BE3685762}" type="datetime1">
              <a:rPr lang="en-US" smtClean="0"/>
              <a:t>4/18/2024</a:t>
            </a:fld>
            <a:endParaRPr lang="en-US"/>
          </a:p>
        </p:txBody>
      </p:sp>
      <p:sp>
        <p:nvSpPr>
          <p:cNvPr id="5" name="Footer Placeholder 4">
            <a:extLst>
              <a:ext uri="{FF2B5EF4-FFF2-40B4-BE49-F238E27FC236}">
                <a16:creationId xmlns:a16="http://schemas.microsoft.com/office/drawing/2014/main" id="{CBAE19D2-8D31-B7C3-0F0C-DD4691D0E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40F31-57BE-B23F-E0CF-3F43CE826734}"/>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1397740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76FF-8D55-FF42-D714-A76CC8F21F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7D8121-E051-EDDD-9238-547C44CB6E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DC4B-7FAC-2353-D8CE-89D3F69EFC65}"/>
              </a:ext>
            </a:extLst>
          </p:cNvPr>
          <p:cNvSpPr>
            <a:spLocks noGrp="1"/>
          </p:cNvSpPr>
          <p:nvPr>
            <p:ph type="dt" sz="half" idx="10"/>
          </p:nvPr>
        </p:nvSpPr>
        <p:spPr/>
        <p:txBody>
          <a:bodyPr/>
          <a:lstStyle/>
          <a:p>
            <a:fld id="{2BA58F6E-B830-4CFD-B75C-E128C03CF39D}" type="datetime1">
              <a:rPr lang="en-US" smtClean="0"/>
              <a:t>4/18/2024</a:t>
            </a:fld>
            <a:endParaRPr lang="en-US"/>
          </a:p>
        </p:txBody>
      </p:sp>
      <p:sp>
        <p:nvSpPr>
          <p:cNvPr id="5" name="Footer Placeholder 4">
            <a:extLst>
              <a:ext uri="{FF2B5EF4-FFF2-40B4-BE49-F238E27FC236}">
                <a16:creationId xmlns:a16="http://schemas.microsoft.com/office/drawing/2014/main" id="{ED792810-6D90-68FA-E5AE-BB2A7F91D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32C8D-3140-7214-BF54-9BABDE9EBF43}"/>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822705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B9EC4-957E-8635-1FD4-4A79C102B8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E776A7-6956-F3CE-DC9D-CB0E99AFB1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FD8C8-436A-2284-EC1E-E4DA6E9E8D88}"/>
              </a:ext>
            </a:extLst>
          </p:cNvPr>
          <p:cNvSpPr>
            <a:spLocks noGrp="1"/>
          </p:cNvSpPr>
          <p:nvPr>
            <p:ph type="dt" sz="half" idx="10"/>
          </p:nvPr>
        </p:nvSpPr>
        <p:spPr/>
        <p:txBody>
          <a:bodyPr/>
          <a:lstStyle/>
          <a:p>
            <a:fld id="{E8EA002F-2C82-4C54-A9A9-8D4C1214A09D}" type="datetime1">
              <a:rPr lang="en-US" smtClean="0"/>
              <a:t>4/18/2024</a:t>
            </a:fld>
            <a:endParaRPr lang="en-US"/>
          </a:p>
        </p:txBody>
      </p:sp>
      <p:sp>
        <p:nvSpPr>
          <p:cNvPr id="5" name="Footer Placeholder 4">
            <a:extLst>
              <a:ext uri="{FF2B5EF4-FFF2-40B4-BE49-F238E27FC236}">
                <a16:creationId xmlns:a16="http://schemas.microsoft.com/office/drawing/2014/main" id="{9E1E9053-81E2-87F3-0F78-E9C8EC3D1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80A49-BD8E-AEDA-6458-E8CAC075B789}"/>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4174684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3844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0" y="1"/>
            <a:ext cx="12192000" cy="9524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 name="Google Shape;67;p16"/>
          <p:cNvSpPr txBox="1">
            <a:spLocks noGrp="1"/>
          </p:cNvSpPr>
          <p:nvPr>
            <p:ph type="body" idx="1"/>
          </p:nvPr>
        </p:nvSpPr>
        <p:spPr>
          <a:xfrm>
            <a:off x="147639" y="1104900"/>
            <a:ext cx="11892000" cy="519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8" name="Google Shape;68;p16"/>
          <p:cNvSpPr txBox="1">
            <a:spLocks noGrp="1"/>
          </p:cNvSpPr>
          <p:nvPr>
            <p:ph type="sldNum" idx="12"/>
          </p:nvPr>
        </p:nvSpPr>
        <p:spPr>
          <a:xfrm>
            <a:off x="8610600" y="6532575"/>
            <a:ext cx="3429200" cy="3652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1867" b="0" i="0" u="none" strike="noStrike" cap="none">
                <a:solidFill>
                  <a:schemeClr val="dk1"/>
                </a:solidFill>
                <a:latin typeface="Calibri"/>
                <a:ea typeface="Calibri"/>
                <a:cs typeface="Calibri"/>
                <a:sym typeface="Calibri"/>
              </a:defRPr>
            </a:lvl1pPr>
            <a:lvl2pPr marL="0" marR="0" lvl="1" indent="0" algn="r" rtl="0">
              <a:spcBef>
                <a:spcPts val="0"/>
              </a:spcBef>
              <a:buNone/>
              <a:defRPr sz="1867" b="0" i="0" u="none" strike="noStrike" cap="none">
                <a:solidFill>
                  <a:schemeClr val="dk1"/>
                </a:solidFill>
                <a:latin typeface="Calibri"/>
                <a:ea typeface="Calibri"/>
                <a:cs typeface="Calibri"/>
                <a:sym typeface="Calibri"/>
              </a:defRPr>
            </a:lvl2pPr>
            <a:lvl3pPr marL="0" marR="0" lvl="2" indent="0" algn="r" rtl="0">
              <a:spcBef>
                <a:spcPts val="0"/>
              </a:spcBef>
              <a:buNone/>
              <a:defRPr sz="1867" b="0" i="0" u="none" strike="noStrike" cap="none">
                <a:solidFill>
                  <a:schemeClr val="dk1"/>
                </a:solidFill>
                <a:latin typeface="Calibri"/>
                <a:ea typeface="Calibri"/>
                <a:cs typeface="Calibri"/>
                <a:sym typeface="Calibri"/>
              </a:defRPr>
            </a:lvl3pPr>
            <a:lvl4pPr marL="0" marR="0" lvl="3" indent="0" algn="r" rtl="0">
              <a:spcBef>
                <a:spcPts val="0"/>
              </a:spcBef>
              <a:buNone/>
              <a:defRPr sz="1867" b="0" i="0" u="none" strike="noStrike" cap="none">
                <a:solidFill>
                  <a:schemeClr val="dk1"/>
                </a:solidFill>
                <a:latin typeface="Calibri"/>
                <a:ea typeface="Calibri"/>
                <a:cs typeface="Calibri"/>
                <a:sym typeface="Calibri"/>
              </a:defRPr>
            </a:lvl4pPr>
            <a:lvl5pPr marL="0" marR="0" lvl="4" indent="0" algn="r" rtl="0">
              <a:spcBef>
                <a:spcPts val="0"/>
              </a:spcBef>
              <a:buNone/>
              <a:defRPr sz="1867" b="0" i="0" u="none" strike="noStrike" cap="none">
                <a:solidFill>
                  <a:schemeClr val="dk1"/>
                </a:solidFill>
                <a:latin typeface="Calibri"/>
                <a:ea typeface="Calibri"/>
                <a:cs typeface="Calibri"/>
                <a:sym typeface="Calibri"/>
              </a:defRPr>
            </a:lvl5pPr>
            <a:lvl6pPr marL="0" marR="0" lvl="5" indent="0" algn="r" rtl="0">
              <a:spcBef>
                <a:spcPts val="0"/>
              </a:spcBef>
              <a:buNone/>
              <a:defRPr sz="1867" b="0" i="0" u="none" strike="noStrike" cap="none">
                <a:solidFill>
                  <a:schemeClr val="dk1"/>
                </a:solidFill>
                <a:latin typeface="Calibri"/>
                <a:ea typeface="Calibri"/>
                <a:cs typeface="Calibri"/>
                <a:sym typeface="Calibri"/>
              </a:defRPr>
            </a:lvl6pPr>
            <a:lvl7pPr marL="0" marR="0" lvl="6" indent="0" algn="r" rtl="0">
              <a:spcBef>
                <a:spcPts val="0"/>
              </a:spcBef>
              <a:buNone/>
              <a:defRPr sz="1867" b="0" i="0" u="none" strike="noStrike" cap="none">
                <a:solidFill>
                  <a:schemeClr val="dk1"/>
                </a:solidFill>
                <a:latin typeface="Calibri"/>
                <a:ea typeface="Calibri"/>
                <a:cs typeface="Calibri"/>
                <a:sym typeface="Calibri"/>
              </a:defRPr>
            </a:lvl7pPr>
            <a:lvl8pPr marL="0" marR="0" lvl="7" indent="0" algn="r" rtl="0">
              <a:spcBef>
                <a:spcPts val="0"/>
              </a:spcBef>
              <a:buNone/>
              <a:defRPr sz="1867" b="0" i="0" u="none" strike="noStrike" cap="none">
                <a:solidFill>
                  <a:schemeClr val="dk1"/>
                </a:solidFill>
                <a:latin typeface="Calibri"/>
                <a:ea typeface="Calibri"/>
                <a:cs typeface="Calibri"/>
                <a:sym typeface="Calibri"/>
              </a:defRPr>
            </a:lvl8pPr>
            <a:lvl9pPr marL="0" marR="0" lvl="8" indent="0" algn="r"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69" name="Google Shape;69;p16"/>
          <p:cNvSpPr txBox="1"/>
          <p:nvPr/>
        </p:nvSpPr>
        <p:spPr>
          <a:xfrm>
            <a:off x="3706500" y="6199100"/>
            <a:ext cx="46308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latin typeface="Calibri"/>
              <a:ea typeface="Calibri"/>
              <a:cs typeface="Calibri"/>
              <a:sym typeface="Calibri"/>
            </a:endParaRPr>
          </a:p>
        </p:txBody>
      </p:sp>
      <p:sp>
        <p:nvSpPr>
          <p:cNvPr id="70" name="Google Shape;70;p16"/>
          <p:cNvSpPr txBox="1"/>
          <p:nvPr/>
        </p:nvSpPr>
        <p:spPr>
          <a:xfrm>
            <a:off x="-32" y="6492800"/>
            <a:ext cx="12192000" cy="365200"/>
          </a:xfrm>
          <a:prstGeom prst="rect">
            <a:avLst/>
          </a:prstGeom>
          <a:noFill/>
          <a:ln>
            <a:noFill/>
          </a:ln>
        </p:spPr>
        <p:txBody>
          <a:bodyPr spcFirstLastPara="1" wrap="square" lIns="91433" tIns="45700" rIns="91433" bIns="45700" anchor="t" anchorCtr="0">
            <a:noAutofit/>
          </a:bodyPr>
          <a:lstStyle/>
          <a:p>
            <a:pPr marL="0" lvl="0" indent="0" algn="ctr" rtl="0">
              <a:spcBef>
                <a:spcPts val="0"/>
              </a:spcBef>
              <a:spcAft>
                <a:spcPts val="0"/>
              </a:spcAft>
              <a:buNone/>
            </a:pPr>
            <a:endParaRPr sz="1600">
              <a:solidFill>
                <a:srgbClr val="00B050"/>
              </a:solidFill>
              <a:latin typeface="Calibri"/>
              <a:ea typeface="Calibri"/>
              <a:cs typeface="Calibri"/>
              <a:sym typeface="Calibri"/>
            </a:endParaRPr>
          </a:p>
        </p:txBody>
      </p:sp>
    </p:spTree>
    <p:extLst>
      <p:ext uri="{BB962C8B-B14F-4D97-AF65-F5344CB8AC3E}">
        <p14:creationId xmlns:p14="http://schemas.microsoft.com/office/powerpoint/2010/main" val="2583883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Slide">
  <p:cSld name="Main Slide">
    <p:spTree>
      <p:nvGrpSpPr>
        <p:cNvPr id="1" name="Shape 16"/>
        <p:cNvGrpSpPr/>
        <p:nvPr/>
      </p:nvGrpSpPr>
      <p:grpSpPr>
        <a:xfrm>
          <a:off x="0" y="0"/>
          <a:ext cx="0" cy="0"/>
          <a:chOff x="0" y="0"/>
          <a:chExt cx="0" cy="0"/>
        </a:xfrm>
      </p:grpSpPr>
      <p:sp>
        <p:nvSpPr>
          <p:cNvPr id="17" name="Google Shape;17;p13"/>
          <p:cNvSpPr txBox="1">
            <a:spLocks noGrp="1"/>
          </p:cNvSpPr>
          <p:nvPr>
            <p:ph type="sldNum" idx="12"/>
          </p:nvPr>
        </p:nvSpPr>
        <p:spPr>
          <a:xfrm>
            <a:off x="11311128" y="6492874"/>
            <a:ext cx="880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SG"/>
              <a:t>‹#›</a:t>
            </a:fld>
            <a:endParaRPr/>
          </a:p>
        </p:txBody>
      </p:sp>
      <p:sp>
        <p:nvSpPr>
          <p:cNvPr id="18" name="Google Shape;18;p13"/>
          <p:cNvSpPr txBox="1">
            <a:spLocks noGrp="1"/>
          </p:cNvSpPr>
          <p:nvPr>
            <p:ph type="ftr" idx="11"/>
          </p:nvPr>
        </p:nvSpPr>
        <p:spPr>
          <a:xfrm>
            <a:off x="0" y="6492875"/>
            <a:ext cx="11311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400"/>
              <a:buFont typeface="Roboto"/>
              <a:buNone/>
              <a:defRPr sz="14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2963396118"/>
      </p:ext>
    </p:extLst>
  </p:cSld>
  <p:clrMapOvr>
    <a:masterClrMapping/>
  </p:clrMapOvr>
  <p:extLst>
    <p:ext uri="{DCECCB84-F9BA-43D5-87BE-67443E8EF086}">
      <p15:sldGuideLst xmlns:p15="http://schemas.microsoft.com/office/powerpoint/2012/main">
        <p15:guide id="1" pos="3720">
          <p15:clr>
            <a:srgbClr val="FBAE40"/>
          </p15:clr>
        </p15:guide>
        <p15:guide id="2" orient="horz" pos="552">
          <p15:clr>
            <a:srgbClr val="FBAE40"/>
          </p15:clr>
        </p15:guide>
        <p15:guide id="3" orient="horz" pos="3696">
          <p15:clr>
            <a:srgbClr val="FBAE40"/>
          </p15:clr>
        </p15:guide>
        <p15:guide id="4" pos="168">
          <p15:clr>
            <a:srgbClr val="FBAE40"/>
          </p15:clr>
        </p15:guide>
        <p15:guide id="5" pos="3960">
          <p15:clr>
            <a:srgbClr val="FBAE40"/>
          </p15:clr>
        </p15:guide>
        <p15:guide id="6" pos="7512">
          <p15:clr>
            <a:srgbClr val="FBAE40"/>
          </p15:clr>
        </p15:guide>
        <p15:guide id="7"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0" y="1"/>
            <a:ext cx="12192000" cy="9524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7" name="Google Shape;177;p34"/>
          <p:cNvSpPr txBox="1">
            <a:spLocks noGrp="1"/>
          </p:cNvSpPr>
          <p:nvPr>
            <p:ph type="body" idx="1"/>
          </p:nvPr>
        </p:nvSpPr>
        <p:spPr>
          <a:xfrm>
            <a:off x="147639" y="1104900"/>
            <a:ext cx="11892000" cy="519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78" name="Google Shape;178;p34"/>
          <p:cNvSpPr txBox="1">
            <a:spLocks noGrp="1"/>
          </p:cNvSpPr>
          <p:nvPr>
            <p:ph type="dt" idx="10"/>
          </p:nvPr>
        </p:nvSpPr>
        <p:spPr>
          <a:xfrm>
            <a:off x="147637" y="6532575"/>
            <a:ext cx="38292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600" b="0" i="0" u="none" strike="noStrike" cap="none">
                <a:solidFill>
                  <a:srgbClr val="F4B08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fld id="{0DFA1198-21C8-4FD2-85F3-C54E2A73D15C}" type="datetime1">
              <a:rPr lang="en-US" smtClean="0"/>
              <a:t>4/18/2024</a:t>
            </a:fld>
            <a:endParaRPr/>
          </a:p>
        </p:txBody>
      </p:sp>
      <p:sp>
        <p:nvSpPr>
          <p:cNvPr id="179" name="Google Shape;179;p34"/>
          <p:cNvSpPr txBox="1">
            <a:spLocks noGrp="1"/>
          </p:cNvSpPr>
          <p:nvPr>
            <p:ph type="ftr" idx="11"/>
          </p:nvPr>
        </p:nvSpPr>
        <p:spPr>
          <a:xfrm>
            <a:off x="4095751" y="6532575"/>
            <a:ext cx="43340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600" b="0" i="0" u="none" strike="noStrike" cap="none">
                <a:solidFill>
                  <a:srgbClr val="00B050"/>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80" name="Google Shape;180;p34"/>
          <p:cNvSpPr txBox="1">
            <a:spLocks noGrp="1"/>
          </p:cNvSpPr>
          <p:nvPr>
            <p:ph type="sldNum" idx="12"/>
          </p:nvPr>
        </p:nvSpPr>
        <p:spPr>
          <a:xfrm>
            <a:off x="8610600" y="6532575"/>
            <a:ext cx="3429200" cy="3652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1867" b="0" i="0" u="none" strike="noStrike" cap="none">
                <a:solidFill>
                  <a:schemeClr val="dk1"/>
                </a:solidFill>
                <a:latin typeface="Calibri"/>
                <a:ea typeface="Calibri"/>
                <a:cs typeface="Calibri"/>
                <a:sym typeface="Calibri"/>
              </a:defRPr>
            </a:lvl1pPr>
            <a:lvl2pPr marL="0" marR="0" lvl="1" indent="0" algn="r" rtl="0">
              <a:spcBef>
                <a:spcPts val="0"/>
              </a:spcBef>
              <a:buNone/>
              <a:defRPr sz="1867" b="0" i="0" u="none" strike="noStrike" cap="none">
                <a:solidFill>
                  <a:schemeClr val="dk1"/>
                </a:solidFill>
                <a:latin typeface="Calibri"/>
                <a:ea typeface="Calibri"/>
                <a:cs typeface="Calibri"/>
                <a:sym typeface="Calibri"/>
              </a:defRPr>
            </a:lvl2pPr>
            <a:lvl3pPr marL="0" marR="0" lvl="2" indent="0" algn="r" rtl="0">
              <a:spcBef>
                <a:spcPts val="0"/>
              </a:spcBef>
              <a:buNone/>
              <a:defRPr sz="1867" b="0" i="0" u="none" strike="noStrike" cap="none">
                <a:solidFill>
                  <a:schemeClr val="dk1"/>
                </a:solidFill>
                <a:latin typeface="Calibri"/>
                <a:ea typeface="Calibri"/>
                <a:cs typeface="Calibri"/>
                <a:sym typeface="Calibri"/>
              </a:defRPr>
            </a:lvl3pPr>
            <a:lvl4pPr marL="0" marR="0" lvl="3" indent="0" algn="r" rtl="0">
              <a:spcBef>
                <a:spcPts val="0"/>
              </a:spcBef>
              <a:buNone/>
              <a:defRPr sz="1867" b="0" i="0" u="none" strike="noStrike" cap="none">
                <a:solidFill>
                  <a:schemeClr val="dk1"/>
                </a:solidFill>
                <a:latin typeface="Calibri"/>
                <a:ea typeface="Calibri"/>
                <a:cs typeface="Calibri"/>
                <a:sym typeface="Calibri"/>
              </a:defRPr>
            </a:lvl4pPr>
            <a:lvl5pPr marL="0" marR="0" lvl="4" indent="0" algn="r" rtl="0">
              <a:spcBef>
                <a:spcPts val="0"/>
              </a:spcBef>
              <a:buNone/>
              <a:defRPr sz="1867" b="0" i="0" u="none" strike="noStrike" cap="none">
                <a:solidFill>
                  <a:schemeClr val="dk1"/>
                </a:solidFill>
                <a:latin typeface="Calibri"/>
                <a:ea typeface="Calibri"/>
                <a:cs typeface="Calibri"/>
                <a:sym typeface="Calibri"/>
              </a:defRPr>
            </a:lvl5pPr>
            <a:lvl6pPr marL="0" marR="0" lvl="5" indent="0" algn="r" rtl="0">
              <a:spcBef>
                <a:spcPts val="0"/>
              </a:spcBef>
              <a:buNone/>
              <a:defRPr sz="1867" b="0" i="0" u="none" strike="noStrike" cap="none">
                <a:solidFill>
                  <a:schemeClr val="dk1"/>
                </a:solidFill>
                <a:latin typeface="Calibri"/>
                <a:ea typeface="Calibri"/>
                <a:cs typeface="Calibri"/>
                <a:sym typeface="Calibri"/>
              </a:defRPr>
            </a:lvl6pPr>
            <a:lvl7pPr marL="0" marR="0" lvl="6" indent="0" algn="r" rtl="0">
              <a:spcBef>
                <a:spcPts val="0"/>
              </a:spcBef>
              <a:buNone/>
              <a:defRPr sz="1867" b="0" i="0" u="none" strike="noStrike" cap="none">
                <a:solidFill>
                  <a:schemeClr val="dk1"/>
                </a:solidFill>
                <a:latin typeface="Calibri"/>
                <a:ea typeface="Calibri"/>
                <a:cs typeface="Calibri"/>
                <a:sym typeface="Calibri"/>
              </a:defRPr>
            </a:lvl7pPr>
            <a:lvl8pPr marL="0" marR="0" lvl="7" indent="0" algn="r" rtl="0">
              <a:spcBef>
                <a:spcPts val="0"/>
              </a:spcBef>
              <a:buNone/>
              <a:defRPr sz="1867" b="0" i="0" u="none" strike="noStrike" cap="none">
                <a:solidFill>
                  <a:schemeClr val="dk1"/>
                </a:solidFill>
                <a:latin typeface="Calibri"/>
                <a:ea typeface="Calibri"/>
                <a:cs typeface="Calibri"/>
                <a:sym typeface="Calibri"/>
              </a:defRPr>
            </a:lvl8pPr>
            <a:lvl9pPr marL="0" marR="0" lvl="8" indent="0" algn="r"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181" name="Google Shape;181;p34"/>
          <p:cNvSpPr txBox="1">
            <a:spLocks noGrp="1"/>
          </p:cNvSpPr>
          <p:nvPr>
            <p:ph type="body" idx="2"/>
          </p:nvPr>
        </p:nvSpPr>
        <p:spPr>
          <a:xfrm>
            <a:off x="147639" y="6296025"/>
            <a:ext cx="11892000" cy="236800"/>
          </a:xfrm>
          <a:prstGeom prst="rect">
            <a:avLst/>
          </a:prstGeom>
          <a:noFill/>
          <a:ln>
            <a:noFill/>
          </a:ln>
        </p:spPr>
        <p:txBody>
          <a:bodyPr spcFirstLastPara="1" wrap="square" lIns="68575" tIns="34275" rIns="68575" bIns="34275" anchor="t" anchorCtr="0">
            <a:normAutofit/>
          </a:bodyPr>
          <a:lstStyle>
            <a:lvl1pPr marL="609585" lvl="0" indent="-482588" algn="l" rtl="0">
              <a:lnSpc>
                <a:spcPct val="90000"/>
              </a:lnSpc>
              <a:spcBef>
                <a:spcPts val="1067"/>
              </a:spcBef>
              <a:spcAft>
                <a:spcPts val="0"/>
              </a:spcAft>
              <a:buClr>
                <a:schemeClr val="dk1"/>
              </a:buClr>
              <a:buSzPts val="21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863307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E9BB-6809-10F5-2A60-384E927F6A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3A38C-8566-62D0-575E-73256835B1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A007F-2C63-9F68-C66E-9DFF7C683D7F}"/>
              </a:ext>
            </a:extLst>
          </p:cNvPr>
          <p:cNvSpPr>
            <a:spLocks noGrp="1"/>
          </p:cNvSpPr>
          <p:nvPr>
            <p:ph type="dt" sz="half" idx="10"/>
          </p:nvPr>
        </p:nvSpPr>
        <p:spPr/>
        <p:txBody>
          <a:bodyPr/>
          <a:lstStyle/>
          <a:p>
            <a:fld id="{5949E887-35DA-485C-B9C4-E0231FD783E2}" type="datetime1">
              <a:rPr lang="en-US" smtClean="0"/>
              <a:t>4/18/2024</a:t>
            </a:fld>
            <a:endParaRPr lang="en-US"/>
          </a:p>
        </p:txBody>
      </p:sp>
      <p:sp>
        <p:nvSpPr>
          <p:cNvPr id="5" name="Footer Placeholder 4">
            <a:extLst>
              <a:ext uri="{FF2B5EF4-FFF2-40B4-BE49-F238E27FC236}">
                <a16:creationId xmlns:a16="http://schemas.microsoft.com/office/drawing/2014/main" id="{9957703E-E7C0-F9AF-D2C1-B4D3DA463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3162A-2DFC-AA6D-1F14-295EF124387C}"/>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2153397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7BCD-9380-3D98-5BF0-A145B61E8E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7CB8CF-7FD9-3331-BC4E-0F43E0DF2F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E4634E-FB38-20FA-77E9-ECA3382201B2}"/>
              </a:ext>
            </a:extLst>
          </p:cNvPr>
          <p:cNvSpPr>
            <a:spLocks noGrp="1"/>
          </p:cNvSpPr>
          <p:nvPr>
            <p:ph type="dt" sz="half" idx="10"/>
          </p:nvPr>
        </p:nvSpPr>
        <p:spPr/>
        <p:txBody>
          <a:bodyPr/>
          <a:lstStyle/>
          <a:p>
            <a:fld id="{7E58BCBB-2C76-48A2-97C0-CFFC5CA96B36}" type="datetime1">
              <a:rPr lang="en-US" smtClean="0"/>
              <a:t>4/18/2024</a:t>
            </a:fld>
            <a:endParaRPr lang="en-US"/>
          </a:p>
        </p:txBody>
      </p:sp>
      <p:sp>
        <p:nvSpPr>
          <p:cNvPr id="5" name="Footer Placeholder 4">
            <a:extLst>
              <a:ext uri="{FF2B5EF4-FFF2-40B4-BE49-F238E27FC236}">
                <a16:creationId xmlns:a16="http://schemas.microsoft.com/office/drawing/2014/main" id="{9A953918-5E7F-CB5B-8D4C-38F8AE6D5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76A9D-0B41-69C9-B1D7-40DCA9F7B7E1}"/>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144604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AAB4-C1DE-36CB-3EDC-F16545C165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D3E309-24AE-345D-2858-91F5061E3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EE845-C20C-0C64-A8AD-DD829EB657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5FA778-EB32-A4D8-8327-5DFA0698A44A}"/>
              </a:ext>
            </a:extLst>
          </p:cNvPr>
          <p:cNvSpPr>
            <a:spLocks noGrp="1"/>
          </p:cNvSpPr>
          <p:nvPr>
            <p:ph type="dt" sz="half" idx="10"/>
          </p:nvPr>
        </p:nvSpPr>
        <p:spPr/>
        <p:txBody>
          <a:bodyPr/>
          <a:lstStyle/>
          <a:p>
            <a:fld id="{566560DA-FD31-4378-BCD9-E6E32516A0C7}" type="datetime1">
              <a:rPr lang="en-US" smtClean="0"/>
              <a:t>4/18/2024</a:t>
            </a:fld>
            <a:endParaRPr lang="en-US"/>
          </a:p>
        </p:txBody>
      </p:sp>
      <p:sp>
        <p:nvSpPr>
          <p:cNvPr id="6" name="Footer Placeholder 5">
            <a:extLst>
              <a:ext uri="{FF2B5EF4-FFF2-40B4-BE49-F238E27FC236}">
                <a16:creationId xmlns:a16="http://schemas.microsoft.com/office/drawing/2014/main" id="{2343FAC0-5A37-5D7C-1A57-C4AAE9EF9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0FF33B-78F4-1A54-23D9-4074ECEF6D22}"/>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4136785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2F9A-32F4-AAD2-7965-3039AF3979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632732-7FCA-E677-DA2D-2888C0D8E7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646E11-F19C-91F2-5C49-E38891B66C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88C58B-B94D-818C-466E-9636E9B08D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387B6A-EE4A-4E1D-09D0-BA3562F7F7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E3DCE7-E118-B03E-C0FF-79138D4B59DF}"/>
              </a:ext>
            </a:extLst>
          </p:cNvPr>
          <p:cNvSpPr>
            <a:spLocks noGrp="1"/>
          </p:cNvSpPr>
          <p:nvPr>
            <p:ph type="dt" sz="half" idx="10"/>
          </p:nvPr>
        </p:nvSpPr>
        <p:spPr/>
        <p:txBody>
          <a:bodyPr/>
          <a:lstStyle/>
          <a:p>
            <a:fld id="{C75F57C9-B6DD-414E-869B-84B5952B932D}" type="datetime1">
              <a:rPr lang="en-US" smtClean="0"/>
              <a:t>4/18/2024</a:t>
            </a:fld>
            <a:endParaRPr lang="en-US"/>
          </a:p>
        </p:txBody>
      </p:sp>
      <p:sp>
        <p:nvSpPr>
          <p:cNvPr id="8" name="Footer Placeholder 7">
            <a:extLst>
              <a:ext uri="{FF2B5EF4-FFF2-40B4-BE49-F238E27FC236}">
                <a16:creationId xmlns:a16="http://schemas.microsoft.com/office/drawing/2014/main" id="{76A9F5AC-0BB6-E25B-1E8B-85C01EEBF3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5B7309-7D1F-F761-5FB3-37A8828460B0}"/>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127815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9AA1C-CD31-E877-C8F9-5F393E2AEC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C20B3A-994C-CD5A-78F5-15BD1648EC04}"/>
              </a:ext>
            </a:extLst>
          </p:cNvPr>
          <p:cNvSpPr>
            <a:spLocks noGrp="1"/>
          </p:cNvSpPr>
          <p:nvPr>
            <p:ph type="dt" sz="half" idx="10"/>
          </p:nvPr>
        </p:nvSpPr>
        <p:spPr/>
        <p:txBody>
          <a:bodyPr/>
          <a:lstStyle/>
          <a:p>
            <a:fld id="{C3543EC1-E498-4CA0-ADE4-F614626A3DB4}" type="datetime1">
              <a:rPr lang="en-US" smtClean="0"/>
              <a:t>4/18/2024</a:t>
            </a:fld>
            <a:endParaRPr lang="en-US"/>
          </a:p>
        </p:txBody>
      </p:sp>
      <p:sp>
        <p:nvSpPr>
          <p:cNvPr id="4" name="Footer Placeholder 3">
            <a:extLst>
              <a:ext uri="{FF2B5EF4-FFF2-40B4-BE49-F238E27FC236}">
                <a16:creationId xmlns:a16="http://schemas.microsoft.com/office/drawing/2014/main" id="{DF91E6E7-D4B8-9EF0-8B80-A3103D7252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F17C35-54C8-967A-9CDC-C3AD6FC0658E}"/>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344112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721E37-DA25-3185-F43D-5D1D3E53946C}"/>
              </a:ext>
            </a:extLst>
          </p:cNvPr>
          <p:cNvSpPr>
            <a:spLocks noGrp="1"/>
          </p:cNvSpPr>
          <p:nvPr>
            <p:ph type="dt" sz="half" idx="10"/>
          </p:nvPr>
        </p:nvSpPr>
        <p:spPr/>
        <p:txBody>
          <a:bodyPr/>
          <a:lstStyle/>
          <a:p>
            <a:fld id="{A95A3706-8CFB-4916-8F01-7B434C5B90FF}" type="datetime1">
              <a:rPr lang="en-US" smtClean="0"/>
              <a:t>4/18/2024</a:t>
            </a:fld>
            <a:endParaRPr lang="en-US"/>
          </a:p>
        </p:txBody>
      </p:sp>
      <p:sp>
        <p:nvSpPr>
          <p:cNvPr id="3" name="Footer Placeholder 2">
            <a:extLst>
              <a:ext uri="{FF2B5EF4-FFF2-40B4-BE49-F238E27FC236}">
                <a16:creationId xmlns:a16="http://schemas.microsoft.com/office/drawing/2014/main" id="{C97F4CE2-1D7E-FD08-8AEA-8D37D5EE80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40DE6B-0953-9A85-9002-1A2D804979D2}"/>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2594002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BD31-F208-F910-C652-38E3B8C49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C36E80-0AB7-DD0F-78F3-B4C7CA8F9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91C7C8-B15B-4CDC-C606-488D48BD0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7BE089-3F45-11ED-032A-1D7BA66609F6}"/>
              </a:ext>
            </a:extLst>
          </p:cNvPr>
          <p:cNvSpPr>
            <a:spLocks noGrp="1"/>
          </p:cNvSpPr>
          <p:nvPr>
            <p:ph type="dt" sz="half" idx="10"/>
          </p:nvPr>
        </p:nvSpPr>
        <p:spPr/>
        <p:txBody>
          <a:bodyPr/>
          <a:lstStyle/>
          <a:p>
            <a:fld id="{F4BDAD82-6A29-4EB3-901A-7F7BE4C836CD}" type="datetime1">
              <a:rPr lang="en-US" smtClean="0"/>
              <a:t>4/18/2024</a:t>
            </a:fld>
            <a:endParaRPr lang="en-US"/>
          </a:p>
        </p:txBody>
      </p:sp>
      <p:sp>
        <p:nvSpPr>
          <p:cNvPr id="6" name="Footer Placeholder 5">
            <a:extLst>
              <a:ext uri="{FF2B5EF4-FFF2-40B4-BE49-F238E27FC236}">
                <a16:creationId xmlns:a16="http://schemas.microsoft.com/office/drawing/2014/main" id="{F730E684-EB40-8C30-00A3-EF7FE413A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394BA-5A96-AA42-C799-B4F96BF12A26}"/>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1597137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D538-C3ED-6B5C-4CD8-7551427284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335F0F-82D0-C47C-D275-2EEC23E83E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047416-9A4E-F309-D4D2-B54158D60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B19ED3-1EB9-3475-EEF6-F86FCD3F62B4}"/>
              </a:ext>
            </a:extLst>
          </p:cNvPr>
          <p:cNvSpPr>
            <a:spLocks noGrp="1"/>
          </p:cNvSpPr>
          <p:nvPr>
            <p:ph type="dt" sz="half" idx="10"/>
          </p:nvPr>
        </p:nvSpPr>
        <p:spPr/>
        <p:txBody>
          <a:bodyPr/>
          <a:lstStyle/>
          <a:p>
            <a:fld id="{D53430B9-A80E-402F-8366-0F0A6268FF5F}" type="datetime1">
              <a:rPr lang="en-US" smtClean="0"/>
              <a:t>4/18/2024</a:t>
            </a:fld>
            <a:endParaRPr lang="en-US"/>
          </a:p>
        </p:txBody>
      </p:sp>
      <p:sp>
        <p:nvSpPr>
          <p:cNvPr id="6" name="Footer Placeholder 5">
            <a:extLst>
              <a:ext uri="{FF2B5EF4-FFF2-40B4-BE49-F238E27FC236}">
                <a16:creationId xmlns:a16="http://schemas.microsoft.com/office/drawing/2014/main" id="{E19CEC7E-7523-005C-39C9-50D547EA2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4CCA2-45C9-6D90-20C3-00D21CC403BD}"/>
              </a:ext>
            </a:extLst>
          </p:cNvPr>
          <p:cNvSpPr>
            <a:spLocks noGrp="1"/>
          </p:cNvSpPr>
          <p:nvPr>
            <p:ph type="sldNum" sz="quarter" idx="12"/>
          </p:nvPr>
        </p:nvSpPr>
        <p:spPr/>
        <p:txBody>
          <a:bodyPr/>
          <a:lstStyle/>
          <a:p>
            <a:fld id="{B063F503-839C-4143-ADFF-AD8EC13762BB}" type="slidenum">
              <a:rPr lang="en-US" smtClean="0"/>
              <a:t>‹#›</a:t>
            </a:fld>
            <a:endParaRPr lang="en-US"/>
          </a:p>
        </p:txBody>
      </p:sp>
    </p:spTree>
    <p:extLst>
      <p:ext uri="{BB962C8B-B14F-4D97-AF65-F5344CB8AC3E}">
        <p14:creationId xmlns:p14="http://schemas.microsoft.com/office/powerpoint/2010/main" val="2245799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9757EC-9656-C21D-5C09-56424A3D0A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E2EF13-2EFA-21C9-4C96-7EAE5D9035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48617-30B4-67F2-7A43-25957CBCDB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0362CC-5792-4BB1-AA42-2ECA12A72D59}" type="datetime1">
              <a:rPr lang="en-US" smtClean="0"/>
              <a:t>4/18/2024</a:t>
            </a:fld>
            <a:endParaRPr lang="en-US"/>
          </a:p>
        </p:txBody>
      </p:sp>
      <p:sp>
        <p:nvSpPr>
          <p:cNvPr id="5" name="Footer Placeholder 4">
            <a:extLst>
              <a:ext uri="{FF2B5EF4-FFF2-40B4-BE49-F238E27FC236}">
                <a16:creationId xmlns:a16="http://schemas.microsoft.com/office/drawing/2014/main" id="{9C526CC7-7507-8EDB-C787-016111FE5D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694147-7033-2C50-F8F7-86D3D711A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63F503-839C-4143-ADFF-AD8EC13762BB}" type="slidenum">
              <a:rPr lang="en-US" smtClean="0"/>
              <a:t>‹#›</a:t>
            </a:fld>
            <a:endParaRPr lang="en-US"/>
          </a:p>
        </p:txBody>
      </p:sp>
    </p:spTree>
    <p:extLst>
      <p:ext uri="{BB962C8B-B14F-4D97-AF65-F5344CB8AC3E}">
        <p14:creationId xmlns:p14="http://schemas.microsoft.com/office/powerpoint/2010/main" val="2695786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ftp/arxiv/papers/2208/2208.11488.pdf"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proceedings.neurips.cc/paper/2021/file/51a472c08e21aef54ed749806e3e6490-Paper.pdf"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73.pn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72.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23.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6.png"/><Relationship Id="rId21" Type="http://schemas.openxmlformats.org/officeDocument/2006/relationships/image" Target="../media/image94.png"/><Relationship Id="rId34" Type="http://schemas.openxmlformats.org/officeDocument/2006/relationships/image" Target="../media/image107.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33" Type="http://schemas.openxmlformats.org/officeDocument/2006/relationships/image" Target="../media/image106.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32" Type="http://schemas.openxmlformats.org/officeDocument/2006/relationships/image" Target="../media/image105.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image" Target="../media/image83.png"/><Relationship Id="rId19" Type="http://schemas.openxmlformats.org/officeDocument/2006/relationships/image" Target="../media/image92.png"/><Relationship Id="rId31" Type="http://schemas.openxmlformats.org/officeDocument/2006/relationships/image" Target="../media/image104.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103.png"/><Relationship Id="rId8" Type="http://schemas.openxmlformats.org/officeDocument/2006/relationships/image" Target="../media/image81.png"/></Relationships>
</file>

<file path=ppt/slides/_rels/slide71.xml.rels><?xml version="1.0" encoding="UTF-8" standalone="yes"?>
<Relationships xmlns="http://schemas.openxmlformats.org/package/2006/relationships"><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09.png"/><Relationship Id="rId21" Type="http://schemas.openxmlformats.org/officeDocument/2006/relationships/image" Target="../media/image127.png"/><Relationship Id="rId34" Type="http://schemas.openxmlformats.org/officeDocument/2006/relationships/image" Target="../media/image107.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33" Type="http://schemas.openxmlformats.org/officeDocument/2006/relationships/image" Target="../media/image139.png"/><Relationship Id="rId2" Type="http://schemas.openxmlformats.org/officeDocument/2006/relationships/image" Target="../media/image108.png"/><Relationship Id="rId16" Type="http://schemas.openxmlformats.org/officeDocument/2006/relationships/image" Target="../media/image122.png"/><Relationship Id="rId20" Type="http://schemas.openxmlformats.org/officeDocument/2006/relationships/image" Target="../media/image126.png"/><Relationship Id="rId29" Type="http://schemas.openxmlformats.org/officeDocument/2006/relationships/image" Target="../media/image135.png"/><Relationship Id="rId1" Type="http://schemas.openxmlformats.org/officeDocument/2006/relationships/slideLayout" Target="../slideLayouts/slideLayout13.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0.png"/><Relationship Id="rId32" Type="http://schemas.openxmlformats.org/officeDocument/2006/relationships/image" Target="../media/image138.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4.png"/><Relationship Id="rId10" Type="http://schemas.openxmlformats.org/officeDocument/2006/relationships/image" Target="../media/image116.png"/><Relationship Id="rId19" Type="http://schemas.openxmlformats.org/officeDocument/2006/relationships/image" Target="../media/image125.png"/><Relationship Id="rId31" Type="http://schemas.openxmlformats.org/officeDocument/2006/relationships/image" Target="../media/image137.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 Id="rId30" Type="http://schemas.openxmlformats.org/officeDocument/2006/relationships/image" Target="../media/image136.png"/><Relationship Id="rId8" Type="http://schemas.openxmlformats.org/officeDocument/2006/relationships/image" Target="../media/image114.png"/></Relationships>
</file>

<file path=ppt/slides/_rels/slide7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141.png"/></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E968-4A08-4745-9C19-54EDD9331F34}"/>
              </a:ext>
            </a:extLst>
          </p:cNvPr>
          <p:cNvSpPr>
            <a:spLocks noGrp="1"/>
          </p:cNvSpPr>
          <p:nvPr>
            <p:ph type="ctrTitle"/>
          </p:nvPr>
        </p:nvSpPr>
        <p:spPr>
          <a:xfrm>
            <a:off x="162205" y="2100616"/>
            <a:ext cx="11867589" cy="1371618"/>
          </a:xfrm>
        </p:spPr>
        <p:txBody>
          <a:bodyPr anchor="b">
            <a:noAutofit/>
          </a:bodyPr>
          <a:lstStyle/>
          <a:p>
            <a:r>
              <a:rPr lang="en-US" sz="3200" b="1">
                <a:latin typeface="Calibri" panose="020F0502020204030204" pitchFamily="34" charset="0"/>
                <a:ea typeface="Calibri" panose="020F0502020204030204" pitchFamily="34" charset="0"/>
                <a:cs typeface="Times New Roman" panose="02020603050405020304" pitchFamily="18" charset="0"/>
              </a:rPr>
              <a:t>Neuro-Computational Models of Language Comprehension: characterizing similarities and differences between language processing in brains and language models</a:t>
            </a:r>
            <a:endParaRPr lang="en-US" sz="3200" dirty="0"/>
          </a:p>
        </p:txBody>
      </p:sp>
      <p:cxnSp>
        <p:nvCxnSpPr>
          <p:cNvPr id="4" name="Straight Connector 3">
            <a:extLst>
              <a:ext uri="{FF2B5EF4-FFF2-40B4-BE49-F238E27FC236}">
                <a16:creationId xmlns:a16="http://schemas.microsoft.com/office/drawing/2014/main" id="{53378FA7-654A-DC6B-D70F-8F0BF03D313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61EAB9D-6A25-6C1D-FAFA-618AEA8D3A1D}"/>
              </a:ext>
            </a:extLst>
          </p:cNvPr>
          <p:cNvSpPr/>
          <p:nvPr/>
        </p:nvSpPr>
        <p:spPr>
          <a:xfrm>
            <a:off x="7982987" y="4213986"/>
            <a:ext cx="2319338" cy="388269"/>
          </a:xfrm>
          <a:prstGeom prst="roundRect">
            <a:avLst/>
          </a:prstGeom>
          <a:ln w="2857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imbusRomNo9L-Regu"/>
                <a:ea typeface="+mn-ea"/>
                <a:cs typeface="+mn-cs"/>
              </a:rPr>
              <a:t>Subba </a:t>
            </a:r>
            <a:r>
              <a:rPr kumimoji="0" lang="en-US" sz="1800" b="0" i="0" u="none" strike="noStrike" kern="1200" cap="none" spc="0" normalizeH="0" baseline="0" noProof="0">
                <a:ln>
                  <a:noFill/>
                </a:ln>
                <a:solidFill>
                  <a:prstClr val="black"/>
                </a:solidFill>
                <a:effectLst/>
                <a:uLnTx/>
                <a:uFillTx/>
                <a:latin typeface="NimbusRomNo9L-Regu"/>
                <a:ea typeface="+mn-ea"/>
                <a:cs typeface="+mn-cs"/>
              </a:rPr>
              <a:t>Reddy Oota</a:t>
            </a:r>
            <a:r>
              <a:rPr lang="en-IN" sz="1800" b="0" i="0" u="none" strike="noStrike" baseline="30000">
                <a:solidFill>
                  <a:srgbClr val="000000"/>
                </a:solidFill>
                <a:effectLst/>
                <a:latin typeface="Calibri" panose="020F0502020204030204" pitchFamily="34" charset="0"/>
              </a:rPr>
              <a:t>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0613453-A2A6-0F8A-E78C-C141D35BFFFE}"/>
              </a:ext>
            </a:extLst>
          </p:cNvPr>
          <p:cNvSpPr txBox="1"/>
          <p:nvPr/>
        </p:nvSpPr>
        <p:spPr>
          <a:xfrm>
            <a:off x="7761158" y="4576880"/>
            <a:ext cx="2762996" cy="369332"/>
          </a:xfrm>
          <a:prstGeom prst="rect">
            <a:avLst/>
          </a:prstGeom>
          <a:noFill/>
        </p:spPr>
        <p:txBody>
          <a:bodyPr wrap="square">
            <a:spAutoFit/>
          </a:bodyPr>
          <a:lstStyle/>
          <a:p>
            <a:pPr algn="ctr" rtl="0">
              <a:spcBef>
                <a:spcPts val="0"/>
              </a:spcBef>
              <a:spcAft>
                <a:spcPts val="0"/>
              </a:spcAft>
            </a:pPr>
            <a:r>
              <a:rPr lang="en-IN" sz="1800" b="0" i="0" u="none" strike="noStrike" baseline="30000" dirty="0">
                <a:solidFill>
                  <a:srgbClr val="000000"/>
                </a:solidFill>
                <a:effectLst/>
                <a:latin typeface="Calibri" panose="020F0502020204030204" pitchFamily="34" charset="0"/>
              </a:rPr>
              <a:t>1</a:t>
            </a:r>
            <a:r>
              <a:rPr lang="en-IN" sz="1800" b="0" i="0" u="none" strike="noStrike" dirty="0">
                <a:solidFill>
                  <a:srgbClr val="000000"/>
                </a:solidFill>
                <a:effectLst/>
                <a:latin typeface="Calibri" panose="020F0502020204030204" pitchFamily="34" charset="0"/>
              </a:rPr>
              <a:t>Inria Bordeaux</a:t>
            </a:r>
            <a:r>
              <a:rPr lang="en-IN" sz="1800" b="0" i="0" u="none" strike="noStrike">
                <a:solidFill>
                  <a:srgbClr val="000000"/>
                </a:solidFill>
                <a:effectLst/>
                <a:latin typeface="Calibri" panose="020F0502020204030204" pitchFamily="34" charset="0"/>
              </a:rPr>
              <a:t>, France</a:t>
            </a:r>
          </a:p>
        </p:txBody>
      </p:sp>
      <p:pic>
        <p:nvPicPr>
          <p:cNvPr id="3" name="Picture 2" descr="Logo&#10;&#10;Description automatically generated">
            <a:extLst>
              <a:ext uri="{FF2B5EF4-FFF2-40B4-BE49-F238E27FC236}">
                <a16:creationId xmlns:a16="http://schemas.microsoft.com/office/drawing/2014/main" id="{B802D41C-0635-6751-F352-76BC26F4F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53" y="132719"/>
            <a:ext cx="1902372" cy="993913"/>
          </a:xfrm>
          <a:prstGeom prst="rect">
            <a:avLst/>
          </a:prstGeom>
        </p:spPr>
      </p:pic>
      <p:pic>
        <p:nvPicPr>
          <p:cNvPr id="5" name="Image 12">
            <a:extLst>
              <a:ext uri="{FF2B5EF4-FFF2-40B4-BE49-F238E27FC236}">
                <a16:creationId xmlns:a16="http://schemas.microsoft.com/office/drawing/2014/main" id="{A13A79B2-58AA-C59D-FAB2-9D1FA70CE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227" y="170816"/>
            <a:ext cx="1337187" cy="993913"/>
          </a:xfrm>
          <a:prstGeom prst="rect">
            <a:avLst/>
          </a:prstGeom>
        </p:spPr>
      </p:pic>
      <p:pic>
        <p:nvPicPr>
          <p:cNvPr id="6" name="Image 14">
            <a:extLst>
              <a:ext uri="{FF2B5EF4-FFF2-40B4-BE49-F238E27FC236}">
                <a16:creationId xmlns:a16="http://schemas.microsoft.com/office/drawing/2014/main" id="{8A5165DA-679D-ACFA-191B-FBF03D987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2325" y="303725"/>
            <a:ext cx="1626623" cy="728097"/>
          </a:xfrm>
          <a:prstGeom prst="rect">
            <a:avLst/>
          </a:prstGeom>
        </p:spPr>
      </p:pic>
      <p:pic>
        <p:nvPicPr>
          <p:cNvPr id="7" name="Picture 6" descr="Logo&#10;&#10;Description automatically generated">
            <a:extLst>
              <a:ext uri="{FF2B5EF4-FFF2-40B4-BE49-F238E27FC236}">
                <a16:creationId xmlns:a16="http://schemas.microsoft.com/office/drawing/2014/main" id="{6C6DD807-F33F-B05A-561A-9B061C9397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7034" y="359135"/>
            <a:ext cx="1798476" cy="617273"/>
          </a:xfrm>
          <a:prstGeom prst="rect">
            <a:avLst/>
          </a:prstGeom>
        </p:spPr>
      </p:pic>
      <p:sp>
        <p:nvSpPr>
          <p:cNvPr id="8" name="TextBox 7">
            <a:extLst>
              <a:ext uri="{FF2B5EF4-FFF2-40B4-BE49-F238E27FC236}">
                <a16:creationId xmlns:a16="http://schemas.microsoft.com/office/drawing/2014/main" id="{E0B322B0-34D6-F363-D25E-F030D5101D8D}"/>
              </a:ext>
            </a:extLst>
          </p:cNvPr>
          <p:cNvSpPr txBox="1"/>
          <p:nvPr/>
        </p:nvSpPr>
        <p:spPr>
          <a:xfrm>
            <a:off x="7725110" y="4939774"/>
            <a:ext cx="2835092" cy="369332"/>
          </a:xfrm>
          <a:prstGeom prst="rect">
            <a:avLst/>
          </a:prstGeom>
          <a:noFill/>
        </p:spPr>
        <p:txBody>
          <a:bodyPr wrap="square">
            <a:spAutoFit/>
          </a:bodyPr>
          <a:lstStyle/>
          <a:p>
            <a:pPr algn="ctr" rtl="0">
              <a:spcBef>
                <a:spcPts val="0"/>
              </a:spcBef>
              <a:spcAft>
                <a:spcPts val="0"/>
              </a:spcAft>
            </a:pPr>
            <a:r>
              <a:rPr lang="en-IN" sz="1800" b="0" i="0" u="none" strike="noStrike">
                <a:solidFill>
                  <a:srgbClr val="000000"/>
                </a:solidFill>
                <a:effectLst/>
                <a:latin typeface="Calibri" panose="020F0502020204030204" pitchFamily="34" charset="0"/>
              </a:rPr>
              <a:t>Mnemosyne</a:t>
            </a:r>
            <a:r>
              <a:rPr lang="en-IN" sz="1800" i="0" u="none" strike="noStrike">
                <a:solidFill>
                  <a:srgbClr val="000000"/>
                </a:solidFill>
                <a:latin typeface="Calibri" panose="020F0502020204030204" pitchFamily="34" charset="0"/>
              </a:rPr>
              <a:t> (IMN-Team7)</a:t>
            </a:r>
            <a:endParaRPr lang="en-IN" sz="1800" b="0" i="0" u="none" strike="noStrike">
              <a:solidFill>
                <a:srgbClr val="000000"/>
              </a:solidFill>
              <a:effectLst/>
              <a:latin typeface="Calibri" panose="020F0502020204030204" pitchFamily="34" charset="0"/>
            </a:endParaRPr>
          </a:p>
        </p:txBody>
      </p:sp>
      <p:sp>
        <p:nvSpPr>
          <p:cNvPr id="12" name="Slide Number Placeholder 11">
            <a:extLst>
              <a:ext uri="{FF2B5EF4-FFF2-40B4-BE49-F238E27FC236}">
                <a16:creationId xmlns:a16="http://schemas.microsoft.com/office/drawing/2014/main" id="{57F509CE-D894-6A56-4BEC-0486E0D9CB4F}"/>
              </a:ext>
            </a:extLst>
          </p:cNvPr>
          <p:cNvSpPr>
            <a:spLocks noGrp="1"/>
          </p:cNvSpPr>
          <p:nvPr>
            <p:ph type="sldNum" sz="quarter" idx="12"/>
          </p:nvPr>
        </p:nvSpPr>
        <p:spPr/>
        <p:txBody>
          <a:bodyPr/>
          <a:lstStyle/>
          <a:p>
            <a:fld id="{5F2E2D64-2AF7-44BE-8925-D454CE4894DF}" type="slidenum">
              <a:rPr lang="en-US" smtClean="0"/>
              <a:t>1</a:t>
            </a:fld>
            <a:endParaRPr lang="en-US"/>
          </a:p>
        </p:txBody>
      </p:sp>
      <p:grpSp>
        <p:nvGrpSpPr>
          <p:cNvPr id="9" name="Google Shape;111;g10bb5e1c841_1_46">
            <a:extLst>
              <a:ext uri="{FF2B5EF4-FFF2-40B4-BE49-F238E27FC236}">
                <a16:creationId xmlns:a16="http://schemas.microsoft.com/office/drawing/2014/main" id="{7BCE4769-BC31-3408-E9D8-9485081E1685}"/>
              </a:ext>
            </a:extLst>
          </p:cNvPr>
          <p:cNvGrpSpPr/>
          <p:nvPr/>
        </p:nvGrpSpPr>
        <p:grpSpPr>
          <a:xfrm>
            <a:off x="162205" y="4780738"/>
            <a:ext cx="5115277" cy="1906446"/>
            <a:chOff x="2451150" y="447250"/>
            <a:chExt cx="7289700" cy="3000300"/>
          </a:xfrm>
        </p:grpSpPr>
        <p:sp>
          <p:nvSpPr>
            <p:cNvPr id="10" name="Google Shape;112;g10bb5e1c841_1_46">
              <a:extLst>
                <a:ext uri="{FF2B5EF4-FFF2-40B4-BE49-F238E27FC236}">
                  <a16:creationId xmlns:a16="http://schemas.microsoft.com/office/drawing/2014/main" id="{BCD1FAC1-DAAC-0EC2-2D85-83ED0B19E224}"/>
                </a:ext>
              </a:extLst>
            </p:cNvPr>
            <p:cNvSpPr/>
            <p:nvPr/>
          </p:nvSpPr>
          <p:spPr>
            <a:xfrm>
              <a:off x="2451150" y="447250"/>
              <a:ext cx="7289700" cy="30003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114;g10bb5e1c841_1_46">
              <a:extLst>
                <a:ext uri="{FF2B5EF4-FFF2-40B4-BE49-F238E27FC236}">
                  <a16:creationId xmlns:a16="http://schemas.microsoft.com/office/drawing/2014/main" id="{4E2FB1D5-E0A0-35A1-4CC2-4694D97D5BAD}"/>
                </a:ext>
              </a:extLst>
            </p:cNvPr>
            <p:cNvCxnSpPr/>
            <p:nvPr/>
          </p:nvCxnSpPr>
          <p:spPr>
            <a:xfrm>
              <a:off x="4982100" y="1871200"/>
              <a:ext cx="2227800" cy="0"/>
            </a:xfrm>
            <a:prstGeom prst="straightConnector1">
              <a:avLst/>
            </a:prstGeom>
            <a:noFill/>
            <a:ln w="38100" cap="flat" cmpd="sng">
              <a:solidFill>
                <a:schemeClr val="dk1"/>
              </a:solidFill>
              <a:prstDash val="solid"/>
              <a:round/>
              <a:headEnd type="none" w="med" len="med"/>
              <a:tailEnd type="triangle" w="med" len="med"/>
            </a:ln>
          </p:spPr>
        </p:cxnSp>
        <p:sp>
          <p:nvSpPr>
            <p:cNvPr id="17" name="Google Shape;115;g10bb5e1c841_1_46">
              <a:extLst>
                <a:ext uri="{FF2B5EF4-FFF2-40B4-BE49-F238E27FC236}">
                  <a16:creationId xmlns:a16="http://schemas.microsoft.com/office/drawing/2014/main" id="{5A6B00C4-34D1-231C-D9FA-FC11C9AD6E06}"/>
                </a:ext>
              </a:extLst>
            </p:cNvPr>
            <p:cNvSpPr/>
            <p:nvPr/>
          </p:nvSpPr>
          <p:spPr>
            <a:xfrm>
              <a:off x="7239345" y="729511"/>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Biological</a:t>
              </a:r>
              <a:endParaRPr sz="1800" b="1" i="0" u="none" strike="noStrike" cap="none">
                <a:solidFill>
                  <a:schemeClr val="dk1"/>
                </a:solidFill>
                <a:latin typeface="Helvetica Neue"/>
                <a:ea typeface="Helvetica Neue"/>
                <a:cs typeface="Helvetica Neue"/>
                <a:sym typeface="Helvetica Neue"/>
              </a:endParaRPr>
            </a:p>
          </p:txBody>
        </p:sp>
        <p:sp>
          <p:nvSpPr>
            <p:cNvPr id="18" name="Google Shape;116;g10bb5e1c841_1_46">
              <a:extLst>
                <a:ext uri="{FF2B5EF4-FFF2-40B4-BE49-F238E27FC236}">
                  <a16:creationId xmlns:a16="http://schemas.microsoft.com/office/drawing/2014/main" id="{AEA35032-B988-CFF9-9867-14EF7993BACD}"/>
                </a:ext>
              </a:extLst>
            </p:cNvPr>
            <p:cNvSpPr/>
            <p:nvPr/>
          </p:nvSpPr>
          <p:spPr>
            <a:xfrm>
              <a:off x="2777280" y="729511"/>
              <a:ext cx="2028300" cy="344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1800" b="1">
                  <a:solidFill>
                    <a:schemeClr val="dk1"/>
                  </a:solidFill>
                  <a:latin typeface="Helvetica Neue"/>
                  <a:ea typeface="Helvetica Neue"/>
                  <a:cs typeface="Helvetica Neue"/>
                  <a:sym typeface="Helvetica Neue"/>
                </a:rPr>
                <a:t>Artificial</a:t>
              </a:r>
              <a:endParaRPr sz="1800" b="1" i="0" u="none" strike="noStrike" cap="none">
                <a:solidFill>
                  <a:schemeClr val="dk1"/>
                </a:solidFill>
                <a:latin typeface="Helvetica Neue"/>
                <a:ea typeface="Helvetica Neue"/>
                <a:cs typeface="Helvetica Neue"/>
                <a:sym typeface="Helvetica Neue"/>
              </a:endParaRPr>
            </a:p>
          </p:txBody>
        </p:sp>
        <p:pic>
          <p:nvPicPr>
            <p:cNvPr id="19" name="Google Shape;117;g10bb5e1c841_1_46">
              <a:extLst>
                <a:ext uri="{FF2B5EF4-FFF2-40B4-BE49-F238E27FC236}">
                  <a16:creationId xmlns:a16="http://schemas.microsoft.com/office/drawing/2014/main" id="{2C4B6F87-57F5-FE34-3D41-E449CDCD226B}"/>
                </a:ext>
              </a:extLst>
            </p:cNvPr>
            <p:cNvPicPr preferRelativeResize="0"/>
            <p:nvPr/>
          </p:nvPicPr>
          <p:blipFill>
            <a:blip r:embed="rId7">
              <a:alphaModFix/>
            </a:blip>
            <a:stretch>
              <a:fillRect/>
            </a:stretch>
          </p:blipFill>
          <p:spPr>
            <a:xfrm>
              <a:off x="3095400" y="1074211"/>
              <a:ext cx="1392200" cy="1392200"/>
            </a:xfrm>
            <a:prstGeom prst="rect">
              <a:avLst/>
            </a:prstGeom>
            <a:noFill/>
            <a:ln>
              <a:noFill/>
            </a:ln>
          </p:spPr>
        </p:pic>
        <p:pic>
          <p:nvPicPr>
            <p:cNvPr id="22" name="Google Shape;118;g10bb5e1c841_1_46">
              <a:extLst>
                <a:ext uri="{FF2B5EF4-FFF2-40B4-BE49-F238E27FC236}">
                  <a16:creationId xmlns:a16="http://schemas.microsoft.com/office/drawing/2014/main" id="{C6B9A86B-7E8F-87B6-55D3-518D7EDCBB6A}"/>
                </a:ext>
              </a:extLst>
            </p:cNvPr>
            <p:cNvPicPr preferRelativeResize="0"/>
            <p:nvPr/>
          </p:nvPicPr>
          <p:blipFill>
            <a:blip r:embed="rId8">
              <a:alphaModFix/>
            </a:blip>
            <a:stretch>
              <a:fillRect/>
            </a:stretch>
          </p:blipFill>
          <p:spPr>
            <a:xfrm>
              <a:off x="7475770" y="1175099"/>
              <a:ext cx="1555450" cy="1190425"/>
            </a:xfrm>
            <a:prstGeom prst="rect">
              <a:avLst/>
            </a:prstGeom>
            <a:noFill/>
            <a:ln>
              <a:noFill/>
            </a:ln>
          </p:spPr>
        </p:pic>
      </p:grpSp>
    </p:spTree>
    <p:extLst>
      <p:ext uri="{BB962C8B-B14F-4D97-AF65-F5344CB8AC3E}">
        <p14:creationId xmlns:p14="http://schemas.microsoft.com/office/powerpoint/2010/main" val="3655892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6F6F-902B-2D7B-8967-98C937E3A649}"/>
              </a:ext>
            </a:extLst>
          </p:cNvPr>
          <p:cNvSpPr>
            <a:spLocks noGrp="1"/>
          </p:cNvSpPr>
          <p:nvPr>
            <p:ph type="title"/>
          </p:nvPr>
        </p:nvSpPr>
        <p:spPr>
          <a:xfrm>
            <a:off x="838200" y="195005"/>
            <a:ext cx="10515600" cy="602438"/>
          </a:xfrm>
        </p:spPr>
        <p:txBody>
          <a:bodyPr>
            <a:normAutofit/>
          </a:bodyPr>
          <a:lstStyle/>
          <a:p>
            <a:r>
              <a:rPr lang="en-US" sz="2800" b="1">
                <a:latin typeface="Helvetica Neue"/>
              </a:rPr>
              <a:t>Extracting representation of a word from LMs </a:t>
            </a:r>
          </a:p>
        </p:txBody>
      </p:sp>
      <p:pic>
        <p:nvPicPr>
          <p:cNvPr id="6" name="Picture 5" descr="Graphical user interface&#10;&#10;Description automatically generated">
            <a:extLst>
              <a:ext uri="{FF2B5EF4-FFF2-40B4-BE49-F238E27FC236}">
                <a16:creationId xmlns:a16="http://schemas.microsoft.com/office/drawing/2014/main" id="{F018BD39-42D5-4948-9C2F-76A7403BC929}"/>
              </a:ext>
            </a:extLst>
          </p:cNvPr>
          <p:cNvPicPr>
            <a:picLocks noChangeAspect="1"/>
          </p:cNvPicPr>
          <p:nvPr/>
        </p:nvPicPr>
        <p:blipFill rotWithShape="1">
          <a:blip r:embed="rId2">
            <a:extLst>
              <a:ext uri="{28A0092B-C50C-407E-A947-70E740481C1C}">
                <a14:useLocalDpi xmlns:a14="http://schemas.microsoft.com/office/drawing/2010/main" val="0"/>
              </a:ext>
            </a:extLst>
          </a:blip>
          <a:srcRect l="50502"/>
          <a:stretch/>
        </p:blipFill>
        <p:spPr>
          <a:xfrm>
            <a:off x="6755952" y="1470404"/>
            <a:ext cx="3709296" cy="4212985"/>
          </a:xfrm>
          <a:prstGeom prst="rect">
            <a:avLst/>
          </a:prstGeom>
        </p:spPr>
      </p:pic>
      <p:sp>
        <p:nvSpPr>
          <p:cNvPr id="3" name="Slide Number Placeholder 2">
            <a:extLst>
              <a:ext uri="{FF2B5EF4-FFF2-40B4-BE49-F238E27FC236}">
                <a16:creationId xmlns:a16="http://schemas.microsoft.com/office/drawing/2014/main" id="{210F6417-E11C-FDE0-D65C-1D10612CFCD5}"/>
              </a:ext>
            </a:extLst>
          </p:cNvPr>
          <p:cNvSpPr>
            <a:spLocks noGrp="1"/>
          </p:cNvSpPr>
          <p:nvPr>
            <p:ph type="sldNum" sz="quarter" idx="12"/>
          </p:nvPr>
        </p:nvSpPr>
        <p:spPr/>
        <p:txBody>
          <a:bodyPr/>
          <a:lstStyle/>
          <a:p>
            <a:fld id="{5F2E2D64-2AF7-44BE-8925-D454CE4894DF}" type="slidenum">
              <a:rPr lang="en-US" smtClean="0"/>
              <a:t>10</a:t>
            </a:fld>
            <a:endParaRPr lang="en-US"/>
          </a:p>
        </p:txBody>
      </p:sp>
      <p:sp>
        <p:nvSpPr>
          <p:cNvPr id="17" name="Google Shape;649;p18">
            <a:extLst>
              <a:ext uri="{FF2B5EF4-FFF2-40B4-BE49-F238E27FC236}">
                <a16:creationId xmlns:a16="http://schemas.microsoft.com/office/drawing/2014/main" id="{9DB670EC-9194-E4FE-BFEE-924CAFFEBC34}"/>
              </a:ext>
            </a:extLst>
          </p:cNvPr>
          <p:cNvSpPr txBox="1"/>
          <p:nvPr/>
        </p:nvSpPr>
        <p:spPr>
          <a:xfrm>
            <a:off x="1101784" y="1688249"/>
            <a:ext cx="4656989" cy="1785064"/>
          </a:xfrm>
          <a:prstGeom prst="rect">
            <a:avLst/>
          </a:prstGeom>
          <a:solidFill>
            <a:srgbClr val="FFF2CC"/>
          </a:solidFill>
          <a:ln>
            <a:noFill/>
          </a:ln>
        </p:spPr>
        <p:txBody>
          <a:bodyPr spcFirstLastPara="1" wrap="square" lIns="121900" tIns="121900" rIns="121900" bIns="121900" anchor="t" anchorCtr="0">
            <a:spAutoFit/>
          </a:bodyPr>
          <a:lstStyle/>
          <a:p>
            <a:pPr marL="342900" lvl="0" indent="-342900">
              <a:buFont typeface="Arial" panose="020B0604020202020204" pitchFamily="34" charset="0"/>
              <a:buChar char="•"/>
            </a:pPr>
            <a:r>
              <a:rPr lang="en-US" sz="2000">
                <a:solidFill>
                  <a:schemeClr val="dk1"/>
                </a:solidFill>
                <a:latin typeface="Calibri"/>
                <a:ea typeface="Calibri"/>
                <a:cs typeface="Calibri"/>
                <a:sym typeface="Calibri"/>
              </a:rPr>
              <a:t>What layer should be considered?</a:t>
            </a:r>
          </a:p>
          <a:p>
            <a:pPr marL="342900" lvl="0" indent="-342900">
              <a:buFont typeface="Arial" panose="020B0604020202020204" pitchFamily="34" charset="0"/>
              <a:buChar char="•"/>
            </a:pPr>
            <a:r>
              <a:rPr lang="en-US" sz="2000">
                <a:solidFill>
                  <a:schemeClr val="dk1"/>
                </a:solidFill>
                <a:latin typeface="Calibri"/>
                <a:ea typeface="Calibri"/>
                <a:cs typeface="Calibri"/>
                <a:sym typeface="Calibri"/>
              </a:rPr>
              <a:t>How much context / what context ?</a:t>
            </a:r>
          </a:p>
          <a:p>
            <a:pPr marL="342900" lvl="0" indent="-342900">
              <a:buFont typeface="Arial" panose="020B0604020202020204" pitchFamily="34" charset="0"/>
              <a:buChar char="•"/>
            </a:pPr>
            <a:r>
              <a:rPr lang="en-US" sz="2000">
                <a:solidFill>
                  <a:schemeClr val="dk1"/>
                </a:solidFill>
                <a:latin typeface="Calibri"/>
                <a:ea typeface="Calibri"/>
                <a:cs typeface="Calibri"/>
                <a:sym typeface="Calibri"/>
              </a:rPr>
              <a:t>Attention heads, feed forward layers, Weight activations?</a:t>
            </a:r>
          </a:p>
          <a:p>
            <a:pPr marL="342900" lvl="0" indent="-342900">
              <a:buFont typeface="Arial" panose="020B0604020202020204" pitchFamily="34" charset="0"/>
              <a:buChar char="•"/>
            </a:pPr>
            <a:endParaRPr sz="2000">
              <a:solidFill>
                <a:schemeClr val="dk1"/>
              </a:solidFill>
              <a:latin typeface="Calibri"/>
              <a:ea typeface="Calibri"/>
              <a:cs typeface="Calibri"/>
              <a:sym typeface="Calibri"/>
            </a:endParaRPr>
          </a:p>
        </p:txBody>
      </p:sp>
      <p:sp>
        <p:nvSpPr>
          <p:cNvPr id="18" name="Google Shape;131;p20">
            <a:extLst>
              <a:ext uri="{FF2B5EF4-FFF2-40B4-BE49-F238E27FC236}">
                <a16:creationId xmlns:a16="http://schemas.microsoft.com/office/drawing/2014/main" id="{41369A04-8B2C-9445-578D-3F94EA4F8070}"/>
              </a:ext>
            </a:extLst>
          </p:cNvPr>
          <p:cNvSpPr txBox="1"/>
          <p:nvPr/>
        </p:nvSpPr>
        <p:spPr>
          <a:xfrm>
            <a:off x="166991" y="6333356"/>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Devlin et al. 2018            </a:t>
            </a:r>
            <a:endParaRPr sz="1333">
              <a:latin typeface="Montserrat"/>
              <a:ea typeface="Montserrat"/>
              <a:cs typeface="Montserrat"/>
              <a:sym typeface="Montserrat"/>
            </a:endParaRPr>
          </a:p>
        </p:txBody>
      </p:sp>
    </p:spTree>
    <p:extLst>
      <p:ext uri="{BB962C8B-B14F-4D97-AF65-F5344CB8AC3E}">
        <p14:creationId xmlns:p14="http://schemas.microsoft.com/office/powerpoint/2010/main" val="2845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9617-C2F9-41EA-83D8-0F3C9578C092}"/>
              </a:ext>
            </a:extLst>
          </p:cNvPr>
          <p:cNvSpPr>
            <a:spLocks noGrp="1"/>
          </p:cNvSpPr>
          <p:nvPr>
            <p:ph type="title"/>
          </p:nvPr>
        </p:nvSpPr>
        <p:spPr>
          <a:xfrm>
            <a:off x="838200" y="209483"/>
            <a:ext cx="10515600" cy="575908"/>
          </a:xfrm>
        </p:spPr>
        <p:txBody>
          <a:bodyPr>
            <a:noAutofit/>
          </a:bodyPr>
          <a:lstStyle/>
          <a:p>
            <a:r>
              <a:rPr lang="en-US" sz="2800" b="1">
                <a:latin typeface="Helvetica Neue" panose="020B0604020202020204"/>
              </a:rPr>
              <a:t>Brain Encoding and Decoding</a:t>
            </a:r>
            <a:endParaRPr lang="en-US" sz="2800" b="1" dirty="0">
              <a:latin typeface="Helvetica Neue" panose="020B0604020202020204"/>
            </a:endParaRPr>
          </a:p>
        </p:txBody>
      </p:sp>
      <p:sp>
        <p:nvSpPr>
          <p:cNvPr id="8" name="Slide Number Placeholder 7">
            <a:extLst>
              <a:ext uri="{FF2B5EF4-FFF2-40B4-BE49-F238E27FC236}">
                <a16:creationId xmlns:a16="http://schemas.microsoft.com/office/drawing/2014/main" id="{6AF92BBF-B6D7-0964-34FE-FD3CED7FBD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86BDD-F95F-4181-AE47-1964E683E3C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Content Placeholder 4" descr="Diagram&#10;&#10;Description automatically generated">
            <a:extLst>
              <a:ext uri="{FF2B5EF4-FFF2-40B4-BE49-F238E27FC236}">
                <a16:creationId xmlns:a16="http://schemas.microsoft.com/office/drawing/2014/main" id="{F1D570CC-4A78-02B4-8C77-764FD1890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00" y="1979651"/>
            <a:ext cx="6739324" cy="3959352"/>
          </a:xfrm>
          <a:prstGeom prst="rect">
            <a:avLst/>
          </a:prstGeom>
        </p:spPr>
      </p:pic>
      <p:sp>
        <p:nvSpPr>
          <p:cNvPr id="4" name="Oval 3">
            <a:extLst>
              <a:ext uri="{FF2B5EF4-FFF2-40B4-BE49-F238E27FC236}">
                <a16:creationId xmlns:a16="http://schemas.microsoft.com/office/drawing/2014/main" id="{1F23D083-94E1-E79A-B9E3-6DDB56E34FFE}"/>
              </a:ext>
            </a:extLst>
          </p:cNvPr>
          <p:cNvSpPr/>
          <p:nvPr/>
        </p:nvSpPr>
        <p:spPr>
          <a:xfrm>
            <a:off x="2869660" y="2071991"/>
            <a:ext cx="1575880" cy="36965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337;p44">
            <a:extLst>
              <a:ext uri="{FF2B5EF4-FFF2-40B4-BE49-F238E27FC236}">
                <a16:creationId xmlns:a16="http://schemas.microsoft.com/office/drawing/2014/main" id="{8A3C493E-3555-D79B-C33F-33E889571CD9}"/>
              </a:ext>
            </a:extLst>
          </p:cNvPr>
          <p:cNvSpPr txBox="1"/>
          <p:nvPr/>
        </p:nvSpPr>
        <p:spPr>
          <a:xfrm>
            <a:off x="4219222" y="1241051"/>
            <a:ext cx="4817774" cy="523180"/>
          </a:xfrm>
          <a:prstGeom prst="rect">
            <a:avLst/>
          </a:prstGeom>
          <a:solidFill>
            <a:srgbClr val="FFF2CC"/>
          </a:solidFill>
          <a:ln>
            <a:noFill/>
          </a:ln>
        </p:spPr>
        <p:txBody>
          <a:bodyPr spcFirstLastPara="1" wrap="square" lIns="121900" tIns="121900" rIns="121900" bIns="121900" anchor="t" anchorCtr="0">
            <a:spAutoFit/>
          </a:bodyPr>
          <a:lstStyle/>
          <a:p>
            <a:r>
              <a:rPr lang="en-US" sz="1800"/>
              <a:t>How is the stimulus represented in the brain?</a:t>
            </a:r>
            <a:endParaRPr sz="1733">
              <a:latin typeface="Calibri"/>
              <a:ea typeface="Calibri"/>
              <a:cs typeface="Calibri"/>
              <a:sym typeface="Calibri"/>
            </a:endParaRPr>
          </a:p>
        </p:txBody>
      </p:sp>
      <p:sp>
        <p:nvSpPr>
          <p:cNvPr id="10" name="Oval 9">
            <a:extLst>
              <a:ext uri="{FF2B5EF4-FFF2-40B4-BE49-F238E27FC236}">
                <a16:creationId xmlns:a16="http://schemas.microsoft.com/office/drawing/2014/main" id="{777C5F60-417A-0ABB-D5C4-2F92EEFEA99A}"/>
              </a:ext>
            </a:extLst>
          </p:cNvPr>
          <p:cNvSpPr/>
          <p:nvPr/>
        </p:nvSpPr>
        <p:spPr>
          <a:xfrm>
            <a:off x="3116078" y="5451579"/>
            <a:ext cx="1575880" cy="36965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337;p44">
            <a:extLst>
              <a:ext uri="{FF2B5EF4-FFF2-40B4-BE49-F238E27FC236}">
                <a16:creationId xmlns:a16="http://schemas.microsoft.com/office/drawing/2014/main" id="{283F4FB2-EF0F-A3D9-3A87-432098F7B850}"/>
              </a:ext>
            </a:extLst>
          </p:cNvPr>
          <p:cNvSpPr txBox="1"/>
          <p:nvPr/>
        </p:nvSpPr>
        <p:spPr>
          <a:xfrm>
            <a:off x="4219222" y="6089861"/>
            <a:ext cx="5401433" cy="523180"/>
          </a:xfrm>
          <a:prstGeom prst="rect">
            <a:avLst/>
          </a:prstGeom>
          <a:solidFill>
            <a:srgbClr val="FFF2CC"/>
          </a:solidFill>
          <a:ln>
            <a:noFill/>
          </a:ln>
        </p:spPr>
        <p:txBody>
          <a:bodyPr spcFirstLastPara="1" wrap="square" lIns="121900" tIns="121900" rIns="121900" bIns="121900" anchor="t" anchorCtr="0">
            <a:spAutoFit/>
          </a:bodyPr>
          <a:lstStyle/>
          <a:p>
            <a:r>
              <a:rPr lang="en-US"/>
              <a:t>Reconstruct the stimulus, given the brain response?</a:t>
            </a:r>
            <a:endParaRPr sz="1733">
              <a:latin typeface="Calibri"/>
              <a:ea typeface="Calibri"/>
              <a:cs typeface="Calibri"/>
              <a:sym typeface="Calibri"/>
            </a:endParaRPr>
          </a:p>
        </p:txBody>
      </p:sp>
      <p:sp>
        <p:nvSpPr>
          <p:cNvPr id="9" name="Google Shape;131;p20">
            <a:extLst>
              <a:ext uri="{FF2B5EF4-FFF2-40B4-BE49-F238E27FC236}">
                <a16:creationId xmlns:a16="http://schemas.microsoft.com/office/drawing/2014/main" id="{DB5F7614-9E6E-B8EF-4CA4-AFE602CCFD1E}"/>
              </a:ext>
            </a:extLst>
          </p:cNvPr>
          <p:cNvSpPr txBox="1"/>
          <p:nvPr/>
        </p:nvSpPr>
        <p:spPr>
          <a:xfrm>
            <a:off x="166991" y="6333356"/>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Ivanova et al. 2022            </a:t>
            </a:r>
            <a:endParaRPr sz="1333">
              <a:latin typeface="Montserrat"/>
              <a:ea typeface="Montserrat"/>
              <a:cs typeface="Montserrat"/>
              <a:sym typeface="Montserrat"/>
            </a:endParaRPr>
          </a:p>
        </p:txBody>
      </p:sp>
    </p:spTree>
    <p:extLst>
      <p:ext uri="{BB962C8B-B14F-4D97-AF65-F5344CB8AC3E}">
        <p14:creationId xmlns:p14="http://schemas.microsoft.com/office/powerpoint/2010/main" val="191197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334467"/>
            <a:ext cx="11360800" cy="763600"/>
          </a:xfrm>
          <a:prstGeom prst="rect">
            <a:avLst/>
          </a:prstGeom>
        </p:spPr>
        <p:txBody>
          <a:bodyPr spcFirstLastPara="1" vert="horz" wrap="square" lIns="121900" tIns="121900" rIns="121900" bIns="121900" rtlCol="0" anchor="t" anchorCtr="0">
            <a:normAutofit/>
          </a:bodyPr>
          <a:lstStyle/>
          <a:p>
            <a:r>
              <a:rPr lang="en-US" sz="2800" b="1">
                <a:latin typeface="Calibri" panose="020F0502020204030204" pitchFamily="34" charset="0"/>
                <a:ea typeface="Calibri" panose="020F0502020204030204" pitchFamily="34" charset="0"/>
                <a:cs typeface="Times New Roman" panose="02020603050405020304" pitchFamily="18" charset="0"/>
              </a:rPr>
              <a:t>Deep neural networks and brain alignment: brain encoding and decoding</a:t>
            </a:r>
            <a:endParaRPr sz="2800" b="1">
              <a:latin typeface="Helvetica Neue" panose="020B0604020202020204"/>
            </a:endParaRPr>
          </a:p>
        </p:txBody>
      </p:sp>
      <p:sp>
        <p:nvSpPr>
          <p:cNvPr id="3" name="Slide Number Placeholder 2">
            <a:extLst>
              <a:ext uri="{FF2B5EF4-FFF2-40B4-BE49-F238E27FC236}">
                <a16:creationId xmlns:a16="http://schemas.microsoft.com/office/drawing/2014/main" id="{FDC8021B-27FE-A459-BDCF-8BC145D9B178}"/>
              </a:ext>
            </a:extLst>
          </p:cNvPr>
          <p:cNvSpPr>
            <a:spLocks noGrp="1"/>
          </p:cNvSpPr>
          <p:nvPr>
            <p:ph type="sldNum" idx="12"/>
          </p:nvPr>
        </p:nvSpPr>
        <p:spPr/>
        <p:txBody>
          <a:bodyPr/>
          <a:lstStyle/>
          <a:p>
            <a:fld id="{00000000-1234-1234-1234-123412341234}" type="slidenum">
              <a:rPr lang="en" smtClean="0"/>
              <a:pPr/>
              <a:t>12</a:t>
            </a:fld>
            <a:endParaRPr lang="en"/>
          </a:p>
        </p:txBody>
      </p:sp>
      <p:cxnSp>
        <p:nvCxnSpPr>
          <p:cNvPr id="4" name="Google Shape;400;p48">
            <a:extLst>
              <a:ext uri="{FF2B5EF4-FFF2-40B4-BE49-F238E27FC236}">
                <a16:creationId xmlns:a16="http://schemas.microsoft.com/office/drawing/2014/main" id="{AC076D55-0008-518A-2296-62A647A374E2}"/>
              </a:ext>
            </a:extLst>
          </p:cNvPr>
          <p:cNvCxnSpPr/>
          <p:nvPr/>
        </p:nvCxnSpPr>
        <p:spPr>
          <a:xfrm>
            <a:off x="3240852" y="3682904"/>
            <a:ext cx="950000" cy="682000"/>
          </a:xfrm>
          <a:prstGeom prst="straightConnector1">
            <a:avLst/>
          </a:prstGeom>
          <a:noFill/>
          <a:ln w="38100" cap="flat" cmpd="sng">
            <a:solidFill>
              <a:srgbClr val="999999"/>
            </a:solidFill>
            <a:prstDash val="solid"/>
            <a:round/>
            <a:headEnd type="none" w="med" len="med"/>
            <a:tailEnd type="triangle" w="med" len="med"/>
          </a:ln>
        </p:spPr>
      </p:cxnSp>
      <p:sp>
        <p:nvSpPr>
          <p:cNvPr id="5" name="Google Shape;401;p48">
            <a:extLst>
              <a:ext uri="{FF2B5EF4-FFF2-40B4-BE49-F238E27FC236}">
                <a16:creationId xmlns:a16="http://schemas.microsoft.com/office/drawing/2014/main" id="{D1BD9CED-12C6-F662-CD54-FFE27E933E5E}"/>
              </a:ext>
            </a:extLst>
          </p:cNvPr>
          <p:cNvSpPr/>
          <p:nvPr/>
        </p:nvSpPr>
        <p:spPr>
          <a:xfrm>
            <a:off x="4242965" y="3786447"/>
            <a:ext cx="829600" cy="8292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6" name="Google Shape;402;p48">
            <a:extLst>
              <a:ext uri="{FF2B5EF4-FFF2-40B4-BE49-F238E27FC236}">
                <a16:creationId xmlns:a16="http://schemas.microsoft.com/office/drawing/2014/main" id="{109A7E99-6559-E236-1BBF-57685A1528DD}"/>
              </a:ext>
            </a:extLst>
          </p:cNvPr>
          <p:cNvCxnSpPr/>
          <p:nvPr/>
        </p:nvCxnSpPr>
        <p:spPr>
          <a:xfrm>
            <a:off x="4505691" y="4280107"/>
            <a:ext cx="295200" cy="2000"/>
          </a:xfrm>
          <a:prstGeom prst="straightConnector1">
            <a:avLst/>
          </a:prstGeom>
          <a:noFill/>
          <a:ln w="9525" cap="flat" cmpd="sng">
            <a:solidFill>
              <a:srgbClr val="595959"/>
            </a:solidFill>
            <a:prstDash val="solid"/>
            <a:round/>
            <a:headEnd type="none" w="med" len="med"/>
            <a:tailEnd type="none" w="med" len="med"/>
          </a:ln>
        </p:spPr>
      </p:cxnSp>
      <p:cxnSp>
        <p:nvCxnSpPr>
          <p:cNvPr id="7" name="Google Shape;403;p48">
            <a:extLst>
              <a:ext uri="{FF2B5EF4-FFF2-40B4-BE49-F238E27FC236}">
                <a16:creationId xmlns:a16="http://schemas.microsoft.com/office/drawing/2014/main" id="{97A6BA0F-CFB2-CCBE-34D2-0D8708E084A1}"/>
              </a:ext>
            </a:extLst>
          </p:cNvPr>
          <p:cNvCxnSpPr/>
          <p:nvPr/>
        </p:nvCxnSpPr>
        <p:spPr>
          <a:xfrm flipH="1">
            <a:off x="4209515" y="4280107"/>
            <a:ext cx="300800" cy="406400"/>
          </a:xfrm>
          <a:prstGeom prst="straightConnector1">
            <a:avLst/>
          </a:prstGeom>
          <a:noFill/>
          <a:ln w="9525" cap="flat" cmpd="sng">
            <a:solidFill>
              <a:srgbClr val="595959"/>
            </a:solidFill>
            <a:prstDash val="solid"/>
            <a:round/>
            <a:headEnd type="none" w="med" len="med"/>
            <a:tailEnd type="none" w="med" len="med"/>
          </a:ln>
        </p:spPr>
      </p:cxnSp>
      <p:cxnSp>
        <p:nvCxnSpPr>
          <p:cNvPr id="8" name="Google Shape;404;p48">
            <a:extLst>
              <a:ext uri="{FF2B5EF4-FFF2-40B4-BE49-F238E27FC236}">
                <a16:creationId xmlns:a16="http://schemas.microsoft.com/office/drawing/2014/main" id="{CC532153-F0C5-344D-89C6-7090C7693541}"/>
              </a:ext>
            </a:extLst>
          </p:cNvPr>
          <p:cNvCxnSpPr/>
          <p:nvPr/>
        </p:nvCxnSpPr>
        <p:spPr>
          <a:xfrm flipH="1">
            <a:off x="4503116" y="4280107"/>
            <a:ext cx="300800" cy="406400"/>
          </a:xfrm>
          <a:prstGeom prst="straightConnector1">
            <a:avLst/>
          </a:prstGeom>
          <a:noFill/>
          <a:ln w="9525" cap="flat" cmpd="sng">
            <a:solidFill>
              <a:srgbClr val="595959"/>
            </a:solidFill>
            <a:prstDash val="solid"/>
            <a:round/>
            <a:headEnd type="none" w="med" len="med"/>
            <a:tailEnd type="none" w="med" len="med"/>
          </a:ln>
        </p:spPr>
      </p:cxnSp>
      <p:cxnSp>
        <p:nvCxnSpPr>
          <p:cNvPr id="9" name="Google Shape;405;p48">
            <a:extLst>
              <a:ext uri="{FF2B5EF4-FFF2-40B4-BE49-F238E27FC236}">
                <a16:creationId xmlns:a16="http://schemas.microsoft.com/office/drawing/2014/main" id="{C33A3D43-59D1-70DC-F665-FDAFA4F8276F}"/>
              </a:ext>
            </a:extLst>
          </p:cNvPr>
          <p:cNvCxnSpPr/>
          <p:nvPr/>
        </p:nvCxnSpPr>
        <p:spPr>
          <a:xfrm>
            <a:off x="4209316" y="4686387"/>
            <a:ext cx="295200" cy="2000"/>
          </a:xfrm>
          <a:prstGeom prst="straightConnector1">
            <a:avLst/>
          </a:prstGeom>
          <a:noFill/>
          <a:ln w="9525" cap="flat" cmpd="sng">
            <a:solidFill>
              <a:srgbClr val="595959"/>
            </a:solidFill>
            <a:prstDash val="solid"/>
            <a:round/>
            <a:headEnd type="none" w="med" len="med"/>
            <a:tailEnd type="none" w="med" len="med"/>
          </a:ln>
        </p:spPr>
      </p:cxnSp>
      <p:cxnSp>
        <p:nvCxnSpPr>
          <p:cNvPr id="10" name="Google Shape;406;p48">
            <a:extLst>
              <a:ext uri="{FF2B5EF4-FFF2-40B4-BE49-F238E27FC236}">
                <a16:creationId xmlns:a16="http://schemas.microsoft.com/office/drawing/2014/main" id="{2BF2C2C5-B5A5-A263-B924-3B528F96C6DC}"/>
              </a:ext>
            </a:extLst>
          </p:cNvPr>
          <p:cNvCxnSpPr/>
          <p:nvPr/>
        </p:nvCxnSpPr>
        <p:spPr>
          <a:xfrm>
            <a:off x="4209316" y="4688315"/>
            <a:ext cx="2000" cy="168800"/>
          </a:xfrm>
          <a:prstGeom prst="straightConnector1">
            <a:avLst/>
          </a:prstGeom>
          <a:noFill/>
          <a:ln w="9525" cap="flat" cmpd="sng">
            <a:solidFill>
              <a:srgbClr val="595959"/>
            </a:solidFill>
            <a:prstDash val="solid"/>
            <a:round/>
            <a:headEnd type="none" w="med" len="med"/>
            <a:tailEnd type="none" w="med" len="med"/>
          </a:ln>
        </p:spPr>
      </p:cxnSp>
      <p:cxnSp>
        <p:nvCxnSpPr>
          <p:cNvPr id="11" name="Google Shape;407;p48">
            <a:extLst>
              <a:ext uri="{FF2B5EF4-FFF2-40B4-BE49-F238E27FC236}">
                <a16:creationId xmlns:a16="http://schemas.microsoft.com/office/drawing/2014/main" id="{4E1D8C9D-5F2F-1EE7-B90C-EFCBB180220E}"/>
              </a:ext>
            </a:extLst>
          </p:cNvPr>
          <p:cNvCxnSpPr/>
          <p:nvPr/>
        </p:nvCxnSpPr>
        <p:spPr>
          <a:xfrm>
            <a:off x="4502917" y="4688315"/>
            <a:ext cx="2000" cy="168800"/>
          </a:xfrm>
          <a:prstGeom prst="straightConnector1">
            <a:avLst/>
          </a:prstGeom>
          <a:noFill/>
          <a:ln w="9525" cap="flat" cmpd="sng">
            <a:solidFill>
              <a:srgbClr val="595959"/>
            </a:solidFill>
            <a:prstDash val="solid"/>
            <a:round/>
            <a:headEnd type="none" w="med" len="med"/>
            <a:tailEnd type="none" w="med" len="med"/>
          </a:ln>
        </p:spPr>
      </p:cxnSp>
      <p:cxnSp>
        <p:nvCxnSpPr>
          <p:cNvPr id="12" name="Google Shape;408;p48">
            <a:extLst>
              <a:ext uri="{FF2B5EF4-FFF2-40B4-BE49-F238E27FC236}">
                <a16:creationId xmlns:a16="http://schemas.microsoft.com/office/drawing/2014/main" id="{C1CB5955-9489-2967-5720-861BBEA88E33}"/>
              </a:ext>
            </a:extLst>
          </p:cNvPr>
          <p:cNvCxnSpPr/>
          <p:nvPr/>
        </p:nvCxnSpPr>
        <p:spPr>
          <a:xfrm rot="10800000" flipH="1">
            <a:off x="4502917" y="4291151"/>
            <a:ext cx="306400" cy="419600"/>
          </a:xfrm>
          <a:prstGeom prst="straightConnector1">
            <a:avLst/>
          </a:prstGeom>
          <a:noFill/>
          <a:ln w="9525" cap="flat" cmpd="sng">
            <a:solidFill>
              <a:srgbClr val="595959"/>
            </a:solidFill>
            <a:prstDash val="solid"/>
            <a:round/>
            <a:headEnd type="none" w="med" len="med"/>
            <a:tailEnd type="none" w="med" len="med"/>
          </a:ln>
        </p:spPr>
      </p:cxnSp>
      <p:cxnSp>
        <p:nvCxnSpPr>
          <p:cNvPr id="13" name="Google Shape;409;p48">
            <a:extLst>
              <a:ext uri="{FF2B5EF4-FFF2-40B4-BE49-F238E27FC236}">
                <a16:creationId xmlns:a16="http://schemas.microsoft.com/office/drawing/2014/main" id="{B8D29FFB-CFF8-A949-D504-9D5ACDFB83FC}"/>
              </a:ext>
            </a:extLst>
          </p:cNvPr>
          <p:cNvCxnSpPr/>
          <p:nvPr/>
        </p:nvCxnSpPr>
        <p:spPr>
          <a:xfrm rot="10800000">
            <a:off x="4210917" y="4710751"/>
            <a:ext cx="292000" cy="0"/>
          </a:xfrm>
          <a:prstGeom prst="straightConnector1">
            <a:avLst/>
          </a:prstGeom>
          <a:noFill/>
          <a:ln w="9525" cap="flat" cmpd="sng">
            <a:solidFill>
              <a:srgbClr val="595959"/>
            </a:solidFill>
            <a:prstDash val="solid"/>
            <a:round/>
            <a:headEnd type="none" w="med" len="med"/>
            <a:tailEnd type="none" w="med" len="med"/>
          </a:ln>
        </p:spPr>
      </p:cxnSp>
      <p:cxnSp>
        <p:nvCxnSpPr>
          <p:cNvPr id="14" name="Google Shape;410;p48">
            <a:extLst>
              <a:ext uri="{FF2B5EF4-FFF2-40B4-BE49-F238E27FC236}">
                <a16:creationId xmlns:a16="http://schemas.microsoft.com/office/drawing/2014/main" id="{33604058-247D-173C-614F-63C731E81472}"/>
              </a:ext>
            </a:extLst>
          </p:cNvPr>
          <p:cNvCxnSpPr/>
          <p:nvPr/>
        </p:nvCxnSpPr>
        <p:spPr>
          <a:xfrm>
            <a:off x="4804359" y="4284177"/>
            <a:ext cx="5600" cy="6000"/>
          </a:xfrm>
          <a:prstGeom prst="straightConnector1">
            <a:avLst/>
          </a:prstGeom>
          <a:noFill/>
          <a:ln w="9525" cap="flat" cmpd="sng">
            <a:solidFill>
              <a:srgbClr val="595959"/>
            </a:solidFill>
            <a:prstDash val="solid"/>
            <a:round/>
            <a:headEnd type="none" w="med" len="med"/>
            <a:tailEnd type="none" w="med" len="med"/>
          </a:ln>
        </p:spPr>
      </p:cxnSp>
      <p:sp>
        <p:nvSpPr>
          <p:cNvPr id="15" name="Google Shape;411;p48">
            <a:extLst>
              <a:ext uri="{FF2B5EF4-FFF2-40B4-BE49-F238E27FC236}">
                <a16:creationId xmlns:a16="http://schemas.microsoft.com/office/drawing/2014/main" id="{C0402E73-F237-5618-22CC-8D2DAFE4FC1D}"/>
              </a:ext>
            </a:extLst>
          </p:cNvPr>
          <p:cNvSpPr/>
          <p:nvPr/>
        </p:nvSpPr>
        <p:spPr>
          <a:xfrm>
            <a:off x="4211647" y="4284177"/>
            <a:ext cx="589600" cy="3996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412;p48">
            <a:extLst>
              <a:ext uri="{FF2B5EF4-FFF2-40B4-BE49-F238E27FC236}">
                <a16:creationId xmlns:a16="http://schemas.microsoft.com/office/drawing/2014/main" id="{ABD6E72C-94EA-0202-CED6-06BD0093D11F}"/>
              </a:ext>
            </a:extLst>
          </p:cNvPr>
          <p:cNvSpPr/>
          <p:nvPr/>
        </p:nvSpPr>
        <p:spPr>
          <a:xfrm rot="-5400000" flipH="1">
            <a:off x="4433569" y="4351507"/>
            <a:ext cx="436800" cy="2988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413;p48">
            <a:extLst>
              <a:ext uri="{FF2B5EF4-FFF2-40B4-BE49-F238E27FC236}">
                <a16:creationId xmlns:a16="http://schemas.microsoft.com/office/drawing/2014/main" id="{1141BA61-2B95-280E-C757-080CAC68D31E}"/>
              </a:ext>
            </a:extLst>
          </p:cNvPr>
          <p:cNvSpPr/>
          <p:nvPr/>
        </p:nvSpPr>
        <p:spPr>
          <a:xfrm>
            <a:off x="4211975" y="4713172"/>
            <a:ext cx="292000" cy="1468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 name="Google Shape;414;p48">
            <a:extLst>
              <a:ext uri="{FF2B5EF4-FFF2-40B4-BE49-F238E27FC236}">
                <a16:creationId xmlns:a16="http://schemas.microsoft.com/office/drawing/2014/main" id="{8C59A0A1-90BE-EDBD-7099-3E86C49B8005}"/>
              </a:ext>
            </a:extLst>
          </p:cNvPr>
          <p:cNvSpPr/>
          <p:nvPr/>
        </p:nvSpPr>
        <p:spPr>
          <a:xfrm>
            <a:off x="4213015" y="4682144"/>
            <a:ext cx="292000" cy="300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415;p48">
            <a:extLst>
              <a:ext uri="{FF2B5EF4-FFF2-40B4-BE49-F238E27FC236}">
                <a16:creationId xmlns:a16="http://schemas.microsoft.com/office/drawing/2014/main" id="{DD05EE86-9D08-1DED-DC0B-A889CB102491}"/>
              </a:ext>
            </a:extLst>
          </p:cNvPr>
          <p:cNvSpPr txBox="1"/>
          <p:nvPr/>
        </p:nvSpPr>
        <p:spPr>
          <a:xfrm>
            <a:off x="4382157" y="3717088"/>
            <a:ext cx="748800" cy="468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20" name="Google Shape;416;p48">
            <a:extLst>
              <a:ext uri="{FF2B5EF4-FFF2-40B4-BE49-F238E27FC236}">
                <a16:creationId xmlns:a16="http://schemas.microsoft.com/office/drawing/2014/main" id="{A6EE2840-7870-AD37-343F-615B8784FD33}"/>
              </a:ext>
            </a:extLst>
          </p:cNvPr>
          <p:cNvSpPr/>
          <p:nvPr/>
        </p:nvSpPr>
        <p:spPr>
          <a:xfrm rot="-2315350">
            <a:off x="4460538" y="4720002"/>
            <a:ext cx="101325" cy="117500"/>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1" name="Google Shape;417;p48">
            <a:extLst>
              <a:ext uri="{FF2B5EF4-FFF2-40B4-BE49-F238E27FC236}">
                <a16:creationId xmlns:a16="http://schemas.microsoft.com/office/drawing/2014/main" id="{FC8FA71D-5D11-D9F7-82E9-B36E52BD5F7D}"/>
              </a:ext>
            </a:extLst>
          </p:cNvPr>
          <p:cNvGrpSpPr/>
          <p:nvPr/>
        </p:nvGrpSpPr>
        <p:grpSpPr>
          <a:xfrm>
            <a:off x="5105962" y="3793039"/>
            <a:ext cx="1645740" cy="992735"/>
            <a:chOff x="2854174" y="3423503"/>
            <a:chExt cx="1063140" cy="641301"/>
          </a:xfrm>
        </p:grpSpPr>
        <p:cxnSp>
          <p:nvCxnSpPr>
            <p:cNvPr id="22" name="Google Shape;418;p48">
              <a:extLst>
                <a:ext uri="{FF2B5EF4-FFF2-40B4-BE49-F238E27FC236}">
                  <a16:creationId xmlns:a16="http://schemas.microsoft.com/office/drawing/2014/main" id="{7CACBB39-8C7A-6A5E-5F57-26056EC9AD24}"/>
                </a:ext>
              </a:extLst>
            </p:cNvPr>
            <p:cNvCxnSpPr/>
            <p:nvPr/>
          </p:nvCxnSpPr>
          <p:spPr>
            <a:xfrm rot="10800000" flipH="1">
              <a:off x="2854174" y="3765439"/>
              <a:ext cx="366300" cy="600"/>
            </a:xfrm>
            <a:prstGeom prst="straightConnector1">
              <a:avLst/>
            </a:prstGeom>
            <a:noFill/>
            <a:ln w="38100" cap="flat" cmpd="sng">
              <a:solidFill>
                <a:srgbClr val="999999"/>
              </a:solidFill>
              <a:prstDash val="solid"/>
              <a:round/>
              <a:headEnd type="none" w="med" len="med"/>
              <a:tailEnd type="triangle" w="med" len="med"/>
            </a:ln>
          </p:spPr>
        </p:cxnSp>
        <p:pic>
          <p:nvPicPr>
            <p:cNvPr id="23" name="Google Shape;419;p48">
              <a:extLst>
                <a:ext uri="{FF2B5EF4-FFF2-40B4-BE49-F238E27FC236}">
                  <a16:creationId xmlns:a16="http://schemas.microsoft.com/office/drawing/2014/main" id="{2236BFBD-9D88-C3AD-86C8-43C2062D9C5F}"/>
                </a:ext>
              </a:extLst>
            </p:cNvPr>
            <p:cNvPicPr preferRelativeResize="0"/>
            <p:nvPr/>
          </p:nvPicPr>
          <p:blipFill rotWithShape="1">
            <a:blip r:embed="rId3">
              <a:alphaModFix/>
            </a:blip>
            <a:srcRect l="89188" t="42215" r="3064" b="33981"/>
            <a:stretch/>
          </p:blipFill>
          <p:spPr>
            <a:xfrm>
              <a:off x="3250143" y="3423503"/>
              <a:ext cx="667171" cy="641301"/>
            </a:xfrm>
            <a:prstGeom prst="rect">
              <a:avLst/>
            </a:prstGeom>
            <a:noFill/>
            <a:ln>
              <a:noFill/>
            </a:ln>
          </p:spPr>
        </p:pic>
      </p:grpSp>
      <p:grpSp>
        <p:nvGrpSpPr>
          <p:cNvPr id="24" name="Google Shape;420;p48">
            <a:extLst>
              <a:ext uri="{FF2B5EF4-FFF2-40B4-BE49-F238E27FC236}">
                <a16:creationId xmlns:a16="http://schemas.microsoft.com/office/drawing/2014/main" id="{C3BF2B76-926E-0B97-745F-FC7763141E49}"/>
              </a:ext>
            </a:extLst>
          </p:cNvPr>
          <p:cNvGrpSpPr/>
          <p:nvPr/>
        </p:nvGrpSpPr>
        <p:grpSpPr>
          <a:xfrm>
            <a:off x="5108441" y="2033401"/>
            <a:ext cx="2301943" cy="1022737"/>
            <a:chOff x="2833790" y="2320700"/>
            <a:chExt cx="1487043" cy="660683"/>
          </a:xfrm>
        </p:grpSpPr>
        <p:cxnSp>
          <p:nvCxnSpPr>
            <p:cNvPr id="25" name="Google Shape;421;p48">
              <a:extLst>
                <a:ext uri="{FF2B5EF4-FFF2-40B4-BE49-F238E27FC236}">
                  <a16:creationId xmlns:a16="http://schemas.microsoft.com/office/drawing/2014/main" id="{D1821D4E-841E-D846-C1B7-2CE4A9817807}"/>
                </a:ext>
              </a:extLst>
            </p:cNvPr>
            <p:cNvCxnSpPr/>
            <p:nvPr/>
          </p:nvCxnSpPr>
          <p:spPr>
            <a:xfrm rot="10800000" flipH="1">
              <a:off x="2833790" y="2873731"/>
              <a:ext cx="366300" cy="600"/>
            </a:xfrm>
            <a:prstGeom prst="straightConnector1">
              <a:avLst/>
            </a:prstGeom>
            <a:noFill/>
            <a:ln w="38100" cap="flat" cmpd="sng">
              <a:solidFill>
                <a:srgbClr val="999999"/>
              </a:solidFill>
              <a:prstDash val="solid"/>
              <a:round/>
              <a:headEnd type="none" w="med" len="med"/>
              <a:tailEnd type="triangle" w="med" len="med"/>
            </a:ln>
          </p:spPr>
        </p:cxnSp>
        <p:sp>
          <p:nvSpPr>
            <p:cNvPr id="26" name="Google Shape;422;p48">
              <a:extLst>
                <a:ext uri="{FF2B5EF4-FFF2-40B4-BE49-F238E27FC236}">
                  <a16:creationId xmlns:a16="http://schemas.microsoft.com/office/drawing/2014/main" id="{BB7B4B32-006E-007A-E0C6-90A1EE011CDB}"/>
                </a:ext>
              </a:extLst>
            </p:cNvPr>
            <p:cNvSpPr txBox="1"/>
            <p:nvPr/>
          </p:nvSpPr>
          <p:spPr>
            <a:xfrm>
              <a:off x="2942033" y="2320700"/>
              <a:ext cx="1378800" cy="303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A priori locations in DL system and brain</a:t>
              </a:r>
              <a:endParaRPr sz="1333">
                <a:latin typeface="Montserrat"/>
                <a:ea typeface="Montserrat"/>
                <a:cs typeface="Montserrat"/>
                <a:sym typeface="Montserrat"/>
              </a:endParaRPr>
            </a:p>
          </p:txBody>
        </p:sp>
        <p:pic>
          <p:nvPicPr>
            <p:cNvPr id="27" name="Google Shape;423;p48">
              <a:extLst>
                <a:ext uri="{FF2B5EF4-FFF2-40B4-BE49-F238E27FC236}">
                  <a16:creationId xmlns:a16="http://schemas.microsoft.com/office/drawing/2014/main" id="{CD3EFD60-DBD6-AF32-69AE-8E491D6E9D14}"/>
                </a:ext>
              </a:extLst>
            </p:cNvPr>
            <p:cNvPicPr preferRelativeResize="0"/>
            <p:nvPr/>
          </p:nvPicPr>
          <p:blipFill rotWithShape="1">
            <a:blip r:embed="rId4">
              <a:alphaModFix/>
            </a:blip>
            <a:srcRect l="50577" t="75033" r="41018" b="15499"/>
            <a:stretch/>
          </p:blipFill>
          <p:spPr>
            <a:xfrm>
              <a:off x="3250144" y="2745805"/>
              <a:ext cx="601980" cy="235577"/>
            </a:xfrm>
            <a:prstGeom prst="rect">
              <a:avLst/>
            </a:prstGeom>
            <a:noFill/>
            <a:ln>
              <a:noFill/>
            </a:ln>
          </p:spPr>
        </p:pic>
      </p:grpSp>
      <p:sp>
        <p:nvSpPr>
          <p:cNvPr id="28" name="Google Shape;424;p48">
            <a:extLst>
              <a:ext uri="{FF2B5EF4-FFF2-40B4-BE49-F238E27FC236}">
                <a16:creationId xmlns:a16="http://schemas.microsoft.com/office/drawing/2014/main" id="{D0B56293-AE1A-94DA-C396-1FF49A1D571B}"/>
              </a:ext>
            </a:extLst>
          </p:cNvPr>
          <p:cNvSpPr/>
          <p:nvPr/>
        </p:nvSpPr>
        <p:spPr>
          <a:xfrm>
            <a:off x="6812625" y="2943425"/>
            <a:ext cx="447600" cy="14656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9" name="Google Shape;425;p48">
            <a:extLst>
              <a:ext uri="{FF2B5EF4-FFF2-40B4-BE49-F238E27FC236}">
                <a16:creationId xmlns:a16="http://schemas.microsoft.com/office/drawing/2014/main" id="{AC229B44-7FF6-49BC-6DD5-582D2340329A}"/>
              </a:ext>
            </a:extLst>
          </p:cNvPr>
          <p:cNvGrpSpPr/>
          <p:nvPr/>
        </p:nvGrpSpPr>
        <p:grpSpPr>
          <a:xfrm>
            <a:off x="3255860" y="2033400"/>
            <a:ext cx="2179025" cy="1649504"/>
            <a:chOff x="1649324" y="2286785"/>
            <a:chExt cx="1407639" cy="1065571"/>
          </a:xfrm>
        </p:grpSpPr>
        <p:grpSp>
          <p:nvGrpSpPr>
            <p:cNvPr id="30" name="Google Shape;426;p48">
              <a:extLst>
                <a:ext uri="{FF2B5EF4-FFF2-40B4-BE49-F238E27FC236}">
                  <a16:creationId xmlns:a16="http://schemas.microsoft.com/office/drawing/2014/main" id="{2F1AF941-CAA4-D201-76A5-FB58E8FA7346}"/>
                </a:ext>
              </a:extLst>
            </p:cNvPr>
            <p:cNvGrpSpPr/>
            <p:nvPr/>
          </p:nvGrpSpPr>
          <p:grpSpPr>
            <a:xfrm>
              <a:off x="1649324" y="2286785"/>
              <a:ext cx="1407639" cy="1065571"/>
              <a:chOff x="1649324" y="2286785"/>
              <a:chExt cx="1407639" cy="1065571"/>
            </a:xfrm>
          </p:grpSpPr>
          <p:cxnSp>
            <p:nvCxnSpPr>
              <p:cNvPr id="32" name="Google Shape;427;p48">
                <a:extLst>
                  <a:ext uri="{FF2B5EF4-FFF2-40B4-BE49-F238E27FC236}">
                    <a16:creationId xmlns:a16="http://schemas.microsoft.com/office/drawing/2014/main" id="{F9BCA7B6-1447-7917-607D-89A1A599AA87}"/>
                  </a:ext>
                </a:extLst>
              </p:cNvPr>
              <p:cNvCxnSpPr/>
              <p:nvPr/>
            </p:nvCxnSpPr>
            <p:spPr>
              <a:xfrm rot="10800000" flipH="1">
                <a:off x="1649324" y="2978857"/>
                <a:ext cx="636900" cy="373500"/>
              </a:xfrm>
              <a:prstGeom prst="straightConnector1">
                <a:avLst/>
              </a:prstGeom>
              <a:noFill/>
              <a:ln w="38100" cap="flat" cmpd="sng">
                <a:solidFill>
                  <a:srgbClr val="999999"/>
                </a:solidFill>
                <a:prstDash val="solid"/>
                <a:round/>
                <a:headEnd type="none" w="med" len="med"/>
                <a:tailEnd type="triangle" w="med" len="med"/>
              </a:ln>
            </p:spPr>
          </p:cxnSp>
          <p:sp>
            <p:nvSpPr>
              <p:cNvPr id="33" name="Google Shape;428;p48">
                <a:extLst>
                  <a:ext uri="{FF2B5EF4-FFF2-40B4-BE49-F238E27FC236}">
                    <a16:creationId xmlns:a16="http://schemas.microsoft.com/office/drawing/2014/main" id="{08A4DFDC-18FF-DB46-D4C6-F6C5082A8A40}"/>
                  </a:ext>
                </a:extLst>
              </p:cNvPr>
              <p:cNvSpPr txBox="1"/>
              <p:nvPr/>
            </p:nvSpPr>
            <p:spPr>
              <a:xfrm>
                <a:off x="2083462" y="2286785"/>
                <a:ext cx="973500" cy="2118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Deep learning system</a:t>
                </a:r>
                <a:endParaRPr sz="1333">
                  <a:latin typeface="Montserrat"/>
                  <a:ea typeface="Montserrat"/>
                  <a:cs typeface="Montserrat"/>
                  <a:sym typeface="Montserrat"/>
                </a:endParaRPr>
              </a:p>
            </p:txBody>
          </p:sp>
        </p:grpSp>
        <p:pic>
          <p:nvPicPr>
            <p:cNvPr id="31" name="Google Shape;429;p48">
              <a:extLst>
                <a:ext uri="{FF2B5EF4-FFF2-40B4-BE49-F238E27FC236}">
                  <a16:creationId xmlns:a16="http://schemas.microsoft.com/office/drawing/2014/main" id="{75167C84-AFE0-DAEC-9646-253B53CDFD87}"/>
                </a:ext>
              </a:extLst>
            </p:cNvPr>
            <p:cNvPicPr preferRelativeResize="0"/>
            <p:nvPr/>
          </p:nvPicPr>
          <p:blipFill rotWithShape="1">
            <a:blip r:embed="rId5">
              <a:alphaModFix/>
            </a:blip>
            <a:srcRect l="70923" t="11552" r="5204" b="61555"/>
            <a:stretch/>
          </p:blipFill>
          <p:spPr>
            <a:xfrm>
              <a:off x="2251430" y="2602144"/>
              <a:ext cx="613726" cy="558331"/>
            </a:xfrm>
            <a:prstGeom prst="rect">
              <a:avLst/>
            </a:prstGeom>
            <a:noFill/>
            <a:ln>
              <a:noFill/>
            </a:ln>
          </p:spPr>
        </p:pic>
      </p:grpSp>
      <p:sp>
        <p:nvSpPr>
          <p:cNvPr id="34" name="Google Shape;430;p48">
            <a:extLst>
              <a:ext uri="{FF2B5EF4-FFF2-40B4-BE49-F238E27FC236}">
                <a16:creationId xmlns:a16="http://schemas.microsoft.com/office/drawing/2014/main" id="{43122BD5-6FFA-32A1-A62E-D85E2DD96213}"/>
              </a:ext>
            </a:extLst>
          </p:cNvPr>
          <p:cNvSpPr txBox="1"/>
          <p:nvPr/>
        </p:nvSpPr>
        <p:spPr>
          <a:xfrm>
            <a:off x="7475267" y="3265834"/>
            <a:ext cx="1852400" cy="1354176"/>
          </a:xfrm>
          <a:prstGeom prst="rect">
            <a:avLst/>
          </a:prstGeom>
          <a:noFill/>
          <a:ln>
            <a:noFill/>
          </a:ln>
        </p:spPr>
        <p:txBody>
          <a:bodyPr spcFirstLastPara="1" wrap="square" lIns="121900" tIns="121900" rIns="121900" bIns="121900" anchor="t" anchorCtr="0">
            <a:spAutoFit/>
          </a:bodyPr>
          <a:lstStyle/>
          <a:p>
            <a:r>
              <a:rPr lang="en" sz="2400">
                <a:latin typeface="Montserrat"/>
                <a:ea typeface="Montserrat"/>
                <a:cs typeface="Montserrat"/>
                <a:sym typeface="Montserrat"/>
              </a:rPr>
              <a:t>how are they related?</a:t>
            </a:r>
            <a:endParaRPr sz="2400">
              <a:latin typeface="Montserrat"/>
              <a:ea typeface="Montserrat"/>
              <a:cs typeface="Montserrat"/>
              <a:sym typeface="Montserrat"/>
            </a:endParaRPr>
          </a:p>
        </p:txBody>
      </p:sp>
      <p:pic>
        <p:nvPicPr>
          <p:cNvPr id="35" name="Google Shape;431;p48">
            <a:extLst>
              <a:ext uri="{FF2B5EF4-FFF2-40B4-BE49-F238E27FC236}">
                <a16:creationId xmlns:a16="http://schemas.microsoft.com/office/drawing/2014/main" id="{3D7879E1-2A66-C8E2-E6FA-76A1297BAE63}"/>
              </a:ext>
            </a:extLst>
          </p:cNvPr>
          <p:cNvPicPr preferRelativeResize="0"/>
          <p:nvPr/>
        </p:nvPicPr>
        <p:blipFill>
          <a:blip r:embed="rId6">
            <a:alphaModFix/>
          </a:blip>
          <a:stretch>
            <a:fillRect/>
          </a:stretch>
        </p:blipFill>
        <p:spPr>
          <a:xfrm>
            <a:off x="2516869" y="3247934"/>
            <a:ext cx="589600" cy="934127"/>
          </a:xfrm>
          <a:prstGeom prst="rect">
            <a:avLst/>
          </a:prstGeom>
          <a:noFill/>
          <a:ln>
            <a:noFill/>
          </a:ln>
        </p:spPr>
      </p:pic>
      <p:sp>
        <p:nvSpPr>
          <p:cNvPr id="36" name="Google Shape;432;p48">
            <a:extLst>
              <a:ext uri="{FF2B5EF4-FFF2-40B4-BE49-F238E27FC236}">
                <a16:creationId xmlns:a16="http://schemas.microsoft.com/office/drawing/2014/main" id="{CC40482A-9D2C-CF07-ED09-3B49E09C79A6}"/>
              </a:ext>
            </a:extLst>
          </p:cNvPr>
          <p:cNvSpPr txBox="1"/>
          <p:nvPr/>
        </p:nvSpPr>
        <p:spPr>
          <a:xfrm>
            <a:off x="2058272" y="2033400"/>
            <a:ext cx="1506800" cy="328000"/>
          </a:xfrm>
          <a:prstGeom prst="rect">
            <a:avLst/>
          </a:prstGeom>
          <a:noFill/>
          <a:ln>
            <a:noFill/>
          </a:ln>
        </p:spPr>
        <p:txBody>
          <a:bodyPr spcFirstLastPara="1" wrap="square" lIns="121900" tIns="121900" rIns="121900" bIns="121900" anchor="t" anchorCtr="0">
            <a:noAutofit/>
          </a:bodyPr>
          <a:lstStyle/>
          <a:p>
            <a:pPr algn="ctr"/>
            <a:r>
              <a:rPr lang="en" sz="1333">
                <a:latin typeface="Montserrat"/>
                <a:ea typeface="Montserrat"/>
                <a:cs typeface="Montserrat"/>
                <a:sym typeface="Montserrat"/>
              </a:rPr>
              <a:t>Multimodal ecological stimulus</a:t>
            </a:r>
            <a:endParaRPr sz="1333">
              <a:latin typeface="Montserrat"/>
              <a:ea typeface="Montserrat"/>
              <a:cs typeface="Montserrat"/>
              <a:sym typeface="Montserrat"/>
            </a:endParaRPr>
          </a:p>
        </p:txBody>
      </p:sp>
      <p:sp>
        <p:nvSpPr>
          <p:cNvPr id="37" name="Google Shape;433;p48">
            <a:extLst>
              <a:ext uri="{FF2B5EF4-FFF2-40B4-BE49-F238E27FC236}">
                <a16:creationId xmlns:a16="http://schemas.microsoft.com/office/drawing/2014/main" id="{C6BE1013-F348-F4B9-9707-CB951477BDCA}"/>
              </a:ext>
            </a:extLst>
          </p:cNvPr>
          <p:cNvSpPr txBox="1"/>
          <p:nvPr/>
        </p:nvSpPr>
        <p:spPr>
          <a:xfrm>
            <a:off x="7225848" y="2053863"/>
            <a:ext cx="2134400" cy="469200"/>
          </a:xfrm>
          <a:prstGeom prst="rect">
            <a:avLst/>
          </a:prstGeom>
          <a:noFill/>
          <a:ln>
            <a:noFill/>
          </a:ln>
        </p:spPr>
        <p:txBody>
          <a:bodyPr spcFirstLastPara="1" wrap="square" lIns="121900" tIns="121900" rIns="121900" bIns="121900" anchor="t" anchorCtr="0">
            <a:noAutofit/>
          </a:bodyPr>
          <a:lstStyle/>
          <a:p>
            <a:pPr algn="ctr"/>
            <a:r>
              <a:rPr lang="en" sz="1333" b="1">
                <a:latin typeface="Montserrat"/>
                <a:ea typeface="Montserrat"/>
                <a:cs typeface="Montserrat"/>
                <a:sym typeface="Montserrat"/>
              </a:rPr>
              <a:t>Data-driven encoding model</a:t>
            </a:r>
            <a:endParaRPr sz="1333" b="1">
              <a:latin typeface="Montserrat"/>
              <a:ea typeface="Montserrat"/>
              <a:cs typeface="Montserrat"/>
              <a:sym typeface="Montserrat"/>
            </a:endParaRPr>
          </a:p>
        </p:txBody>
      </p:sp>
      <p:grpSp>
        <p:nvGrpSpPr>
          <p:cNvPr id="39" name="Google Shape;130;p20">
            <a:extLst>
              <a:ext uri="{FF2B5EF4-FFF2-40B4-BE49-F238E27FC236}">
                <a16:creationId xmlns:a16="http://schemas.microsoft.com/office/drawing/2014/main" id="{5E983BF9-2A09-94A4-1141-48C5DA413D22}"/>
              </a:ext>
            </a:extLst>
          </p:cNvPr>
          <p:cNvGrpSpPr/>
          <p:nvPr/>
        </p:nvGrpSpPr>
        <p:grpSpPr>
          <a:xfrm>
            <a:off x="2298572" y="5608346"/>
            <a:ext cx="6840700" cy="1068678"/>
            <a:chOff x="3577025" y="4105763"/>
            <a:chExt cx="5130525" cy="801508"/>
          </a:xfrm>
        </p:grpSpPr>
        <p:sp>
          <p:nvSpPr>
            <p:cNvPr id="40" name="Google Shape;131;p20">
              <a:extLst>
                <a:ext uri="{FF2B5EF4-FFF2-40B4-BE49-F238E27FC236}">
                  <a16:creationId xmlns:a16="http://schemas.microsoft.com/office/drawing/2014/main" id="{9C636FE6-2EC3-6B5E-9E4F-3F4BB604945F}"/>
                </a:ext>
              </a:extLst>
            </p:cNvPr>
            <p:cNvSpPr txBox="1"/>
            <p:nvPr/>
          </p:nvSpPr>
          <p:spPr>
            <a:xfrm>
              <a:off x="3577025" y="4107275"/>
              <a:ext cx="1776900" cy="643500"/>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Wehbe et al. 2014,       </a:t>
              </a:r>
              <a:endParaRPr sz="1333">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Jain and Huth 2018, </a:t>
              </a:r>
              <a:endParaRPr sz="1333" i="1">
                <a:latin typeface="Montserrat"/>
                <a:ea typeface="Montserrat"/>
                <a:cs typeface="Montserrat"/>
                <a:sym typeface="Montserrat"/>
              </a:endParaRPr>
            </a:p>
            <a:p>
              <a:r>
                <a:rPr lang="en" sz="1333">
                  <a:latin typeface="Montserrat"/>
                  <a:ea typeface="Montserrat"/>
                  <a:cs typeface="Montserrat"/>
                  <a:sym typeface="Montserrat"/>
                </a:rPr>
                <a:t>Gauthier and Levy 2019               </a:t>
              </a:r>
              <a:endParaRPr sz="1333">
                <a:latin typeface="Montserrat"/>
                <a:ea typeface="Montserrat"/>
                <a:cs typeface="Montserrat"/>
                <a:sym typeface="Montserrat"/>
              </a:endParaRPr>
            </a:p>
            <a:p>
              <a:endParaRPr sz="1333">
                <a:latin typeface="Montserrat"/>
                <a:ea typeface="Montserrat"/>
                <a:cs typeface="Montserrat"/>
                <a:sym typeface="Montserrat"/>
              </a:endParaRPr>
            </a:p>
            <a:p>
              <a:endParaRPr sz="1333">
                <a:latin typeface="Montserrat"/>
                <a:ea typeface="Montserrat"/>
                <a:cs typeface="Montserrat"/>
                <a:sym typeface="Montserrat"/>
              </a:endParaRPr>
            </a:p>
          </p:txBody>
        </p:sp>
        <p:sp>
          <p:nvSpPr>
            <p:cNvPr id="41" name="Google Shape;132;p20">
              <a:extLst>
                <a:ext uri="{FF2B5EF4-FFF2-40B4-BE49-F238E27FC236}">
                  <a16:creationId xmlns:a16="http://schemas.microsoft.com/office/drawing/2014/main" id="{5D7FD5DE-0781-71ED-DD43-A588784F9F6F}"/>
                </a:ext>
              </a:extLst>
            </p:cNvPr>
            <p:cNvSpPr txBox="1"/>
            <p:nvPr/>
          </p:nvSpPr>
          <p:spPr>
            <a:xfrm>
              <a:off x="5353920" y="4107275"/>
              <a:ext cx="1776900" cy="799996"/>
            </a:xfrm>
            <a:prstGeom prst="rect">
              <a:avLst/>
            </a:prstGeom>
            <a:noFill/>
            <a:ln>
              <a:noFill/>
            </a:ln>
          </p:spPr>
          <p:txBody>
            <a:bodyPr spcFirstLastPara="1" wrap="square" lIns="121900" tIns="121900" rIns="121900" bIns="121900" anchor="t" anchorCtr="0">
              <a:spAutoFit/>
            </a:bodyPr>
            <a:lstStyle/>
            <a:p>
              <a:r>
                <a:rPr lang="en" sz="1333">
                  <a:solidFill>
                    <a:srgbClr val="000000"/>
                  </a:solidFill>
                  <a:latin typeface="Montserrat"/>
                  <a:ea typeface="Montserrat"/>
                  <a:cs typeface="Montserrat"/>
                  <a:sym typeface="Montserrat"/>
                </a:rPr>
                <a:t>Toneva and Wehbe 2019,  </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Caucheteux et al. 2020,</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Toneva et al. 2020</a:t>
              </a:r>
              <a:endParaRPr sz="1333">
                <a:solidFill>
                  <a:srgbClr val="000000"/>
                </a:solidFill>
                <a:latin typeface="Montserrat"/>
                <a:ea typeface="Montserrat"/>
                <a:cs typeface="Montserrat"/>
                <a:sym typeface="Montserrat"/>
              </a:endParaRPr>
            </a:p>
            <a:p>
              <a:pPr>
                <a:buClr>
                  <a:srgbClr val="000000"/>
                </a:buClr>
                <a:buSzPts val="1100"/>
              </a:pPr>
              <a:endParaRPr sz="1333">
                <a:solidFill>
                  <a:srgbClr val="000000"/>
                </a:solidFill>
                <a:latin typeface="Montserrat"/>
                <a:ea typeface="Montserrat"/>
                <a:cs typeface="Montserrat"/>
                <a:sym typeface="Montserrat"/>
              </a:endParaRPr>
            </a:p>
          </p:txBody>
        </p:sp>
        <p:sp>
          <p:nvSpPr>
            <p:cNvPr id="42" name="Google Shape;133;p20">
              <a:extLst>
                <a:ext uri="{FF2B5EF4-FFF2-40B4-BE49-F238E27FC236}">
                  <a16:creationId xmlns:a16="http://schemas.microsoft.com/office/drawing/2014/main" id="{3CB1945D-801B-2A15-6D28-FF2603273489}"/>
                </a:ext>
              </a:extLst>
            </p:cNvPr>
            <p:cNvSpPr txBox="1"/>
            <p:nvPr/>
          </p:nvSpPr>
          <p:spPr>
            <a:xfrm>
              <a:off x="7233650" y="4105763"/>
              <a:ext cx="1473900" cy="799996"/>
            </a:xfrm>
            <a:prstGeom prst="rect">
              <a:avLst/>
            </a:prstGeom>
            <a:noFill/>
            <a:ln>
              <a:noFill/>
            </a:ln>
          </p:spPr>
          <p:txBody>
            <a:bodyPr spcFirstLastPara="1" wrap="square" lIns="121900" tIns="121900" rIns="121900" bIns="121900" anchor="t" anchorCtr="0">
              <a:spAutoFit/>
            </a:bodyPr>
            <a:lstStyle/>
            <a:p>
              <a:r>
                <a:rPr lang="en" sz="1333">
                  <a:solidFill>
                    <a:srgbClr val="000000"/>
                  </a:solidFill>
                  <a:latin typeface="Montserrat"/>
                  <a:ea typeface="Montserrat"/>
                  <a:cs typeface="Montserrat"/>
                  <a:sym typeface="Montserrat"/>
                </a:rPr>
                <a:t>Jain et al. 2020,</a:t>
              </a:r>
              <a:endParaRPr sz="1333">
                <a:solidFill>
                  <a:srgbClr val="000000"/>
                </a:solidFill>
                <a:latin typeface="Montserrat"/>
                <a:ea typeface="Montserrat"/>
                <a:cs typeface="Montserrat"/>
                <a:sym typeface="Montserrat"/>
              </a:endParaRPr>
            </a:p>
            <a:p>
              <a:pPr>
                <a:buClr>
                  <a:srgbClr val="000000"/>
                </a:buClr>
                <a:buSzPts val="1100"/>
              </a:pPr>
              <a:r>
                <a:rPr lang="en" sz="1333">
                  <a:solidFill>
                    <a:srgbClr val="000000"/>
                  </a:solidFill>
                  <a:latin typeface="Montserrat"/>
                  <a:ea typeface="Montserrat"/>
                  <a:cs typeface="Montserrat"/>
                  <a:sym typeface="Montserrat"/>
                </a:rPr>
                <a:t>Schrimpf et al. 2021,</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Goldstein et al. 2022            </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a:t>
              </a:r>
              <a:endParaRPr sz="2400"/>
            </a:p>
          </p:txBody>
        </p:sp>
      </p:grpSp>
    </p:spTree>
    <p:extLst>
      <p:ext uri="{BB962C8B-B14F-4D97-AF65-F5344CB8AC3E}">
        <p14:creationId xmlns:p14="http://schemas.microsoft.com/office/powerpoint/2010/main" val="4154354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334467"/>
            <a:ext cx="11360800" cy="763600"/>
          </a:xfrm>
          <a:prstGeom prst="rect">
            <a:avLst/>
          </a:prstGeom>
        </p:spPr>
        <p:txBody>
          <a:bodyPr spcFirstLastPara="1" vert="horz" wrap="square" lIns="121900" tIns="121900" rIns="121900" bIns="121900" rtlCol="0" anchor="t" anchorCtr="0">
            <a:normAutofit/>
          </a:bodyPr>
          <a:lstStyle/>
          <a:p>
            <a:r>
              <a:rPr lang="en" sz="2800" b="1">
                <a:latin typeface="Helvetica Neue" panose="020B0604020202020204"/>
              </a:rPr>
              <a:t>General encoding pipeline to evaluate brain-LM alignment</a:t>
            </a:r>
            <a:endParaRPr sz="2800" b="1">
              <a:latin typeface="Helvetica Neue" panose="020B0604020202020204"/>
            </a:endParaRPr>
          </a:p>
        </p:txBody>
      </p:sp>
      <p:grpSp>
        <p:nvGrpSpPr>
          <p:cNvPr id="127" name="Google Shape;127;p20"/>
          <p:cNvGrpSpPr/>
          <p:nvPr/>
        </p:nvGrpSpPr>
        <p:grpSpPr>
          <a:xfrm>
            <a:off x="6996701" y="2612067"/>
            <a:ext cx="1965271" cy="1566400"/>
            <a:chOff x="5587900" y="3274012"/>
            <a:chExt cx="1473953" cy="1174800"/>
          </a:xfrm>
        </p:grpSpPr>
        <p:sp>
          <p:nvSpPr>
            <p:cNvPr id="128" name="Google Shape;128;p20"/>
            <p:cNvSpPr txBox="1"/>
            <p:nvPr/>
          </p:nvSpPr>
          <p:spPr>
            <a:xfrm>
              <a:off x="5909253" y="3632388"/>
              <a:ext cx="1152600" cy="335100"/>
            </a:xfrm>
            <a:prstGeom prst="rect">
              <a:avLst/>
            </a:prstGeom>
            <a:noFill/>
            <a:ln>
              <a:noFill/>
            </a:ln>
          </p:spPr>
          <p:txBody>
            <a:bodyPr spcFirstLastPara="1" wrap="square" lIns="121900" tIns="121900" rIns="121900" bIns="121900" anchor="t" anchorCtr="0">
              <a:noAutofit/>
            </a:bodyPr>
            <a:lstStyle/>
            <a:p>
              <a:r>
                <a:rPr lang="en" sz="2267" b="1">
                  <a:latin typeface="Montserrat"/>
                  <a:ea typeface="Montserrat"/>
                  <a:cs typeface="Montserrat"/>
                  <a:sym typeface="Montserrat"/>
                </a:rPr>
                <a:t>𝑥</a:t>
              </a:r>
              <a:r>
                <a:rPr lang="en" sz="1467">
                  <a:latin typeface="Montserrat"/>
                  <a:ea typeface="Montserrat"/>
                  <a:cs typeface="Montserrat"/>
                  <a:sym typeface="Montserrat"/>
                </a:rPr>
                <a:t>  alignment </a:t>
              </a:r>
              <a:endParaRPr sz="1467">
                <a:latin typeface="Montserrat"/>
                <a:ea typeface="Montserrat"/>
                <a:cs typeface="Montserrat"/>
                <a:sym typeface="Montserrat"/>
              </a:endParaRPr>
            </a:p>
            <a:p>
              <a:endParaRPr sz="1467">
                <a:latin typeface="Montserrat"/>
                <a:ea typeface="Montserrat"/>
                <a:cs typeface="Montserrat"/>
                <a:sym typeface="Montserrat"/>
              </a:endParaRPr>
            </a:p>
          </p:txBody>
        </p:sp>
        <p:sp>
          <p:nvSpPr>
            <p:cNvPr id="129" name="Google Shape;129;p20"/>
            <p:cNvSpPr/>
            <p:nvPr/>
          </p:nvSpPr>
          <p:spPr>
            <a:xfrm>
              <a:off x="5587900" y="3274012"/>
              <a:ext cx="289200" cy="1174800"/>
            </a:xfrm>
            <a:prstGeom prst="rightBrace">
              <a:avLst>
                <a:gd name="adj1" fmla="val 42560"/>
                <a:gd name="adj2" fmla="val 50549"/>
              </a:avLst>
            </a:prstGeom>
            <a:noFill/>
            <a:ln w="38100"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0" name="Google Shape;130;p20"/>
          <p:cNvGrpSpPr/>
          <p:nvPr/>
        </p:nvGrpSpPr>
        <p:grpSpPr>
          <a:xfrm>
            <a:off x="1372867" y="5626327"/>
            <a:ext cx="6840700" cy="1068678"/>
            <a:chOff x="3577025" y="4105763"/>
            <a:chExt cx="5130525" cy="801508"/>
          </a:xfrm>
        </p:grpSpPr>
        <p:sp>
          <p:nvSpPr>
            <p:cNvPr id="131" name="Google Shape;131;p20"/>
            <p:cNvSpPr txBox="1"/>
            <p:nvPr/>
          </p:nvSpPr>
          <p:spPr>
            <a:xfrm>
              <a:off x="3577025" y="4107275"/>
              <a:ext cx="1776900" cy="643500"/>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Wehbe et al. 2014,       </a:t>
              </a:r>
              <a:endParaRPr sz="1333">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Jain and Huth 2018, </a:t>
              </a:r>
              <a:endParaRPr sz="1333" i="1">
                <a:latin typeface="Montserrat"/>
                <a:ea typeface="Montserrat"/>
                <a:cs typeface="Montserrat"/>
                <a:sym typeface="Montserrat"/>
              </a:endParaRPr>
            </a:p>
            <a:p>
              <a:r>
                <a:rPr lang="en" sz="1333">
                  <a:latin typeface="Montserrat"/>
                  <a:ea typeface="Montserrat"/>
                  <a:cs typeface="Montserrat"/>
                  <a:sym typeface="Montserrat"/>
                </a:rPr>
                <a:t>Gauthier and Levy 2019               </a:t>
              </a:r>
              <a:endParaRPr sz="1333">
                <a:latin typeface="Montserrat"/>
                <a:ea typeface="Montserrat"/>
                <a:cs typeface="Montserrat"/>
                <a:sym typeface="Montserrat"/>
              </a:endParaRPr>
            </a:p>
            <a:p>
              <a:endParaRPr sz="1333">
                <a:latin typeface="Montserrat"/>
                <a:ea typeface="Montserrat"/>
                <a:cs typeface="Montserrat"/>
                <a:sym typeface="Montserrat"/>
              </a:endParaRPr>
            </a:p>
            <a:p>
              <a:endParaRPr sz="1333">
                <a:latin typeface="Montserrat"/>
                <a:ea typeface="Montserrat"/>
                <a:cs typeface="Montserrat"/>
                <a:sym typeface="Montserrat"/>
              </a:endParaRPr>
            </a:p>
          </p:txBody>
        </p:sp>
        <p:sp>
          <p:nvSpPr>
            <p:cNvPr id="132" name="Google Shape;132;p20"/>
            <p:cNvSpPr txBox="1"/>
            <p:nvPr/>
          </p:nvSpPr>
          <p:spPr>
            <a:xfrm>
              <a:off x="5353920" y="4107275"/>
              <a:ext cx="1776900" cy="799996"/>
            </a:xfrm>
            <a:prstGeom prst="rect">
              <a:avLst/>
            </a:prstGeom>
            <a:noFill/>
            <a:ln>
              <a:noFill/>
            </a:ln>
          </p:spPr>
          <p:txBody>
            <a:bodyPr spcFirstLastPara="1" wrap="square" lIns="121900" tIns="121900" rIns="121900" bIns="121900" anchor="t" anchorCtr="0">
              <a:spAutoFit/>
            </a:bodyPr>
            <a:lstStyle/>
            <a:p>
              <a:r>
                <a:rPr lang="en" sz="1333">
                  <a:solidFill>
                    <a:srgbClr val="000000"/>
                  </a:solidFill>
                  <a:latin typeface="Montserrat"/>
                  <a:ea typeface="Montserrat"/>
                  <a:cs typeface="Montserrat"/>
                  <a:sym typeface="Montserrat"/>
                </a:rPr>
                <a:t>Toneva and Wehbe 2019,  </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Caucheteux et al. 2020,</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Toneva et al. 2020</a:t>
              </a:r>
              <a:endParaRPr sz="1333">
                <a:solidFill>
                  <a:srgbClr val="000000"/>
                </a:solidFill>
                <a:latin typeface="Montserrat"/>
                <a:ea typeface="Montserrat"/>
                <a:cs typeface="Montserrat"/>
                <a:sym typeface="Montserrat"/>
              </a:endParaRPr>
            </a:p>
            <a:p>
              <a:pPr>
                <a:buClr>
                  <a:srgbClr val="000000"/>
                </a:buClr>
                <a:buSzPts val="1100"/>
              </a:pPr>
              <a:endParaRPr sz="1333">
                <a:solidFill>
                  <a:srgbClr val="000000"/>
                </a:solidFill>
                <a:latin typeface="Montserrat"/>
                <a:ea typeface="Montserrat"/>
                <a:cs typeface="Montserrat"/>
                <a:sym typeface="Montserrat"/>
              </a:endParaRPr>
            </a:p>
          </p:txBody>
        </p:sp>
        <p:sp>
          <p:nvSpPr>
            <p:cNvPr id="133" name="Google Shape;133;p20"/>
            <p:cNvSpPr txBox="1"/>
            <p:nvPr/>
          </p:nvSpPr>
          <p:spPr>
            <a:xfrm>
              <a:off x="7233650" y="4105763"/>
              <a:ext cx="1473900" cy="799996"/>
            </a:xfrm>
            <a:prstGeom prst="rect">
              <a:avLst/>
            </a:prstGeom>
            <a:noFill/>
            <a:ln>
              <a:noFill/>
            </a:ln>
          </p:spPr>
          <p:txBody>
            <a:bodyPr spcFirstLastPara="1" wrap="square" lIns="121900" tIns="121900" rIns="121900" bIns="121900" anchor="t" anchorCtr="0">
              <a:spAutoFit/>
            </a:bodyPr>
            <a:lstStyle/>
            <a:p>
              <a:r>
                <a:rPr lang="en" sz="1333">
                  <a:solidFill>
                    <a:srgbClr val="000000"/>
                  </a:solidFill>
                  <a:latin typeface="Montserrat"/>
                  <a:ea typeface="Montserrat"/>
                  <a:cs typeface="Montserrat"/>
                  <a:sym typeface="Montserrat"/>
                </a:rPr>
                <a:t>Jain et al. 2020,</a:t>
              </a:r>
              <a:endParaRPr sz="1333">
                <a:solidFill>
                  <a:srgbClr val="000000"/>
                </a:solidFill>
                <a:latin typeface="Montserrat"/>
                <a:ea typeface="Montserrat"/>
                <a:cs typeface="Montserrat"/>
                <a:sym typeface="Montserrat"/>
              </a:endParaRPr>
            </a:p>
            <a:p>
              <a:pPr>
                <a:buClr>
                  <a:srgbClr val="000000"/>
                </a:buClr>
                <a:buSzPts val="1100"/>
              </a:pPr>
              <a:r>
                <a:rPr lang="en" sz="1333">
                  <a:solidFill>
                    <a:srgbClr val="000000"/>
                  </a:solidFill>
                  <a:latin typeface="Montserrat"/>
                  <a:ea typeface="Montserrat"/>
                  <a:cs typeface="Montserrat"/>
                  <a:sym typeface="Montserrat"/>
                </a:rPr>
                <a:t>Schrimpf et al. 2021,</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Goldstein et al. 2022            </a:t>
              </a:r>
              <a:endParaRPr sz="1333">
                <a:solidFill>
                  <a:srgbClr val="000000"/>
                </a:solidFill>
                <a:latin typeface="Montserrat"/>
                <a:ea typeface="Montserrat"/>
                <a:cs typeface="Montserrat"/>
                <a:sym typeface="Montserrat"/>
              </a:endParaRPr>
            </a:p>
            <a:p>
              <a:r>
                <a:rPr lang="en" sz="1333">
                  <a:solidFill>
                    <a:srgbClr val="000000"/>
                  </a:solidFill>
                  <a:latin typeface="Montserrat"/>
                  <a:ea typeface="Montserrat"/>
                  <a:cs typeface="Montserrat"/>
                  <a:sym typeface="Montserrat"/>
                </a:rPr>
                <a:t>...</a:t>
              </a:r>
              <a:endParaRPr sz="2400"/>
            </a:p>
          </p:txBody>
        </p:sp>
      </p:grpSp>
      <p:grpSp>
        <p:nvGrpSpPr>
          <p:cNvPr id="134" name="Google Shape;134;p20"/>
          <p:cNvGrpSpPr/>
          <p:nvPr/>
        </p:nvGrpSpPr>
        <p:grpSpPr>
          <a:xfrm>
            <a:off x="9051324" y="3507600"/>
            <a:ext cx="2742299" cy="1318236"/>
            <a:chOff x="5473200" y="3212407"/>
            <a:chExt cx="2373600" cy="1141000"/>
          </a:xfrm>
        </p:grpSpPr>
        <p:grpSp>
          <p:nvGrpSpPr>
            <p:cNvPr id="135" name="Google Shape;135;p20"/>
            <p:cNvGrpSpPr/>
            <p:nvPr/>
          </p:nvGrpSpPr>
          <p:grpSpPr>
            <a:xfrm>
              <a:off x="5526960" y="3212407"/>
              <a:ext cx="2203288" cy="660951"/>
              <a:chOff x="4320801" y="2572098"/>
              <a:chExt cx="1897750" cy="569295"/>
            </a:xfrm>
          </p:grpSpPr>
          <p:pic>
            <p:nvPicPr>
              <p:cNvPr id="136" name="Google Shape;136;p20"/>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137" name="Google Shape;137;p20"/>
              <p:cNvPicPr preferRelativeResize="0"/>
              <p:nvPr/>
            </p:nvPicPr>
            <p:blipFill rotWithShape="1">
              <a:blip r:embed="rId3">
                <a:alphaModFix/>
              </a:blip>
              <a:srcRect l="62574" t="68472" r="27799" b="9354"/>
              <a:stretch/>
            </p:blipFill>
            <p:spPr>
              <a:xfrm flipH="1">
                <a:off x="5507176" y="2572098"/>
                <a:ext cx="711375" cy="569281"/>
              </a:xfrm>
              <a:prstGeom prst="rect">
                <a:avLst/>
              </a:prstGeom>
              <a:noFill/>
              <a:ln>
                <a:noFill/>
              </a:ln>
            </p:spPr>
          </p:pic>
        </p:grpSp>
        <p:pic>
          <p:nvPicPr>
            <p:cNvPr id="138" name="Google Shape;138;p20"/>
            <p:cNvPicPr preferRelativeResize="0"/>
            <p:nvPr/>
          </p:nvPicPr>
          <p:blipFill rotWithShape="1">
            <a:blip r:embed="rId4">
              <a:alphaModFix/>
            </a:blip>
            <a:srcRect l="3679" t="15273" r="87556" b="75807"/>
            <a:stretch/>
          </p:blipFill>
          <p:spPr>
            <a:xfrm>
              <a:off x="5892416" y="3409940"/>
              <a:ext cx="712498" cy="256200"/>
            </a:xfrm>
            <a:prstGeom prst="rect">
              <a:avLst/>
            </a:prstGeom>
            <a:noFill/>
            <a:ln>
              <a:noFill/>
            </a:ln>
          </p:spPr>
        </p:pic>
        <p:sp>
          <p:nvSpPr>
            <p:cNvPr id="139" name="Google Shape;139;p20"/>
            <p:cNvSpPr/>
            <p:nvPr/>
          </p:nvSpPr>
          <p:spPr>
            <a:xfrm>
              <a:off x="7404700" y="3383000"/>
              <a:ext cx="45000" cy="52200"/>
            </a:xfrm>
            <a:prstGeom prst="rect">
              <a:avLst/>
            </a:prstGeom>
            <a:solidFill>
              <a:srgbClr val="FFAB40"/>
            </a:solidFill>
            <a:ln>
              <a:noFill/>
            </a:ln>
          </p:spPr>
          <p:txBody>
            <a:bodyPr spcFirstLastPara="1" wrap="square" lIns="121900" tIns="121900" rIns="121900" bIns="121900" anchor="ctr" anchorCtr="0">
              <a:noAutofit/>
            </a:bodyPr>
            <a:lstStyle/>
            <a:p>
              <a:endParaRPr sz="2400"/>
            </a:p>
          </p:txBody>
        </p:sp>
        <p:sp>
          <p:nvSpPr>
            <p:cNvPr id="140" name="Google Shape;140;p20"/>
            <p:cNvSpPr txBox="1"/>
            <p:nvPr/>
          </p:nvSpPr>
          <p:spPr>
            <a:xfrm>
              <a:off x="5473200" y="3749500"/>
              <a:ext cx="2373600" cy="603907"/>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Test how well      predicts unseen brain recordings</a:t>
              </a:r>
              <a:endParaRPr sz="1467">
                <a:latin typeface="Montserrat"/>
                <a:ea typeface="Montserrat"/>
                <a:cs typeface="Montserrat"/>
                <a:sym typeface="Montserrat"/>
              </a:endParaRPr>
            </a:p>
          </p:txBody>
        </p:sp>
        <p:pic>
          <p:nvPicPr>
            <p:cNvPr id="141" name="Google Shape;141;p20"/>
            <p:cNvPicPr preferRelativeResize="0"/>
            <p:nvPr/>
          </p:nvPicPr>
          <p:blipFill rotWithShape="1">
            <a:blip r:embed="rId3">
              <a:alphaModFix/>
            </a:blip>
            <a:srcRect l="47532" t="74446" r="50518" b="13282"/>
            <a:stretch/>
          </p:blipFill>
          <p:spPr>
            <a:xfrm>
              <a:off x="6718128" y="3828736"/>
              <a:ext cx="120150" cy="262800"/>
            </a:xfrm>
            <a:prstGeom prst="rect">
              <a:avLst/>
            </a:prstGeom>
            <a:noFill/>
            <a:ln>
              <a:noFill/>
            </a:ln>
          </p:spPr>
        </p:pic>
      </p:grpSp>
      <p:grpSp>
        <p:nvGrpSpPr>
          <p:cNvPr id="142" name="Google Shape;142;p20"/>
          <p:cNvGrpSpPr/>
          <p:nvPr/>
        </p:nvGrpSpPr>
        <p:grpSpPr>
          <a:xfrm>
            <a:off x="9022748" y="2467457"/>
            <a:ext cx="2627485" cy="926963"/>
            <a:chOff x="5445175" y="2328525"/>
            <a:chExt cx="2290347" cy="808021"/>
          </a:xfrm>
        </p:grpSpPr>
        <p:sp>
          <p:nvSpPr>
            <p:cNvPr id="143" name="Google Shape;143;p20"/>
            <p:cNvSpPr txBox="1"/>
            <p:nvPr/>
          </p:nvSpPr>
          <p:spPr>
            <a:xfrm>
              <a:off x="5445175" y="2328525"/>
              <a:ext cx="1449300" cy="41139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Learn function</a:t>
              </a:r>
              <a:endParaRPr sz="1467">
                <a:latin typeface="Montserrat"/>
                <a:ea typeface="Montserrat"/>
                <a:cs typeface="Montserrat"/>
                <a:sym typeface="Montserrat"/>
              </a:endParaRPr>
            </a:p>
          </p:txBody>
        </p:sp>
        <p:grpSp>
          <p:nvGrpSpPr>
            <p:cNvPr id="144" name="Google Shape;144;p20"/>
            <p:cNvGrpSpPr/>
            <p:nvPr/>
          </p:nvGrpSpPr>
          <p:grpSpPr>
            <a:xfrm>
              <a:off x="5532225" y="2470908"/>
              <a:ext cx="2203297" cy="665638"/>
              <a:chOff x="4320801" y="2568061"/>
              <a:chExt cx="1897758" cy="573332"/>
            </a:xfrm>
          </p:grpSpPr>
          <p:pic>
            <p:nvPicPr>
              <p:cNvPr id="145" name="Google Shape;145;p20"/>
              <p:cNvPicPr preferRelativeResize="0"/>
              <p:nvPr/>
            </p:nvPicPr>
            <p:blipFill rotWithShape="1">
              <a:blip r:embed="rId3">
                <a:alphaModFix/>
              </a:blip>
              <a:srcRect l="46231" t="73094" r="37192" b="9353"/>
              <a:stretch/>
            </p:blipFill>
            <p:spPr>
              <a:xfrm>
                <a:off x="4320801" y="2690747"/>
                <a:ext cx="1225021" cy="450645"/>
              </a:xfrm>
              <a:prstGeom prst="rect">
                <a:avLst/>
              </a:prstGeom>
              <a:noFill/>
              <a:ln>
                <a:noFill/>
              </a:ln>
            </p:spPr>
          </p:pic>
          <p:pic>
            <p:nvPicPr>
              <p:cNvPr id="146" name="Google Shape;146;p20"/>
              <p:cNvPicPr preferRelativeResize="0"/>
              <p:nvPr/>
            </p:nvPicPr>
            <p:blipFill rotWithShape="1">
              <a:blip r:embed="rId3">
                <a:alphaModFix/>
              </a:blip>
              <a:srcRect l="62574" t="68313" r="27799" b="9356"/>
              <a:stretch/>
            </p:blipFill>
            <p:spPr>
              <a:xfrm flipH="1">
                <a:off x="5507169" y="2568061"/>
                <a:ext cx="711390" cy="573316"/>
              </a:xfrm>
              <a:prstGeom prst="rect">
                <a:avLst/>
              </a:prstGeom>
              <a:noFill/>
              <a:ln>
                <a:noFill/>
              </a:ln>
            </p:spPr>
          </p:pic>
        </p:grpSp>
        <p:pic>
          <p:nvPicPr>
            <p:cNvPr id="147" name="Google Shape;147;p20"/>
            <p:cNvPicPr preferRelativeResize="0"/>
            <p:nvPr/>
          </p:nvPicPr>
          <p:blipFill rotWithShape="1">
            <a:blip r:embed="rId3">
              <a:alphaModFix/>
            </a:blip>
            <a:srcRect l="47532" t="74446" r="50518" b="13282"/>
            <a:stretch/>
          </p:blipFill>
          <p:spPr>
            <a:xfrm>
              <a:off x="6781141" y="2403429"/>
              <a:ext cx="120150" cy="262800"/>
            </a:xfrm>
            <a:prstGeom prst="rect">
              <a:avLst/>
            </a:prstGeom>
            <a:noFill/>
            <a:ln>
              <a:noFill/>
            </a:ln>
          </p:spPr>
        </p:pic>
      </p:grpSp>
      <p:grpSp>
        <p:nvGrpSpPr>
          <p:cNvPr id="148" name="Google Shape;148;p20"/>
          <p:cNvGrpSpPr/>
          <p:nvPr/>
        </p:nvGrpSpPr>
        <p:grpSpPr>
          <a:xfrm>
            <a:off x="5312333" y="1729567"/>
            <a:ext cx="1978268" cy="2779575"/>
            <a:chOff x="3755649" y="1297175"/>
            <a:chExt cx="1483701" cy="2084681"/>
          </a:xfrm>
        </p:grpSpPr>
        <p:cxnSp>
          <p:nvCxnSpPr>
            <p:cNvPr id="149" name="Google Shape;149;p20"/>
            <p:cNvCxnSpPr/>
            <p:nvPr/>
          </p:nvCxnSpPr>
          <p:spPr>
            <a:xfrm rot="10800000" flipH="1">
              <a:off x="3755649" y="3111890"/>
              <a:ext cx="405000" cy="600"/>
            </a:xfrm>
            <a:prstGeom prst="straightConnector1">
              <a:avLst/>
            </a:prstGeom>
            <a:noFill/>
            <a:ln w="38100" cap="flat" cmpd="sng">
              <a:solidFill>
                <a:srgbClr val="999999"/>
              </a:solidFill>
              <a:prstDash val="solid"/>
              <a:round/>
              <a:headEnd type="none" w="med" len="med"/>
              <a:tailEnd type="triangle" w="med" len="med"/>
            </a:ln>
          </p:spPr>
        </p:cxnSp>
        <p:pic>
          <p:nvPicPr>
            <p:cNvPr id="150" name="Google Shape;150;p20"/>
            <p:cNvPicPr preferRelativeResize="0"/>
            <p:nvPr/>
          </p:nvPicPr>
          <p:blipFill rotWithShape="1">
            <a:blip r:embed="rId5">
              <a:alphaModFix/>
            </a:blip>
            <a:srcRect l="89188" t="42215" r="3064" b="33981"/>
            <a:stretch/>
          </p:blipFill>
          <p:spPr>
            <a:xfrm>
              <a:off x="4258288" y="2754344"/>
              <a:ext cx="695299" cy="627512"/>
            </a:xfrm>
            <a:prstGeom prst="rect">
              <a:avLst/>
            </a:prstGeom>
            <a:noFill/>
            <a:ln>
              <a:noFill/>
            </a:ln>
          </p:spPr>
        </p:pic>
        <p:cxnSp>
          <p:nvCxnSpPr>
            <p:cNvPr id="151" name="Google Shape;151;p20"/>
            <p:cNvCxnSpPr/>
            <p:nvPr/>
          </p:nvCxnSpPr>
          <p:spPr>
            <a:xfrm rot="10800000" flipH="1">
              <a:off x="3759528" y="1948574"/>
              <a:ext cx="405000" cy="600"/>
            </a:xfrm>
            <a:prstGeom prst="straightConnector1">
              <a:avLst/>
            </a:prstGeom>
            <a:noFill/>
            <a:ln w="38100" cap="flat" cmpd="sng">
              <a:solidFill>
                <a:srgbClr val="999999"/>
              </a:solidFill>
              <a:prstDash val="solid"/>
              <a:round/>
              <a:headEnd type="none" w="med" len="med"/>
              <a:tailEnd type="triangle" w="med" len="med"/>
            </a:ln>
          </p:spPr>
        </p:cxnSp>
        <p:grpSp>
          <p:nvGrpSpPr>
            <p:cNvPr id="152" name="Google Shape;152;p20"/>
            <p:cNvGrpSpPr/>
            <p:nvPr/>
          </p:nvGrpSpPr>
          <p:grpSpPr>
            <a:xfrm>
              <a:off x="3904650" y="1297175"/>
              <a:ext cx="1334700" cy="788655"/>
              <a:chOff x="4720575" y="2571438"/>
              <a:chExt cx="1334700" cy="788655"/>
            </a:xfrm>
          </p:grpSpPr>
          <p:sp>
            <p:nvSpPr>
              <p:cNvPr id="153" name="Google Shape;153;p20"/>
              <p:cNvSpPr txBox="1"/>
              <p:nvPr/>
            </p:nvSpPr>
            <p:spPr>
              <a:xfrm>
                <a:off x="4720575" y="2571438"/>
                <a:ext cx="1334700" cy="335100"/>
              </a:xfrm>
              <a:prstGeom prst="rect">
                <a:avLst/>
              </a:prstGeom>
              <a:noFill/>
              <a:ln>
                <a:noFill/>
              </a:ln>
            </p:spPr>
            <p:txBody>
              <a:bodyPr spcFirstLastPara="1" wrap="square" lIns="121900" tIns="121900" rIns="121900" bIns="121900" anchor="t" anchorCtr="0">
                <a:noAutofit/>
              </a:bodyPr>
              <a:lstStyle/>
              <a:p>
                <a:pPr algn="ctr"/>
                <a:r>
                  <a:rPr lang="en" sz="1067">
                    <a:latin typeface="Montserrat"/>
                    <a:ea typeface="Montserrat"/>
                    <a:cs typeface="Montserrat"/>
                    <a:sym typeface="Montserrat"/>
                  </a:rPr>
                  <a:t>a priori locations in NLP system and brain</a:t>
                </a:r>
                <a:endParaRPr sz="1067">
                  <a:latin typeface="Montserrat"/>
                  <a:ea typeface="Montserrat"/>
                  <a:cs typeface="Montserrat"/>
                  <a:sym typeface="Montserrat"/>
                </a:endParaRPr>
              </a:p>
            </p:txBody>
          </p:sp>
          <p:pic>
            <p:nvPicPr>
              <p:cNvPr id="154" name="Google Shape;154;p20"/>
              <p:cNvPicPr preferRelativeResize="0"/>
              <p:nvPr/>
            </p:nvPicPr>
            <p:blipFill rotWithShape="1">
              <a:blip r:embed="rId3">
                <a:alphaModFix/>
              </a:blip>
              <a:srcRect l="50577" t="75033" r="41018" b="15499"/>
              <a:stretch/>
            </p:blipFill>
            <p:spPr>
              <a:xfrm>
                <a:off x="5055115" y="3099613"/>
                <a:ext cx="665612" cy="260480"/>
              </a:xfrm>
              <a:prstGeom prst="rect">
                <a:avLst/>
              </a:prstGeom>
              <a:noFill/>
              <a:ln>
                <a:noFill/>
              </a:ln>
            </p:spPr>
          </p:pic>
        </p:grpSp>
      </p:grpSp>
      <p:pic>
        <p:nvPicPr>
          <p:cNvPr id="2" name="Picture 1" descr="Diagram&#10;&#10;Description automatically generated">
            <a:extLst>
              <a:ext uri="{FF2B5EF4-FFF2-40B4-BE49-F238E27FC236}">
                <a16:creationId xmlns:a16="http://schemas.microsoft.com/office/drawing/2014/main" id="{6AA6B348-9936-600C-0EFF-880FB8623838}"/>
              </a:ext>
            </a:extLst>
          </p:cNvPr>
          <p:cNvPicPr>
            <a:picLocks noChangeAspect="1"/>
          </p:cNvPicPr>
          <p:nvPr/>
        </p:nvPicPr>
        <p:blipFill rotWithShape="1">
          <a:blip r:embed="rId6">
            <a:extLst>
              <a:ext uri="{28A0092B-C50C-407E-A947-70E740481C1C}">
                <a14:useLocalDpi xmlns:a14="http://schemas.microsoft.com/office/drawing/2010/main" val="0"/>
              </a:ext>
            </a:extLst>
          </a:blip>
          <a:srcRect t="7885" r="56160" b="79542"/>
          <a:stretch/>
        </p:blipFill>
        <p:spPr>
          <a:xfrm>
            <a:off x="673842" y="2607453"/>
            <a:ext cx="2276270" cy="591812"/>
          </a:xfrm>
          <a:prstGeom prst="rect">
            <a:avLst/>
          </a:prstGeom>
        </p:spPr>
      </p:pic>
      <p:sp>
        <p:nvSpPr>
          <p:cNvPr id="3" name="Slide Number Placeholder 2">
            <a:extLst>
              <a:ext uri="{FF2B5EF4-FFF2-40B4-BE49-F238E27FC236}">
                <a16:creationId xmlns:a16="http://schemas.microsoft.com/office/drawing/2014/main" id="{FDC8021B-27FE-A459-BDCF-8BC145D9B178}"/>
              </a:ext>
            </a:extLst>
          </p:cNvPr>
          <p:cNvSpPr>
            <a:spLocks noGrp="1"/>
          </p:cNvSpPr>
          <p:nvPr>
            <p:ph type="sldNum" idx="12"/>
          </p:nvPr>
        </p:nvSpPr>
        <p:spPr/>
        <p:txBody>
          <a:bodyPr/>
          <a:lstStyle/>
          <a:p>
            <a:fld id="{00000000-1234-1234-1234-123412341234}" type="slidenum">
              <a:rPr lang="en" smtClean="0"/>
              <a:pPr/>
              <a:t>13</a:t>
            </a:fld>
            <a:endParaRPr lang="en"/>
          </a:p>
        </p:txBody>
      </p:sp>
      <p:sp>
        <p:nvSpPr>
          <p:cNvPr id="5" name="Rectangle 4">
            <a:extLst>
              <a:ext uri="{FF2B5EF4-FFF2-40B4-BE49-F238E27FC236}">
                <a16:creationId xmlns:a16="http://schemas.microsoft.com/office/drawing/2014/main" id="{30E8EF94-DB9A-2063-1057-24C7646C70B1}"/>
              </a:ext>
            </a:extLst>
          </p:cNvPr>
          <p:cNvSpPr/>
          <p:nvPr/>
        </p:nvSpPr>
        <p:spPr>
          <a:xfrm>
            <a:off x="3634401" y="3012599"/>
            <a:ext cx="1495228" cy="1253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F3F3550-C380-3759-6A70-7EE9B0BD628C}"/>
              </a:ext>
            </a:extLst>
          </p:cNvPr>
          <p:cNvGrpSpPr/>
          <p:nvPr/>
        </p:nvGrpSpPr>
        <p:grpSpPr>
          <a:xfrm>
            <a:off x="381701" y="1826267"/>
            <a:ext cx="5032300" cy="2996308"/>
            <a:chOff x="381701" y="1826267"/>
            <a:chExt cx="5032300" cy="2996308"/>
          </a:xfrm>
        </p:grpSpPr>
        <p:grpSp>
          <p:nvGrpSpPr>
            <p:cNvPr id="155" name="Google Shape;155;p20"/>
            <p:cNvGrpSpPr/>
            <p:nvPr/>
          </p:nvGrpSpPr>
          <p:grpSpPr>
            <a:xfrm>
              <a:off x="381701" y="1826267"/>
              <a:ext cx="5032300" cy="2996308"/>
              <a:chOff x="57675" y="1369700"/>
              <a:chExt cx="3774225" cy="2247231"/>
            </a:xfrm>
          </p:grpSpPr>
          <p:cxnSp>
            <p:nvCxnSpPr>
              <p:cNvPr id="156" name="Google Shape;156;p20"/>
              <p:cNvCxnSpPr>
                <a:stCxn id="157" idx="3"/>
              </p:cNvCxnSpPr>
              <p:nvPr/>
            </p:nvCxnSpPr>
            <p:spPr>
              <a:xfrm>
                <a:off x="1644337" y="2654956"/>
                <a:ext cx="678600" cy="486900"/>
              </a:xfrm>
              <a:prstGeom prst="straightConnector1">
                <a:avLst/>
              </a:prstGeom>
              <a:noFill/>
              <a:ln w="38100" cap="flat" cmpd="sng">
                <a:solidFill>
                  <a:srgbClr val="999999"/>
                </a:solidFill>
                <a:prstDash val="solid"/>
                <a:round/>
                <a:headEnd type="none" w="med" len="med"/>
                <a:tailEnd type="triangle" w="med" len="med"/>
              </a:ln>
            </p:spPr>
          </p:cxnSp>
          <p:sp>
            <p:nvSpPr>
              <p:cNvPr id="158" name="Google Shape;158;p20"/>
              <p:cNvSpPr/>
              <p:nvPr/>
            </p:nvSpPr>
            <p:spPr>
              <a:xfrm>
                <a:off x="2712009" y="2685937"/>
                <a:ext cx="719400" cy="719100"/>
              </a:xfrm>
              <a:prstGeom prst="donut">
                <a:avLst>
                  <a:gd name="adj" fmla="val 27861"/>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59" name="Google Shape;159;p20"/>
              <p:cNvCxnSpPr/>
              <p:nvPr/>
            </p:nvCxnSpPr>
            <p:spPr>
              <a:xfrm>
                <a:off x="2939877" y="3114113"/>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160" name="Google Shape;160;p20"/>
              <p:cNvCxnSpPr/>
              <p:nvPr/>
            </p:nvCxnSpPr>
            <p:spPr>
              <a:xfrm flipH="1">
                <a:off x="2682587"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161" name="Google Shape;161;p20"/>
              <p:cNvCxnSpPr/>
              <p:nvPr/>
            </p:nvCxnSpPr>
            <p:spPr>
              <a:xfrm flipH="1">
                <a:off x="2937234" y="3114113"/>
                <a:ext cx="261300" cy="352500"/>
              </a:xfrm>
              <a:prstGeom prst="straightConnector1">
                <a:avLst/>
              </a:prstGeom>
              <a:noFill/>
              <a:ln w="9525" cap="flat" cmpd="sng">
                <a:solidFill>
                  <a:srgbClr val="595959"/>
                </a:solidFill>
                <a:prstDash val="solid"/>
                <a:round/>
                <a:headEnd type="none" w="med" len="med"/>
                <a:tailEnd type="none" w="med" len="med"/>
              </a:ln>
            </p:spPr>
          </p:cxnSp>
          <p:cxnSp>
            <p:nvCxnSpPr>
              <p:cNvPr id="162" name="Google Shape;162;p20"/>
              <p:cNvCxnSpPr/>
              <p:nvPr/>
            </p:nvCxnSpPr>
            <p:spPr>
              <a:xfrm>
                <a:off x="2682824" y="3466499"/>
                <a:ext cx="256200" cy="1800"/>
              </a:xfrm>
              <a:prstGeom prst="straightConnector1">
                <a:avLst/>
              </a:prstGeom>
              <a:noFill/>
              <a:ln w="9525" cap="flat" cmpd="sng">
                <a:solidFill>
                  <a:srgbClr val="595959"/>
                </a:solidFill>
                <a:prstDash val="solid"/>
                <a:round/>
                <a:headEnd type="none" w="med" len="med"/>
                <a:tailEnd type="none" w="med" len="med"/>
              </a:ln>
            </p:spPr>
          </p:cxnSp>
          <p:cxnSp>
            <p:nvCxnSpPr>
              <p:cNvPr id="163" name="Google Shape;163;p20"/>
              <p:cNvCxnSpPr/>
              <p:nvPr/>
            </p:nvCxnSpPr>
            <p:spPr>
              <a:xfrm>
                <a:off x="2682824"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164" name="Google Shape;164;p20"/>
              <p:cNvCxnSpPr/>
              <p:nvPr/>
            </p:nvCxnSpPr>
            <p:spPr>
              <a:xfrm>
                <a:off x="2937471" y="3468172"/>
                <a:ext cx="1800" cy="146700"/>
              </a:xfrm>
              <a:prstGeom prst="straightConnector1">
                <a:avLst/>
              </a:prstGeom>
              <a:noFill/>
              <a:ln w="9525" cap="flat" cmpd="sng">
                <a:solidFill>
                  <a:srgbClr val="595959"/>
                </a:solidFill>
                <a:prstDash val="solid"/>
                <a:round/>
                <a:headEnd type="none" w="med" len="med"/>
                <a:tailEnd type="none" w="med" len="med"/>
              </a:ln>
            </p:spPr>
          </p:cxnSp>
          <p:cxnSp>
            <p:nvCxnSpPr>
              <p:cNvPr id="165" name="Google Shape;165;p20"/>
              <p:cNvCxnSpPr/>
              <p:nvPr/>
            </p:nvCxnSpPr>
            <p:spPr>
              <a:xfrm rot="10800000" flipH="1">
                <a:off x="2937471" y="3123431"/>
                <a:ext cx="265800" cy="364200"/>
              </a:xfrm>
              <a:prstGeom prst="straightConnector1">
                <a:avLst/>
              </a:prstGeom>
              <a:noFill/>
              <a:ln w="9525" cap="flat" cmpd="sng">
                <a:solidFill>
                  <a:srgbClr val="595959"/>
                </a:solidFill>
                <a:prstDash val="solid"/>
                <a:round/>
                <a:headEnd type="none" w="med" len="med"/>
                <a:tailEnd type="none" w="med" len="med"/>
              </a:ln>
            </p:spPr>
          </p:cxnSp>
          <p:cxnSp>
            <p:nvCxnSpPr>
              <p:cNvPr id="166" name="Google Shape;166;p20"/>
              <p:cNvCxnSpPr/>
              <p:nvPr/>
            </p:nvCxnSpPr>
            <p:spPr>
              <a:xfrm rot="10800000">
                <a:off x="2684271" y="3487631"/>
                <a:ext cx="253200" cy="0"/>
              </a:xfrm>
              <a:prstGeom prst="straightConnector1">
                <a:avLst/>
              </a:prstGeom>
              <a:noFill/>
              <a:ln w="9525" cap="flat" cmpd="sng">
                <a:solidFill>
                  <a:srgbClr val="595959"/>
                </a:solidFill>
                <a:prstDash val="solid"/>
                <a:round/>
                <a:headEnd type="none" w="med" len="med"/>
                <a:tailEnd type="none" w="med" len="med"/>
              </a:ln>
            </p:spPr>
          </p:cxnSp>
          <p:cxnSp>
            <p:nvCxnSpPr>
              <p:cNvPr id="167" name="Google Shape;167;p20"/>
              <p:cNvCxnSpPr/>
              <p:nvPr/>
            </p:nvCxnSpPr>
            <p:spPr>
              <a:xfrm>
                <a:off x="3198918" y="3117644"/>
                <a:ext cx="4800" cy="5100"/>
              </a:xfrm>
              <a:prstGeom prst="straightConnector1">
                <a:avLst/>
              </a:prstGeom>
              <a:noFill/>
              <a:ln w="9525" cap="flat" cmpd="sng">
                <a:solidFill>
                  <a:srgbClr val="595959"/>
                </a:solidFill>
                <a:prstDash val="solid"/>
                <a:round/>
                <a:headEnd type="none" w="med" len="med"/>
                <a:tailEnd type="none" w="med" len="med"/>
              </a:ln>
            </p:spPr>
          </p:cxnSp>
          <p:sp>
            <p:nvSpPr>
              <p:cNvPr id="168" name="Google Shape;168;p20"/>
              <p:cNvSpPr/>
              <p:nvPr/>
            </p:nvSpPr>
            <p:spPr>
              <a:xfrm>
                <a:off x="2684846" y="3117644"/>
                <a:ext cx="511500" cy="346800"/>
              </a:xfrm>
              <a:prstGeom prst="parallelogram">
                <a:avLst>
                  <a:gd name="adj" fmla="val 74642"/>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9" name="Google Shape;169;p20"/>
              <p:cNvSpPr/>
              <p:nvPr/>
            </p:nvSpPr>
            <p:spPr>
              <a:xfrm rot="-5400000" flipH="1">
                <a:off x="2877320" y="3176044"/>
                <a:ext cx="378600" cy="258900"/>
              </a:xfrm>
              <a:prstGeom prst="parallelogram">
                <a:avLst>
                  <a:gd name="adj" fmla="val 120428"/>
                </a:avLst>
              </a:prstGeom>
              <a:solidFill>
                <a:srgbClr val="A2C4C9"/>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 name="Google Shape;170;p20"/>
              <p:cNvSpPr/>
              <p:nvPr/>
            </p:nvSpPr>
            <p:spPr>
              <a:xfrm>
                <a:off x="2685130" y="3489731"/>
                <a:ext cx="253200" cy="1272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 name="Google Shape;171;p20"/>
              <p:cNvSpPr/>
              <p:nvPr/>
            </p:nvSpPr>
            <p:spPr>
              <a:xfrm>
                <a:off x="2686032" y="3462819"/>
                <a:ext cx="253200" cy="26100"/>
              </a:xfrm>
              <a:prstGeom prst="rect">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2" name="Google Shape;172;p20"/>
              <p:cNvSpPr txBox="1"/>
              <p:nvPr/>
            </p:nvSpPr>
            <p:spPr>
              <a:xfrm>
                <a:off x="2876420" y="2654948"/>
                <a:ext cx="649800" cy="40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fMRI</a:t>
                </a:r>
                <a:endParaRPr sz="1067">
                  <a:latin typeface="Montserrat"/>
                  <a:ea typeface="Montserrat"/>
                  <a:cs typeface="Montserrat"/>
                  <a:sym typeface="Montserrat"/>
                </a:endParaRPr>
              </a:p>
            </p:txBody>
          </p:sp>
          <p:sp>
            <p:nvSpPr>
              <p:cNvPr id="173" name="Google Shape;173;p20"/>
              <p:cNvSpPr/>
              <p:nvPr/>
            </p:nvSpPr>
            <p:spPr>
              <a:xfrm rot="-2301283">
                <a:off x="2900983" y="3495704"/>
                <a:ext cx="87990" cy="102438"/>
              </a:xfrm>
              <a:prstGeom prst="parallelogram">
                <a:avLst>
                  <a:gd name="adj" fmla="val 83333"/>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57" name="Google Shape;157;p20"/>
              <p:cNvPicPr preferRelativeResize="0"/>
              <p:nvPr/>
            </p:nvPicPr>
            <p:blipFill rotWithShape="1">
              <a:blip r:embed="rId7">
                <a:alphaModFix/>
              </a:blip>
              <a:srcRect l="61930" t="17464" r="34476" b="72053"/>
              <a:stretch/>
            </p:blipFill>
            <p:spPr>
              <a:xfrm>
                <a:off x="1179678" y="2442908"/>
                <a:ext cx="464659" cy="424097"/>
              </a:xfrm>
              <a:prstGeom prst="rect">
                <a:avLst/>
              </a:prstGeom>
              <a:noFill/>
              <a:ln>
                <a:noFill/>
              </a:ln>
            </p:spPr>
          </p:pic>
          <p:sp>
            <p:nvSpPr>
              <p:cNvPr id="175" name="Google Shape;175;p20"/>
              <p:cNvSpPr txBox="1"/>
              <p:nvPr/>
            </p:nvSpPr>
            <p:spPr>
              <a:xfrm>
                <a:off x="57675" y="2468738"/>
                <a:ext cx="1097100" cy="353961"/>
              </a:xfrm>
              <a:prstGeom prst="rect">
                <a:avLst/>
              </a:prstGeom>
              <a:noFill/>
              <a:ln>
                <a:noFill/>
              </a:ln>
            </p:spPr>
            <p:txBody>
              <a:bodyPr spcFirstLastPara="1" wrap="square" lIns="121900" tIns="121900" rIns="121900" bIns="121900" anchor="t" anchorCtr="0">
                <a:spAutoFit/>
              </a:bodyPr>
              <a:lstStyle/>
              <a:p>
                <a:r>
                  <a:rPr lang="en" sz="1467">
                    <a:latin typeface="Montserrat"/>
                    <a:ea typeface="Montserrat"/>
                    <a:cs typeface="Montserrat"/>
                    <a:sym typeface="Montserrat"/>
                  </a:rPr>
                  <a:t>~5000 words</a:t>
                </a:r>
                <a:endParaRPr sz="1467">
                  <a:latin typeface="Montserrat"/>
                  <a:ea typeface="Montserrat"/>
                  <a:cs typeface="Montserrat"/>
                  <a:sym typeface="Montserrat"/>
                </a:endParaRPr>
              </a:p>
            </p:txBody>
          </p:sp>
          <p:sp>
            <p:nvSpPr>
              <p:cNvPr id="176" name="Google Shape;176;p20"/>
              <p:cNvSpPr txBox="1"/>
              <p:nvPr/>
            </p:nvSpPr>
            <p:spPr>
              <a:xfrm>
                <a:off x="2497200" y="1369700"/>
                <a:ext cx="1334700" cy="226800"/>
              </a:xfrm>
              <a:prstGeom prst="rect">
                <a:avLst/>
              </a:prstGeom>
              <a:noFill/>
              <a:ln>
                <a:noFill/>
              </a:ln>
            </p:spPr>
            <p:txBody>
              <a:bodyPr spcFirstLastPara="1" wrap="square" lIns="121900" tIns="121900" rIns="121900" bIns="121900" anchor="t" anchorCtr="0">
                <a:noAutofit/>
              </a:bodyPr>
              <a:lstStyle/>
              <a:p>
                <a:r>
                  <a:rPr lang="en" sz="1067">
                    <a:latin typeface="Montserrat"/>
                    <a:ea typeface="Montserrat"/>
                    <a:cs typeface="Montserrat"/>
                    <a:sym typeface="Montserrat"/>
                  </a:rPr>
                  <a:t>language model (LM)</a:t>
                </a:r>
                <a:endParaRPr sz="1067">
                  <a:latin typeface="Montserrat"/>
                  <a:ea typeface="Montserrat"/>
                  <a:cs typeface="Montserrat"/>
                  <a:sym typeface="Montserrat"/>
                </a:endParaRPr>
              </a:p>
            </p:txBody>
          </p:sp>
          <p:grpSp>
            <p:nvGrpSpPr>
              <p:cNvPr id="177" name="Google Shape;177;p20"/>
              <p:cNvGrpSpPr/>
              <p:nvPr/>
            </p:nvGrpSpPr>
            <p:grpSpPr>
              <a:xfrm>
                <a:off x="2307703" y="1596510"/>
                <a:ext cx="1488675" cy="801907"/>
                <a:chOff x="165685" y="1319882"/>
                <a:chExt cx="1830413" cy="985992"/>
              </a:xfrm>
            </p:grpSpPr>
            <p:grpSp>
              <p:nvGrpSpPr>
                <p:cNvPr id="178" name="Google Shape;178;p20"/>
                <p:cNvGrpSpPr/>
                <p:nvPr/>
              </p:nvGrpSpPr>
              <p:grpSpPr>
                <a:xfrm>
                  <a:off x="165685" y="1319882"/>
                  <a:ext cx="1830413" cy="985992"/>
                  <a:chOff x="3450775" y="3052875"/>
                  <a:chExt cx="2692179" cy="1450201"/>
                </a:xfrm>
              </p:grpSpPr>
              <p:pic>
                <p:nvPicPr>
                  <p:cNvPr id="179" name="Google Shape;179;p20"/>
                  <p:cNvPicPr preferRelativeResize="0"/>
                  <p:nvPr/>
                </p:nvPicPr>
                <p:blipFill rotWithShape="1">
                  <a:blip r:embed="rId3">
                    <a:alphaModFix/>
                  </a:blip>
                  <a:srcRect l="475" t="9788" r="61212" b="26650"/>
                  <a:stretch/>
                </p:blipFill>
                <p:spPr>
                  <a:xfrm>
                    <a:off x="3450775" y="3052877"/>
                    <a:ext cx="2692179" cy="1450199"/>
                  </a:xfrm>
                  <a:prstGeom prst="rect">
                    <a:avLst/>
                  </a:prstGeom>
                  <a:noFill/>
                  <a:ln>
                    <a:noFill/>
                  </a:ln>
                </p:spPr>
              </p:pic>
              <p:pic>
                <p:nvPicPr>
                  <p:cNvPr id="180" name="Google Shape;180;p20"/>
                  <p:cNvPicPr preferRelativeResize="0"/>
                  <p:nvPr/>
                </p:nvPicPr>
                <p:blipFill rotWithShape="1">
                  <a:blip r:embed="rId3">
                    <a:alphaModFix/>
                  </a:blip>
                  <a:srcRect l="3679" t="15273" r="87556" b="75220"/>
                  <a:stretch/>
                </p:blipFill>
                <p:spPr>
                  <a:xfrm>
                    <a:off x="4468118" y="3580613"/>
                    <a:ext cx="615876" cy="216901"/>
                  </a:xfrm>
                  <a:prstGeom prst="rect">
                    <a:avLst/>
                  </a:prstGeom>
                  <a:noFill/>
                  <a:ln>
                    <a:noFill/>
                  </a:ln>
                </p:spPr>
              </p:pic>
              <p:pic>
                <p:nvPicPr>
                  <p:cNvPr id="181" name="Google Shape;181;p20"/>
                  <p:cNvPicPr preferRelativeResize="0"/>
                  <p:nvPr/>
                </p:nvPicPr>
                <p:blipFill rotWithShape="1">
                  <a:blip r:embed="rId3">
                    <a:alphaModFix/>
                  </a:blip>
                  <a:srcRect l="3679" t="15272" r="87556" b="75643"/>
                  <a:stretch/>
                </p:blipFill>
                <p:spPr>
                  <a:xfrm>
                    <a:off x="5263446" y="3987063"/>
                    <a:ext cx="615876" cy="207249"/>
                  </a:xfrm>
                  <a:prstGeom prst="rect">
                    <a:avLst/>
                  </a:prstGeom>
                  <a:noFill/>
                  <a:ln>
                    <a:noFill/>
                  </a:ln>
                </p:spPr>
              </p:pic>
              <p:pic>
                <p:nvPicPr>
                  <p:cNvPr id="182" name="Google Shape;182;p20"/>
                  <p:cNvPicPr preferRelativeResize="0"/>
                  <p:nvPr/>
                </p:nvPicPr>
                <p:blipFill rotWithShape="1">
                  <a:blip r:embed="rId3">
                    <a:alphaModFix/>
                  </a:blip>
                  <a:srcRect l="3679" t="15272" r="87556" b="75643"/>
                  <a:stretch/>
                </p:blipFill>
                <p:spPr>
                  <a:xfrm>
                    <a:off x="4468114" y="3987063"/>
                    <a:ext cx="615876" cy="207249"/>
                  </a:xfrm>
                  <a:prstGeom prst="rect">
                    <a:avLst/>
                  </a:prstGeom>
                  <a:noFill/>
                  <a:ln>
                    <a:noFill/>
                  </a:ln>
                </p:spPr>
              </p:pic>
              <p:sp>
                <p:nvSpPr>
                  <p:cNvPr id="183" name="Google Shape;183;p20"/>
                  <p:cNvSpPr/>
                  <p:nvPr/>
                </p:nvSpPr>
                <p:spPr>
                  <a:xfrm>
                    <a:off x="3502225" y="3052875"/>
                    <a:ext cx="176100" cy="12018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grpSp>
            <p:pic>
              <p:nvPicPr>
                <p:cNvPr id="184" name="Google Shape;184;p20"/>
                <p:cNvPicPr preferRelativeResize="0"/>
                <p:nvPr/>
              </p:nvPicPr>
              <p:blipFill rotWithShape="1">
                <a:blip r:embed="rId3">
                  <a:alphaModFix/>
                </a:blip>
                <a:srcRect l="50577" t="75033" r="41018" b="15499"/>
                <a:stretch/>
              </p:blipFill>
              <p:spPr>
                <a:xfrm>
                  <a:off x="1400984" y="1660978"/>
                  <a:ext cx="430054" cy="168300"/>
                </a:xfrm>
                <a:prstGeom prst="rect">
                  <a:avLst/>
                </a:prstGeom>
                <a:noFill/>
                <a:ln>
                  <a:noFill/>
                </a:ln>
              </p:spPr>
            </p:pic>
          </p:grpSp>
          <p:cxnSp>
            <p:nvCxnSpPr>
              <p:cNvPr id="185" name="Google Shape;185;p20"/>
              <p:cNvCxnSpPr>
                <a:stCxn id="157" idx="3"/>
              </p:cNvCxnSpPr>
              <p:nvPr/>
            </p:nvCxnSpPr>
            <p:spPr>
              <a:xfrm rot="10800000" flipH="1">
                <a:off x="1644337" y="2241856"/>
                <a:ext cx="704100" cy="413100"/>
              </a:xfrm>
              <a:prstGeom prst="straightConnector1">
                <a:avLst/>
              </a:prstGeom>
              <a:noFill/>
              <a:ln w="38100" cap="flat" cmpd="sng">
                <a:solidFill>
                  <a:srgbClr val="999999"/>
                </a:solidFill>
                <a:prstDash val="solid"/>
                <a:round/>
                <a:headEnd type="none" w="med" len="med"/>
                <a:tailEnd type="triangle" w="med" len="med"/>
              </a:ln>
            </p:spPr>
          </p:cxnSp>
        </p:grpSp>
        <p:pic>
          <p:nvPicPr>
            <p:cNvPr id="4" name="Picture 3" descr="Diagram&#10;&#10;Description automatically generated">
              <a:extLst>
                <a:ext uri="{FF2B5EF4-FFF2-40B4-BE49-F238E27FC236}">
                  <a16:creationId xmlns:a16="http://schemas.microsoft.com/office/drawing/2014/main" id="{7937DE3C-CC09-1D81-8FE7-FB61C163D4CF}"/>
                </a:ext>
              </a:extLst>
            </p:cNvPr>
            <p:cNvPicPr>
              <a:picLocks noChangeAspect="1"/>
            </p:cNvPicPr>
            <p:nvPr/>
          </p:nvPicPr>
          <p:blipFill rotWithShape="1">
            <a:blip r:embed="rId6">
              <a:extLst>
                <a:ext uri="{28A0092B-C50C-407E-A947-70E740481C1C}">
                  <a14:useLocalDpi xmlns:a14="http://schemas.microsoft.com/office/drawing/2010/main" val="0"/>
                </a:ext>
              </a:extLst>
            </a:blip>
            <a:srcRect l="9455" t="14237" r="83836" b="82755"/>
            <a:stretch/>
          </p:blipFill>
          <p:spPr>
            <a:xfrm>
              <a:off x="3620769" y="3017617"/>
              <a:ext cx="348343" cy="141514"/>
            </a:xfrm>
            <a:prstGeom prst="rect">
              <a:avLst/>
            </a:prstGeom>
          </p:spPr>
        </p:pic>
        <p:pic>
          <p:nvPicPr>
            <p:cNvPr id="6" name="Picture 5" descr="Diagram&#10;&#10;Description automatically generated">
              <a:extLst>
                <a:ext uri="{FF2B5EF4-FFF2-40B4-BE49-F238E27FC236}">
                  <a16:creationId xmlns:a16="http://schemas.microsoft.com/office/drawing/2014/main" id="{C698292D-228F-0C24-9E9B-375811E94263}"/>
                </a:ext>
              </a:extLst>
            </p:cNvPr>
            <p:cNvPicPr>
              <a:picLocks noChangeAspect="1"/>
            </p:cNvPicPr>
            <p:nvPr/>
          </p:nvPicPr>
          <p:blipFill rotWithShape="1">
            <a:blip r:embed="rId6">
              <a:extLst>
                <a:ext uri="{28A0092B-C50C-407E-A947-70E740481C1C}">
                  <a14:useLocalDpi xmlns:a14="http://schemas.microsoft.com/office/drawing/2010/main" val="0"/>
                </a:ext>
              </a:extLst>
            </a:blip>
            <a:srcRect l="15954" t="14931" r="79853" b="82523"/>
            <a:stretch/>
          </p:blipFill>
          <p:spPr>
            <a:xfrm>
              <a:off x="4249985" y="3048316"/>
              <a:ext cx="217715" cy="119743"/>
            </a:xfrm>
            <a:prstGeom prst="rect">
              <a:avLst/>
            </a:prstGeom>
          </p:spPr>
        </p:pic>
        <p:pic>
          <p:nvPicPr>
            <p:cNvPr id="7" name="Picture 6" descr="Diagram&#10;&#10;Description automatically generated">
              <a:extLst>
                <a:ext uri="{FF2B5EF4-FFF2-40B4-BE49-F238E27FC236}">
                  <a16:creationId xmlns:a16="http://schemas.microsoft.com/office/drawing/2014/main" id="{9890FECE-0CB4-75F0-3681-E9243C93935D}"/>
                </a:ext>
              </a:extLst>
            </p:cNvPr>
            <p:cNvPicPr>
              <a:picLocks noChangeAspect="1"/>
            </p:cNvPicPr>
            <p:nvPr/>
          </p:nvPicPr>
          <p:blipFill rotWithShape="1">
            <a:blip r:embed="rId6">
              <a:extLst>
                <a:ext uri="{28A0092B-C50C-407E-A947-70E740481C1C}">
                  <a14:useLocalDpi xmlns:a14="http://schemas.microsoft.com/office/drawing/2010/main" val="0"/>
                </a:ext>
              </a:extLst>
            </a:blip>
            <a:srcRect l="19940" t="14468" r="69159" b="82755"/>
            <a:stretch/>
          </p:blipFill>
          <p:spPr>
            <a:xfrm>
              <a:off x="4682076" y="3024587"/>
              <a:ext cx="566057" cy="130629"/>
            </a:xfrm>
            <a:prstGeom prst="rect">
              <a:avLst/>
            </a:prstGeom>
          </p:spPr>
        </p:pic>
      </p:grpSp>
      <p:sp>
        <p:nvSpPr>
          <p:cNvPr id="43" name="Google Shape;260;g2094abaaa3f_0_131">
            <a:extLst>
              <a:ext uri="{FF2B5EF4-FFF2-40B4-BE49-F238E27FC236}">
                <a16:creationId xmlns:a16="http://schemas.microsoft.com/office/drawing/2014/main" id="{1C45CD47-3752-98CB-287F-C3FF0BFFE318}"/>
              </a:ext>
            </a:extLst>
          </p:cNvPr>
          <p:cNvSpPr/>
          <p:nvPr/>
        </p:nvSpPr>
        <p:spPr>
          <a:xfrm>
            <a:off x="173040" y="5091947"/>
            <a:ext cx="11161800" cy="495653"/>
          </a:xfrm>
          <a:prstGeom prst="rect">
            <a:avLst/>
          </a:prstGeom>
          <a:solidFill>
            <a:srgbClr val="FCE5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a:buNone/>
            </a:pPr>
            <a:r>
              <a:rPr lang="en-SG" sz="2000">
                <a:solidFill>
                  <a:schemeClr val="dk1"/>
                </a:solidFill>
                <a:latin typeface="Helvetica Neue"/>
                <a:ea typeface="Helvetica Neue"/>
                <a:cs typeface="Helvetica Neue"/>
                <a:sym typeface="Helvetica Neue"/>
              </a:rPr>
              <a:t>Brain alignment of a LM ⇒ how similar its representations are to a human brain’s</a:t>
            </a:r>
            <a:endParaRPr sz="200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59784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8" descr="Text&#10;&#10;Description automatically generated with low confidence">
            <a:extLst>
              <a:ext uri="{FF2B5EF4-FFF2-40B4-BE49-F238E27FC236}">
                <a16:creationId xmlns:a16="http://schemas.microsoft.com/office/drawing/2014/main" id="{8D63C205-21D5-62A5-33D7-6AC9396D09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1977"/>
          <a:stretch/>
        </p:blipFill>
        <p:spPr>
          <a:xfrm>
            <a:off x="8469664" y="3023590"/>
            <a:ext cx="3493821" cy="2563118"/>
          </a:xfrm>
        </p:spPr>
      </p:pic>
      <p:sp>
        <p:nvSpPr>
          <p:cNvPr id="2" name="Title 1">
            <a:extLst>
              <a:ext uri="{FF2B5EF4-FFF2-40B4-BE49-F238E27FC236}">
                <a16:creationId xmlns:a16="http://schemas.microsoft.com/office/drawing/2014/main" id="{952EC1B7-EEEB-D5C7-85FC-7FFF6EAE673F}"/>
              </a:ext>
            </a:extLst>
          </p:cNvPr>
          <p:cNvSpPr>
            <a:spLocks noGrp="1"/>
          </p:cNvSpPr>
          <p:nvPr>
            <p:ph type="title"/>
          </p:nvPr>
        </p:nvSpPr>
        <p:spPr>
          <a:xfrm>
            <a:off x="360680" y="92076"/>
            <a:ext cx="10515600" cy="721735"/>
          </a:xfrm>
        </p:spPr>
        <p:txBody>
          <a:bodyPr>
            <a:normAutofit/>
          </a:bodyPr>
          <a:lstStyle/>
          <a:p>
            <a:r>
              <a:rPr lang="en-US" sz="2800" b="1">
                <a:latin typeface="Helvetica Neue" panose="020B0604020202020204"/>
              </a:rPr>
              <a:t>Encoding schema</a:t>
            </a:r>
          </a:p>
        </p:txBody>
      </p:sp>
      <p:sp>
        <p:nvSpPr>
          <p:cNvPr id="14" name="Arrow: Right 13">
            <a:extLst>
              <a:ext uri="{FF2B5EF4-FFF2-40B4-BE49-F238E27FC236}">
                <a16:creationId xmlns:a16="http://schemas.microsoft.com/office/drawing/2014/main" id="{0DEFAD52-BB98-5F3C-359E-A954C61C46C4}"/>
              </a:ext>
            </a:extLst>
          </p:cNvPr>
          <p:cNvSpPr/>
          <p:nvPr/>
        </p:nvSpPr>
        <p:spPr>
          <a:xfrm rot="5400000">
            <a:off x="10554327" y="2661180"/>
            <a:ext cx="1083753" cy="676275"/>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Present</a:t>
            </a:r>
          </a:p>
        </p:txBody>
      </p:sp>
      <p:sp>
        <p:nvSpPr>
          <p:cNvPr id="15" name="TextBox 14">
            <a:extLst>
              <a:ext uri="{FF2B5EF4-FFF2-40B4-BE49-F238E27FC236}">
                <a16:creationId xmlns:a16="http://schemas.microsoft.com/office/drawing/2014/main" id="{F8EB3467-79E2-B9D5-C0DC-88DA2892F408}"/>
              </a:ext>
            </a:extLst>
          </p:cNvPr>
          <p:cNvSpPr txBox="1"/>
          <p:nvPr/>
        </p:nvSpPr>
        <p:spPr>
          <a:xfrm>
            <a:off x="10449138" y="2022957"/>
            <a:ext cx="1294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Stimulus</a:t>
            </a:r>
          </a:p>
        </p:txBody>
      </p:sp>
      <p:sp>
        <p:nvSpPr>
          <p:cNvPr id="17" name="TextBox 16">
            <a:extLst>
              <a:ext uri="{FF2B5EF4-FFF2-40B4-BE49-F238E27FC236}">
                <a16:creationId xmlns:a16="http://schemas.microsoft.com/office/drawing/2014/main" id="{A5DB3652-DED1-329A-5FE4-00416C2DAF2C}"/>
              </a:ext>
            </a:extLst>
          </p:cNvPr>
          <p:cNvSpPr txBox="1"/>
          <p:nvPr/>
        </p:nvSpPr>
        <p:spPr>
          <a:xfrm>
            <a:off x="564472" y="2022958"/>
            <a:ext cx="1294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Stimulus</a:t>
            </a:r>
          </a:p>
        </p:txBody>
      </p:sp>
      <p:sp>
        <p:nvSpPr>
          <p:cNvPr id="18" name="Rectangle 17">
            <a:extLst>
              <a:ext uri="{FF2B5EF4-FFF2-40B4-BE49-F238E27FC236}">
                <a16:creationId xmlns:a16="http://schemas.microsoft.com/office/drawing/2014/main" id="{1AFE2413-C851-2E2C-7CD7-BF02F26D34E9}"/>
              </a:ext>
            </a:extLst>
          </p:cNvPr>
          <p:cNvSpPr/>
          <p:nvPr/>
        </p:nvSpPr>
        <p:spPr>
          <a:xfrm>
            <a:off x="5919864" y="4133386"/>
            <a:ext cx="1276350" cy="542925"/>
          </a:xfrm>
          <a:prstGeom prst="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Ridge Regression</a:t>
            </a:r>
          </a:p>
        </p:txBody>
      </p:sp>
      <p:sp>
        <p:nvSpPr>
          <p:cNvPr id="16" name="Arrow: Right 15">
            <a:extLst>
              <a:ext uri="{FF2B5EF4-FFF2-40B4-BE49-F238E27FC236}">
                <a16:creationId xmlns:a16="http://schemas.microsoft.com/office/drawing/2014/main" id="{98AA1643-90B1-5F91-434D-1D37B6FC0222}"/>
              </a:ext>
            </a:extLst>
          </p:cNvPr>
          <p:cNvSpPr/>
          <p:nvPr/>
        </p:nvSpPr>
        <p:spPr>
          <a:xfrm rot="5400000">
            <a:off x="669661" y="2688362"/>
            <a:ext cx="1083753" cy="676275"/>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Input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EB60B1D7-A253-4912-BD93-924410AD1827}"/>
              </a:ext>
            </a:extLst>
          </p:cNvPr>
          <p:cNvSpPr/>
          <p:nvPr/>
        </p:nvSpPr>
        <p:spPr>
          <a:xfrm>
            <a:off x="4992630" y="4189692"/>
            <a:ext cx="857611" cy="430312"/>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Input</a:t>
            </a:r>
          </a:p>
        </p:txBody>
      </p:sp>
      <p:sp>
        <p:nvSpPr>
          <p:cNvPr id="21" name="Arrow: Right 20">
            <a:extLst>
              <a:ext uri="{FF2B5EF4-FFF2-40B4-BE49-F238E27FC236}">
                <a16:creationId xmlns:a16="http://schemas.microsoft.com/office/drawing/2014/main" id="{2BD5CA23-BA2C-CD93-9B56-62308C553095}"/>
              </a:ext>
            </a:extLst>
          </p:cNvPr>
          <p:cNvSpPr/>
          <p:nvPr/>
        </p:nvSpPr>
        <p:spPr>
          <a:xfrm>
            <a:off x="7265837" y="4179086"/>
            <a:ext cx="1053924" cy="430312"/>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Output</a:t>
            </a:r>
          </a:p>
        </p:txBody>
      </p:sp>
      <p:pic>
        <p:nvPicPr>
          <p:cNvPr id="22" name="Content Placeholder 10" descr="Graphical user interface, diagram&#10;&#10;Description automatically generated">
            <a:extLst>
              <a:ext uri="{FF2B5EF4-FFF2-40B4-BE49-F238E27FC236}">
                <a16:creationId xmlns:a16="http://schemas.microsoft.com/office/drawing/2014/main" id="{28EC46B1-6577-C963-0516-B99F58BC6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15" y="3596807"/>
            <a:ext cx="3099553" cy="1473350"/>
          </a:xfrm>
          <a:prstGeom prst="rect">
            <a:avLst/>
          </a:prstGeom>
        </p:spPr>
      </p:pic>
      <p:sp>
        <p:nvSpPr>
          <p:cNvPr id="24" name="TextBox 23">
            <a:extLst>
              <a:ext uri="{FF2B5EF4-FFF2-40B4-BE49-F238E27FC236}">
                <a16:creationId xmlns:a16="http://schemas.microsoft.com/office/drawing/2014/main" id="{525D6F72-4C30-FD77-6F28-2F3822ABE897}"/>
              </a:ext>
            </a:extLst>
          </p:cNvPr>
          <p:cNvSpPr txBox="1"/>
          <p:nvPr/>
        </p:nvSpPr>
        <p:spPr>
          <a:xfrm>
            <a:off x="5155192" y="3717421"/>
            <a:ext cx="3952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a:t>
            </a:r>
          </a:p>
        </p:txBody>
      </p:sp>
      <p:sp>
        <p:nvSpPr>
          <p:cNvPr id="25" name="TextBox 24">
            <a:extLst>
              <a:ext uri="{FF2B5EF4-FFF2-40B4-BE49-F238E27FC236}">
                <a16:creationId xmlns:a16="http://schemas.microsoft.com/office/drawing/2014/main" id="{C2A88E13-988B-ACBD-21A3-95BF66DCB926}"/>
              </a:ext>
            </a:extLst>
          </p:cNvPr>
          <p:cNvSpPr txBox="1"/>
          <p:nvPr/>
        </p:nvSpPr>
        <p:spPr>
          <a:xfrm>
            <a:off x="7565666" y="3715568"/>
            <a:ext cx="3952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cs typeface="Times New Roman" panose="02020603050405020304" pitchFamily="18" charset="0"/>
              </a:rPr>
              <a:t>Y</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76B35AE-247C-8E10-9CDA-8483EF91E785}"/>
              </a:ext>
            </a:extLst>
          </p:cNvPr>
          <p:cNvSpPr txBox="1"/>
          <p:nvPr/>
        </p:nvSpPr>
        <p:spPr>
          <a:xfrm>
            <a:off x="6392692" y="3715568"/>
            <a:ext cx="3952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cs typeface="Times New Roman" panose="02020603050405020304" pitchFamily="18" charset="0"/>
              </a:rPr>
              <a:t>W</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Chart, line chart&#10;&#10;Description automatically generated">
            <a:extLst>
              <a:ext uri="{FF2B5EF4-FFF2-40B4-BE49-F238E27FC236}">
                <a16:creationId xmlns:a16="http://schemas.microsoft.com/office/drawing/2014/main" id="{4F4AE29A-0FA5-9494-4660-AA09DD7CA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822" y="1708370"/>
            <a:ext cx="4937740" cy="1941087"/>
          </a:xfrm>
          <a:prstGeom prst="rect">
            <a:avLst/>
          </a:prstGeom>
        </p:spPr>
      </p:pic>
      <p:sp>
        <p:nvSpPr>
          <p:cNvPr id="23" name="Oval 22">
            <a:extLst>
              <a:ext uri="{FF2B5EF4-FFF2-40B4-BE49-F238E27FC236}">
                <a16:creationId xmlns:a16="http://schemas.microsoft.com/office/drawing/2014/main" id="{37E260C7-F96C-AF15-DB03-915312DD08DB}"/>
              </a:ext>
            </a:extLst>
          </p:cNvPr>
          <p:cNvSpPr/>
          <p:nvPr/>
        </p:nvSpPr>
        <p:spPr>
          <a:xfrm>
            <a:off x="2011067" y="3625238"/>
            <a:ext cx="1397218" cy="168018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97D34728-03D7-0BEF-8FB4-0EC54893D1EC}"/>
              </a:ext>
            </a:extLst>
          </p:cNvPr>
          <p:cNvSpPr txBox="1"/>
          <p:nvPr/>
        </p:nvSpPr>
        <p:spPr>
          <a:xfrm>
            <a:off x="3939702" y="1202794"/>
            <a:ext cx="52228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cs typeface="Times New Roman" panose="02020603050405020304" pitchFamily="18" charset="0"/>
              </a:rPr>
              <a:t>Pearson Correlation (R) = Corr(Y, W(X))</a:t>
            </a:r>
            <a:endParaRPr kumimoji="0" lang="en-US" sz="2400" b="0" i="0" u="none" strike="noStrike" kern="1200" cap="none" spc="0" normalizeH="0" baseline="0" noProof="0">
              <a:ln>
                <a:noFill/>
              </a:ln>
              <a:solidFill>
                <a:prstClr val="black"/>
              </a:solidFill>
              <a:effectLst/>
              <a:uLnTx/>
              <a:uFillTx/>
              <a:cs typeface="Times New Roman" panose="02020603050405020304" pitchFamily="18" charset="0"/>
            </a:endParaRPr>
          </a:p>
        </p:txBody>
      </p:sp>
      <p:pic>
        <p:nvPicPr>
          <p:cNvPr id="5" name="Picture 4" descr="Diagram&#10;&#10;Description automatically generated with medium confidence">
            <a:extLst>
              <a:ext uri="{FF2B5EF4-FFF2-40B4-BE49-F238E27FC236}">
                <a16:creationId xmlns:a16="http://schemas.microsoft.com/office/drawing/2014/main" id="{3A1D50A0-D176-1537-1199-257CB2D74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1647" y="3625238"/>
            <a:ext cx="1311446" cy="1680187"/>
          </a:xfrm>
          <a:prstGeom prst="rect">
            <a:avLst/>
          </a:prstGeom>
        </p:spPr>
      </p:pic>
      <p:pic>
        <p:nvPicPr>
          <p:cNvPr id="3" name="Picture 2" descr="Diagram&#10;&#10;Description automatically generated">
            <a:extLst>
              <a:ext uri="{FF2B5EF4-FFF2-40B4-BE49-F238E27FC236}">
                <a16:creationId xmlns:a16="http://schemas.microsoft.com/office/drawing/2014/main" id="{B1EA90C5-6BD7-C9AB-85AE-D5B98A9C3DB9}"/>
              </a:ext>
            </a:extLst>
          </p:cNvPr>
          <p:cNvPicPr>
            <a:picLocks noChangeAspect="1"/>
          </p:cNvPicPr>
          <p:nvPr/>
        </p:nvPicPr>
        <p:blipFill rotWithShape="1">
          <a:blip r:embed="rId6">
            <a:extLst>
              <a:ext uri="{28A0092B-C50C-407E-A947-70E740481C1C}">
                <a14:useLocalDpi xmlns:a14="http://schemas.microsoft.com/office/drawing/2010/main" val="0"/>
              </a:ext>
            </a:extLst>
          </a:blip>
          <a:srcRect t="7885" r="56160" b="79542"/>
          <a:stretch/>
        </p:blipFill>
        <p:spPr>
          <a:xfrm>
            <a:off x="134567" y="1455033"/>
            <a:ext cx="2276270" cy="591812"/>
          </a:xfrm>
          <a:prstGeom prst="rect">
            <a:avLst/>
          </a:prstGeom>
        </p:spPr>
      </p:pic>
      <p:pic>
        <p:nvPicPr>
          <p:cNvPr id="4" name="Picture 3" descr="Diagram&#10;&#10;Description automatically generated">
            <a:extLst>
              <a:ext uri="{FF2B5EF4-FFF2-40B4-BE49-F238E27FC236}">
                <a16:creationId xmlns:a16="http://schemas.microsoft.com/office/drawing/2014/main" id="{D5A97CD3-7FC1-3863-874E-7CC6F06EEC6F}"/>
              </a:ext>
            </a:extLst>
          </p:cNvPr>
          <p:cNvPicPr>
            <a:picLocks noChangeAspect="1"/>
          </p:cNvPicPr>
          <p:nvPr/>
        </p:nvPicPr>
        <p:blipFill rotWithShape="1">
          <a:blip r:embed="rId6">
            <a:extLst>
              <a:ext uri="{28A0092B-C50C-407E-A947-70E740481C1C}">
                <a14:useLocalDpi xmlns:a14="http://schemas.microsoft.com/office/drawing/2010/main" val="0"/>
              </a:ext>
            </a:extLst>
          </a:blip>
          <a:srcRect t="7885" r="56160" b="79542"/>
          <a:stretch/>
        </p:blipFill>
        <p:spPr>
          <a:xfrm>
            <a:off x="9781163" y="1433627"/>
            <a:ext cx="2276270" cy="591812"/>
          </a:xfrm>
          <a:prstGeom prst="rect">
            <a:avLst/>
          </a:prstGeom>
        </p:spPr>
      </p:pic>
      <p:sp>
        <p:nvSpPr>
          <p:cNvPr id="10" name="Slide Number Placeholder 9">
            <a:extLst>
              <a:ext uri="{FF2B5EF4-FFF2-40B4-BE49-F238E27FC236}">
                <a16:creationId xmlns:a16="http://schemas.microsoft.com/office/drawing/2014/main" id="{C5FD629E-E3A1-E8F1-6070-4EBBE940936C}"/>
              </a:ext>
            </a:extLst>
          </p:cNvPr>
          <p:cNvSpPr>
            <a:spLocks noGrp="1"/>
          </p:cNvSpPr>
          <p:nvPr>
            <p:ph type="sldNum" sz="quarter" idx="12"/>
          </p:nvPr>
        </p:nvSpPr>
        <p:spPr/>
        <p:txBody>
          <a:bodyPr/>
          <a:lstStyle/>
          <a:p>
            <a:fld id="{5F2E2D64-2AF7-44BE-8925-D454CE4894DF}" type="slidenum">
              <a:rPr lang="en-US" smtClean="0"/>
              <a:t>14</a:t>
            </a:fld>
            <a:endParaRPr lang="en-US"/>
          </a:p>
        </p:txBody>
      </p:sp>
      <p:sp>
        <p:nvSpPr>
          <p:cNvPr id="8" name="Rectangle 7">
            <a:extLst>
              <a:ext uri="{FF2B5EF4-FFF2-40B4-BE49-F238E27FC236}">
                <a16:creationId xmlns:a16="http://schemas.microsoft.com/office/drawing/2014/main" id="{3C1C41F6-E8A6-C3C1-C469-8BBD9E1316C4}"/>
              </a:ext>
            </a:extLst>
          </p:cNvPr>
          <p:cNvSpPr/>
          <p:nvPr/>
        </p:nvSpPr>
        <p:spPr>
          <a:xfrm>
            <a:off x="9430311" y="3568376"/>
            <a:ext cx="2431700" cy="357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F2D314B-0B74-413D-9BFC-7140C6E1B45D}"/>
              </a:ext>
            </a:extLst>
          </p:cNvPr>
          <p:cNvSpPr/>
          <p:nvPr/>
        </p:nvSpPr>
        <p:spPr>
          <a:xfrm>
            <a:off x="3156800" y="1764918"/>
            <a:ext cx="297553" cy="1473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8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p:bldP spid="18" grpId="0" animBg="1"/>
      <p:bldP spid="16" grpId="0" animBg="1"/>
      <p:bldP spid="20" grpId="0" animBg="1"/>
      <p:bldP spid="21" grpId="0" animBg="1"/>
      <p:bldP spid="24" grpId="0"/>
      <p:bldP spid="25" grpId="0"/>
      <p:bldP spid="26" grpId="0"/>
      <p:bldP spid="23"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2"/>
          <p:cNvSpPr txBox="1">
            <a:spLocks noGrp="1"/>
          </p:cNvSpPr>
          <p:nvPr>
            <p:ph type="body" idx="1"/>
          </p:nvPr>
        </p:nvSpPr>
        <p:spPr>
          <a:xfrm>
            <a:off x="147633" y="1104900"/>
            <a:ext cx="11892000" cy="669600"/>
          </a:xfrm>
          <a:prstGeom prst="rect">
            <a:avLst/>
          </a:prstGeom>
        </p:spPr>
        <p:txBody>
          <a:bodyPr spcFirstLastPara="1" vert="horz" wrap="square" lIns="91433" tIns="45700" rIns="91433" bIns="45700" rtlCol="0" anchor="t" anchorCtr="0">
            <a:normAutofit fontScale="85000" lnSpcReduction="20000"/>
          </a:bodyPr>
          <a:lstStyle/>
          <a:p>
            <a:pPr indent="-482588">
              <a:spcAft>
                <a:spcPts val="1333"/>
              </a:spcAft>
              <a:buSzPts val="2100"/>
              <a:buFont typeface="Calibri"/>
              <a:buChar char="•"/>
            </a:pPr>
            <a:r>
              <a:rPr lang="en"/>
              <a:t>Independent model per participant</a:t>
            </a:r>
            <a:endParaRPr/>
          </a:p>
        </p:txBody>
      </p:sp>
      <p:sp>
        <p:nvSpPr>
          <p:cNvPr id="494" name="Google Shape;494;p52"/>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a:latin typeface="Helvetica Neue" panose="020B0604020202020204"/>
              </a:rPr>
              <a:t>Encoding: training independent models</a:t>
            </a:r>
            <a:endParaRPr sz="2800" b="1">
              <a:latin typeface="Helvetica Neue" panose="020B0604020202020204"/>
            </a:endParaRPr>
          </a:p>
        </p:txBody>
      </p:sp>
      <p:grpSp>
        <p:nvGrpSpPr>
          <p:cNvPr id="496" name="Google Shape;496;p52"/>
          <p:cNvGrpSpPr/>
          <p:nvPr/>
        </p:nvGrpSpPr>
        <p:grpSpPr>
          <a:xfrm>
            <a:off x="879895" y="1853167"/>
            <a:ext cx="10589205" cy="1657042"/>
            <a:chOff x="659921" y="1389875"/>
            <a:chExt cx="7941904" cy="1045125"/>
          </a:xfrm>
        </p:grpSpPr>
        <p:grpSp>
          <p:nvGrpSpPr>
            <p:cNvPr id="497" name="Google Shape;497;p52"/>
            <p:cNvGrpSpPr/>
            <p:nvPr/>
          </p:nvGrpSpPr>
          <p:grpSpPr>
            <a:xfrm>
              <a:off x="659921" y="1389875"/>
              <a:ext cx="1990504" cy="990025"/>
              <a:chOff x="951746" y="1407000"/>
              <a:chExt cx="1990504" cy="990025"/>
            </a:xfrm>
          </p:grpSpPr>
          <p:sp>
            <p:nvSpPr>
              <p:cNvPr id="498" name="Google Shape;498;p52"/>
              <p:cNvSpPr txBox="1"/>
              <p:nvPr/>
            </p:nvSpPr>
            <p:spPr>
              <a:xfrm>
                <a:off x="1758525" y="1407000"/>
                <a:ext cx="5439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P1</a:t>
                </a:r>
                <a:endParaRPr sz="2400" b="1">
                  <a:latin typeface="Calibri"/>
                  <a:ea typeface="Calibri"/>
                  <a:cs typeface="Calibri"/>
                  <a:sym typeface="Calibri"/>
                </a:endParaRPr>
              </a:p>
            </p:txBody>
          </p:sp>
          <p:grpSp>
            <p:nvGrpSpPr>
              <p:cNvPr id="499" name="Google Shape;499;p52"/>
              <p:cNvGrpSpPr/>
              <p:nvPr/>
            </p:nvGrpSpPr>
            <p:grpSpPr>
              <a:xfrm>
                <a:off x="951746" y="1664525"/>
                <a:ext cx="1990504" cy="732500"/>
                <a:chOff x="951746" y="1664525"/>
                <a:chExt cx="1990504" cy="732500"/>
              </a:xfrm>
            </p:grpSpPr>
            <p:pic>
              <p:nvPicPr>
                <p:cNvPr id="500" name="Google Shape;500;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01" name="Google Shape;501;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02" name="Google Shape;502;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grpSp>
        <p:sp>
          <p:nvSpPr>
            <p:cNvPr id="503" name="Google Shape;503;p52"/>
            <p:cNvSpPr txBox="1"/>
            <p:nvPr/>
          </p:nvSpPr>
          <p:spPr>
            <a:xfrm>
              <a:off x="5658975" y="1444975"/>
              <a:ext cx="6156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grpSp>
          <p:nvGrpSpPr>
            <p:cNvPr id="504" name="Google Shape;504;p52"/>
            <p:cNvGrpSpPr/>
            <p:nvPr/>
          </p:nvGrpSpPr>
          <p:grpSpPr>
            <a:xfrm>
              <a:off x="3147571" y="1444975"/>
              <a:ext cx="1990504" cy="990025"/>
              <a:chOff x="3576746" y="1485000"/>
              <a:chExt cx="1990504" cy="990025"/>
            </a:xfrm>
          </p:grpSpPr>
          <p:sp>
            <p:nvSpPr>
              <p:cNvPr id="505" name="Google Shape;505;p52"/>
              <p:cNvSpPr txBox="1"/>
              <p:nvPr/>
            </p:nvSpPr>
            <p:spPr>
              <a:xfrm>
                <a:off x="4383525" y="1485000"/>
                <a:ext cx="5439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P2</a:t>
                </a:r>
                <a:endParaRPr sz="2400" b="1">
                  <a:latin typeface="Calibri"/>
                  <a:ea typeface="Calibri"/>
                  <a:cs typeface="Calibri"/>
                  <a:sym typeface="Calibri"/>
                </a:endParaRPr>
              </a:p>
            </p:txBody>
          </p:sp>
          <p:grpSp>
            <p:nvGrpSpPr>
              <p:cNvPr id="506" name="Google Shape;506;p52"/>
              <p:cNvGrpSpPr/>
              <p:nvPr/>
            </p:nvGrpSpPr>
            <p:grpSpPr>
              <a:xfrm>
                <a:off x="3576746" y="1742525"/>
                <a:ext cx="1990504" cy="732500"/>
                <a:chOff x="951746" y="1664525"/>
                <a:chExt cx="1990504" cy="732500"/>
              </a:xfrm>
            </p:grpSpPr>
            <p:pic>
              <p:nvPicPr>
                <p:cNvPr id="507" name="Google Shape;507;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08" name="Google Shape;508;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09" name="Google Shape;509;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sp>
            <p:nvSpPr>
              <p:cNvPr id="510" name="Google Shape;510;p52"/>
              <p:cNvSpPr/>
              <p:nvPr/>
            </p:nvSpPr>
            <p:spPr>
              <a:xfrm>
                <a:off x="5024100" y="2048750"/>
                <a:ext cx="51600" cy="57300"/>
              </a:xfrm>
              <a:prstGeom prst="rect">
                <a:avLst/>
              </a:prstGeom>
              <a:solidFill>
                <a:srgbClr val="FF000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11" name="Google Shape;511;p52"/>
            <p:cNvGrpSpPr/>
            <p:nvPr/>
          </p:nvGrpSpPr>
          <p:grpSpPr>
            <a:xfrm>
              <a:off x="6611321" y="1444975"/>
              <a:ext cx="1990504" cy="990025"/>
              <a:chOff x="6748646" y="1535763"/>
              <a:chExt cx="1990504" cy="990025"/>
            </a:xfrm>
          </p:grpSpPr>
          <p:sp>
            <p:nvSpPr>
              <p:cNvPr id="512" name="Google Shape;512;p52"/>
              <p:cNvSpPr txBox="1"/>
              <p:nvPr/>
            </p:nvSpPr>
            <p:spPr>
              <a:xfrm>
                <a:off x="7555425" y="1535763"/>
                <a:ext cx="5439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PN</a:t>
                </a:r>
                <a:endParaRPr sz="2400" b="1">
                  <a:latin typeface="Calibri"/>
                  <a:ea typeface="Calibri"/>
                  <a:cs typeface="Calibri"/>
                  <a:sym typeface="Calibri"/>
                </a:endParaRPr>
              </a:p>
            </p:txBody>
          </p:sp>
          <p:grpSp>
            <p:nvGrpSpPr>
              <p:cNvPr id="513" name="Google Shape;513;p52"/>
              <p:cNvGrpSpPr/>
              <p:nvPr/>
            </p:nvGrpSpPr>
            <p:grpSpPr>
              <a:xfrm>
                <a:off x="6748646" y="1793288"/>
                <a:ext cx="1990504" cy="732500"/>
                <a:chOff x="951746" y="1664525"/>
                <a:chExt cx="1990504" cy="732500"/>
              </a:xfrm>
            </p:grpSpPr>
            <p:pic>
              <p:nvPicPr>
                <p:cNvPr id="514" name="Google Shape;514;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15" name="Google Shape;515;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16" name="Google Shape;516;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sp>
            <p:nvSpPr>
              <p:cNvPr id="517" name="Google Shape;517;p52"/>
              <p:cNvSpPr/>
              <p:nvPr/>
            </p:nvSpPr>
            <p:spPr>
              <a:xfrm>
                <a:off x="8187600" y="2106050"/>
                <a:ext cx="51600" cy="57300"/>
              </a:xfrm>
              <a:prstGeom prst="rect">
                <a:avLst/>
              </a:prstGeom>
              <a:solidFill>
                <a:srgbClr val="FFFF0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518" name="Google Shape;518;p52"/>
          <p:cNvGrpSpPr/>
          <p:nvPr/>
        </p:nvGrpSpPr>
        <p:grpSpPr>
          <a:xfrm>
            <a:off x="930528" y="4542333"/>
            <a:ext cx="10422939" cy="1458600"/>
            <a:chOff x="697896" y="3406750"/>
            <a:chExt cx="7817204" cy="1093950"/>
          </a:xfrm>
        </p:grpSpPr>
        <p:grpSp>
          <p:nvGrpSpPr>
            <p:cNvPr id="519" name="Google Shape;519;p52"/>
            <p:cNvGrpSpPr/>
            <p:nvPr/>
          </p:nvGrpSpPr>
          <p:grpSpPr>
            <a:xfrm>
              <a:off x="697896" y="3446825"/>
              <a:ext cx="1990504" cy="1053875"/>
              <a:chOff x="951746" y="1343150"/>
              <a:chExt cx="1990504" cy="1053875"/>
            </a:xfrm>
          </p:grpSpPr>
          <p:sp>
            <p:nvSpPr>
              <p:cNvPr id="520" name="Google Shape;520;p52"/>
              <p:cNvSpPr txBox="1"/>
              <p:nvPr/>
            </p:nvSpPr>
            <p:spPr>
              <a:xfrm>
                <a:off x="1529925" y="1343150"/>
                <a:ext cx="12993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P1, v1</a:t>
                </a:r>
                <a:endParaRPr sz="2400" b="1">
                  <a:latin typeface="Calibri"/>
                  <a:ea typeface="Calibri"/>
                  <a:cs typeface="Calibri"/>
                  <a:sym typeface="Calibri"/>
                </a:endParaRPr>
              </a:p>
            </p:txBody>
          </p:sp>
          <p:grpSp>
            <p:nvGrpSpPr>
              <p:cNvPr id="521" name="Google Shape;521;p52"/>
              <p:cNvGrpSpPr/>
              <p:nvPr/>
            </p:nvGrpSpPr>
            <p:grpSpPr>
              <a:xfrm>
                <a:off x="951746" y="1664525"/>
                <a:ext cx="1990504" cy="732500"/>
                <a:chOff x="951746" y="1664525"/>
                <a:chExt cx="1990504" cy="732500"/>
              </a:xfrm>
            </p:grpSpPr>
            <p:pic>
              <p:nvPicPr>
                <p:cNvPr id="522" name="Google Shape;522;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23" name="Google Shape;523;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24" name="Google Shape;524;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grpSp>
        <p:grpSp>
          <p:nvGrpSpPr>
            <p:cNvPr id="525" name="Google Shape;525;p52"/>
            <p:cNvGrpSpPr/>
            <p:nvPr/>
          </p:nvGrpSpPr>
          <p:grpSpPr>
            <a:xfrm>
              <a:off x="3104846" y="3446825"/>
              <a:ext cx="1990504" cy="1053875"/>
              <a:chOff x="951746" y="1343150"/>
              <a:chExt cx="1990504" cy="1053875"/>
            </a:xfrm>
          </p:grpSpPr>
          <p:sp>
            <p:nvSpPr>
              <p:cNvPr id="526" name="Google Shape;526;p52"/>
              <p:cNvSpPr txBox="1"/>
              <p:nvPr/>
            </p:nvSpPr>
            <p:spPr>
              <a:xfrm>
                <a:off x="1529925" y="1343150"/>
                <a:ext cx="12993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P1, v2</a:t>
                </a:r>
                <a:endParaRPr sz="2400" b="1">
                  <a:latin typeface="Calibri"/>
                  <a:ea typeface="Calibri"/>
                  <a:cs typeface="Calibri"/>
                  <a:sym typeface="Calibri"/>
                </a:endParaRPr>
              </a:p>
            </p:txBody>
          </p:sp>
          <p:grpSp>
            <p:nvGrpSpPr>
              <p:cNvPr id="527" name="Google Shape;527;p52"/>
              <p:cNvGrpSpPr/>
              <p:nvPr/>
            </p:nvGrpSpPr>
            <p:grpSpPr>
              <a:xfrm>
                <a:off x="951746" y="1664525"/>
                <a:ext cx="1990504" cy="732500"/>
                <a:chOff x="951746" y="1664525"/>
                <a:chExt cx="1990504" cy="732500"/>
              </a:xfrm>
            </p:grpSpPr>
            <p:pic>
              <p:nvPicPr>
                <p:cNvPr id="528" name="Google Shape;528;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29" name="Google Shape;529;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30" name="Google Shape;530;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grpSp>
        <p:grpSp>
          <p:nvGrpSpPr>
            <p:cNvPr id="531" name="Google Shape;531;p52"/>
            <p:cNvGrpSpPr/>
            <p:nvPr/>
          </p:nvGrpSpPr>
          <p:grpSpPr>
            <a:xfrm>
              <a:off x="4329228" y="3916996"/>
              <a:ext cx="719416" cy="581971"/>
              <a:chOff x="3782725" y="2321454"/>
              <a:chExt cx="878300" cy="710501"/>
            </a:xfrm>
          </p:grpSpPr>
          <p:pic>
            <p:nvPicPr>
              <p:cNvPr id="532" name="Google Shape;532;p52"/>
              <p:cNvPicPr preferRelativeResize="0"/>
              <p:nvPr/>
            </p:nvPicPr>
            <p:blipFill rotWithShape="1">
              <a:blip r:embed="rId3">
                <a:alphaModFix/>
              </a:blip>
              <a:srcRect l="62543" t="68159" r="27799" b="9354"/>
              <a:stretch/>
            </p:blipFill>
            <p:spPr>
              <a:xfrm>
                <a:off x="3782725" y="2321454"/>
                <a:ext cx="878300" cy="710501"/>
              </a:xfrm>
              <a:prstGeom prst="rect">
                <a:avLst/>
              </a:prstGeom>
              <a:noFill/>
              <a:ln>
                <a:noFill/>
              </a:ln>
            </p:spPr>
          </p:pic>
          <p:sp>
            <p:nvSpPr>
              <p:cNvPr id="533" name="Google Shape;533;p52"/>
              <p:cNvSpPr/>
              <p:nvPr/>
            </p:nvSpPr>
            <p:spPr>
              <a:xfrm rot="1214296">
                <a:off x="4071676" y="2506752"/>
                <a:ext cx="63309" cy="76406"/>
              </a:xfrm>
              <a:prstGeom prst="ellipse">
                <a:avLst/>
              </a:prstGeom>
              <a:solidFill>
                <a:srgbClr val="666666"/>
              </a:solidFill>
              <a:ln>
                <a:noFill/>
              </a:ln>
            </p:spPr>
            <p:txBody>
              <a:bodyPr spcFirstLastPara="1" wrap="square" lIns="121900" tIns="121900" rIns="121900" bIns="121900" anchor="ctr" anchorCtr="0">
                <a:noAutofit/>
              </a:bodyPr>
              <a:lstStyle/>
              <a:p>
                <a:endParaRPr sz="2400"/>
              </a:p>
            </p:txBody>
          </p:sp>
          <p:sp>
            <p:nvSpPr>
              <p:cNvPr id="534" name="Google Shape;534;p52"/>
              <p:cNvSpPr/>
              <p:nvPr/>
            </p:nvSpPr>
            <p:spPr>
              <a:xfrm>
                <a:off x="4452809" y="2663580"/>
                <a:ext cx="60300" cy="60300"/>
              </a:xfrm>
              <a:prstGeom prst="rect">
                <a:avLst/>
              </a:prstGeom>
              <a:solidFill>
                <a:srgbClr val="EAD1D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535" name="Google Shape;535;p52"/>
            <p:cNvSpPr txBox="1"/>
            <p:nvPr/>
          </p:nvSpPr>
          <p:spPr>
            <a:xfrm>
              <a:off x="5702650" y="3406750"/>
              <a:ext cx="615600" cy="46163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grpSp>
          <p:nvGrpSpPr>
            <p:cNvPr id="536" name="Google Shape;536;p52"/>
            <p:cNvGrpSpPr/>
            <p:nvPr/>
          </p:nvGrpSpPr>
          <p:grpSpPr>
            <a:xfrm>
              <a:off x="6524596" y="3446825"/>
              <a:ext cx="1990504" cy="1053875"/>
              <a:chOff x="951746" y="1343150"/>
              <a:chExt cx="1990504" cy="1053875"/>
            </a:xfrm>
          </p:grpSpPr>
          <p:sp>
            <p:nvSpPr>
              <p:cNvPr id="537" name="Google Shape;537;p52"/>
              <p:cNvSpPr txBox="1"/>
              <p:nvPr/>
            </p:nvSpPr>
            <p:spPr>
              <a:xfrm>
                <a:off x="1529925" y="1343150"/>
                <a:ext cx="1299300" cy="46163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P1, vm</a:t>
                </a:r>
                <a:endParaRPr sz="2400" b="1">
                  <a:latin typeface="Calibri"/>
                  <a:ea typeface="Calibri"/>
                  <a:cs typeface="Calibri"/>
                  <a:sym typeface="Calibri"/>
                </a:endParaRPr>
              </a:p>
            </p:txBody>
          </p:sp>
          <p:grpSp>
            <p:nvGrpSpPr>
              <p:cNvPr id="538" name="Google Shape;538;p52"/>
              <p:cNvGrpSpPr/>
              <p:nvPr/>
            </p:nvGrpSpPr>
            <p:grpSpPr>
              <a:xfrm>
                <a:off x="951746" y="1664525"/>
                <a:ext cx="1990504" cy="732500"/>
                <a:chOff x="951746" y="1664525"/>
                <a:chExt cx="1990504" cy="732500"/>
              </a:xfrm>
            </p:grpSpPr>
            <p:pic>
              <p:nvPicPr>
                <p:cNvPr id="539" name="Google Shape;539;p52"/>
                <p:cNvPicPr preferRelativeResize="0"/>
                <p:nvPr/>
              </p:nvPicPr>
              <p:blipFill rotWithShape="1">
                <a:blip r:embed="rId3">
                  <a:alphaModFix/>
                </a:blip>
                <a:srcRect l="46230" t="65186" r="27800" b="9353"/>
                <a:stretch/>
              </p:blipFill>
              <p:spPr>
                <a:xfrm>
                  <a:off x="951746" y="1743350"/>
                  <a:ext cx="1919186" cy="653675"/>
                </a:xfrm>
                <a:prstGeom prst="rect">
                  <a:avLst/>
                </a:prstGeom>
                <a:noFill/>
                <a:ln>
                  <a:noFill/>
                </a:ln>
              </p:spPr>
            </p:pic>
            <p:sp>
              <p:nvSpPr>
                <p:cNvPr id="540" name="Google Shape;540;p52"/>
                <p:cNvSpPr/>
                <p:nvPr/>
              </p:nvSpPr>
              <p:spPr>
                <a:xfrm>
                  <a:off x="951750" y="1664525"/>
                  <a:ext cx="19905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41" name="Google Shape;541;p52"/>
                <p:cNvSpPr/>
                <p:nvPr/>
              </p:nvSpPr>
              <p:spPr>
                <a:xfrm>
                  <a:off x="974075" y="1778400"/>
                  <a:ext cx="1097700" cy="1482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grpSp>
        </p:grpSp>
        <p:grpSp>
          <p:nvGrpSpPr>
            <p:cNvPr id="542" name="Google Shape;542;p52"/>
            <p:cNvGrpSpPr/>
            <p:nvPr/>
          </p:nvGrpSpPr>
          <p:grpSpPr>
            <a:xfrm>
              <a:off x="7748978" y="3916996"/>
              <a:ext cx="719416" cy="581971"/>
              <a:chOff x="3782725" y="2321454"/>
              <a:chExt cx="878300" cy="710501"/>
            </a:xfrm>
          </p:grpSpPr>
          <p:pic>
            <p:nvPicPr>
              <p:cNvPr id="543" name="Google Shape;543;p52"/>
              <p:cNvPicPr preferRelativeResize="0"/>
              <p:nvPr/>
            </p:nvPicPr>
            <p:blipFill rotWithShape="1">
              <a:blip r:embed="rId3">
                <a:alphaModFix/>
              </a:blip>
              <a:srcRect l="62543" t="68159" r="27799" b="9354"/>
              <a:stretch/>
            </p:blipFill>
            <p:spPr>
              <a:xfrm>
                <a:off x="3782725" y="2321454"/>
                <a:ext cx="878300" cy="710501"/>
              </a:xfrm>
              <a:prstGeom prst="rect">
                <a:avLst/>
              </a:prstGeom>
              <a:noFill/>
              <a:ln>
                <a:noFill/>
              </a:ln>
            </p:spPr>
          </p:pic>
          <p:sp>
            <p:nvSpPr>
              <p:cNvPr id="544" name="Google Shape;544;p52"/>
              <p:cNvSpPr/>
              <p:nvPr/>
            </p:nvSpPr>
            <p:spPr>
              <a:xfrm rot="1214296">
                <a:off x="4071676" y="2506752"/>
                <a:ext cx="63309" cy="76406"/>
              </a:xfrm>
              <a:prstGeom prst="ellipse">
                <a:avLst/>
              </a:prstGeom>
              <a:solidFill>
                <a:srgbClr val="666666"/>
              </a:solidFill>
              <a:ln>
                <a:noFill/>
              </a:ln>
            </p:spPr>
            <p:txBody>
              <a:bodyPr spcFirstLastPara="1" wrap="square" lIns="121900" tIns="121900" rIns="121900" bIns="121900" anchor="ctr" anchorCtr="0">
                <a:noAutofit/>
              </a:bodyPr>
              <a:lstStyle/>
              <a:p>
                <a:endParaRPr sz="2400"/>
              </a:p>
            </p:txBody>
          </p:sp>
          <p:sp>
            <p:nvSpPr>
              <p:cNvPr id="545" name="Google Shape;545;p52"/>
              <p:cNvSpPr/>
              <p:nvPr/>
            </p:nvSpPr>
            <p:spPr>
              <a:xfrm>
                <a:off x="4187694" y="2789327"/>
                <a:ext cx="60300" cy="60300"/>
              </a:xfrm>
              <a:prstGeom prst="rect">
                <a:avLst/>
              </a:prstGeom>
              <a:solidFill>
                <a:srgbClr val="00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546" name="Google Shape;546;p52"/>
          <p:cNvSpPr txBox="1">
            <a:spLocks noGrp="1"/>
          </p:cNvSpPr>
          <p:nvPr>
            <p:ph type="body" idx="1"/>
          </p:nvPr>
        </p:nvSpPr>
        <p:spPr>
          <a:xfrm>
            <a:off x="147617" y="3846667"/>
            <a:ext cx="11892000" cy="776000"/>
          </a:xfrm>
          <a:prstGeom prst="rect">
            <a:avLst/>
          </a:prstGeom>
        </p:spPr>
        <p:txBody>
          <a:bodyPr spcFirstLastPara="1" vert="horz" wrap="square" lIns="91433" tIns="45700" rIns="91433" bIns="45700" rtlCol="0" anchor="t" anchorCtr="0">
            <a:normAutofit/>
          </a:bodyPr>
          <a:lstStyle/>
          <a:p>
            <a:pPr indent="-482588">
              <a:buSzPts val="2100"/>
              <a:buFont typeface="Calibri"/>
              <a:buChar char="•"/>
            </a:pPr>
            <a:r>
              <a:rPr lang="en" sz="2400"/>
              <a:t>Independent model per voxel / sensor-timepoint</a:t>
            </a:r>
            <a:endParaRPr sz="2400"/>
          </a:p>
        </p:txBody>
      </p:sp>
      <p:sp>
        <p:nvSpPr>
          <p:cNvPr id="2" name="Slide Number Placeholder 1">
            <a:extLst>
              <a:ext uri="{FF2B5EF4-FFF2-40B4-BE49-F238E27FC236}">
                <a16:creationId xmlns:a16="http://schemas.microsoft.com/office/drawing/2014/main" id="{14B93074-375F-29D4-D88F-0E2A4CCBC326}"/>
              </a:ext>
            </a:extLst>
          </p:cNvPr>
          <p:cNvSpPr>
            <a:spLocks noGrp="1"/>
          </p:cNvSpPr>
          <p:nvPr>
            <p:ph type="sldNum" idx="12"/>
          </p:nvPr>
        </p:nvSpPr>
        <p:spPr/>
        <p:txBody>
          <a:bodyPr/>
          <a:lstStyle/>
          <a:p>
            <a:fld id="{00000000-1234-1234-1234-123412341234}" type="slidenum">
              <a:rPr lang="en" smtClean="0"/>
              <a:pPr/>
              <a:t>15</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Research questions </a:t>
            </a:r>
            <a:endParaRPr sz="2800" b="1">
              <a:latin typeface="Helvetica Neue"/>
            </a:endParaRPr>
          </a:p>
        </p:txBody>
      </p:sp>
      <p:sp>
        <p:nvSpPr>
          <p:cNvPr id="213" name="Google Shape;213;p38"/>
          <p:cNvSpPr txBox="1">
            <a:spLocks noGrp="1"/>
          </p:cNvSpPr>
          <p:nvPr>
            <p:ph type="sldNum" idx="12"/>
          </p:nvPr>
        </p:nvSpPr>
        <p:spPr>
          <a:xfrm>
            <a:off x="8610600" y="647814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16</a:t>
            </a:fld>
            <a:endParaRPr/>
          </a:p>
        </p:txBody>
      </p:sp>
      <p:grpSp>
        <p:nvGrpSpPr>
          <p:cNvPr id="16" name="Group 15">
            <a:extLst>
              <a:ext uri="{FF2B5EF4-FFF2-40B4-BE49-F238E27FC236}">
                <a16:creationId xmlns:a16="http://schemas.microsoft.com/office/drawing/2014/main" id="{DD452C99-2050-2E0D-5612-22F3C3851CB4}"/>
              </a:ext>
            </a:extLst>
          </p:cNvPr>
          <p:cNvGrpSpPr/>
          <p:nvPr/>
        </p:nvGrpSpPr>
        <p:grpSpPr>
          <a:xfrm>
            <a:off x="28012" y="837435"/>
            <a:ext cx="3381577" cy="2713431"/>
            <a:chOff x="-75197" y="837435"/>
            <a:chExt cx="3482062" cy="2928517"/>
          </a:xfrm>
        </p:grpSpPr>
        <p:pic>
          <p:nvPicPr>
            <p:cNvPr id="4" name="Google Shape;799;p40">
              <a:extLst>
                <a:ext uri="{FF2B5EF4-FFF2-40B4-BE49-F238E27FC236}">
                  <a16:creationId xmlns:a16="http://schemas.microsoft.com/office/drawing/2014/main" id="{65C1DBEB-D2D8-3372-9B69-EEC4E09B2636}"/>
                </a:ext>
              </a:extLst>
            </p:cNvPr>
            <p:cNvPicPr preferRelativeResize="0"/>
            <p:nvPr/>
          </p:nvPicPr>
          <p:blipFill rotWithShape="1">
            <a:blip r:embed="rId3">
              <a:alphaModFix/>
            </a:blip>
            <a:srcRect l="70923" t="11552" r="5204" b="61555"/>
            <a:stretch/>
          </p:blipFill>
          <p:spPr>
            <a:xfrm>
              <a:off x="637364" y="1188048"/>
              <a:ext cx="1443593" cy="1313278"/>
            </a:xfrm>
            <a:prstGeom prst="rect">
              <a:avLst/>
            </a:prstGeom>
            <a:noFill/>
            <a:ln>
              <a:noFill/>
            </a:ln>
          </p:spPr>
        </p:pic>
        <p:sp>
          <p:nvSpPr>
            <p:cNvPr id="5" name="Google Shape;804;p40">
              <a:extLst>
                <a:ext uri="{FF2B5EF4-FFF2-40B4-BE49-F238E27FC236}">
                  <a16:creationId xmlns:a16="http://schemas.microsoft.com/office/drawing/2014/main" id="{F2BBBA2E-C716-8F54-CCA9-9C202ADAE8E3}"/>
                </a:ext>
              </a:extLst>
            </p:cNvPr>
            <p:cNvSpPr/>
            <p:nvPr/>
          </p:nvSpPr>
          <p:spPr>
            <a:xfrm rot="2700000" flipH="1">
              <a:off x="1563560" y="1010352"/>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05;p40">
              <a:extLst>
                <a:ext uri="{FF2B5EF4-FFF2-40B4-BE49-F238E27FC236}">
                  <a16:creationId xmlns:a16="http://schemas.microsoft.com/office/drawing/2014/main" id="{53303C08-5F33-BF59-E442-4F5EC59D707D}"/>
                </a:ext>
              </a:extLst>
            </p:cNvPr>
            <p:cNvSpPr/>
            <p:nvPr/>
          </p:nvSpPr>
          <p:spPr>
            <a:xfrm>
              <a:off x="2270271" y="837435"/>
              <a:ext cx="372275" cy="440650"/>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7" name="Google Shape;803;p40">
              <a:extLst>
                <a:ext uri="{FF2B5EF4-FFF2-40B4-BE49-F238E27FC236}">
                  <a16:creationId xmlns:a16="http://schemas.microsoft.com/office/drawing/2014/main" id="{E108DC9F-289A-3321-B54F-A2F21D2F4ECE}"/>
                </a:ext>
              </a:extLst>
            </p:cNvPr>
            <p:cNvSpPr txBox="1"/>
            <p:nvPr/>
          </p:nvSpPr>
          <p:spPr>
            <a:xfrm>
              <a:off x="-75197" y="2543034"/>
              <a:ext cx="3482062" cy="1222918"/>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Language models predict the next word from nearby words, but semantics are crucial for language comprehension.</a:t>
              </a:r>
              <a:endParaRPr sz="1400">
                <a:latin typeface="Arial" panose="020B0604020202020204" pitchFamily="34" charset="0"/>
                <a:ea typeface="Montserrat"/>
                <a:cs typeface="Arial" panose="020B0604020202020204" pitchFamily="34" charset="0"/>
                <a:sym typeface="Montserrat"/>
              </a:endParaRPr>
            </a:p>
          </p:txBody>
        </p:sp>
      </p:grpSp>
      <p:grpSp>
        <p:nvGrpSpPr>
          <p:cNvPr id="12" name="Google Shape;806;p40">
            <a:extLst>
              <a:ext uri="{FF2B5EF4-FFF2-40B4-BE49-F238E27FC236}">
                <a16:creationId xmlns:a16="http://schemas.microsoft.com/office/drawing/2014/main" id="{A622C885-186B-6624-CE09-44E0C2217DF0}"/>
              </a:ext>
            </a:extLst>
          </p:cNvPr>
          <p:cNvGrpSpPr/>
          <p:nvPr/>
        </p:nvGrpSpPr>
        <p:grpSpPr>
          <a:xfrm>
            <a:off x="2865512" y="1362253"/>
            <a:ext cx="391800" cy="688061"/>
            <a:chOff x="4482819" y="969575"/>
            <a:chExt cx="391800" cy="688061"/>
          </a:xfrm>
        </p:grpSpPr>
        <p:sp>
          <p:nvSpPr>
            <p:cNvPr id="13" name="Google Shape;807;p40">
              <a:extLst>
                <a:ext uri="{FF2B5EF4-FFF2-40B4-BE49-F238E27FC236}">
                  <a16:creationId xmlns:a16="http://schemas.microsoft.com/office/drawing/2014/main" id="{84A93F46-669F-B620-42AC-7FF5496203C3}"/>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14" name="Google Shape;808;p40">
              <a:extLst>
                <a:ext uri="{FF2B5EF4-FFF2-40B4-BE49-F238E27FC236}">
                  <a16:creationId xmlns:a16="http://schemas.microsoft.com/office/drawing/2014/main" id="{A530E286-73D5-EAD9-2AD9-35BF7EAF6EE1}"/>
                </a:ext>
              </a:extLst>
            </p:cNvPr>
            <p:cNvPicPr preferRelativeResize="0"/>
            <p:nvPr/>
          </p:nvPicPr>
          <p:blipFill>
            <a:blip r:embed="rId4">
              <a:alphaModFix/>
            </a:blip>
            <a:stretch>
              <a:fillRect/>
            </a:stretch>
          </p:blipFill>
          <p:spPr>
            <a:xfrm>
              <a:off x="4546550" y="1491463"/>
              <a:ext cx="264350" cy="166173"/>
            </a:xfrm>
            <a:prstGeom prst="rect">
              <a:avLst/>
            </a:prstGeom>
            <a:noFill/>
            <a:ln>
              <a:noFill/>
            </a:ln>
          </p:spPr>
        </p:pic>
      </p:grpSp>
      <p:grpSp>
        <p:nvGrpSpPr>
          <p:cNvPr id="17" name="Group 16">
            <a:extLst>
              <a:ext uri="{FF2B5EF4-FFF2-40B4-BE49-F238E27FC236}">
                <a16:creationId xmlns:a16="http://schemas.microsoft.com/office/drawing/2014/main" id="{A679197D-F9EA-29D3-AC4B-3EB6BC2C8136}"/>
              </a:ext>
            </a:extLst>
          </p:cNvPr>
          <p:cNvGrpSpPr/>
          <p:nvPr/>
        </p:nvGrpSpPr>
        <p:grpSpPr>
          <a:xfrm>
            <a:off x="3345006" y="877740"/>
            <a:ext cx="3098716" cy="2719620"/>
            <a:chOff x="3343582" y="878542"/>
            <a:chExt cx="3482062" cy="2995329"/>
          </a:xfrm>
        </p:grpSpPr>
        <p:pic>
          <p:nvPicPr>
            <p:cNvPr id="8" name="Google Shape;798;p40">
              <a:extLst>
                <a:ext uri="{FF2B5EF4-FFF2-40B4-BE49-F238E27FC236}">
                  <a16:creationId xmlns:a16="http://schemas.microsoft.com/office/drawing/2014/main" id="{C68B931A-A6AD-A25F-8D21-D2D2EE734909}"/>
                </a:ext>
              </a:extLst>
            </p:cNvPr>
            <p:cNvPicPr preferRelativeResize="0"/>
            <p:nvPr/>
          </p:nvPicPr>
          <p:blipFill>
            <a:blip r:embed="rId5">
              <a:alphaModFix/>
            </a:blip>
            <a:stretch>
              <a:fillRect/>
            </a:stretch>
          </p:blipFill>
          <p:spPr>
            <a:xfrm>
              <a:off x="3716156" y="1213073"/>
              <a:ext cx="1319032" cy="1294789"/>
            </a:xfrm>
            <a:prstGeom prst="rect">
              <a:avLst/>
            </a:prstGeom>
            <a:noFill/>
            <a:ln>
              <a:noFill/>
            </a:ln>
          </p:spPr>
        </p:pic>
        <p:grpSp>
          <p:nvGrpSpPr>
            <p:cNvPr id="9" name="Google Shape;800;p40">
              <a:extLst>
                <a:ext uri="{FF2B5EF4-FFF2-40B4-BE49-F238E27FC236}">
                  <a16:creationId xmlns:a16="http://schemas.microsoft.com/office/drawing/2014/main" id="{C679FF79-4685-0C74-7EF7-F73E78BEAB00}"/>
                </a:ext>
              </a:extLst>
            </p:cNvPr>
            <p:cNvGrpSpPr/>
            <p:nvPr/>
          </p:nvGrpSpPr>
          <p:grpSpPr>
            <a:xfrm>
              <a:off x="4706839" y="878542"/>
              <a:ext cx="928875" cy="842595"/>
              <a:chOff x="6583964" y="1168337"/>
              <a:chExt cx="928875" cy="842595"/>
            </a:xfrm>
          </p:grpSpPr>
          <p:sp>
            <p:nvSpPr>
              <p:cNvPr id="10" name="Google Shape;801;p40">
                <a:extLst>
                  <a:ext uri="{FF2B5EF4-FFF2-40B4-BE49-F238E27FC236}">
                    <a16:creationId xmlns:a16="http://schemas.microsoft.com/office/drawing/2014/main" id="{761AA85E-EE52-AA39-966A-F435B2AEC35F}"/>
                  </a:ext>
                </a:extLst>
              </p:cNvPr>
              <p:cNvSpPr/>
              <p:nvPr/>
            </p:nvSpPr>
            <p:spPr>
              <a:xfrm rot="2700000" flipH="1">
                <a:off x="6464109" y="1360748"/>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2;p40">
                <a:extLst>
                  <a:ext uri="{FF2B5EF4-FFF2-40B4-BE49-F238E27FC236}">
                    <a16:creationId xmlns:a16="http://schemas.microsoft.com/office/drawing/2014/main" id="{05E6AF1C-3FC8-B5BF-BDE8-871FE051A06B}"/>
                  </a:ext>
                </a:extLst>
              </p:cNvPr>
              <p:cNvSpPr txBox="1"/>
              <p:nvPr/>
            </p:nvSpPr>
            <p:spPr>
              <a:xfrm>
                <a:off x="7121039" y="1168337"/>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grpSp>
        <p:sp>
          <p:nvSpPr>
            <p:cNvPr id="15" name="Google Shape;803;p40">
              <a:extLst>
                <a:ext uri="{FF2B5EF4-FFF2-40B4-BE49-F238E27FC236}">
                  <a16:creationId xmlns:a16="http://schemas.microsoft.com/office/drawing/2014/main" id="{417473F2-CEC8-7075-A362-F6F356DD1B25}"/>
                </a:ext>
              </a:extLst>
            </p:cNvPr>
            <p:cNvSpPr txBox="1"/>
            <p:nvPr/>
          </p:nvSpPr>
          <p:spPr>
            <a:xfrm>
              <a:off x="3343582" y="2625900"/>
              <a:ext cx="3482062" cy="124797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1400">
                  <a:latin typeface="Arial" panose="020B0604020202020204" pitchFamily="34" charset="0"/>
                  <a:ea typeface="Montserrat"/>
                  <a:cs typeface="Arial" panose="020B0604020202020204" pitchFamily="34" charset="0"/>
                  <a:sym typeface="Montserrat"/>
                </a:rPr>
                <a:t>Is the </a:t>
              </a:r>
              <a:r>
                <a:rPr lang="en-US" sz="1400" b="1">
                  <a:latin typeface="Arial" panose="020B0604020202020204" pitchFamily="34" charset="0"/>
                  <a:ea typeface="Montserrat"/>
                  <a:cs typeface="Arial" panose="020B0604020202020204" pitchFamily="34" charset="0"/>
                  <a:sym typeface="Montserrat"/>
                </a:rPr>
                <a:t>how brain utilizes context </a:t>
              </a:r>
              <a:r>
                <a:rPr lang="en-US" sz="1400">
                  <a:latin typeface="Arial" panose="020B0604020202020204" pitchFamily="34" charset="0"/>
                  <a:ea typeface="Montserrat"/>
                  <a:cs typeface="Arial" panose="020B0604020202020204" pitchFamily="34" charset="0"/>
                  <a:sym typeface="Montserrat"/>
                </a:rPr>
                <a:t>through time to process words </a:t>
              </a:r>
              <a:r>
                <a:rPr lang="en-US" sz="1400" b="1">
                  <a:latin typeface="Arial" panose="020B0604020202020204" pitchFamily="34" charset="0"/>
                  <a:ea typeface="Montserrat"/>
                  <a:cs typeface="Arial" panose="020B0604020202020204" pitchFamily="34" charset="0"/>
                  <a:sym typeface="Montserrat"/>
                </a:rPr>
                <a:t>during narrative story listening</a:t>
              </a:r>
              <a:r>
                <a:rPr lang="en-US" sz="1400">
                  <a:latin typeface="Arial" panose="020B0604020202020204" pitchFamily="34" charset="0"/>
                  <a:ea typeface="Montserrat"/>
                  <a:cs typeface="Arial" panose="020B0604020202020204" pitchFamily="34" charset="0"/>
                  <a:sym typeface="Montserrat"/>
                </a:rPr>
                <a:t>?</a:t>
              </a:r>
              <a:endParaRPr sz="1400">
                <a:latin typeface="Arial" panose="020B0604020202020204" pitchFamily="34" charset="0"/>
                <a:ea typeface="Montserrat"/>
                <a:cs typeface="Arial" panose="020B0604020202020204" pitchFamily="34" charset="0"/>
                <a:sym typeface="Montserrat"/>
              </a:endParaRPr>
            </a:p>
          </p:txBody>
        </p:sp>
      </p:grpSp>
      <p:sp>
        <p:nvSpPr>
          <p:cNvPr id="18" name="Rectangle 17">
            <a:extLst>
              <a:ext uri="{FF2B5EF4-FFF2-40B4-BE49-F238E27FC236}">
                <a16:creationId xmlns:a16="http://schemas.microsoft.com/office/drawing/2014/main" id="{B1F81A99-C31D-3ABD-600D-764E4F9B81EC}"/>
              </a:ext>
            </a:extLst>
          </p:cNvPr>
          <p:cNvSpPr/>
          <p:nvPr/>
        </p:nvSpPr>
        <p:spPr>
          <a:xfrm>
            <a:off x="81088" y="742089"/>
            <a:ext cx="6205807" cy="26261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F77D31-7420-118E-B205-942185DD9EEC}"/>
              </a:ext>
            </a:extLst>
          </p:cNvPr>
          <p:cNvSpPr/>
          <p:nvPr/>
        </p:nvSpPr>
        <p:spPr>
          <a:xfrm>
            <a:off x="6443722" y="746038"/>
            <a:ext cx="5675133" cy="26222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oogle Shape;799;p40">
            <a:extLst>
              <a:ext uri="{FF2B5EF4-FFF2-40B4-BE49-F238E27FC236}">
                <a16:creationId xmlns:a16="http://schemas.microsoft.com/office/drawing/2014/main" id="{F2975182-A1A8-2677-1147-83A4786DE5DE}"/>
              </a:ext>
            </a:extLst>
          </p:cNvPr>
          <p:cNvPicPr preferRelativeResize="0"/>
          <p:nvPr/>
        </p:nvPicPr>
        <p:blipFill rotWithShape="1">
          <a:blip r:embed="rId3">
            <a:alphaModFix/>
          </a:blip>
          <a:srcRect l="70923" t="11552" r="5204" b="61555"/>
          <a:stretch/>
        </p:blipFill>
        <p:spPr>
          <a:xfrm>
            <a:off x="6745741" y="1073053"/>
            <a:ext cx="1401934" cy="1216824"/>
          </a:xfrm>
          <a:prstGeom prst="rect">
            <a:avLst/>
          </a:prstGeom>
          <a:noFill/>
          <a:ln>
            <a:noFill/>
          </a:ln>
        </p:spPr>
      </p:pic>
      <p:sp>
        <p:nvSpPr>
          <p:cNvPr id="21" name="Google Shape;804;p40">
            <a:extLst>
              <a:ext uri="{FF2B5EF4-FFF2-40B4-BE49-F238E27FC236}">
                <a16:creationId xmlns:a16="http://schemas.microsoft.com/office/drawing/2014/main" id="{7E4FA898-4AAB-D220-90FB-6A46BF247FFB}"/>
              </a:ext>
            </a:extLst>
          </p:cNvPr>
          <p:cNvSpPr/>
          <p:nvPr/>
        </p:nvSpPr>
        <p:spPr>
          <a:xfrm rot="2700000" flipH="1">
            <a:off x="7645209" y="908408"/>
            <a:ext cx="747817" cy="49138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5;p40">
            <a:extLst>
              <a:ext uri="{FF2B5EF4-FFF2-40B4-BE49-F238E27FC236}">
                <a16:creationId xmlns:a16="http://schemas.microsoft.com/office/drawing/2014/main" id="{6CAE4871-C042-1A20-F7AC-2A51BE7690F4}"/>
              </a:ext>
            </a:extLst>
          </p:cNvPr>
          <p:cNvSpPr/>
          <p:nvPr/>
        </p:nvSpPr>
        <p:spPr>
          <a:xfrm>
            <a:off x="8331526" y="748191"/>
            <a:ext cx="361532" cy="408286"/>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23" name="Google Shape;803;p40">
            <a:extLst>
              <a:ext uri="{FF2B5EF4-FFF2-40B4-BE49-F238E27FC236}">
                <a16:creationId xmlns:a16="http://schemas.microsoft.com/office/drawing/2014/main" id="{84395363-B364-FEFE-211B-B236F1E0B732}"/>
              </a:ext>
            </a:extLst>
          </p:cNvPr>
          <p:cNvSpPr txBox="1"/>
          <p:nvPr/>
        </p:nvSpPr>
        <p:spPr>
          <a:xfrm>
            <a:off x="6600549" y="2603350"/>
            <a:ext cx="5487762" cy="88534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Do </a:t>
            </a:r>
            <a:r>
              <a:rPr lang="en-US" sz="1400" b="1">
                <a:latin typeface="Arial" panose="020B0604020202020204" pitchFamily="34" charset="0"/>
                <a:cs typeface="Arial" panose="020B0604020202020204" pitchFamily="34" charset="0"/>
              </a:rPr>
              <a:t>language models </a:t>
            </a:r>
            <a:r>
              <a:rPr lang="en-US" sz="1400">
                <a:latin typeface="Arial" panose="020B0604020202020204" pitchFamily="34" charset="0"/>
                <a:cs typeface="Arial" panose="020B0604020202020204" pitchFamily="34" charset="0"/>
              </a:rPr>
              <a:t>that process </a:t>
            </a:r>
            <a:r>
              <a:rPr lang="en-US" sz="1400" b="1">
                <a:latin typeface="Arial" panose="020B0604020202020204" pitchFamily="34" charset="0"/>
                <a:cs typeface="Arial" panose="020B0604020202020204" pitchFamily="34" charset="0"/>
              </a:rPr>
              <a:t>longer sequences</a:t>
            </a:r>
            <a:r>
              <a:rPr lang="en-US" sz="1400">
                <a:latin typeface="Arial" panose="020B0604020202020204" pitchFamily="34" charset="0"/>
                <a:cs typeface="Arial" panose="020B0604020202020204" pitchFamily="34" charset="0"/>
              </a:rPr>
              <a:t> align better with human participants during </a:t>
            </a:r>
            <a:r>
              <a:rPr lang="en-US" sz="1400" b="1">
                <a:latin typeface="Arial" panose="020B0604020202020204" pitchFamily="34" charset="0"/>
                <a:cs typeface="Arial" panose="020B0604020202020204" pitchFamily="34" charset="0"/>
              </a:rPr>
              <a:t>long narratives story listening</a:t>
            </a:r>
            <a:r>
              <a:rPr lang="en-US" sz="1400">
                <a:latin typeface="Arial" panose="020B0604020202020204" pitchFamily="34" charset="0"/>
                <a:cs typeface="Arial" panose="020B0604020202020204" pitchFamily="34" charset="0"/>
              </a:rPr>
              <a:t>?</a:t>
            </a:r>
            <a:endParaRPr sz="1400">
              <a:latin typeface="Arial" panose="020B0604020202020204" pitchFamily="34" charset="0"/>
              <a:ea typeface="Montserrat"/>
              <a:cs typeface="Arial" panose="020B0604020202020204" pitchFamily="34" charset="0"/>
              <a:sym typeface="Montserrat"/>
            </a:endParaRPr>
          </a:p>
        </p:txBody>
      </p:sp>
      <p:grpSp>
        <p:nvGrpSpPr>
          <p:cNvPr id="24" name="Group 23">
            <a:extLst>
              <a:ext uri="{FF2B5EF4-FFF2-40B4-BE49-F238E27FC236}">
                <a16:creationId xmlns:a16="http://schemas.microsoft.com/office/drawing/2014/main" id="{5D5D6987-79F0-F21B-5252-999544EDDA42}"/>
              </a:ext>
            </a:extLst>
          </p:cNvPr>
          <p:cNvGrpSpPr/>
          <p:nvPr/>
        </p:nvGrpSpPr>
        <p:grpSpPr>
          <a:xfrm>
            <a:off x="9664251" y="876408"/>
            <a:ext cx="1267479" cy="1413469"/>
            <a:chOff x="3747119" y="948237"/>
            <a:chExt cx="1521011" cy="1556764"/>
          </a:xfrm>
        </p:grpSpPr>
        <p:pic>
          <p:nvPicPr>
            <p:cNvPr id="25" name="Google Shape;798;p40">
              <a:extLst>
                <a:ext uri="{FF2B5EF4-FFF2-40B4-BE49-F238E27FC236}">
                  <a16:creationId xmlns:a16="http://schemas.microsoft.com/office/drawing/2014/main" id="{65B728CA-89D7-81E9-6082-C089869FBCF5}"/>
                </a:ext>
              </a:extLst>
            </p:cNvPr>
            <p:cNvPicPr preferRelativeResize="0"/>
            <p:nvPr/>
          </p:nvPicPr>
          <p:blipFill>
            <a:blip r:embed="rId5">
              <a:alphaModFix/>
            </a:blip>
            <a:stretch>
              <a:fillRect/>
            </a:stretch>
          </p:blipFill>
          <p:spPr>
            <a:xfrm>
              <a:off x="3747119" y="1210212"/>
              <a:ext cx="1319032" cy="1294789"/>
            </a:xfrm>
            <a:prstGeom prst="rect">
              <a:avLst/>
            </a:prstGeom>
            <a:noFill/>
            <a:ln>
              <a:noFill/>
            </a:ln>
          </p:spPr>
        </p:pic>
        <p:sp>
          <p:nvSpPr>
            <p:cNvPr id="28" name="Google Shape;801;p40">
              <a:extLst>
                <a:ext uri="{FF2B5EF4-FFF2-40B4-BE49-F238E27FC236}">
                  <a16:creationId xmlns:a16="http://schemas.microsoft.com/office/drawing/2014/main" id="{55C9D3B9-59AF-8428-7066-42940DC7C824}"/>
                </a:ext>
              </a:extLst>
            </p:cNvPr>
            <p:cNvSpPr/>
            <p:nvPr/>
          </p:nvSpPr>
          <p:spPr>
            <a:xfrm rot="2700000" flipH="1">
              <a:off x="4617945" y="1068092"/>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806;p40">
            <a:extLst>
              <a:ext uri="{FF2B5EF4-FFF2-40B4-BE49-F238E27FC236}">
                <a16:creationId xmlns:a16="http://schemas.microsoft.com/office/drawing/2014/main" id="{B224B277-7D03-F9D9-45FC-EFD7C1986559}"/>
              </a:ext>
            </a:extLst>
          </p:cNvPr>
          <p:cNvGrpSpPr/>
          <p:nvPr/>
        </p:nvGrpSpPr>
        <p:grpSpPr>
          <a:xfrm>
            <a:off x="8889489" y="1273522"/>
            <a:ext cx="391800" cy="688061"/>
            <a:chOff x="4482819" y="969575"/>
            <a:chExt cx="391800" cy="688061"/>
          </a:xfrm>
        </p:grpSpPr>
        <p:sp>
          <p:nvSpPr>
            <p:cNvPr id="31" name="Google Shape;807;p40">
              <a:extLst>
                <a:ext uri="{FF2B5EF4-FFF2-40B4-BE49-F238E27FC236}">
                  <a16:creationId xmlns:a16="http://schemas.microsoft.com/office/drawing/2014/main" id="{211AA56D-C09C-F66C-B5C7-01E4CB543834}"/>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32" name="Google Shape;808;p40">
              <a:extLst>
                <a:ext uri="{FF2B5EF4-FFF2-40B4-BE49-F238E27FC236}">
                  <a16:creationId xmlns:a16="http://schemas.microsoft.com/office/drawing/2014/main" id="{F480E5AB-640C-50C6-305F-286AD572C039}"/>
                </a:ext>
              </a:extLst>
            </p:cNvPr>
            <p:cNvPicPr preferRelativeResize="0"/>
            <p:nvPr/>
          </p:nvPicPr>
          <p:blipFill>
            <a:blip r:embed="rId4">
              <a:alphaModFix/>
            </a:blip>
            <a:stretch>
              <a:fillRect/>
            </a:stretch>
          </p:blipFill>
          <p:spPr>
            <a:xfrm>
              <a:off x="4546550" y="1491463"/>
              <a:ext cx="264350" cy="166173"/>
            </a:xfrm>
            <a:prstGeom prst="rect">
              <a:avLst/>
            </a:prstGeom>
            <a:noFill/>
            <a:ln>
              <a:noFill/>
            </a:ln>
          </p:spPr>
        </p:pic>
      </p:grpSp>
      <p:sp>
        <p:nvSpPr>
          <p:cNvPr id="34" name="Rectangle 33">
            <a:extLst>
              <a:ext uri="{FF2B5EF4-FFF2-40B4-BE49-F238E27FC236}">
                <a16:creationId xmlns:a16="http://schemas.microsoft.com/office/drawing/2014/main" id="{BF011829-2435-C1B2-6FCD-75A594ADC5D0}"/>
              </a:ext>
            </a:extLst>
          </p:cNvPr>
          <p:cNvSpPr/>
          <p:nvPr/>
        </p:nvSpPr>
        <p:spPr>
          <a:xfrm>
            <a:off x="90689" y="3550867"/>
            <a:ext cx="6205807" cy="29696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graph of a normal distribution&#10;&#10;Description automatically generated with medium confidence">
            <a:extLst>
              <a:ext uri="{FF2B5EF4-FFF2-40B4-BE49-F238E27FC236}">
                <a16:creationId xmlns:a16="http://schemas.microsoft.com/office/drawing/2014/main" id="{8577EE4B-A348-92AD-6A82-9F7CE505D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482" y="3696926"/>
            <a:ext cx="2676191" cy="2051489"/>
          </a:xfrm>
          <a:prstGeom prst="rect">
            <a:avLst/>
          </a:prstGeom>
        </p:spPr>
      </p:pic>
      <p:pic>
        <p:nvPicPr>
          <p:cNvPr id="39" name="Google Shape;212;p7">
            <a:extLst>
              <a:ext uri="{FF2B5EF4-FFF2-40B4-BE49-F238E27FC236}">
                <a16:creationId xmlns:a16="http://schemas.microsoft.com/office/drawing/2014/main" id="{F5303D7A-249D-D4B4-3D9B-7516490E4985}"/>
              </a:ext>
            </a:extLst>
          </p:cNvPr>
          <p:cNvPicPr preferRelativeResize="0"/>
          <p:nvPr/>
        </p:nvPicPr>
        <p:blipFill rotWithShape="1">
          <a:blip r:embed="rId7">
            <a:alphaModFix/>
          </a:blip>
          <a:srcRect l="18139" t="3304" r="16350" b="65931"/>
          <a:stretch/>
        </p:blipFill>
        <p:spPr>
          <a:xfrm>
            <a:off x="2920466" y="3724769"/>
            <a:ext cx="3258452" cy="1441379"/>
          </a:xfrm>
          <a:prstGeom prst="rect">
            <a:avLst/>
          </a:prstGeom>
          <a:noFill/>
          <a:ln>
            <a:noFill/>
          </a:ln>
        </p:spPr>
      </p:pic>
      <p:sp>
        <p:nvSpPr>
          <p:cNvPr id="41" name="Google Shape;803;p40">
            <a:extLst>
              <a:ext uri="{FF2B5EF4-FFF2-40B4-BE49-F238E27FC236}">
                <a16:creationId xmlns:a16="http://schemas.microsoft.com/office/drawing/2014/main" id="{7F35BA69-71C6-AC36-A35F-5E95BEF00931}"/>
              </a:ext>
            </a:extLst>
          </p:cNvPr>
          <p:cNvSpPr txBox="1"/>
          <p:nvPr/>
        </p:nvSpPr>
        <p:spPr>
          <a:xfrm>
            <a:off x="90689" y="5623119"/>
            <a:ext cx="2838554" cy="113310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fMRI measures BOLD suffers from delay due to Hemodynamic Response Function</a:t>
            </a:r>
            <a:endParaRPr sz="1400">
              <a:latin typeface="Arial" panose="020B0604020202020204" pitchFamily="34" charset="0"/>
              <a:ea typeface="Montserrat"/>
              <a:cs typeface="Arial" panose="020B0604020202020204" pitchFamily="34" charset="0"/>
              <a:sym typeface="Montserrat"/>
            </a:endParaRPr>
          </a:p>
        </p:txBody>
      </p:sp>
      <p:sp>
        <p:nvSpPr>
          <p:cNvPr id="42" name="Google Shape;803;p40">
            <a:extLst>
              <a:ext uri="{FF2B5EF4-FFF2-40B4-BE49-F238E27FC236}">
                <a16:creationId xmlns:a16="http://schemas.microsoft.com/office/drawing/2014/main" id="{8F631B8B-9D66-C1F2-AA3D-B95729373701}"/>
              </a:ext>
            </a:extLst>
          </p:cNvPr>
          <p:cNvSpPr txBox="1"/>
          <p:nvPr/>
        </p:nvSpPr>
        <p:spPr>
          <a:xfrm>
            <a:off x="3309023" y="5531315"/>
            <a:ext cx="3082714" cy="113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1400" b="1">
                <a:latin typeface="Arial" panose="020B0604020202020204" pitchFamily="34" charset="0"/>
                <a:cs typeface="Arial" panose="020B0604020202020204" pitchFamily="34" charset="0"/>
              </a:rPr>
              <a:t>Do diverse language regions </a:t>
            </a:r>
            <a:r>
              <a:rPr lang="en-US" sz="1400">
                <a:latin typeface="Arial" panose="020B0604020202020204" pitchFamily="34" charset="0"/>
                <a:cs typeface="Arial" panose="020B0604020202020204" pitchFamily="34" charset="0"/>
              </a:rPr>
              <a:t>within the brain is </a:t>
            </a:r>
            <a:r>
              <a:rPr lang="en-US" sz="1400" b="1">
                <a:latin typeface="Arial" panose="020B0604020202020204" pitchFamily="34" charset="0"/>
                <a:cs typeface="Arial" panose="020B0604020202020204" pitchFamily="34" charset="0"/>
              </a:rPr>
              <a:t>impacted by delays?</a:t>
            </a:r>
            <a:endParaRPr sz="1400">
              <a:latin typeface="Arial" panose="020B0604020202020204" pitchFamily="34" charset="0"/>
              <a:ea typeface="Montserrat"/>
              <a:cs typeface="Arial" panose="020B0604020202020204" pitchFamily="34" charset="0"/>
              <a:sym typeface="Montserrat"/>
            </a:endParaRPr>
          </a:p>
        </p:txBody>
      </p:sp>
      <p:sp>
        <p:nvSpPr>
          <p:cNvPr id="44" name="Google Shape;662;p34">
            <a:extLst>
              <a:ext uri="{FF2B5EF4-FFF2-40B4-BE49-F238E27FC236}">
                <a16:creationId xmlns:a16="http://schemas.microsoft.com/office/drawing/2014/main" id="{CD41847B-44AC-D999-7D9E-134B953685C8}"/>
              </a:ext>
            </a:extLst>
          </p:cNvPr>
          <p:cNvSpPr txBox="1"/>
          <p:nvPr/>
        </p:nvSpPr>
        <p:spPr>
          <a:xfrm>
            <a:off x="3853576" y="5083086"/>
            <a:ext cx="1731300" cy="53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300" b="1">
                <a:solidFill>
                  <a:srgbClr val="FF0000"/>
                </a:solidFill>
                <a:latin typeface="Montserrat"/>
                <a:ea typeface="Montserrat"/>
                <a:cs typeface="Montserrat"/>
                <a:sym typeface="Montserrat"/>
              </a:rPr>
              <a:t> How</a:t>
            </a:r>
            <a:r>
              <a:rPr lang="en" sz="2300">
                <a:solidFill>
                  <a:srgbClr val="FF0000"/>
                </a:solidFill>
                <a:latin typeface="Montserrat"/>
                <a:ea typeface="Montserrat"/>
                <a:cs typeface="Montserrat"/>
                <a:sym typeface="Montserrat"/>
              </a:rPr>
              <a:t>:</a:t>
            </a:r>
            <a:r>
              <a:rPr lang="en" sz="2300" b="1">
                <a:solidFill>
                  <a:srgbClr val="FF0000"/>
                </a:solidFill>
                <a:latin typeface="Montserrat"/>
                <a:ea typeface="Montserrat"/>
                <a:cs typeface="Montserrat"/>
                <a:sym typeface="Montserrat"/>
              </a:rPr>
              <a:t> ???</a:t>
            </a:r>
            <a:endParaRPr sz="2300"/>
          </a:p>
        </p:txBody>
      </p:sp>
      <p:sp>
        <p:nvSpPr>
          <p:cNvPr id="46" name="Rectangle 45">
            <a:extLst>
              <a:ext uri="{FF2B5EF4-FFF2-40B4-BE49-F238E27FC236}">
                <a16:creationId xmlns:a16="http://schemas.microsoft.com/office/drawing/2014/main" id="{6918E05A-F081-1E92-911E-3CE00859735B}"/>
              </a:ext>
            </a:extLst>
          </p:cNvPr>
          <p:cNvSpPr/>
          <p:nvPr/>
        </p:nvSpPr>
        <p:spPr>
          <a:xfrm>
            <a:off x="6443722" y="3550866"/>
            <a:ext cx="5675133" cy="29582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A baby and a cup&#10;&#10;Description automatically generated">
            <a:extLst>
              <a:ext uri="{FF2B5EF4-FFF2-40B4-BE49-F238E27FC236}">
                <a16:creationId xmlns:a16="http://schemas.microsoft.com/office/drawing/2014/main" id="{5DADC664-0BD3-EE5A-94A8-EBD807768E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8822" y="3597360"/>
            <a:ext cx="4197636" cy="1812886"/>
          </a:xfrm>
          <a:prstGeom prst="rect">
            <a:avLst/>
          </a:prstGeom>
        </p:spPr>
      </p:pic>
      <p:sp>
        <p:nvSpPr>
          <p:cNvPr id="58" name="Google Shape;803;p40">
            <a:extLst>
              <a:ext uri="{FF2B5EF4-FFF2-40B4-BE49-F238E27FC236}">
                <a16:creationId xmlns:a16="http://schemas.microsoft.com/office/drawing/2014/main" id="{75106410-9E1F-44EC-DEAE-26112BB44C43}"/>
              </a:ext>
            </a:extLst>
          </p:cNvPr>
          <p:cNvSpPr txBox="1"/>
          <p:nvPr/>
        </p:nvSpPr>
        <p:spPr>
          <a:xfrm>
            <a:off x="6449432" y="5543155"/>
            <a:ext cx="2999368" cy="113310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b="1">
                <a:latin typeface="Arial" panose="020B0604020202020204" pitchFamily="34" charset="0"/>
                <a:cs typeface="Arial" panose="020B0604020202020204" pitchFamily="34" charset="0"/>
              </a:rPr>
              <a:t>Grounded language acquisition</a:t>
            </a:r>
            <a:r>
              <a:rPr lang="en-US" sz="1400">
                <a:latin typeface="Arial" panose="020B0604020202020204" pitchFamily="34" charset="0"/>
                <a:cs typeface="Arial" panose="020B0604020202020204" pitchFamily="34" charset="0"/>
              </a:rPr>
              <a:t>: how infants can learn language by observing their environments.</a:t>
            </a:r>
          </a:p>
        </p:txBody>
      </p:sp>
      <p:sp>
        <p:nvSpPr>
          <p:cNvPr id="60" name="Google Shape;803;p40">
            <a:extLst>
              <a:ext uri="{FF2B5EF4-FFF2-40B4-BE49-F238E27FC236}">
                <a16:creationId xmlns:a16="http://schemas.microsoft.com/office/drawing/2014/main" id="{2F85EDA1-68CC-95B3-2E26-2D511E45BCFA}"/>
              </a:ext>
            </a:extLst>
          </p:cNvPr>
          <p:cNvSpPr txBox="1"/>
          <p:nvPr/>
        </p:nvSpPr>
        <p:spPr>
          <a:xfrm>
            <a:off x="9448801" y="5407434"/>
            <a:ext cx="2807766" cy="1380861"/>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How does the </a:t>
            </a:r>
            <a:r>
              <a:rPr lang="en-US" sz="1400" b="1">
                <a:latin typeface="Arial" panose="020B0604020202020204" pitchFamily="34" charset="0"/>
                <a:cs typeface="Arial" panose="020B0604020202020204" pitchFamily="34" charset="0"/>
              </a:rPr>
              <a:t>model's ability</a:t>
            </a:r>
            <a:r>
              <a:rPr lang="en-US" sz="1400">
                <a:latin typeface="Arial" panose="020B0604020202020204" pitchFamily="34" charset="0"/>
                <a:cs typeface="Arial" panose="020B0604020202020204" pitchFamily="34" charset="0"/>
              </a:rPr>
              <a:t> to learn </a:t>
            </a:r>
            <a:r>
              <a:rPr lang="en-US" sz="1400" b="1">
                <a:latin typeface="Arial" panose="020B0604020202020204" pitchFamily="34" charset="0"/>
                <a:cs typeface="Arial" panose="020B0604020202020204" pitchFamily="34" charset="0"/>
              </a:rPr>
              <a:t>semantic concepts </a:t>
            </a:r>
            <a:r>
              <a:rPr lang="en-US" sz="1400">
                <a:latin typeface="Arial" panose="020B0604020202020204" pitchFamily="34" charset="0"/>
                <a:cs typeface="Arial" panose="020B0604020202020204" pitchFamily="34" charset="0"/>
              </a:rPr>
              <a:t>through cross-situational learning in </a:t>
            </a:r>
            <a:r>
              <a:rPr lang="en-US" sz="1400" b="1">
                <a:latin typeface="Arial" panose="020B0604020202020204" pitchFamily="34" charset="0"/>
                <a:cs typeface="Arial" panose="020B0604020202020204" pitchFamily="34" charset="0"/>
              </a:rPr>
              <a:t>noisy supervision?</a:t>
            </a:r>
          </a:p>
        </p:txBody>
      </p:sp>
      <p:pic>
        <p:nvPicPr>
          <p:cNvPr id="26" name="Google Shape;154;g2978e5e2abf_0_30">
            <a:extLst>
              <a:ext uri="{FF2B5EF4-FFF2-40B4-BE49-F238E27FC236}">
                <a16:creationId xmlns:a16="http://schemas.microsoft.com/office/drawing/2014/main" id="{B3E6CA85-1ED0-D6A4-A85A-A790F6C6D157}"/>
              </a:ext>
            </a:extLst>
          </p:cNvPr>
          <p:cNvPicPr preferRelativeResize="0"/>
          <p:nvPr/>
        </p:nvPicPr>
        <p:blipFill>
          <a:blip r:embed="rId9">
            <a:alphaModFix/>
          </a:blip>
          <a:stretch>
            <a:fillRect/>
          </a:stretch>
        </p:blipFill>
        <p:spPr>
          <a:xfrm>
            <a:off x="73146" y="3480006"/>
            <a:ext cx="12090842" cy="3068885"/>
          </a:xfrm>
          <a:prstGeom prst="rect">
            <a:avLst/>
          </a:prstGeom>
          <a:noFill/>
          <a:ln>
            <a:noFill/>
          </a:ln>
        </p:spPr>
      </p:pic>
      <p:pic>
        <p:nvPicPr>
          <p:cNvPr id="27" name="Google Shape;154;g2978e5e2abf_0_30">
            <a:extLst>
              <a:ext uri="{FF2B5EF4-FFF2-40B4-BE49-F238E27FC236}">
                <a16:creationId xmlns:a16="http://schemas.microsoft.com/office/drawing/2014/main" id="{AE19FA88-9BF5-678E-CB83-059711E2B4DD}"/>
              </a:ext>
            </a:extLst>
          </p:cNvPr>
          <p:cNvPicPr preferRelativeResize="0"/>
          <p:nvPr/>
        </p:nvPicPr>
        <p:blipFill>
          <a:blip r:embed="rId9">
            <a:alphaModFix/>
          </a:blip>
          <a:stretch>
            <a:fillRect/>
          </a:stretch>
        </p:blipFill>
        <p:spPr>
          <a:xfrm>
            <a:off x="6367982" y="722541"/>
            <a:ext cx="5796005" cy="2724478"/>
          </a:xfrm>
          <a:prstGeom prst="rect">
            <a:avLst/>
          </a:prstGeom>
          <a:noFill/>
          <a:ln>
            <a:noFill/>
          </a:ln>
        </p:spPr>
      </p:pic>
    </p:spTree>
    <p:extLst>
      <p:ext uri="{BB962C8B-B14F-4D97-AF65-F5344CB8AC3E}">
        <p14:creationId xmlns:p14="http://schemas.microsoft.com/office/powerpoint/2010/main" val="1101671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6"/>
          <p:cNvSpPr txBox="1">
            <a:spLocks noGrp="1"/>
          </p:cNvSpPr>
          <p:nvPr>
            <p:ph type="title"/>
          </p:nvPr>
        </p:nvSpPr>
        <p:spPr>
          <a:xfrm>
            <a:off x="228600" y="457201"/>
            <a:ext cx="12192000" cy="952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Font typeface="Calibri"/>
              <a:buNone/>
            </a:pPr>
            <a:r>
              <a:rPr lang="en-US" sz="2800" b="1">
                <a:latin typeface="Helvetica Neue" panose="020B0604020202020204"/>
              </a:rPr>
              <a:t>Objectives</a:t>
            </a:r>
            <a:endParaRPr sz="2800" b="1">
              <a:latin typeface="Helvetica Neue" panose="020B0604020202020204"/>
            </a:endParaRPr>
          </a:p>
        </p:txBody>
      </p:sp>
      <p:sp>
        <p:nvSpPr>
          <p:cNvPr id="198" name="Google Shape;198;p6"/>
          <p:cNvSpPr txBox="1">
            <a:spLocks noGrp="1"/>
          </p:cNvSpPr>
          <p:nvPr>
            <p:ph type="body" idx="1"/>
          </p:nvPr>
        </p:nvSpPr>
        <p:spPr>
          <a:xfrm>
            <a:off x="147639" y="1790700"/>
            <a:ext cx="11892000" cy="5191200"/>
          </a:xfrm>
          <a:prstGeom prst="rect">
            <a:avLst/>
          </a:prstGeom>
          <a:noFill/>
          <a:ln>
            <a:noFill/>
          </a:ln>
        </p:spPr>
        <p:txBody>
          <a:bodyPr spcFirstLastPara="1" wrap="square" lIns="68575" tIns="34275" rIns="68575" bIns="34275" anchor="t" anchorCtr="0">
            <a:normAutofit/>
          </a:bodyPr>
          <a:lstStyle/>
          <a:p>
            <a:pPr marL="609585" lvl="0" indent="-423323" algn="l" rtl="0">
              <a:lnSpc>
                <a:spcPct val="90000"/>
              </a:lnSpc>
              <a:spcBef>
                <a:spcPts val="1067"/>
              </a:spcBef>
              <a:spcAft>
                <a:spcPts val="0"/>
              </a:spcAft>
              <a:buClr>
                <a:schemeClr val="dk1"/>
              </a:buClr>
              <a:buSzPts val="1400"/>
              <a:buChar char="•"/>
            </a:pPr>
            <a:r>
              <a:rPr lang="en-US"/>
              <a:t>What happens during narrative story listening?</a:t>
            </a:r>
            <a:endParaRPr/>
          </a:p>
          <a:p>
            <a:pPr marL="1219170" lvl="1" indent="-423323" algn="l" rtl="0">
              <a:lnSpc>
                <a:spcPct val="90000"/>
              </a:lnSpc>
              <a:spcBef>
                <a:spcPts val="533"/>
              </a:spcBef>
              <a:spcAft>
                <a:spcPts val="0"/>
              </a:spcAft>
              <a:buSzPts val="1400"/>
              <a:buChar char="•"/>
            </a:pPr>
            <a:r>
              <a:rPr lang="en-US"/>
              <a:t>Whether a new word representation is combined with previous context?</a:t>
            </a:r>
            <a:endParaRPr/>
          </a:p>
          <a:p>
            <a:pPr marL="1219170" lvl="1" indent="-334423" algn="l" rtl="0">
              <a:lnSpc>
                <a:spcPct val="90000"/>
              </a:lnSpc>
              <a:spcBef>
                <a:spcPts val="533"/>
              </a:spcBef>
              <a:spcAft>
                <a:spcPts val="0"/>
              </a:spcAft>
              <a:buSzPts val="1400"/>
              <a:buNone/>
            </a:pPr>
            <a:endParaRPr/>
          </a:p>
          <a:p>
            <a:pPr marL="609585" lvl="0" indent="-423323" algn="l" rtl="0">
              <a:lnSpc>
                <a:spcPct val="90000"/>
              </a:lnSpc>
              <a:spcBef>
                <a:spcPts val="1067"/>
              </a:spcBef>
              <a:spcAft>
                <a:spcPts val="0"/>
              </a:spcAft>
              <a:buClr>
                <a:schemeClr val="dk1"/>
              </a:buClr>
              <a:buSzPts val="1400"/>
              <a:buChar char="•"/>
            </a:pPr>
            <a:r>
              <a:rPr lang="en-US"/>
              <a:t>We use MEG activity to trace</a:t>
            </a:r>
            <a:endParaRPr/>
          </a:p>
          <a:p>
            <a:pPr marL="1219170" lvl="1" indent="-423323" algn="l" rtl="0">
              <a:lnSpc>
                <a:spcPct val="90000"/>
              </a:lnSpc>
              <a:spcBef>
                <a:spcPts val="533"/>
              </a:spcBef>
              <a:spcAft>
                <a:spcPts val="0"/>
              </a:spcAft>
              <a:buSzPts val="1400"/>
              <a:buChar char="•"/>
            </a:pPr>
            <a:r>
              <a:rPr lang="en-US"/>
              <a:t>How is context represented in the brain?</a:t>
            </a:r>
            <a:endParaRPr/>
          </a:p>
          <a:p>
            <a:pPr marL="1219170" lvl="1" indent="-423323" algn="l" rtl="0">
              <a:lnSpc>
                <a:spcPct val="90000"/>
              </a:lnSpc>
              <a:spcBef>
                <a:spcPts val="533"/>
              </a:spcBef>
              <a:spcAft>
                <a:spcPts val="0"/>
              </a:spcAft>
              <a:buSzPts val="1400"/>
              <a:buChar char="•"/>
            </a:pPr>
            <a:r>
              <a:rPr lang="en-US"/>
              <a:t>How does previous context help for new word meaning?</a:t>
            </a:r>
            <a:endParaRPr/>
          </a:p>
          <a:p>
            <a:pPr marL="1219170" lvl="1" indent="-334423" algn="l" rtl="0">
              <a:lnSpc>
                <a:spcPct val="90000"/>
              </a:lnSpc>
              <a:spcBef>
                <a:spcPts val="533"/>
              </a:spcBef>
              <a:spcAft>
                <a:spcPts val="0"/>
              </a:spcAft>
              <a:buSzPts val="1400"/>
              <a:buNone/>
            </a:pPr>
            <a:endParaRPr/>
          </a:p>
        </p:txBody>
      </p:sp>
      <p:sp>
        <p:nvSpPr>
          <p:cNvPr id="2" name="Slide Number Placeholder 1">
            <a:extLst>
              <a:ext uri="{FF2B5EF4-FFF2-40B4-BE49-F238E27FC236}">
                <a16:creationId xmlns:a16="http://schemas.microsoft.com/office/drawing/2014/main" id="{800984BD-3A93-3687-71CF-B4A88BB6B34C}"/>
              </a:ext>
            </a:extLst>
          </p:cNvPr>
          <p:cNvSpPr>
            <a:spLocks noGrp="1"/>
          </p:cNvSpPr>
          <p:nvPr>
            <p:ph type="sldNum" idx="12"/>
          </p:nvPr>
        </p:nvSpPr>
        <p:spPr/>
        <p:txBody>
          <a:bodyPr/>
          <a:lstStyle/>
          <a:p>
            <a:fld id="{00000000-1234-1234-1234-123412341234}" type="slidenum">
              <a:rPr lang="en" smtClean="0"/>
              <a:pPr/>
              <a:t>17</a:t>
            </a:fld>
            <a:endParaRPr lang="en"/>
          </a:p>
        </p:txBody>
      </p:sp>
    </p:spTree>
    <p:extLst>
      <p:ext uri="{BB962C8B-B14F-4D97-AF65-F5344CB8AC3E}">
        <p14:creationId xmlns:p14="http://schemas.microsoft.com/office/powerpoint/2010/main" val="3801762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7"/>
          <p:cNvSpPr txBox="1">
            <a:spLocks noGrp="1"/>
          </p:cNvSpPr>
          <p:nvPr>
            <p:ph type="title"/>
          </p:nvPr>
        </p:nvSpPr>
        <p:spPr>
          <a:xfrm>
            <a:off x="226239" y="178591"/>
            <a:ext cx="12192000" cy="695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Font typeface="Calibri"/>
              <a:buNone/>
            </a:pPr>
            <a:r>
              <a:rPr lang="en-US" sz="2800" b="1">
                <a:latin typeface="Helvetica Neue" panose="020B0604020202020204"/>
              </a:rPr>
              <a:t>With MEG we can analyze sub-word time course</a:t>
            </a:r>
            <a:endParaRPr sz="2800" b="1">
              <a:latin typeface="Helvetica Neue" panose="020B0604020202020204"/>
            </a:endParaRPr>
          </a:p>
        </p:txBody>
      </p:sp>
      <p:sp>
        <p:nvSpPr>
          <p:cNvPr id="210" name="Google Shape;210;p7"/>
          <p:cNvSpPr txBox="1">
            <a:spLocks noGrp="1"/>
          </p:cNvSpPr>
          <p:nvPr>
            <p:ph type="body" idx="1"/>
          </p:nvPr>
        </p:nvSpPr>
        <p:spPr>
          <a:xfrm>
            <a:off x="376239" y="1257201"/>
            <a:ext cx="11892000" cy="5343600"/>
          </a:xfrm>
          <a:prstGeom prst="rect">
            <a:avLst/>
          </a:prstGeom>
          <a:noFill/>
          <a:ln>
            <a:noFill/>
          </a:ln>
        </p:spPr>
        <p:txBody>
          <a:bodyPr spcFirstLastPara="1" wrap="square" lIns="68575" tIns="34275" rIns="68575" bIns="34275" anchor="t" anchorCtr="0">
            <a:normAutofit/>
          </a:bodyPr>
          <a:lstStyle/>
          <a:p>
            <a:pPr marL="609585" lvl="0" indent="-423323" algn="l" rtl="0">
              <a:lnSpc>
                <a:spcPct val="90000"/>
              </a:lnSpc>
              <a:spcBef>
                <a:spcPts val="1067"/>
              </a:spcBef>
              <a:spcAft>
                <a:spcPts val="0"/>
              </a:spcAft>
              <a:buClr>
                <a:schemeClr val="dk1"/>
              </a:buClr>
              <a:buSzPts val="1400"/>
              <a:buChar char="•"/>
            </a:pPr>
            <a:r>
              <a:rPr lang="en-US"/>
              <a:t>MEG recording data at very fast temporal resolution</a:t>
            </a:r>
            <a:endParaRPr/>
          </a:p>
          <a:p>
            <a:pPr marL="609585" lvl="0" indent="-423323" algn="l" rtl="0">
              <a:lnSpc>
                <a:spcPct val="90000"/>
              </a:lnSpc>
              <a:spcBef>
                <a:spcPts val="1067"/>
              </a:spcBef>
              <a:spcAft>
                <a:spcPts val="0"/>
              </a:spcAft>
              <a:buClr>
                <a:schemeClr val="dk1"/>
              </a:buClr>
              <a:buSzPts val="1400"/>
              <a:buChar char="•"/>
            </a:pPr>
            <a:r>
              <a:rPr lang="en-US"/>
              <a:t>So, we can look at sub-word process</a:t>
            </a:r>
            <a:endParaRPr/>
          </a:p>
          <a:p>
            <a:pPr marL="609585" lvl="0" indent="-423323" algn="l" rtl="0">
              <a:lnSpc>
                <a:spcPct val="90000"/>
              </a:lnSpc>
              <a:spcBef>
                <a:spcPts val="1067"/>
              </a:spcBef>
              <a:spcAft>
                <a:spcPts val="0"/>
              </a:spcAft>
              <a:buClr>
                <a:schemeClr val="dk1"/>
              </a:buClr>
              <a:buSzPts val="1400"/>
              <a:buChar char="•"/>
            </a:pPr>
            <a:r>
              <a:rPr lang="en-US"/>
              <a:t>fMRI recording data at very high-spatial resolution</a:t>
            </a:r>
            <a:endParaRPr/>
          </a:p>
        </p:txBody>
      </p:sp>
      <p:grpSp>
        <p:nvGrpSpPr>
          <p:cNvPr id="211" name="Google Shape;211;p7"/>
          <p:cNvGrpSpPr/>
          <p:nvPr/>
        </p:nvGrpSpPr>
        <p:grpSpPr>
          <a:xfrm>
            <a:off x="1250558" y="4107149"/>
            <a:ext cx="3258452" cy="2188951"/>
            <a:chOff x="1630238" y="1189075"/>
            <a:chExt cx="2443839" cy="1463748"/>
          </a:xfrm>
        </p:grpSpPr>
        <p:pic>
          <p:nvPicPr>
            <p:cNvPr id="212" name="Google Shape;212;p7"/>
            <p:cNvPicPr preferRelativeResize="0"/>
            <p:nvPr/>
          </p:nvPicPr>
          <p:blipFill rotWithShape="1">
            <a:blip r:embed="rId3">
              <a:alphaModFix/>
            </a:blip>
            <a:srcRect l="18139" t="3304" r="16350" b="65931"/>
            <a:stretch/>
          </p:blipFill>
          <p:spPr>
            <a:xfrm>
              <a:off x="1630238" y="1688975"/>
              <a:ext cx="2443839" cy="963848"/>
            </a:xfrm>
            <a:prstGeom prst="rect">
              <a:avLst/>
            </a:prstGeom>
            <a:noFill/>
            <a:ln>
              <a:noFill/>
            </a:ln>
          </p:spPr>
        </p:pic>
        <p:sp>
          <p:nvSpPr>
            <p:cNvPr id="213" name="Google Shape;213;p7"/>
            <p:cNvSpPr txBox="1"/>
            <p:nvPr/>
          </p:nvSpPr>
          <p:spPr>
            <a:xfrm>
              <a:off x="2388438" y="1189075"/>
              <a:ext cx="1308000" cy="538628"/>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a:solidFill>
                    <a:schemeClr val="dk1"/>
                  </a:solidFill>
                  <a:latin typeface="Calibri"/>
                  <a:ea typeface="Calibri"/>
                  <a:cs typeface="Calibri"/>
                  <a:sym typeface="Calibri"/>
                </a:rPr>
                <a:t>Where</a:t>
              </a:r>
              <a:endParaRPr sz="3067">
                <a:solidFill>
                  <a:schemeClr val="dk1"/>
                </a:solidFill>
                <a:latin typeface="Calibri"/>
                <a:ea typeface="Calibri"/>
                <a:cs typeface="Calibri"/>
                <a:sym typeface="Calibri"/>
              </a:endParaRPr>
            </a:p>
          </p:txBody>
        </p:sp>
      </p:grpSp>
      <p:grpSp>
        <p:nvGrpSpPr>
          <p:cNvPr id="214" name="Google Shape;214;p7"/>
          <p:cNvGrpSpPr/>
          <p:nvPr/>
        </p:nvGrpSpPr>
        <p:grpSpPr>
          <a:xfrm>
            <a:off x="7373264" y="3125486"/>
            <a:ext cx="3568178" cy="2329760"/>
            <a:chOff x="4866126" y="1150254"/>
            <a:chExt cx="2676133" cy="1747320"/>
          </a:xfrm>
        </p:grpSpPr>
        <p:pic>
          <p:nvPicPr>
            <p:cNvPr id="215" name="Google Shape;215;p7"/>
            <p:cNvPicPr preferRelativeResize="0"/>
            <p:nvPr/>
          </p:nvPicPr>
          <p:blipFill rotWithShape="1">
            <a:blip r:embed="rId4">
              <a:alphaModFix/>
            </a:blip>
            <a:srcRect l="64973" t="13637" b="50615"/>
            <a:stretch/>
          </p:blipFill>
          <p:spPr>
            <a:xfrm>
              <a:off x="4866126" y="1693244"/>
              <a:ext cx="1365103" cy="883110"/>
            </a:xfrm>
            <a:prstGeom prst="rect">
              <a:avLst/>
            </a:prstGeom>
            <a:noFill/>
            <a:ln>
              <a:noFill/>
            </a:ln>
          </p:spPr>
        </p:pic>
        <p:pic>
          <p:nvPicPr>
            <p:cNvPr id="216" name="Google Shape;216;p7"/>
            <p:cNvPicPr preferRelativeResize="0"/>
            <p:nvPr/>
          </p:nvPicPr>
          <p:blipFill rotWithShape="1">
            <a:blip r:embed="rId4">
              <a:alphaModFix/>
            </a:blip>
            <a:srcRect l="64973" t="51078"/>
            <a:stretch/>
          </p:blipFill>
          <p:spPr>
            <a:xfrm>
              <a:off x="6038020" y="1688975"/>
              <a:ext cx="1365103" cy="1208599"/>
            </a:xfrm>
            <a:prstGeom prst="rect">
              <a:avLst/>
            </a:prstGeom>
            <a:noFill/>
            <a:ln>
              <a:noFill/>
            </a:ln>
          </p:spPr>
        </p:pic>
        <p:sp>
          <p:nvSpPr>
            <p:cNvPr id="217" name="Google Shape;217;p7"/>
            <p:cNvSpPr txBox="1"/>
            <p:nvPr/>
          </p:nvSpPr>
          <p:spPr>
            <a:xfrm>
              <a:off x="6341959" y="1150254"/>
              <a:ext cx="1200300" cy="538627"/>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a:solidFill>
                    <a:schemeClr val="dk1"/>
                  </a:solidFill>
                  <a:latin typeface="Calibri"/>
                  <a:ea typeface="Calibri"/>
                  <a:cs typeface="Calibri"/>
                  <a:sym typeface="Calibri"/>
                </a:rPr>
                <a:t>When</a:t>
              </a:r>
              <a:endParaRPr sz="3067">
                <a:solidFill>
                  <a:schemeClr val="dk1"/>
                </a:solidFill>
                <a:latin typeface="Calibri"/>
                <a:ea typeface="Calibri"/>
                <a:cs typeface="Calibri"/>
                <a:sym typeface="Calibri"/>
              </a:endParaRPr>
            </a:p>
          </p:txBody>
        </p:sp>
      </p:grpSp>
      <p:sp>
        <p:nvSpPr>
          <p:cNvPr id="218" name="Google Shape;218;p7"/>
          <p:cNvSpPr/>
          <p:nvPr/>
        </p:nvSpPr>
        <p:spPr>
          <a:xfrm>
            <a:off x="9097078" y="3522777"/>
            <a:ext cx="266708" cy="1254153"/>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7"/>
          <p:cNvSpPr txBox="1"/>
          <p:nvPr/>
        </p:nvSpPr>
        <p:spPr>
          <a:xfrm>
            <a:off x="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220" name="Google Shape;220;p7"/>
          <p:cNvSpPr txBox="1"/>
          <p:nvPr/>
        </p:nvSpPr>
        <p:spPr>
          <a:xfrm>
            <a:off x="15240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2" name="Slide Number Placeholder 1">
            <a:extLst>
              <a:ext uri="{FF2B5EF4-FFF2-40B4-BE49-F238E27FC236}">
                <a16:creationId xmlns:a16="http://schemas.microsoft.com/office/drawing/2014/main" id="{EDE453B3-3334-18F4-2591-6019DD5EFC29}"/>
              </a:ext>
            </a:extLst>
          </p:cNvPr>
          <p:cNvSpPr>
            <a:spLocks noGrp="1"/>
          </p:cNvSpPr>
          <p:nvPr>
            <p:ph type="sldNum" idx="12"/>
          </p:nvPr>
        </p:nvSpPr>
        <p:spPr/>
        <p:txBody>
          <a:bodyPr/>
          <a:lstStyle/>
          <a:p>
            <a:fld id="{00000000-1234-1234-1234-123412341234}" type="slidenum">
              <a:rPr lang="en" smtClean="0"/>
              <a:pPr/>
              <a:t>18</a:t>
            </a:fld>
            <a:endParaRPr lang="e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0"/>
          <p:cNvSpPr txBox="1">
            <a:spLocks noGrp="1"/>
          </p:cNvSpPr>
          <p:nvPr>
            <p:ph type="title"/>
          </p:nvPr>
        </p:nvSpPr>
        <p:spPr>
          <a:xfrm>
            <a:off x="269838" y="133901"/>
            <a:ext cx="10515600" cy="68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sz="2800" b="1">
                <a:latin typeface="Helvetica Neue"/>
              </a:rPr>
              <a:t>Text: Word Contexts</a:t>
            </a:r>
            <a:endParaRPr sz="2800" b="1">
              <a:latin typeface="Helvetica Neue"/>
            </a:endParaRPr>
          </a:p>
        </p:txBody>
      </p:sp>
      <p:pic>
        <p:nvPicPr>
          <p:cNvPr id="347" name="Google Shape;347;p10" descr="Diagram&#10;&#10;Description automatically generated with medium confidence"/>
          <p:cNvPicPr preferRelativeResize="0"/>
          <p:nvPr/>
        </p:nvPicPr>
        <p:blipFill rotWithShape="1">
          <a:blip r:embed="rId3">
            <a:alphaModFix/>
          </a:blip>
          <a:srcRect t="14594" r="43507" b="72743"/>
          <a:stretch/>
        </p:blipFill>
        <p:spPr>
          <a:xfrm>
            <a:off x="2309364" y="3226513"/>
            <a:ext cx="4355998" cy="408567"/>
          </a:xfrm>
          <a:prstGeom prst="rect">
            <a:avLst/>
          </a:prstGeom>
          <a:noFill/>
          <a:ln>
            <a:noFill/>
          </a:ln>
        </p:spPr>
      </p:pic>
      <p:pic>
        <p:nvPicPr>
          <p:cNvPr id="348" name="Google Shape;348;p10" descr="Diagram&#10;&#10;Description automatically generated with medium confidence"/>
          <p:cNvPicPr preferRelativeResize="0"/>
          <p:nvPr/>
        </p:nvPicPr>
        <p:blipFill rotWithShape="1">
          <a:blip r:embed="rId3">
            <a:alphaModFix/>
          </a:blip>
          <a:srcRect l="44881" t="12106" r="44331" b="72658"/>
          <a:stretch/>
        </p:blipFill>
        <p:spPr>
          <a:xfrm>
            <a:off x="6400682" y="2478119"/>
            <a:ext cx="904566" cy="491614"/>
          </a:xfrm>
          <a:prstGeom prst="rect">
            <a:avLst/>
          </a:prstGeom>
          <a:noFill/>
          <a:ln>
            <a:noFill/>
          </a:ln>
        </p:spPr>
      </p:pic>
      <p:sp>
        <p:nvSpPr>
          <p:cNvPr id="349" name="Google Shape;349;p10"/>
          <p:cNvSpPr txBox="1"/>
          <p:nvPr/>
        </p:nvSpPr>
        <p:spPr>
          <a:xfrm>
            <a:off x="205795" y="2416181"/>
            <a:ext cx="22572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1-word context</a:t>
            </a:r>
            <a:endParaRPr sz="2400" i="1">
              <a:solidFill>
                <a:srgbClr val="000000"/>
              </a:solidFill>
              <a:latin typeface="Calibri"/>
              <a:ea typeface="Calibri"/>
              <a:cs typeface="Calibri"/>
              <a:sym typeface="Calibri"/>
            </a:endParaRPr>
          </a:p>
        </p:txBody>
      </p:sp>
      <p:sp>
        <p:nvSpPr>
          <p:cNvPr id="350" name="Google Shape;350;p10"/>
          <p:cNvSpPr/>
          <p:nvPr/>
        </p:nvSpPr>
        <p:spPr>
          <a:xfrm>
            <a:off x="6294756" y="2494649"/>
            <a:ext cx="1116300" cy="4752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10"/>
          <p:cNvSpPr txBox="1"/>
          <p:nvPr/>
        </p:nvSpPr>
        <p:spPr>
          <a:xfrm>
            <a:off x="204406" y="3102722"/>
            <a:ext cx="22572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5-word context</a:t>
            </a:r>
            <a:endParaRPr sz="2400" i="1">
              <a:solidFill>
                <a:srgbClr val="000000"/>
              </a:solidFill>
              <a:latin typeface="Calibri"/>
              <a:ea typeface="Calibri"/>
              <a:cs typeface="Calibri"/>
              <a:sym typeface="Calibri"/>
            </a:endParaRPr>
          </a:p>
        </p:txBody>
      </p:sp>
      <p:pic>
        <p:nvPicPr>
          <p:cNvPr id="367" name="Google Shape;367;p10" descr="Diagram&#10;&#10;Description automatically generated with medium confidence"/>
          <p:cNvPicPr preferRelativeResize="0"/>
          <p:nvPr/>
        </p:nvPicPr>
        <p:blipFill rotWithShape="1">
          <a:blip r:embed="rId3">
            <a:alphaModFix/>
          </a:blip>
          <a:srcRect l="44975" t="15474" b="74769"/>
          <a:stretch/>
        </p:blipFill>
        <p:spPr>
          <a:xfrm>
            <a:off x="7100284" y="3271960"/>
            <a:ext cx="4613786" cy="314799"/>
          </a:xfrm>
          <a:prstGeom prst="rect">
            <a:avLst/>
          </a:prstGeom>
          <a:noFill/>
          <a:ln>
            <a:noFill/>
          </a:ln>
        </p:spPr>
      </p:pic>
      <p:sp>
        <p:nvSpPr>
          <p:cNvPr id="368" name="Google Shape;368;p10"/>
          <p:cNvSpPr/>
          <p:nvPr/>
        </p:nvSpPr>
        <p:spPr>
          <a:xfrm>
            <a:off x="5732369" y="3172936"/>
            <a:ext cx="1019100" cy="4752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10"/>
          <p:cNvSpPr/>
          <p:nvPr/>
        </p:nvSpPr>
        <p:spPr>
          <a:xfrm>
            <a:off x="6996045" y="3145652"/>
            <a:ext cx="1019100" cy="4752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0" name="Google Shape;370;p10" descr="Diagram&#10;&#10;Description automatically generated with medium confidence"/>
          <p:cNvPicPr preferRelativeResize="0"/>
          <p:nvPr/>
        </p:nvPicPr>
        <p:blipFill rotWithShape="1">
          <a:blip r:embed="rId3">
            <a:alphaModFix/>
          </a:blip>
          <a:srcRect l="4998" t="26209" r="57032" b="64535"/>
          <a:stretch/>
        </p:blipFill>
        <p:spPr>
          <a:xfrm>
            <a:off x="2754509" y="5399631"/>
            <a:ext cx="4057112" cy="475081"/>
          </a:xfrm>
          <a:prstGeom prst="rect">
            <a:avLst/>
          </a:prstGeom>
          <a:noFill/>
          <a:ln>
            <a:noFill/>
          </a:ln>
        </p:spPr>
      </p:pic>
      <p:pic>
        <p:nvPicPr>
          <p:cNvPr id="372" name="Google Shape;372;p10" descr="Diagram&#10;&#10;Description automatically generated with medium confidence"/>
          <p:cNvPicPr preferRelativeResize="0"/>
          <p:nvPr/>
        </p:nvPicPr>
        <p:blipFill rotWithShape="1">
          <a:blip r:embed="rId3">
            <a:alphaModFix/>
          </a:blip>
          <a:srcRect l="4998" t="26209" r="57032" b="64535"/>
          <a:stretch/>
        </p:blipFill>
        <p:spPr>
          <a:xfrm>
            <a:off x="7176496" y="5392382"/>
            <a:ext cx="4057112" cy="475081"/>
          </a:xfrm>
          <a:prstGeom prst="rect">
            <a:avLst/>
          </a:prstGeom>
          <a:noFill/>
          <a:ln>
            <a:noFill/>
          </a:ln>
        </p:spPr>
      </p:pic>
      <p:sp>
        <p:nvSpPr>
          <p:cNvPr id="374" name="Google Shape;374;p10"/>
          <p:cNvSpPr txBox="1"/>
          <p:nvPr/>
        </p:nvSpPr>
        <p:spPr>
          <a:xfrm>
            <a:off x="3976618" y="5737825"/>
            <a:ext cx="17904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Past context</a:t>
            </a:r>
            <a:endParaRPr sz="2400" i="1">
              <a:solidFill>
                <a:srgbClr val="000000"/>
              </a:solidFill>
              <a:latin typeface="Calibri"/>
              <a:ea typeface="Calibri"/>
              <a:cs typeface="Calibri"/>
              <a:sym typeface="Calibri"/>
            </a:endParaRPr>
          </a:p>
        </p:txBody>
      </p:sp>
      <p:sp>
        <p:nvSpPr>
          <p:cNvPr id="375" name="Google Shape;375;p10"/>
          <p:cNvSpPr txBox="1"/>
          <p:nvPr/>
        </p:nvSpPr>
        <p:spPr>
          <a:xfrm>
            <a:off x="8189564" y="5737825"/>
            <a:ext cx="2319143"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Future context</a:t>
            </a:r>
            <a:endParaRPr sz="2400" i="1">
              <a:solidFill>
                <a:srgbClr val="000000"/>
              </a:solidFill>
              <a:latin typeface="Calibri"/>
              <a:ea typeface="Calibri"/>
              <a:cs typeface="Calibri"/>
              <a:sym typeface="Calibri"/>
            </a:endParaRPr>
          </a:p>
        </p:txBody>
      </p:sp>
      <p:sp>
        <p:nvSpPr>
          <p:cNvPr id="384" name="Google Shape;384;p10"/>
          <p:cNvSpPr txBox="1"/>
          <p:nvPr/>
        </p:nvSpPr>
        <p:spPr>
          <a:xfrm>
            <a:off x="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385" name="Google Shape;385;p10"/>
          <p:cNvSpPr txBox="1"/>
          <p:nvPr/>
        </p:nvSpPr>
        <p:spPr>
          <a:xfrm>
            <a:off x="15240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grpSp>
        <p:nvGrpSpPr>
          <p:cNvPr id="390" name="Google Shape;390;p10"/>
          <p:cNvGrpSpPr/>
          <p:nvPr/>
        </p:nvGrpSpPr>
        <p:grpSpPr>
          <a:xfrm>
            <a:off x="5666852" y="147029"/>
            <a:ext cx="6557925" cy="964454"/>
            <a:chOff x="5715900" y="2311088"/>
            <a:chExt cx="6557925" cy="964454"/>
          </a:xfrm>
        </p:grpSpPr>
        <p:sp>
          <p:nvSpPr>
            <p:cNvPr id="391" name="Google Shape;391;p10"/>
            <p:cNvSpPr txBox="1"/>
            <p:nvPr/>
          </p:nvSpPr>
          <p:spPr>
            <a:xfrm>
              <a:off x="9619675" y="2313150"/>
              <a:ext cx="2402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a:latin typeface="Calibri"/>
                  <a:ea typeface="Calibri"/>
                  <a:cs typeface="Calibri"/>
                  <a:sym typeface="Calibri"/>
                </a:rPr>
                <a:t>Current word</a:t>
              </a:r>
              <a:endParaRPr sz="2400" i="1">
                <a:latin typeface="Calibri"/>
                <a:ea typeface="Calibri"/>
                <a:cs typeface="Calibri"/>
                <a:sym typeface="Calibri"/>
              </a:endParaRPr>
            </a:p>
          </p:txBody>
        </p:sp>
        <p:sp>
          <p:nvSpPr>
            <p:cNvPr id="392" name="Google Shape;392;p10"/>
            <p:cNvSpPr/>
            <p:nvPr/>
          </p:nvSpPr>
          <p:spPr>
            <a:xfrm>
              <a:off x="9674825" y="2455675"/>
              <a:ext cx="1764600" cy="3720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10"/>
            <p:cNvSpPr txBox="1"/>
            <p:nvPr/>
          </p:nvSpPr>
          <p:spPr>
            <a:xfrm>
              <a:off x="9475725" y="2782942"/>
              <a:ext cx="2798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i="1">
                  <a:solidFill>
                    <a:srgbClr val="00B050"/>
                  </a:solidFill>
                  <a:latin typeface="Calibri"/>
                  <a:ea typeface="Calibri"/>
                  <a:cs typeface="Calibri"/>
                  <a:sym typeface="Calibri"/>
                </a:rPr>
                <a:t>Selected embedding</a:t>
              </a:r>
              <a:endParaRPr sz="2000" i="1">
                <a:solidFill>
                  <a:srgbClr val="00B050"/>
                </a:solidFill>
                <a:latin typeface="Calibri"/>
                <a:ea typeface="Calibri"/>
                <a:cs typeface="Calibri"/>
                <a:sym typeface="Calibri"/>
              </a:endParaRPr>
            </a:p>
          </p:txBody>
        </p:sp>
        <p:sp>
          <p:nvSpPr>
            <p:cNvPr id="394" name="Google Shape;394;p10"/>
            <p:cNvSpPr txBox="1"/>
            <p:nvPr/>
          </p:nvSpPr>
          <p:spPr>
            <a:xfrm>
              <a:off x="7650200" y="2311088"/>
              <a:ext cx="208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a:t>
              </a:r>
              <a:r>
                <a:rPr lang="en-US" sz="2400">
                  <a:solidFill>
                    <a:srgbClr val="CC4125"/>
                  </a:solidFill>
                  <a:latin typeface="Calibri"/>
                  <a:ea typeface="Calibri"/>
                  <a:cs typeface="Calibri"/>
                  <a:sym typeface="Calibri"/>
                </a:rPr>
                <a:t>Context word</a:t>
              </a:r>
              <a:r>
                <a:rPr lang="en-US"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
          <p:nvSpPr>
            <p:cNvPr id="395" name="Google Shape;395;p10"/>
            <p:cNvSpPr txBox="1"/>
            <p:nvPr/>
          </p:nvSpPr>
          <p:spPr>
            <a:xfrm>
              <a:off x="5715900" y="2311088"/>
              <a:ext cx="208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a:t>
              </a:r>
              <a:r>
                <a:rPr lang="en-US" sz="2400">
                  <a:solidFill>
                    <a:srgbClr val="CC4125"/>
                  </a:solidFill>
                  <a:latin typeface="Calibri"/>
                  <a:ea typeface="Calibri"/>
                  <a:cs typeface="Calibri"/>
                  <a:sym typeface="Calibri"/>
                </a:rPr>
                <a:t>Context word</a:t>
              </a:r>
              <a:r>
                <a:rPr lang="en-US"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grpSp>
      <p:sp>
        <p:nvSpPr>
          <p:cNvPr id="5" name="TextBox 4">
            <a:extLst>
              <a:ext uri="{FF2B5EF4-FFF2-40B4-BE49-F238E27FC236}">
                <a16:creationId xmlns:a16="http://schemas.microsoft.com/office/drawing/2014/main" id="{3C36EB91-946E-8AD0-D04B-A1B6BC2FA098}"/>
              </a:ext>
            </a:extLst>
          </p:cNvPr>
          <p:cNvSpPr txBox="1"/>
          <p:nvPr/>
        </p:nvSpPr>
        <p:spPr>
          <a:xfrm>
            <a:off x="-659477" y="835919"/>
            <a:ext cx="7471098" cy="424732"/>
          </a:xfrm>
          <a:prstGeom prst="rect">
            <a:avLst/>
          </a:prstGeom>
          <a:noFill/>
        </p:spPr>
        <p:txBody>
          <a:bodyPr wrap="square">
            <a:spAutoFit/>
          </a:bodyPr>
          <a:lstStyle/>
          <a:p>
            <a:pPr marL="795847" marR="0" lvl="1" algn="l" defTabSz="914400" rtl="0" eaLnBrk="1" fontAlgn="auto" latinLnBrk="0" hangingPunct="1">
              <a:lnSpc>
                <a:spcPct val="90000"/>
              </a:lnSpc>
              <a:spcBef>
                <a:spcPts val="533"/>
              </a:spcBef>
              <a:spcAft>
                <a:spcPts val="0"/>
              </a:spcAft>
              <a:buClr>
                <a:srgbClr val="000000"/>
              </a:buClr>
              <a:buSzPts val="1400"/>
              <a:tabLst/>
              <a:defRPr/>
            </a:pPr>
            <a:r>
              <a:rPr kumimoji="0" lang="en-US" sz="2400" b="0" i="1" u="none" strike="noStrike" kern="0" cap="none" spc="0" normalizeH="0" baseline="0" noProof="0">
                <a:ln>
                  <a:noFill/>
                </a:ln>
                <a:solidFill>
                  <a:srgbClr val="000000"/>
                </a:solidFill>
                <a:effectLst/>
                <a:uLnTx/>
                <a:uFillTx/>
                <a:latin typeface="Calibri"/>
                <a:cs typeface="Calibri"/>
                <a:sym typeface="Calibri"/>
              </a:rPr>
              <a:t>How </a:t>
            </a:r>
            <a:r>
              <a:rPr lang="en-US" sz="2400" i="1" kern="0">
                <a:solidFill>
                  <a:srgbClr val="000000"/>
                </a:solidFill>
                <a:latin typeface="Calibri"/>
                <a:cs typeface="Calibri"/>
                <a:sym typeface="Calibri"/>
              </a:rPr>
              <a:t>to extract</a:t>
            </a:r>
            <a:r>
              <a:rPr kumimoji="0" lang="en-US" sz="2400" b="0" i="1" u="none" strike="noStrike" kern="0" cap="none" spc="0" normalizeH="0" baseline="0" noProof="0">
                <a:ln>
                  <a:noFill/>
                </a:ln>
                <a:solidFill>
                  <a:srgbClr val="000000"/>
                </a:solidFill>
                <a:effectLst/>
                <a:uLnTx/>
                <a:uFillTx/>
                <a:latin typeface="Calibri"/>
                <a:cs typeface="Calibri"/>
                <a:sym typeface="Calibri"/>
              </a:rPr>
              <a:t> contextual word representions?</a:t>
            </a:r>
          </a:p>
        </p:txBody>
      </p:sp>
      <p:sp>
        <p:nvSpPr>
          <p:cNvPr id="2" name="Slide Number Placeholder 1">
            <a:extLst>
              <a:ext uri="{FF2B5EF4-FFF2-40B4-BE49-F238E27FC236}">
                <a16:creationId xmlns:a16="http://schemas.microsoft.com/office/drawing/2014/main" id="{52656A62-9762-2F6D-38B3-A30709695998}"/>
              </a:ext>
            </a:extLst>
          </p:cNvPr>
          <p:cNvSpPr>
            <a:spLocks noGrp="1"/>
          </p:cNvSpPr>
          <p:nvPr>
            <p:ph type="sldNum" idx="12"/>
          </p:nvPr>
        </p:nvSpPr>
        <p:spPr>
          <a:xfrm>
            <a:off x="8645752" y="6388259"/>
            <a:ext cx="3429200" cy="365200"/>
          </a:xfrm>
        </p:spPr>
        <p:txBody>
          <a:bodyPr/>
          <a:lstStyle/>
          <a:p>
            <a:fld id="{00000000-1234-1234-1234-123412341234}" type="slidenum">
              <a:rPr lang="en" smtClean="0"/>
              <a:pPr/>
              <a:t>19</a:t>
            </a:fld>
            <a:endParaRPr lang="en"/>
          </a:p>
        </p:txBody>
      </p:sp>
      <p:sp>
        <p:nvSpPr>
          <p:cNvPr id="7" name="TextBox 6">
            <a:extLst>
              <a:ext uri="{FF2B5EF4-FFF2-40B4-BE49-F238E27FC236}">
                <a16:creationId xmlns:a16="http://schemas.microsoft.com/office/drawing/2014/main" id="{C2FB6C66-AC2A-BDFA-A415-D85F940418B6}"/>
              </a:ext>
            </a:extLst>
          </p:cNvPr>
          <p:cNvSpPr txBox="1"/>
          <p:nvPr/>
        </p:nvSpPr>
        <p:spPr>
          <a:xfrm>
            <a:off x="-676104" y="1358390"/>
            <a:ext cx="8277256" cy="424732"/>
          </a:xfrm>
          <a:prstGeom prst="rect">
            <a:avLst/>
          </a:prstGeom>
          <a:noFill/>
        </p:spPr>
        <p:txBody>
          <a:bodyPr wrap="square">
            <a:spAutoFit/>
          </a:bodyPr>
          <a:lstStyle/>
          <a:p>
            <a:pPr marL="795847" marR="0" lvl="1" algn="l" defTabSz="914400" rtl="0" eaLnBrk="1" fontAlgn="auto" latinLnBrk="0" hangingPunct="1">
              <a:lnSpc>
                <a:spcPct val="90000"/>
              </a:lnSpc>
              <a:spcBef>
                <a:spcPts val="533"/>
              </a:spcBef>
              <a:spcAft>
                <a:spcPts val="0"/>
              </a:spcAft>
              <a:buClr>
                <a:srgbClr val="000000"/>
              </a:buClr>
              <a:buSzPts val="1400"/>
              <a:tabLst/>
              <a:defRPr/>
            </a:pPr>
            <a:r>
              <a:rPr kumimoji="0" lang="en-US" sz="2400" b="0" i="1" u="none" strike="noStrike" kern="0" cap="none" spc="0" normalizeH="0" baseline="0" noProof="0">
                <a:ln>
                  <a:noFill/>
                </a:ln>
                <a:effectLst/>
                <a:uLnTx/>
                <a:uFillTx/>
                <a:latin typeface="Calibri"/>
                <a:ea typeface="+mn-ea"/>
                <a:cs typeface="Calibri"/>
                <a:sym typeface="Calibri"/>
              </a:rPr>
              <a:t>How does previous context help for new word meaning?</a:t>
            </a:r>
          </a:p>
        </p:txBody>
      </p:sp>
      <p:sp>
        <p:nvSpPr>
          <p:cNvPr id="21" name="TextBox 20">
            <a:extLst>
              <a:ext uri="{FF2B5EF4-FFF2-40B4-BE49-F238E27FC236}">
                <a16:creationId xmlns:a16="http://schemas.microsoft.com/office/drawing/2014/main" id="{8B87DFD8-2891-0DA7-CD01-685F991A3672}"/>
              </a:ext>
            </a:extLst>
          </p:cNvPr>
          <p:cNvSpPr txBox="1"/>
          <p:nvPr/>
        </p:nvSpPr>
        <p:spPr>
          <a:xfrm>
            <a:off x="120258" y="1807542"/>
            <a:ext cx="7756887" cy="461665"/>
          </a:xfrm>
          <a:prstGeom prst="rect">
            <a:avLst/>
          </a:prstGeom>
          <a:noFill/>
        </p:spPr>
        <p:txBody>
          <a:bodyPr wrap="square">
            <a:spAutoFit/>
          </a:bodyPr>
          <a:lstStyle/>
          <a:p>
            <a:pPr marR="0" lvl="0" algn="l" rtl="0">
              <a:spcBef>
                <a:spcPts val="0"/>
              </a:spcBef>
              <a:spcAft>
                <a:spcPts val="0"/>
              </a:spcAft>
            </a:pPr>
            <a:r>
              <a:rPr lang="en-US" sz="2400">
                <a:latin typeface="Calibri" panose="020F0502020204030204" pitchFamily="34" charset="0"/>
                <a:ea typeface="Montserrat"/>
                <a:cs typeface="Calibri" panose="020F0502020204030204" pitchFamily="34" charset="0"/>
                <a:sym typeface="Montserrat"/>
              </a:rPr>
              <a:t>Isolating current word meaning is a type of intervention</a:t>
            </a:r>
            <a:endParaRPr lang="en-US" sz="2400">
              <a:latin typeface="Calibri" panose="020F0502020204030204" pitchFamily="34" charset="0"/>
              <a:cs typeface="Calibri" panose="020F0502020204030204" pitchFamily="34" charset="0"/>
            </a:endParaRPr>
          </a:p>
        </p:txBody>
      </p:sp>
      <p:sp>
        <p:nvSpPr>
          <p:cNvPr id="3" name="Google Shape;401;p11">
            <a:extLst>
              <a:ext uri="{FF2B5EF4-FFF2-40B4-BE49-F238E27FC236}">
                <a16:creationId xmlns:a16="http://schemas.microsoft.com/office/drawing/2014/main" id="{FD1C8C86-4264-7403-0024-153477279ED3}"/>
              </a:ext>
            </a:extLst>
          </p:cNvPr>
          <p:cNvSpPr txBox="1"/>
          <p:nvPr/>
        </p:nvSpPr>
        <p:spPr>
          <a:xfrm>
            <a:off x="758658" y="3810257"/>
            <a:ext cx="10380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Lag-1</a:t>
            </a:r>
            <a:endParaRPr sz="2400" i="1">
              <a:solidFill>
                <a:srgbClr val="000000"/>
              </a:solidFill>
              <a:latin typeface="Calibri"/>
              <a:ea typeface="Calibri"/>
              <a:cs typeface="Calibri"/>
              <a:sym typeface="Calibri"/>
            </a:endParaRPr>
          </a:p>
        </p:txBody>
      </p:sp>
      <p:pic>
        <p:nvPicPr>
          <p:cNvPr id="4" name="Google Shape;410;p11" descr="Diagram&#10;&#10;Description automatically generated with medium confidence">
            <a:extLst>
              <a:ext uri="{FF2B5EF4-FFF2-40B4-BE49-F238E27FC236}">
                <a16:creationId xmlns:a16="http://schemas.microsoft.com/office/drawing/2014/main" id="{498A7329-2BAA-3317-960F-70F123CF326A}"/>
              </a:ext>
            </a:extLst>
          </p:cNvPr>
          <p:cNvPicPr preferRelativeResize="0"/>
          <p:nvPr/>
        </p:nvPicPr>
        <p:blipFill rotWithShape="1">
          <a:blip r:embed="rId3">
            <a:alphaModFix/>
          </a:blip>
          <a:srcRect t="14594" r="43507" b="72743"/>
          <a:stretch/>
        </p:blipFill>
        <p:spPr>
          <a:xfrm>
            <a:off x="2309364" y="3980523"/>
            <a:ext cx="4355998" cy="408567"/>
          </a:xfrm>
          <a:prstGeom prst="rect">
            <a:avLst/>
          </a:prstGeom>
          <a:noFill/>
          <a:ln>
            <a:noFill/>
          </a:ln>
        </p:spPr>
      </p:pic>
      <p:sp>
        <p:nvSpPr>
          <p:cNvPr id="6" name="Google Shape;411;p11">
            <a:extLst>
              <a:ext uri="{FF2B5EF4-FFF2-40B4-BE49-F238E27FC236}">
                <a16:creationId xmlns:a16="http://schemas.microsoft.com/office/drawing/2014/main" id="{73F0D965-0DFE-1C4B-8CD4-611C868FA50B}"/>
              </a:ext>
            </a:extLst>
          </p:cNvPr>
          <p:cNvSpPr/>
          <p:nvPr/>
        </p:nvSpPr>
        <p:spPr>
          <a:xfrm>
            <a:off x="4870356" y="3975342"/>
            <a:ext cx="881100" cy="3999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Google Shape;412;p11" descr="Diagram&#10;&#10;Description automatically generated with medium confidence">
            <a:extLst>
              <a:ext uri="{FF2B5EF4-FFF2-40B4-BE49-F238E27FC236}">
                <a16:creationId xmlns:a16="http://schemas.microsoft.com/office/drawing/2014/main" id="{3892161E-4604-1719-AAE0-0A9CB9FE35CA}"/>
              </a:ext>
            </a:extLst>
          </p:cNvPr>
          <p:cNvPicPr preferRelativeResize="0"/>
          <p:nvPr/>
        </p:nvPicPr>
        <p:blipFill rotWithShape="1">
          <a:blip r:embed="rId3">
            <a:alphaModFix/>
          </a:blip>
          <a:srcRect l="44975" t="15474" b="74769"/>
          <a:stretch/>
        </p:blipFill>
        <p:spPr>
          <a:xfrm>
            <a:off x="6996045" y="3981190"/>
            <a:ext cx="4613786" cy="314799"/>
          </a:xfrm>
          <a:prstGeom prst="rect">
            <a:avLst/>
          </a:prstGeom>
          <a:noFill/>
          <a:ln>
            <a:noFill/>
          </a:ln>
        </p:spPr>
      </p:pic>
      <p:sp>
        <p:nvSpPr>
          <p:cNvPr id="9" name="Google Shape;413;p11">
            <a:extLst>
              <a:ext uri="{FF2B5EF4-FFF2-40B4-BE49-F238E27FC236}">
                <a16:creationId xmlns:a16="http://schemas.microsoft.com/office/drawing/2014/main" id="{745F40E2-9810-CF83-834B-78B8B06C1DB5}"/>
              </a:ext>
            </a:extLst>
          </p:cNvPr>
          <p:cNvSpPr/>
          <p:nvPr/>
        </p:nvSpPr>
        <p:spPr>
          <a:xfrm>
            <a:off x="7946934" y="3962700"/>
            <a:ext cx="881100" cy="4125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439;p12">
            <a:extLst>
              <a:ext uri="{FF2B5EF4-FFF2-40B4-BE49-F238E27FC236}">
                <a16:creationId xmlns:a16="http://schemas.microsoft.com/office/drawing/2014/main" id="{AC4840FE-328F-2EB8-FF4E-E95E1775BD7D}"/>
              </a:ext>
            </a:extLst>
          </p:cNvPr>
          <p:cNvSpPr txBox="1"/>
          <p:nvPr/>
        </p:nvSpPr>
        <p:spPr>
          <a:xfrm>
            <a:off x="758658" y="4595356"/>
            <a:ext cx="10380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Res-1</a:t>
            </a:r>
            <a:endParaRPr sz="2400" i="1">
              <a:solidFill>
                <a:srgbClr val="000000"/>
              </a:solidFill>
              <a:latin typeface="Calibri"/>
              <a:ea typeface="Calibri"/>
              <a:cs typeface="Calibri"/>
              <a:sym typeface="Calibri"/>
            </a:endParaRPr>
          </a:p>
        </p:txBody>
      </p:sp>
      <p:pic>
        <p:nvPicPr>
          <p:cNvPr id="11" name="Google Shape;448;p12" descr="Diagram&#10;&#10;Description automatically generated with medium confidence">
            <a:extLst>
              <a:ext uri="{FF2B5EF4-FFF2-40B4-BE49-F238E27FC236}">
                <a16:creationId xmlns:a16="http://schemas.microsoft.com/office/drawing/2014/main" id="{107CDB3E-A7F6-7C2A-4B83-D22A511258B3}"/>
              </a:ext>
            </a:extLst>
          </p:cNvPr>
          <p:cNvPicPr preferRelativeResize="0"/>
          <p:nvPr/>
        </p:nvPicPr>
        <p:blipFill rotWithShape="1">
          <a:blip r:embed="rId3">
            <a:alphaModFix/>
          </a:blip>
          <a:srcRect t="14594" r="43507" b="72743"/>
          <a:stretch/>
        </p:blipFill>
        <p:spPr>
          <a:xfrm>
            <a:off x="2309364" y="4765622"/>
            <a:ext cx="4355998" cy="408567"/>
          </a:xfrm>
          <a:prstGeom prst="rect">
            <a:avLst/>
          </a:prstGeom>
          <a:noFill/>
          <a:ln>
            <a:noFill/>
          </a:ln>
        </p:spPr>
      </p:pic>
      <p:sp>
        <p:nvSpPr>
          <p:cNvPr id="12" name="Google Shape;449;p12">
            <a:extLst>
              <a:ext uri="{FF2B5EF4-FFF2-40B4-BE49-F238E27FC236}">
                <a16:creationId xmlns:a16="http://schemas.microsoft.com/office/drawing/2014/main" id="{277B99C6-EA15-4DCD-1E28-7D6A4A6C0D15}"/>
              </a:ext>
            </a:extLst>
          </p:cNvPr>
          <p:cNvSpPr/>
          <p:nvPr/>
        </p:nvSpPr>
        <p:spPr>
          <a:xfrm>
            <a:off x="5735064" y="4770002"/>
            <a:ext cx="881100" cy="399900"/>
          </a:xfrm>
          <a:prstGeom prst="roundRect">
            <a:avLst>
              <a:gd name="adj" fmla="val 16667"/>
            </a:avLst>
          </a:prstGeom>
          <a:solidFill>
            <a:srgbClr val="BFBFBF">
              <a:alpha val="53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 name="Google Shape;450;p12" descr="Diagram&#10;&#10;Description automatically generated with medium confidence">
            <a:extLst>
              <a:ext uri="{FF2B5EF4-FFF2-40B4-BE49-F238E27FC236}">
                <a16:creationId xmlns:a16="http://schemas.microsoft.com/office/drawing/2014/main" id="{999B232B-1F09-DC07-7753-79AF62327C8B}"/>
              </a:ext>
            </a:extLst>
          </p:cNvPr>
          <p:cNvPicPr preferRelativeResize="0"/>
          <p:nvPr/>
        </p:nvPicPr>
        <p:blipFill rotWithShape="1">
          <a:blip r:embed="rId3">
            <a:alphaModFix/>
          </a:blip>
          <a:srcRect l="44975" t="15474" b="74769"/>
          <a:stretch/>
        </p:blipFill>
        <p:spPr>
          <a:xfrm>
            <a:off x="6996045" y="4766289"/>
            <a:ext cx="4613786" cy="314799"/>
          </a:xfrm>
          <a:prstGeom prst="rect">
            <a:avLst/>
          </a:prstGeom>
          <a:noFill/>
          <a:ln>
            <a:noFill/>
          </a:ln>
        </p:spPr>
      </p:pic>
      <p:sp>
        <p:nvSpPr>
          <p:cNvPr id="14" name="Google Shape;451;p12">
            <a:extLst>
              <a:ext uri="{FF2B5EF4-FFF2-40B4-BE49-F238E27FC236}">
                <a16:creationId xmlns:a16="http://schemas.microsoft.com/office/drawing/2014/main" id="{3114DA41-DE68-AEDF-A841-9879F7B365FA}"/>
              </a:ext>
            </a:extLst>
          </p:cNvPr>
          <p:cNvSpPr/>
          <p:nvPr/>
        </p:nvSpPr>
        <p:spPr>
          <a:xfrm>
            <a:off x="6996045" y="4756706"/>
            <a:ext cx="881100" cy="412500"/>
          </a:xfrm>
          <a:prstGeom prst="roundRect">
            <a:avLst>
              <a:gd name="adj" fmla="val 16667"/>
            </a:avLst>
          </a:prstGeom>
          <a:solidFill>
            <a:srgbClr val="BFBFBF">
              <a:alpha val="53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5" name="Google Shape;462;p12">
            <a:extLst>
              <a:ext uri="{FF2B5EF4-FFF2-40B4-BE49-F238E27FC236}">
                <a16:creationId xmlns:a16="http://schemas.microsoft.com/office/drawing/2014/main" id="{5878962B-742D-4C1A-00AE-8C8D271579D2}"/>
              </a:ext>
            </a:extLst>
          </p:cNvPr>
          <p:cNvCxnSpPr>
            <a:endCxn id="12" idx="3"/>
          </p:cNvCxnSpPr>
          <p:nvPr/>
        </p:nvCxnSpPr>
        <p:spPr>
          <a:xfrm rot="10800000" flipH="1">
            <a:off x="5748564" y="4969952"/>
            <a:ext cx="867600" cy="300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463;p12">
            <a:extLst>
              <a:ext uri="{FF2B5EF4-FFF2-40B4-BE49-F238E27FC236}">
                <a16:creationId xmlns:a16="http://schemas.microsoft.com/office/drawing/2014/main" id="{71E652F6-EF99-A212-5E16-3D0BF66DCBDC}"/>
              </a:ext>
            </a:extLst>
          </p:cNvPr>
          <p:cNvCxnSpPr/>
          <p:nvPr/>
        </p:nvCxnSpPr>
        <p:spPr>
          <a:xfrm rot="10800000" flipH="1">
            <a:off x="7002789" y="4969952"/>
            <a:ext cx="867600" cy="30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7144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animBg="1"/>
      <p:bldP spid="5" grpId="0"/>
      <p:bldP spid="7" grpId="0"/>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Outline </a:t>
            </a:r>
            <a:endParaRPr sz="2800" b="1">
              <a:latin typeface="Helvetica Neue"/>
            </a:endParaRPr>
          </a:p>
        </p:txBody>
      </p:sp>
      <p:sp>
        <p:nvSpPr>
          <p:cNvPr id="211" name="Google Shape;211;p38"/>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a:bodyPr>
          <a:lstStyle/>
          <a:p>
            <a:pPr marL="237061" indent="-228594">
              <a:spcBef>
                <a:spcPts val="0"/>
              </a:spcBef>
              <a:buSzPts val="2100"/>
            </a:pPr>
            <a:r>
              <a:rPr lang="en">
                <a:latin typeface="Calibri" panose="020F0502020204030204" pitchFamily="34" charset="0"/>
                <a:cs typeface="Calibri" panose="020F0502020204030204" pitchFamily="34" charset="0"/>
              </a:rPr>
              <a:t>Introduction to neural basis of language comprehesion</a:t>
            </a:r>
          </a:p>
          <a:p>
            <a:pPr marL="8467" indent="0">
              <a:spcBef>
                <a:spcPts val="0"/>
              </a:spcBef>
              <a:buSzPts val="2100"/>
              <a:buNone/>
            </a:pPr>
            <a:endParaRPr lang="en">
              <a:latin typeface="Calibri" panose="020F0502020204030204" pitchFamily="34" charset="0"/>
              <a:cs typeface="Calibri" panose="020F0502020204030204" pitchFamily="34" charset="0"/>
            </a:endParaRPr>
          </a:p>
          <a:p>
            <a:pPr marL="237061" indent="-228594">
              <a:spcBef>
                <a:spcPts val="0"/>
              </a:spcBef>
              <a:buSzPts val="2100"/>
            </a:pPr>
            <a:r>
              <a:rPr lang="en">
                <a:latin typeface="Calibri" panose="020F0502020204030204" pitchFamily="34" charset="0"/>
                <a:cs typeface="Calibri" panose="020F0502020204030204" pitchFamily="34" charset="0"/>
              </a:rPr>
              <a:t>Deep neural networks and brain alignment: brain encoding and decoding</a:t>
            </a:r>
          </a:p>
          <a:p>
            <a:pPr marL="8467" indent="0">
              <a:spcBef>
                <a:spcPts val="0"/>
              </a:spcBef>
              <a:buSzPts val="2100"/>
              <a:buNone/>
            </a:pPr>
            <a:endParaRPr lang="en">
              <a:latin typeface="Calibri" panose="020F0502020204030204" pitchFamily="34" charset="0"/>
              <a:cs typeface="Calibri" panose="020F0502020204030204" pitchFamily="34" charset="0"/>
            </a:endParaRPr>
          </a:p>
          <a:p>
            <a:pPr marL="237061" indent="-228594">
              <a:spcBef>
                <a:spcPts val="0"/>
              </a:spcBef>
              <a:buSzPts val="2100"/>
            </a:pPr>
            <a:r>
              <a:rPr lang="en">
                <a:latin typeface="Calibri" panose="020F0502020204030204" pitchFamily="34" charset="0"/>
                <a:cs typeface="Calibri" panose="020F0502020204030204" pitchFamily="34" charset="0"/>
              </a:rPr>
              <a:t>Research questions</a:t>
            </a:r>
          </a:p>
          <a:p>
            <a:pPr marL="8467" indent="0">
              <a:spcBef>
                <a:spcPts val="0"/>
              </a:spcBef>
              <a:buSzPts val="2100"/>
              <a:buNone/>
            </a:pPr>
            <a:r>
              <a:rPr lang="en">
                <a:latin typeface="Calibri" panose="020F0502020204030204" pitchFamily="34" charset="0"/>
                <a:cs typeface="Calibri" panose="020F0502020204030204" pitchFamily="34" charset="0"/>
              </a:rPr>
              <a:t>	</a:t>
            </a:r>
          </a:p>
          <a:p>
            <a:pPr marL="237061" indent="-228594">
              <a:spcBef>
                <a:spcPts val="0"/>
              </a:spcBef>
              <a:buSzPts val="2100"/>
            </a:pPr>
            <a:r>
              <a:rPr lang="en">
                <a:latin typeface="Calibri" panose="020F0502020204030204" pitchFamily="34" charset="0"/>
                <a:cs typeface="Calibri" panose="020F0502020204030204" pitchFamily="34" charset="0"/>
              </a:rPr>
              <a:t>Implications to Neuro-AI</a:t>
            </a:r>
            <a:endParaRPr>
              <a:latin typeface="Calibri" panose="020F0502020204030204" pitchFamily="34" charset="0"/>
              <a:cs typeface="Calibri" panose="020F0502020204030204" pitchFamily="34" charset="0"/>
            </a:endParaRPr>
          </a:p>
        </p:txBody>
      </p:sp>
      <p:sp>
        <p:nvSpPr>
          <p:cNvPr id="213" name="Google Shape;213;p38"/>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2</a:t>
            </a:fld>
            <a:endParaRPr/>
          </a:p>
        </p:txBody>
      </p:sp>
    </p:spTree>
    <p:extLst>
      <p:ext uri="{BB962C8B-B14F-4D97-AF65-F5344CB8AC3E}">
        <p14:creationId xmlns:p14="http://schemas.microsoft.com/office/powerpoint/2010/main" val="327407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6"/>
          <p:cNvSpPr txBox="1">
            <a:spLocks noGrp="1"/>
          </p:cNvSpPr>
          <p:nvPr>
            <p:ph type="title"/>
          </p:nvPr>
        </p:nvSpPr>
        <p:spPr>
          <a:xfrm>
            <a:off x="241750" y="76200"/>
            <a:ext cx="10515600" cy="686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ct val="100000"/>
              <a:buFont typeface="Calibri"/>
              <a:buNone/>
            </a:pPr>
            <a:r>
              <a:rPr lang="en-US" sz="2800" b="1">
                <a:solidFill>
                  <a:schemeClr val="dk1"/>
                </a:solidFill>
                <a:latin typeface="Helvetica Neue" panose="020B0604020202020204"/>
                <a:ea typeface="Calibri"/>
                <a:cs typeface="Calibri"/>
                <a:sym typeface="Calibri"/>
              </a:rPr>
              <a:t>Listening data target: human brain MEG recordings</a:t>
            </a:r>
            <a:endParaRPr sz="2800" b="1">
              <a:latin typeface="Helvetica Neue" panose="020B0604020202020204"/>
            </a:endParaRPr>
          </a:p>
        </p:txBody>
      </p:sp>
      <p:sp>
        <p:nvSpPr>
          <p:cNvPr id="503" name="Google Shape;503;p16"/>
          <p:cNvSpPr txBox="1"/>
          <p:nvPr/>
        </p:nvSpPr>
        <p:spPr>
          <a:xfrm>
            <a:off x="249660" y="1340906"/>
            <a:ext cx="5263800" cy="4155900"/>
          </a:xfrm>
          <a:prstGeom prst="rect">
            <a:avLst/>
          </a:prstGeom>
          <a:noFill/>
          <a:ln>
            <a:noFill/>
          </a:ln>
        </p:spPr>
        <p:txBody>
          <a:bodyPr spcFirstLastPara="1" wrap="square" lIns="91425" tIns="45700" rIns="91425" bIns="45700" anchor="t" anchorCtr="0">
            <a:spAutoFit/>
          </a:bodyPr>
          <a:lstStyle/>
          <a:p>
            <a:pPr marL="285750" marR="0" lvl="0" indent="-3238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We use MEG-MASC story listening dataset: </a:t>
            </a:r>
            <a:endParaRPr sz="2400"/>
          </a:p>
          <a:p>
            <a:pPr marL="742950" marR="0" lvl="1" indent="-323850" algn="l" rtl="0">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27 subjects (8-subjects used),</a:t>
            </a:r>
            <a:endParaRPr sz="2400"/>
          </a:p>
          <a:p>
            <a:pPr marL="742950" marR="0" lvl="1" indent="-323850" algn="l" rtl="0">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4-stories (11,002 words)</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Alignment performed between MEG signal and word representations around every word onset</a:t>
            </a:r>
            <a:endParaRPr sz="2400" b="1">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800ms signal window around word onset: 200ms before (baseline correction), 600ms after</a:t>
            </a:r>
            <a:endParaRPr sz="2400">
              <a:solidFill>
                <a:schemeClr val="dk1"/>
              </a:solidFill>
              <a:latin typeface="Calibri"/>
              <a:ea typeface="Calibri"/>
              <a:cs typeface="Calibri"/>
              <a:sym typeface="Calibri"/>
            </a:endParaRPr>
          </a:p>
        </p:txBody>
      </p:sp>
      <p:sp>
        <p:nvSpPr>
          <p:cNvPr id="504" name="Google Shape;504;p16"/>
          <p:cNvSpPr txBox="1"/>
          <p:nvPr/>
        </p:nvSpPr>
        <p:spPr>
          <a:xfrm>
            <a:off x="127060" y="6361312"/>
            <a:ext cx="10772800" cy="17760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rgbClr val="222222"/>
              </a:buClr>
              <a:buSzPct val="100000"/>
              <a:buFont typeface="Arial"/>
              <a:buNone/>
            </a:pPr>
            <a:r>
              <a:rPr lang="en-US" sz="2800" u="sng">
                <a:solidFill>
                  <a:schemeClr val="hlink"/>
                </a:solidFill>
                <a:latin typeface="Calibri"/>
                <a:ea typeface="Calibri"/>
                <a:cs typeface="Calibri"/>
                <a:sym typeface="Calibri"/>
                <a:hlinkClick r:id="rId3"/>
              </a:rPr>
              <a:t>Laura Gwilliams, Graham Flick, Alec Marantz, Liina Pylkkanen, David Poeppel, Jean-Remi King. "MEG-MASC: a high-quality magneto-encephalography dataset for evaluating natural speech processing" Arxiv (2022).</a:t>
            </a:r>
            <a:endParaRPr sz="2800">
              <a:solidFill>
                <a:schemeClr val="dk1"/>
              </a:solidFill>
              <a:latin typeface="Calibri"/>
              <a:ea typeface="Calibri"/>
              <a:cs typeface="Calibri"/>
              <a:sym typeface="Calibri"/>
            </a:endParaRPr>
          </a:p>
        </p:txBody>
      </p:sp>
      <p:pic>
        <p:nvPicPr>
          <p:cNvPr id="505" name="Google Shape;505;p16" descr="Diagram&#10;&#10;Description automatically generated"/>
          <p:cNvPicPr preferRelativeResize="0"/>
          <p:nvPr/>
        </p:nvPicPr>
        <p:blipFill rotWithShape="1">
          <a:blip r:embed="rId4">
            <a:alphaModFix/>
          </a:blip>
          <a:srcRect/>
          <a:stretch/>
        </p:blipFill>
        <p:spPr>
          <a:xfrm>
            <a:off x="5499550" y="1143000"/>
            <a:ext cx="6171057" cy="4572000"/>
          </a:xfrm>
          <a:prstGeom prst="rect">
            <a:avLst/>
          </a:prstGeom>
          <a:noFill/>
          <a:ln>
            <a:noFill/>
          </a:ln>
        </p:spPr>
      </p:pic>
      <p:sp>
        <p:nvSpPr>
          <p:cNvPr id="506" name="Google Shape;506;p16"/>
          <p:cNvSpPr txBox="1"/>
          <p:nvPr/>
        </p:nvSpPr>
        <p:spPr>
          <a:xfrm>
            <a:off x="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507" name="Google Shape;507;p16"/>
          <p:cNvSpPr txBox="1"/>
          <p:nvPr/>
        </p:nvSpPr>
        <p:spPr>
          <a:xfrm>
            <a:off x="15240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2" name="Slide Number Placeholder 1">
            <a:extLst>
              <a:ext uri="{FF2B5EF4-FFF2-40B4-BE49-F238E27FC236}">
                <a16:creationId xmlns:a16="http://schemas.microsoft.com/office/drawing/2014/main" id="{1F37B59D-9325-CFA1-7D0D-FB9C07AB8BC3}"/>
              </a:ext>
            </a:extLst>
          </p:cNvPr>
          <p:cNvSpPr>
            <a:spLocks noGrp="1"/>
          </p:cNvSpPr>
          <p:nvPr>
            <p:ph type="sldNum" idx="12"/>
          </p:nvPr>
        </p:nvSpPr>
        <p:spPr/>
        <p:txBody>
          <a:bodyPr/>
          <a:lstStyle/>
          <a:p>
            <a:fld id="{00000000-1234-1234-1234-123412341234}" type="slidenum">
              <a:rPr lang="en" smtClean="0"/>
              <a:pPr/>
              <a:t>20</a:t>
            </a:fld>
            <a:endParaRPr lang="en"/>
          </a:p>
        </p:txBody>
      </p:sp>
    </p:spTree>
    <p:extLst>
      <p:ext uri="{BB962C8B-B14F-4D97-AF65-F5344CB8AC3E}">
        <p14:creationId xmlns:p14="http://schemas.microsoft.com/office/powerpoint/2010/main" val="184460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17"/>
          <p:cNvSpPr txBox="1">
            <a:spLocks noGrp="1"/>
          </p:cNvSpPr>
          <p:nvPr>
            <p:ph type="title"/>
          </p:nvPr>
        </p:nvSpPr>
        <p:spPr>
          <a:xfrm>
            <a:off x="152400" y="39962"/>
            <a:ext cx="118872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2800" b="1">
                <a:latin typeface="Helvetica Neue" panose="020B0604020202020204"/>
              </a:rPr>
              <a:t>Encoding Performance of Syntactic and Semantic Methods</a:t>
            </a:r>
            <a:endParaRPr sz="2800" b="1">
              <a:latin typeface="Helvetica Neue" panose="020B0604020202020204"/>
            </a:endParaRPr>
          </a:p>
        </p:txBody>
      </p:sp>
      <p:pic>
        <p:nvPicPr>
          <p:cNvPr id="631" name="Google Shape;631;p17" descr="Chart, histogram&#10;&#10;Description automatically generated"/>
          <p:cNvPicPr preferRelativeResize="0"/>
          <p:nvPr/>
        </p:nvPicPr>
        <p:blipFill rotWithShape="1">
          <a:blip r:embed="rId3">
            <a:alphaModFix/>
          </a:blip>
          <a:srcRect/>
          <a:stretch/>
        </p:blipFill>
        <p:spPr>
          <a:xfrm>
            <a:off x="236896" y="1419225"/>
            <a:ext cx="6817047" cy="4922581"/>
          </a:xfrm>
          <a:prstGeom prst="rect">
            <a:avLst/>
          </a:prstGeom>
          <a:noFill/>
          <a:ln>
            <a:noFill/>
          </a:ln>
        </p:spPr>
      </p:pic>
      <p:sp>
        <p:nvSpPr>
          <p:cNvPr id="632" name="Google Shape;632;p17"/>
          <p:cNvSpPr txBox="1"/>
          <p:nvPr/>
        </p:nvSpPr>
        <p:spPr>
          <a:xfrm>
            <a:off x="7776426" y="4467445"/>
            <a:ext cx="4086300" cy="1939500"/>
          </a:xfrm>
          <a:prstGeom prst="rect">
            <a:avLst/>
          </a:prstGeom>
          <a:solidFill>
            <a:srgbClr val="FFF2CC"/>
          </a:solid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Due to limited context information, </a:t>
            </a:r>
            <a:r>
              <a:rPr lang="en-US" sz="1800">
                <a:solidFill>
                  <a:schemeClr val="dk1"/>
                </a:solidFill>
                <a:latin typeface="Calibri"/>
                <a:ea typeface="Calibri"/>
                <a:cs typeface="Calibri"/>
                <a:sym typeface="Calibri"/>
              </a:rPr>
              <a:t>basic syntactic (CM, POS and DEP), and non-contextual</a:t>
            </a:r>
            <a:br>
              <a:rPr lang="en-US" sz="20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semantic features (GloVe) are, on average, not correlated with</a:t>
            </a:r>
            <a:br>
              <a:rPr lang="en-US" sz="20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the considered window of MEG activity</a:t>
            </a:r>
            <a:endParaRPr sz="2000">
              <a:solidFill>
                <a:schemeClr val="dk1"/>
              </a:solidFill>
              <a:latin typeface="Calibri"/>
              <a:ea typeface="Calibri"/>
              <a:cs typeface="Calibri"/>
              <a:sym typeface="Calibri"/>
            </a:endParaRPr>
          </a:p>
        </p:txBody>
      </p:sp>
      <p:sp>
        <p:nvSpPr>
          <p:cNvPr id="633" name="Google Shape;633;p17"/>
          <p:cNvSpPr txBox="1"/>
          <p:nvPr/>
        </p:nvSpPr>
        <p:spPr>
          <a:xfrm>
            <a:off x="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634" name="Google Shape;634;p17"/>
          <p:cNvSpPr txBox="1"/>
          <p:nvPr/>
        </p:nvSpPr>
        <p:spPr>
          <a:xfrm>
            <a:off x="15240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639" name="Google Shape;639;p17"/>
          <p:cNvSpPr txBox="1"/>
          <p:nvPr/>
        </p:nvSpPr>
        <p:spPr>
          <a:xfrm>
            <a:off x="7282544" y="1251150"/>
            <a:ext cx="4749832" cy="2031295"/>
          </a:xfrm>
          <a:prstGeom prst="rect">
            <a:avLst/>
          </a:prstGeom>
          <a:noFill/>
          <a:ln>
            <a:noFill/>
          </a:ln>
        </p:spPr>
        <p:txBody>
          <a:bodyPr spcFirstLastPara="1" wrap="square" lIns="91425" tIns="91425" rIns="91425" bIns="91425" anchor="t" anchorCtr="0">
            <a:spAutoFit/>
          </a:bodyPr>
          <a:lstStyle/>
          <a:p>
            <a:pPr marL="342900" lvl="1" indent="-342900">
              <a:buFont typeface="Arial" panose="020B0604020202020204" pitchFamily="34" charset="0"/>
              <a:buChar char="•"/>
            </a:pPr>
            <a:r>
              <a:rPr lang="en-US" sz="2000">
                <a:latin typeface="Calibri"/>
                <a:ea typeface="Calibri"/>
                <a:cs typeface="Calibri"/>
                <a:sym typeface="Calibri"/>
              </a:rPr>
              <a:t>Simple syntactic features (Complexity Metric, Parts of Speech,  Dependency tags)</a:t>
            </a:r>
            <a:endParaRPr sz="2000">
              <a:latin typeface="Calibri"/>
              <a:ea typeface="Calibri"/>
              <a:cs typeface="Calibri"/>
              <a:sym typeface="Calibri"/>
            </a:endParaRPr>
          </a:p>
          <a:p>
            <a:pPr marL="342900" lvl="0" indent="-342900" algn="l" rtl="0">
              <a:spcBef>
                <a:spcPts val="0"/>
              </a:spcBef>
              <a:spcAft>
                <a:spcPts val="0"/>
              </a:spcAft>
              <a:buFont typeface="Arial" panose="020B0604020202020204" pitchFamily="34" charset="0"/>
              <a:buChar char="•"/>
            </a:pPr>
            <a:r>
              <a:rPr lang="en-US" sz="2000">
                <a:latin typeface="Calibri"/>
                <a:ea typeface="Calibri"/>
                <a:cs typeface="Calibri"/>
                <a:sym typeface="Calibri"/>
              </a:rPr>
              <a:t>Non-contextual  word representations (GloVe) </a:t>
            </a:r>
            <a:endParaRPr sz="2000" b="1" i="1">
              <a:latin typeface="Calibri"/>
              <a:ea typeface="Calibri"/>
              <a:cs typeface="Calibri"/>
              <a:sym typeface="Calibri"/>
            </a:endParaRPr>
          </a:p>
          <a:p>
            <a:pPr marL="342900" lvl="0" indent="-342900" algn="l" rtl="0">
              <a:spcBef>
                <a:spcPts val="0"/>
              </a:spcBef>
              <a:spcAft>
                <a:spcPts val="0"/>
              </a:spcAft>
              <a:buFont typeface="Arial" panose="020B0604020202020204" pitchFamily="34" charset="0"/>
              <a:buChar char="•"/>
            </a:pPr>
            <a:r>
              <a:rPr lang="en-US" sz="2000">
                <a:latin typeface="Calibri"/>
                <a:ea typeface="Calibri"/>
                <a:cs typeface="Calibri"/>
                <a:sym typeface="Calibri"/>
              </a:rPr>
              <a:t>BERT contextual representations</a:t>
            </a:r>
            <a:endParaRPr sz="2000">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D35D27C3-E560-7278-B7DC-A86422068158}"/>
              </a:ext>
            </a:extLst>
          </p:cNvPr>
          <p:cNvSpPr>
            <a:spLocks noGrp="1"/>
          </p:cNvSpPr>
          <p:nvPr>
            <p:ph type="sldNum" idx="12"/>
          </p:nvPr>
        </p:nvSpPr>
        <p:spPr/>
        <p:txBody>
          <a:bodyPr/>
          <a:lstStyle/>
          <a:p>
            <a:fld id="{00000000-1234-1234-1234-123412341234}" type="slidenum">
              <a:rPr lang="en" smtClean="0"/>
              <a:pPr/>
              <a:t>21</a:t>
            </a:fld>
            <a:endParaRPr lang="en"/>
          </a:p>
        </p:txBody>
      </p:sp>
    </p:spTree>
    <p:extLst>
      <p:ext uri="{BB962C8B-B14F-4D97-AF65-F5344CB8AC3E}">
        <p14:creationId xmlns:p14="http://schemas.microsoft.com/office/powerpoint/2010/main" val="166346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8"/>
          <p:cNvSpPr txBox="1">
            <a:spLocks noGrp="1"/>
          </p:cNvSpPr>
          <p:nvPr>
            <p:ph type="title"/>
          </p:nvPr>
        </p:nvSpPr>
        <p:spPr>
          <a:xfrm>
            <a:off x="381000" y="480496"/>
            <a:ext cx="10515600" cy="69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sz="2800" b="1">
                <a:latin typeface="Helvetica Neue" panose="020B0604020202020204"/>
              </a:rPr>
              <a:t>How is context represented in the brain</a:t>
            </a:r>
            <a:endParaRPr sz="2800" b="1">
              <a:latin typeface="Helvetica Neue" panose="020B0604020202020204"/>
            </a:endParaRPr>
          </a:p>
        </p:txBody>
      </p:sp>
      <p:pic>
        <p:nvPicPr>
          <p:cNvPr id="647" name="Google Shape;647;p18" descr="Chart, histogram&#10;&#10;Description automatically generated"/>
          <p:cNvPicPr preferRelativeResize="0"/>
          <p:nvPr/>
        </p:nvPicPr>
        <p:blipFill rotWithShape="1">
          <a:blip r:embed="rId3">
            <a:alphaModFix/>
          </a:blip>
          <a:srcRect l="54505"/>
          <a:stretch/>
        </p:blipFill>
        <p:spPr>
          <a:xfrm>
            <a:off x="2145629" y="1553198"/>
            <a:ext cx="4857135" cy="4979377"/>
          </a:xfrm>
          <a:prstGeom prst="rect">
            <a:avLst/>
          </a:prstGeom>
          <a:noFill/>
          <a:ln>
            <a:noFill/>
          </a:ln>
        </p:spPr>
      </p:pic>
      <p:sp>
        <p:nvSpPr>
          <p:cNvPr id="648" name="Google Shape;648;p18"/>
          <p:cNvSpPr txBox="1"/>
          <p:nvPr/>
        </p:nvSpPr>
        <p:spPr>
          <a:xfrm>
            <a:off x="3631681" y="1172596"/>
            <a:ext cx="18850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effect of direction</a:t>
            </a:r>
            <a:endParaRPr/>
          </a:p>
        </p:txBody>
      </p:sp>
      <p:sp>
        <p:nvSpPr>
          <p:cNvPr id="649" name="Google Shape;649;p18"/>
          <p:cNvSpPr txBox="1"/>
          <p:nvPr/>
        </p:nvSpPr>
        <p:spPr>
          <a:xfrm>
            <a:off x="7502585" y="3298608"/>
            <a:ext cx="4086300" cy="1107955"/>
          </a:xfrm>
          <a:prstGeom prst="rect">
            <a:avLst/>
          </a:prstGeom>
          <a:solidFill>
            <a:srgbClr val="FFF2CC"/>
          </a:solidFill>
          <a:ln>
            <a:noFill/>
          </a:ln>
        </p:spPr>
        <p:txBody>
          <a:bodyPr spcFirstLastPara="1" wrap="square" lIns="121900" tIns="121900" rIns="121900" bIns="121900" anchor="t" anchorCtr="0">
            <a:spAutoFit/>
          </a:bodyPr>
          <a:lstStyle/>
          <a:p>
            <a:pPr lvl="0"/>
            <a:r>
              <a:rPr lang="en-US"/>
              <a:t>Long past contexts enable better encoding than future</a:t>
            </a:r>
            <a:r>
              <a:rPr lang="en-US" sz="2000"/>
              <a:t> </a:t>
            </a:r>
            <a:r>
              <a:rPr lang="en-US"/>
              <a:t>or short-scale present contexts</a:t>
            </a:r>
            <a:endParaRPr sz="20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9A2E59C-CC39-1628-5A14-3279BA0CC4C3}"/>
              </a:ext>
            </a:extLst>
          </p:cNvPr>
          <p:cNvSpPr>
            <a:spLocks noGrp="1"/>
          </p:cNvSpPr>
          <p:nvPr>
            <p:ph type="sldNum" idx="12"/>
          </p:nvPr>
        </p:nvSpPr>
        <p:spPr/>
        <p:txBody>
          <a:bodyPr/>
          <a:lstStyle/>
          <a:p>
            <a:fld id="{00000000-1234-1234-1234-123412341234}" type="slidenum">
              <a:rPr lang="en" smtClean="0"/>
              <a:pPr/>
              <a:t>22</a:t>
            </a:fld>
            <a:endParaRPr lang="en"/>
          </a:p>
        </p:txBody>
      </p:sp>
    </p:spTree>
    <p:extLst>
      <p:ext uri="{BB962C8B-B14F-4D97-AF65-F5344CB8AC3E}">
        <p14:creationId xmlns:p14="http://schemas.microsoft.com/office/powerpoint/2010/main" val="325119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8"/>
          <p:cNvSpPr txBox="1">
            <a:spLocks noGrp="1"/>
          </p:cNvSpPr>
          <p:nvPr>
            <p:ph type="title"/>
          </p:nvPr>
        </p:nvSpPr>
        <p:spPr>
          <a:xfrm>
            <a:off x="381000" y="480496"/>
            <a:ext cx="10515600" cy="69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sz="2800" b="1">
                <a:latin typeface="Helvetica Neue" panose="020B0604020202020204"/>
              </a:rPr>
              <a:t>Contextual BERT Embeddings:</a:t>
            </a:r>
            <a:endParaRPr sz="2800" b="1">
              <a:latin typeface="Helvetica Neue" panose="020B0604020202020204"/>
            </a:endParaRPr>
          </a:p>
        </p:txBody>
      </p:sp>
      <p:pic>
        <p:nvPicPr>
          <p:cNvPr id="645" name="Google Shape;645;p18" descr="Chart, histogram&#10;&#10;Description automatically generated"/>
          <p:cNvPicPr preferRelativeResize="0"/>
          <p:nvPr/>
        </p:nvPicPr>
        <p:blipFill rotWithShape="1">
          <a:blip r:embed="rId3">
            <a:alphaModFix/>
          </a:blip>
          <a:srcRect r="45637"/>
          <a:stretch/>
        </p:blipFill>
        <p:spPr>
          <a:xfrm>
            <a:off x="1644562" y="1722981"/>
            <a:ext cx="5478719" cy="4979377"/>
          </a:xfrm>
          <a:prstGeom prst="rect">
            <a:avLst/>
          </a:prstGeom>
          <a:noFill/>
          <a:ln>
            <a:noFill/>
          </a:ln>
        </p:spPr>
      </p:pic>
      <p:sp>
        <p:nvSpPr>
          <p:cNvPr id="646" name="Google Shape;646;p18"/>
          <p:cNvSpPr txBox="1"/>
          <p:nvPr/>
        </p:nvSpPr>
        <p:spPr>
          <a:xfrm>
            <a:off x="3764299" y="1298664"/>
            <a:ext cx="16478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effect of length</a:t>
            </a:r>
            <a:endParaRPr/>
          </a:p>
        </p:txBody>
      </p:sp>
      <p:sp>
        <p:nvSpPr>
          <p:cNvPr id="649" name="Google Shape;649;p18"/>
          <p:cNvSpPr txBox="1"/>
          <p:nvPr/>
        </p:nvSpPr>
        <p:spPr>
          <a:xfrm>
            <a:off x="7882039" y="3536738"/>
            <a:ext cx="4086300" cy="861900"/>
          </a:xfrm>
          <a:prstGeom prst="rect">
            <a:avLst/>
          </a:prstGeom>
          <a:solidFill>
            <a:srgbClr val="FFF2CC"/>
          </a:solid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Context length plays a crucial role in predicting MEG (300 to 425 ms). </a:t>
            </a:r>
            <a:endParaRPr sz="20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9A2E59C-CC39-1628-5A14-3279BA0CC4C3}"/>
              </a:ext>
            </a:extLst>
          </p:cNvPr>
          <p:cNvSpPr>
            <a:spLocks noGrp="1"/>
          </p:cNvSpPr>
          <p:nvPr>
            <p:ph type="sldNum" idx="12"/>
          </p:nvPr>
        </p:nvSpPr>
        <p:spPr/>
        <p:txBody>
          <a:bodyPr/>
          <a:lstStyle/>
          <a:p>
            <a:fld id="{00000000-1234-1234-1234-123412341234}" type="slidenum">
              <a:rPr lang="en" smtClean="0"/>
              <a:pPr/>
              <a:t>23</a:t>
            </a:fld>
            <a:endParaRPr lang="en"/>
          </a:p>
        </p:txBody>
      </p:sp>
    </p:spTree>
    <p:extLst>
      <p:ext uri="{BB962C8B-B14F-4D97-AF65-F5344CB8AC3E}">
        <p14:creationId xmlns:p14="http://schemas.microsoft.com/office/powerpoint/2010/main" val="4364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9"/>
          <p:cNvSpPr txBox="1">
            <a:spLocks noGrp="1"/>
          </p:cNvSpPr>
          <p:nvPr>
            <p:ph type="title"/>
          </p:nvPr>
        </p:nvSpPr>
        <p:spPr>
          <a:xfrm>
            <a:off x="304800" y="30480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200"/>
              <a:buFont typeface="Calibri"/>
              <a:buNone/>
            </a:pPr>
            <a:r>
              <a:rPr lang="en-US" sz="2800" b="1">
                <a:latin typeface="Helvetica Neue" panose="020B0604020202020204"/>
              </a:rPr>
              <a:t>Contextual BERT Embeddings (Residuals vs. Lag)</a:t>
            </a:r>
            <a:endParaRPr sz="2800" b="1">
              <a:latin typeface="Helvetica Neue" panose="020B0604020202020204"/>
            </a:endParaRPr>
          </a:p>
        </p:txBody>
      </p:sp>
      <p:sp>
        <p:nvSpPr>
          <p:cNvPr id="661" name="Google Shape;661;p19"/>
          <p:cNvSpPr txBox="1">
            <a:spLocks noGrp="1"/>
          </p:cNvSpPr>
          <p:nvPr>
            <p:ph type="body" idx="4294967295"/>
          </p:nvPr>
        </p:nvSpPr>
        <p:spPr>
          <a:xfrm>
            <a:off x="580868" y="6165733"/>
            <a:ext cx="10772800" cy="1776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22222"/>
              </a:buClr>
              <a:buSzPct val="100000"/>
              <a:buNone/>
            </a:pPr>
            <a:r>
              <a:rPr lang="en-US" u="sng">
                <a:solidFill>
                  <a:schemeClr val="hlink"/>
                </a:solidFill>
                <a:latin typeface="Arial"/>
                <a:ea typeface="Arial"/>
                <a:cs typeface="Arial"/>
                <a:sym typeface="Arial"/>
                <a:hlinkClick r:id="rId3"/>
              </a:rPr>
              <a:t>Oota, Subba Reddy et al. 2023. "MEG Encoding using Word Context Semantics in Listening Stories." </a:t>
            </a:r>
            <a:endParaRPr/>
          </a:p>
        </p:txBody>
      </p:sp>
      <p:sp>
        <p:nvSpPr>
          <p:cNvPr id="662" name="Google Shape;662;p19"/>
          <p:cNvSpPr txBox="1"/>
          <p:nvPr/>
        </p:nvSpPr>
        <p:spPr>
          <a:xfrm>
            <a:off x="9844392" y="4764705"/>
            <a:ext cx="2195408" cy="1077178"/>
          </a:xfrm>
          <a:prstGeom prst="rect">
            <a:avLst/>
          </a:prstGeom>
          <a:solidFill>
            <a:srgbClr val="FFF2CC"/>
          </a:solid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Past word context is</a:t>
            </a:r>
            <a:br>
              <a:rPr lang="en-US" sz="20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crucial in obtaining significant results.</a:t>
            </a:r>
            <a:endParaRPr sz="2000">
              <a:solidFill>
                <a:schemeClr val="dk1"/>
              </a:solidFill>
              <a:latin typeface="Calibri"/>
              <a:ea typeface="Calibri"/>
              <a:cs typeface="Calibri"/>
              <a:sym typeface="Calibri"/>
            </a:endParaRPr>
          </a:p>
        </p:txBody>
      </p:sp>
      <p:pic>
        <p:nvPicPr>
          <p:cNvPr id="663" name="Google Shape;663;p19" descr="Chart, line chart&#10;&#10;Description automatically generated"/>
          <p:cNvPicPr preferRelativeResize="0"/>
          <p:nvPr/>
        </p:nvPicPr>
        <p:blipFill rotWithShape="1">
          <a:blip r:embed="rId4">
            <a:alphaModFix/>
          </a:blip>
          <a:srcRect/>
          <a:stretch/>
        </p:blipFill>
        <p:spPr>
          <a:xfrm>
            <a:off x="257175" y="1409700"/>
            <a:ext cx="11382375" cy="3013363"/>
          </a:xfrm>
          <a:prstGeom prst="rect">
            <a:avLst/>
          </a:prstGeom>
          <a:noFill/>
          <a:ln>
            <a:noFill/>
          </a:ln>
        </p:spPr>
      </p:pic>
      <p:sp>
        <p:nvSpPr>
          <p:cNvPr id="664" name="Google Shape;664;p19"/>
          <p:cNvSpPr txBox="1"/>
          <p:nvPr/>
        </p:nvSpPr>
        <p:spPr>
          <a:xfrm>
            <a:off x="5218081" y="4900593"/>
            <a:ext cx="4076899" cy="861734"/>
          </a:xfrm>
          <a:prstGeom prst="rect">
            <a:avLst/>
          </a:prstGeom>
          <a:solidFill>
            <a:srgbClr val="FFF2CC"/>
          </a:solid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MEG is sensitive to mostly the current and previous words</a:t>
            </a:r>
            <a:endParaRPr/>
          </a:p>
        </p:txBody>
      </p:sp>
      <p:sp>
        <p:nvSpPr>
          <p:cNvPr id="2" name="Slide Number Placeholder 1">
            <a:extLst>
              <a:ext uri="{FF2B5EF4-FFF2-40B4-BE49-F238E27FC236}">
                <a16:creationId xmlns:a16="http://schemas.microsoft.com/office/drawing/2014/main" id="{4352C0B9-3737-A22D-4DE9-7CDD4E340985}"/>
              </a:ext>
            </a:extLst>
          </p:cNvPr>
          <p:cNvSpPr>
            <a:spLocks noGrp="1"/>
          </p:cNvSpPr>
          <p:nvPr>
            <p:ph type="sldNum"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62691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21"/>
          <p:cNvSpPr txBox="1">
            <a:spLocks noGrp="1"/>
          </p:cNvSpPr>
          <p:nvPr>
            <p:ph type="title"/>
          </p:nvPr>
        </p:nvSpPr>
        <p:spPr>
          <a:xfrm>
            <a:off x="381000" y="514349"/>
            <a:ext cx="12192000" cy="742800"/>
          </a:xfrm>
          <a:prstGeom prst="rect">
            <a:avLst/>
          </a:prstGeom>
          <a:noFill/>
          <a:ln>
            <a:noFill/>
          </a:ln>
        </p:spPr>
        <p:txBody>
          <a:bodyPr spcFirstLastPara="1" wrap="square" lIns="68575" tIns="34275" rIns="68575" bIns="34275" anchor="ctr" anchorCtr="0">
            <a:normAutofit/>
          </a:bodyPr>
          <a:lstStyle/>
          <a:p>
            <a:pPr marL="0" lvl="0" indent="0" algn="l" rtl="0">
              <a:lnSpc>
                <a:spcPct val="115000"/>
              </a:lnSpc>
              <a:spcBef>
                <a:spcPts val="0"/>
              </a:spcBef>
              <a:spcAft>
                <a:spcPts val="0"/>
              </a:spcAft>
              <a:buNone/>
            </a:pPr>
            <a:r>
              <a:rPr lang="en-SG" sz="2800" b="1">
                <a:solidFill>
                  <a:schemeClr val="dk1"/>
                </a:solidFill>
                <a:latin typeface="Helvetica Neue"/>
                <a:ea typeface="Helvetica Neue"/>
                <a:cs typeface="Helvetica Neue"/>
                <a:sym typeface="Helvetica Neue"/>
              </a:rPr>
              <a:t>Partial Conclusions</a:t>
            </a:r>
          </a:p>
        </p:txBody>
      </p:sp>
      <p:sp>
        <p:nvSpPr>
          <p:cNvPr id="689" name="Google Shape;689;p21"/>
          <p:cNvSpPr txBox="1">
            <a:spLocks noGrp="1"/>
          </p:cNvSpPr>
          <p:nvPr>
            <p:ph type="body" idx="1"/>
          </p:nvPr>
        </p:nvSpPr>
        <p:spPr>
          <a:xfrm>
            <a:off x="147639" y="1409700"/>
            <a:ext cx="11892000" cy="5191200"/>
          </a:xfrm>
          <a:prstGeom prst="rect">
            <a:avLst/>
          </a:prstGeom>
          <a:noFill/>
          <a:ln>
            <a:noFill/>
          </a:ln>
        </p:spPr>
        <p:txBody>
          <a:bodyPr spcFirstLastPara="1" wrap="square" lIns="68575" tIns="34275" rIns="68575" bIns="34275" anchor="t" anchorCtr="0">
            <a:normAutofit/>
          </a:bodyPr>
          <a:lstStyle/>
          <a:p>
            <a:pPr marL="609585" lvl="0" indent="-423323" algn="l" rtl="0">
              <a:lnSpc>
                <a:spcPct val="90000"/>
              </a:lnSpc>
              <a:spcBef>
                <a:spcPts val="1067"/>
              </a:spcBef>
              <a:spcAft>
                <a:spcPts val="0"/>
              </a:spcAft>
              <a:buClr>
                <a:schemeClr val="dk1"/>
              </a:buClr>
              <a:buSzPts val="1400"/>
              <a:buChar char="•"/>
            </a:pPr>
            <a:endParaRPr lang="en-US" sz="2400"/>
          </a:p>
          <a:p>
            <a:pPr marL="186262" lvl="0" indent="0" algn="l" rtl="0">
              <a:lnSpc>
                <a:spcPct val="90000"/>
              </a:lnSpc>
              <a:spcBef>
                <a:spcPts val="1067"/>
              </a:spcBef>
              <a:spcAft>
                <a:spcPts val="0"/>
              </a:spcAft>
              <a:buClr>
                <a:schemeClr val="dk1"/>
              </a:buClr>
              <a:buSzPts val="1400"/>
              <a:buNone/>
            </a:pPr>
            <a:endParaRPr/>
          </a:p>
          <a:p>
            <a:pPr marL="609585" lvl="0" indent="-423323" algn="l" rtl="0">
              <a:lnSpc>
                <a:spcPct val="90000"/>
              </a:lnSpc>
              <a:spcBef>
                <a:spcPts val="1067"/>
              </a:spcBef>
              <a:spcAft>
                <a:spcPts val="0"/>
              </a:spcAft>
              <a:buClr>
                <a:schemeClr val="dk1"/>
              </a:buClr>
              <a:buSzPts val="1400"/>
              <a:buChar char="•"/>
            </a:pPr>
            <a:endParaRPr lang="en-US" sz="2400"/>
          </a:p>
          <a:p>
            <a:pPr marL="609585" lvl="0" indent="-423323" algn="l" rtl="0">
              <a:lnSpc>
                <a:spcPct val="90000"/>
              </a:lnSpc>
              <a:spcBef>
                <a:spcPts val="1067"/>
              </a:spcBef>
              <a:spcAft>
                <a:spcPts val="0"/>
              </a:spcAft>
              <a:buClr>
                <a:schemeClr val="dk1"/>
              </a:buClr>
              <a:buSzPts val="1400"/>
              <a:buChar char="•"/>
            </a:pPr>
            <a:endParaRPr lang="en-US" sz="2400"/>
          </a:p>
        </p:txBody>
      </p:sp>
      <p:sp>
        <p:nvSpPr>
          <p:cNvPr id="2" name="Slide Number Placeholder 1">
            <a:extLst>
              <a:ext uri="{FF2B5EF4-FFF2-40B4-BE49-F238E27FC236}">
                <a16:creationId xmlns:a16="http://schemas.microsoft.com/office/drawing/2014/main" id="{E0A361EC-D4B7-7845-30A1-FD695C751BD1}"/>
              </a:ext>
            </a:extLst>
          </p:cNvPr>
          <p:cNvSpPr>
            <a:spLocks noGrp="1"/>
          </p:cNvSpPr>
          <p:nvPr>
            <p:ph type="sldNum" idx="12"/>
          </p:nvPr>
        </p:nvSpPr>
        <p:spPr/>
        <p:txBody>
          <a:bodyPr/>
          <a:lstStyle/>
          <a:p>
            <a:fld id="{00000000-1234-1234-1234-123412341234}" type="slidenum">
              <a:rPr lang="en" smtClean="0"/>
              <a:pPr/>
              <a:t>25</a:t>
            </a:fld>
            <a:endParaRPr lang="en"/>
          </a:p>
        </p:txBody>
      </p:sp>
      <p:sp>
        <p:nvSpPr>
          <p:cNvPr id="3" name="Google Shape;260;g2094abaaa3f_0_131">
            <a:extLst>
              <a:ext uri="{FF2B5EF4-FFF2-40B4-BE49-F238E27FC236}">
                <a16:creationId xmlns:a16="http://schemas.microsoft.com/office/drawing/2014/main" id="{2CA76997-B9EF-D79D-DECA-B92F98C838A1}"/>
              </a:ext>
            </a:extLst>
          </p:cNvPr>
          <p:cNvSpPr/>
          <p:nvPr/>
        </p:nvSpPr>
        <p:spPr>
          <a:xfrm>
            <a:off x="412686" y="1409700"/>
            <a:ext cx="11361906" cy="538843"/>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lvl="0">
              <a:buClr>
                <a:schemeClr val="dk1"/>
              </a:buClr>
              <a:buSzPts val="2800"/>
            </a:pPr>
            <a:r>
              <a:rPr lang="en-US" sz="2000">
                <a:solidFill>
                  <a:schemeClr val="dk1"/>
                </a:solidFill>
                <a:latin typeface="Helvetica Neue"/>
                <a:ea typeface="Helvetica Neue"/>
                <a:cs typeface="Helvetica Neue"/>
                <a:sym typeface="Helvetica Neue"/>
              </a:rPr>
              <a:t>Similar to language models, human brain process words in time through close past words</a:t>
            </a:r>
          </a:p>
        </p:txBody>
      </p:sp>
      <p:sp>
        <p:nvSpPr>
          <p:cNvPr id="5" name="Google Shape;260;g2094abaaa3f_0_131">
            <a:extLst>
              <a:ext uri="{FF2B5EF4-FFF2-40B4-BE49-F238E27FC236}">
                <a16:creationId xmlns:a16="http://schemas.microsoft.com/office/drawing/2014/main" id="{4E3784DC-BFC7-2D9D-FAB3-D5ACED193C3B}"/>
              </a:ext>
            </a:extLst>
          </p:cNvPr>
          <p:cNvSpPr/>
          <p:nvPr/>
        </p:nvSpPr>
        <p:spPr>
          <a:xfrm>
            <a:off x="412686" y="2295766"/>
            <a:ext cx="11361906" cy="580767"/>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lvl="0">
              <a:buClr>
                <a:schemeClr val="dk1"/>
              </a:buClr>
              <a:buSzPts val="2800"/>
            </a:pPr>
            <a:r>
              <a:rPr lang="en-US" sz="2000">
                <a:solidFill>
                  <a:schemeClr val="dk1"/>
                </a:solidFill>
                <a:latin typeface="Helvetica Neue"/>
                <a:ea typeface="Helvetica Neue"/>
                <a:cs typeface="Helvetica Neue"/>
                <a:sym typeface="Helvetica Neue"/>
              </a:rPr>
              <a:t>By varying context lengths, we showed that semantics are crucial for brain language comprehension</a:t>
            </a:r>
          </a:p>
        </p:txBody>
      </p:sp>
      <p:sp>
        <p:nvSpPr>
          <p:cNvPr id="6" name="Google Shape;260;g2094abaaa3f_0_131">
            <a:extLst>
              <a:ext uri="{FF2B5EF4-FFF2-40B4-BE49-F238E27FC236}">
                <a16:creationId xmlns:a16="http://schemas.microsoft.com/office/drawing/2014/main" id="{D1226D02-6D5A-EEA5-DF2A-A455B7D0C924}"/>
              </a:ext>
            </a:extLst>
          </p:cNvPr>
          <p:cNvSpPr/>
          <p:nvPr/>
        </p:nvSpPr>
        <p:spPr>
          <a:xfrm>
            <a:off x="381000" y="3223756"/>
            <a:ext cx="11361906" cy="92493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lvl="0">
              <a:buClr>
                <a:schemeClr val="dk1"/>
              </a:buClr>
              <a:buSzPts val="2800"/>
            </a:pPr>
            <a:r>
              <a:rPr lang="en-US" sz="2000">
                <a:solidFill>
                  <a:schemeClr val="dk1"/>
                </a:solidFill>
                <a:latin typeface="Helvetica Neue"/>
                <a:ea typeface="Helvetica Neue"/>
                <a:cs typeface="Helvetica Neue"/>
                <a:sym typeface="Helvetica Neue"/>
              </a:rPr>
              <a:t>Coherent with previous studies:</a:t>
            </a:r>
          </a:p>
          <a:p>
            <a:pPr marL="342900" lvl="0" indent="-342900">
              <a:buClr>
                <a:schemeClr val="dk1"/>
              </a:buClr>
              <a:buSzPts val="2800"/>
              <a:buFont typeface="Arial" panose="020B0604020202020204" pitchFamily="34" charset="0"/>
              <a:buChar char="•"/>
            </a:pPr>
            <a:r>
              <a:rPr lang="en-US" sz="2000">
                <a:solidFill>
                  <a:schemeClr val="dk1"/>
                </a:solidFill>
                <a:latin typeface="Helvetica Neue"/>
                <a:ea typeface="Helvetica Neue"/>
                <a:cs typeface="Helvetica Neue"/>
                <a:sym typeface="Helvetica Neue"/>
              </a:rPr>
              <a:t>Gwilliams et al. 2022 showed that the several past phonemes information (with position and order in sequence) are kept in memory</a:t>
            </a:r>
          </a:p>
        </p:txBody>
      </p:sp>
    </p:spTree>
    <p:extLst>
      <p:ext uri="{BB962C8B-B14F-4D97-AF65-F5344CB8AC3E}">
        <p14:creationId xmlns:p14="http://schemas.microsoft.com/office/powerpoint/2010/main" val="420992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Research questions </a:t>
            </a:r>
            <a:endParaRPr sz="2800" b="1">
              <a:latin typeface="Helvetica Neue"/>
            </a:endParaRPr>
          </a:p>
        </p:txBody>
      </p:sp>
      <p:sp>
        <p:nvSpPr>
          <p:cNvPr id="213" name="Google Shape;213;p38"/>
          <p:cNvSpPr txBox="1">
            <a:spLocks noGrp="1"/>
          </p:cNvSpPr>
          <p:nvPr>
            <p:ph type="sldNum" idx="12"/>
          </p:nvPr>
        </p:nvSpPr>
        <p:spPr>
          <a:xfrm>
            <a:off x="8610600" y="647814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26</a:t>
            </a:fld>
            <a:endParaRPr/>
          </a:p>
        </p:txBody>
      </p:sp>
      <p:grpSp>
        <p:nvGrpSpPr>
          <p:cNvPr id="16" name="Group 15">
            <a:extLst>
              <a:ext uri="{FF2B5EF4-FFF2-40B4-BE49-F238E27FC236}">
                <a16:creationId xmlns:a16="http://schemas.microsoft.com/office/drawing/2014/main" id="{DD452C99-2050-2E0D-5612-22F3C3851CB4}"/>
              </a:ext>
            </a:extLst>
          </p:cNvPr>
          <p:cNvGrpSpPr/>
          <p:nvPr/>
        </p:nvGrpSpPr>
        <p:grpSpPr>
          <a:xfrm>
            <a:off x="28012" y="837435"/>
            <a:ext cx="3381577" cy="2713431"/>
            <a:chOff x="-75197" y="837435"/>
            <a:chExt cx="3482062" cy="2928517"/>
          </a:xfrm>
        </p:grpSpPr>
        <p:pic>
          <p:nvPicPr>
            <p:cNvPr id="4" name="Google Shape;799;p40">
              <a:extLst>
                <a:ext uri="{FF2B5EF4-FFF2-40B4-BE49-F238E27FC236}">
                  <a16:creationId xmlns:a16="http://schemas.microsoft.com/office/drawing/2014/main" id="{65C1DBEB-D2D8-3372-9B69-EEC4E09B2636}"/>
                </a:ext>
              </a:extLst>
            </p:cNvPr>
            <p:cNvPicPr preferRelativeResize="0"/>
            <p:nvPr/>
          </p:nvPicPr>
          <p:blipFill rotWithShape="1">
            <a:blip r:embed="rId3">
              <a:alphaModFix/>
            </a:blip>
            <a:srcRect l="70923" t="11552" r="5204" b="61555"/>
            <a:stretch/>
          </p:blipFill>
          <p:spPr>
            <a:xfrm>
              <a:off x="637364" y="1188048"/>
              <a:ext cx="1443593" cy="1313278"/>
            </a:xfrm>
            <a:prstGeom prst="rect">
              <a:avLst/>
            </a:prstGeom>
            <a:noFill/>
            <a:ln>
              <a:noFill/>
            </a:ln>
          </p:spPr>
        </p:pic>
        <p:sp>
          <p:nvSpPr>
            <p:cNvPr id="5" name="Google Shape;804;p40">
              <a:extLst>
                <a:ext uri="{FF2B5EF4-FFF2-40B4-BE49-F238E27FC236}">
                  <a16:creationId xmlns:a16="http://schemas.microsoft.com/office/drawing/2014/main" id="{F2BBBA2E-C716-8F54-CCA9-9C202ADAE8E3}"/>
                </a:ext>
              </a:extLst>
            </p:cNvPr>
            <p:cNvSpPr/>
            <p:nvPr/>
          </p:nvSpPr>
          <p:spPr>
            <a:xfrm rot="2700000" flipH="1">
              <a:off x="1563560" y="1010352"/>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05;p40">
              <a:extLst>
                <a:ext uri="{FF2B5EF4-FFF2-40B4-BE49-F238E27FC236}">
                  <a16:creationId xmlns:a16="http://schemas.microsoft.com/office/drawing/2014/main" id="{53303C08-5F33-BF59-E442-4F5EC59D707D}"/>
                </a:ext>
              </a:extLst>
            </p:cNvPr>
            <p:cNvSpPr/>
            <p:nvPr/>
          </p:nvSpPr>
          <p:spPr>
            <a:xfrm>
              <a:off x="2270271" y="837435"/>
              <a:ext cx="372275" cy="440650"/>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7" name="Google Shape;803;p40">
              <a:extLst>
                <a:ext uri="{FF2B5EF4-FFF2-40B4-BE49-F238E27FC236}">
                  <a16:creationId xmlns:a16="http://schemas.microsoft.com/office/drawing/2014/main" id="{E108DC9F-289A-3321-B54F-A2F21D2F4ECE}"/>
                </a:ext>
              </a:extLst>
            </p:cNvPr>
            <p:cNvSpPr txBox="1"/>
            <p:nvPr/>
          </p:nvSpPr>
          <p:spPr>
            <a:xfrm>
              <a:off x="-75197" y="2543034"/>
              <a:ext cx="3482062" cy="1222918"/>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Language models predict the next word from nearby words, but semantics are crucial for language comprehension.</a:t>
              </a:r>
              <a:endParaRPr sz="1400">
                <a:latin typeface="Arial" panose="020B0604020202020204" pitchFamily="34" charset="0"/>
                <a:ea typeface="Montserrat"/>
                <a:cs typeface="Arial" panose="020B0604020202020204" pitchFamily="34" charset="0"/>
                <a:sym typeface="Montserrat"/>
              </a:endParaRPr>
            </a:p>
          </p:txBody>
        </p:sp>
      </p:grpSp>
      <p:grpSp>
        <p:nvGrpSpPr>
          <p:cNvPr id="12" name="Google Shape;806;p40">
            <a:extLst>
              <a:ext uri="{FF2B5EF4-FFF2-40B4-BE49-F238E27FC236}">
                <a16:creationId xmlns:a16="http://schemas.microsoft.com/office/drawing/2014/main" id="{A622C885-186B-6624-CE09-44E0C2217DF0}"/>
              </a:ext>
            </a:extLst>
          </p:cNvPr>
          <p:cNvGrpSpPr/>
          <p:nvPr/>
        </p:nvGrpSpPr>
        <p:grpSpPr>
          <a:xfrm>
            <a:off x="2865512" y="1362253"/>
            <a:ext cx="391800" cy="688061"/>
            <a:chOff x="4482819" y="969575"/>
            <a:chExt cx="391800" cy="688061"/>
          </a:xfrm>
        </p:grpSpPr>
        <p:sp>
          <p:nvSpPr>
            <p:cNvPr id="13" name="Google Shape;807;p40">
              <a:extLst>
                <a:ext uri="{FF2B5EF4-FFF2-40B4-BE49-F238E27FC236}">
                  <a16:creationId xmlns:a16="http://schemas.microsoft.com/office/drawing/2014/main" id="{84A93F46-669F-B620-42AC-7FF5496203C3}"/>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14" name="Google Shape;808;p40">
              <a:extLst>
                <a:ext uri="{FF2B5EF4-FFF2-40B4-BE49-F238E27FC236}">
                  <a16:creationId xmlns:a16="http://schemas.microsoft.com/office/drawing/2014/main" id="{A530E286-73D5-EAD9-2AD9-35BF7EAF6EE1}"/>
                </a:ext>
              </a:extLst>
            </p:cNvPr>
            <p:cNvPicPr preferRelativeResize="0"/>
            <p:nvPr/>
          </p:nvPicPr>
          <p:blipFill>
            <a:blip r:embed="rId4">
              <a:alphaModFix/>
            </a:blip>
            <a:stretch>
              <a:fillRect/>
            </a:stretch>
          </p:blipFill>
          <p:spPr>
            <a:xfrm>
              <a:off x="4546550" y="1491463"/>
              <a:ext cx="264350" cy="166173"/>
            </a:xfrm>
            <a:prstGeom prst="rect">
              <a:avLst/>
            </a:prstGeom>
            <a:noFill/>
            <a:ln>
              <a:noFill/>
            </a:ln>
          </p:spPr>
        </p:pic>
      </p:grpSp>
      <p:grpSp>
        <p:nvGrpSpPr>
          <p:cNvPr id="17" name="Group 16">
            <a:extLst>
              <a:ext uri="{FF2B5EF4-FFF2-40B4-BE49-F238E27FC236}">
                <a16:creationId xmlns:a16="http://schemas.microsoft.com/office/drawing/2014/main" id="{A679197D-F9EA-29D3-AC4B-3EB6BC2C8136}"/>
              </a:ext>
            </a:extLst>
          </p:cNvPr>
          <p:cNvGrpSpPr/>
          <p:nvPr/>
        </p:nvGrpSpPr>
        <p:grpSpPr>
          <a:xfrm>
            <a:off x="3345006" y="877740"/>
            <a:ext cx="3098716" cy="2719620"/>
            <a:chOff x="3343582" y="878542"/>
            <a:chExt cx="3482062" cy="2995329"/>
          </a:xfrm>
        </p:grpSpPr>
        <p:pic>
          <p:nvPicPr>
            <p:cNvPr id="8" name="Google Shape;798;p40">
              <a:extLst>
                <a:ext uri="{FF2B5EF4-FFF2-40B4-BE49-F238E27FC236}">
                  <a16:creationId xmlns:a16="http://schemas.microsoft.com/office/drawing/2014/main" id="{C68B931A-A6AD-A25F-8D21-D2D2EE734909}"/>
                </a:ext>
              </a:extLst>
            </p:cNvPr>
            <p:cNvPicPr preferRelativeResize="0"/>
            <p:nvPr/>
          </p:nvPicPr>
          <p:blipFill>
            <a:blip r:embed="rId5">
              <a:alphaModFix/>
            </a:blip>
            <a:stretch>
              <a:fillRect/>
            </a:stretch>
          </p:blipFill>
          <p:spPr>
            <a:xfrm>
              <a:off x="3716156" y="1213073"/>
              <a:ext cx="1319032" cy="1294789"/>
            </a:xfrm>
            <a:prstGeom prst="rect">
              <a:avLst/>
            </a:prstGeom>
            <a:noFill/>
            <a:ln>
              <a:noFill/>
            </a:ln>
          </p:spPr>
        </p:pic>
        <p:grpSp>
          <p:nvGrpSpPr>
            <p:cNvPr id="9" name="Google Shape;800;p40">
              <a:extLst>
                <a:ext uri="{FF2B5EF4-FFF2-40B4-BE49-F238E27FC236}">
                  <a16:creationId xmlns:a16="http://schemas.microsoft.com/office/drawing/2014/main" id="{C679FF79-4685-0C74-7EF7-F73E78BEAB00}"/>
                </a:ext>
              </a:extLst>
            </p:cNvPr>
            <p:cNvGrpSpPr/>
            <p:nvPr/>
          </p:nvGrpSpPr>
          <p:grpSpPr>
            <a:xfrm>
              <a:off x="4706839" y="878542"/>
              <a:ext cx="928875" cy="842595"/>
              <a:chOff x="6583964" y="1168337"/>
              <a:chExt cx="928875" cy="842595"/>
            </a:xfrm>
          </p:grpSpPr>
          <p:sp>
            <p:nvSpPr>
              <p:cNvPr id="10" name="Google Shape;801;p40">
                <a:extLst>
                  <a:ext uri="{FF2B5EF4-FFF2-40B4-BE49-F238E27FC236}">
                    <a16:creationId xmlns:a16="http://schemas.microsoft.com/office/drawing/2014/main" id="{761AA85E-EE52-AA39-966A-F435B2AEC35F}"/>
                  </a:ext>
                </a:extLst>
              </p:cNvPr>
              <p:cNvSpPr/>
              <p:nvPr/>
            </p:nvSpPr>
            <p:spPr>
              <a:xfrm rot="2700000" flipH="1">
                <a:off x="6464109" y="1360748"/>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2;p40">
                <a:extLst>
                  <a:ext uri="{FF2B5EF4-FFF2-40B4-BE49-F238E27FC236}">
                    <a16:creationId xmlns:a16="http://schemas.microsoft.com/office/drawing/2014/main" id="{05E6AF1C-3FC8-B5BF-BDE8-871FE051A06B}"/>
                  </a:ext>
                </a:extLst>
              </p:cNvPr>
              <p:cNvSpPr txBox="1"/>
              <p:nvPr/>
            </p:nvSpPr>
            <p:spPr>
              <a:xfrm>
                <a:off x="7121039" y="1168337"/>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grpSp>
        <p:sp>
          <p:nvSpPr>
            <p:cNvPr id="15" name="Google Shape;803;p40">
              <a:extLst>
                <a:ext uri="{FF2B5EF4-FFF2-40B4-BE49-F238E27FC236}">
                  <a16:creationId xmlns:a16="http://schemas.microsoft.com/office/drawing/2014/main" id="{417473F2-CEC8-7075-A362-F6F356DD1B25}"/>
                </a:ext>
              </a:extLst>
            </p:cNvPr>
            <p:cNvSpPr txBox="1"/>
            <p:nvPr/>
          </p:nvSpPr>
          <p:spPr>
            <a:xfrm>
              <a:off x="3343582" y="2625900"/>
              <a:ext cx="3482062" cy="124797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1400">
                  <a:latin typeface="Arial" panose="020B0604020202020204" pitchFamily="34" charset="0"/>
                  <a:ea typeface="Montserrat"/>
                  <a:cs typeface="Arial" panose="020B0604020202020204" pitchFamily="34" charset="0"/>
                  <a:sym typeface="Montserrat"/>
                </a:rPr>
                <a:t>Is the </a:t>
              </a:r>
              <a:r>
                <a:rPr lang="en-US" sz="1400" b="1">
                  <a:latin typeface="Arial" panose="020B0604020202020204" pitchFamily="34" charset="0"/>
                  <a:ea typeface="Montserrat"/>
                  <a:cs typeface="Arial" panose="020B0604020202020204" pitchFamily="34" charset="0"/>
                  <a:sym typeface="Montserrat"/>
                </a:rPr>
                <a:t>how brain utilizes context </a:t>
              </a:r>
              <a:r>
                <a:rPr lang="en-US" sz="1400">
                  <a:latin typeface="Arial" panose="020B0604020202020204" pitchFamily="34" charset="0"/>
                  <a:ea typeface="Montserrat"/>
                  <a:cs typeface="Arial" panose="020B0604020202020204" pitchFamily="34" charset="0"/>
                  <a:sym typeface="Montserrat"/>
                </a:rPr>
                <a:t>through time to process words </a:t>
              </a:r>
              <a:r>
                <a:rPr lang="en-US" sz="1400" b="1">
                  <a:latin typeface="Arial" panose="020B0604020202020204" pitchFamily="34" charset="0"/>
                  <a:ea typeface="Montserrat"/>
                  <a:cs typeface="Arial" panose="020B0604020202020204" pitchFamily="34" charset="0"/>
                  <a:sym typeface="Montserrat"/>
                </a:rPr>
                <a:t>during narrative story listening</a:t>
              </a:r>
              <a:r>
                <a:rPr lang="en-US" sz="1400">
                  <a:latin typeface="Arial" panose="020B0604020202020204" pitchFamily="34" charset="0"/>
                  <a:ea typeface="Montserrat"/>
                  <a:cs typeface="Arial" panose="020B0604020202020204" pitchFamily="34" charset="0"/>
                  <a:sym typeface="Montserrat"/>
                </a:rPr>
                <a:t>?</a:t>
              </a:r>
              <a:endParaRPr sz="1400">
                <a:latin typeface="Arial" panose="020B0604020202020204" pitchFamily="34" charset="0"/>
                <a:ea typeface="Montserrat"/>
                <a:cs typeface="Arial" panose="020B0604020202020204" pitchFamily="34" charset="0"/>
                <a:sym typeface="Montserrat"/>
              </a:endParaRPr>
            </a:p>
          </p:txBody>
        </p:sp>
      </p:grpSp>
      <p:sp>
        <p:nvSpPr>
          <p:cNvPr id="18" name="Rectangle 17">
            <a:extLst>
              <a:ext uri="{FF2B5EF4-FFF2-40B4-BE49-F238E27FC236}">
                <a16:creationId xmlns:a16="http://schemas.microsoft.com/office/drawing/2014/main" id="{B1F81A99-C31D-3ABD-600D-764E4F9B81EC}"/>
              </a:ext>
            </a:extLst>
          </p:cNvPr>
          <p:cNvSpPr/>
          <p:nvPr/>
        </p:nvSpPr>
        <p:spPr>
          <a:xfrm>
            <a:off x="81088" y="742089"/>
            <a:ext cx="6205807" cy="26261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F77D31-7420-118E-B205-942185DD9EEC}"/>
              </a:ext>
            </a:extLst>
          </p:cNvPr>
          <p:cNvSpPr/>
          <p:nvPr/>
        </p:nvSpPr>
        <p:spPr>
          <a:xfrm>
            <a:off x="6443722" y="746038"/>
            <a:ext cx="5675133" cy="26222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oogle Shape;799;p40">
            <a:extLst>
              <a:ext uri="{FF2B5EF4-FFF2-40B4-BE49-F238E27FC236}">
                <a16:creationId xmlns:a16="http://schemas.microsoft.com/office/drawing/2014/main" id="{F2975182-A1A8-2677-1147-83A4786DE5DE}"/>
              </a:ext>
            </a:extLst>
          </p:cNvPr>
          <p:cNvPicPr preferRelativeResize="0"/>
          <p:nvPr/>
        </p:nvPicPr>
        <p:blipFill rotWithShape="1">
          <a:blip r:embed="rId3">
            <a:alphaModFix/>
          </a:blip>
          <a:srcRect l="70923" t="11552" r="5204" b="61555"/>
          <a:stretch/>
        </p:blipFill>
        <p:spPr>
          <a:xfrm>
            <a:off x="6745741" y="1073053"/>
            <a:ext cx="1401934" cy="1216824"/>
          </a:xfrm>
          <a:prstGeom prst="rect">
            <a:avLst/>
          </a:prstGeom>
          <a:noFill/>
          <a:ln>
            <a:noFill/>
          </a:ln>
        </p:spPr>
      </p:pic>
      <p:sp>
        <p:nvSpPr>
          <p:cNvPr id="21" name="Google Shape;804;p40">
            <a:extLst>
              <a:ext uri="{FF2B5EF4-FFF2-40B4-BE49-F238E27FC236}">
                <a16:creationId xmlns:a16="http://schemas.microsoft.com/office/drawing/2014/main" id="{7E4FA898-4AAB-D220-90FB-6A46BF247FFB}"/>
              </a:ext>
            </a:extLst>
          </p:cNvPr>
          <p:cNvSpPr/>
          <p:nvPr/>
        </p:nvSpPr>
        <p:spPr>
          <a:xfrm rot="2700000" flipH="1">
            <a:off x="7645209" y="908408"/>
            <a:ext cx="747817" cy="49138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5;p40">
            <a:extLst>
              <a:ext uri="{FF2B5EF4-FFF2-40B4-BE49-F238E27FC236}">
                <a16:creationId xmlns:a16="http://schemas.microsoft.com/office/drawing/2014/main" id="{6CAE4871-C042-1A20-F7AC-2A51BE7690F4}"/>
              </a:ext>
            </a:extLst>
          </p:cNvPr>
          <p:cNvSpPr/>
          <p:nvPr/>
        </p:nvSpPr>
        <p:spPr>
          <a:xfrm>
            <a:off x="8331526" y="748191"/>
            <a:ext cx="361532" cy="408286"/>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23" name="Google Shape;803;p40">
            <a:extLst>
              <a:ext uri="{FF2B5EF4-FFF2-40B4-BE49-F238E27FC236}">
                <a16:creationId xmlns:a16="http://schemas.microsoft.com/office/drawing/2014/main" id="{84395363-B364-FEFE-211B-B236F1E0B732}"/>
              </a:ext>
            </a:extLst>
          </p:cNvPr>
          <p:cNvSpPr txBox="1"/>
          <p:nvPr/>
        </p:nvSpPr>
        <p:spPr>
          <a:xfrm>
            <a:off x="6600549" y="2603350"/>
            <a:ext cx="5487762" cy="88534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Do </a:t>
            </a:r>
            <a:r>
              <a:rPr lang="en-US" sz="1400" b="1">
                <a:latin typeface="Arial" panose="020B0604020202020204" pitchFamily="34" charset="0"/>
                <a:cs typeface="Arial" panose="020B0604020202020204" pitchFamily="34" charset="0"/>
              </a:rPr>
              <a:t>language models </a:t>
            </a:r>
            <a:r>
              <a:rPr lang="en-US" sz="1400">
                <a:latin typeface="Arial" panose="020B0604020202020204" pitchFamily="34" charset="0"/>
                <a:cs typeface="Arial" panose="020B0604020202020204" pitchFamily="34" charset="0"/>
              </a:rPr>
              <a:t>that process </a:t>
            </a:r>
            <a:r>
              <a:rPr lang="en-US" sz="1400" b="1">
                <a:latin typeface="Arial" panose="020B0604020202020204" pitchFamily="34" charset="0"/>
                <a:cs typeface="Arial" panose="020B0604020202020204" pitchFamily="34" charset="0"/>
              </a:rPr>
              <a:t>longer sequences</a:t>
            </a:r>
            <a:r>
              <a:rPr lang="en-US" sz="1400">
                <a:latin typeface="Arial" panose="020B0604020202020204" pitchFamily="34" charset="0"/>
                <a:cs typeface="Arial" panose="020B0604020202020204" pitchFamily="34" charset="0"/>
              </a:rPr>
              <a:t> align better with human participants during </a:t>
            </a:r>
            <a:r>
              <a:rPr lang="en-US" sz="1400" b="1">
                <a:latin typeface="Arial" panose="020B0604020202020204" pitchFamily="34" charset="0"/>
                <a:cs typeface="Arial" panose="020B0604020202020204" pitchFamily="34" charset="0"/>
              </a:rPr>
              <a:t>long narratives story listening</a:t>
            </a:r>
            <a:r>
              <a:rPr lang="en-US" sz="1400">
                <a:latin typeface="Arial" panose="020B0604020202020204" pitchFamily="34" charset="0"/>
                <a:cs typeface="Arial" panose="020B0604020202020204" pitchFamily="34" charset="0"/>
              </a:rPr>
              <a:t>?</a:t>
            </a:r>
            <a:endParaRPr sz="1400">
              <a:latin typeface="Arial" panose="020B0604020202020204" pitchFamily="34" charset="0"/>
              <a:ea typeface="Montserrat"/>
              <a:cs typeface="Arial" panose="020B0604020202020204" pitchFamily="34" charset="0"/>
              <a:sym typeface="Montserrat"/>
            </a:endParaRPr>
          </a:p>
        </p:txBody>
      </p:sp>
      <p:grpSp>
        <p:nvGrpSpPr>
          <p:cNvPr id="24" name="Group 23">
            <a:extLst>
              <a:ext uri="{FF2B5EF4-FFF2-40B4-BE49-F238E27FC236}">
                <a16:creationId xmlns:a16="http://schemas.microsoft.com/office/drawing/2014/main" id="{5D5D6987-79F0-F21B-5252-999544EDDA42}"/>
              </a:ext>
            </a:extLst>
          </p:cNvPr>
          <p:cNvGrpSpPr/>
          <p:nvPr/>
        </p:nvGrpSpPr>
        <p:grpSpPr>
          <a:xfrm>
            <a:off x="9664251" y="876408"/>
            <a:ext cx="1267479" cy="1413469"/>
            <a:chOff x="3747119" y="948237"/>
            <a:chExt cx="1521011" cy="1556764"/>
          </a:xfrm>
        </p:grpSpPr>
        <p:pic>
          <p:nvPicPr>
            <p:cNvPr id="25" name="Google Shape;798;p40">
              <a:extLst>
                <a:ext uri="{FF2B5EF4-FFF2-40B4-BE49-F238E27FC236}">
                  <a16:creationId xmlns:a16="http://schemas.microsoft.com/office/drawing/2014/main" id="{65B728CA-89D7-81E9-6082-C089869FBCF5}"/>
                </a:ext>
              </a:extLst>
            </p:cNvPr>
            <p:cNvPicPr preferRelativeResize="0"/>
            <p:nvPr/>
          </p:nvPicPr>
          <p:blipFill>
            <a:blip r:embed="rId5">
              <a:alphaModFix/>
            </a:blip>
            <a:stretch>
              <a:fillRect/>
            </a:stretch>
          </p:blipFill>
          <p:spPr>
            <a:xfrm>
              <a:off x="3747119" y="1210212"/>
              <a:ext cx="1319032" cy="1294789"/>
            </a:xfrm>
            <a:prstGeom prst="rect">
              <a:avLst/>
            </a:prstGeom>
            <a:noFill/>
            <a:ln>
              <a:noFill/>
            </a:ln>
          </p:spPr>
        </p:pic>
        <p:sp>
          <p:nvSpPr>
            <p:cNvPr id="28" name="Google Shape;801;p40">
              <a:extLst>
                <a:ext uri="{FF2B5EF4-FFF2-40B4-BE49-F238E27FC236}">
                  <a16:creationId xmlns:a16="http://schemas.microsoft.com/office/drawing/2014/main" id="{55C9D3B9-59AF-8428-7066-42940DC7C824}"/>
                </a:ext>
              </a:extLst>
            </p:cNvPr>
            <p:cNvSpPr/>
            <p:nvPr/>
          </p:nvSpPr>
          <p:spPr>
            <a:xfrm rot="2700000" flipH="1">
              <a:off x="4617945" y="1068092"/>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806;p40">
            <a:extLst>
              <a:ext uri="{FF2B5EF4-FFF2-40B4-BE49-F238E27FC236}">
                <a16:creationId xmlns:a16="http://schemas.microsoft.com/office/drawing/2014/main" id="{B224B277-7D03-F9D9-45FC-EFD7C1986559}"/>
              </a:ext>
            </a:extLst>
          </p:cNvPr>
          <p:cNvGrpSpPr/>
          <p:nvPr/>
        </p:nvGrpSpPr>
        <p:grpSpPr>
          <a:xfrm>
            <a:off x="8889489" y="1273522"/>
            <a:ext cx="391800" cy="688061"/>
            <a:chOff x="4482819" y="969575"/>
            <a:chExt cx="391800" cy="688061"/>
          </a:xfrm>
        </p:grpSpPr>
        <p:sp>
          <p:nvSpPr>
            <p:cNvPr id="31" name="Google Shape;807;p40">
              <a:extLst>
                <a:ext uri="{FF2B5EF4-FFF2-40B4-BE49-F238E27FC236}">
                  <a16:creationId xmlns:a16="http://schemas.microsoft.com/office/drawing/2014/main" id="{211AA56D-C09C-F66C-B5C7-01E4CB543834}"/>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32" name="Google Shape;808;p40">
              <a:extLst>
                <a:ext uri="{FF2B5EF4-FFF2-40B4-BE49-F238E27FC236}">
                  <a16:creationId xmlns:a16="http://schemas.microsoft.com/office/drawing/2014/main" id="{F480E5AB-640C-50C6-305F-286AD572C039}"/>
                </a:ext>
              </a:extLst>
            </p:cNvPr>
            <p:cNvPicPr preferRelativeResize="0"/>
            <p:nvPr/>
          </p:nvPicPr>
          <p:blipFill>
            <a:blip r:embed="rId4">
              <a:alphaModFix/>
            </a:blip>
            <a:stretch>
              <a:fillRect/>
            </a:stretch>
          </p:blipFill>
          <p:spPr>
            <a:xfrm>
              <a:off x="4546550" y="1491463"/>
              <a:ext cx="264350" cy="166173"/>
            </a:xfrm>
            <a:prstGeom prst="rect">
              <a:avLst/>
            </a:prstGeom>
            <a:noFill/>
            <a:ln>
              <a:noFill/>
            </a:ln>
          </p:spPr>
        </p:pic>
      </p:grpSp>
      <p:sp>
        <p:nvSpPr>
          <p:cNvPr id="34" name="Rectangle 33">
            <a:extLst>
              <a:ext uri="{FF2B5EF4-FFF2-40B4-BE49-F238E27FC236}">
                <a16:creationId xmlns:a16="http://schemas.microsoft.com/office/drawing/2014/main" id="{BF011829-2435-C1B2-6FCD-75A594ADC5D0}"/>
              </a:ext>
            </a:extLst>
          </p:cNvPr>
          <p:cNvSpPr/>
          <p:nvPr/>
        </p:nvSpPr>
        <p:spPr>
          <a:xfrm>
            <a:off x="90689" y="3550867"/>
            <a:ext cx="6205807" cy="29696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graph of a normal distribution&#10;&#10;Description automatically generated with medium confidence">
            <a:extLst>
              <a:ext uri="{FF2B5EF4-FFF2-40B4-BE49-F238E27FC236}">
                <a16:creationId xmlns:a16="http://schemas.microsoft.com/office/drawing/2014/main" id="{8577EE4B-A348-92AD-6A82-9F7CE505D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482" y="3696926"/>
            <a:ext cx="2676191" cy="2051489"/>
          </a:xfrm>
          <a:prstGeom prst="rect">
            <a:avLst/>
          </a:prstGeom>
        </p:spPr>
      </p:pic>
      <p:pic>
        <p:nvPicPr>
          <p:cNvPr id="39" name="Google Shape;212;p7">
            <a:extLst>
              <a:ext uri="{FF2B5EF4-FFF2-40B4-BE49-F238E27FC236}">
                <a16:creationId xmlns:a16="http://schemas.microsoft.com/office/drawing/2014/main" id="{F5303D7A-249D-D4B4-3D9B-7516490E4985}"/>
              </a:ext>
            </a:extLst>
          </p:cNvPr>
          <p:cNvPicPr preferRelativeResize="0"/>
          <p:nvPr/>
        </p:nvPicPr>
        <p:blipFill rotWithShape="1">
          <a:blip r:embed="rId7">
            <a:alphaModFix/>
          </a:blip>
          <a:srcRect l="18139" t="3304" r="16350" b="65931"/>
          <a:stretch/>
        </p:blipFill>
        <p:spPr>
          <a:xfrm>
            <a:off x="2920466" y="3724769"/>
            <a:ext cx="3258452" cy="1441379"/>
          </a:xfrm>
          <a:prstGeom prst="rect">
            <a:avLst/>
          </a:prstGeom>
          <a:noFill/>
          <a:ln>
            <a:noFill/>
          </a:ln>
        </p:spPr>
      </p:pic>
      <p:sp>
        <p:nvSpPr>
          <p:cNvPr id="41" name="Google Shape;803;p40">
            <a:extLst>
              <a:ext uri="{FF2B5EF4-FFF2-40B4-BE49-F238E27FC236}">
                <a16:creationId xmlns:a16="http://schemas.microsoft.com/office/drawing/2014/main" id="{7F35BA69-71C6-AC36-A35F-5E95BEF00931}"/>
              </a:ext>
            </a:extLst>
          </p:cNvPr>
          <p:cNvSpPr txBox="1"/>
          <p:nvPr/>
        </p:nvSpPr>
        <p:spPr>
          <a:xfrm>
            <a:off x="90689" y="5623119"/>
            <a:ext cx="2838554" cy="113310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fMRI measures BOLD suffers from delay due to Hemodynamic Response Function</a:t>
            </a:r>
            <a:endParaRPr sz="1400">
              <a:latin typeface="Arial" panose="020B0604020202020204" pitchFamily="34" charset="0"/>
              <a:ea typeface="Montserrat"/>
              <a:cs typeface="Arial" panose="020B0604020202020204" pitchFamily="34" charset="0"/>
              <a:sym typeface="Montserrat"/>
            </a:endParaRPr>
          </a:p>
        </p:txBody>
      </p:sp>
      <p:sp>
        <p:nvSpPr>
          <p:cNvPr id="42" name="Google Shape;803;p40">
            <a:extLst>
              <a:ext uri="{FF2B5EF4-FFF2-40B4-BE49-F238E27FC236}">
                <a16:creationId xmlns:a16="http://schemas.microsoft.com/office/drawing/2014/main" id="{8F631B8B-9D66-C1F2-AA3D-B95729373701}"/>
              </a:ext>
            </a:extLst>
          </p:cNvPr>
          <p:cNvSpPr txBox="1"/>
          <p:nvPr/>
        </p:nvSpPr>
        <p:spPr>
          <a:xfrm>
            <a:off x="3309023" y="5531315"/>
            <a:ext cx="3082714" cy="113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1400" b="1">
                <a:latin typeface="Arial" panose="020B0604020202020204" pitchFamily="34" charset="0"/>
                <a:cs typeface="Arial" panose="020B0604020202020204" pitchFamily="34" charset="0"/>
              </a:rPr>
              <a:t>Do diverse language regions </a:t>
            </a:r>
            <a:r>
              <a:rPr lang="en-US" sz="1400">
                <a:latin typeface="Arial" panose="020B0604020202020204" pitchFamily="34" charset="0"/>
                <a:cs typeface="Arial" panose="020B0604020202020204" pitchFamily="34" charset="0"/>
              </a:rPr>
              <a:t>within the brain is </a:t>
            </a:r>
            <a:r>
              <a:rPr lang="en-US" sz="1400" b="1">
                <a:latin typeface="Arial" panose="020B0604020202020204" pitchFamily="34" charset="0"/>
                <a:cs typeface="Arial" panose="020B0604020202020204" pitchFamily="34" charset="0"/>
              </a:rPr>
              <a:t>impacted by delays?</a:t>
            </a:r>
            <a:endParaRPr sz="1400">
              <a:latin typeface="Arial" panose="020B0604020202020204" pitchFamily="34" charset="0"/>
              <a:ea typeface="Montserrat"/>
              <a:cs typeface="Arial" panose="020B0604020202020204" pitchFamily="34" charset="0"/>
              <a:sym typeface="Montserrat"/>
            </a:endParaRPr>
          </a:p>
        </p:txBody>
      </p:sp>
      <p:sp>
        <p:nvSpPr>
          <p:cNvPr id="44" name="Google Shape;662;p34">
            <a:extLst>
              <a:ext uri="{FF2B5EF4-FFF2-40B4-BE49-F238E27FC236}">
                <a16:creationId xmlns:a16="http://schemas.microsoft.com/office/drawing/2014/main" id="{CD41847B-44AC-D999-7D9E-134B953685C8}"/>
              </a:ext>
            </a:extLst>
          </p:cNvPr>
          <p:cNvSpPr txBox="1"/>
          <p:nvPr/>
        </p:nvSpPr>
        <p:spPr>
          <a:xfrm>
            <a:off x="3853576" y="5083086"/>
            <a:ext cx="1731300" cy="53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300" b="1">
                <a:solidFill>
                  <a:srgbClr val="FF0000"/>
                </a:solidFill>
                <a:latin typeface="Montserrat"/>
                <a:ea typeface="Montserrat"/>
                <a:cs typeface="Montserrat"/>
                <a:sym typeface="Montserrat"/>
              </a:rPr>
              <a:t> How</a:t>
            </a:r>
            <a:r>
              <a:rPr lang="en" sz="2300">
                <a:solidFill>
                  <a:srgbClr val="FF0000"/>
                </a:solidFill>
                <a:latin typeface="Montserrat"/>
                <a:ea typeface="Montserrat"/>
                <a:cs typeface="Montserrat"/>
                <a:sym typeface="Montserrat"/>
              </a:rPr>
              <a:t>:</a:t>
            </a:r>
            <a:r>
              <a:rPr lang="en" sz="2300" b="1">
                <a:solidFill>
                  <a:srgbClr val="FF0000"/>
                </a:solidFill>
                <a:latin typeface="Montserrat"/>
                <a:ea typeface="Montserrat"/>
                <a:cs typeface="Montserrat"/>
                <a:sym typeface="Montserrat"/>
              </a:rPr>
              <a:t> ???</a:t>
            </a:r>
            <a:endParaRPr sz="2300"/>
          </a:p>
        </p:txBody>
      </p:sp>
      <p:sp>
        <p:nvSpPr>
          <p:cNvPr id="46" name="Rectangle 45">
            <a:extLst>
              <a:ext uri="{FF2B5EF4-FFF2-40B4-BE49-F238E27FC236}">
                <a16:creationId xmlns:a16="http://schemas.microsoft.com/office/drawing/2014/main" id="{6918E05A-F081-1E92-911E-3CE00859735B}"/>
              </a:ext>
            </a:extLst>
          </p:cNvPr>
          <p:cNvSpPr/>
          <p:nvPr/>
        </p:nvSpPr>
        <p:spPr>
          <a:xfrm>
            <a:off x="6443722" y="3550866"/>
            <a:ext cx="5675133" cy="29582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A baby and a cup&#10;&#10;Description automatically generated">
            <a:extLst>
              <a:ext uri="{FF2B5EF4-FFF2-40B4-BE49-F238E27FC236}">
                <a16:creationId xmlns:a16="http://schemas.microsoft.com/office/drawing/2014/main" id="{5DADC664-0BD3-EE5A-94A8-EBD807768E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8822" y="3597360"/>
            <a:ext cx="4197636" cy="1812886"/>
          </a:xfrm>
          <a:prstGeom prst="rect">
            <a:avLst/>
          </a:prstGeom>
        </p:spPr>
      </p:pic>
      <p:sp>
        <p:nvSpPr>
          <p:cNvPr id="58" name="Google Shape;803;p40">
            <a:extLst>
              <a:ext uri="{FF2B5EF4-FFF2-40B4-BE49-F238E27FC236}">
                <a16:creationId xmlns:a16="http://schemas.microsoft.com/office/drawing/2014/main" id="{75106410-9E1F-44EC-DEAE-26112BB44C43}"/>
              </a:ext>
            </a:extLst>
          </p:cNvPr>
          <p:cNvSpPr txBox="1"/>
          <p:nvPr/>
        </p:nvSpPr>
        <p:spPr>
          <a:xfrm>
            <a:off x="6449432" y="5543155"/>
            <a:ext cx="2999368" cy="113310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b="1">
                <a:latin typeface="Arial" panose="020B0604020202020204" pitchFamily="34" charset="0"/>
                <a:cs typeface="Arial" panose="020B0604020202020204" pitchFamily="34" charset="0"/>
              </a:rPr>
              <a:t>Grounded language acquisition</a:t>
            </a:r>
            <a:r>
              <a:rPr lang="en-US" sz="1400">
                <a:latin typeface="Arial" panose="020B0604020202020204" pitchFamily="34" charset="0"/>
                <a:cs typeface="Arial" panose="020B0604020202020204" pitchFamily="34" charset="0"/>
              </a:rPr>
              <a:t>: how infants can learn language by observing their environments.</a:t>
            </a:r>
          </a:p>
        </p:txBody>
      </p:sp>
      <p:sp>
        <p:nvSpPr>
          <p:cNvPr id="60" name="Google Shape;803;p40">
            <a:extLst>
              <a:ext uri="{FF2B5EF4-FFF2-40B4-BE49-F238E27FC236}">
                <a16:creationId xmlns:a16="http://schemas.microsoft.com/office/drawing/2014/main" id="{2F85EDA1-68CC-95B3-2E26-2D511E45BCFA}"/>
              </a:ext>
            </a:extLst>
          </p:cNvPr>
          <p:cNvSpPr txBox="1"/>
          <p:nvPr/>
        </p:nvSpPr>
        <p:spPr>
          <a:xfrm>
            <a:off x="9448801" y="5407434"/>
            <a:ext cx="2807766" cy="1380861"/>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How does the </a:t>
            </a:r>
            <a:r>
              <a:rPr lang="en-US" sz="1400" b="1">
                <a:latin typeface="Arial" panose="020B0604020202020204" pitchFamily="34" charset="0"/>
                <a:cs typeface="Arial" panose="020B0604020202020204" pitchFamily="34" charset="0"/>
              </a:rPr>
              <a:t>model's ability</a:t>
            </a:r>
            <a:r>
              <a:rPr lang="en-US" sz="1400">
                <a:latin typeface="Arial" panose="020B0604020202020204" pitchFamily="34" charset="0"/>
                <a:cs typeface="Arial" panose="020B0604020202020204" pitchFamily="34" charset="0"/>
              </a:rPr>
              <a:t> to learn </a:t>
            </a:r>
            <a:r>
              <a:rPr lang="en-US" sz="1400" b="1">
                <a:latin typeface="Arial" panose="020B0604020202020204" pitchFamily="34" charset="0"/>
                <a:cs typeface="Arial" panose="020B0604020202020204" pitchFamily="34" charset="0"/>
              </a:rPr>
              <a:t>semantic concepts </a:t>
            </a:r>
            <a:r>
              <a:rPr lang="en-US" sz="1400">
                <a:latin typeface="Arial" panose="020B0604020202020204" pitchFamily="34" charset="0"/>
                <a:cs typeface="Arial" panose="020B0604020202020204" pitchFamily="34" charset="0"/>
              </a:rPr>
              <a:t>through cross-situational learning in </a:t>
            </a:r>
            <a:r>
              <a:rPr lang="en-US" sz="1400" b="1">
                <a:latin typeface="Arial" panose="020B0604020202020204" pitchFamily="34" charset="0"/>
                <a:cs typeface="Arial" panose="020B0604020202020204" pitchFamily="34" charset="0"/>
              </a:rPr>
              <a:t>noisy supervision?</a:t>
            </a:r>
          </a:p>
        </p:txBody>
      </p:sp>
      <p:pic>
        <p:nvPicPr>
          <p:cNvPr id="26" name="Google Shape;154;g2978e5e2abf_0_30">
            <a:extLst>
              <a:ext uri="{FF2B5EF4-FFF2-40B4-BE49-F238E27FC236}">
                <a16:creationId xmlns:a16="http://schemas.microsoft.com/office/drawing/2014/main" id="{B3E6CA85-1ED0-D6A4-A85A-A790F6C6D157}"/>
              </a:ext>
            </a:extLst>
          </p:cNvPr>
          <p:cNvPicPr preferRelativeResize="0"/>
          <p:nvPr/>
        </p:nvPicPr>
        <p:blipFill>
          <a:blip r:embed="rId9">
            <a:alphaModFix/>
          </a:blip>
          <a:stretch>
            <a:fillRect/>
          </a:stretch>
        </p:blipFill>
        <p:spPr>
          <a:xfrm>
            <a:off x="73146" y="3447347"/>
            <a:ext cx="12090842" cy="3073189"/>
          </a:xfrm>
          <a:prstGeom prst="rect">
            <a:avLst/>
          </a:prstGeom>
          <a:noFill/>
          <a:ln>
            <a:noFill/>
          </a:ln>
        </p:spPr>
      </p:pic>
      <p:pic>
        <p:nvPicPr>
          <p:cNvPr id="27" name="Google Shape;154;g2978e5e2abf_0_30">
            <a:extLst>
              <a:ext uri="{FF2B5EF4-FFF2-40B4-BE49-F238E27FC236}">
                <a16:creationId xmlns:a16="http://schemas.microsoft.com/office/drawing/2014/main" id="{AE19FA88-9BF5-678E-CB83-059711E2B4DD}"/>
              </a:ext>
            </a:extLst>
          </p:cNvPr>
          <p:cNvPicPr preferRelativeResize="0"/>
          <p:nvPr/>
        </p:nvPicPr>
        <p:blipFill>
          <a:blip r:embed="rId9">
            <a:alphaModFix/>
          </a:blip>
          <a:stretch>
            <a:fillRect/>
          </a:stretch>
        </p:blipFill>
        <p:spPr>
          <a:xfrm>
            <a:off x="28012" y="722541"/>
            <a:ext cx="6342565" cy="2724478"/>
          </a:xfrm>
          <a:prstGeom prst="rect">
            <a:avLst/>
          </a:prstGeom>
          <a:noFill/>
          <a:ln>
            <a:noFill/>
          </a:ln>
        </p:spPr>
      </p:pic>
    </p:spTree>
    <p:extLst>
      <p:ext uri="{BB962C8B-B14F-4D97-AF65-F5344CB8AC3E}">
        <p14:creationId xmlns:p14="http://schemas.microsoft.com/office/powerpoint/2010/main" val="1152539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9957A-E449-511B-CB3B-625A4F054B66}"/>
              </a:ext>
            </a:extLst>
          </p:cNvPr>
          <p:cNvSpPr>
            <a:spLocks noGrp="1"/>
          </p:cNvSpPr>
          <p:nvPr>
            <p:ph type="title"/>
          </p:nvPr>
        </p:nvSpPr>
        <p:spPr>
          <a:xfrm>
            <a:off x="174898" y="106068"/>
            <a:ext cx="11921852" cy="933206"/>
          </a:xfrm>
        </p:spPr>
        <p:txBody>
          <a:bodyPr>
            <a:noAutofit/>
          </a:bodyPr>
          <a:lstStyle/>
          <a:p>
            <a:r>
              <a:rPr lang="en-US" sz="2800" b="1" dirty="0">
                <a:latin typeface="Helvetica Neue"/>
              </a:rPr>
              <a:t>Can current language models deal with long-term dependencies?</a:t>
            </a:r>
          </a:p>
        </p:txBody>
      </p:sp>
      <p:sp>
        <p:nvSpPr>
          <p:cNvPr id="3" name="Content Placeholder 2">
            <a:extLst>
              <a:ext uri="{FF2B5EF4-FFF2-40B4-BE49-F238E27FC236}">
                <a16:creationId xmlns:a16="http://schemas.microsoft.com/office/drawing/2014/main" id="{D5996A83-52E4-C624-34DB-788E9A5B4EC6}"/>
              </a:ext>
            </a:extLst>
          </p:cNvPr>
          <p:cNvSpPr>
            <a:spLocks noGrp="1"/>
          </p:cNvSpPr>
          <p:nvPr>
            <p:ph idx="1"/>
          </p:nvPr>
        </p:nvSpPr>
        <p:spPr>
          <a:xfrm>
            <a:off x="7345416" y="2643105"/>
            <a:ext cx="4008384" cy="4078370"/>
          </a:xfrm>
        </p:spPr>
        <p:txBody>
          <a:bodyPr>
            <a:normAutofit/>
          </a:bodyPr>
          <a:lstStyle/>
          <a:p>
            <a:r>
              <a:rPr lang="en-US" sz="2000"/>
              <a:t>Transformer language models (BERT &amp; GPT-2) are unable to handle the long-term dependencies</a:t>
            </a:r>
          </a:p>
          <a:p>
            <a:pPr lvl="1"/>
            <a:r>
              <a:rPr lang="en-US" sz="2000" b="1"/>
              <a:t>sequence</a:t>
            </a:r>
            <a:r>
              <a:rPr lang="en-US" sz="2000"/>
              <a:t> length is fixed to 512 words</a:t>
            </a:r>
          </a:p>
          <a:p>
            <a:r>
              <a:rPr lang="en-US" sz="2000"/>
              <a:t>LSTMs still lacks investigation of the long-term memory cognitive plausibility and its link to fMRI data</a:t>
            </a:r>
          </a:p>
          <a:p>
            <a:pPr marL="0" indent="0">
              <a:buNone/>
            </a:pPr>
            <a:endParaRPr lang="en-US" sz="2000"/>
          </a:p>
        </p:txBody>
      </p:sp>
      <p:pic>
        <p:nvPicPr>
          <p:cNvPr id="5" name="Picture 4" descr="Graphical user interface, application&#10;&#10;Description automatically generated">
            <a:extLst>
              <a:ext uri="{FF2B5EF4-FFF2-40B4-BE49-F238E27FC236}">
                <a16:creationId xmlns:a16="http://schemas.microsoft.com/office/drawing/2014/main" id="{CF9994A6-9D8C-48BC-3908-D7A22F1C7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98" y="2217857"/>
            <a:ext cx="6253316" cy="4361892"/>
          </a:xfrm>
          <a:prstGeom prst="rect">
            <a:avLst/>
          </a:prstGeom>
        </p:spPr>
      </p:pic>
      <p:pic>
        <p:nvPicPr>
          <p:cNvPr id="7" name="Picture 6" descr="Text&#10;&#10;Description automatically generated">
            <a:extLst>
              <a:ext uri="{FF2B5EF4-FFF2-40B4-BE49-F238E27FC236}">
                <a16:creationId xmlns:a16="http://schemas.microsoft.com/office/drawing/2014/main" id="{57D65ABF-805D-0364-0DDB-9D002E70CE82}"/>
              </a:ext>
            </a:extLst>
          </p:cNvPr>
          <p:cNvPicPr>
            <a:picLocks noChangeAspect="1"/>
          </p:cNvPicPr>
          <p:nvPr/>
        </p:nvPicPr>
        <p:blipFill rotWithShape="1">
          <a:blip r:embed="rId3">
            <a:extLst>
              <a:ext uri="{28A0092B-C50C-407E-A947-70E740481C1C}">
                <a14:useLocalDpi xmlns:a14="http://schemas.microsoft.com/office/drawing/2010/main" val="0"/>
              </a:ext>
            </a:extLst>
          </a:blip>
          <a:srcRect l="33047" b="-3318"/>
          <a:stretch/>
        </p:blipFill>
        <p:spPr>
          <a:xfrm>
            <a:off x="3097161" y="1498455"/>
            <a:ext cx="3162014" cy="623725"/>
          </a:xfrm>
          <a:prstGeom prst="rect">
            <a:avLst/>
          </a:prstGeom>
        </p:spPr>
      </p:pic>
      <p:sp>
        <p:nvSpPr>
          <p:cNvPr id="4" name="Slide Number Placeholder 3">
            <a:extLst>
              <a:ext uri="{FF2B5EF4-FFF2-40B4-BE49-F238E27FC236}">
                <a16:creationId xmlns:a16="http://schemas.microsoft.com/office/drawing/2014/main" id="{8D86291F-D0C8-8554-A82F-6CE6DC4774DD}"/>
              </a:ext>
            </a:extLst>
          </p:cNvPr>
          <p:cNvSpPr>
            <a:spLocks noGrp="1"/>
          </p:cNvSpPr>
          <p:nvPr>
            <p:ph type="sldNum" sz="quarter" idx="12"/>
          </p:nvPr>
        </p:nvSpPr>
        <p:spPr/>
        <p:txBody>
          <a:bodyPr/>
          <a:lstStyle/>
          <a:p>
            <a:fld id="{DF986BDD-F95F-4181-AE47-1964E683E3C8}" type="slidenum">
              <a:rPr lang="en-US" smtClean="0"/>
              <a:t>27</a:t>
            </a:fld>
            <a:endParaRPr lang="en-US"/>
          </a:p>
        </p:txBody>
      </p:sp>
      <p:sp>
        <p:nvSpPr>
          <p:cNvPr id="14" name="Arrow: Right 13">
            <a:extLst>
              <a:ext uri="{FF2B5EF4-FFF2-40B4-BE49-F238E27FC236}">
                <a16:creationId xmlns:a16="http://schemas.microsoft.com/office/drawing/2014/main" id="{DE50E21F-9313-24DB-EB7A-12D17A97278F}"/>
              </a:ext>
            </a:extLst>
          </p:cNvPr>
          <p:cNvSpPr/>
          <p:nvPr/>
        </p:nvSpPr>
        <p:spPr>
          <a:xfrm>
            <a:off x="1507787" y="1546103"/>
            <a:ext cx="1344611" cy="412066"/>
          </a:xfrm>
          <a:prstGeom prst="rightArrow">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Stimulus</a:t>
            </a:r>
          </a:p>
        </p:txBody>
      </p:sp>
      <p:sp>
        <p:nvSpPr>
          <p:cNvPr id="16" name="TextBox 15">
            <a:extLst>
              <a:ext uri="{FF2B5EF4-FFF2-40B4-BE49-F238E27FC236}">
                <a16:creationId xmlns:a16="http://schemas.microsoft.com/office/drawing/2014/main" id="{8FC234EE-1E5F-9236-42B3-95A3B837F19F}"/>
              </a:ext>
            </a:extLst>
          </p:cNvPr>
          <p:cNvSpPr txBox="1"/>
          <p:nvPr/>
        </p:nvSpPr>
        <p:spPr>
          <a:xfrm>
            <a:off x="3859207" y="937449"/>
            <a:ext cx="1637922" cy="430887"/>
          </a:xfrm>
          <a:prstGeom prst="rect">
            <a:avLst/>
          </a:prstGeom>
          <a:noFill/>
        </p:spPr>
        <p:txBody>
          <a:bodyPr wrap="square">
            <a:spAutoFit/>
          </a:bodyPr>
          <a:lstStyle/>
          <a:p>
            <a:r>
              <a:rPr lang="en-US" sz="2200"/>
              <a:t>Paragraphs</a:t>
            </a:r>
          </a:p>
        </p:txBody>
      </p:sp>
      <p:sp>
        <p:nvSpPr>
          <p:cNvPr id="6" name="Oval 5">
            <a:extLst>
              <a:ext uri="{FF2B5EF4-FFF2-40B4-BE49-F238E27FC236}">
                <a16:creationId xmlns:a16="http://schemas.microsoft.com/office/drawing/2014/main" id="{929BF666-E175-20E1-CE45-A729AC510B21}"/>
              </a:ext>
            </a:extLst>
          </p:cNvPr>
          <p:cNvSpPr/>
          <p:nvPr/>
        </p:nvSpPr>
        <p:spPr>
          <a:xfrm>
            <a:off x="2904490" y="1317525"/>
            <a:ext cx="3494228" cy="9487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865121C-5332-AE1D-3284-91C2B381B105}"/>
              </a:ext>
            </a:extLst>
          </p:cNvPr>
          <p:cNvSpPr txBox="1"/>
          <p:nvPr/>
        </p:nvSpPr>
        <p:spPr>
          <a:xfrm>
            <a:off x="-1" y="6488668"/>
            <a:ext cx="4202349" cy="369332"/>
          </a:xfrm>
          <a:prstGeom prst="rect">
            <a:avLst/>
          </a:prstGeom>
          <a:noFill/>
        </p:spPr>
        <p:txBody>
          <a:bodyPr wrap="square">
            <a:spAutoFit/>
          </a:bodyPr>
          <a:lstStyle/>
          <a:p>
            <a:r>
              <a:rPr lang="en-US"/>
              <a:t>Vaswani et al. 2017, Schrimpf et al. 2021</a:t>
            </a:r>
          </a:p>
        </p:txBody>
      </p:sp>
    </p:spTree>
    <p:extLst>
      <p:ext uri="{BB962C8B-B14F-4D97-AF65-F5344CB8AC3E}">
        <p14:creationId xmlns:p14="http://schemas.microsoft.com/office/powerpoint/2010/main" val="407815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16"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8168-7410-0B6C-BCBE-6B8ED7D980A6}"/>
              </a:ext>
            </a:extLst>
          </p:cNvPr>
          <p:cNvSpPr>
            <a:spLocks noGrp="1"/>
          </p:cNvSpPr>
          <p:nvPr>
            <p:ph type="title"/>
          </p:nvPr>
        </p:nvSpPr>
        <p:spPr>
          <a:xfrm>
            <a:off x="228599" y="136525"/>
            <a:ext cx="11744325" cy="892176"/>
          </a:xfrm>
        </p:spPr>
        <p:txBody>
          <a:bodyPr>
            <a:normAutofit/>
          </a:bodyPr>
          <a:lstStyle/>
          <a:p>
            <a:r>
              <a:rPr lang="en-US" sz="2800" b="1">
                <a:solidFill>
                  <a:srgbClr val="000000"/>
                </a:solidFill>
                <a:latin typeface="Helvetica Neue" panose="020B0604020202020204"/>
              </a:rPr>
              <a:t>W</a:t>
            </a:r>
            <a:r>
              <a:rPr lang="en-US" sz="2800" b="1" i="0">
                <a:solidFill>
                  <a:srgbClr val="000000"/>
                </a:solidFill>
                <a:effectLst/>
                <a:latin typeface="Helvetica Neue" panose="020B0604020202020204"/>
              </a:rPr>
              <a:t>hat kind of language models can represent long-term dependencies?</a:t>
            </a:r>
            <a:endParaRPr lang="en-US" sz="2800" b="1">
              <a:latin typeface="Helvetica Neue" panose="020B0604020202020204"/>
            </a:endParaRPr>
          </a:p>
        </p:txBody>
      </p:sp>
      <p:sp>
        <p:nvSpPr>
          <p:cNvPr id="5" name="Rectangle: Rounded Corners 4">
            <a:extLst>
              <a:ext uri="{FF2B5EF4-FFF2-40B4-BE49-F238E27FC236}">
                <a16:creationId xmlns:a16="http://schemas.microsoft.com/office/drawing/2014/main" id="{61341242-8902-2198-2A7F-4D31BD832FD9}"/>
              </a:ext>
            </a:extLst>
          </p:cNvPr>
          <p:cNvSpPr/>
          <p:nvPr/>
        </p:nvSpPr>
        <p:spPr>
          <a:xfrm>
            <a:off x="953729" y="2314575"/>
            <a:ext cx="9497961" cy="22288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could they also predict higher cognition while subjects are engaged in longer stories ?</a:t>
            </a:r>
          </a:p>
        </p:txBody>
      </p:sp>
      <p:sp>
        <p:nvSpPr>
          <p:cNvPr id="3" name="Slide Number Placeholder 2">
            <a:extLst>
              <a:ext uri="{FF2B5EF4-FFF2-40B4-BE49-F238E27FC236}">
                <a16:creationId xmlns:a16="http://schemas.microsoft.com/office/drawing/2014/main" id="{8C9E2F2D-97D8-38DD-73F1-D16311911A5C}"/>
              </a:ext>
            </a:extLst>
          </p:cNvPr>
          <p:cNvSpPr>
            <a:spLocks noGrp="1"/>
          </p:cNvSpPr>
          <p:nvPr>
            <p:ph type="sldNum" sz="quarter" idx="12"/>
          </p:nvPr>
        </p:nvSpPr>
        <p:spPr/>
        <p:txBody>
          <a:bodyPr/>
          <a:lstStyle/>
          <a:p>
            <a:fld id="{DF986BDD-F95F-4181-AE47-1964E683E3C8}" type="slidenum">
              <a:rPr lang="en-US" smtClean="0"/>
              <a:t>28</a:t>
            </a:fld>
            <a:endParaRPr lang="en-US"/>
          </a:p>
        </p:txBody>
      </p:sp>
    </p:spTree>
    <p:extLst>
      <p:ext uri="{BB962C8B-B14F-4D97-AF65-F5344CB8AC3E}">
        <p14:creationId xmlns:p14="http://schemas.microsoft.com/office/powerpoint/2010/main" val="1942346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3592-711A-3EF5-CA43-831F54C3AB6B}"/>
              </a:ext>
            </a:extLst>
          </p:cNvPr>
          <p:cNvSpPr>
            <a:spLocks noGrp="1"/>
          </p:cNvSpPr>
          <p:nvPr>
            <p:ph type="title"/>
          </p:nvPr>
        </p:nvSpPr>
        <p:spPr>
          <a:xfrm>
            <a:off x="838200" y="125495"/>
            <a:ext cx="10515599" cy="932688"/>
          </a:xfrm>
        </p:spPr>
        <p:txBody>
          <a:bodyPr vert="horz" lIns="91440" tIns="45720" rIns="91440" bIns="45720" rtlCol="0" anchor="b">
            <a:normAutofit/>
          </a:bodyPr>
          <a:lstStyle/>
          <a:p>
            <a:r>
              <a:rPr lang="en-US" sz="2800" b="1" kern="1200">
                <a:solidFill>
                  <a:schemeClr val="tx1"/>
                </a:solidFill>
                <a:latin typeface="Helvetica Neue" panose="020B0604020202020204"/>
              </a:rPr>
              <a:t>The data target: human brain recordings</a:t>
            </a:r>
          </a:p>
        </p:txBody>
      </p:sp>
      <p:pic>
        <p:nvPicPr>
          <p:cNvPr id="5" name="Content Placeholder 4" descr="Diagram&#10;&#10;Description automatically generated">
            <a:extLst>
              <a:ext uri="{FF2B5EF4-FFF2-40B4-BE49-F238E27FC236}">
                <a16:creationId xmlns:a16="http://schemas.microsoft.com/office/drawing/2014/main" id="{360EB462-06E9-8F86-08E7-A405ED9B81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9854" y="1290321"/>
            <a:ext cx="8883415" cy="4585185"/>
          </a:xfrm>
          <a:prstGeom prst="rect">
            <a:avLst/>
          </a:prstGeom>
        </p:spPr>
      </p:pic>
      <p:sp>
        <p:nvSpPr>
          <p:cNvPr id="7" name="TextBox 6">
            <a:extLst>
              <a:ext uri="{FF2B5EF4-FFF2-40B4-BE49-F238E27FC236}">
                <a16:creationId xmlns:a16="http://schemas.microsoft.com/office/drawing/2014/main" id="{428526D4-E8E6-71E9-9340-7C5E93BB3728}"/>
              </a:ext>
            </a:extLst>
          </p:cNvPr>
          <p:cNvSpPr txBox="1"/>
          <p:nvPr/>
        </p:nvSpPr>
        <p:spPr>
          <a:xfrm>
            <a:off x="-1" y="6363173"/>
            <a:ext cx="2787819" cy="369332"/>
          </a:xfrm>
          <a:prstGeom prst="rect">
            <a:avLst/>
          </a:prstGeom>
          <a:noFill/>
        </p:spPr>
        <p:txBody>
          <a:bodyPr wrap="square">
            <a:spAutoFit/>
          </a:bodyPr>
          <a:lstStyle/>
          <a:p>
            <a:r>
              <a:rPr lang="en-US"/>
              <a:t>Nastase et al. 2021 fMRI</a:t>
            </a:r>
          </a:p>
        </p:txBody>
      </p:sp>
      <p:sp>
        <p:nvSpPr>
          <p:cNvPr id="9" name="TextBox 8">
            <a:extLst>
              <a:ext uri="{FF2B5EF4-FFF2-40B4-BE49-F238E27FC236}">
                <a16:creationId xmlns:a16="http://schemas.microsoft.com/office/drawing/2014/main" id="{FEC3C459-F503-DB04-8C3E-70481E5EB930}"/>
              </a:ext>
            </a:extLst>
          </p:cNvPr>
          <p:cNvSpPr txBox="1"/>
          <p:nvPr/>
        </p:nvSpPr>
        <p:spPr>
          <a:xfrm>
            <a:off x="108395" y="2274838"/>
            <a:ext cx="2787819" cy="2862322"/>
          </a:xfrm>
          <a:prstGeom prst="rect">
            <a:avLst/>
          </a:prstGeom>
          <a:noFill/>
        </p:spPr>
        <p:txBody>
          <a:bodyPr wrap="square">
            <a:spAutoFit/>
          </a:bodyPr>
          <a:lstStyle/>
          <a:p>
            <a:pPr marL="285750" indent="-285750">
              <a:buFont typeface="Arial" panose="020B0604020202020204" pitchFamily="34" charset="0"/>
              <a:buChar char="•"/>
            </a:pPr>
            <a:r>
              <a:rPr lang="en-US"/>
              <a:t>We use Pieman story listening: </a:t>
            </a:r>
          </a:p>
          <a:p>
            <a:pPr marL="742950" lvl="1" indent="-285750">
              <a:buFont typeface="Arial" panose="020B0604020202020204" pitchFamily="34" charset="0"/>
              <a:buChar char="•"/>
            </a:pPr>
            <a:r>
              <a:rPr lang="en-US"/>
              <a:t>82 subjects,</a:t>
            </a:r>
          </a:p>
          <a:p>
            <a:pPr marL="742950" lvl="1" indent="-285750">
              <a:buFont typeface="Arial" panose="020B0604020202020204" pitchFamily="34" charset="0"/>
              <a:buChar char="•"/>
            </a:pPr>
            <a:r>
              <a:rPr lang="en-US"/>
              <a:t>282 TRs (repetition time)</a:t>
            </a:r>
          </a:p>
          <a:p>
            <a:pPr marL="742950" lvl="1" indent="-285750">
              <a:buFont typeface="Arial" panose="020B0604020202020204" pitchFamily="34" charset="0"/>
              <a:buChar char="•"/>
            </a:pPr>
            <a:r>
              <a:rPr lang="en-US"/>
              <a:t>here it is 1.5 sec.</a:t>
            </a:r>
          </a:p>
          <a:p>
            <a:endParaRPr lang="en-US"/>
          </a:p>
          <a:p>
            <a:r>
              <a:rPr lang="en-US" i="1"/>
              <a:t>Example: </a:t>
            </a:r>
            <a:r>
              <a:rPr lang="en-US" b="0" i="0">
                <a:solidFill>
                  <a:srgbClr val="202124"/>
                </a:solidFill>
                <a:effectLst/>
                <a:latin typeface="arial" panose="020B0604020202020204" pitchFamily="34" charset="0"/>
              </a:rPr>
              <a:t>''</a:t>
            </a:r>
            <a:r>
              <a:rPr lang="en-US" i="1"/>
              <a:t>I began my illustrious carrier in journalism…</a:t>
            </a:r>
            <a:r>
              <a:rPr lang="en-US" b="0" i="0">
                <a:solidFill>
                  <a:srgbClr val="202124"/>
                </a:solidFill>
                <a:effectLst/>
                <a:latin typeface="arial" panose="020B0604020202020204" pitchFamily="34" charset="0"/>
              </a:rPr>
              <a:t>''</a:t>
            </a:r>
            <a:endParaRPr lang="en-US" i="1"/>
          </a:p>
        </p:txBody>
      </p:sp>
      <p:sp>
        <p:nvSpPr>
          <p:cNvPr id="3" name="Slide Number Placeholder 2">
            <a:extLst>
              <a:ext uri="{FF2B5EF4-FFF2-40B4-BE49-F238E27FC236}">
                <a16:creationId xmlns:a16="http://schemas.microsoft.com/office/drawing/2014/main" id="{6FEDEC18-4218-B8DC-EBF5-08E1B34C3C59}"/>
              </a:ext>
            </a:extLst>
          </p:cNvPr>
          <p:cNvSpPr>
            <a:spLocks noGrp="1"/>
          </p:cNvSpPr>
          <p:nvPr>
            <p:ph type="sldNum" sz="quarter" idx="12"/>
          </p:nvPr>
        </p:nvSpPr>
        <p:spPr/>
        <p:txBody>
          <a:bodyPr/>
          <a:lstStyle/>
          <a:p>
            <a:fld id="{DF986BDD-F95F-4181-AE47-1964E683E3C8}" type="slidenum">
              <a:rPr lang="en-US" smtClean="0"/>
              <a:t>29</a:t>
            </a:fld>
            <a:endParaRPr lang="en-US"/>
          </a:p>
        </p:txBody>
      </p:sp>
    </p:spTree>
    <p:extLst>
      <p:ext uri="{BB962C8B-B14F-4D97-AF65-F5344CB8AC3E}">
        <p14:creationId xmlns:p14="http://schemas.microsoft.com/office/powerpoint/2010/main" val="3408515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238327" y="158176"/>
            <a:ext cx="11571052"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35353"/>
              <a:buFont typeface="Calibri"/>
              <a:buNone/>
            </a:pPr>
            <a:r>
              <a:rPr lang="en-US" sz="2800" b="1">
                <a:latin typeface="Helvetica Neue" panose="020B0604020202020204"/>
              </a:rPr>
              <a:t>Mechanistic understanding of language processing in the brain: </a:t>
            </a:r>
            <a:br>
              <a:rPr lang="en-US" sz="2800" b="1">
                <a:latin typeface="Helvetica Neue" panose="020B0604020202020204"/>
              </a:rPr>
            </a:br>
            <a:r>
              <a:rPr lang="en-US" sz="2800" b="1">
                <a:latin typeface="Helvetica Neue" panose="020B0604020202020204"/>
              </a:rPr>
              <a:t>four big questions</a:t>
            </a:r>
            <a:endParaRPr sz="2800" b="1">
              <a:latin typeface="Helvetica Neue" panose="020B0604020202020204"/>
            </a:endParaRPr>
          </a:p>
        </p:txBody>
      </p:sp>
      <p:grpSp>
        <p:nvGrpSpPr>
          <p:cNvPr id="106" name="Google Shape;106;p2"/>
          <p:cNvGrpSpPr/>
          <p:nvPr/>
        </p:nvGrpSpPr>
        <p:grpSpPr>
          <a:xfrm>
            <a:off x="1479752" y="4217354"/>
            <a:ext cx="3258371" cy="2188889"/>
            <a:chOff x="1630238" y="1189075"/>
            <a:chExt cx="2443839" cy="1463748"/>
          </a:xfrm>
        </p:grpSpPr>
        <p:pic>
          <p:nvPicPr>
            <p:cNvPr id="107" name="Google Shape;107;p2"/>
            <p:cNvPicPr preferRelativeResize="0"/>
            <p:nvPr/>
          </p:nvPicPr>
          <p:blipFill rotWithShape="1">
            <a:blip r:embed="rId3">
              <a:alphaModFix/>
            </a:blip>
            <a:srcRect l="18139" t="3304" r="16350" b="65931"/>
            <a:stretch/>
          </p:blipFill>
          <p:spPr>
            <a:xfrm>
              <a:off x="1630238" y="1688975"/>
              <a:ext cx="2443839" cy="963848"/>
            </a:xfrm>
            <a:prstGeom prst="rect">
              <a:avLst/>
            </a:prstGeom>
            <a:noFill/>
            <a:ln>
              <a:noFill/>
            </a:ln>
          </p:spPr>
        </p:pic>
        <p:sp>
          <p:nvSpPr>
            <p:cNvPr id="108" name="Google Shape;108;p2"/>
            <p:cNvSpPr txBox="1"/>
            <p:nvPr/>
          </p:nvSpPr>
          <p:spPr>
            <a:xfrm>
              <a:off x="2388438" y="1189075"/>
              <a:ext cx="1308000" cy="4803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b="0" i="0" u="none" strike="noStrike" cap="none">
                  <a:solidFill>
                    <a:schemeClr val="dk1"/>
                  </a:solidFill>
                  <a:latin typeface="Calibri"/>
                  <a:ea typeface="Calibri"/>
                  <a:cs typeface="Calibri"/>
                  <a:sym typeface="Calibri"/>
                </a:rPr>
                <a:t>Where</a:t>
              </a:r>
              <a:endParaRPr sz="3067">
                <a:solidFill>
                  <a:schemeClr val="dk1"/>
                </a:solidFill>
                <a:latin typeface="Calibri"/>
                <a:ea typeface="Calibri"/>
                <a:cs typeface="Calibri"/>
                <a:sym typeface="Calibri"/>
              </a:endParaRPr>
            </a:p>
          </p:txBody>
        </p:sp>
      </p:grpSp>
      <p:grpSp>
        <p:nvGrpSpPr>
          <p:cNvPr id="109" name="Google Shape;109;p2"/>
          <p:cNvGrpSpPr/>
          <p:nvPr/>
        </p:nvGrpSpPr>
        <p:grpSpPr>
          <a:xfrm>
            <a:off x="6912170" y="1261372"/>
            <a:ext cx="3382578" cy="2277942"/>
            <a:chOff x="4866126" y="1189075"/>
            <a:chExt cx="2536997" cy="1708499"/>
          </a:xfrm>
        </p:grpSpPr>
        <p:pic>
          <p:nvPicPr>
            <p:cNvPr id="110" name="Google Shape;110;p2"/>
            <p:cNvPicPr preferRelativeResize="0"/>
            <p:nvPr/>
          </p:nvPicPr>
          <p:blipFill rotWithShape="1">
            <a:blip r:embed="rId4">
              <a:alphaModFix/>
            </a:blip>
            <a:srcRect l="64973" t="13637" b="50615"/>
            <a:stretch/>
          </p:blipFill>
          <p:spPr>
            <a:xfrm>
              <a:off x="4866126" y="1693244"/>
              <a:ext cx="1365103" cy="883110"/>
            </a:xfrm>
            <a:prstGeom prst="rect">
              <a:avLst/>
            </a:prstGeom>
            <a:noFill/>
            <a:ln>
              <a:noFill/>
            </a:ln>
          </p:spPr>
        </p:pic>
        <p:pic>
          <p:nvPicPr>
            <p:cNvPr id="111" name="Google Shape;111;p2"/>
            <p:cNvPicPr preferRelativeResize="0"/>
            <p:nvPr/>
          </p:nvPicPr>
          <p:blipFill rotWithShape="1">
            <a:blip r:embed="rId4">
              <a:alphaModFix/>
            </a:blip>
            <a:srcRect l="64973" t="51078"/>
            <a:stretch/>
          </p:blipFill>
          <p:spPr>
            <a:xfrm>
              <a:off x="6038020" y="1688975"/>
              <a:ext cx="1365103" cy="1208599"/>
            </a:xfrm>
            <a:prstGeom prst="rect">
              <a:avLst/>
            </a:prstGeom>
            <a:noFill/>
            <a:ln>
              <a:noFill/>
            </a:ln>
          </p:spPr>
        </p:pic>
        <p:sp>
          <p:nvSpPr>
            <p:cNvPr id="112" name="Google Shape;112;p2"/>
            <p:cNvSpPr txBox="1"/>
            <p:nvPr/>
          </p:nvSpPr>
          <p:spPr>
            <a:xfrm>
              <a:off x="5725364" y="1189075"/>
              <a:ext cx="1200300" cy="538627"/>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a:solidFill>
                    <a:schemeClr val="dk1"/>
                  </a:solidFill>
                  <a:latin typeface="Calibri"/>
                  <a:ea typeface="Calibri"/>
                  <a:cs typeface="Calibri"/>
                  <a:sym typeface="Calibri"/>
                </a:rPr>
                <a:t>When</a:t>
              </a:r>
              <a:endParaRPr sz="3067">
                <a:solidFill>
                  <a:schemeClr val="dk1"/>
                </a:solidFill>
                <a:latin typeface="Calibri"/>
                <a:ea typeface="Calibri"/>
                <a:cs typeface="Calibri"/>
                <a:sym typeface="Calibri"/>
              </a:endParaRPr>
            </a:p>
          </p:txBody>
        </p:sp>
      </p:grpSp>
      <p:grpSp>
        <p:nvGrpSpPr>
          <p:cNvPr id="113" name="Google Shape;113;p2"/>
          <p:cNvGrpSpPr/>
          <p:nvPr/>
        </p:nvGrpSpPr>
        <p:grpSpPr>
          <a:xfrm>
            <a:off x="1429743" y="1261372"/>
            <a:ext cx="3053505" cy="2430252"/>
            <a:chOff x="2114050" y="3069585"/>
            <a:chExt cx="1365000" cy="1333764"/>
          </a:xfrm>
        </p:grpSpPr>
        <p:pic>
          <p:nvPicPr>
            <p:cNvPr id="114" name="Google Shape;114;p2"/>
            <p:cNvPicPr preferRelativeResize="0"/>
            <p:nvPr/>
          </p:nvPicPr>
          <p:blipFill rotWithShape="1">
            <a:blip r:embed="rId5">
              <a:alphaModFix/>
            </a:blip>
            <a:srcRect/>
            <a:stretch/>
          </p:blipFill>
          <p:spPr>
            <a:xfrm>
              <a:off x="2114050" y="3537675"/>
              <a:ext cx="1365000" cy="865674"/>
            </a:xfrm>
            <a:prstGeom prst="rect">
              <a:avLst/>
            </a:prstGeom>
            <a:noFill/>
            <a:ln>
              <a:noFill/>
            </a:ln>
          </p:spPr>
        </p:pic>
        <p:sp>
          <p:nvSpPr>
            <p:cNvPr id="115" name="Google Shape;115;p2"/>
            <p:cNvSpPr txBox="1"/>
            <p:nvPr/>
          </p:nvSpPr>
          <p:spPr>
            <a:xfrm>
              <a:off x="2591774" y="3069585"/>
              <a:ext cx="537698" cy="394145"/>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067">
                  <a:solidFill>
                    <a:schemeClr val="dk1"/>
                  </a:solidFill>
                  <a:latin typeface="Calibri"/>
                  <a:ea typeface="Calibri"/>
                  <a:cs typeface="Calibri"/>
                  <a:sym typeface="Calibri"/>
                </a:rPr>
                <a:t>What</a:t>
              </a:r>
              <a:endParaRPr sz="3067">
                <a:solidFill>
                  <a:schemeClr val="dk1"/>
                </a:solidFill>
                <a:latin typeface="Calibri"/>
                <a:ea typeface="Calibri"/>
                <a:cs typeface="Calibri"/>
                <a:sym typeface="Calibri"/>
              </a:endParaRPr>
            </a:p>
          </p:txBody>
        </p:sp>
      </p:grpSp>
      <p:sp>
        <p:nvSpPr>
          <p:cNvPr id="119" name="Google Shape;119;p2"/>
          <p:cNvSpPr txBox="1"/>
          <p:nvPr/>
        </p:nvSpPr>
        <p:spPr>
          <a:xfrm>
            <a:off x="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120" name="Google Shape;120;p2"/>
          <p:cNvSpPr txBox="1"/>
          <p:nvPr/>
        </p:nvSpPr>
        <p:spPr>
          <a:xfrm>
            <a:off x="15240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3" name="Slide Number Placeholder 2">
            <a:extLst>
              <a:ext uri="{FF2B5EF4-FFF2-40B4-BE49-F238E27FC236}">
                <a16:creationId xmlns:a16="http://schemas.microsoft.com/office/drawing/2014/main" id="{1BB83FC0-6DB0-49AF-FDBB-714B71D747C4}"/>
              </a:ext>
            </a:extLst>
          </p:cNvPr>
          <p:cNvSpPr>
            <a:spLocks noGrp="1"/>
          </p:cNvSpPr>
          <p:nvPr>
            <p:ph type="sldNum" idx="12"/>
          </p:nvPr>
        </p:nvSpPr>
        <p:spPr/>
        <p:txBody>
          <a:bodyPr/>
          <a:lstStyle/>
          <a:p>
            <a:fld id="{00000000-1234-1234-1234-123412341234}" type="slidenum">
              <a:rPr lang="en" smtClean="0"/>
              <a:pPr/>
              <a:t>3</a:t>
            </a:fld>
            <a:endParaRPr lang="en"/>
          </a:p>
        </p:txBody>
      </p:sp>
      <p:grpSp>
        <p:nvGrpSpPr>
          <p:cNvPr id="7" name="Group 6">
            <a:extLst>
              <a:ext uri="{FF2B5EF4-FFF2-40B4-BE49-F238E27FC236}">
                <a16:creationId xmlns:a16="http://schemas.microsoft.com/office/drawing/2014/main" id="{97111E10-95A2-85F6-4EE2-31A7F511F933}"/>
              </a:ext>
            </a:extLst>
          </p:cNvPr>
          <p:cNvGrpSpPr/>
          <p:nvPr/>
        </p:nvGrpSpPr>
        <p:grpSpPr>
          <a:xfrm>
            <a:off x="5248771" y="3629379"/>
            <a:ext cx="7729049" cy="2847064"/>
            <a:chOff x="5248771" y="3629379"/>
            <a:chExt cx="7729049" cy="2847064"/>
          </a:xfrm>
        </p:grpSpPr>
        <p:grpSp>
          <p:nvGrpSpPr>
            <p:cNvPr id="2" name="Group 1">
              <a:extLst>
                <a:ext uri="{FF2B5EF4-FFF2-40B4-BE49-F238E27FC236}">
                  <a16:creationId xmlns:a16="http://schemas.microsoft.com/office/drawing/2014/main" id="{8AF20995-0AF8-1002-6D67-7EEC93EC7EB2}"/>
                </a:ext>
              </a:extLst>
            </p:cNvPr>
            <p:cNvGrpSpPr/>
            <p:nvPr/>
          </p:nvGrpSpPr>
          <p:grpSpPr>
            <a:xfrm>
              <a:off x="5248771" y="4217354"/>
              <a:ext cx="7729049" cy="718200"/>
              <a:chOff x="8077926" y="4808277"/>
              <a:chExt cx="7729049" cy="718200"/>
            </a:xfrm>
          </p:grpSpPr>
          <p:sp>
            <p:nvSpPr>
              <p:cNvPr id="105" name="Google Shape;105;p2"/>
              <p:cNvSpPr txBox="1"/>
              <p:nvPr/>
            </p:nvSpPr>
            <p:spPr>
              <a:xfrm>
                <a:off x="13498475" y="4808277"/>
                <a:ext cx="2308500" cy="7182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333"/>
                  </a:spcAft>
                  <a:buNone/>
                </a:pPr>
                <a:r>
                  <a:rPr lang="en-US" sz="3067" b="0" i="0" u="none" strike="noStrike" cap="none">
                    <a:solidFill>
                      <a:schemeClr val="dk1"/>
                    </a:solidFill>
                    <a:latin typeface="Calibri"/>
                    <a:ea typeface="Calibri"/>
                    <a:cs typeface="Calibri"/>
                    <a:sym typeface="Calibri"/>
                  </a:rPr>
                  <a:t> How</a:t>
                </a:r>
                <a:endParaRPr sz="3067" b="0" i="0" u="none" strike="noStrike" cap="none">
                  <a:solidFill>
                    <a:schemeClr val="dk1"/>
                  </a:solidFill>
                  <a:latin typeface="Calibri"/>
                  <a:ea typeface="Calibri"/>
                  <a:cs typeface="Calibri"/>
                  <a:sym typeface="Calibri"/>
                </a:endParaRPr>
              </a:p>
            </p:txBody>
          </p:sp>
          <p:sp>
            <p:nvSpPr>
              <p:cNvPr id="118" name="Google Shape;118;p2"/>
              <p:cNvSpPr/>
              <p:nvPr/>
            </p:nvSpPr>
            <p:spPr>
              <a:xfrm>
                <a:off x="8077926" y="4877638"/>
                <a:ext cx="690383" cy="195195"/>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pic>
          <p:nvPicPr>
            <p:cNvPr id="5" name="Picture 4" descr="A diagram of a cat&#10;&#10;Description automatically generated">
              <a:extLst>
                <a:ext uri="{FF2B5EF4-FFF2-40B4-BE49-F238E27FC236}">
                  <a16:creationId xmlns:a16="http://schemas.microsoft.com/office/drawing/2014/main" id="{4CE62559-1AAB-B573-D0BB-F8BCDCB0F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4100" y="3629379"/>
              <a:ext cx="2987743" cy="2847064"/>
            </a:xfrm>
            <a:prstGeom prst="rect">
              <a:avLst/>
            </a:prstGeom>
          </p:spPr>
        </p:pic>
      </p:grpSp>
      <p:sp>
        <p:nvSpPr>
          <p:cNvPr id="6" name="Rectangle 5">
            <a:extLst>
              <a:ext uri="{FF2B5EF4-FFF2-40B4-BE49-F238E27FC236}">
                <a16:creationId xmlns:a16="http://schemas.microsoft.com/office/drawing/2014/main" id="{9A054277-5AC7-3EC7-A1A0-C5C2AD48549B}"/>
              </a:ext>
            </a:extLst>
          </p:cNvPr>
          <p:cNvSpPr/>
          <p:nvPr/>
        </p:nvSpPr>
        <p:spPr>
          <a:xfrm>
            <a:off x="7151914" y="3585835"/>
            <a:ext cx="1121229" cy="71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095;p133">
            <a:extLst>
              <a:ext uri="{FF2B5EF4-FFF2-40B4-BE49-F238E27FC236}">
                <a16:creationId xmlns:a16="http://schemas.microsoft.com/office/drawing/2014/main" id="{134A34B7-F111-D52C-21C9-AE982E560C60}"/>
              </a:ext>
            </a:extLst>
          </p:cNvPr>
          <p:cNvSpPr/>
          <p:nvPr/>
        </p:nvSpPr>
        <p:spPr>
          <a:xfrm>
            <a:off x="7962643" y="1281077"/>
            <a:ext cx="2215500" cy="1343400"/>
          </a:xfrm>
          <a:prstGeom prst="roundRect">
            <a:avLst>
              <a:gd name="adj" fmla="val 16667"/>
            </a:avLst>
          </a:prstGeom>
          <a:solidFill>
            <a:schemeClr val="lt1"/>
          </a:solidFill>
          <a:ln w="38100" cap="flat" cmpd="sng">
            <a:solidFill>
              <a:srgbClr val="FFFF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5;p133">
            <a:extLst>
              <a:ext uri="{FF2B5EF4-FFF2-40B4-BE49-F238E27FC236}">
                <a16:creationId xmlns:a16="http://schemas.microsoft.com/office/drawing/2014/main" id="{08590BE8-AF12-94AB-4B35-8BA4E3E63C29}"/>
              </a:ext>
            </a:extLst>
          </p:cNvPr>
          <p:cNvSpPr/>
          <p:nvPr/>
        </p:nvSpPr>
        <p:spPr>
          <a:xfrm>
            <a:off x="4820375" y="1281077"/>
            <a:ext cx="2215500" cy="1343400"/>
          </a:xfrm>
          <a:prstGeom prst="roundRect">
            <a:avLst>
              <a:gd name="adj" fmla="val 16667"/>
            </a:avLst>
          </a:prstGeom>
          <a:solidFill>
            <a:schemeClr val="lt1"/>
          </a:solidFill>
          <a:ln w="38100" cap="flat" cmpd="sng">
            <a:solidFill>
              <a:srgbClr val="0070C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5;p133">
            <a:extLst>
              <a:ext uri="{FF2B5EF4-FFF2-40B4-BE49-F238E27FC236}">
                <a16:creationId xmlns:a16="http://schemas.microsoft.com/office/drawing/2014/main" id="{BF2DC710-6780-B336-3A84-0F9FF22977B2}"/>
              </a:ext>
            </a:extLst>
          </p:cNvPr>
          <p:cNvSpPr/>
          <p:nvPr/>
        </p:nvSpPr>
        <p:spPr>
          <a:xfrm>
            <a:off x="1970810" y="1281077"/>
            <a:ext cx="2215500" cy="1343400"/>
          </a:xfrm>
          <a:prstGeom prst="roundRect">
            <a:avLst>
              <a:gd name="adj" fmla="val 16667"/>
            </a:avLst>
          </a:prstGeom>
          <a:solidFill>
            <a:schemeClr val="lt1"/>
          </a:solidFill>
          <a:ln w="3810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29DC7C24-EB66-B478-A642-86930AA9A051}"/>
              </a:ext>
            </a:extLst>
          </p:cNvPr>
          <p:cNvSpPr>
            <a:spLocks noGrp="1"/>
          </p:cNvSpPr>
          <p:nvPr>
            <p:ph type="title"/>
          </p:nvPr>
        </p:nvSpPr>
        <p:spPr>
          <a:xfrm>
            <a:off x="370610" y="179391"/>
            <a:ext cx="10515600" cy="701675"/>
          </a:xfrm>
        </p:spPr>
        <p:txBody>
          <a:bodyPr>
            <a:normAutofit/>
          </a:bodyPr>
          <a:lstStyle/>
          <a:p>
            <a:r>
              <a:rPr lang="en-US" sz="2800" b="1">
                <a:latin typeface="Helvetica Neue" panose="020B0604020202020204"/>
              </a:rPr>
              <a:t>Text: Feature Representaions</a:t>
            </a:r>
          </a:p>
        </p:txBody>
      </p:sp>
      <p:sp>
        <p:nvSpPr>
          <p:cNvPr id="4" name="Google Shape;417;p82">
            <a:extLst>
              <a:ext uri="{FF2B5EF4-FFF2-40B4-BE49-F238E27FC236}">
                <a16:creationId xmlns:a16="http://schemas.microsoft.com/office/drawing/2014/main" id="{F8F145C0-2C3C-4519-9817-1B1DCA5B5466}"/>
              </a:ext>
            </a:extLst>
          </p:cNvPr>
          <p:cNvSpPr txBox="1"/>
          <p:nvPr/>
        </p:nvSpPr>
        <p:spPr>
          <a:xfrm>
            <a:off x="7962643" y="1475627"/>
            <a:ext cx="2215500" cy="954300"/>
          </a:xfrm>
          <a:prstGeom prst="rect">
            <a:avLst/>
          </a:prstGeom>
          <a:noFill/>
          <a:ln>
            <a:noFill/>
          </a:ln>
        </p:spPr>
        <p:txBody>
          <a:bodyPr spcFirstLastPara="1" wrap="square" lIns="91425" tIns="91425" rIns="91425" bIns="91425" anchor="t" anchorCtr="0">
            <a:spAutoFit/>
          </a:bodyPr>
          <a:lstStyle/>
          <a:p>
            <a:pPr lvl="0" algn="ctr"/>
            <a:r>
              <a:rPr lang="en" sz="2500" b="1">
                <a:latin typeface="Roboto"/>
                <a:ea typeface="Roboto"/>
                <a:cs typeface="Roboto"/>
                <a:sym typeface="Roboto"/>
              </a:rPr>
              <a:t>Semantic embeddings</a:t>
            </a:r>
            <a:endParaRPr sz="2500" b="1">
              <a:latin typeface="Roboto"/>
              <a:ea typeface="Roboto"/>
              <a:cs typeface="Roboto"/>
              <a:sym typeface="Roboto"/>
            </a:endParaRPr>
          </a:p>
        </p:txBody>
      </p:sp>
      <p:cxnSp>
        <p:nvCxnSpPr>
          <p:cNvPr id="6" name="Google Shape;419;p82">
            <a:extLst>
              <a:ext uri="{FF2B5EF4-FFF2-40B4-BE49-F238E27FC236}">
                <a16:creationId xmlns:a16="http://schemas.microsoft.com/office/drawing/2014/main" id="{01C3B394-041B-1E9A-BEDC-7A42F8684A01}"/>
              </a:ext>
            </a:extLst>
          </p:cNvPr>
          <p:cNvCxnSpPr/>
          <p:nvPr/>
        </p:nvCxnSpPr>
        <p:spPr>
          <a:xfrm>
            <a:off x="7292925" y="1436732"/>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sp>
        <p:nvSpPr>
          <p:cNvPr id="8" name="Google Shape;421;p82">
            <a:extLst>
              <a:ext uri="{FF2B5EF4-FFF2-40B4-BE49-F238E27FC236}">
                <a16:creationId xmlns:a16="http://schemas.microsoft.com/office/drawing/2014/main" id="{FF01F519-9545-A0CC-02DD-018733EA4CE6}"/>
              </a:ext>
            </a:extLst>
          </p:cNvPr>
          <p:cNvSpPr txBox="1"/>
          <p:nvPr/>
        </p:nvSpPr>
        <p:spPr>
          <a:xfrm>
            <a:off x="4820375" y="1436509"/>
            <a:ext cx="2215500" cy="95407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Recurrent models</a:t>
            </a:r>
            <a:endParaRPr sz="2500" b="1">
              <a:latin typeface="Roboto"/>
              <a:ea typeface="Roboto"/>
              <a:cs typeface="Roboto"/>
              <a:sym typeface="Roboto"/>
            </a:endParaRPr>
          </a:p>
        </p:txBody>
      </p:sp>
      <p:cxnSp>
        <p:nvCxnSpPr>
          <p:cNvPr id="9" name="Google Shape;419;p82">
            <a:extLst>
              <a:ext uri="{FF2B5EF4-FFF2-40B4-BE49-F238E27FC236}">
                <a16:creationId xmlns:a16="http://schemas.microsoft.com/office/drawing/2014/main" id="{8F804F96-6B3C-FE9A-B48F-6A0DBBD78998}"/>
              </a:ext>
            </a:extLst>
          </p:cNvPr>
          <p:cNvCxnSpPr/>
          <p:nvPr/>
        </p:nvCxnSpPr>
        <p:spPr>
          <a:xfrm>
            <a:off x="4573850" y="1436732"/>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sp>
        <p:nvSpPr>
          <p:cNvPr id="10" name="Google Shape;421;p82">
            <a:extLst>
              <a:ext uri="{FF2B5EF4-FFF2-40B4-BE49-F238E27FC236}">
                <a16:creationId xmlns:a16="http://schemas.microsoft.com/office/drawing/2014/main" id="{FCA0F906-3EF7-A59A-662A-35721B89610D}"/>
              </a:ext>
            </a:extLst>
          </p:cNvPr>
          <p:cNvSpPr txBox="1"/>
          <p:nvPr/>
        </p:nvSpPr>
        <p:spPr>
          <a:xfrm>
            <a:off x="1895475" y="1436732"/>
            <a:ext cx="2215500" cy="95407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Static word </a:t>
            </a:r>
          </a:p>
          <a:p>
            <a:pPr marL="0" lvl="0" indent="0" algn="ctr" rtl="0">
              <a:spcBef>
                <a:spcPts val="0"/>
              </a:spcBef>
              <a:spcAft>
                <a:spcPts val="0"/>
              </a:spcAft>
              <a:buNone/>
            </a:pPr>
            <a:r>
              <a:rPr lang="en" sz="2500" b="1">
                <a:latin typeface="Roboto"/>
                <a:ea typeface="Roboto"/>
                <a:cs typeface="Roboto"/>
                <a:sym typeface="Roboto"/>
              </a:rPr>
              <a:t>embeddings</a:t>
            </a:r>
            <a:endParaRPr sz="2500" b="1">
              <a:latin typeface="Roboto"/>
              <a:ea typeface="Roboto"/>
              <a:cs typeface="Roboto"/>
              <a:sym typeface="Roboto"/>
            </a:endParaRPr>
          </a:p>
        </p:txBody>
      </p:sp>
      <p:sp>
        <p:nvSpPr>
          <p:cNvPr id="3" name="TextBox 2">
            <a:extLst>
              <a:ext uri="{FF2B5EF4-FFF2-40B4-BE49-F238E27FC236}">
                <a16:creationId xmlns:a16="http://schemas.microsoft.com/office/drawing/2014/main" id="{1CED3C6F-1A40-8A64-FF7D-78DC5E3C1154}"/>
              </a:ext>
            </a:extLst>
          </p:cNvPr>
          <p:cNvSpPr txBox="1"/>
          <p:nvPr/>
        </p:nvSpPr>
        <p:spPr>
          <a:xfrm>
            <a:off x="2606016" y="3353554"/>
            <a:ext cx="945087" cy="369332"/>
          </a:xfrm>
          <a:prstGeom prst="rect">
            <a:avLst/>
          </a:prstGeom>
          <a:noFill/>
        </p:spPr>
        <p:txBody>
          <a:bodyPr wrap="square" rtlCol="0">
            <a:spAutoFit/>
          </a:bodyPr>
          <a:lstStyle/>
          <a:p>
            <a:r>
              <a:rPr lang="en-US"/>
              <a:t>GloVe</a:t>
            </a:r>
          </a:p>
        </p:txBody>
      </p:sp>
      <p:sp>
        <p:nvSpPr>
          <p:cNvPr id="11" name="TextBox 10">
            <a:extLst>
              <a:ext uri="{FF2B5EF4-FFF2-40B4-BE49-F238E27FC236}">
                <a16:creationId xmlns:a16="http://schemas.microsoft.com/office/drawing/2014/main" id="{46B392C3-BE85-DA7F-B8CA-C2C06F9AC5EC}"/>
              </a:ext>
            </a:extLst>
          </p:cNvPr>
          <p:cNvSpPr txBox="1"/>
          <p:nvPr/>
        </p:nvSpPr>
        <p:spPr>
          <a:xfrm>
            <a:off x="4943417" y="2917982"/>
            <a:ext cx="2215500" cy="2031325"/>
          </a:xfrm>
          <a:prstGeom prst="rect">
            <a:avLst/>
          </a:prstGeom>
          <a:noFill/>
        </p:spPr>
        <p:txBody>
          <a:bodyPr wrap="square" rtlCol="0">
            <a:spAutoFit/>
          </a:bodyPr>
          <a:lstStyle/>
          <a:p>
            <a:r>
              <a:rPr lang="en-US"/>
              <a:t>Long Short-Term Memory Networks (LSTM)</a:t>
            </a:r>
          </a:p>
          <a:p>
            <a:pPr marL="285750" indent="-285750">
              <a:buFont typeface="Arial" panose="020B0604020202020204" pitchFamily="34" charset="0"/>
              <a:buChar char="•"/>
            </a:pPr>
            <a:r>
              <a:rPr lang="en-US"/>
              <a:t>Cell state (long memory)</a:t>
            </a:r>
          </a:p>
          <a:p>
            <a:pPr marL="285750" indent="-285750">
              <a:buFont typeface="Arial" panose="020B0604020202020204" pitchFamily="34" charset="0"/>
              <a:buChar char="•"/>
            </a:pPr>
            <a:r>
              <a:rPr lang="en-US"/>
              <a:t>Hidden state (short memory)</a:t>
            </a:r>
          </a:p>
        </p:txBody>
      </p:sp>
      <p:sp>
        <p:nvSpPr>
          <p:cNvPr id="14" name="TextBox 13">
            <a:extLst>
              <a:ext uri="{FF2B5EF4-FFF2-40B4-BE49-F238E27FC236}">
                <a16:creationId xmlns:a16="http://schemas.microsoft.com/office/drawing/2014/main" id="{5AB05240-3E0F-FBB5-E251-C380080E3436}"/>
              </a:ext>
            </a:extLst>
          </p:cNvPr>
          <p:cNvSpPr txBox="1"/>
          <p:nvPr/>
        </p:nvSpPr>
        <p:spPr>
          <a:xfrm>
            <a:off x="8152939" y="2977174"/>
            <a:ext cx="1834908" cy="646331"/>
          </a:xfrm>
          <a:prstGeom prst="rect">
            <a:avLst/>
          </a:prstGeom>
          <a:noFill/>
        </p:spPr>
        <p:txBody>
          <a:bodyPr wrap="square" rtlCol="0">
            <a:spAutoFit/>
          </a:bodyPr>
          <a:lstStyle/>
          <a:p>
            <a:r>
              <a:rPr lang="en-US"/>
              <a:t>ELMo</a:t>
            </a:r>
          </a:p>
          <a:p>
            <a:r>
              <a:rPr lang="en-US"/>
              <a:t>Longformer</a:t>
            </a:r>
          </a:p>
        </p:txBody>
      </p:sp>
      <p:sp>
        <p:nvSpPr>
          <p:cNvPr id="13" name="Slide Number Placeholder 12">
            <a:extLst>
              <a:ext uri="{FF2B5EF4-FFF2-40B4-BE49-F238E27FC236}">
                <a16:creationId xmlns:a16="http://schemas.microsoft.com/office/drawing/2014/main" id="{E8C47ABB-F956-DD8B-B41B-DC5C89CD8F28}"/>
              </a:ext>
            </a:extLst>
          </p:cNvPr>
          <p:cNvSpPr>
            <a:spLocks noGrp="1"/>
          </p:cNvSpPr>
          <p:nvPr>
            <p:ph type="sldNum" sz="quarter" idx="12"/>
          </p:nvPr>
        </p:nvSpPr>
        <p:spPr/>
        <p:txBody>
          <a:bodyPr/>
          <a:lstStyle/>
          <a:p>
            <a:fld id="{5F2E2D64-2AF7-44BE-8925-D454CE4894DF}" type="slidenum">
              <a:rPr lang="en-US" smtClean="0"/>
              <a:t>30</a:t>
            </a:fld>
            <a:endParaRPr lang="en-US"/>
          </a:p>
        </p:txBody>
      </p:sp>
    </p:spTree>
    <p:extLst>
      <p:ext uri="{BB962C8B-B14F-4D97-AF65-F5344CB8AC3E}">
        <p14:creationId xmlns:p14="http://schemas.microsoft.com/office/powerpoint/2010/main" val="39736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20" grpId="0" animBg="1"/>
      <p:bldP spid="4" grpId="0"/>
      <p:bldP spid="8" grpId="0"/>
      <p:bldP spid="10" grpId="0"/>
      <p:bldP spid="3" grpId="0"/>
      <p:bldP spid="11"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F8197-E757-417F-EFA8-6D3F6F36F6AF}"/>
              </a:ext>
            </a:extLst>
          </p:cNvPr>
          <p:cNvSpPr>
            <a:spLocks noGrp="1"/>
          </p:cNvSpPr>
          <p:nvPr>
            <p:ph type="title"/>
          </p:nvPr>
        </p:nvSpPr>
        <p:spPr>
          <a:xfrm>
            <a:off x="187960" y="80646"/>
            <a:ext cx="10515600" cy="508635"/>
          </a:xfrm>
        </p:spPr>
        <p:txBody>
          <a:bodyPr>
            <a:normAutofit/>
          </a:bodyPr>
          <a:lstStyle/>
          <a:p>
            <a:r>
              <a:rPr lang="en-US" sz="2800" b="1">
                <a:latin typeface="Helvetica Neue" panose="020B0604020202020204"/>
              </a:rPr>
              <a:t>Encoding Performance of language models</a:t>
            </a:r>
          </a:p>
        </p:txBody>
      </p:sp>
      <p:pic>
        <p:nvPicPr>
          <p:cNvPr id="11" name="Picture 10" descr="Chart, bar chart&#10;&#10;Description automatically generated">
            <a:extLst>
              <a:ext uri="{FF2B5EF4-FFF2-40B4-BE49-F238E27FC236}">
                <a16:creationId xmlns:a16="http://schemas.microsoft.com/office/drawing/2014/main" id="{AF807C85-DE25-9CD3-B1C4-8010BD059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96" y="1269240"/>
            <a:ext cx="9692640" cy="3178681"/>
          </a:xfrm>
          <a:prstGeom prst="rect">
            <a:avLst/>
          </a:prstGeom>
        </p:spPr>
      </p:pic>
      <p:sp>
        <p:nvSpPr>
          <p:cNvPr id="3" name="Slide Number Placeholder 2">
            <a:extLst>
              <a:ext uri="{FF2B5EF4-FFF2-40B4-BE49-F238E27FC236}">
                <a16:creationId xmlns:a16="http://schemas.microsoft.com/office/drawing/2014/main" id="{2F950038-44E5-C4F8-B10A-D907FDA2A2ED}"/>
              </a:ext>
            </a:extLst>
          </p:cNvPr>
          <p:cNvSpPr>
            <a:spLocks noGrp="1"/>
          </p:cNvSpPr>
          <p:nvPr>
            <p:ph type="sldNum" sz="quarter" idx="12"/>
          </p:nvPr>
        </p:nvSpPr>
        <p:spPr/>
        <p:txBody>
          <a:bodyPr/>
          <a:lstStyle/>
          <a:p>
            <a:fld id="{DF986BDD-F95F-4181-AE47-1964E683E3C8}" type="slidenum">
              <a:rPr lang="en-US" smtClean="0"/>
              <a:t>31</a:t>
            </a:fld>
            <a:endParaRPr lang="en-US"/>
          </a:p>
        </p:txBody>
      </p:sp>
      <p:sp>
        <p:nvSpPr>
          <p:cNvPr id="7" name="Oval 6">
            <a:extLst>
              <a:ext uri="{FF2B5EF4-FFF2-40B4-BE49-F238E27FC236}">
                <a16:creationId xmlns:a16="http://schemas.microsoft.com/office/drawing/2014/main" id="{DBE47587-B775-6B4F-B331-4D36BABBA5BB}"/>
              </a:ext>
            </a:extLst>
          </p:cNvPr>
          <p:cNvSpPr/>
          <p:nvPr/>
        </p:nvSpPr>
        <p:spPr>
          <a:xfrm>
            <a:off x="7178002" y="1439819"/>
            <a:ext cx="1636414" cy="3238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260;g2094abaaa3f_0_131">
            <a:extLst>
              <a:ext uri="{FF2B5EF4-FFF2-40B4-BE49-F238E27FC236}">
                <a16:creationId xmlns:a16="http://schemas.microsoft.com/office/drawing/2014/main" id="{5E78C2D5-AAC5-D223-35E4-6B1F33ECA835}"/>
              </a:ext>
            </a:extLst>
          </p:cNvPr>
          <p:cNvSpPr/>
          <p:nvPr/>
        </p:nvSpPr>
        <p:spPr>
          <a:xfrm>
            <a:off x="1546699" y="4530652"/>
            <a:ext cx="8046396" cy="887529"/>
          </a:xfrm>
          <a:prstGeom prst="rect">
            <a:avLst/>
          </a:prstGeom>
          <a:solidFill>
            <a:srgbClr val="FCE5CD"/>
          </a:solidFill>
          <a:ln>
            <a:noFill/>
          </a:ln>
        </p:spPr>
        <p:txBody>
          <a:bodyPr spcFirstLastPara="1" wrap="square" lIns="91425" tIns="45700" rIns="91425" bIns="45700" anchor="ctr" anchorCtr="0">
            <a:noAutofit/>
          </a:bodyPr>
          <a:lstStyle/>
          <a:p>
            <a:pPr marL="342900" lvl="0" indent="-342900">
              <a:buClr>
                <a:schemeClr val="dk1"/>
              </a:buClr>
              <a:buSzPts val="2800"/>
              <a:buFont typeface="Arial" panose="020B0604020202020204" pitchFamily="34" charset="0"/>
              <a:buChar char="•"/>
            </a:pPr>
            <a:r>
              <a:rPr lang="en-US" sz="2000">
                <a:solidFill>
                  <a:schemeClr val="dk1"/>
                </a:solidFill>
                <a:latin typeface="Helvetica Neue"/>
                <a:ea typeface="Helvetica Neue"/>
                <a:cs typeface="Helvetica Neue"/>
                <a:sym typeface="Helvetica Neue"/>
              </a:rPr>
              <a:t>Longformer model representations have high Pearson correlation across language rois and sensory regions (early auditory cortex)</a:t>
            </a:r>
          </a:p>
        </p:txBody>
      </p:sp>
      <p:sp>
        <p:nvSpPr>
          <p:cNvPr id="17" name="Google Shape;260;g2094abaaa3f_0_131">
            <a:extLst>
              <a:ext uri="{FF2B5EF4-FFF2-40B4-BE49-F238E27FC236}">
                <a16:creationId xmlns:a16="http://schemas.microsoft.com/office/drawing/2014/main" id="{F5B045AC-F047-9E7D-844C-AB1EC74401EB}"/>
              </a:ext>
            </a:extLst>
          </p:cNvPr>
          <p:cNvSpPr/>
          <p:nvPr/>
        </p:nvSpPr>
        <p:spPr>
          <a:xfrm>
            <a:off x="1562912" y="5578698"/>
            <a:ext cx="8046396" cy="887530"/>
          </a:xfrm>
          <a:prstGeom prst="rect">
            <a:avLst/>
          </a:prstGeom>
          <a:solidFill>
            <a:srgbClr val="FCE5CD"/>
          </a:solidFill>
          <a:ln>
            <a:noFill/>
          </a:ln>
        </p:spPr>
        <p:txBody>
          <a:bodyPr spcFirstLastPara="1" wrap="square" lIns="91425" tIns="45700" rIns="91425" bIns="45700" anchor="ctr" anchorCtr="0">
            <a:noAutofit/>
          </a:bodyPr>
          <a:lstStyle/>
          <a:p>
            <a:pPr marL="342900" lvl="0" indent="-342900">
              <a:buClr>
                <a:schemeClr val="dk1"/>
              </a:buClr>
              <a:buSzPts val="2800"/>
              <a:buFont typeface="Arial" panose="020B0604020202020204" pitchFamily="34" charset="0"/>
              <a:buChar char="•"/>
            </a:pPr>
            <a:r>
              <a:rPr lang="en-US" sz="2000">
                <a:solidFill>
                  <a:schemeClr val="dk1"/>
                </a:solidFill>
                <a:latin typeface="Helvetica Neue"/>
                <a:ea typeface="Helvetica Neue"/>
                <a:cs typeface="Helvetica Neue"/>
                <a:sym typeface="Helvetica Neue"/>
              </a:rPr>
              <a:t>LSTM cell state representations display better brain alignment than hidden state representations</a:t>
            </a:r>
          </a:p>
        </p:txBody>
      </p:sp>
      <p:sp>
        <p:nvSpPr>
          <p:cNvPr id="20" name="Oval 19">
            <a:extLst>
              <a:ext uri="{FF2B5EF4-FFF2-40B4-BE49-F238E27FC236}">
                <a16:creationId xmlns:a16="http://schemas.microsoft.com/office/drawing/2014/main" id="{0F4F751A-460D-73D8-3A4F-461E539A5F62}"/>
              </a:ext>
            </a:extLst>
          </p:cNvPr>
          <p:cNvSpPr/>
          <p:nvPr/>
        </p:nvSpPr>
        <p:spPr>
          <a:xfrm>
            <a:off x="1065790" y="1404045"/>
            <a:ext cx="1636414" cy="32385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DBAB7E8-9141-9192-2750-2893182B908C}"/>
              </a:ext>
            </a:extLst>
          </p:cNvPr>
          <p:cNvSpPr/>
          <p:nvPr/>
        </p:nvSpPr>
        <p:spPr>
          <a:xfrm>
            <a:off x="3011523" y="1439819"/>
            <a:ext cx="1636414" cy="32385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49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F8197-E757-417F-EFA8-6D3F6F36F6AF}"/>
              </a:ext>
            </a:extLst>
          </p:cNvPr>
          <p:cNvSpPr>
            <a:spLocks noGrp="1"/>
          </p:cNvSpPr>
          <p:nvPr>
            <p:ph type="title"/>
          </p:nvPr>
        </p:nvSpPr>
        <p:spPr>
          <a:xfrm>
            <a:off x="187960" y="80646"/>
            <a:ext cx="10515600" cy="508635"/>
          </a:xfrm>
        </p:spPr>
        <p:txBody>
          <a:bodyPr>
            <a:normAutofit/>
          </a:bodyPr>
          <a:lstStyle/>
          <a:p>
            <a:r>
              <a:rPr lang="en-US" sz="2800" b="1">
                <a:latin typeface="Helvetica Neue" panose="020B0604020202020204"/>
              </a:rPr>
              <a:t>Layer-wise encoding performance: Longformer</a:t>
            </a:r>
          </a:p>
        </p:txBody>
      </p:sp>
      <p:sp>
        <p:nvSpPr>
          <p:cNvPr id="3" name="Slide Number Placeholder 2">
            <a:extLst>
              <a:ext uri="{FF2B5EF4-FFF2-40B4-BE49-F238E27FC236}">
                <a16:creationId xmlns:a16="http://schemas.microsoft.com/office/drawing/2014/main" id="{2F950038-44E5-C4F8-B10A-D907FDA2A2ED}"/>
              </a:ext>
            </a:extLst>
          </p:cNvPr>
          <p:cNvSpPr>
            <a:spLocks noGrp="1"/>
          </p:cNvSpPr>
          <p:nvPr>
            <p:ph type="sldNum" sz="quarter" idx="12"/>
          </p:nvPr>
        </p:nvSpPr>
        <p:spPr/>
        <p:txBody>
          <a:bodyPr/>
          <a:lstStyle/>
          <a:p>
            <a:fld id="{DF986BDD-F95F-4181-AE47-1964E683E3C8}" type="slidenum">
              <a:rPr lang="en-US" smtClean="0"/>
              <a:t>32</a:t>
            </a:fld>
            <a:endParaRPr lang="en-US"/>
          </a:p>
        </p:txBody>
      </p:sp>
      <p:pic>
        <p:nvPicPr>
          <p:cNvPr id="22" name="Content Placeholder 4" descr="Chart, line chart&#10;&#10;Description automatically generated">
            <a:extLst>
              <a:ext uri="{FF2B5EF4-FFF2-40B4-BE49-F238E27FC236}">
                <a16:creationId xmlns:a16="http://schemas.microsoft.com/office/drawing/2014/main" id="{2DA3D932-321A-53D0-4FE3-B35F08634E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0335" y="949312"/>
            <a:ext cx="6228080" cy="4531360"/>
          </a:xfrm>
        </p:spPr>
      </p:pic>
      <p:sp>
        <p:nvSpPr>
          <p:cNvPr id="23" name="Google Shape;260;g2094abaaa3f_0_131">
            <a:extLst>
              <a:ext uri="{FF2B5EF4-FFF2-40B4-BE49-F238E27FC236}">
                <a16:creationId xmlns:a16="http://schemas.microsoft.com/office/drawing/2014/main" id="{4F0133A7-94C4-E826-9537-8205BEA82494}"/>
              </a:ext>
            </a:extLst>
          </p:cNvPr>
          <p:cNvSpPr/>
          <p:nvPr/>
        </p:nvSpPr>
        <p:spPr>
          <a:xfrm>
            <a:off x="3784060" y="5844702"/>
            <a:ext cx="5835206" cy="457823"/>
          </a:xfrm>
          <a:prstGeom prst="rect">
            <a:avLst/>
          </a:prstGeom>
          <a:solidFill>
            <a:srgbClr val="FCE5CD"/>
          </a:solidFill>
          <a:ln>
            <a:noFill/>
          </a:ln>
        </p:spPr>
        <p:txBody>
          <a:bodyPr spcFirstLastPara="1" wrap="square" lIns="91425" tIns="45700" rIns="91425" bIns="45700" anchor="ctr" anchorCtr="0">
            <a:noAutofit/>
          </a:bodyPr>
          <a:lstStyle/>
          <a:p>
            <a:pPr lvl="0" algn="ctr">
              <a:buClr>
                <a:schemeClr val="dk1"/>
              </a:buClr>
              <a:buSzPts val="2800"/>
            </a:pPr>
            <a:r>
              <a:rPr lang="en-US" sz="2000">
                <a:solidFill>
                  <a:schemeClr val="dk1"/>
                </a:solidFill>
                <a:latin typeface="Helvetica Neue"/>
                <a:ea typeface="Helvetica Neue"/>
                <a:cs typeface="Helvetica Neue"/>
                <a:sym typeface="Helvetica Neue"/>
              </a:rPr>
              <a:t>best alignment with fMRI in middle layers</a:t>
            </a:r>
          </a:p>
        </p:txBody>
      </p:sp>
    </p:spTree>
    <p:extLst>
      <p:ext uri="{BB962C8B-B14F-4D97-AF65-F5344CB8AC3E}">
        <p14:creationId xmlns:p14="http://schemas.microsoft.com/office/powerpoint/2010/main" val="49929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F8197-E757-417F-EFA8-6D3F6F36F6AF}"/>
              </a:ext>
            </a:extLst>
          </p:cNvPr>
          <p:cNvSpPr>
            <a:spLocks noGrp="1"/>
          </p:cNvSpPr>
          <p:nvPr>
            <p:ph type="title"/>
          </p:nvPr>
        </p:nvSpPr>
        <p:spPr>
          <a:xfrm>
            <a:off x="187960" y="80646"/>
            <a:ext cx="10515600" cy="508635"/>
          </a:xfrm>
        </p:spPr>
        <p:txBody>
          <a:bodyPr>
            <a:normAutofit/>
          </a:bodyPr>
          <a:lstStyle/>
          <a:p>
            <a:r>
              <a:rPr lang="en-US" sz="2800" b="1">
                <a:latin typeface="Helvetica Neue" panose="020B0604020202020204"/>
              </a:rPr>
              <a:t>Effect of context length on longer-context language models</a:t>
            </a:r>
          </a:p>
        </p:txBody>
      </p:sp>
      <p:sp>
        <p:nvSpPr>
          <p:cNvPr id="3" name="Slide Number Placeholder 2">
            <a:extLst>
              <a:ext uri="{FF2B5EF4-FFF2-40B4-BE49-F238E27FC236}">
                <a16:creationId xmlns:a16="http://schemas.microsoft.com/office/drawing/2014/main" id="{2F950038-44E5-C4F8-B10A-D907FDA2A2ED}"/>
              </a:ext>
            </a:extLst>
          </p:cNvPr>
          <p:cNvSpPr>
            <a:spLocks noGrp="1"/>
          </p:cNvSpPr>
          <p:nvPr>
            <p:ph type="sldNum" sz="quarter" idx="12"/>
          </p:nvPr>
        </p:nvSpPr>
        <p:spPr/>
        <p:txBody>
          <a:bodyPr/>
          <a:lstStyle/>
          <a:p>
            <a:fld id="{DF986BDD-F95F-4181-AE47-1964E683E3C8}" type="slidenum">
              <a:rPr lang="en-US" smtClean="0"/>
              <a:t>33</a:t>
            </a:fld>
            <a:endParaRPr lang="en-US"/>
          </a:p>
        </p:txBody>
      </p:sp>
      <p:sp>
        <p:nvSpPr>
          <p:cNvPr id="23" name="Google Shape;260;g2094abaaa3f_0_131">
            <a:extLst>
              <a:ext uri="{FF2B5EF4-FFF2-40B4-BE49-F238E27FC236}">
                <a16:creationId xmlns:a16="http://schemas.microsoft.com/office/drawing/2014/main" id="{4F0133A7-94C4-E826-9537-8205BEA82494}"/>
              </a:ext>
            </a:extLst>
          </p:cNvPr>
          <p:cNvSpPr/>
          <p:nvPr/>
        </p:nvSpPr>
        <p:spPr>
          <a:xfrm>
            <a:off x="1823241" y="5418991"/>
            <a:ext cx="9008045" cy="739925"/>
          </a:xfrm>
          <a:prstGeom prst="rect">
            <a:avLst/>
          </a:prstGeom>
          <a:solidFill>
            <a:srgbClr val="FCE5CD"/>
          </a:solidFill>
          <a:ln>
            <a:noFill/>
          </a:ln>
        </p:spPr>
        <p:txBody>
          <a:bodyPr spcFirstLastPara="1" wrap="square" lIns="91425" tIns="45700" rIns="91425" bIns="45700" anchor="ctr" anchorCtr="0">
            <a:noAutofit/>
          </a:bodyPr>
          <a:lstStyle/>
          <a:p>
            <a:pPr lvl="0" algn="ctr">
              <a:buClr>
                <a:schemeClr val="dk1"/>
              </a:buClr>
              <a:buSzPts val="2800"/>
            </a:pPr>
            <a:r>
              <a:rPr lang="en-US" sz="2000">
                <a:solidFill>
                  <a:schemeClr val="dk1"/>
                </a:solidFill>
                <a:latin typeface="Helvetica Neue"/>
                <a:ea typeface="Helvetica Neue"/>
                <a:cs typeface="Helvetica Neue"/>
                <a:sym typeface="Helvetica Neue"/>
              </a:rPr>
              <a:t>brain alignment improves only when we provide longer input contexts (5-100)</a:t>
            </a:r>
          </a:p>
        </p:txBody>
      </p:sp>
      <p:pic>
        <p:nvPicPr>
          <p:cNvPr id="7" name="Picture 6" descr="A graph of different colored bars&#10;&#10;Description automatically generated">
            <a:extLst>
              <a:ext uri="{FF2B5EF4-FFF2-40B4-BE49-F238E27FC236}">
                <a16:creationId xmlns:a16="http://schemas.microsoft.com/office/drawing/2014/main" id="{0893A479-120F-497C-81B7-E22F68845EE1}"/>
              </a:ext>
            </a:extLst>
          </p:cNvPr>
          <p:cNvPicPr>
            <a:picLocks noChangeAspect="1"/>
          </p:cNvPicPr>
          <p:nvPr/>
        </p:nvPicPr>
        <p:blipFill rotWithShape="1">
          <a:blip r:embed="rId2">
            <a:extLst>
              <a:ext uri="{28A0092B-C50C-407E-A947-70E740481C1C}">
                <a14:useLocalDpi xmlns:a14="http://schemas.microsoft.com/office/drawing/2010/main" val="0"/>
              </a:ext>
            </a:extLst>
          </a:blip>
          <a:srcRect t="15590"/>
          <a:stretch/>
        </p:blipFill>
        <p:spPr>
          <a:xfrm>
            <a:off x="685800" y="1948543"/>
            <a:ext cx="10820400" cy="3273014"/>
          </a:xfrm>
          <a:prstGeom prst="rect">
            <a:avLst/>
          </a:prstGeom>
        </p:spPr>
      </p:pic>
      <p:pic>
        <p:nvPicPr>
          <p:cNvPr id="9" name="Picture 8" descr="A graph of different colored bars&#10;&#10;Description automatically generated">
            <a:extLst>
              <a:ext uri="{FF2B5EF4-FFF2-40B4-BE49-F238E27FC236}">
                <a16:creationId xmlns:a16="http://schemas.microsoft.com/office/drawing/2014/main" id="{AC3875AC-0408-0DA8-CDA8-BB361B4FEA18}"/>
              </a:ext>
            </a:extLst>
          </p:cNvPr>
          <p:cNvPicPr>
            <a:picLocks noChangeAspect="1"/>
          </p:cNvPicPr>
          <p:nvPr/>
        </p:nvPicPr>
        <p:blipFill rotWithShape="1">
          <a:blip r:embed="rId2">
            <a:extLst>
              <a:ext uri="{28A0092B-C50C-407E-A947-70E740481C1C}">
                <a14:useLocalDpi xmlns:a14="http://schemas.microsoft.com/office/drawing/2010/main" val="0"/>
              </a:ext>
            </a:extLst>
          </a:blip>
          <a:srcRect b="92458"/>
          <a:stretch/>
        </p:blipFill>
        <p:spPr>
          <a:xfrm>
            <a:off x="685800" y="1602287"/>
            <a:ext cx="10820400" cy="292431"/>
          </a:xfrm>
          <a:prstGeom prst="rect">
            <a:avLst/>
          </a:prstGeom>
        </p:spPr>
      </p:pic>
      <p:sp>
        <p:nvSpPr>
          <p:cNvPr id="10" name="TextBox 9">
            <a:extLst>
              <a:ext uri="{FF2B5EF4-FFF2-40B4-BE49-F238E27FC236}">
                <a16:creationId xmlns:a16="http://schemas.microsoft.com/office/drawing/2014/main" id="{1F8D77C7-0B3B-1DEC-3012-1D78D4DA4497}"/>
              </a:ext>
            </a:extLst>
          </p:cNvPr>
          <p:cNvSpPr txBox="1"/>
          <p:nvPr/>
        </p:nvSpPr>
        <p:spPr>
          <a:xfrm>
            <a:off x="480011" y="972011"/>
            <a:ext cx="1834909" cy="369332"/>
          </a:xfrm>
          <a:prstGeom prst="rect">
            <a:avLst/>
          </a:prstGeom>
          <a:noFill/>
        </p:spPr>
        <p:txBody>
          <a:bodyPr wrap="square" rtlCol="0">
            <a:spAutoFit/>
          </a:bodyPr>
          <a:lstStyle/>
          <a:p>
            <a:r>
              <a:rPr lang="en-US"/>
              <a:t>Longformer</a:t>
            </a:r>
          </a:p>
        </p:txBody>
      </p:sp>
      <p:sp>
        <p:nvSpPr>
          <p:cNvPr id="11" name="Oval 10">
            <a:extLst>
              <a:ext uri="{FF2B5EF4-FFF2-40B4-BE49-F238E27FC236}">
                <a16:creationId xmlns:a16="http://schemas.microsoft.com/office/drawing/2014/main" id="{BE678DBF-45C3-1282-6AF1-8CF27B3D694F}"/>
              </a:ext>
            </a:extLst>
          </p:cNvPr>
          <p:cNvSpPr/>
          <p:nvPr/>
        </p:nvSpPr>
        <p:spPr>
          <a:xfrm>
            <a:off x="5040086" y="1575374"/>
            <a:ext cx="1055914" cy="3462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2463B75-509B-198B-D4A1-FE9F5D94F544}"/>
              </a:ext>
            </a:extLst>
          </p:cNvPr>
          <p:cNvSpPr/>
          <p:nvPr/>
        </p:nvSpPr>
        <p:spPr>
          <a:xfrm>
            <a:off x="6204857" y="1602287"/>
            <a:ext cx="1132114" cy="31934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09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21"/>
          <p:cNvSpPr txBox="1">
            <a:spLocks noGrp="1"/>
          </p:cNvSpPr>
          <p:nvPr>
            <p:ph type="title"/>
          </p:nvPr>
        </p:nvSpPr>
        <p:spPr>
          <a:xfrm>
            <a:off x="381000" y="514349"/>
            <a:ext cx="12192000" cy="742800"/>
          </a:xfrm>
          <a:prstGeom prst="rect">
            <a:avLst/>
          </a:prstGeom>
          <a:noFill/>
          <a:ln>
            <a:noFill/>
          </a:ln>
        </p:spPr>
        <p:txBody>
          <a:bodyPr spcFirstLastPara="1" wrap="square" lIns="68575" tIns="34275" rIns="68575" bIns="34275" anchor="ctr" anchorCtr="0">
            <a:normAutofit/>
          </a:bodyPr>
          <a:lstStyle/>
          <a:p>
            <a:pPr marL="0" lvl="0" indent="0" algn="l" rtl="0">
              <a:lnSpc>
                <a:spcPct val="115000"/>
              </a:lnSpc>
              <a:spcBef>
                <a:spcPts val="0"/>
              </a:spcBef>
              <a:spcAft>
                <a:spcPts val="0"/>
              </a:spcAft>
              <a:buNone/>
            </a:pPr>
            <a:r>
              <a:rPr lang="en-SG" sz="2800" b="1">
                <a:solidFill>
                  <a:schemeClr val="dk1"/>
                </a:solidFill>
                <a:latin typeface="Helvetica Neue"/>
                <a:ea typeface="Helvetica Neue"/>
                <a:cs typeface="Helvetica Neue"/>
                <a:sym typeface="Helvetica Neue"/>
              </a:rPr>
              <a:t>Partial Conclusions</a:t>
            </a:r>
          </a:p>
        </p:txBody>
      </p:sp>
      <p:sp>
        <p:nvSpPr>
          <p:cNvPr id="5" name="Slide Number Placeholder 4">
            <a:extLst>
              <a:ext uri="{FF2B5EF4-FFF2-40B4-BE49-F238E27FC236}">
                <a16:creationId xmlns:a16="http://schemas.microsoft.com/office/drawing/2014/main" id="{ED323372-D9BA-C960-83CF-AD299A4FAEFF}"/>
              </a:ext>
            </a:extLst>
          </p:cNvPr>
          <p:cNvSpPr>
            <a:spLocks noGrp="1"/>
          </p:cNvSpPr>
          <p:nvPr>
            <p:ph type="sldNum" idx="12"/>
          </p:nvPr>
        </p:nvSpPr>
        <p:spPr/>
        <p:txBody>
          <a:bodyPr/>
          <a:lstStyle/>
          <a:p>
            <a:fld id="{00000000-1234-1234-1234-123412341234}" type="slidenum">
              <a:rPr lang="en" smtClean="0"/>
              <a:pPr/>
              <a:t>34</a:t>
            </a:fld>
            <a:endParaRPr lang="en"/>
          </a:p>
        </p:txBody>
      </p:sp>
      <p:sp>
        <p:nvSpPr>
          <p:cNvPr id="6" name="Google Shape;260;g2094abaaa3f_0_131">
            <a:extLst>
              <a:ext uri="{FF2B5EF4-FFF2-40B4-BE49-F238E27FC236}">
                <a16:creationId xmlns:a16="http://schemas.microsoft.com/office/drawing/2014/main" id="{9A4F6841-E64C-348C-C0D3-0C0A14369428}"/>
              </a:ext>
            </a:extLst>
          </p:cNvPr>
          <p:cNvSpPr/>
          <p:nvPr/>
        </p:nvSpPr>
        <p:spPr>
          <a:xfrm>
            <a:off x="412686" y="2470121"/>
            <a:ext cx="11361906" cy="92493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lvl="0">
              <a:buClr>
                <a:schemeClr val="dk1"/>
              </a:buClr>
              <a:buSzPts val="2800"/>
            </a:pPr>
            <a:r>
              <a:rPr lang="en-US" sz="2000">
                <a:solidFill>
                  <a:schemeClr val="dk1"/>
                </a:solidFill>
                <a:latin typeface="Helvetica Neue"/>
                <a:ea typeface="Helvetica Neue"/>
                <a:cs typeface="Helvetica Neue"/>
                <a:sym typeface="Helvetica Neue"/>
              </a:rPr>
              <a:t>Richer representaions learned from language models, designed to integrate longer contexts, have improved alignment with human brain activity</a:t>
            </a:r>
          </a:p>
        </p:txBody>
      </p:sp>
      <p:sp>
        <p:nvSpPr>
          <p:cNvPr id="7" name="Google Shape;260;g2094abaaa3f_0_131">
            <a:extLst>
              <a:ext uri="{FF2B5EF4-FFF2-40B4-BE49-F238E27FC236}">
                <a16:creationId xmlns:a16="http://schemas.microsoft.com/office/drawing/2014/main" id="{E6668013-2CED-73F4-7560-FFD07D202875}"/>
              </a:ext>
            </a:extLst>
          </p:cNvPr>
          <p:cNvSpPr/>
          <p:nvPr/>
        </p:nvSpPr>
        <p:spPr>
          <a:xfrm>
            <a:off x="412686" y="1329349"/>
            <a:ext cx="11361906" cy="92493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a:buClr>
                <a:schemeClr val="dk1"/>
              </a:buClr>
              <a:buSzPts val="2800"/>
            </a:pPr>
            <a:r>
              <a:rPr lang="en-US" sz="2000">
                <a:solidFill>
                  <a:schemeClr val="dk1"/>
                </a:solidFill>
                <a:latin typeface="Helvetica Neue"/>
                <a:ea typeface="Helvetica Neue"/>
                <a:cs typeface="Helvetica Neue"/>
                <a:sym typeface="Helvetica Neue"/>
              </a:rPr>
              <a:t>Use human brain recordings to evaluate how well representations from language models (static vs. recurrent vs. pretrained) can predict representations of the human brain during language comprehension</a:t>
            </a:r>
          </a:p>
        </p:txBody>
      </p:sp>
      <p:sp>
        <p:nvSpPr>
          <p:cNvPr id="8" name="Google Shape;260;g2094abaaa3f_0_131">
            <a:extLst>
              <a:ext uri="{FF2B5EF4-FFF2-40B4-BE49-F238E27FC236}">
                <a16:creationId xmlns:a16="http://schemas.microsoft.com/office/drawing/2014/main" id="{98FA5689-46CB-7D31-3CA3-C22876A83209}"/>
              </a:ext>
            </a:extLst>
          </p:cNvPr>
          <p:cNvSpPr/>
          <p:nvPr/>
        </p:nvSpPr>
        <p:spPr>
          <a:xfrm>
            <a:off x="412686" y="3612112"/>
            <a:ext cx="11361906" cy="92493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lvl="0">
              <a:buClr>
                <a:schemeClr val="dk1"/>
              </a:buClr>
              <a:buSzPts val="2800"/>
            </a:pPr>
            <a:r>
              <a:rPr lang="en-US" sz="2000">
                <a:solidFill>
                  <a:schemeClr val="dk1"/>
                </a:solidFill>
                <a:latin typeface="Helvetica Neue"/>
                <a:ea typeface="Helvetica Neue"/>
                <a:cs typeface="Helvetica Neue"/>
                <a:sym typeface="Helvetica Neue"/>
              </a:rPr>
              <a:t>Pretrained language models significantly predict brain language regions that are thought to underlie language comprehension</a:t>
            </a:r>
          </a:p>
        </p:txBody>
      </p:sp>
    </p:spTree>
    <p:extLst>
      <p:ext uri="{BB962C8B-B14F-4D97-AF65-F5344CB8AC3E}">
        <p14:creationId xmlns:p14="http://schemas.microsoft.com/office/powerpoint/2010/main" val="80284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Research questions </a:t>
            </a:r>
            <a:endParaRPr sz="2800" b="1">
              <a:latin typeface="Helvetica Neue"/>
            </a:endParaRPr>
          </a:p>
        </p:txBody>
      </p:sp>
      <p:sp>
        <p:nvSpPr>
          <p:cNvPr id="213" name="Google Shape;213;p38"/>
          <p:cNvSpPr txBox="1">
            <a:spLocks noGrp="1"/>
          </p:cNvSpPr>
          <p:nvPr>
            <p:ph type="sldNum" idx="12"/>
          </p:nvPr>
        </p:nvSpPr>
        <p:spPr>
          <a:xfrm>
            <a:off x="8610600" y="647814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35</a:t>
            </a:fld>
            <a:endParaRPr/>
          </a:p>
        </p:txBody>
      </p:sp>
      <p:grpSp>
        <p:nvGrpSpPr>
          <p:cNvPr id="16" name="Group 15">
            <a:extLst>
              <a:ext uri="{FF2B5EF4-FFF2-40B4-BE49-F238E27FC236}">
                <a16:creationId xmlns:a16="http://schemas.microsoft.com/office/drawing/2014/main" id="{DD452C99-2050-2E0D-5612-22F3C3851CB4}"/>
              </a:ext>
            </a:extLst>
          </p:cNvPr>
          <p:cNvGrpSpPr/>
          <p:nvPr/>
        </p:nvGrpSpPr>
        <p:grpSpPr>
          <a:xfrm>
            <a:off x="28012" y="837435"/>
            <a:ext cx="3381577" cy="2713431"/>
            <a:chOff x="-75197" y="837435"/>
            <a:chExt cx="3482062" cy="2928517"/>
          </a:xfrm>
        </p:grpSpPr>
        <p:pic>
          <p:nvPicPr>
            <p:cNvPr id="4" name="Google Shape;799;p40">
              <a:extLst>
                <a:ext uri="{FF2B5EF4-FFF2-40B4-BE49-F238E27FC236}">
                  <a16:creationId xmlns:a16="http://schemas.microsoft.com/office/drawing/2014/main" id="{65C1DBEB-D2D8-3372-9B69-EEC4E09B2636}"/>
                </a:ext>
              </a:extLst>
            </p:cNvPr>
            <p:cNvPicPr preferRelativeResize="0"/>
            <p:nvPr/>
          </p:nvPicPr>
          <p:blipFill rotWithShape="1">
            <a:blip r:embed="rId3">
              <a:alphaModFix/>
            </a:blip>
            <a:srcRect l="70923" t="11552" r="5204" b="61555"/>
            <a:stretch/>
          </p:blipFill>
          <p:spPr>
            <a:xfrm>
              <a:off x="637364" y="1188048"/>
              <a:ext cx="1443593" cy="1313278"/>
            </a:xfrm>
            <a:prstGeom prst="rect">
              <a:avLst/>
            </a:prstGeom>
            <a:noFill/>
            <a:ln>
              <a:noFill/>
            </a:ln>
          </p:spPr>
        </p:pic>
        <p:sp>
          <p:nvSpPr>
            <p:cNvPr id="5" name="Google Shape;804;p40">
              <a:extLst>
                <a:ext uri="{FF2B5EF4-FFF2-40B4-BE49-F238E27FC236}">
                  <a16:creationId xmlns:a16="http://schemas.microsoft.com/office/drawing/2014/main" id="{F2BBBA2E-C716-8F54-CCA9-9C202ADAE8E3}"/>
                </a:ext>
              </a:extLst>
            </p:cNvPr>
            <p:cNvSpPr/>
            <p:nvPr/>
          </p:nvSpPr>
          <p:spPr>
            <a:xfrm rot="2700000" flipH="1">
              <a:off x="1563560" y="1010352"/>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05;p40">
              <a:extLst>
                <a:ext uri="{FF2B5EF4-FFF2-40B4-BE49-F238E27FC236}">
                  <a16:creationId xmlns:a16="http://schemas.microsoft.com/office/drawing/2014/main" id="{53303C08-5F33-BF59-E442-4F5EC59D707D}"/>
                </a:ext>
              </a:extLst>
            </p:cNvPr>
            <p:cNvSpPr/>
            <p:nvPr/>
          </p:nvSpPr>
          <p:spPr>
            <a:xfrm>
              <a:off x="2270271" y="837435"/>
              <a:ext cx="372275" cy="440650"/>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7" name="Google Shape;803;p40">
              <a:extLst>
                <a:ext uri="{FF2B5EF4-FFF2-40B4-BE49-F238E27FC236}">
                  <a16:creationId xmlns:a16="http://schemas.microsoft.com/office/drawing/2014/main" id="{E108DC9F-289A-3321-B54F-A2F21D2F4ECE}"/>
                </a:ext>
              </a:extLst>
            </p:cNvPr>
            <p:cNvSpPr txBox="1"/>
            <p:nvPr/>
          </p:nvSpPr>
          <p:spPr>
            <a:xfrm>
              <a:off x="-75197" y="2543034"/>
              <a:ext cx="3482062" cy="1222918"/>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Language models predict the next word from nearby words, but semantics are crucial for language comprehension.</a:t>
              </a:r>
              <a:endParaRPr sz="1400">
                <a:latin typeface="Arial" panose="020B0604020202020204" pitchFamily="34" charset="0"/>
                <a:ea typeface="Montserrat"/>
                <a:cs typeface="Arial" panose="020B0604020202020204" pitchFamily="34" charset="0"/>
                <a:sym typeface="Montserrat"/>
              </a:endParaRPr>
            </a:p>
          </p:txBody>
        </p:sp>
      </p:grpSp>
      <p:grpSp>
        <p:nvGrpSpPr>
          <p:cNvPr id="12" name="Google Shape;806;p40">
            <a:extLst>
              <a:ext uri="{FF2B5EF4-FFF2-40B4-BE49-F238E27FC236}">
                <a16:creationId xmlns:a16="http://schemas.microsoft.com/office/drawing/2014/main" id="{A622C885-186B-6624-CE09-44E0C2217DF0}"/>
              </a:ext>
            </a:extLst>
          </p:cNvPr>
          <p:cNvGrpSpPr/>
          <p:nvPr/>
        </p:nvGrpSpPr>
        <p:grpSpPr>
          <a:xfrm>
            <a:off x="2865512" y="1362253"/>
            <a:ext cx="391800" cy="688061"/>
            <a:chOff x="4482819" y="969575"/>
            <a:chExt cx="391800" cy="688061"/>
          </a:xfrm>
        </p:grpSpPr>
        <p:sp>
          <p:nvSpPr>
            <p:cNvPr id="13" name="Google Shape;807;p40">
              <a:extLst>
                <a:ext uri="{FF2B5EF4-FFF2-40B4-BE49-F238E27FC236}">
                  <a16:creationId xmlns:a16="http://schemas.microsoft.com/office/drawing/2014/main" id="{84A93F46-669F-B620-42AC-7FF5496203C3}"/>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14" name="Google Shape;808;p40">
              <a:extLst>
                <a:ext uri="{FF2B5EF4-FFF2-40B4-BE49-F238E27FC236}">
                  <a16:creationId xmlns:a16="http://schemas.microsoft.com/office/drawing/2014/main" id="{A530E286-73D5-EAD9-2AD9-35BF7EAF6EE1}"/>
                </a:ext>
              </a:extLst>
            </p:cNvPr>
            <p:cNvPicPr preferRelativeResize="0"/>
            <p:nvPr/>
          </p:nvPicPr>
          <p:blipFill>
            <a:blip r:embed="rId4">
              <a:alphaModFix/>
            </a:blip>
            <a:stretch>
              <a:fillRect/>
            </a:stretch>
          </p:blipFill>
          <p:spPr>
            <a:xfrm>
              <a:off x="4546550" y="1491463"/>
              <a:ext cx="264350" cy="166173"/>
            </a:xfrm>
            <a:prstGeom prst="rect">
              <a:avLst/>
            </a:prstGeom>
            <a:noFill/>
            <a:ln>
              <a:noFill/>
            </a:ln>
          </p:spPr>
        </p:pic>
      </p:grpSp>
      <p:grpSp>
        <p:nvGrpSpPr>
          <p:cNvPr id="17" name="Group 16">
            <a:extLst>
              <a:ext uri="{FF2B5EF4-FFF2-40B4-BE49-F238E27FC236}">
                <a16:creationId xmlns:a16="http://schemas.microsoft.com/office/drawing/2014/main" id="{A679197D-F9EA-29D3-AC4B-3EB6BC2C8136}"/>
              </a:ext>
            </a:extLst>
          </p:cNvPr>
          <p:cNvGrpSpPr/>
          <p:nvPr/>
        </p:nvGrpSpPr>
        <p:grpSpPr>
          <a:xfrm>
            <a:off x="3345006" y="877740"/>
            <a:ext cx="3098716" cy="2719620"/>
            <a:chOff x="3343582" y="878542"/>
            <a:chExt cx="3482062" cy="2995329"/>
          </a:xfrm>
        </p:grpSpPr>
        <p:pic>
          <p:nvPicPr>
            <p:cNvPr id="8" name="Google Shape;798;p40">
              <a:extLst>
                <a:ext uri="{FF2B5EF4-FFF2-40B4-BE49-F238E27FC236}">
                  <a16:creationId xmlns:a16="http://schemas.microsoft.com/office/drawing/2014/main" id="{C68B931A-A6AD-A25F-8D21-D2D2EE734909}"/>
                </a:ext>
              </a:extLst>
            </p:cNvPr>
            <p:cNvPicPr preferRelativeResize="0"/>
            <p:nvPr/>
          </p:nvPicPr>
          <p:blipFill>
            <a:blip r:embed="rId5">
              <a:alphaModFix/>
            </a:blip>
            <a:stretch>
              <a:fillRect/>
            </a:stretch>
          </p:blipFill>
          <p:spPr>
            <a:xfrm>
              <a:off x="3716156" y="1213073"/>
              <a:ext cx="1319032" cy="1294789"/>
            </a:xfrm>
            <a:prstGeom prst="rect">
              <a:avLst/>
            </a:prstGeom>
            <a:noFill/>
            <a:ln>
              <a:noFill/>
            </a:ln>
          </p:spPr>
        </p:pic>
        <p:grpSp>
          <p:nvGrpSpPr>
            <p:cNvPr id="9" name="Google Shape;800;p40">
              <a:extLst>
                <a:ext uri="{FF2B5EF4-FFF2-40B4-BE49-F238E27FC236}">
                  <a16:creationId xmlns:a16="http://schemas.microsoft.com/office/drawing/2014/main" id="{C679FF79-4685-0C74-7EF7-F73E78BEAB00}"/>
                </a:ext>
              </a:extLst>
            </p:cNvPr>
            <p:cNvGrpSpPr/>
            <p:nvPr/>
          </p:nvGrpSpPr>
          <p:grpSpPr>
            <a:xfrm>
              <a:off x="4706839" y="878542"/>
              <a:ext cx="928875" cy="842595"/>
              <a:chOff x="6583964" y="1168337"/>
              <a:chExt cx="928875" cy="842595"/>
            </a:xfrm>
          </p:grpSpPr>
          <p:sp>
            <p:nvSpPr>
              <p:cNvPr id="10" name="Google Shape;801;p40">
                <a:extLst>
                  <a:ext uri="{FF2B5EF4-FFF2-40B4-BE49-F238E27FC236}">
                    <a16:creationId xmlns:a16="http://schemas.microsoft.com/office/drawing/2014/main" id="{761AA85E-EE52-AA39-966A-F435B2AEC35F}"/>
                  </a:ext>
                </a:extLst>
              </p:cNvPr>
              <p:cNvSpPr/>
              <p:nvPr/>
            </p:nvSpPr>
            <p:spPr>
              <a:xfrm rot="2700000" flipH="1">
                <a:off x="6464109" y="1360748"/>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2;p40">
                <a:extLst>
                  <a:ext uri="{FF2B5EF4-FFF2-40B4-BE49-F238E27FC236}">
                    <a16:creationId xmlns:a16="http://schemas.microsoft.com/office/drawing/2014/main" id="{05E6AF1C-3FC8-B5BF-BDE8-871FE051A06B}"/>
                  </a:ext>
                </a:extLst>
              </p:cNvPr>
              <p:cNvSpPr txBox="1"/>
              <p:nvPr/>
            </p:nvSpPr>
            <p:spPr>
              <a:xfrm>
                <a:off x="7121039" y="1168337"/>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grpSp>
        <p:sp>
          <p:nvSpPr>
            <p:cNvPr id="15" name="Google Shape;803;p40">
              <a:extLst>
                <a:ext uri="{FF2B5EF4-FFF2-40B4-BE49-F238E27FC236}">
                  <a16:creationId xmlns:a16="http://schemas.microsoft.com/office/drawing/2014/main" id="{417473F2-CEC8-7075-A362-F6F356DD1B25}"/>
                </a:ext>
              </a:extLst>
            </p:cNvPr>
            <p:cNvSpPr txBox="1"/>
            <p:nvPr/>
          </p:nvSpPr>
          <p:spPr>
            <a:xfrm>
              <a:off x="3343582" y="2625900"/>
              <a:ext cx="3482062" cy="124797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1400">
                  <a:latin typeface="Arial" panose="020B0604020202020204" pitchFamily="34" charset="0"/>
                  <a:ea typeface="Montserrat"/>
                  <a:cs typeface="Arial" panose="020B0604020202020204" pitchFamily="34" charset="0"/>
                  <a:sym typeface="Montserrat"/>
                </a:rPr>
                <a:t>Is the </a:t>
              </a:r>
              <a:r>
                <a:rPr lang="en-US" sz="1400" b="1">
                  <a:latin typeface="Arial" panose="020B0604020202020204" pitchFamily="34" charset="0"/>
                  <a:ea typeface="Montserrat"/>
                  <a:cs typeface="Arial" panose="020B0604020202020204" pitchFamily="34" charset="0"/>
                  <a:sym typeface="Montserrat"/>
                </a:rPr>
                <a:t>how brain utilizes context </a:t>
              </a:r>
              <a:r>
                <a:rPr lang="en-US" sz="1400">
                  <a:latin typeface="Arial" panose="020B0604020202020204" pitchFamily="34" charset="0"/>
                  <a:ea typeface="Montserrat"/>
                  <a:cs typeface="Arial" panose="020B0604020202020204" pitchFamily="34" charset="0"/>
                  <a:sym typeface="Montserrat"/>
                </a:rPr>
                <a:t>through time to process words </a:t>
              </a:r>
              <a:r>
                <a:rPr lang="en-US" sz="1400" b="1">
                  <a:latin typeface="Arial" panose="020B0604020202020204" pitchFamily="34" charset="0"/>
                  <a:ea typeface="Montserrat"/>
                  <a:cs typeface="Arial" panose="020B0604020202020204" pitchFamily="34" charset="0"/>
                  <a:sym typeface="Montserrat"/>
                </a:rPr>
                <a:t>during narrative story listening</a:t>
              </a:r>
              <a:r>
                <a:rPr lang="en-US" sz="1400">
                  <a:latin typeface="Arial" panose="020B0604020202020204" pitchFamily="34" charset="0"/>
                  <a:ea typeface="Montserrat"/>
                  <a:cs typeface="Arial" panose="020B0604020202020204" pitchFamily="34" charset="0"/>
                  <a:sym typeface="Montserrat"/>
                </a:rPr>
                <a:t>?</a:t>
              </a:r>
              <a:endParaRPr sz="1400">
                <a:latin typeface="Arial" panose="020B0604020202020204" pitchFamily="34" charset="0"/>
                <a:ea typeface="Montserrat"/>
                <a:cs typeface="Arial" panose="020B0604020202020204" pitchFamily="34" charset="0"/>
                <a:sym typeface="Montserrat"/>
              </a:endParaRPr>
            </a:p>
          </p:txBody>
        </p:sp>
      </p:grpSp>
      <p:sp>
        <p:nvSpPr>
          <p:cNvPr id="18" name="Rectangle 17">
            <a:extLst>
              <a:ext uri="{FF2B5EF4-FFF2-40B4-BE49-F238E27FC236}">
                <a16:creationId xmlns:a16="http://schemas.microsoft.com/office/drawing/2014/main" id="{B1F81A99-C31D-3ABD-600D-764E4F9B81EC}"/>
              </a:ext>
            </a:extLst>
          </p:cNvPr>
          <p:cNvSpPr/>
          <p:nvPr/>
        </p:nvSpPr>
        <p:spPr>
          <a:xfrm>
            <a:off x="81088" y="742089"/>
            <a:ext cx="6205807" cy="26261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F77D31-7420-118E-B205-942185DD9EEC}"/>
              </a:ext>
            </a:extLst>
          </p:cNvPr>
          <p:cNvSpPr/>
          <p:nvPr/>
        </p:nvSpPr>
        <p:spPr>
          <a:xfrm>
            <a:off x="6443722" y="746038"/>
            <a:ext cx="5675133" cy="26222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oogle Shape;799;p40">
            <a:extLst>
              <a:ext uri="{FF2B5EF4-FFF2-40B4-BE49-F238E27FC236}">
                <a16:creationId xmlns:a16="http://schemas.microsoft.com/office/drawing/2014/main" id="{F2975182-A1A8-2677-1147-83A4786DE5DE}"/>
              </a:ext>
            </a:extLst>
          </p:cNvPr>
          <p:cNvPicPr preferRelativeResize="0"/>
          <p:nvPr/>
        </p:nvPicPr>
        <p:blipFill rotWithShape="1">
          <a:blip r:embed="rId3">
            <a:alphaModFix/>
          </a:blip>
          <a:srcRect l="70923" t="11552" r="5204" b="61555"/>
          <a:stretch/>
        </p:blipFill>
        <p:spPr>
          <a:xfrm>
            <a:off x="6745741" y="1073053"/>
            <a:ext cx="1401934" cy="1216824"/>
          </a:xfrm>
          <a:prstGeom prst="rect">
            <a:avLst/>
          </a:prstGeom>
          <a:noFill/>
          <a:ln>
            <a:noFill/>
          </a:ln>
        </p:spPr>
      </p:pic>
      <p:sp>
        <p:nvSpPr>
          <p:cNvPr id="21" name="Google Shape;804;p40">
            <a:extLst>
              <a:ext uri="{FF2B5EF4-FFF2-40B4-BE49-F238E27FC236}">
                <a16:creationId xmlns:a16="http://schemas.microsoft.com/office/drawing/2014/main" id="{7E4FA898-4AAB-D220-90FB-6A46BF247FFB}"/>
              </a:ext>
            </a:extLst>
          </p:cNvPr>
          <p:cNvSpPr/>
          <p:nvPr/>
        </p:nvSpPr>
        <p:spPr>
          <a:xfrm rot="2700000" flipH="1">
            <a:off x="7645209" y="908408"/>
            <a:ext cx="747817" cy="49138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5;p40">
            <a:extLst>
              <a:ext uri="{FF2B5EF4-FFF2-40B4-BE49-F238E27FC236}">
                <a16:creationId xmlns:a16="http://schemas.microsoft.com/office/drawing/2014/main" id="{6CAE4871-C042-1A20-F7AC-2A51BE7690F4}"/>
              </a:ext>
            </a:extLst>
          </p:cNvPr>
          <p:cNvSpPr/>
          <p:nvPr/>
        </p:nvSpPr>
        <p:spPr>
          <a:xfrm>
            <a:off x="8331526" y="748191"/>
            <a:ext cx="361532" cy="408286"/>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23" name="Google Shape;803;p40">
            <a:extLst>
              <a:ext uri="{FF2B5EF4-FFF2-40B4-BE49-F238E27FC236}">
                <a16:creationId xmlns:a16="http://schemas.microsoft.com/office/drawing/2014/main" id="{84395363-B364-FEFE-211B-B236F1E0B732}"/>
              </a:ext>
            </a:extLst>
          </p:cNvPr>
          <p:cNvSpPr txBox="1"/>
          <p:nvPr/>
        </p:nvSpPr>
        <p:spPr>
          <a:xfrm>
            <a:off x="6600549" y="2603350"/>
            <a:ext cx="5487762" cy="88534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Do </a:t>
            </a:r>
            <a:r>
              <a:rPr lang="en-US" sz="1400" b="1">
                <a:latin typeface="Arial" panose="020B0604020202020204" pitchFamily="34" charset="0"/>
                <a:cs typeface="Arial" panose="020B0604020202020204" pitchFamily="34" charset="0"/>
              </a:rPr>
              <a:t>language models </a:t>
            </a:r>
            <a:r>
              <a:rPr lang="en-US" sz="1400">
                <a:latin typeface="Arial" panose="020B0604020202020204" pitchFamily="34" charset="0"/>
                <a:cs typeface="Arial" panose="020B0604020202020204" pitchFamily="34" charset="0"/>
              </a:rPr>
              <a:t>that process </a:t>
            </a:r>
            <a:r>
              <a:rPr lang="en-US" sz="1400" b="1">
                <a:latin typeface="Arial" panose="020B0604020202020204" pitchFamily="34" charset="0"/>
                <a:cs typeface="Arial" panose="020B0604020202020204" pitchFamily="34" charset="0"/>
              </a:rPr>
              <a:t>longer sequences</a:t>
            </a:r>
            <a:r>
              <a:rPr lang="en-US" sz="1400">
                <a:latin typeface="Arial" panose="020B0604020202020204" pitchFamily="34" charset="0"/>
                <a:cs typeface="Arial" panose="020B0604020202020204" pitchFamily="34" charset="0"/>
              </a:rPr>
              <a:t> align better with human participants during </a:t>
            </a:r>
            <a:r>
              <a:rPr lang="en-US" sz="1400" b="1">
                <a:latin typeface="Arial" panose="020B0604020202020204" pitchFamily="34" charset="0"/>
                <a:cs typeface="Arial" panose="020B0604020202020204" pitchFamily="34" charset="0"/>
              </a:rPr>
              <a:t>long narratives story listening</a:t>
            </a:r>
            <a:r>
              <a:rPr lang="en-US" sz="1400">
                <a:latin typeface="Arial" panose="020B0604020202020204" pitchFamily="34" charset="0"/>
                <a:cs typeface="Arial" panose="020B0604020202020204" pitchFamily="34" charset="0"/>
              </a:rPr>
              <a:t>?</a:t>
            </a:r>
            <a:endParaRPr sz="1400">
              <a:latin typeface="Arial" panose="020B0604020202020204" pitchFamily="34" charset="0"/>
              <a:ea typeface="Montserrat"/>
              <a:cs typeface="Arial" panose="020B0604020202020204" pitchFamily="34" charset="0"/>
              <a:sym typeface="Montserrat"/>
            </a:endParaRPr>
          </a:p>
        </p:txBody>
      </p:sp>
      <p:grpSp>
        <p:nvGrpSpPr>
          <p:cNvPr id="24" name="Group 23">
            <a:extLst>
              <a:ext uri="{FF2B5EF4-FFF2-40B4-BE49-F238E27FC236}">
                <a16:creationId xmlns:a16="http://schemas.microsoft.com/office/drawing/2014/main" id="{5D5D6987-79F0-F21B-5252-999544EDDA42}"/>
              </a:ext>
            </a:extLst>
          </p:cNvPr>
          <p:cNvGrpSpPr/>
          <p:nvPr/>
        </p:nvGrpSpPr>
        <p:grpSpPr>
          <a:xfrm>
            <a:off x="9664251" y="876408"/>
            <a:ext cx="1267479" cy="1413469"/>
            <a:chOff x="3747119" y="948237"/>
            <a:chExt cx="1521011" cy="1556764"/>
          </a:xfrm>
        </p:grpSpPr>
        <p:pic>
          <p:nvPicPr>
            <p:cNvPr id="25" name="Google Shape;798;p40">
              <a:extLst>
                <a:ext uri="{FF2B5EF4-FFF2-40B4-BE49-F238E27FC236}">
                  <a16:creationId xmlns:a16="http://schemas.microsoft.com/office/drawing/2014/main" id="{65B728CA-89D7-81E9-6082-C089869FBCF5}"/>
                </a:ext>
              </a:extLst>
            </p:cNvPr>
            <p:cNvPicPr preferRelativeResize="0"/>
            <p:nvPr/>
          </p:nvPicPr>
          <p:blipFill>
            <a:blip r:embed="rId5">
              <a:alphaModFix/>
            </a:blip>
            <a:stretch>
              <a:fillRect/>
            </a:stretch>
          </p:blipFill>
          <p:spPr>
            <a:xfrm>
              <a:off x="3747119" y="1210212"/>
              <a:ext cx="1319032" cy="1294789"/>
            </a:xfrm>
            <a:prstGeom prst="rect">
              <a:avLst/>
            </a:prstGeom>
            <a:noFill/>
            <a:ln>
              <a:noFill/>
            </a:ln>
          </p:spPr>
        </p:pic>
        <p:sp>
          <p:nvSpPr>
            <p:cNvPr id="28" name="Google Shape;801;p40">
              <a:extLst>
                <a:ext uri="{FF2B5EF4-FFF2-40B4-BE49-F238E27FC236}">
                  <a16:creationId xmlns:a16="http://schemas.microsoft.com/office/drawing/2014/main" id="{55C9D3B9-59AF-8428-7066-42940DC7C824}"/>
                </a:ext>
              </a:extLst>
            </p:cNvPr>
            <p:cNvSpPr/>
            <p:nvPr/>
          </p:nvSpPr>
          <p:spPr>
            <a:xfrm rot="2700000" flipH="1">
              <a:off x="4617945" y="1068092"/>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806;p40">
            <a:extLst>
              <a:ext uri="{FF2B5EF4-FFF2-40B4-BE49-F238E27FC236}">
                <a16:creationId xmlns:a16="http://schemas.microsoft.com/office/drawing/2014/main" id="{B224B277-7D03-F9D9-45FC-EFD7C1986559}"/>
              </a:ext>
            </a:extLst>
          </p:cNvPr>
          <p:cNvGrpSpPr/>
          <p:nvPr/>
        </p:nvGrpSpPr>
        <p:grpSpPr>
          <a:xfrm>
            <a:off x="8889489" y="1273522"/>
            <a:ext cx="391800" cy="688061"/>
            <a:chOff x="4482819" y="969575"/>
            <a:chExt cx="391800" cy="688061"/>
          </a:xfrm>
        </p:grpSpPr>
        <p:sp>
          <p:nvSpPr>
            <p:cNvPr id="31" name="Google Shape;807;p40">
              <a:extLst>
                <a:ext uri="{FF2B5EF4-FFF2-40B4-BE49-F238E27FC236}">
                  <a16:creationId xmlns:a16="http://schemas.microsoft.com/office/drawing/2014/main" id="{211AA56D-C09C-F66C-B5C7-01E4CB543834}"/>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32" name="Google Shape;808;p40">
              <a:extLst>
                <a:ext uri="{FF2B5EF4-FFF2-40B4-BE49-F238E27FC236}">
                  <a16:creationId xmlns:a16="http://schemas.microsoft.com/office/drawing/2014/main" id="{F480E5AB-640C-50C6-305F-286AD572C039}"/>
                </a:ext>
              </a:extLst>
            </p:cNvPr>
            <p:cNvPicPr preferRelativeResize="0"/>
            <p:nvPr/>
          </p:nvPicPr>
          <p:blipFill>
            <a:blip r:embed="rId4">
              <a:alphaModFix/>
            </a:blip>
            <a:stretch>
              <a:fillRect/>
            </a:stretch>
          </p:blipFill>
          <p:spPr>
            <a:xfrm>
              <a:off x="4546550" y="1491463"/>
              <a:ext cx="264350" cy="166173"/>
            </a:xfrm>
            <a:prstGeom prst="rect">
              <a:avLst/>
            </a:prstGeom>
            <a:noFill/>
            <a:ln>
              <a:noFill/>
            </a:ln>
          </p:spPr>
        </p:pic>
      </p:grpSp>
      <p:sp>
        <p:nvSpPr>
          <p:cNvPr id="34" name="Rectangle 33">
            <a:extLst>
              <a:ext uri="{FF2B5EF4-FFF2-40B4-BE49-F238E27FC236}">
                <a16:creationId xmlns:a16="http://schemas.microsoft.com/office/drawing/2014/main" id="{BF011829-2435-C1B2-6FCD-75A594ADC5D0}"/>
              </a:ext>
            </a:extLst>
          </p:cNvPr>
          <p:cNvSpPr/>
          <p:nvPr/>
        </p:nvSpPr>
        <p:spPr>
          <a:xfrm>
            <a:off x="90689" y="3550867"/>
            <a:ext cx="6205807" cy="29696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graph of a normal distribution&#10;&#10;Description automatically generated with medium confidence">
            <a:extLst>
              <a:ext uri="{FF2B5EF4-FFF2-40B4-BE49-F238E27FC236}">
                <a16:creationId xmlns:a16="http://schemas.microsoft.com/office/drawing/2014/main" id="{8577EE4B-A348-92AD-6A82-9F7CE505D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482" y="3696926"/>
            <a:ext cx="2676191" cy="2051489"/>
          </a:xfrm>
          <a:prstGeom prst="rect">
            <a:avLst/>
          </a:prstGeom>
        </p:spPr>
      </p:pic>
      <p:pic>
        <p:nvPicPr>
          <p:cNvPr id="39" name="Google Shape;212;p7">
            <a:extLst>
              <a:ext uri="{FF2B5EF4-FFF2-40B4-BE49-F238E27FC236}">
                <a16:creationId xmlns:a16="http://schemas.microsoft.com/office/drawing/2014/main" id="{F5303D7A-249D-D4B4-3D9B-7516490E4985}"/>
              </a:ext>
            </a:extLst>
          </p:cNvPr>
          <p:cNvPicPr preferRelativeResize="0"/>
          <p:nvPr/>
        </p:nvPicPr>
        <p:blipFill rotWithShape="1">
          <a:blip r:embed="rId7">
            <a:alphaModFix/>
          </a:blip>
          <a:srcRect l="18139" t="3304" r="16350" b="65931"/>
          <a:stretch/>
        </p:blipFill>
        <p:spPr>
          <a:xfrm>
            <a:off x="2920466" y="3724769"/>
            <a:ext cx="3258452" cy="1441379"/>
          </a:xfrm>
          <a:prstGeom prst="rect">
            <a:avLst/>
          </a:prstGeom>
          <a:noFill/>
          <a:ln>
            <a:noFill/>
          </a:ln>
        </p:spPr>
      </p:pic>
      <p:sp>
        <p:nvSpPr>
          <p:cNvPr id="41" name="Google Shape;803;p40">
            <a:extLst>
              <a:ext uri="{FF2B5EF4-FFF2-40B4-BE49-F238E27FC236}">
                <a16:creationId xmlns:a16="http://schemas.microsoft.com/office/drawing/2014/main" id="{7F35BA69-71C6-AC36-A35F-5E95BEF00931}"/>
              </a:ext>
            </a:extLst>
          </p:cNvPr>
          <p:cNvSpPr txBox="1"/>
          <p:nvPr/>
        </p:nvSpPr>
        <p:spPr>
          <a:xfrm>
            <a:off x="90689" y="5623119"/>
            <a:ext cx="2838554" cy="113310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fMRI measures BOLD suffers from delay due to Hemodynamic Response Function</a:t>
            </a:r>
            <a:endParaRPr sz="1400">
              <a:latin typeface="Arial" panose="020B0604020202020204" pitchFamily="34" charset="0"/>
              <a:ea typeface="Montserrat"/>
              <a:cs typeface="Arial" panose="020B0604020202020204" pitchFamily="34" charset="0"/>
              <a:sym typeface="Montserrat"/>
            </a:endParaRPr>
          </a:p>
        </p:txBody>
      </p:sp>
      <p:sp>
        <p:nvSpPr>
          <p:cNvPr id="42" name="Google Shape;803;p40">
            <a:extLst>
              <a:ext uri="{FF2B5EF4-FFF2-40B4-BE49-F238E27FC236}">
                <a16:creationId xmlns:a16="http://schemas.microsoft.com/office/drawing/2014/main" id="{8F631B8B-9D66-C1F2-AA3D-B95729373701}"/>
              </a:ext>
            </a:extLst>
          </p:cNvPr>
          <p:cNvSpPr txBox="1"/>
          <p:nvPr/>
        </p:nvSpPr>
        <p:spPr>
          <a:xfrm>
            <a:off x="3309023" y="5531315"/>
            <a:ext cx="3082714" cy="113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1400" b="1">
                <a:latin typeface="Arial" panose="020B0604020202020204" pitchFamily="34" charset="0"/>
                <a:cs typeface="Arial" panose="020B0604020202020204" pitchFamily="34" charset="0"/>
              </a:rPr>
              <a:t>Do diverse language regions </a:t>
            </a:r>
            <a:r>
              <a:rPr lang="en-US" sz="1400">
                <a:latin typeface="Arial" panose="020B0604020202020204" pitchFamily="34" charset="0"/>
                <a:cs typeface="Arial" panose="020B0604020202020204" pitchFamily="34" charset="0"/>
              </a:rPr>
              <a:t>within the brain is </a:t>
            </a:r>
            <a:r>
              <a:rPr lang="en-US" sz="1400" b="1">
                <a:latin typeface="Arial" panose="020B0604020202020204" pitchFamily="34" charset="0"/>
                <a:cs typeface="Arial" panose="020B0604020202020204" pitchFamily="34" charset="0"/>
              </a:rPr>
              <a:t>impacted by delays?</a:t>
            </a:r>
            <a:endParaRPr sz="1400">
              <a:latin typeface="Arial" panose="020B0604020202020204" pitchFamily="34" charset="0"/>
              <a:ea typeface="Montserrat"/>
              <a:cs typeface="Arial" panose="020B0604020202020204" pitchFamily="34" charset="0"/>
              <a:sym typeface="Montserrat"/>
            </a:endParaRPr>
          </a:p>
        </p:txBody>
      </p:sp>
      <p:sp>
        <p:nvSpPr>
          <p:cNvPr id="44" name="Google Shape;662;p34">
            <a:extLst>
              <a:ext uri="{FF2B5EF4-FFF2-40B4-BE49-F238E27FC236}">
                <a16:creationId xmlns:a16="http://schemas.microsoft.com/office/drawing/2014/main" id="{CD41847B-44AC-D999-7D9E-134B953685C8}"/>
              </a:ext>
            </a:extLst>
          </p:cNvPr>
          <p:cNvSpPr txBox="1"/>
          <p:nvPr/>
        </p:nvSpPr>
        <p:spPr>
          <a:xfrm>
            <a:off x="3853576" y="5083086"/>
            <a:ext cx="1731300" cy="53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300" b="1">
                <a:solidFill>
                  <a:srgbClr val="FF0000"/>
                </a:solidFill>
                <a:latin typeface="Montserrat"/>
                <a:ea typeface="Montserrat"/>
                <a:cs typeface="Montserrat"/>
                <a:sym typeface="Montserrat"/>
              </a:rPr>
              <a:t> How</a:t>
            </a:r>
            <a:r>
              <a:rPr lang="en" sz="2300">
                <a:solidFill>
                  <a:srgbClr val="FF0000"/>
                </a:solidFill>
                <a:latin typeface="Montserrat"/>
                <a:ea typeface="Montserrat"/>
                <a:cs typeface="Montserrat"/>
                <a:sym typeface="Montserrat"/>
              </a:rPr>
              <a:t>:</a:t>
            </a:r>
            <a:r>
              <a:rPr lang="en" sz="2300" b="1">
                <a:solidFill>
                  <a:srgbClr val="FF0000"/>
                </a:solidFill>
                <a:latin typeface="Montserrat"/>
                <a:ea typeface="Montserrat"/>
                <a:cs typeface="Montserrat"/>
                <a:sym typeface="Montserrat"/>
              </a:rPr>
              <a:t> ???</a:t>
            </a:r>
            <a:endParaRPr sz="2300"/>
          </a:p>
        </p:txBody>
      </p:sp>
      <p:sp>
        <p:nvSpPr>
          <p:cNvPr id="46" name="Rectangle 45">
            <a:extLst>
              <a:ext uri="{FF2B5EF4-FFF2-40B4-BE49-F238E27FC236}">
                <a16:creationId xmlns:a16="http://schemas.microsoft.com/office/drawing/2014/main" id="{6918E05A-F081-1E92-911E-3CE00859735B}"/>
              </a:ext>
            </a:extLst>
          </p:cNvPr>
          <p:cNvSpPr/>
          <p:nvPr/>
        </p:nvSpPr>
        <p:spPr>
          <a:xfrm>
            <a:off x="6443722" y="3550866"/>
            <a:ext cx="5675133" cy="29582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A baby and a cup&#10;&#10;Description automatically generated">
            <a:extLst>
              <a:ext uri="{FF2B5EF4-FFF2-40B4-BE49-F238E27FC236}">
                <a16:creationId xmlns:a16="http://schemas.microsoft.com/office/drawing/2014/main" id="{5DADC664-0BD3-EE5A-94A8-EBD807768E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8822" y="3597360"/>
            <a:ext cx="4197636" cy="1812886"/>
          </a:xfrm>
          <a:prstGeom prst="rect">
            <a:avLst/>
          </a:prstGeom>
        </p:spPr>
      </p:pic>
      <p:sp>
        <p:nvSpPr>
          <p:cNvPr id="58" name="Google Shape;803;p40">
            <a:extLst>
              <a:ext uri="{FF2B5EF4-FFF2-40B4-BE49-F238E27FC236}">
                <a16:creationId xmlns:a16="http://schemas.microsoft.com/office/drawing/2014/main" id="{75106410-9E1F-44EC-DEAE-26112BB44C43}"/>
              </a:ext>
            </a:extLst>
          </p:cNvPr>
          <p:cNvSpPr txBox="1"/>
          <p:nvPr/>
        </p:nvSpPr>
        <p:spPr>
          <a:xfrm>
            <a:off x="6449432" y="5543155"/>
            <a:ext cx="2999368" cy="113310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b="1">
                <a:latin typeface="Arial" panose="020B0604020202020204" pitchFamily="34" charset="0"/>
                <a:cs typeface="Arial" panose="020B0604020202020204" pitchFamily="34" charset="0"/>
              </a:rPr>
              <a:t>Grounded language acquisition</a:t>
            </a:r>
            <a:r>
              <a:rPr lang="en-US" sz="1400">
                <a:latin typeface="Arial" panose="020B0604020202020204" pitchFamily="34" charset="0"/>
                <a:cs typeface="Arial" panose="020B0604020202020204" pitchFamily="34" charset="0"/>
              </a:rPr>
              <a:t>: how infants can learn language by observing their environments.</a:t>
            </a:r>
          </a:p>
        </p:txBody>
      </p:sp>
      <p:sp>
        <p:nvSpPr>
          <p:cNvPr id="60" name="Google Shape;803;p40">
            <a:extLst>
              <a:ext uri="{FF2B5EF4-FFF2-40B4-BE49-F238E27FC236}">
                <a16:creationId xmlns:a16="http://schemas.microsoft.com/office/drawing/2014/main" id="{2F85EDA1-68CC-95B3-2E26-2D511E45BCFA}"/>
              </a:ext>
            </a:extLst>
          </p:cNvPr>
          <p:cNvSpPr txBox="1"/>
          <p:nvPr/>
        </p:nvSpPr>
        <p:spPr>
          <a:xfrm>
            <a:off x="9448801" y="5407434"/>
            <a:ext cx="2807766" cy="1380861"/>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How does the </a:t>
            </a:r>
            <a:r>
              <a:rPr lang="en-US" sz="1400" b="1">
                <a:latin typeface="Arial" panose="020B0604020202020204" pitchFamily="34" charset="0"/>
                <a:cs typeface="Arial" panose="020B0604020202020204" pitchFamily="34" charset="0"/>
              </a:rPr>
              <a:t>model's ability</a:t>
            </a:r>
            <a:r>
              <a:rPr lang="en-US" sz="1400">
                <a:latin typeface="Arial" panose="020B0604020202020204" pitchFamily="34" charset="0"/>
                <a:cs typeface="Arial" panose="020B0604020202020204" pitchFamily="34" charset="0"/>
              </a:rPr>
              <a:t> to learn </a:t>
            </a:r>
            <a:r>
              <a:rPr lang="en-US" sz="1400" b="1">
                <a:latin typeface="Arial" panose="020B0604020202020204" pitchFamily="34" charset="0"/>
                <a:cs typeface="Arial" panose="020B0604020202020204" pitchFamily="34" charset="0"/>
              </a:rPr>
              <a:t>semantic concepts </a:t>
            </a:r>
            <a:r>
              <a:rPr lang="en-US" sz="1400">
                <a:latin typeface="Arial" panose="020B0604020202020204" pitchFamily="34" charset="0"/>
                <a:cs typeface="Arial" panose="020B0604020202020204" pitchFamily="34" charset="0"/>
              </a:rPr>
              <a:t>through cross-situational learning in </a:t>
            </a:r>
            <a:r>
              <a:rPr lang="en-US" sz="1400" b="1">
                <a:latin typeface="Arial" panose="020B0604020202020204" pitchFamily="34" charset="0"/>
                <a:cs typeface="Arial" panose="020B0604020202020204" pitchFamily="34" charset="0"/>
              </a:rPr>
              <a:t>noisy supervision?</a:t>
            </a:r>
          </a:p>
        </p:txBody>
      </p:sp>
      <p:pic>
        <p:nvPicPr>
          <p:cNvPr id="26" name="Google Shape;154;g2978e5e2abf_0_30">
            <a:extLst>
              <a:ext uri="{FF2B5EF4-FFF2-40B4-BE49-F238E27FC236}">
                <a16:creationId xmlns:a16="http://schemas.microsoft.com/office/drawing/2014/main" id="{B3E6CA85-1ED0-D6A4-A85A-A790F6C6D157}"/>
              </a:ext>
            </a:extLst>
          </p:cNvPr>
          <p:cNvPicPr preferRelativeResize="0"/>
          <p:nvPr/>
        </p:nvPicPr>
        <p:blipFill>
          <a:blip r:embed="rId9">
            <a:alphaModFix/>
          </a:blip>
          <a:stretch>
            <a:fillRect/>
          </a:stretch>
        </p:blipFill>
        <p:spPr>
          <a:xfrm>
            <a:off x="6359172" y="3534435"/>
            <a:ext cx="5804815" cy="2998139"/>
          </a:xfrm>
          <a:prstGeom prst="rect">
            <a:avLst/>
          </a:prstGeom>
          <a:noFill/>
          <a:ln>
            <a:noFill/>
          </a:ln>
        </p:spPr>
      </p:pic>
      <p:pic>
        <p:nvPicPr>
          <p:cNvPr id="27" name="Google Shape;154;g2978e5e2abf_0_30">
            <a:extLst>
              <a:ext uri="{FF2B5EF4-FFF2-40B4-BE49-F238E27FC236}">
                <a16:creationId xmlns:a16="http://schemas.microsoft.com/office/drawing/2014/main" id="{AE19FA88-9BF5-678E-CB83-059711E2B4DD}"/>
              </a:ext>
            </a:extLst>
          </p:cNvPr>
          <p:cNvPicPr preferRelativeResize="0"/>
          <p:nvPr/>
        </p:nvPicPr>
        <p:blipFill>
          <a:blip r:embed="rId9">
            <a:alphaModFix/>
          </a:blip>
          <a:stretch>
            <a:fillRect/>
          </a:stretch>
        </p:blipFill>
        <p:spPr>
          <a:xfrm>
            <a:off x="28012" y="722541"/>
            <a:ext cx="12135975" cy="2724478"/>
          </a:xfrm>
          <a:prstGeom prst="rect">
            <a:avLst/>
          </a:prstGeom>
          <a:noFill/>
          <a:ln>
            <a:noFill/>
          </a:ln>
        </p:spPr>
      </p:pic>
    </p:spTree>
    <p:extLst>
      <p:ext uri="{BB962C8B-B14F-4D97-AF65-F5344CB8AC3E}">
        <p14:creationId xmlns:p14="http://schemas.microsoft.com/office/powerpoint/2010/main" val="2419678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228E-EE55-5EBB-6B93-53787D90E554}"/>
              </a:ext>
            </a:extLst>
          </p:cNvPr>
          <p:cNvSpPr>
            <a:spLocks noGrp="1"/>
          </p:cNvSpPr>
          <p:nvPr>
            <p:ph type="title"/>
          </p:nvPr>
        </p:nvSpPr>
        <p:spPr>
          <a:xfrm>
            <a:off x="415600" y="223716"/>
            <a:ext cx="11360800" cy="763600"/>
          </a:xfrm>
        </p:spPr>
        <p:txBody>
          <a:bodyPr>
            <a:normAutofit/>
          </a:bodyPr>
          <a:lstStyle/>
          <a:p>
            <a:r>
              <a:rPr lang="en-US" sz="2800" b="1">
                <a:latin typeface="Helvetica Neue" panose="020B0604020202020204"/>
              </a:rPr>
              <a:t>Hemodynamic Response Function (HRF) delay.</a:t>
            </a:r>
          </a:p>
        </p:txBody>
      </p:sp>
      <p:sp>
        <p:nvSpPr>
          <p:cNvPr id="3" name="Slide Number Placeholder 2">
            <a:extLst>
              <a:ext uri="{FF2B5EF4-FFF2-40B4-BE49-F238E27FC236}">
                <a16:creationId xmlns:a16="http://schemas.microsoft.com/office/drawing/2014/main" id="{BBE9734F-27AD-8B53-6ECC-8F033DB5F5D6}"/>
              </a:ext>
            </a:extLst>
          </p:cNvPr>
          <p:cNvSpPr>
            <a:spLocks noGrp="1"/>
          </p:cNvSpPr>
          <p:nvPr>
            <p:ph type="sldNum" idx="12"/>
          </p:nvPr>
        </p:nvSpPr>
        <p:spPr/>
        <p:txBody>
          <a:bodyPr/>
          <a:lstStyle/>
          <a:p>
            <a:fld id="{00000000-1234-1234-1234-123412341234}" type="slidenum">
              <a:rPr lang="en" smtClean="0"/>
              <a:pPr/>
              <a:t>36</a:t>
            </a:fld>
            <a:endParaRPr lang="en"/>
          </a:p>
        </p:txBody>
      </p:sp>
      <p:pic>
        <p:nvPicPr>
          <p:cNvPr id="4" name="Picture 3" descr="A diagram of a line of lines&#10;&#10;Description automatically generated with medium confidence">
            <a:extLst>
              <a:ext uri="{FF2B5EF4-FFF2-40B4-BE49-F238E27FC236}">
                <a16:creationId xmlns:a16="http://schemas.microsoft.com/office/drawing/2014/main" id="{EE1578B3-6206-7C56-7746-6C85142C0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00" y="1133087"/>
            <a:ext cx="2254182" cy="5269115"/>
          </a:xfrm>
          <a:prstGeom prst="rect">
            <a:avLst/>
          </a:prstGeom>
        </p:spPr>
      </p:pic>
      <p:sp>
        <p:nvSpPr>
          <p:cNvPr id="8" name="Google Shape;249;p17">
            <a:extLst>
              <a:ext uri="{FF2B5EF4-FFF2-40B4-BE49-F238E27FC236}">
                <a16:creationId xmlns:a16="http://schemas.microsoft.com/office/drawing/2014/main" id="{73094687-26E4-9F99-4B81-BC421E0C8987}"/>
              </a:ext>
            </a:extLst>
          </p:cNvPr>
          <p:cNvSpPr txBox="1"/>
          <p:nvPr/>
        </p:nvSpPr>
        <p:spPr>
          <a:xfrm>
            <a:off x="3473382" y="1057142"/>
            <a:ext cx="8303018" cy="523180"/>
          </a:xfrm>
          <a:prstGeom prst="rect">
            <a:avLst/>
          </a:prstGeom>
          <a:solidFill>
            <a:srgbClr val="FFF2CC"/>
          </a:solidFill>
          <a:ln>
            <a:noFill/>
          </a:ln>
        </p:spPr>
        <p:txBody>
          <a:bodyPr spcFirstLastPara="1" wrap="square" lIns="121900" tIns="121900" rIns="121900" bIns="121900" anchor="t" anchorCtr="0">
            <a:spAutoFit/>
          </a:bodyPr>
          <a:lstStyle/>
          <a:p>
            <a:r>
              <a:rPr lang="en-US"/>
              <a:t>Current brain encoding studies focused on language processing at fixed HRF delay</a:t>
            </a:r>
            <a:endParaRPr>
              <a:latin typeface="Montserrat"/>
              <a:ea typeface="Montserrat"/>
              <a:cs typeface="Montserrat"/>
              <a:sym typeface="Montserrat"/>
            </a:endParaRPr>
          </a:p>
        </p:txBody>
      </p:sp>
      <p:pic>
        <p:nvPicPr>
          <p:cNvPr id="9" name="Picture 8" descr="A close-up of a table&#10;&#10;Description automatically generated">
            <a:extLst>
              <a:ext uri="{FF2B5EF4-FFF2-40B4-BE49-F238E27FC236}">
                <a16:creationId xmlns:a16="http://schemas.microsoft.com/office/drawing/2014/main" id="{40719046-2A18-2A1D-FC77-838DD310C8D7}"/>
              </a:ext>
            </a:extLst>
          </p:cNvPr>
          <p:cNvPicPr>
            <a:picLocks noChangeAspect="1"/>
          </p:cNvPicPr>
          <p:nvPr/>
        </p:nvPicPr>
        <p:blipFill rotWithShape="1">
          <a:blip r:embed="rId3">
            <a:extLst>
              <a:ext uri="{28A0092B-C50C-407E-A947-70E740481C1C}">
                <a14:useLocalDpi xmlns:a14="http://schemas.microsoft.com/office/drawing/2010/main" val="0"/>
              </a:ext>
            </a:extLst>
          </a:blip>
          <a:srcRect l="1" r="59621"/>
          <a:stretch/>
        </p:blipFill>
        <p:spPr>
          <a:xfrm>
            <a:off x="4455877" y="2211456"/>
            <a:ext cx="4592172" cy="2746520"/>
          </a:xfrm>
          <a:prstGeom prst="rect">
            <a:avLst/>
          </a:prstGeom>
        </p:spPr>
      </p:pic>
      <p:pic>
        <p:nvPicPr>
          <p:cNvPr id="11" name="Picture 10" descr="A close-up of a table&#10;&#10;Description automatically generated">
            <a:extLst>
              <a:ext uri="{FF2B5EF4-FFF2-40B4-BE49-F238E27FC236}">
                <a16:creationId xmlns:a16="http://schemas.microsoft.com/office/drawing/2014/main" id="{D431D59E-92F3-EE4B-894F-7E1123ABC832}"/>
              </a:ext>
            </a:extLst>
          </p:cNvPr>
          <p:cNvPicPr>
            <a:picLocks noChangeAspect="1"/>
          </p:cNvPicPr>
          <p:nvPr/>
        </p:nvPicPr>
        <p:blipFill rotWithShape="1">
          <a:blip r:embed="rId3">
            <a:extLst>
              <a:ext uri="{28A0092B-C50C-407E-A947-70E740481C1C}">
                <a14:useLocalDpi xmlns:a14="http://schemas.microsoft.com/office/drawing/2010/main" val="0"/>
              </a:ext>
            </a:extLst>
          </a:blip>
          <a:srcRect l="86376"/>
          <a:stretch/>
        </p:blipFill>
        <p:spPr>
          <a:xfrm>
            <a:off x="9018865" y="2211456"/>
            <a:ext cx="1474807" cy="2746520"/>
          </a:xfrm>
          <a:prstGeom prst="rect">
            <a:avLst/>
          </a:prstGeom>
        </p:spPr>
      </p:pic>
      <p:sp>
        <p:nvSpPr>
          <p:cNvPr id="14" name="Rectangle 13">
            <a:extLst>
              <a:ext uri="{FF2B5EF4-FFF2-40B4-BE49-F238E27FC236}">
                <a16:creationId xmlns:a16="http://schemas.microsoft.com/office/drawing/2014/main" id="{C367FB5D-A263-DB3D-E92D-6CE251C89B9C}"/>
              </a:ext>
            </a:extLst>
          </p:cNvPr>
          <p:cNvSpPr/>
          <p:nvPr/>
        </p:nvSpPr>
        <p:spPr>
          <a:xfrm>
            <a:off x="8989681" y="2211456"/>
            <a:ext cx="1474807" cy="27465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56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228E-EE55-5EBB-6B93-53787D90E554}"/>
              </a:ext>
            </a:extLst>
          </p:cNvPr>
          <p:cNvSpPr>
            <a:spLocks noGrp="1"/>
          </p:cNvSpPr>
          <p:nvPr>
            <p:ph type="title"/>
          </p:nvPr>
        </p:nvSpPr>
        <p:spPr>
          <a:xfrm>
            <a:off x="415600" y="223716"/>
            <a:ext cx="11360800" cy="763600"/>
          </a:xfrm>
        </p:spPr>
        <p:txBody>
          <a:bodyPr>
            <a:noAutofit/>
          </a:bodyPr>
          <a:lstStyle/>
          <a:p>
            <a:r>
              <a:rPr lang="en-US" sz="2800" b="1">
                <a:latin typeface="Helvetica Neue" panose="020B0604020202020204"/>
              </a:rPr>
              <a:t>What information is processed across language regions at fixed HRF delay?</a:t>
            </a:r>
          </a:p>
        </p:txBody>
      </p:sp>
      <p:pic>
        <p:nvPicPr>
          <p:cNvPr id="7" name="Google Shape;431;p41">
            <a:extLst>
              <a:ext uri="{FF2B5EF4-FFF2-40B4-BE49-F238E27FC236}">
                <a16:creationId xmlns:a16="http://schemas.microsoft.com/office/drawing/2014/main" id="{2FA4DD15-0709-4E06-E02A-61C83474F9E3}"/>
              </a:ext>
            </a:extLst>
          </p:cNvPr>
          <p:cNvPicPr preferRelativeResize="0"/>
          <p:nvPr/>
        </p:nvPicPr>
        <p:blipFill rotWithShape="1">
          <a:blip r:embed="rId3">
            <a:alphaModFix/>
          </a:blip>
          <a:srcRect l="31558"/>
          <a:stretch/>
        </p:blipFill>
        <p:spPr>
          <a:xfrm>
            <a:off x="415600" y="2204462"/>
            <a:ext cx="6971422" cy="4005425"/>
          </a:xfrm>
          <a:prstGeom prst="rect">
            <a:avLst/>
          </a:prstGeom>
          <a:noFill/>
          <a:ln>
            <a:noFill/>
          </a:ln>
        </p:spPr>
      </p:pic>
      <p:sp>
        <p:nvSpPr>
          <p:cNvPr id="8" name="Google Shape;432;p41">
            <a:extLst>
              <a:ext uri="{FF2B5EF4-FFF2-40B4-BE49-F238E27FC236}">
                <a16:creationId xmlns:a16="http://schemas.microsoft.com/office/drawing/2014/main" id="{C96A940B-75EA-C94A-43D8-A68A48649E7D}"/>
              </a:ext>
            </a:extLst>
          </p:cNvPr>
          <p:cNvSpPr txBox="1"/>
          <p:nvPr/>
        </p:nvSpPr>
        <p:spPr>
          <a:xfrm>
            <a:off x="7387022" y="3429000"/>
            <a:ext cx="4568272" cy="1169511"/>
          </a:xfrm>
          <a:prstGeom prst="rect">
            <a:avLst/>
          </a:prstGeom>
          <a:solidFill>
            <a:srgbClr val="FFF2CC"/>
          </a:solidFill>
          <a:ln>
            <a:noFill/>
          </a:ln>
        </p:spPr>
        <p:txBody>
          <a:bodyPr spcFirstLastPara="1" wrap="square" lIns="121900" tIns="121900" rIns="121900" bIns="121900" anchor="t" anchorCtr="0">
            <a:spAutoFit/>
          </a:bodyPr>
          <a:lstStyle/>
          <a:p>
            <a:endParaRPr sz="2000">
              <a:solidFill>
                <a:schemeClr val="dk1"/>
              </a:solidFill>
              <a:latin typeface="Calibri"/>
              <a:ea typeface="Calibri"/>
              <a:cs typeface="Calibri"/>
              <a:sym typeface="Calibri"/>
            </a:endParaRPr>
          </a:p>
          <a:p>
            <a:r>
              <a:rPr lang="en" sz="2000">
                <a:solidFill>
                  <a:schemeClr val="dk1"/>
                </a:solidFill>
                <a:latin typeface="Calibri"/>
                <a:ea typeface="Calibri"/>
                <a:cs typeface="Calibri"/>
                <a:sym typeface="Calibri"/>
              </a:rPr>
              <a:t>Regions predicted by syntactic and semantic are difficult to distinguish</a:t>
            </a:r>
            <a:endParaRPr sz="2000">
              <a:solidFill>
                <a:schemeClr val="dk1"/>
              </a:solidFill>
              <a:latin typeface="Calibri"/>
              <a:ea typeface="Calibri"/>
              <a:cs typeface="Calibri"/>
              <a:sym typeface="Calibri"/>
            </a:endParaRPr>
          </a:p>
        </p:txBody>
      </p:sp>
      <p:sp>
        <p:nvSpPr>
          <p:cNvPr id="9" name="Google Shape;215;p5">
            <a:extLst>
              <a:ext uri="{FF2B5EF4-FFF2-40B4-BE49-F238E27FC236}">
                <a16:creationId xmlns:a16="http://schemas.microsoft.com/office/drawing/2014/main" id="{341FDDE5-E31D-DAF5-56F7-7FE53DFD1295}"/>
              </a:ext>
            </a:extLst>
          </p:cNvPr>
          <p:cNvSpPr/>
          <p:nvPr/>
        </p:nvSpPr>
        <p:spPr>
          <a:xfrm>
            <a:off x="2153126" y="1753349"/>
            <a:ext cx="3496370" cy="4511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Reddy et al. 2021</a:t>
            </a:r>
            <a:endParaRPr sz="2000">
              <a:solidFill>
                <a:schemeClr val="dk1"/>
              </a:solidFill>
              <a:latin typeface="Helvetica Neue"/>
              <a:ea typeface="Helvetica Neue"/>
              <a:cs typeface="Helvetica Neue"/>
              <a:sym typeface="Helvetica Neue"/>
            </a:endParaRPr>
          </a:p>
        </p:txBody>
      </p:sp>
      <p:pic>
        <p:nvPicPr>
          <p:cNvPr id="3" name="Google Shape;154;g2978e5e2abf_0_30">
            <a:extLst>
              <a:ext uri="{FF2B5EF4-FFF2-40B4-BE49-F238E27FC236}">
                <a16:creationId xmlns:a16="http://schemas.microsoft.com/office/drawing/2014/main" id="{0DE2EA5B-C66E-0F59-7291-9760D99F74D0}"/>
              </a:ext>
            </a:extLst>
          </p:cNvPr>
          <p:cNvPicPr preferRelativeResize="0"/>
          <p:nvPr/>
        </p:nvPicPr>
        <p:blipFill>
          <a:blip r:embed="rId4">
            <a:alphaModFix/>
          </a:blip>
          <a:stretch>
            <a:fillRect/>
          </a:stretch>
        </p:blipFill>
        <p:spPr>
          <a:xfrm>
            <a:off x="77821" y="1186774"/>
            <a:ext cx="12114178" cy="5607212"/>
          </a:xfrm>
          <a:prstGeom prst="rect">
            <a:avLst/>
          </a:prstGeom>
          <a:noFill/>
          <a:ln>
            <a:noFill/>
          </a:ln>
        </p:spPr>
      </p:pic>
      <p:sp>
        <p:nvSpPr>
          <p:cNvPr id="4" name="Google Shape;249;p17">
            <a:extLst>
              <a:ext uri="{FF2B5EF4-FFF2-40B4-BE49-F238E27FC236}">
                <a16:creationId xmlns:a16="http://schemas.microsoft.com/office/drawing/2014/main" id="{3D51AD05-98DD-12FB-7F6E-A77C8948BA8B}"/>
              </a:ext>
            </a:extLst>
          </p:cNvPr>
          <p:cNvSpPr txBox="1"/>
          <p:nvPr/>
        </p:nvSpPr>
        <p:spPr>
          <a:xfrm>
            <a:off x="1240458" y="3174404"/>
            <a:ext cx="9926897" cy="1077178"/>
          </a:xfrm>
          <a:prstGeom prst="rect">
            <a:avLst/>
          </a:prstGeom>
          <a:solidFill>
            <a:schemeClr val="accent2">
              <a:lumMod val="60000"/>
              <a:lumOff val="40000"/>
            </a:schemeClr>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solidFill>
                  <a:schemeClr val="dk1"/>
                </a:solidFill>
                <a:latin typeface="Arial" panose="020B0604020202020204" pitchFamily="34" charset="0"/>
                <a:ea typeface="Montserrat"/>
                <a:cs typeface="Arial" panose="020B0604020202020204" pitchFamily="34" charset="0"/>
                <a:sym typeface="Montserrat"/>
              </a:rPr>
              <a:t>How language processing within the brain is impacted by delays in the Hemodynamic Response Function (HRF)?</a:t>
            </a:r>
          </a:p>
          <a:p>
            <a:pPr marL="285750" indent="-285750">
              <a:buFont typeface="Arial" panose="020B0604020202020204" pitchFamily="34" charset="0"/>
              <a:buChar char="•"/>
            </a:pPr>
            <a:r>
              <a:rPr lang="en-US">
                <a:solidFill>
                  <a:schemeClr val="dk1"/>
                </a:solidFill>
                <a:latin typeface="Arial" panose="020B0604020202020204" pitchFamily="34" charset="0"/>
                <a:ea typeface="Montserrat"/>
                <a:cs typeface="Arial" panose="020B0604020202020204" pitchFamily="34" charset="0"/>
                <a:sym typeface="Montserrat"/>
              </a:rPr>
              <a:t>Can we distinguish syntax and semantics by varying delays?</a:t>
            </a:r>
          </a:p>
        </p:txBody>
      </p:sp>
      <p:sp>
        <p:nvSpPr>
          <p:cNvPr id="5" name="Slide Number Placeholder 4">
            <a:extLst>
              <a:ext uri="{FF2B5EF4-FFF2-40B4-BE49-F238E27FC236}">
                <a16:creationId xmlns:a16="http://schemas.microsoft.com/office/drawing/2014/main" id="{A40FC46E-9005-152E-D790-AEB915B1C52E}"/>
              </a:ext>
            </a:extLst>
          </p:cNvPr>
          <p:cNvSpPr>
            <a:spLocks noGrp="1"/>
          </p:cNvSpPr>
          <p:nvPr>
            <p:ph type="sldNum" idx="12"/>
          </p:nvPr>
        </p:nvSpPr>
        <p:spPr/>
        <p:txBody>
          <a:bodyPr/>
          <a:lstStyle/>
          <a:p>
            <a:fld id="{00000000-1234-1234-1234-123412341234}" type="slidenum">
              <a:rPr lang="en" smtClean="0"/>
              <a:pPr/>
              <a:t>37</a:t>
            </a:fld>
            <a:endParaRPr lang="en"/>
          </a:p>
        </p:txBody>
      </p:sp>
    </p:spTree>
    <p:extLst>
      <p:ext uri="{BB962C8B-B14F-4D97-AF65-F5344CB8AC3E}">
        <p14:creationId xmlns:p14="http://schemas.microsoft.com/office/powerpoint/2010/main" val="275731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095;p133">
            <a:extLst>
              <a:ext uri="{FF2B5EF4-FFF2-40B4-BE49-F238E27FC236}">
                <a16:creationId xmlns:a16="http://schemas.microsoft.com/office/drawing/2014/main" id="{134A34B7-F111-D52C-21C9-AE982E560C60}"/>
              </a:ext>
            </a:extLst>
          </p:cNvPr>
          <p:cNvSpPr/>
          <p:nvPr/>
        </p:nvSpPr>
        <p:spPr>
          <a:xfrm>
            <a:off x="9499525" y="1220188"/>
            <a:ext cx="2215500" cy="1343400"/>
          </a:xfrm>
          <a:prstGeom prst="roundRect">
            <a:avLst>
              <a:gd name="adj" fmla="val 16667"/>
            </a:avLst>
          </a:prstGeom>
          <a:solidFill>
            <a:schemeClr val="lt1"/>
          </a:solidFill>
          <a:ln w="38100" cap="flat" cmpd="sng">
            <a:solidFill>
              <a:srgbClr val="FFFF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5;p133">
            <a:extLst>
              <a:ext uri="{FF2B5EF4-FFF2-40B4-BE49-F238E27FC236}">
                <a16:creationId xmlns:a16="http://schemas.microsoft.com/office/drawing/2014/main" id="{D4F2B537-AB79-8C11-35BD-A756E71EB479}"/>
              </a:ext>
            </a:extLst>
          </p:cNvPr>
          <p:cNvSpPr/>
          <p:nvPr/>
        </p:nvSpPr>
        <p:spPr>
          <a:xfrm>
            <a:off x="6196300" y="1259306"/>
            <a:ext cx="2215500" cy="1343400"/>
          </a:xfrm>
          <a:prstGeom prst="roundRect">
            <a:avLst>
              <a:gd name="adj" fmla="val 16667"/>
            </a:avLst>
          </a:prstGeom>
          <a:solidFill>
            <a:schemeClr val="lt1"/>
          </a:solidFill>
          <a:ln w="38100" cap="flat" cmpd="sng">
            <a:solidFill>
              <a:srgbClr val="00B05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5;p133">
            <a:extLst>
              <a:ext uri="{FF2B5EF4-FFF2-40B4-BE49-F238E27FC236}">
                <a16:creationId xmlns:a16="http://schemas.microsoft.com/office/drawing/2014/main" id="{08590BE8-AF12-94AB-4B35-8BA4E3E63C29}"/>
              </a:ext>
            </a:extLst>
          </p:cNvPr>
          <p:cNvSpPr/>
          <p:nvPr/>
        </p:nvSpPr>
        <p:spPr>
          <a:xfrm>
            <a:off x="3220175" y="1259306"/>
            <a:ext cx="2215500" cy="1343400"/>
          </a:xfrm>
          <a:prstGeom prst="roundRect">
            <a:avLst>
              <a:gd name="adj" fmla="val 16667"/>
            </a:avLst>
          </a:prstGeom>
          <a:solidFill>
            <a:schemeClr val="lt1"/>
          </a:solidFill>
          <a:ln w="38100" cap="flat" cmpd="sng">
            <a:solidFill>
              <a:srgbClr val="0070C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5;p133">
            <a:extLst>
              <a:ext uri="{FF2B5EF4-FFF2-40B4-BE49-F238E27FC236}">
                <a16:creationId xmlns:a16="http://schemas.microsoft.com/office/drawing/2014/main" id="{BF2DC710-6780-B336-3A84-0F9FF22977B2}"/>
              </a:ext>
            </a:extLst>
          </p:cNvPr>
          <p:cNvSpPr/>
          <p:nvPr/>
        </p:nvSpPr>
        <p:spPr>
          <a:xfrm>
            <a:off x="370610" y="1259306"/>
            <a:ext cx="2215500" cy="1343400"/>
          </a:xfrm>
          <a:prstGeom prst="roundRect">
            <a:avLst>
              <a:gd name="adj" fmla="val 16667"/>
            </a:avLst>
          </a:prstGeom>
          <a:solidFill>
            <a:schemeClr val="lt1"/>
          </a:solidFill>
          <a:ln w="3810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29DC7C24-EB66-B478-A642-86930AA9A051}"/>
              </a:ext>
            </a:extLst>
          </p:cNvPr>
          <p:cNvSpPr>
            <a:spLocks noGrp="1"/>
          </p:cNvSpPr>
          <p:nvPr>
            <p:ph type="title"/>
          </p:nvPr>
        </p:nvSpPr>
        <p:spPr>
          <a:xfrm>
            <a:off x="370610" y="179391"/>
            <a:ext cx="10515600" cy="701675"/>
          </a:xfrm>
        </p:spPr>
        <p:txBody>
          <a:bodyPr>
            <a:normAutofit/>
          </a:bodyPr>
          <a:lstStyle/>
          <a:p>
            <a:r>
              <a:rPr lang="en-US" sz="2800" b="1">
                <a:latin typeface="Helvetica Neue" panose="020B0604020202020204"/>
              </a:rPr>
              <a:t>Text: Feature Representations</a:t>
            </a:r>
          </a:p>
        </p:txBody>
      </p:sp>
      <p:sp>
        <p:nvSpPr>
          <p:cNvPr id="4" name="Google Shape;417;p82">
            <a:extLst>
              <a:ext uri="{FF2B5EF4-FFF2-40B4-BE49-F238E27FC236}">
                <a16:creationId xmlns:a16="http://schemas.microsoft.com/office/drawing/2014/main" id="{F8F145C0-2C3C-4519-9817-1B1DCA5B5466}"/>
              </a:ext>
            </a:extLst>
          </p:cNvPr>
          <p:cNvSpPr txBox="1"/>
          <p:nvPr/>
        </p:nvSpPr>
        <p:spPr>
          <a:xfrm>
            <a:off x="9499525" y="1414738"/>
            <a:ext cx="2215500" cy="954300"/>
          </a:xfrm>
          <a:prstGeom prst="rect">
            <a:avLst/>
          </a:prstGeom>
          <a:noFill/>
          <a:ln>
            <a:noFill/>
          </a:ln>
        </p:spPr>
        <p:txBody>
          <a:bodyPr spcFirstLastPara="1" wrap="square" lIns="91425" tIns="91425" rIns="91425" bIns="91425" anchor="t" anchorCtr="0">
            <a:spAutoFit/>
          </a:bodyPr>
          <a:lstStyle/>
          <a:p>
            <a:pPr lvl="0" algn="ctr"/>
            <a:r>
              <a:rPr lang="en" sz="2500" b="1">
                <a:latin typeface="Roboto"/>
                <a:ea typeface="Roboto"/>
                <a:cs typeface="Roboto"/>
                <a:sym typeface="Roboto"/>
              </a:rPr>
              <a:t>Semantic embeddings</a:t>
            </a:r>
            <a:endParaRPr sz="2500" b="1">
              <a:latin typeface="Roboto"/>
              <a:ea typeface="Roboto"/>
              <a:cs typeface="Roboto"/>
              <a:sym typeface="Roboto"/>
            </a:endParaRPr>
          </a:p>
        </p:txBody>
      </p:sp>
      <p:sp>
        <p:nvSpPr>
          <p:cNvPr id="5" name="Google Shape;418;p82">
            <a:extLst>
              <a:ext uri="{FF2B5EF4-FFF2-40B4-BE49-F238E27FC236}">
                <a16:creationId xmlns:a16="http://schemas.microsoft.com/office/drawing/2014/main" id="{37876011-788B-682E-C5ED-AE812D90FC8E}"/>
              </a:ext>
            </a:extLst>
          </p:cNvPr>
          <p:cNvSpPr txBox="1"/>
          <p:nvPr/>
        </p:nvSpPr>
        <p:spPr>
          <a:xfrm>
            <a:off x="6196300" y="1414738"/>
            <a:ext cx="2215500" cy="1338798"/>
          </a:xfrm>
          <a:prstGeom prst="rect">
            <a:avLst/>
          </a:prstGeom>
          <a:noFill/>
          <a:ln>
            <a:noFill/>
          </a:ln>
        </p:spPr>
        <p:txBody>
          <a:bodyPr spcFirstLastPara="1" wrap="square" lIns="91425" tIns="91425" rIns="91425" bIns="91425" anchor="t" anchorCtr="0">
            <a:spAutoFit/>
          </a:bodyPr>
          <a:lstStyle/>
          <a:p>
            <a:pPr algn="ctr"/>
            <a:r>
              <a:rPr lang="en-US" sz="2500" b="1">
                <a:latin typeface="Roboto"/>
                <a:ea typeface="Roboto"/>
                <a:cs typeface="Roboto"/>
                <a:sym typeface="Roboto"/>
              </a:rPr>
              <a:t>Syntactic tree parsers</a:t>
            </a:r>
          </a:p>
          <a:p>
            <a:pPr marL="0" lvl="0" indent="0" algn="ctr" rtl="0">
              <a:spcBef>
                <a:spcPts val="0"/>
              </a:spcBef>
              <a:spcAft>
                <a:spcPts val="0"/>
              </a:spcAft>
              <a:buNone/>
            </a:pPr>
            <a:endParaRPr sz="2500" b="1">
              <a:latin typeface="Roboto"/>
              <a:ea typeface="Roboto"/>
              <a:cs typeface="Roboto"/>
              <a:sym typeface="Roboto"/>
            </a:endParaRPr>
          </a:p>
        </p:txBody>
      </p:sp>
      <p:cxnSp>
        <p:nvCxnSpPr>
          <p:cNvPr id="6" name="Google Shape;419;p82">
            <a:extLst>
              <a:ext uri="{FF2B5EF4-FFF2-40B4-BE49-F238E27FC236}">
                <a16:creationId xmlns:a16="http://schemas.microsoft.com/office/drawing/2014/main" id="{01C3B394-041B-1E9A-BEDC-7A42F8684A01}"/>
              </a:ext>
            </a:extLst>
          </p:cNvPr>
          <p:cNvCxnSpPr/>
          <p:nvPr/>
        </p:nvCxnSpPr>
        <p:spPr>
          <a:xfrm>
            <a:off x="5692725" y="1414961"/>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cxnSp>
        <p:nvCxnSpPr>
          <p:cNvPr id="7" name="Google Shape;420;p82">
            <a:extLst>
              <a:ext uri="{FF2B5EF4-FFF2-40B4-BE49-F238E27FC236}">
                <a16:creationId xmlns:a16="http://schemas.microsoft.com/office/drawing/2014/main" id="{C5464662-449E-ECF9-86AD-DF4ECF7154D1}"/>
              </a:ext>
            </a:extLst>
          </p:cNvPr>
          <p:cNvCxnSpPr/>
          <p:nvPr/>
        </p:nvCxnSpPr>
        <p:spPr>
          <a:xfrm>
            <a:off x="8897375" y="1414961"/>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sp>
        <p:nvSpPr>
          <p:cNvPr id="8" name="Google Shape;421;p82">
            <a:extLst>
              <a:ext uri="{FF2B5EF4-FFF2-40B4-BE49-F238E27FC236}">
                <a16:creationId xmlns:a16="http://schemas.microsoft.com/office/drawing/2014/main" id="{FF01F519-9545-A0CC-02DD-018733EA4CE6}"/>
              </a:ext>
            </a:extLst>
          </p:cNvPr>
          <p:cNvSpPr txBox="1"/>
          <p:nvPr/>
        </p:nvSpPr>
        <p:spPr>
          <a:xfrm>
            <a:off x="3220175" y="1414738"/>
            <a:ext cx="2215500" cy="95407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Basic speech features</a:t>
            </a:r>
            <a:endParaRPr sz="2500" b="1">
              <a:latin typeface="Roboto"/>
              <a:ea typeface="Roboto"/>
              <a:cs typeface="Roboto"/>
              <a:sym typeface="Roboto"/>
            </a:endParaRPr>
          </a:p>
        </p:txBody>
      </p:sp>
      <p:cxnSp>
        <p:nvCxnSpPr>
          <p:cNvPr id="9" name="Google Shape;419;p82">
            <a:extLst>
              <a:ext uri="{FF2B5EF4-FFF2-40B4-BE49-F238E27FC236}">
                <a16:creationId xmlns:a16="http://schemas.microsoft.com/office/drawing/2014/main" id="{8F804F96-6B3C-FE9A-B48F-6A0DBBD78998}"/>
              </a:ext>
            </a:extLst>
          </p:cNvPr>
          <p:cNvCxnSpPr/>
          <p:nvPr/>
        </p:nvCxnSpPr>
        <p:spPr>
          <a:xfrm>
            <a:off x="2973650" y="1414961"/>
            <a:ext cx="9000" cy="2962500"/>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rgbClr val="000000"/>
            </a:outerShdw>
          </a:effectLst>
        </p:spPr>
      </p:cxnSp>
      <p:sp>
        <p:nvSpPr>
          <p:cNvPr id="10" name="Google Shape;421;p82">
            <a:extLst>
              <a:ext uri="{FF2B5EF4-FFF2-40B4-BE49-F238E27FC236}">
                <a16:creationId xmlns:a16="http://schemas.microsoft.com/office/drawing/2014/main" id="{FCA0F906-3EF7-A59A-662A-35721B89610D}"/>
              </a:ext>
            </a:extLst>
          </p:cNvPr>
          <p:cNvSpPr txBox="1"/>
          <p:nvPr/>
        </p:nvSpPr>
        <p:spPr>
          <a:xfrm>
            <a:off x="295275" y="1414961"/>
            <a:ext cx="2215500" cy="95407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Roboto"/>
                <a:ea typeface="Roboto"/>
                <a:cs typeface="Roboto"/>
                <a:sym typeface="Roboto"/>
              </a:rPr>
              <a:t>Basic word-level syntax</a:t>
            </a:r>
            <a:endParaRPr sz="2500" b="1">
              <a:latin typeface="Roboto"/>
              <a:ea typeface="Roboto"/>
              <a:cs typeface="Roboto"/>
              <a:sym typeface="Roboto"/>
            </a:endParaRPr>
          </a:p>
        </p:txBody>
      </p:sp>
      <p:sp>
        <p:nvSpPr>
          <p:cNvPr id="3" name="TextBox 2">
            <a:extLst>
              <a:ext uri="{FF2B5EF4-FFF2-40B4-BE49-F238E27FC236}">
                <a16:creationId xmlns:a16="http://schemas.microsoft.com/office/drawing/2014/main" id="{1CED3C6F-1A40-8A64-FF7D-78DC5E3C1154}"/>
              </a:ext>
            </a:extLst>
          </p:cNvPr>
          <p:cNvSpPr txBox="1"/>
          <p:nvPr/>
        </p:nvSpPr>
        <p:spPr>
          <a:xfrm>
            <a:off x="412284" y="3331783"/>
            <a:ext cx="2215499" cy="1200329"/>
          </a:xfrm>
          <a:prstGeom prst="rect">
            <a:avLst/>
          </a:prstGeom>
          <a:noFill/>
        </p:spPr>
        <p:txBody>
          <a:bodyPr wrap="square" rtlCol="0">
            <a:spAutoFit/>
          </a:bodyPr>
          <a:lstStyle/>
          <a:p>
            <a:r>
              <a:rPr lang="en-US"/>
              <a:t>Part-of-Speech Tags (POS) &amp; Dependency Tags (DEP)</a:t>
            </a:r>
          </a:p>
        </p:txBody>
      </p:sp>
      <p:sp>
        <p:nvSpPr>
          <p:cNvPr id="11" name="TextBox 10">
            <a:extLst>
              <a:ext uri="{FF2B5EF4-FFF2-40B4-BE49-F238E27FC236}">
                <a16:creationId xmlns:a16="http://schemas.microsoft.com/office/drawing/2014/main" id="{46B392C3-BE85-DA7F-B8CA-C2C06F9AC5EC}"/>
              </a:ext>
            </a:extLst>
          </p:cNvPr>
          <p:cNvSpPr txBox="1"/>
          <p:nvPr/>
        </p:nvSpPr>
        <p:spPr>
          <a:xfrm>
            <a:off x="3528010" y="3470282"/>
            <a:ext cx="1834909" cy="369332"/>
          </a:xfrm>
          <a:prstGeom prst="rect">
            <a:avLst/>
          </a:prstGeom>
          <a:noFill/>
        </p:spPr>
        <p:txBody>
          <a:bodyPr wrap="square" rtlCol="0">
            <a:spAutoFit/>
          </a:bodyPr>
          <a:lstStyle/>
          <a:p>
            <a:r>
              <a:rPr lang="en-US"/>
              <a:t>Phonological</a:t>
            </a:r>
          </a:p>
        </p:txBody>
      </p:sp>
      <p:sp>
        <p:nvSpPr>
          <p:cNvPr id="12" name="TextBox 11">
            <a:extLst>
              <a:ext uri="{FF2B5EF4-FFF2-40B4-BE49-F238E27FC236}">
                <a16:creationId xmlns:a16="http://schemas.microsoft.com/office/drawing/2014/main" id="{2A50C096-E234-BFC8-F491-7A2D228AFEF8}"/>
              </a:ext>
            </a:extLst>
          </p:cNvPr>
          <p:cNvSpPr txBox="1"/>
          <p:nvPr/>
        </p:nvSpPr>
        <p:spPr>
          <a:xfrm>
            <a:off x="6386595" y="2962451"/>
            <a:ext cx="1834909" cy="1477328"/>
          </a:xfrm>
          <a:prstGeom prst="rect">
            <a:avLst/>
          </a:prstGeom>
          <a:noFill/>
        </p:spPr>
        <p:txBody>
          <a:bodyPr wrap="square" rtlCol="0">
            <a:spAutoFit/>
          </a:bodyPr>
          <a:lstStyle/>
          <a:p>
            <a:r>
              <a:rPr lang="en-US"/>
              <a:t>Constituent Complete (CC)</a:t>
            </a:r>
          </a:p>
          <a:p>
            <a:endParaRPr lang="en-US"/>
          </a:p>
          <a:p>
            <a:r>
              <a:rPr lang="en-US"/>
              <a:t>Constituent Incomplete (CI)</a:t>
            </a:r>
          </a:p>
        </p:txBody>
      </p:sp>
      <p:sp>
        <p:nvSpPr>
          <p:cNvPr id="14" name="TextBox 13">
            <a:extLst>
              <a:ext uri="{FF2B5EF4-FFF2-40B4-BE49-F238E27FC236}">
                <a16:creationId xmlns:a16="http://schemas.microsoft.com/office/drawing/2014/main" id="{5AB05240-3E0F-FBB5-E251-C380080E3436}"/>
              </a:ext>
            </a:extLst>
          </p:cNvPr>
          <p:cNvSpPr txBox="1"/>
          <p:nvPr/>
        </p:nvSpPr>
        <p:spPr>
          <a:xfrm>
            <a:off x="9689821" y="2916285"/>
            <a:ext cx="1834908" cy="1754326"/>
          </a:xfrm>
          <a:prstGeom prst="rect">
            <a:avLst/>
          </a:prstGeom>
          <a:noFill/>
        </p:spPr>
        <p:txBody>
          <a:bodyPr wrap="square" rtlCol="0">
            <a:spAutoFit/>
          </a:bodyPr>
          <a:lstStyle/>
          <a:p>
            <a:r>
              <a:rPr lang="en-US"/>
              <a:t>Text models: BERT, GPT-2</a:t>
            </a:r>
          </a:p>
          <a:p>
            <a:r>
              <a:rPr lang="en-US"/>
              <a:t>LLaMa-2</a:t>
            </a:r>
          </a:p>
          <a:p>
            <a:endParaRPr lang="en-US"/>
          </a:p>
          <a:p>
            <a:r>
              <a:rPr lang="en-US"/>
              <a:t>Speech models: Wav2Vec2.0</a:t>
            </a:r>
          </a:p>
        </p:txBody>
      </p:sp>
      <p:sp>
        <p:nvSpPr>
          <p:cNvPr id="13" name="Slide Number Placeholder 12">
            <a:extLst>
              <a:ext uri="{FF2B5EF4-FFF2-40B4-BE49-F238E27FC236}">
                <a16:creationId xmlns:a16="http://schemas.microsoft.com/office/drawing/2014/main" id="{E8C47ABB-F956-DD8B-B41B-DC5C89CD8F28}"/>
              </a:ext>
            </a:extLst>
          </p:cNvPr>
          <p:cNvSpPr>
            <a:spLocks noGrp="1"/>
          </p:cNvSpPr>
          <p:nvPr>
            <p:ph type="sldNum" sz="quarter" idx="12"/>
          </p:nvPr>
        </p:nvSpPr>
        <p:spPr/>
        <p:txBody>
          <a:bodyPr/>
          <a:lstStyle/>
          <a:p>
            <a:fld id="{5F2E2D64-2AF7-44BE-8925-D454CE4894DF}" type="slidenum">
              <a:rPr lang="en-US" smtClean="0"/>
              <a:t>38</a:t>
            </a:fld>
            <a:endParaRPr lang="en-US"/>
          </a:p>
        </p:txBody>
      </p:sp>
    </p:spTree>
    <p:extLst>
      <p:ext uri="{BB962C8B-B14F-4D97-AF65-F5344CB8AC3E}">
        <p14:creationId xmlns:p14="http://schemas.microsoft.com/office/powerpoint/2010/main" val="36272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1" grpId="0" animBg="1"/>
      <p:bldP spid="20" grpId="0" animBg="1"/>
      <p:bldP spid="4" grpId="0"/>
      <p:bldP spid="5" grpId="0"/>
      <p:bldP spid="8" grpId="0"/>
      <p:bldP spid="10" grpId="0"/>
      <p:bldP spid="3" grpId="0"/>
      <p:bldP spid="11" grpId="0"/>
      <p:bldP spid="12"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B47C6-4E7A-7C6E-941B-CC8E336F8D52}"/>
              </a:ext>
            </a:extLst>
          </p:cNvPr>
          <p:cNvSpPr>
            <a:spLocks noGrp="1"/>
          </p:cNvSpPr>
          <p:nvPr>
            <p:ph type="title"/>
          </p:nvPr>
        </p:nvSpPr>
        <p:spPr>
          <a:xfrm>
            <a:off x="390728" y="88802"/>
            <a:ext cx="10515600" cy="673100"/>
          </a:xfrm>
        </p:spPr>
        <p:txBody>
          <a:bodyPr>
            <a:normAutofit/>
          </a:bodyPr>
          <a:lstStyle/>
          <a:p>
            <a:r>
              <a:rPr lang="en-US" sz="2800" b="1">
                <a:latin typeface="Helvetica Neue" panose="020B0604020202020204"/>
              </a:rPr>
              <a:t>Syntactic Parising</a:t>
            </a:r>
          </a:p>
        </p:txBody>
      </p:sp>
      <p:sp>
        <p:nvSpPr>
          <p:cNvPr id="3" name="Content Placeholder 2">
            <a:extLst>
              <a:ext uri="{FF2B5EF4-FFF2-40B4-BE49-F238E27FC236}">
                <a16:creationId xmlns:a16="http://schemas.microsoft.com/office/drawing/2014/main" id="{72758279-52EE-59E8-8B2E-805F608AB404}"/>
              </a:ext>
            </a:extLst>
          </p:cNvPr>
          <p:cNvSpPr>
            <a:spLocks noGrp="1"/>
          </p:cNvSpPr>
          <p:nvPr>
            <p:ph idx="1"/>
          </p:nvPr>
        </p:nvSpPr>
        <p:spPr>
          <a:xfrm>
            <a:off x="285135" y="761902"/>
            <a:ext cx="11729884" cy="6007295"/>
          </a:xfrm>
        </p:spPr>
        <p:txBody>
          <a:bodyPr>
            <a:normAutofit/>
          </a:bodyPr>
          <a:lstStyle/>
          <a:p>
            <a:r>
              <a:rPr lang="en-US" sz="1800">
                <a:latin typeface="Arial" panose="020B0604020202020204" pitchFamily="34" charset="0"/>
                <a:cs typeface="Arial" panose="020B0604020202020204" pitchFamily="34" charset="0"/>
              </a:rPr>
              <a:t>Syntax: how do words structurally combine to form sentences and meaning?</a:t>
            </a:r>
          </a:p>
          <a:p>
            <a:r>
              <a:rPr lang="en-US" sz="1800">
                <a:latin typeface="Arial" panose="020B0604020202020204" pitchFamily="34" charset="0"/>
                <a:cs typeface="Arial" panose="020B0604020202020204" pitchFamily="34" charset="0"/>
              </a:rPr>
              <a:t>In natural language processing, there are two popular syntactic parsing methods</a:t>
            </a:r>
          </a:p>
        </p:txBody>
      </p:sp>
      <p:pic>
        <p:nvPicPr>
          <p:cNvPr id="5" name="Picture 4" descr="A picture containing text, diagram, screenshot, font&#10;&#10;Description automatically generated">
            <a:extLst>
              <a:ext uri="{FF2B5EF4-FFF2-40B4-BE49-F238E27FC236}">
                <a16:creationId xmlns:a16="http://schemas.microsoft.com/office/drawing/2014/main" id="{AC3D644F-4D05-6B51-1932-A3F2E38C2CD3}"/>
              </a:ext>
            </a:extLst>
          </p:cNvPr>
          <p:cNvPicPr>
            <a:picLocks noChangeAspect="1"/>
          </p:cNvPicPr>
          <p:nvPr/>
        </p:nvPicPr>
        <p:blipFill rotWithShape="1">
          <a:blip r:embed="rId2">
            <a:extLst>
              <a:ext uri="{28A0092B-C50C-407E-A947-70E740481C1C}">
                <a14:useLocalDpi xmlns:a14="http://schemas.microsoft.com/office/drawing/2010/main" val="0"/>
              </a:ext>
            </a:extLst>
          </a:blip>
          <a:srcRect t="580" b="6472"/>
          <a:stretch/>
        </p:blipFill>
        <p:spPr>
          <a:xfrm>
            <a:off x="1931828" y="2416628"/>
            <a:ext cx="2810141" cy="3200401"/>
          </a:xfrm>
          <a:prstGeom prst="rect">
            <a:avLst/>
          </a:prstGeom>
        </p:spPr>
      </p:pic>
      <p:pic>
        <p:nvPicPr>
          <p:cNvPr id="7" name="Picture 6" descr="A picture containing text, font, diagram, screenshot&#10;&#10;Description automatically generated">
            <a:extLst>
              <a:ext uri="{FF2B5EF4-FFF2-40B4-BE49-F238E27FC236}">
                <a16:creationId xmlns:a16="http://schemas.microsoft.com/office/drawing/2014/main" id="{1F404948-91D6-325E-F599-8C377B6024B1}"/>
              </a:ext>
            </a:extLst>
          </p:cNvPr>
          <p:cNvPicPr>
            <a:picLocks noChangeAspect="1"/>
          </p:cNvPicPr>
          <p:nvPr/>
        </p:nvPicPr>
        <p:blipFill rotWithShape="1">
          <a:blip r:embed="rId3">
            <a:extLst>
              <a:ext uri="{28A0092B-C50C-407E-A947-70E740481C1C}">
                <a14:useLocalDpi xmlns:a14="http://schemas.microsoft.com/office/drawing/2010/main" val="0"/>
              </a:ext>
            </a:extLst>
          </a:blip>
          <a:srcRect b="22911"/>
          <a:stretch/>
        </p:blipFill>
        <p:spPr>
          <a:xfrm>
            <a:off x="6770914" y="2950140"/>
            <a:ext cx="3779099" cy="1066689"/>
          </a:xfrm>
          <a:prstGeom prst="rect">
            <a:avLst/>
          </a:prstGeom>
        </p:spPr>
      </p:pic>
      <p:sp>
        <p:nvSpPr>
          <p:cNvPr id="4" name="Slide Number Placeholder 3">
            <a:extLst>
              <a:ext uri="{FF2B5EF4-FFF2-40B4-BE49-F238E27FC236}">
                <a16:creationId xmlns:a16="http://schemas.microsoft.com/office/drawing/2014/main" id="{EF52DDB5-E189-A365-6437-2211469C20A2}"/>
              </a:ext>
            </a:extLst>
          </p:cNvPr>
          <p:cNvSpPr>
            <a:spLocks noGrp="1"/>
          </p:cNvSpPr>
          <p:nvPr>
            <p:ph type="sldNum" sz="quarter" idx="12"/>
          </p:nvPr>
        </p:nvSpPr>
        <p:spPr/>
        <p:txBody>
          <a:bodyPr/>
          <a:lstStyle/>
          <a:p>
            <a:fld id="{5F2E2D64-2AF7-44BE-8925-D454CE4894DF}" type="slidenum">
              <a:rPr lang="en-US" smtClean="0"/>
              <a:t>39</a:t>
            </a:fld>
            <a:endParaRPr lang="en-US"/>
          </a:p>
        </p:txBody>
      </p:sp>
      <p:sp>
        <p:nvSpPr>
          <p:cNvPr id="6" name="TextBox 5">
            <a:extLst>
              <a:ext uri="{FF2B5EF4-FFF2-40B4-BE49-F238E27FC236}">
                <a16:creationId xmlns:a16="http://schemas.microsoft.com/office/drawing/2014/main" id="{18138944-112E-E168-511F-217706DCA522}"/>
              </a:ext>
            </a:extLst>
          </p:cNvPr>
          <p:cNvSpPr txBox="1"/>
          <p:nvPr/>
        </p:nvSpPr>
        <p:spPr>
          <a:xfrm>
            <a:off x="2176313" y="5911432"/>
            <a:ext cx="2329542" cy="369332"/>
          </a:xfrm>
          <a:prstGeom prst="rect">
            <a:avLst/>
          </a:prstGeom>
          <a:noFill/>
        </p:spPr>
        <p:txBody>
          <a:bodyPr wrap="square" rtlCol="0">
            <a:spAutoFit/>
          </a:bodyPr>
          <a:lstStyle/>
          <a:p>
            <a:r>
              <a:rPr lang="en-US" sz="1800">
                <a:latin typeface="Arial" panose="020B0604020202020204" pitchFamily="34" charset="0"/>
                <a:cs typeface="Arial" panose="020B0604020202020204" pitchFamily="34" charset="0"/>
              </a:rPr>
              <a:t>Constituency parsing</a:t>
            </a:r>
          </a:p>
        </p:txBody>
      </p:sp>
      <p:sp>
        <p:nvSpPr>
          <p:cNvPr id="8" name="TextBox 7">
            <a:extLst>
              <a:ext uri="{FF2B5EF4-FFF2-40B4-BE49-F238E27FC236}">
                <a16:creationId xmlns:a16="http://schemas.microsoft.com/office/drawing/2014/main" id="{0888A7EE-1078-B21D-8603-62DB0E775A03}"/>
              </a:ext>
            </a:extLst>
          </p:cNvPr>
          <p:cNvSpPr txBox="1"/>
          <p:nvPr/>
        </p:nvSpPr>
        <p:spPr>
          <a:xfrm>
            <a:off x="7495692" y="5911432"/>
            <a:ext cx="2329542" cy="369332"/>
          </a:xfrm>
          <a:prstGeom prst="rect">
            <a:avLst/>
          </a:prstGeom>
          <a:noFill/>
        </p:spPr>
        <p:txBody>
          <a:bodyPr wrap="square" rtlCol="0">
            <a:spAutoFit/>
          </a:bodyPr>
          <a:lstStyle/>
          <a:p>
            <a:r>
              <a:rPr lang="en-US" sz="1800">
                <a:latin typeface="Arial" panose="020B0604020202020204" pitchFamily="34" charset="0"/>
                <a:cs typeface="Arial" panose="020B0604020202020204" pitchFamily="34" charset="0"/>
              </a:rPr>
              <a:t>Dependency parsing</a:t>
            </a:r>
          </a:p>
        </p:txBody>
      </p:sp>
    </p:spTree>
    <p:extLst>
      <p:ext uri="{BB962C8B-B14F-4D97-AF65-F5344CB8AC3E}">
        <p14:creationId xmlns:p14="http://schemas.microsoft.com/office/powerpoint/2010/main" val="271924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C7A4-3AFA-1F48-C5AC-0EB2B9E2B99C}"/>
              </a:ext>
            </a:extLst>
          </p:cNvPr>
          <p:cNvSpPr>
            <a:spLocks noGrp="1"/>
          </p:cNvSpPr>
          <p:nvPr>
            <p:ph type="title"/>
          </p:nvPr>
        </p:nvSpPr>
        <p:spPr>
          <a:xfrm>
            <a:off x="77821" y="131661"/>
            <a:ext cx="11712103" cy="812595"/>
          </a:xfrm>
        </p:spPr>
        <p:txBody>
          <a:bodyPr>
            <a:normAutofit/>
          </a:bodyPr>
          <a:lstStyle/>
          <a:p>
            <a:r>
              <a:rPr lang="en-US" sz="2800" b="1">
                <a:latin typeface="Helvetica Neue" panose="020B0604020202020204"/>
              </a:rPr>
              <a:t>Typical studies of language processing with controlled experiments</a:t>
            </a:r>
          </a:p>
        </p:txBody>
      </p:sp>
      <p:sp>
        <p:nvSpPr>
          <p:cNvPr id="5" name="TextBox 4">
            <a:extLst>
              <a:ext uri="{FF2B5EF4-FFF2-40B4-BE49-F238E27FC236}">
                <a16:creationId xmlns:a16="http://schemas.microsoft.com/office/drawing/2014/main" id="{433EA900-5C0D-DB43-50BF-16B7290280B6}"/>
              </a:ext>
            </a:extLst>
          </p:cNvPr>
          <p:cNvSpPr txBox="1"/>
          <p:nvPr/>
        </p:nvSpPr>
        <p:spPr>
          <a:xfrm>
            <a:off x="166991" y="1134017"/>
            <a:ext cx="6094378" cy="1200329"/>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rPr>
              <a:t>How the human brain computes and encodes syntactic structures?</a:t>
            </a:r>
          </a:p>
          <a:p>
            <a:pPr marL="742950" lvl="1" indent="-285750">
              <a:buFont typeface="Arial" panose="020B0604020202020204" pitchFamily="34" charset="0"/>
              <a:buChar char="•"/>
            </a:pPr>
            <a:r>
              <a:rPr lang="en-US" b="1">
                <a:latin typeface="+mj-lt"/>
                <a:cs typeface="Arial" panose="020B0604020202020204" pitchFamily="34" charset="0"/>
              </a:rPr>
              <a:t>Syntax:</a:t>
            </a:r>
            <a:r>
              <a:rPr lang="en-US">
                <a:latin typeface="+mj-lt"/>
                <a:cs typeface="Arial" panose="020B0604020202020204" pitchFamily="34" charset="0"/>
              </a:rPr>
              <a:t> how do words structurally combine to form sentences and meaning?</a:t>
            </a:r>
            <a:endParaRPr lang="en-US" b="1">
              <a:latin typeface="+mj-lt"/>
            </a:endParaRPr>
          </a:p>
        </p:txBody>
      </p:sp>
      <p:sp>
        <p:nvSpPr>
          <p:cNvPr id="3" name="Slide Number Placeholder 2">
            <a:extLst>
              <a:ext uri="{FF2B5EF4-FFF2-40B4-BE49-F238E27FC236}">
                <a16:creationId xmlns:a16="http://schemas.microsoft.com/office/drawing/2014/main" id="{53A49118-B488-F17D-6CFF-02C0236F25BA}"/>
              </a:ext>
            </a:extLst>
          </p:cNvPr>
          <p:cNvSpPr>
            <a:spLocks noGrp="1"/>
          </p:cNvSpPr>
          <p:nvPr>
            <p:ph type="sldNum" sz="quarter" idx="12"/>
          </p:nvPr>
        </p:nvSpPr>
        <p:spPr/>
        <p:txBody>
          <a:bodyPr/>
          <a:lstStyle/>
          <a:p>
            <a:fld id="{5F2E2D64-2AF7-44BE-8925-D454CE4894DF}" type="slidenum">
              <a:rPr lang="en-US" smtClean="0"/>
              <a:t>4</a:t>
            </a:fld>
            <a:endParaRPr lang="en-US"/>
          </a:p>
        </p:txBody>
      </p:sp>
      <p:sp>
        <p:nvSpPr>
          <p:cNvPr id="6" name="Google Shape;249;p17">
            <a:extLst>
              <a:ext uri="{FF2B5EF4-FFF2-40B4-BE49-F238E27FC236}">
                <a16:creationId xmlns:a16="http://schemas.microsoft.com/office/drawing/2014/main" id="{3CA6900D-083F-0C76-3ABA-F9DD7248D00D}"/>
              </a:ext>
            </a:extLst>
          </p:cNvPr>
          <p:cNvSpPr txBox="1"/>
          <p:nvPr/>
        </p:nvSpPr>
        <p:spPr>
          <a:xfrm>
            <a:off x="7346818" y="1600873"/>
            <a:ext cx="2334444" cy="492402"/>
          </a:xfrm>
          <a:prstGeom prst="rect">
            <a:avLst/>
          </a:prstGeom>
          <a:solidFill>
            <a:srgbClr val="FFF2CC"/>
          </a:solidFill>
          <a:ln>
            <a:noFill/>
          </a:ln>
        </p:spPr>
        <p:txBody>
          <a:bodyPr spcFirstLastPara="1" wrap="square" lIns="121900" tIns="121900" rIns="121900" bIns="121900" anchor="t" anchorCtr="0">
            <a:spAutoFit/>
          </a:bodyPr>
          <a:lstStyle/>
          <a:p>
            <a:r>
              <a:rPr lang="en-US" sz="1600"/>
              <a:t>Controlled experiments</a:t>
            </a:r>
            <a:endParaRPr sz="1600">
              <a:latin typeface="Montserrat"/>
              <a:ea typeface="Montserrat"/>
              <a:cs typeface="Montserrat"/>
              <a:sym typeface="Montserrat"/>
            </a:endParaRPr>
          </a:p>
        </p:txBody>
      </p:sp>
      <p:sp>
        <p:nvSpPr>
          <p:cNvPr id="7" name="Google Shape;249;p17">
            <a:extLst>
              <a:ext uri="{FF2B5EF4-FFF2-40B4-BE49-F238E27FC236}">
                <a16:creationId xmlns:a16="http://schemas.microsoft.com/office/drawing/2014/main" id="{4D923FAB-2902-E198-44DC-80ABAB5B2166}"/>
              </a:ext>
            </a:extLst>
          </p:cNvPr>
          <p:cNvSpPr txBox="1"/>
          <p:nvPr/>
        </p:nvSpPr>
        <p:spPr>
          <a:xfrm>
            <a:off x="5771263" y="3409672"/>
            <a:ext cx="2527514" cy="984845"/>
          </a:xfrm>
          <a:prstGeom prst="rect">
            <a:avLst/>
          </a:prstGeom>
          <a:solidFill>
            <a:srgbClr val="FFF2CC"/>
          </a:solidFill>
          <a:ln>
            <a:noFill/>
          </a:ln>
        </p:spPr>
        <p:txBody>
          <a:bodyPr spcFirstLastPara="1" wrap="square" lIns="121900" tIns="121900" rIns="121900" bIns="121900" anchor="t" anchorCtr="0">
            <a:spAutoFit/>
          </a:bodyPr>
          <a:lstStyle/>
          <a:p>
            <a:r>
              <a:rPr lang="en-US" sz="1600"/>
              <a:t>I believe that you should accept the proposal of your new associate</a:t>
            </a:r>
            <a:endParaRPr sz="1600">
              <a:latin typeface="Montserrat"/>
              <a:ea typeface="Montserrat"/>
              <a:cs typeface="Montserrat"/>
              <a:sym typeface="Montserrat"/>
            </a:endParaRPr>
          </a:p>
        </p:txBody>
      </p:sp>
      <p:sp>
        <p:nvSpPr>
          <p:cNvPr id="8" name="Google Shape;249;p17">
            <a:extLst>
              <a:ext uri="{FF2B5EF4-FFF2-40B4-BE49-F238E27FC236}">
                <a16:creationId xmlns:a16="http://schemas.microsoft.com/office/drawing/2014/main" id="{92302C4B-E57B-326F-3A89-F0D1AF4480E5}"/>
              </a:ext>
            </a:extLst>
          </p:cNvPr>
          <p:cNvSpPr txBox="1"/>
          <p:nvPr/>
        </p:nvSpPr>
        <p:spPr>
          <a:xfrm>
            <a:off x="9102003" y="3418768"/>
            <a:ext cx="2334444" cy="984845"/>
          </a:xfrm>
          <a:prstGeom prst="rect">
            <a:avLst/>
          </a:prstGeom>
          <a:solidFill>
            <a:srgbClr val="FFF2CC"/>
          </a:solidFill>
          <a:ln>
            <a:noFill/>
          </a:ln>
        </p:spPr>
        <p:txBody>
          <a:bodyPr spcFirstLastPara="1" wrap="square" lIns="121900" tIns="121900" rIns="121900" bIns="121900" anchor="t" anchorCtr="0">
            <a:spAutoFit/>
          </a:bodyPr>
          <a:lstStyle/>
          <a:p>
            <a:r>
              <a:rPr lang="en-US" sz="1600"/>
              <a:t>thing very tree where of watching copy tensed they states heart plus</a:t>
            </a:r>
            <a:endParaRPr sz="1600">
              <a:latin typeface="Montserrat"/>
              <a:ea typeface="Montserrat"/>
              <a:cs typeface="Montserrat"/>
              <a:sym typeface="Montserrat"/>
            </a:endParaRPr>
          </a:p>
        </p:txBody>
      </p:sp>
      <p:cxnSp>
        <p:nvCxnSpPr>
          <p:cNvPr id="11" name="Straight Arrow Connector 10">
            <a:extLst>
              <a:ext uri="{FF2B5EF4-FFF2-40B4-BE49-F238E27FC236}">
                <a16:creationId xmlns:a16="http://schemas.microsoft.com/office/drawing/2014/main" id="{6A0C7AB6-606F-1039-AD6B-7635F7DD5807}"/>
              </a:ext>
            </a:extLst>
          </p:cNvPr>
          <p:cNvCxnSpPr/>
          <p:nvPr/>
        </p:nvCxnSpPr>
        <p:spPr>
          <a:xfrm flipH="1">
            <a:off x="7177549" y="2150074"/>
            <a:ext cx="1197428" cy="119804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BC69CE4B-1DD5-88A1-C435-4CDD168F0901}"/>
              </a:ext>
            </a:extLst>
          </p:cNvPr>
          <p:cNvCxnSpPr>
            <a:cxnSpLocks/>
          </p:cNvCxnSpPr>
          <p:nvPr/>
        </p:nvCxnSpPr>
        <p:spPr>
          <a:xfrm>
            <a:off x="8374977" y="2157343"/>
            <a:ext cx="1458686" cy="11209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1A3614E3-CB04-9FF9-D6BF-717CF1B3B2A9}"/>
              </a:ext>
            </a:extLst>
          </p:cNvPr>
          <p:cNvSpPr txBox="1"/>
          <p:nvPr/>
        </p:nvSpPr>
        <p:spPr>
          <a:xfrm>
            <a:off x="5625763" y="2631990"/>
            <a:ext cx="2818513" cy="338554"/>
          </a:xfrm>
          <a:prstGeom prst="rect">
            <a:avLst/>
          </a:prstGeom>
          <a:solidFill>
            <a:schemeClr val="bg1"/>
          </a:solidFill>
          <a:ln>
            <a:noFill/>
          </a:ln>
        </p:spPr>
        <p:txBody>
          <a:bodyPr wrap="square" rtlCol="0">
            <a:spAutoFit/>
          </a:bodyPr>
          <a:lstStyle/>
          <a:p>
            <a:r>
              <a:rPr lang="en-US" sz="1600"/>
              <a:t>Structured complex sentence</a:t>
            </a:r>
          </a:p>
        </p:txBody>
      </p:sp>
      <p:sp>
        <p:nvSpPr>
          <p:cNvPr id="16" name="TextBox 15">
            <a:extLst>
              <a:ext uri="{FF2B5EF4-FFF2-40B4-BE49-F238E27FC236}">
                <a16:creationId xmlns:a16="http://schemas.microsoft.com/office/drawing/2014/main" id="{77B972F5-9571-6FB4-5058-F632BFD202D2}"/>
              </a:ext>
            </a:extLst>
          </p:cNvPr>
          <p:cNvSpPr txBox="1"/>
          <p:nvPr/>
        </p:nvSpPr>
        <p:spPr>
          <a:xfrm>
            <a:off x="8826193" y="2631990"/>
            <a:ext cx="1169870" cy="338554"/>
          </a:xfrm>
          <a:prstGeom prst="rect">
            <a:avLst/>
          </a:prstGeom>
          <a:solidFill>
            <a:schemeClr val="bg1"/>
          </a:solidFill>
          <a:ln>
            <a:noFill/>
          </a:ln>
        </p:spPr>
        <p:txBody>
          <a:bodyPr wrap="square" rtlCol="0">
            <a:spAutoFit/>
          </a:bodyPr>
          <a:lstStyle/>
          <a:p>
            <a:r>
              <a:rPr lang="en-US" sz="1600"/>
              <a:t>Word lists</a:t>
            </a:r>
          </a:p>
        </p:txBody>
      </p:sp>
      <p:sp>
        <p:nvSpPr>
          <p:cNvPr id="22" name="Google Shape;131;p20">
            <a:extLst>
              <a:ext uri="{FF2B5EF4-FFF2-40B4-BE49-F238E27FC236}">
                <a16:creationId xmlns:a16="http://schemas.microsoft.com/office/drawing/2014/main" id="{441ABEAA-F68A-3FCD-FD1F-17593CC873B3}"/>
              </a:ext>
            </a:extLst>
          </p:cNvPr>
          <p:cNvSpPr txBox="1"/>
          <p:nvPr/>
        </p:nvSpPr>
        <p:spPr>
          <a:xfrm>
            <a:off x="166991" y="6333356"/>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Pallier et al. 2011            </a:t>
            </a:r>
            <a:endParaRPr sz="1333">
              <a:latin typeface="Montserrat"/>
              <a:ea typeface="Montserrat"/>
              <a:cs typeface="Montserrat"/>
              <a:sym typeface="Montserrat"/>
            </a:endParaRPr>
          </a:p>
        </p:txBody>
      </p:sp>
      <p:pic>
        <p:nvPicPr>
          <p:cNvPr id="24" name="Picture 23" descr="A diagram of a line of lines&#10;&#10;Description automatically generated with medium confidence">
            <a:extLst>
              <a:ext uri="{FF2B5EF4-FFF2-40B4-BE49-F238E27FC236}">
                <a16:creationId xmlns:a16="http://schemas.microsoft.com/office/drawing/2014/main" id="{7F6A3114-F4A9-EA1C-4C42-53058EBA16CF}"/>
              </a:ext>
            </a:extLst>
          </p:cNvPr>
          <p:cNvPicPr>
            <a:picLocks noChangeAspect="1"/>
          </p:cNvPicPr>
          <p:nvPr/>
        </p:nvPicPr>
        <p:blipFill rotWithShape="1">
          <a:blip r:embed="rId3">
            <a:extLst>
              <a:ext uri="{28A0092B-C50C-407E-A947-70E740481C1C}">
                <a14:useLocalDpi xmlns:a14="http://schemas.microsoft.com/office/drawing/2010/main" val="0"/>
              </a:ext>
            </a:extLst>
          </a:blip>
          <a:srcRect b="92542"/>
          <a:stretch/>
        </p:blipFill>
        <p:spPr>
          <a:xfrm>
            <a:off x="9182265" y="4553935"/>
            <a:ext cx="2254182" cy="392983"/>
          </a:xfrm>
          <a:prstGeom prst="rect">
            <a:avLst/>
          </a:prstGeom>
        </p:spPr>
      </p:pic>
      <p:pic>
        <p:nvPicPr>
          <p:cNvPr id="25" name="Picture 24" descr="A diagram of a line of lines&#10;&#10;Description automatically generated with medium confidence">
            <a:extLst>
              <a:ext uri="{FF2B5EF4-FFF2-40B4-BE49-F238E27FC236}">
                <a16:creationId xmlns:a16="http://schemas.microsoft.com/office/drawing/2014/main" id="{8E271DDF-ED8B-A7C6-D1A5-05B332A946B8}"/>
              </a:ext>
            </a:extLst>
          </p:cNvPr>
          <p:cNvPicPr>
            <a:picLocks noChangeAspect="1"/>
          </p:cNvPicPr>
          <p:nvPr/>
        </p:nvPicPr>
        <p:blipFill rotWithShape="1">
          <a:blip r:embed="rId3">
            <a:extLst>
              <a:ext uri="{28A0092B-C50C-407E-A947-70E740481C1C}">
                <a14:useLocalDpi xmlns:a14="http://schemas.microsoft.com/office/drawing/2010/main" val="0"/>
              </a:ext>
            </a:extLst>
          </a:blip>
          <a:srcRect b="71994"/>
          <a:stretch/>
        </p:blipFill>
        <p:spPr>
          <a:xfrm>
            <a:off x="5845312" y="4553935"/>
            <a:ext cx="2254182" cy="1475664"/>
          </a:xfrm>
          <a:prstGeom prst="rect">
            <a:avLst/>
          </a:prstGeom>
        </p:spPr>
      </p:pic>
      <p:pic>
        <p:nvPicPr>
          <p:cNvPr id="26" name="Picture 25" descr="A diagram of a line of lines&#10;&#10;Description automatically generated with medium confidence">
            <a:extLst>
              <a:ext uri="{FF2B5EF4-FFF2-40B4-BE49-F238E27FC236}">
                <a16:creationId xmlns:a16="http://schemas.microsoft.com/office/drawing/2014/main" id="{57018C0F-9DEA-39EE-3CD3-FFB3502D2A2E}"/>
              </a:ext>
            </a:extLst>
          </p:cNvPr>
          <p:cNvPicPr>
            <a:picLocks noChangeAspect="1"/>
          </p:cNvPicPr>
          <p:nvPr/>
        </p:nvPicPr>
        <p:blipFill rotWithShape="1">
          <a:blip r:embed="rId3">
            <a:extLst>
              <a:ext uri="{28A0092B-C50C-407E-A947-70E740481C1C}">
                <a14:useLocalDpi xmlns:a14="http://schemas.microsoft.com/office/drawing/2010/main" val="0"/>
              </a:ext>
            </a:extLst>
          </a:blip>
          <a:srcRect t="92036"/>
          <a:stretch/>
        </p:blipFill>
        <p:spPr>
          <a:xfrm>
            <a:off x="5886156" y="5974083"/>
            <a:ext cx="2254182" cy="419612"/>
          </a:xfrm>
          <a:prstGeom prst="rect">
            <a:avLst/>
          </a:prstGeom>
        </p:spPr>
      </p:pic>
      <p:pic>
        <p:nvPicPr>
          <p:cNvPr id="27" name="Picture 26" descr="A diagram of a line of lines&#10;&#10;Description automatically generated with medium confidence">
            <a:extLst>
              <a:ext uri="{FF2B5EF4-FFF2-40B4-BE49-F238E27FC236}">
                <a16:creationId xmlns:a16="http://schemas.microsoft.com/office/drawing/2014/main" id="{43B76348-6AC5-509E-06DC-CA910B3C2AC4}"/>
              </a:ext>
            </a:extLst>
          </p:cNvPr>
          <p:cNvPicPr>
            <a:picLocks noChangeAspect="1"/>
          </p:cNvPicPr>
          <p:nvPr/>
        </p:nvPicPr>
        <p:blipFill rotWithShape="1">
          <a:blip r:embed="rId3">
            <a:extLst>
              <a:ext uri="{28A0092B-C50C-407E-A947-70E740481C1C}">
                <a14:useLocalDpi xmlns:a14="http://schemas.microsoft.com/office/drawing/2010/main" val="0"/>
              </a:ext>
            </a:extLst>
          </a:blip>
          <a:srcRect t="85478"/>
          <a:stretch/>
        </p:blipFill>
        <p:spPr>
          <a:xfrm>
            <a:off x="9182265" y="5606805"/>
            <a:ext cx="2254182" cy="765192"/>
          </a:xfrm>
          <a:prstGeom prst="rect">
            <a:avLst/>
          </a:prstGeom>
        </p:spPr>
      </p:pic>
    </p:spTree>
    <p:extLst>
      <p:ext uri="{BB962C8B-B14F-4D97-AF65-F5344CB8AC3E}">
        <p14:creationId xmlns:p14="http://schemas.microsoft.com/office/powerpoint/2010/main" val="198739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3592-711A-3EF5-CA43-831F54C3AB6B}"/>
              </a:ext>
            </a:extLst>
          </p:cNvPr>
          <p:cNvSpPr>
            <a:spLocks noGrp="1"/>
          </p:cNvSpPr>
          <p:nvPr>
            <p:ph type="title"/>
          </p:nvPr>
        </p:nvSpPr>
        <p:spPr>
          <a:xfrm>
            <a:off x="291259" y="59179"/>
            <a:ext cx="10515599" cy="686708"/>
          </a:xfrm>
        </p:spPr>
        <p:txBody>
          <a:bodyPr vert="horz" lIns="91440" tIns="45720" rIns="91440" bIns="45720" rtlCol="0" anchor="b">
            <a:normAutofit/>
          </a:bodyPr>
          <a:lstStyle/>
          <a:p>
            <a:r>
              <a:rPr lang="en-US" sz="2800" b="1" kern="1200">
                <a:solidFill>
                  <a:schemeClr val="tx1"/>
                </a:solidFill>
                <a:latin typeface="Helvetica Neue" panose="020B0604020202020204"/>
              </a:rPr>
              <a:t>Listening data target: human brain recordings</a:t>
            </a:r>
          </a:p>
        </p:txBody>
      </p:sp>
      <p:pic>
        <p:nvPicPr>
          <p:cNvPr id="5" name="Content Placeholder 4" descr="Diagram&#10;&#10;Description automatically generated">
            <a:extLst>
              <a:ext uri="{FF2B5EF4-FFF2-40B4-BE49-F238E27FC236}">
                <a16:creationId xmlns:a16="http://schemas.microsoft.com/office/drawing/2014/main" id="{360EB462-06E9-8F86-08E7-A405ED9B81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33850" y="1714500"/>
            <a:ext cx="7969419" cy="3790950"/>
          </a:xfrm>
          <a:prstGeom prst="rect">
            <a:avLst/>
          </a:prstGeom>
        </p:spPr>
      </p:pic>
      <p:sp>
        <p:nvSpPr>
          <p:cNvPr id="9" name="TextBox 8">
            <a:extLst>
              <a:ext uri="{FF2B5EF4-FFF2-40B4-BE49-F238E27FC236}">
                <a16:creationId xmlns:a16="http://schemas.microsoft.com/office/drawing/2014/main" id="{FEC3C459-F503-DB04-8C3E-70481E5EB930}"/>
              </a:ext>
            </a:extLst>
          </p:cNvPr>
          <p:cNvSpPr txBox="1"/>
          <p:nvPr/>
        </p:nvSpPr>
        <p:spPr>
          <a:xfrm>
            <a:off x="328280" y="1253433"/>
            <a:ext cx="3282505" cy="2585323"/>
          </a:xfrm>
          <a:prstGeom prst="rect">
            <a:avLst/>
          </a:prstGeom>
          <a:noFill/>
        </p:spPr>
        <p:txBody>
          <a:bodyPr wrap="square">
            <a:spAutoFit/>
          </a:bodyPr>
          <a:lstStyle/>
          <a:p>
            <a:pPr marL="285750" indent="-285750">
              <a:buFont typeface="Arial" panose="020B0604020202020204" pitchFamily="34" charset="0"/>
              <a:buChar char="•"/>
            </a:pPr>
            <a:r>
              <a:rPr lang="en-US"/>
              <a:t>We use Tunneling story: </a:t>
            </a:r>
          </a:p>
          <a:p>
            <a:pPr marL="742950" lvl="1" indent="-285750">
              <a:buFont typeface="Arial" panose="020B0604020202020204" pitchFamily="34" charset="0"/>
              <a:buChar char="•"/>
            </a:pPr>
            <a:r>
              <a:rPr lang="en-US"/>
              <a:t>22 subjects,</a:t>
            </a:r>
          </a:p>
          <a:p>
            <a:pPr marL="742950" lvl="1" indent="-285750">
              <a:buFont typeface="Arial" panose="020B0604020202020204" pitchFamily="34" charset="0"/>
              <a:buChar char="•"/>
            </a:pPr>
            <a:r>
              <a:rPr lang="en-US"/>
              <a:t>1023 TRs (repetition time)</a:t>
            </a:r>
          </a:p>
          <a:p>
            <a:pPr marL="742950" lvl="1" indent="-285750">
              <a:buFont typeface="Arial" panose="020B0604020202020204" pitchFamily="34" charset="0"/>
              <a:buChar char="•"/>
            </a:pPr>
            <a:r>
              <a:rPr lang="en-US"/>
              <a:t>here it is 1.5 sec.</a:t>
            </a:r>
          </a:p>
          <a:p>
            <a:endParaRPr lang="en-US"/>
          </a:p>
          <a:p>
            <a:r>
              <a:rPr lang="en-US" i="1"/>
              <a:t>Example: </a:t>
            </a:r>
            <a:r>
              <a:rPr lang="en-US" b="0" i="0">
                <a:solidFill>
                  <a:srgbClr val="202124"/>
                </a:solidFill>
                <a:effectLst/>
                <a:latin typeface="arial" panose="020B0604020202020204" pitchFamily="34" charset="0"/>
              </a:rPr>
              <a:t>''</a:t>
            </a:r>
            <a:r>
              <a:rPr lang="en-US" i="1"/>
              <a:t>I began my illustrious carrier in journalism…</a:t>
            </a:r>
            <a:r>
              <a:rPr lang="en-US" b="0" i="0">
                <a:solidFill>
                  <a:srgbClr val="202124"/>
                </a:solidFill>
                <a:effectLst/>
                <a:latin typeface="arial" panose="020B0604020202020204" pitchFamily="34" charset="0"/>
              </a:rPr>
              <a:t>''</a:t>
            </a:r>
            <a:endParaRPr lang="en-US" i="1"/>
          </a:p>
        </p:txBody>
      </p:sp>
      <p:sp>
        <p:nvSpPr>
          <p:cNvPr id="3" name="Slide Number Placeholder 2">
            <a:extLst>
              <a:ext uri="{FF2B5EF4-FFF2-40B4-BE49-F238E27FC236}">
                <a16:creationId xmlns:a16="http://schemas.microsoft.com/office/drawing/2014/main" id="{6FEDEC18-4218-B8DC-EBF5-08E1B34C3C59}"/>
              </a:ext>
            </a:extLst>
          </p:cNvPr>
          <p:cNvSpPr>
            <a:spLocks noGrp="1"/>
          </p:cNvSpPr>
          <p:nvPr>
            <p:ph type="sldNum" sz="quarter" idx="12"/>
          </p:nvPr>
        </p:nvSpPr>
        <p:spPr/>
        <p:txBody>
          <a:bodyPr/>
          <a:lstStyle/>
          <a:p>
            <a:fld id="{DF986BDD-F95F-4181-AE47-1964E683E3C8}" type="slidenum">
              <a:rPr lang="en-US" smtClean="0"/>
              <a:t>40</a:t>
            </a:fld>
            <a:endParaRPr lang="en-US"/>
          </a:p>
        </p:txBody>
      </p:sp>
      <p:pic>
        <p:nvPicPr>
          <p:cNvPr id="7" name="Google Shape;212;p7">
            <a:extLst>
              <a:ext uri="{FF2B5EF4-FFF2-40B4-BE49-F238E27FC236}">
                <a16:creationId xmlns:a16="http://schemas.microsoft.com/office/drawing/2014/main" id="{10108F5C-B934-127D-064A-06CB48911CA4}"/>
              </a:ext>
            </a:extLst>
          </p:cNvPr>
          <p:cNvPicPr preferRelativeResize="0"/>
          <p:nvPr/>
        </p:nvPicPr>
        <p:blipFill rotWithShape="1">
          <a:blip r:embed="rId4">
            <a:alphaModFix/>
          </a:blip>
          <a:srcRect l="18139" t="3304" r="16350" b="65931"/>
          <a:stretch/>
        </p:blipFill>
        <p:spPr>
          <a:xfrm>
            <a:off x="457200" y="4419671"/>
            <a:ext cx="3024826" cy="1290465"/>
          </a:xfrm>
          <a:prstGeom prst="rect">
            <a:avLst/>
          </a:prstGeom>
          <a:noFill/>
          <a:ln>
            <a:noFill/>
          </a:ln>
        </p:spPr>
      </p:pic>
      <p:sp>
        <p:nvSpPr>
          <p:cNvPr id="6" name="Google Shape;678;p35">
            <a:extLst>
              <a:ext uri="{FF2B5EF4-FFF2-40B4-BE49-F238E27FC236}">
                <a16:creationId xmlns:a16="http://schemas.microsoft.com/office/drawing/2014/main" id="{C1CCF9A8-C7EF-E7B2-9E33-D6326EB4F330}"/>
              </a:ext>
            </a:extLst>
          </p:cNvPr>
          <p:cNvSpPr txBox="1"/>
          <p:nvPr/>
        </p:nvSpPr>
        <p:spPr>
          <a:xfrm>
            <a:off x="1259585" y="5487429"/>
            <a:ext cx="2351200" cy="861734"/>
          </a:xfrm>
          <a:prstGeom prst="rect">
            <a:avLst/>
          </a:prstGeom>
          <a:noFill/>
          <a:ln>
            <a:noFill/>
          </a:ln>
        </p:spPr>
        <p:txBody>
          <a:bodyPr spcFirstLastPara="1" wrap="square" lIns="121900" tIns="121900" rIns="121900" bIns="121900" anchor="t" anchorCtr="0">
            <a:spAutoFit/>
          </a:bodyPr>
          <a:lstStyle/>
          <a:p>
            <a:r>
              <a:rPr lang="en" sz="2000">
                <a:latin typeface="Montserrat"/>
                <a:ea typeface="Montserrat"/>
                <a:cs typeface="Montserrat"/>
                <a:sym typeface="Montserrat"/>
              </a:rPr>
              <a:t>Language Network</a:t>
            </a:r>
            <a:endParaRPr sz="2000">
              <a:latin typeface="Montserrat"/>
              <a:ea typeface="Montserrat"/>
              <a:cs typeface="Montserrat"/>
              <a:sym typeface="Montserrat"/>
            </a:endParaRPr>
          </a:p>
        </p:txBody>
      </p:sp>
      <p:sp>
        <p:nvSpPr>
          <p:cNvPr id="8" name="Google Shape;676;p35">
            <a:extLst>
              <a:ext uri="{FF2B5EF4-FFF2-40B4-BE49-F238E27FC236}">
                <a16:creationId xmlns:a16="http://schemas.microsoft.com/office/drawing/2014/main" id="{EB46C7D9-EA7F-A2DB-FF32-0B1AE83EFA74}"/>
              </a:ext>
            </a:extLst>
          </p:cNvPr>
          <p:cNvSpPr txBox="1"/>
          <p:nvPr/>
        </p:nvSpPr>
        <p:spPr>
          <a:xfrm>
            <a:off x="926601" y="6131610"/>
            <a:ext cx="2654800" cy="589865"/>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pPr>
            <a:r>
              <a:rPr lang="en" sz="1000">
                <a:solidFill>
                  <a:schemeClr val="dk1"/>
                </a:solidFill>
                <a:latin typeface="Montserrat"/>
                <a:ea typeface="Montserrat"/>
                <a:cs typeface="Montserrat"/>
                <a:sym typeface="Montserrat"/>
              </a:rPr>
              <a:t> [Fedorenko et al. 2010, 2014]</a:t>
            </a:r>
            <a:endParaRPr sz="1000">
              <a:solidFill>
                <a:schemeClr val="dk1"/>
              </a:solidFill>
              <a:latin typeface="Montserrat"/>
              <a:ea typeface="Montserrat"/>
              <a:cs typeface="Montserrat"/>
              <a:sym typeface="Montserrat"/>
            </a:endParaRPr>
          </a:p>
        </p:txBody>
      </p:sp>
      <p:sp>
        <p:nvSpPr>
          <p:cNvPr id="10" name="Google Shape;676;p35">
            <a:extLst>
              <a:ext uri="{FF2B5EF4-FFF2-40B4-BE49-F238E27FC236}">
                <a16:creationId xmlns:a16="http://schemas.microsoft.com/office/drawing/2014/main" id="{2FD4B68B-7838-BA40-8C4F-4D38788A82BA}"/>
              </a:ext>
            </a:extLst>
          </p:cNvPr>
          <p:cNvSpPr txBox="1"/>
          <p:nvPr/>
        </p:nvSpPr>
        <p:spPr>
          <a:xfrm>
            <a:off x="-67815" y="6426542"/>
            <a:ext cx="2654800" cy="625259"/>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pPr>
            <a:r>
              <a:rPr lang="en" sz="1200">
                <a:solidFill>
                  <a:schemeClr val="dk1"/>
                </a:solidFill>
                <a:latin typeface="Montserrat"/>
                <a:ea typeface="Montserrat"/>
                <a:cs typeface="Montserrat"/>
                <a:sym typeface="Montserrat"/>
              </a:rPr>
              <a:t> Nastase et al. 2021</a:t>
            </a:r>
            <a:endParaRPr sz="12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37766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7CCC-373D-9588-25F2-FFF4FE7EA584}"/>
              </a:ext>
            </a:extLst>
          </p:cNvPr>
          <p:cNvSpPr>
            <a:spLocks noGrp="1"/>
          </p:cNvSpPr>
          <p:nvPr>
            <p:ph type="title"/>
          </p:nvPr>
        </p:nvSpPr>
        <p:spPr>
          <a:xfrm>
            <a:off x="838200" y="365126"/>
            <a:ext cx="10515600" cy="657430"/>
          </a:xfrm>
        </p:spPr>
        <p:txBody>
          <a:bodyPr>
            <a:normAutofit/>
          </a:bodyPr>
          <a:lstStyle/>
          <a:p>
            <a:r>
              <a:rPr lang="en-US" sz="2800" b="1">
                <a:latin typeface="Helvetica Neue" panose="020B0604020202020204"/>
              </a:rPr>
              <a:t>Normalized Predictivity</a:t>
            </a:r>
          </a:p>
        </p:txBody>
      </p:sp>
      <p:pic>
        <p:nvPicPr>
          <p:cNvPr id="5" name="Picture 4" descr="A picture containing text, diagram, line, font&#10;&#10;Description automatically generated">
            <a:extLst>
              <a:ext uri="{FF2B5EF4-FFF2-40B4-BE49-F238E27FC236}">
                <a16:creationId xmlns:a16="http://schemas.microsoft.com/office/drawing/2014/main" id="{4756653B-D7FB-F4D1-926C-87A2E30FE736}"/>
              </a:ext>
            </a:extLst>
          </p:cNvPr>
          <p:cNvPicPr>
            <a:picLocks noChangeAspect="1"/>
          </p:cNvPicPr>
          <p:nvPr/>
        </p:nvPicPr>
        <p:blipFill rotWithShape="1">
          <a:blip r:embed="rId2">
            <a:extLst>
              <a:ext uri="{28A0092B-C50C-407E-A947-70E740481C1C}">
                <a14:useLocalDpi xmlns:a14="http://schemas.microsoft.com/office/drawing/2010/main" val="0"/>
              </a:ext>
            </a:extLst>
          </a:blip>
          <a:srcRect t="10114"/>
          <a:stretch/>
        </p:blipFill>
        <p:spPr>
          <a:xfrm>
            <a:off x="1919235" y="1771650"/>
            <a:ext cx="8189406" cy="3734926"/>
          </a:xfrm>
          <a:prstGeom prst="rect">
            <a:avLst/>
          </a:prstGeom>
        </p:spPr>
      </p:pic>
      <p:pic>
        <p:nvPicPr>
          <p:cNvPr id="6" name="Picture 5" descr="A picture containing text, diagram, line, font&#10;&#10;Description automatically generated">
            <a:extLst>
              <a:ext uri="{FF2B5EF4-FFF2-40B4-BE49-F238E27FC236}">
                <a16:creationId xmlns:a16="http://schemas.microsoft.com/office/drawing/2014/main" id="{CDA0B2BD-8DAC-D929-7B65-0688DC29F876}"/>
              </a:ext>
            </a:extLst>
          </p:cNvPr>
          <p:cNvPicPr>
            <a:picLocks noChangeAspect="1"/>
          </p:cNvPicPr>
          <p:nvPr/>
        </p:nvPicPr>
        <p:blipFill rotWithShape="1">
          <a:blip r:embed="rId2">
            <a:extLst>
              <a:ext uri="{28A0092B-C50C-407E-A947-70E740481C1C}">
                <a14:useLocalDpi xmlns:a14="http://schemas.microsoft.com/office/drawing/2010/main" val="0"/>
              </a:ext>
            </a:extLst>
          </a:blip>
          <a:srcRect l="13252" b="89887"/>
          <a:stretch/>
        </p:blipFill>
        <p:spPr>
          <a:xfrm>
            <a:off x="3004457" y="1351424"/>
            <a:ext cx="7104184" cy="420226"/>
          </a:xfrm>
          <a:prstGeom prst="rect">
            <a:avLst/>
          </a:prstGeom>
        </p:spPr>
      </p:pic>
      <p:sp>
        <p:nvSpPr>
          <p:cNvPr id="3" name="Slide Number Placeholder 2">
            <a:extLst>
              <a:ext uri="{FF2B5EF4-FFF2-40B4-BE49-F238E27FC236}">
                <a16:creationId xmlns:a16="http://schemas.microsoft.com/office/drawing/2014/main" id="{80DAFA98-2091-25A4-8129-4C042782E642}"/>
              </a:ext>
            </a:extLst>
          </p:cNvPr>
          <p:cNvSpPr>
            <a:spLocks noGrp="1"/>
          </p:cNvSpPr>
          <p:nvPr>
            <p:ph type="sldNum" sz="quarter" idx="12"/>
          </p:nvPr>
        </p:nvSpPr>
        <p:spPr/>
        <p:txBody>
          <a:bodyPr/>
          <a:lstStyle/>
          <a:p>
            <a:fld id="{B063F503-839C-4143-ADFF-AD8EC13762BB}" type="slidenum">
              <a:rPr lang="en-US" smtClean="0"/>
              <a:t>41</a:t>
            </a:fld>
            <a:endParaRPr lang="en-US"/>
          </a:p>
        </p:txBody>
      </p:sp>
      <p:sp>
        <p:nvSpPr>
          <p:cNvPr id="9" name="Google Shape;676;p35">
            <a:extLst>
              <a:ext uri="{FF2B5EF4-FFF2-40B4-BE49-F238E27FC236}">
                <a16:creationId xmlns:a16="http://schemas.microsoft.com/office/drawing/2014/main" id="{0AFBF815-A4AC-DB02-36AE-49DD6F83FE1A}"/>
              </a:ext>
            </a:extLst>
          </p:cNvPr>
          <p:cNvSpPr txBox="1"/>
          <p:nvPr/>
        </p:nvSpPr>
        <p:spPr>
          <a:xfrm>
            <a:off x="0" y="6408845"/>
            <a:ext cx="2654800" cy="625259"/>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pPr>
            <a:r>
              <a:rPr lang="en" sz="1200">
                <a:solidFill>
                  <a:schemeClr val="dk1"/>
                </a:solidFill>
                <a:latin typeface="Montserrat"/>
                <a:ea typeface="Montserrat"/>
                <a:cs typeface="Montserrat"/>
                <a:sym typeface="Montserrat"/>
              </a:rPr>
              <a:t> Schrimprf et al. 2021</a:t>
            </a:r>
            <a:endParaRPr sz="12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251406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EF82-97BA-3AD4-41BA-94E4D29A571D}"/>
              </a:ext>
            </a:extLst>
          </p:cNvPr>
          <p:cNvSpPr>
            <a:spLocks noGrp="1"/>
          </p:cNvSpPr>
          <p:nvPr>
            <p:ph type="title"/>
          </p:nvPr>
        </p:nvSpPr>
        <p:spPr/>
        <p:txBody>
          <a:bodyPr>
            <a:normAutofit/>
          </a:bodyPr>
          <a:lstStyle/>
          <a:p>
            <a:r>
              <a:rPr lang="en-US" sz="2800" b="1">
                <a:latin typeface="Helvetica Neue" panose="020B0604020202020204"/>
              </a:rPr>
              <a:t>How language processing within the brain is impacted by delays in the Hemodynamic Response Function (HRF)?</a:t>
            </a:r>
          </a:p>
        </p:txBody>
      </p:sp>
      <p:pic>
        <p:nvPicPr>
          <p:cNvPr id="5" name="Picture 4" descr="A graph of different colored lines&#10;&#10;Description automatically generated">
            <a:extLst>
              <a:ext uri="{FF2B5EF4-FFF2-40B4-BE49-F238E27FC236}">
                <a16:creationId xmlns:a16="http://schemas.microsoft.com/office/drawing/2014/main" id="{2BC3F19F-9864-882E-9452-2275557A9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54" y="1186773"/>
            <a:ext cx="5503520" cy="5389689"/>
          </a:xfrm>
          <a:prstGeom prst="rect">
            <a:avLst/>
          </a:prstGeom>
        </p:spPr>
      </p:pic>
      <p:pic>
        <p:nvPicPr>
          <p:cNvPr id="7" name="Picture 6" descr="A table with numbers and symbols&#10;&#10;Description automatically generated">
            <a:extLst>
              <a:ext uri="{FF2B5EF4-FFF2-40B4-BE49-F238E27FC236}">
                <a16:creationId xmlns:a16="http://schemas.microsoft.com/office/drawing/2014/main" id="{E5F4B8F1-9A45-F2B7-126D-2DB107B88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167" y="1186773"/>
            <a:ext cx="6175767" cy="2372752"/>
          </a:xfrm>
          <a:prstGeom prst="rect">
            <a:avLst/>
          </a:prstGeom>
        </p:spPr>
      </p:pic>
      <p:sp>
        <p:nvSpPr>
          <p:cNvPr id="3" name="Google Shape;432;p41">
            <a:extLst>
              <a:ext uri="{FF2B5EF4-FFF2-40B4-BE49-F238E27FC236}">
                <a16:creationId xmlns:a16="http://schemas.microsoft.com/office/drawing/2014/main" id="{116D1EF6-FB0F-7664-7702-983921B12D73}"/>
              </a:ext>
            </a:extLst>
          </p:cNvPr>
          <p:cNvSpPr txBox="1"/>
          <p:nvPr/>
        </p:nvSpPr>
        <p:spPr>
          <a:xfrm>
            <a:off x="6295064" y="3891454"/>
            <a:ext cx="5379971" cy="2215951"/>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t>Syntactic embeddings, including CC and CI, show higher brain activity in the early delays, particularly D4, with a decrease</a:t>
            </a:r>
            <a:r>
              <a:rPr lang="en-US" sz="2000"/>
              <a:t> </a:t>
            </a:r>
            <a:r>
              <a:rPr lang="en-US"/>
              <a:t>in activity at later delays (D6-D8).</a:t>
            </a:r>
          </a:p>
          <a:p>
            <a:pPr marL="285750" indent="-285750">
              <a:buFont typeface="Arial" panose="020B0604020202020204" pitchFamily="34" charset="0"/>
              <a:buChar char="•"/>
            </a:pPr>
            <a:r>
              <a:rPr lang="en-US"/>
              <a:t>BERT wth Context 20 performs the best, implying</a:t>
            </a:r>
            <a:br>
              <a:rPr lang="en-US" sz="2000"/>
            </a:br>
            <a:r>
              <a:rPr lang="en-US"/>
              <a:t>that brain predictivity improves with increasing</a:t>
            </a:r>
            <a:br>
              <a:rPr lang="en-US" sz="2000"/>
            </a:br>
            <a:r>
              <a:rPr lang="en-US"/>
              <a:t>context length.</a:t>
            </a:r>
            <a:endParaRPr lang="en-US" sz="2000">
              <a:solidFill>
                <a:schemeClr val="dk1"/>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0B940174-E8E6-D88E-3DE2-D690F98D916E}"/>
              </a:ext>
            </a:extLst>
          </p:cNvPr>
          <p:cNvSpPr/>
          <p:nvPr/>
        </p:nvSpPr>
        <p:spPr>
          <a:xfrm>
            <a:off x="3258766" y="2013626"/>
            <a:ext cx="408562" cy="39688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AAD3672-59B2-9373-C07D-08BA5F0B0D4D}"/>
              </a:ext>
            </a:extLst>
          </p:cNvPr>
          <p:cNvSpPr/>
          <p:nvPr/>
        </p:nvSpPr>
        <p:spPr>
          <a:xfrm>
            <a:off x="5897167" y="2811294"/>
            <a:ext cx="6175767" cy="46692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2C6B69E-C0CA-644B-81EE-8CC4C6929283}"/>
              </a:ext>
            </a:extLst>
          </p:cNvPr>
          <p:cNvSpPr/>
          <p:nvPr/>
        </p:nvSpPr>
        <p:spPr>
          <a:xfrm>
            <a:off x="5897167" y="1491120"/>
            <a:ext cx="6175767" cy="67814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D2096FD-4871-2FE6-2E66-3DB4DD929217}"/>
              </a:ext>
            </a:extLst>
          </p:cNvPr>
          <p:cNvSpPr>
            <a:spLocks noGrp="1"/>
          </p:cNvSpPr>
          <p:nvPr>
            <p:ph type="sldNum" idx="12"/>
          </p:nvPr>
        </p:nvSpPr>
        <p:spPr/>
        <p:txBody>
          <a:bodyPr/>
          <a:lstStyle/>
          <a:p>
            <a:fld id="{00000000-1234-1234-1234-123412341234}" type="slidenum">
              <a:rPr lang="en" smtClean="0"/>
              <a:pPr/>
              <a:t>42</a:t>
            </a:fld>
            <a:endParaRPr lang="en"/>
          </a:p>
        </p:txBody>
      </p:sp>
      <p:sp>
        <p:nvSpPr>
          <p:cNvPr id="10" name="Oval 9">
            <a:extLst>
              <a:ext uri="{FF2B5EF4-FFF2-40B4-BE49-F238E27FC236}">
                <a16:creationId xmlns:a16="http://schemas.microsoft.com/office/drawing/2014/main" id="{F6A5FB10-92E6-0E43-FB4F-EEF6F4C2F86F}"/>
              </a:ext>
            </a:extLst>
          </p:cNvPr>
          <p:cNvSpPr/>
          <p:nvPr/>
        </p:nvSpPr>
        <p:spPr>
          <a:xfrm>
            <a:off x="116732" y="2645923"/>
            <a:ext cx="564205" cy="275292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25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6396-34FE-A67B-69DA-400ADD1DD74A}"/>
              </a:ext>
            </a:extLst>
          </p:cNvPr>
          <p:cNvSpPr>
            <a:spLocks noGrp="1"/>
          </p:cNvSpPr>
          <p:nvPr>
            <p:ph type="title"/>
          </p:nvPr>
        </p:nvSpPr>
        <p:spPr/>
        <p:txBody>
          <a:bodyPr>
            <a:normAutofit/>
          </a:bodyPr>
          <a:lstStyle/>
          <a:p>
            <a:r>
              <a:rPr lang="en-US" sz="2800" b="1">
                <a:latin typeface="Helvetica Neue" panose="020B0604020202020204"/>
              </a:rPr>
              <a:t>Can we distinguish syntax and semantics by varying delays?</a:t>
            </a:r>
            <a:endParaRPr lang="en-US" sz="2800" b="1">
              <a:latin typeface="Helvetica Neue" panose="020B0604020202020204" charset="0"/>
            </a:endParaRPr>
          </a:p>
        </p:txBody>
      </p:sp>
      <p:pic>
        <p:nvPicPr>
          <p:cNvPr id="5" name="Picture 4" descr="A graph of different colored lines&#10;&#10;Description automatically generated with medium confidence">
            <a:extLst>
              <a:ext uri="{FF2B5EF4-FFF2-40B4-BE49-F238E27FC236}">
                <a16:creationId xmlns:a16="http://schemas.microsoft.com/office/drawing/2014/main" id="{D5FB23C3-7096-7DB9-5DBC-37E3B3794D26}"/>
              </a:ext>
            </a:extLst>
          </p:cNvPr>
          <p:cNvPicPr>
            <a:picLocks noChangeAspect="1"/>
          </p:cNvPicPr>
          <p:nvPr/>
        </p:nvPicPr>
        <p:blipFill rotWithShape="1">
          <a:blip r:embed="rId2">
            <a:extLst>
              <a:ext uri="{28A0092B-C50C-407E-A947-70E740481C1C}">
                <a14:useLocalDpi xmlns:a14="http://schemas.microsoft.com/office/drawing/2010/main" val="0"/>
              </a:ext>
            </a:extLst>
          </a:blip>
          <a:srcRect b="82570"/>
          <a:stretch/>
        </p:blipFill>
        <p:spPr>
          <a:xfrm>
            <a:off x="269898" y="1095827"/>
            <a:ext cx="8519898" cy="952401"/>
          </a:xfrm>
          <a:prstGeom prst="rect">
            <a:avLst/>
          </a:prstGeom>
        </p:spPr>
      </p:pic>
      <p:sp>
        <p:nvSpPr>
          <p:cNvPr id="6" name="Google Shape;432;p41">
            <a:extLst>
              <a:ext uri="{FF2B5EF4-FFF2-40B4-BE49-F238E27FC236}">
                <a16:creationId xmlns:a16="http://schemas.microsoft.com/office/drawing/2014/main" id="{513A8026-5ED7-4227-1801-7AD25A8FD682}"/>
              </a:ext>
            </a:extLst>
          </p:cNvPr>
          <p:cNvSpPr txBox="1"/>
          <p:nvPr/>
        </p:nvSpPr>
        <p:spPr>
          <a:xfrm>
            <a:off x="6190035" y="2286289"/>
            <a:ext cx="3031021" cy="1631175"/>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t>Higher normalized predictivity is observed for syntactic embeddings at D4 for 44 and 45 regions</a:t>
            </a:r>
          </a:p>
        </p:txBody>
      </p:sp>
      <p:pic>
        <p:nvPicPr>
          <p:cNvPr id="3" name="Picture 2" descr="A graph of different colored lines&#10;&#10;Description automatically generated with medium confidence">
            <a:extLst>
              <a:ext uri="{FF2B5EF4-FFF2-40B4-BE49-F238E27FC236}">
                <a16:creationId xmlns:a16="http://schemas.microsoft.com/office/drawing/2014/main" id="{D5FB23C3-7096-7DB9-5DBC-37E3B3794D26}"/>
              </a:ext>
            </a:extLst>
          </p:cNvPr>
          <p:cNvPicPr>
            <a:picLocks noChangeAspect="1"/>
          </p:cNvPicPr>
          <p:nvPr/>
        </p:nvPicPr>
        <p:blipFill rotWithShape="1">
          <a:blip r:embed="rId2">
            <a:extLst>
              <a:ext uri="{28A0092B-C50C-407E-A947-70E740481C1C}">
                <a14:useLocalDpi xmlns:a14="http://schemas.microsoft.com/office/drawing/2010/main" val="0"/>
              </a:ext>
            </a:extLst>
          </a:blip>
          <a:srcRect t="17331" r="65908" b="41366"/>
          <a:stretch/>
        </p:blipFill>
        <p:spPr>
          <a:xfrm>
            <a:off x="269898" y="2042809"/>
            <a:ext cx="2904563" cy="2256817"/>
          </a:xfrm>
          <a:prstGeom prst="rect">
            <a:avLst/>
          </a:prstGeom>
        </p:spPr>
      </p:pic>
      <p:sp>
        <p:nvSpPr>
          <p:cNvPr id="4" name="Rectangle 3">
            <a:extLst>
              <a:ext uri="{FF2B5EF4-FFF2-40B4-BE49-F238E27FC236}">
                <a16:creationId xmlns:a16="http://schemas.microsoft.com/office/drawing/2014/main" id="{756E318C-CE4A-BACF-6BA8-C26293C11BE3}"/>
              </a:ext>
            </a:extLst>
          </p:cNvPr>
          <p:cNvSpPr/>
          <p:nvPr/>
        </p:nvSpPr>
        <p:spPr>
          <a:xfrm>
            <a:off x="1935798" y="2247089"/>
            <a:ext cx="194559" cy="17607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aph of different colored lines&#10;&#10;Description automatically generated with medium confidence">
            <a:extLst>
              <a:ext uri="{FF2B5EF4-FFF2-40B4-BE49-F238E27FC236}">
                <a16:creationId xmlns:a16="http://schemas.microsoft.com/office/drawing/2014/main" id="{2A4EF33C-77FB-754D-441C-07C5F44518E7}"/>
              </a:ext>
            </a:extLst>
          </p:cNvPr>
          <p:cNvPicPr>
            <a:picLocks noChangeAspect="1"/>
          </p:cNvPicPr>
          <p:nvPr/>
        </p:nvPicPr>
        <p:blipFill rotWithShape="1">
          <a:blip r:embed="rId2">
            <a:extLst>
              <a:ext uri="{28A0092B-C50C-407E-A947-70E740481C1C}">
                <a14:useLocalDpi xmlns:a14="http://schemas.microsoft.com/office/drawing/2010/main" val="0"/>
              </a:ext>
            </a:extLst>
          </a:blip>
          <a:srcRect l="34092" t="17509" r="32721" b="40832"/>
          <a:stretch/>
        </p:blipFill>
        <p:spPr>
          <a:xfrm>
            <a:off x="3174461" y="2052536"/>
            <a:ext cx="2827506" cy="2276273"/>
          </a:xfrm>
          <a:prstGeom prst="rect">
            <a:avLst/>
          </a:prstGeom>
        </p:spPr>
      </p:pic>
      <p:sp>
        <p:nvSpPr>
          <p:cNvPr id="8" name="Rectangle 7">
            <a:extLst>
              <a:ext uri="{FF2B5EF4-FFF2-40B4-BE49-F238E27FC236}">
                <a16:creationId xmlns:a16="http://schemas.microsoft.com/office/drawing/2014/main" id="{F9F268E6-6A77-AFDA-F2AE-9EB690F65384}"/>
              </a:ext>
            </a:extLst>
          </p:cNvPr>
          <p:cNvSpPr/>
          <p:nvPr/>
        </p:nvSpPr>
        <p:spPr>
          <a:xfrm>
            <a:off x="4753583" y="2243844"/>
            <a:ext cx="194559" cy="17607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aph of different colored lines&#10;&#10;Description automatically generated with medium confidence">
            <a:extLst>
              <a:ext uri="{FF2B5EF4-FFF2-40B4-BE49-F238E27FC236}">
                <a16:creationId xmlns:a16="http://schemas.microsoft.com/office/drawing/2014/main" id="{0D7EA631-B3F6-91BF-8B10-9D5C24F7C76C}"/>
              </a:ext>
            </a:extLst>
          </p:cNvPr>
          <p:cNvPicPr>
            <a:picLocks noChangeAspect="1"/>
          </p:cNvPicPr>
          <p:nvPr/>
        </p:nvPicPr>
        <p:blipFill rotWithShape="1">
          <a:blip r:embed="rId2">
            <a:extLst>
              <a:ext uri="{28A0092B-C50C-407E-A947-70E740481C1C}">
                <a14:useLocalDpi xmlns:a14="http://schemas.microsoft.com/office/drawing/2010/main" val="0"/>
              </a:ext>
            </a:extLst>
          </a:blip>
          <a:srcRect l="66822" t="16797" b="41188"/>
          <a:stretch/>
        </p:blipFill>
        <p:spPr>
          <a:xfrm>
            <a:off x="347720" y="4498487"/>
            <a:ext cx="2826741" cy="2295727"/>
          </a:xfrm>
          <a:prstGeom prst="rect">
            <a:avLst/>
          </a:prstGeom>
        </p:spPr>
      </p:pic>
      <p:sp>
        <p:nvSpPr>
          <p:cNvPr id="11" name="Rectangle 10">
            <a:extLst>
              <a:ext uri="{FF2B5EF4-FFF2-40B4-BE49-F238E27FC236}">
                <a16:creationId xmlns:a16="http://schemas.microsoft.com/office/drawing/2014/main" id="{D20AAC7F-858B-C80F-3753-527752FBB69C}"/>
              </a:ext>
            </a:extLst>
          </p:cNvPr>
          <p:cNvSpPr/>
          <p:nvPr/>
        </p:nvSpPr>
        <p:spPr>
          <a:xfrm>
            <a:off x="1961735" y="4724403"/>
            <a:ext cx="194559" cy="17607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aph of different colored lines&#10;&#10;Description automatically generated with medium confidence">
            <a:extLst>
              <a:ext uri="{FF2B5EF4-FFF2-40B4-BE49-F238E27FC236}">
                <a16:creationId xmlns:a16="http://schemas.microsoft.com/office/drawing/2014/main" id="{AE62817B-8765-A90A-CEC3-6F27885FC8E0}"/>
              </a:ext>
            </a:extLst>
          </p:cNvPr>
          <p:cNvPicPr>
            <a:picLocks noChangeAspect="1"/>
          </p:cNvPicPr>
          <p:nvPr/>
        </p:nvPicPr>
        <p:blipFill rotWithShape="1">
          <a:blip r:embed="rId2">
            <a:extLst>
              <a:ext uri="{28A0092B-C50C-407E-A947-70E740481C1C}">
                <a14:useLocalDpi xmlns:a14="http://schemas.microsoft.com/office/drawing/2010/main" val="0"/>
              </a:ext>
            </a:extLst>
          </a:blip>
          <a:srcRect t="58635" r="65908"/>
          <a:stretch/>
        </p:blipFill>
        <p:spPr>
          <a:xfrm>
            <a:off x="3135932" y="4539574"/>
            <a:ext cx="2904563" cy="2260214"/>
          </a:xfrm>
          <a:prstGeom prst="rect">
            <a:avLst/>
          </a:prstGeom>
        </p:spPr>
      </p:pic>
      <p:sp>
        <p:nvSpPr>
          <p:cNvPr id="13" name="Rectangle 12">
            <a:extLst>
              <a:ext uri="{FF2B5EF4-FFF2-40B4-BE49-F238E27FC236}">
                <a16:creationId xmlns:a16="http://schemas.microsoft.com/office/drawing/2014/main" id="{4DFDAAC5-69E5-50ED-8419-7CC305F33F65}"/>
              </a:ext>
            </a:extLst>
          </p:cNvPr>
          <p:cNvSpPr/>
          <p:nvPr/>
        </p:nvSpPr>
        <p:spPr>
          <a:xfrm>
            <a:off x="4798216" y="4727084"/>
            <a:ext cx="194559" cy="17607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432;p41">
            <a:extLst>
              <a:ext uri="{FF2B5EF4-FFF2-40B4-BE49-F238E27FC236}">
                <a16:creationId xmlns:a16="http://schemas.microsoft.com/office/drawing/2014/main" id="{CE807F52-6842-2A8D-0D99-EE3455DC1B51}"/>
              </a:ext>
            </a:extLst>
          </p:cNvPr>
          <p:cNvSpPr txBox="1"/>
          <p:nvPr/>
        </p:nvSpPr>
        <p:spPr>
          <a:xfrm>
            <a:off x="6186466" y="4692263"/>
            <a:ext cx="3031021" cy="1908174"/>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t>IFJa region process syntax in early delays and semantics in later delays</a:t>
            </a:r>
          </a:p>
          <a:p>
            <a:pPr marL="285750" indent="-285750">
              <a:buFont typeface="Arial" panose="020B0604020202020204" pitchFamily="34" charset="0"/>
              <a:buChar char="•"/>
            </a:pPr>
            <a:r>
              <a:rPr lang="en-US"/>
              <a:t>IFSp region process semantics in later delays (D5-D8)</a:t>
            </a:r>
          </a:p>
        </p:txBody>
      </p:sp>
      <p:sp>
        <p:nvSpPr>
          <p:cNvPr id="9" name="Slide Number Placeholder 8">
            <a:extLst>
              <a:ext uri="{FF2B5EF4-FFF2-40B4-BE49-F238E27FC236}">
                <a16:creationId xmlns:a16="http://schemas.microsoft.com/office/drawing/2014/main" id="{BB9DBCB9-FA16-F0AC-77BA-D5B2922810DD}"/>
              </a:ext>
            </a:extLst>
          </p:cNvPr>
          <p:cNvSpPr>
            <a:spLocks noGrp="1"/>
          </p:cNvSpPr>
          <p:nvPr>
            <p:ph type="sldNum" idx="12"/>
          </p:nvPr>
        </p:nvSpPr>
        <p:spPr/>
        <p:txBody>
          <a:bodyPr/>
          <a:lstStyle/>
          <a:p>
            <a:fld id="{00000000-1234-1234-1234-123412341234}" type="slidenum">
              <a:rPr lang="en" smtClean="0"/>
              <a:pPr/>
              <a:t>43</a:t>
            </a:fld>
            <a:endParaRPr lang="en"/>
          </a:p>
        </p:txBody>
      </p:sp>
      <p:sp>
        <p:nvSpPr>
          <p:cNvPr id="16" name="Oval 15">
            <a:extLst>
              <a:ext uri="{FF2B5EF4-FFF2-40B4-BE49-F238E27FC236}">
                <a16:creationId xmlns:a16="http://schemas.microsoft.com/office/drawing/2014/main" id="{E2F36292-B3AC-BB39-5659-BD580E2B4436}"/>
              </a:ext>
            </a:extLst>
          </p:cNvPr>
          <p:cNvSpPr/>
          <p:nvPr/>
        </p:nvSpPr>
        <p:spPr>
          <a:xfrm>
            <a:off x="1595336" y="2243844"/>
            <a:ext cx="340462" cy="35344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6FF4C6-AB8F-2454-03D6-F9905699F6D1}"/>
              </a:ext>
            </a:extLst>
          </p:cNvPr>
          <p:cNvSpPr/>
          <p:nvPr/>
        </p:nvSpPr>
        <p:spPr>
          <a:xfrm>
            <a:off x="4364484" y="2289236"/>
            <a:ext cx="340462" cy="35344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lose-up of a brain&#10;&#10;Description automatically generated">
            <a:extLst>
              <a:ext uri="{FF2B5EF4-FFF2-40B4-BE49-F238E27FC236}">
                <a16:creationId xmlns:a16="http://schemas.microsoft.com/office/drawing/2014/main" id="{6D63A314-CA31-9928-058C-75E9D7917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602" y="2169442"/>
            <a:ext cx="2705198" cy="1973464"/>
          </a:xfrm>
          <a:prstGeom prst="rect">
            <a:avLst/>
          </a:prstGeom>
        </p:spPr>
      </p:pic>
      <p:sp>
        <p:nvSpPr>
          <p:cNvPr id="22" name="TextBox 21">
            <a:extLst>
              <a:ext uri="{FF2B5EF4-FFF2-40B4-BE49-F238E27FC236}">
                <a16:creationId xmlns:a16="http://schemas.microsoft.com/office/drawing/2014/main" id="{69294416-3EFC-00E8-37BE-C9D2EB1703C4}"/>
              </a:ext>
            </a:extLst>
          </p:cNvPr>
          <p:cNvSpPr txBox="1"/>
          <p:nvPr/>
        </p:nvSpPr>
        <p:spPr>
          <a:xfrm>
            <a:off x="9610928" y="3203570"/>
            <a:ext cx="431528" cy="276999"/>
          </a:xfrm>
          <a:prstGeom prst="rect">
            <a:avLst/>
          </a:prstGeom>
          <a:noFill/>
        </p:spPr>
        <p:txBody>
          <a:bodyPr wrap="square" rtlCol="0">
            <a:spAutoFit/>
          </a:bodyPr>
          <a:lstStyle/>
          <a:p>
            <a:r>
              <a:rPr lang="en-US" sz="1200">
                <a:solidFill>
                  <a:schemeClr val="bg1"/>
                </a:solidFill>
              </a:rPr>
              <a:t>45</a:t>
            </a:r>
          </a:p>
        </p:txBody>
      </p:sp>
      <p:sp>
        <p:nvSpPr>
          <p:cNvPr id="23" name="Oval 22">
            <a:extLst>
              <a:ext uri="{FF2B5EF4-FFF2-40B4-BE49-F238E27FC236}">
                <a16:creationId xmlns:a16="http://schemas.microsoft.com/office/drawing/2014/main" id="{46612084-7682-523E-BCAF-46D45A2EFC5C}"/>
              </a:ext>
            </a:extLst>
          </p:cNvPr>
          <p:cNvSpPr/>
          <p:nvPr/>
        </p:nvSpPr>
        <p:spPr>
          <a:xfrm>
            <a:off x="9610928" y="3203570"/>
            <a:ext cx="291829" cy="27699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028434F-6770-F261-1AC4-73176197F122}"/>
              </a:ext>
            </a:extLst>
          </p:cNvPr>
          <p:cNvSpPr/>
          <p:nvPr/>
        </p:nvSpPr>
        <p:spPr>
          <a:xfrm>
            <a:off x="9870333" y="3064137"/>
            <a:ext cx="291829" cy="27699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up of a brain&#10;&#10;Description automatically generated">
            <a:extLst>
              <a:ext uri="{FF2B5EF4-FFF2-40B4-BE49-F238E27FC236}">
                <a16:creationId xmlns:a16="http://schemas.microsoft.com/office/drawing/2014/main" id="{7DA1ADA2-DA95-B3C3-4AB6-9D0575DF7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602" y="4659618"/>
            <a:ext cx="2705198" cy="1973464"/>
          </a:xfrm>
          <a:prstGeom prst="rect">
            <a:avLst/>
          </a:prstGeom>
        </p:spPr>
      </p:pic>
      <p:sp>
        <p:nvSpPr>
          <p:cNvPr id="26" name="TextBox 25">
            <a:extLst>
              <a:ext uri="{FF2B5EF4-FFF2-40B4-BE49-F238E27FC236}">
                <a16:creationId xmlns:a16="http://schemas.microsoft.com/office/drawing/2014/main" id="{6BAAFE5A-8507-4A47-6148-9D50BEE88F6F}"/>
              </a:ext>
            </a:extLst>
          </p:cNvPr>
          <p:cNvSpPr txBox="1"/>
          <p:nvPr/>
        </p:nvSpPr>
        <p:spPr>
          <a:xfrm>
            <a:off x="9870333" y="5344989"/>
            <a:ext cx="431528" cy="246221"/>
          </a:xfrm>
          <a:prstGeom prst="rect">
            <a:avLst/>
          </a:prstGeom>
          <a:noFill/>
        </p:spPr>
        <p:txBody>
          <a:bodyPr wrap="square" rtlCol="0">
            <a:spAutoFit/>
          </a:bodyPr>
          <a:lstStyle/>
          <a:p>
            <a:r>
              <a:rPr lang="en-US" sz="1000">
                <a:solidFill>
                  <a:schemeClr val="bg1"/>
                </a:solidFill>
              </a:rPr>
              <a:t>IFJa</a:t>
            </a:r>
          </a:p>
        </p:txBody>
      </p:sp>
      <p:sp>
        <p:nvSpPr>
          <p:cNvPr id="27" name="TextBox 26">
            <a:extLst>
              <a:ext uri="{FF2B5EF4-FFF2-40B4-BE49-F238E27FC236}">
                <a16:creationId xmlns:a16="http://schemas.microsoft.com/office/drawing/2014/main" id="{E5872271-17F7-5CC8-1D97-4C144933990E}"/>
              </a:ext>
            </a:extLst>
          </p:cNvPr>
          <p:cNvSpPr txBox="1"/>
          <p:nvPr/>
        </p:nvSpPr>
        <p:spPr>
          <a:xfrm>
            <a:off x="9686993" y="5468099"/>
            <a:ext cx="431528" cy="246221"/>
          </a:xfrm>
          <a:prstGeom prst="rect">
            <a:avLst/>
          </a:prstGeom>
          <a:noFill/>
        </p:spPr>
        <p:txBody>
          <a:bodyPr wrap="square" rtlCol="0">
            <a:spAutoFit/>
          </a:bodyPr>
          <a:lstStyle/>
          <a:p>
            <a:r>
              <a:rPr lang="en-US" sz="1000">
                <a:solidFill>
                  <a:schemeClr val="bg1"/>
                </a:solidFill>
              </a:rPr>
              <a:t>IFSp</a:t>
            </a:r>
          </a:p>
        </p:txBody>
      </p:sp>
      <p:sp>
        <p:nvSpPr>
          <p:cNvPr id="28" name="Oval 27">
            <a:extLst>
              <a:ext uri="{FF2B5EF4-FFF2-40B4-BE49-F238E27FC236}">
                <a16:creationId xmlns:a16="http://schemas.microsoft.com/office/drawing/2014/main" id="{B0DE4965-2351-FC91-4928-7FD7742ECFB2}"/>
              </a:ext>
            </a:extLst>
          </p:cNvPr>
          <p:cNvSpPr/>
          <p:nvPr/>
        </p:nvSpPr>
        <p:spPr>
          <a:xfrm>
            <a:off x="9918362" y="5308058"/>
            <a:ext cx="291829" cy="27699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ED99DE3-1F52-28B1-0926-E30F8D9F58FE}"/>
              </a:ext>
            </a:extLst>
          </p:cNvPr>
          <p:cNvSpPr/>
          <p:nvPr/>
        </p:nvSpPr>
        <p:spPr>
          <a:xfrm>
            <a:off x="9731613" y="5461781"/>
            <a:ext cx="291829" cy="27699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ADFD8A0-9C26-5FD7-C35E-C68507E4B714}"/>
              </a:ext>
            </a:extLst>
          </p:cNvPr>
          <p:cNvSpPr/>
          <p:nvPr/>
        </p:nvSpPr>
        <p:spPr>
          <a:xfrm>
            <a:off x="1595336" y="4980562"/>
            <a:ext cx="340462" cy="26604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A72D605-4D49-1FB4-84F6-351E843C5C0B}"/>
              </a:ext>
            </a:extLst>
          </p:cNvPr>
          <p:cNvSpPr/>
          <p:nvPr/>
        </p:nvSpPr>
        <p:spPr>
          <a:xfrm>
            <a:off x="1945902" y="4977318"/>
            <a:ext cx="340462" cy="26604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95D95C7-A09E-348D-D85D-72C21C3DAE1A}"/>
              </a:ext>
            </a:extLst>
          </p:cNvPr>
          <p:cNvSpPr/>
          <p:nvPr/>
        </p:nvSpPr>
        <p:spPr>
          <a:xfrm>
            <a:off x="4753583" y="4838818"/>
            <a:ext cx="291829" cy="27699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90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13" grpId="0" animBg="1"/>
      <p:bldP spid="14" grpId="0" animBg="1"/>
      <p:bldP spid="16" grpId="0" animBg="1"/>
      <p:bldP spid="17" grpId="0" animBg="1"/>
      <p:bldP spid="23" grpId="0" animBg="1"/>
      <p:bldP spid="24" grpId="0" animBg="1"/>
      <p:bldP spid="28" grpId="0" animBg="1"/>
      <p:bldP spid="29" grpId="0" animBg="1"/>
      <p:bldP spid="30" grpId="0" animBg="1"/>
      <p:bldP spid="31" grpId="0" animBg="1"/>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7" name="Google Shape;407;g299ad7074e6_0_4"/>
          <p:cNvPicPr preferRelativeResize="0"/>
          <p:nvPr/>
        </p:nvPicPr>
        <p:blipFill>
          <a:blip r:embed="rId3">
            <a:alphaModFix/>
          </a:blip>
          <a:stretch>
            <a:fillRect/>
          </a:stretch>
        </p:blipFill>
        <p:spPr>
          <a:xfrm>
            <a:off x="38100" y="220717"/>
            <a:ext cx="12192000" cy="6573280"/>
          </a:xfrm>
          <a:prstGeom prst="rect">
            <a:avLst/>
          </a:prstGeom>
          <a:noFill/>
          <a:ln>
            <a:noFill/>
          </a:ln>
        </p:spPr>
      </p:pic>
      <p:sp>
        <p:nvSpPr>
          <p:cNvPr id="408" name="Google Shape;408;g299ad7074e6_0_4"/>
          <p:cNvSpPr txBox="1"/>
          <p:nvPr/>
        </p:nvSpPr>
        <p:spPr>
          <a:xfrm>
            <a:off x="0" y="449725"/>
            <a:ext cx="70881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SG" sz="2800" b="1">
                <a:solidFill>
                  <a:schemeClr val="dk1"/>
                </a:solidFill>
                <a:latin typeface="Helvetica Neue"/>
                <a:ea typeface="Helvetica Neue"/>
                <a:cs typeface="Helvetica Neue"/>
                <a:sym typeface="Helvetica Neue"/>
              </a:rPr>
              <a:t>Partial Conclusions</a:t>
            </a:r>
            <a:endParaRPr sz="2800" b="1">
              <a:solidFill>
                <a:schemeClr val="dk1"/>
              </a:solidFill>
              <a:latin typeface="Helvetica Neue"/>
              <a:ea typeface="Helvetica Neue"/>
              <a:cs typeface="Helvetica Neue"/>
              <a:sym typeface="Helvetica Neue"/>
            </a:endParaRPr>
          </a:p>
        </p:txBody>
      </p:sp>
      <p:sp>
        <p:nvSpPr>
          <p:cNvPr id="2" name="Slide Number Placeholder 1">
            <a:extLst>
              <a:ext uri="{FF2B5EF4-FFF2-40B4-BE49-F238E27FC236}">
                <a16:creationId xmlns:a16="http://schemas.microsoft.com/office/drawing/2014/main" id="{245B2C1B-8167-E88E-68D8-669088F2E6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SG" smtClean="0"/>
              <a:t>44</a:t>
            </a:fld>
            <a:endParaRPr lang="en-SG"/>
          </a:p>
        </p:txBody>
      </p:sp>
      <p:sp>
        <p:nvSpPr>
          <p:cNvPr id="6" name="Google Shape;260;g2094abaaa3f_0_131">
            <a:extLst>
              <a:ext uri="{FF2B5EF4-FFF2-40B4-BE49-F238E27FC236}">
                <a16:creationId xmlns:a16="http://schemas.microsoft.com/office/drawing/2014/main" id="{F1D5E576-457F-3E49-E6CE-166246073A67}"/>
              </a:ext>
            </a:extLst>
          </p:cNvPr>
          <p:cNvSpPr/>
          <p:nvPr/>
        </p:nvSpPr>
        <p:spPr>
          <a:xfrm>
            <a:off x="115385" y="1153993"/>
            <a:ext cx="11361906" cy="92493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50800" lvl="0">
              <a:buClr>
                <a:schemeClr val="dk1"/>
              </a:buClr>
              <a:buSzPts val="2800"/>
            </a:pPr>
            <a:r>
              <a:rPr lang="en-US" sz="2000"/>
              <a:t>In ecological setting, our findings are consistent with Hierarchy of language processing (Matchin &amp; Hickok)</a:t>
            </a:r>
          </a:p>
        </p:txBody>
      </p:sp>
      <p:sp>
        <p:nvSpPr>
          <p:cNvPr id="7" name="Google Shape;260;g2094abaaa3f_0_131">
            <a:extLst>
              <a:ext uri="{FF2B5EF4-FFF2-40B4-BE49-F238E27FC236}">
                <a16:creationId xmlns:a16="http://schemas.microsoft.com/office/drawing/2014/main" id="{FA3867BF-A7A7-027E-375F-B952F90387D2}"/>
              </a:ext>
            </a:extLst>
          </p:cNvPr>
          <p:cNvSpPr/>
          <p:nvPr/>
        </p:nvSpPr>
        <p:spPr>
          <a:xfrm>
            <a:off x="115385" y="2271462"/>
            <a:ext cx="11361906" cy="92493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50800" lvl="0">
              <a:buClr>
                <a:schemeClr val="dk1"/>
              </a:buClr>
              <a:buSzPts val="2800"/>
            </a:pPr>
            <a:r>
              <a:rPr lang="en-US" sz="2000"/>
              <a:t>Different optimal HRF delays for processing of syntax (6 secs) and semantics (&gt; 7.5 secs) at early and later delays, respectively</a:t>
            </a:r>
          </a:p>
        </p:txBody>
      </p:sp>
      <p:sp>
        <p:nvSpPr>
          <p:cNvPr id="8" name="Google Shape;260;g2094abaaa3f_0_131">
            <a:extLst>
              <a:ext uri="{FF2B5EF4-FFF2-40B4-BE49-F238E27FC236}">
                <a16:creationId xmlns:a16="http://schemas.microsoft.com/office/drawing/2014/main" id="{EE4425AC-C14C-25AE-CF7F-22853298E85E}"/>
              </a:ext>
            </a:extLst>
          </p:cNvPr>
          <p:cNvSpPr/>
          <p:nvPr/>
        </p:nvSpPr>
        <p:spPr>
          <a:xfrm>
            <a:off x="115385" y="3388931"/>
            <a:ext cx="11361906" cy="92493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50800" lvl="0">
              <a:buClr>
                <a:schemeClr val="dk1"/>
              </a:buClr>
              <a:buSzPts val="2800"/>
            </a:pPr>
            <a:r>
              <a:rPr lang="en-US" sz="2000"/>
              <a:t>Detailed region and sub-region analysis reveal that longer context may play a significant role in higher HRF delays</a:t>
            </a:r>
          </a:p>
        </p:txBody>
      </p:sp>
    </p:spTree>
    <p:extLst>
      <p:ext uri="{BB962C8B-B14F-4D97-AF65-F5344CB8AC3E}">
        <p14:creationId xmlns:p14="http://schemas.microsoft.com/office/powerpoint/2010/main" val="25192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Research questions </a:t>
            </a:r>
            <a:endParaRPr sz="2800" b="1">
              <a:latin typeface="Helvetica Neue"/>
            </a:endParaRPr>
          </a:p>
        </p:txBody>
      </p:sp>
      <p:sp>
        <p:nvSpPr>
          <p:cNvPr id="213" name="Google Shape;213;p38"/>
          <p:cNvSpPr txBox="1">
            <a:spLocks noGrp="1"/>
          </p:cNvSpPr>
          <p:nvPr>
            <p:ph type="sldNum" idx="12"/>
          </p:nvPr>
        </p:nvSpPr>
        <p:spPr>
          <a:xfrm>
            <a:off x="8610600" y="647814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45</a:t>
            </a:fld>
            <a:endParaRPr/>
          </a:p>
        </p:txBody>
      </p:sp>
      <p:grpSp>
        <p:nvGrpSpPr>
          <p:cNvPr id="16" name="Group 15">
            <a:extLst>
              <a:ext uri="{FF2B5EF4-FFF2-40B4-BE49-F238E27FC236}">
                <a16:creationId xmlns:a16="http://schemas.microsoft.com/office/drawing/2014/main" id="{DD452C99-2050-2E0D-5612-22F3C3851CB4}"/>
              </a:ext>
            </a:extLst>
          </p:cNvPr>
          <p:cNvGrpSpPr/>
          <p:nvPr/>
        </p:nvGrpSpPr>
        <p:grpSpPr>
          <a:xfrm>
            <a:off x="28012" y="837435"/>
            <a:ext cx="3381577" cy="2713431"/>
            <a:chOff x="-75197" y="837435"/>
            <a:chExt cx="3482062" cy="2928517"/>
          </a:xfrm>
        </p:grpSpPr>
        <p:pic>
          <p:nvPicPr>
            <p:cNvPr id="4" name="Google Shape;799;p40">
              <a:extLst>
                <a:ext uri="{FF2B5EF4-FFF2-40B4-BE49-F238E27FC236}">
                  <a16:creationId xmlns:a16="http://schemas.microsoft.com/office/drawing/2014/main" id="{65C1DBEB-D2D8-3372-9B69-EEC4E09B2636}"/>
                </a:ext>
              </a:extLst>
            </p:cNvPr>
            <p:cNvPicPr preferRelativeResize="0"/>
            <p:nvPr/>
          </p:nvPicPr>
          <p:blipFill rotWithShape="1">
            <a:blip r:embed="rId3">
              <a:alphaModFix/>
            </a:blip>
            <a:srcRect l="70923" t="11552" r="5204" b="61555"/>
            <a:stretch/>
          </p:blipFill>
          <p:spPr>
            <a:xfrm>
              <a:off x="637364" y="1188048"/>
              <a:ext cx="1443593" cy="1313278"/>
            </a:xfrm>
            <a:prstGeom prst="rect">
              <a:avLst/>
            </a:prstGeom>
            <a:noFill/>
            <a:ln>
              <a:noFill/>
            </a:ln>
          </p:spPr>
        </p:pic>
        <p:sp>
          <p:nvSpPr>
            <p:cNvPr id="5" name="Google Shape;804;p40">
              <a:extLst>
                <a:ext uri="{FF2B5EF4-FFF2-40B4-BE49-F238E27FC236}">
                  <a16:creationId xmlns:a16="http://schemas.microsoft.com/office/drawing/2014/main" id="{F2BBBA2E-C716-8F54-CCA9-9C202ADAE8E3}"/>
                </a:ext>
              </a:extLst>
            </p:cNvPr>
            <p:cNvSpPr/>
            <p:nvPr/>
          </p:nvSpPr>
          <p:spPr>
            <a:xfrm rot="2700000" flipH="1">
              <a:off x="1563560" y="1010352"/>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05;p40">
              <a:extLst>
                <a:ext uri="{FF2B5EF4-FFF2-40B4-BE49-F238E27FC236}">
                  <a16:creationId xmlns:a16="http://schemas.microsoft.com/office/drawing/2014/main" id="{53303C08-5F33-BF59-E442-4F5EC59D707D}"/>
                </a:ext>
              </a:extLst>
            </p:cNvPr>
            <p:cNvSpPr/>
            <p:nvPr/>
          </p:nvSpPr>
          <p:spPr>
            <a:xfrm>
              <a:off x="2270271" y="837435"/>
              <a:ext cx="372275" cy="440650"/>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7" name="Google Shape;803;p40">
              <a:extLst>
                <a:ext uri="{FF2B5EF4-FFF2-40B4-BE49-F238E27FC236}">
                  <a16:creationId xmlns:a16="http://schemas.microsoft.com/office/drawing/2014/main" id="{E108DC9F-289A-3321-B54F-A2F21D2F4ECE}"/>
                </a:ext>
              </a:extLst>
            </p:cNvPr>
            <p:cNvSpPr txBox="1"/>
            <p:nvPr/>
          </p:nvSpPr>
          <p:spPr>
            <a:xfrm>
              <a:off x="-75197" y="2543034"/>
              <a:ext cx="3482062" cy="1222918"/>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Language models predict the next word from nearby words, but semantics are crucial for language comprehension.</a:t>
              </a:r>
              <a:endParaRPr sz="1400">
                <a:latin typeface="Arial" panose="020B0604020202020204" pitchFamily="34" charset="0"/>
                <a:ea typeface="Montserrat"/>
                <a:cs typeface="Arial" panose="020B0604020202020204" pitchFamily="34" charset="0"/>
                <a:sym typeface="Montserrat"/>
              </a:endParaRPr>
            </a:p>
          </p:txBody>
        </p:sp>
      </p:grpSp>
      <p:grpSp>
        <p:nvGrpSpPr>
          <p:cNvPr id="12" name="Google Shape;806;p40">
            <a:extLst>
              <a:ext uri="{FF2B5EF4-FFF2-40B4-BE49-F238E27FC236}">
                <a16:creationId xmlns:a16="http://schemas.microsoft.com/office/drawing/2014/main" id="{A622C885-186B-6624-CE09-44E0C2217DF0}"/>
              </a:ext>
            </a:extLst>
          </p:cNvPr>
          <p:cNvGrpSpPr/>
          <p:nvPr/>
        </p:nvGrpSpPr>
        <p:grpSpPr>
          <a:xfrm>
            <a:off x="2865512" y="1362253"/>
            <a:ext cx="391800" cy="688061"/>
            <a:chOff x="4482819" y="969575"/>
            <a:chExt cx="391800" cy="688061"/>
          </a:xfrm>
        </p:grpSpPr>
        <p:sp>
          <p:nvSpPr>
            <p:cNvPr id="13" name="Google Shape;807;p40">
              <a:extLst>
                <a:ext uri="{FF2B5EF4-FFF2-40B4-BE49-F238E27FC236}">
                  <a16:creationId xmlns:a16="http://schemas.microsoft.com/office/drawing/2014/main" id="{84A93F46-669F-B620-42AC-7FF5496203C3}"/>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14" name="Google Shape;808;p40">
              <a:extLst>
                <a:ext uri="{FF2B5EF4-FFF2-40B4-BE49-F238E27FC236}">
                  <a16:creationId xmlns:a16="http://schemas.microsoft.com/office/drawing/2014/main" id="{A530E286-73D5-EAD9-2AD9-35BF7EAF6EE1}"/>
                </a:ext>
              </a:extLst>
            </p:cNvPr>
            <p:cNvPicPr preferRelativeResize="0"/>
            <p:nvPr/>
          </p:nvPicPr>
          <p:blipFill>
            <a:blip r:embed="rId4">
              <a:alphaModFix/>
            </a:blip>
            <a:stretch>
              <a:fillRect/>
            </a:stretch>
          </p:blipFill>
          <p:spPr>
            <a:xfrm>
              <a:off x="4546550" y="1491463"/>
              <a:ext cx="264350" cy="166173"/>
            </a:xfrm>
            <a:prstGeom prst="rect">
              <a:avLst/>
            </a:prstGeom>
            <a:noFill/>
            <a:ln>
              <a:noFill/>
            </a:ln>
          </p:spPr>
        </p:pic>
      </p:grpSp>
      <p:grpSp>
        <p:nvGrpSpPr>
          <p:cNvPr id="17" name="Group 16">
            <a:extLst>
              <a:ext uri="{FF2B5EF4-FFF2-40B4-BE49-F238E27FC236}">
                <a16:creationId xmlns:a16="http://schemas.microsoft.com/office/drawing/2014/main" id="{A679197D-F9EA-29D3-AC4B-3EB6BC2C8136}"/>
              </a:ext>
            </a:extLst>
          </p:cNvPr>
          <p:cNvGrpSpPr/>
          <p:nvPr/>
        </p:nvGrpSpPr>
        <p:grpSpPr>
          <a:xfrm>
            <a:off x="3345006" y="877740"/>
            <a:ext cx="3098716" cy="2719620"/>
            <a:chOff x="3343582" y="878542"/>
            <a:chExt cx="3482062" cy="2995329"/>
          </a:xfrm>
        </p:grpSpPr>
        <p:pic>
          <p:nvPicPr>
            <p:cNvPr id="8" name="Google Shape;798;p40">
              <a:extLst>
                <a:ext uri="{FF2B5EF4-FFF2-40B4-BE49-F238E27FC236}">
                  <a16:creationId xmlns:a16="http://schemas.microsoft.com/office/drawing/2014/main" id="{C68B931A-A6AD-A25F-8D21-D2D2EE734909}"/>
                </a:ext>
              </a:extLst>
            </p:cNvPr>
            <p:cNvPicPr preferRelativeResize="0"/>
            <p:nvPr/>
          </p:nvPicPr>
          <p:blipFill>
            <a:blip r:embed="rId5">
              <a:alphaModFix/>
            </a:blip>
            <a:stretch>
              <a:fillRect/>
            </a:stretch>
          </p:blipFill>
          <p:spPr>
            <a:xfrm>
              <a:off x="3716156" y="1213073"/>
              <a:ext cx="1319032" cy="1294789"/>
            </a:xfrm>
            <a:prstGeom prst="rect">
              <a:avLst/>
            </a:prstGeom>
            <a:noFill/>
            <a:ln>
              <a:noFill/>
            </a:ln>
          </p:spPr>
        </p:pic>
        <p:grpSp>
          <p:nvGrpSpPr>
            <p:cNvPr id="9" name="Google Shape;800;p40">
              <a:extLst>
                <a:ext uri="{FF2B5EF4-FFF2-40B4-BE49-F238E27FC236}">
                  <a16:creationId xmlns:a16="http://schemas.microsoft.com/office/drawing/2014/main" id="{C679FF79-4685-0C74-7EF7-F73E78BEAB00}"/>
                </a:ext>
              </a:extLst>
            </p:cNvPr>
            <p:cNvGrpSpPr/>
            <p:nvPr/>
          </p:nvGrpSpPr>
          <p:grpSpPr>
            <a:xfrm>
              <a:off x="4706839" y="878542"/>
              <a:ext cx="928875" cy="842595"/>
              <a:chOff x="6583964" y="1168337"/>
              <a:chExt cx="928875" cy="842595"/>
            </a:xfrm>
          </p:grpSpPr>
          <p:sp>
            <p:nvSpPr>
              <p:cNvPr id="10" name="Google Shape;801;p40">
                <a:extLst>
                  <a:ext uri="{FF2B5EF4-FFF2-40B4-BE49-F238E27FC236}">
                    <a16:creationId xmlns:a16="http://schemas.microsoft.com/office/drawing/2014/main" id="{761AA85E-EE52-AA39-966A-F435B2AEC35F}"/>
                  </a:ext>
                </a:extLst>
              </p:cNvPr>
              <p:cNvSpPr/>
              <p:nvPr/>
            </p:nvSpPr>
            <p:spPr>
              <a:xfrm rot="2700000" flipH="1">
                <a:off x="6464109" y="1360748"/>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2;p40">
                <a:extLst>
                  <a:ext uri="{FF2B5EF4-FFF2-40B4-BE49-F238E27FC236}">
                    <a16:creationId xmlns:a16="http://schemas.microsoft.com/office/drawing/2014/main" id="{05E6AF1C-3FC8-B5BF-BDE8-871FE051A06B}"/>
                  </a:ext>
                </a:extLst>
              </p:cNvPr>
              <p:cNvSpPr txBox="1"/>
              <p:nvPr/>
            </p:nvSpPr>
            <p:spPr>
              <a:xfrm>
                <a:off x="7121039" y="1168337"/>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grpSp>
        <p:sp>
          <p:nvSpPr>
            <p:cNvPr id="15" name="Google Shape;803;p40">
              <a:extLst>
                <a:ext uri="{FF2B5EF4-FFF2-40B4-BE49-F238E27FC236}">
                  <a16:creationId xmlns:a16="http://schemas.microsoft.com/office/drawing/2014/main" id="{417473F2-CEC8-7075-A362-F6F356DD1B25}"/>
                </a:ext>
              </a:extLst>
            </p:cNvPr>
            <p:cNvSpPr txBox="1"/>
            <p:nvPr/>
          </p:nvSpPr>
          <p:spPr>
            <a:xfrm>
              <a:off x="3343582" y="2625900"/>
              <a:ext cx="3482062" cy="124797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1400">
                  <a:latin typeface="Arial" panose="020B0604020202020204" pitchFamily="34" charset="0"/>
                  <a:ea typeface="Montserrat"/>
                  <a:cs typeface="Arial" panose="020B0604020202020204" pitchFamily="34" charset="0"/>
                  <a:sym typeface="Montserrat"/>
                </a:rPr>
                <a:t>Is the </a:t>
              </a:r>
              <a:r>
                <a:rPr lang="en-US" sz="1400" b="1">
                  <a:latin typeface="Arial" panose="020B0604020202020204" pitchFamily="34" charset="0"/>
                  <a:ea typeface="Montserrat"/>
                  <a:cs typeface="Arial" panose="020B0604020202020204" pitchFamily="34" charset="0"/>
                  <a:sym typeface="Montserrat"/>
                </a:rPr>
                <a:t>how brain utilizes context </a:t>
              </a:r>
              <a:r>
                <a:rPr lang="en-US" sz="1400">
                  <a:latin typeface="Arial" panose="020B0604020202020204" pitchFamily="34" charset="0"/>
                  <a:ea typeface="Montserrat"/>
                  <a:cs typeface="Arial" panose="020B0604020202020204" pitchFamily="34" charset="0"/>
                  <a:sym typeface="Montserrat"/>
                </a:rPr>
                <a:t>through time to process words </a:t>
              </a:r>
              <a:r>
                <a:rPr lang="en-US" sz="1400" b="1">
                  <a:latin typeface="Arial" panose="020B0604020202020204" pitchFamily="34" charset="0"/>
                  <a:ea typeface="Montserrat"/>
                  <a:cs typeface="Arial" panose="020B0604020202020204" pitchFamily="34" charset="0"/>
                  <a:sym typeface="Montserrat"/>
                </a:rPr>
                <a:t>during narrative story listening</a:t>
              </a:r>
              <a:r>
                <a:rPr lang="en-US" sz="1400">
                  <a:latin typeface="Arial" panose="020B0604020202020204" pitchFamily="34" charset="0"/>
                  <a:ea typeface="Montserrat"/>
                  <a:cs typeface="Arial" panose="020B0604020202020204" pitchFamily="34" charset="0"/>
                  <a:sym typeface="Montserrat"/>
                </a:rPr>
                <a:t>?</a:t>
              </a:r>
              <a:endParaRPr sz="1400">
                <a:latin typeface="Arial" panose="020B0604020202020204" pitchFamily="34" charset="0"/>
                <a:ea typeface="Montserrat"/>
                <a:cs typeface="Arial" panose="020B0604020202020204" pitchFamily="34" charset="0"/>
                <a:sym typeface="Montserrat"/>
              </a:endParaRPr>
            </a:p>
          </p:txBody>
        </p:sp>
      </p:grpSp>
      <p:sp>
        <p:nvSpPr>
          <p:cNvPr id="18" name="Rectangle 17">
            <a:extLst>
              <a:ext uri="{FF2B5EF4-FFF2-40B4-BE49-F238E27FC236}">
                <a16:creationId xmlns:a16="http://schemas.microsoft.com/office/drawing/2014/main" id="{B1F81A99-C31D-3ABD-600D-764E4F9B81EC}"/>
              </a:ext>
            </a:extLst>
          </p:cNvPr>
          <p:cNvSpPr/>
          <p:nvPr/>
        </p:nvSpPr>
        <p:spPr>
          <a:xfrm>
            <a:off x="81088" y="742089"/>
            <a:ext cx="6205807" cy="26261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F77D31-7420-118E-B205-942185DD9EEC}"/>
              </a:ext>
            </a:extLst>
          </p:cNvPr>
          <p:cNvSpPr/>
          <p:nvPr/>
        </p:nvSpPr>
        <p:spPr>
          <a:xfrm>
            <a:off x="6443722" y="746038"/>
            <a:ext cx="5675133" cy="26222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oogle Shape;799;p40">
            <a:extLst>
              <a:ext uri="{FF2B5EF4-FFF2-40B4-BE49-F238E27FC236}">
                <a16:creationId xmlns:a16="http://schemas.microsoft.com/office/drawing/2014/main" id="{F2975182-A1A8-2677-1147-83A4786DE5DE}"/>
              </a:ext>
            </a:extLst>
          </p:cNvPr>
          <p:cNvPicPr preferRelativeResize="0"/>
          <p:nvPr/>
        </p:nvPicPr>
        <p:blipFill rotWithShape="1">
          <a:blip r:embed="rId3">
            <a:alphaModFix/>
          </a:blip>
          <a:srcRect l="70923" t="11552" r="5204" b="61555"/>
          <a:stretch/>
        </p:blipFill>
        <p:spPr>
          <a:xfrm>
            <a:off x="6745741" y="1073053"/>
            <a:ext cx="1401934" cy="1216824"/>
          </a:xfrm>
          <a:prstGeom prst="rect">
            <a:avLst/>
          </a:prstGeom>
          <a:noFill/>
          <a:ln>
            <a:noFill/>
          </a:ln>
        </p:spPr>
      </p:pic>
      <p:sp>
        <p:nvSpPr>
          <p:cNvPr id="21" name="Google Shape;804;p40">
            <a:extLst>
              <a:ext uri="{FF2B5EF4-FFF2-40B4-BE49-F238E27FC236}">
                <a16:creationId xmlns:a16="http://schemas.microsoft.com/office/drawing/2014/main" id="{7E4FA898-4AAB-D220-90FB-6A46BF247FFB}"/>
              </a:ext>
            </a:extLst>
          </p:cNvPr>
          <p:cNvSpPr/>
          <p:nvPr/>
        </p:nvSpPr>
        <p:spPr>
          <a:xfrm rot="2700000" flipH="1">
            <a:off x="7645209" y="908408"/>
            <a:ext cx="747817" cy="49138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05;p40">
            <a:extLst>
              <a:ext uri="{FF2B5EF4-FFF2-40B4-BE49-F238E27FC236}">
                <a16:creationId xmlns:a16="http://schemas.microsoft.com/office/drawing/2014/main" id="{6CAE4871-C042-1A20-F7AC-2A51BE7690F4}"/>
              </a:ext>
            </a:extLst>
          </p:cNvPr>
          <p:cNvSpPr/>
          <p:nvPr/>
        </p:nvSpPr>
        <p:spPr>
          <a:xfrm>
            <a:off x="8331526" y="748191"/>
            <a:ext cx="361532" cy="408286"/>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23" name="Google Shape;803;p40">
            <a:extLst>
              <a:ext uri="{FF2B5EF4-FFF2-40B4-BE49-F238E27FC236}">
                <a16:creationId xmlns:a16="http://schemas.microsoft.com/office/drawing/2014/main" id="{84395363-B364-FEFE-211B-B236F1E0B732}"/>
              </a:ext>
            </a:extLst>
          </p:cNvPr>
          <p:cNvSpPr txBox="1"/>
          <p:nvPr/>
        </p:nvSpPr>
        <p:spPr>
          <a:xfrm>
            <a:off x="6600549" y="2603350"/>
            <a:ext cx="5487762" cy="88534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Do </a:t>
            </a:r>
            <a:r>
              <a:rPr lang="en-US" sz="1400" b="1">
                <a:latin typeface="Arial" panose="020B0604020202020204" pitchFamily="34" charset="0"/>
                <a:cs typeface="Arial" panose="020B0604020202020204" pitchFamily="34" charset="0"/>
              </a:rPr>
              <a:t>language models </a:t>
            </a:r>
            <a:r>
              <a:rPr lang="en-US" sz="1400">
                <a:latin typeface="Arial" panose="020B0604020202020204" pitchFamily="34" charset="0"/>
                <a:cs typeface="Arial" panose="020B0604020202020204" pitchFamily="34" charset="0"/>
              </a:rPr>
              <a:t>that process </a:t>
            </a:r>
            <a:r>
              <a:rPr lang="en-US" sz="1400" b="1">
                <a:latin typeface="Arial" panose="020B0604020202020204" pitchFamily="34" charset="0"/>
                <a:cs typeface="Arial" panose="020B0604020202020204" pitchFamily="34" charset="0"/>
              </a:rPr>
              <a:t>longer sequences</a:t>
            </a:r>
            <a:r>
              <a:rPr lang="en-US" sz="1400">
                <a:latin typeface="Arial" panose="020B0604020202020204" pitchFamily="34" charset="0"/>
                <a:cs typeface="Arial" panose="020B0604020202020204" pitchFamily="34" charset="0"/>
              </a:rPr>
              <a:t> align better with human participants during </a:t>
            </a:r>
            <a:r>
              <a:rPr lang="en-US" sz="1400" b="1">
                <a:latin typeface="Arial" panose="020B0604020202020204" pitchFamily="34" charset="0"/>
                <a:cs typeface="Arial" panose="020B0604020202020204" pitchFamily="34" charset="0"/>
              </a:rPr>
              <a:t>long narratives story listening</a:t>
            </a:r>
            <a:r>
              <a:rPr lang="en-US" sz="1400">
                <a:latin typeface="Arial" panose="020B0604020202020204" pitchFamily="34" charset="0"/>
                <a:cs typeface="Arial" panose="020B0604020202020204" pitchFamily="34" charset="0"/>
              </a:rPr>
              <a:t>?</a:t>
            </a:r>
            <a:endParaRPr sz="1400">
              <a:latin typeface="Arial" panose="020B0604020202020204" pitchFamily="34" charset="0"/>
              <a:ea typeface="Montserrat"/>
              <a:cs typeface="Arial" panose="020B0604020202020204" pitchFamily="34" charset="0"/>
              <a:sym typeface="Montserrat"/>
            </a:endParaRPr>
          </a:p>
        </p:txBody>
      </p:sp>
      <p:grpSp>
        <p:nvGrpSpPr>
          <p:cNvPr id="24" name="Group 23">
            <a:extLst>
              <a:ext uri="{FF2B5EF4-FFF2-40B4-BE49-F238E27FC236}">
                <a16:creationId xmlns:a16="http://schemas.microsoft.com/office/drawing/2014/main" id="{5D5D6987-79F0-F21B-5252-999544EDDA42}"/>
              </a:ext>
            </a:extLst>
          </p:cNvPr>
          <p:cNvGrpSpPr/>
          <p:nvPr/>
        </p:nvGrpSpPr>
        <p:grpSpPr>
          <a:xfrm>
            <a:off x="9664251" y="876408"/>
            <a:ext cx="1267479" cy="1413469"/>
            <a:chOff x="3747119" y="948237"/>
            <a:chExt cx="1521011" cy="1556764"/>
          </a:xfrm>
        </p:grpSpPr>
        <p:pic>
          <p:nvPicPr>
            <p:cNvPr id="25" name="Google Shape;798;p40">
              <a:extLst>
                <a:ext uri="{FF2B5EF4-FFF2-40B4-BE49-F238E27FC236}">
                  <a16:creationId xmlns:a16="http://schemas.microsoft.com/office/drawing/2014/main" id="{65B728CA-89D7-81E9-6082-C089869FBCF5}"/>
                </a:ext>
              </a:extLst>
            </p:cNvPr>
            <p:cNvPicPr preferRelativeResize="0"/>
            <p:nvPr/>
          </p:nvPicPr>
          <p:blipFill>
            <a:blip r:embed="rId5">
              <a:alphaModFix/>
            </a:blip>
            <a:stretch>
              <a:fillRect/>
            </a:stretch>
          </p:blipFill>
          <p:spPr>
            <a:xfrm>
              <a:off x="3747119" y="1210212"/>
              <a:ext cx="1319032" cy="1294789"/>
            </a:xfrm>
            <a:prstGeom prst="rect">
              <a:avLst/>
            </a:prstGeom>
            <a:noFill/>
            <a:ln>
              <a:noFill/>
            </a:ln>
          </p:spPr>
        </p:pic>
        <p:sp>
          <p:nvSpPr>
            <p:cNvPr id="28" name="Google Shape;801;p40">
              <a:extLst>
                <a:ext uri="{FF2B5EF4-FFF2-40B4-BE49-F238E27FC236}">
                  <a16:creationId xmlns:a16="http://schemas.microsoft.com/office/drawing/2014/main" id="{55C9D3B9-59AF-8428-7066-42940DC7C824}"/>
                </a:ext>
              </a:extLst>
            </p:cNvPr>
            <p:cNvSpPr/>
            <p:nvPr/>
          </p:nvSpPr>
          <p:spPr>
            <a:xfrm rot="2700000" flipH="1">
              <a:off x="4617945" y="1068092"/>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806;p40">
            <a:extLst>
              <a:ext uri="{FF2B5EF4-FFF2-40B4-BE49-F238E27FC236}">
                <a16:creationId xmlns:a16="http://schemas.microsoft.com/office/drawing/2014/main" id="{B224B277-7D03-F9D9-45FC-EFD7C1986559}"/>
              </a:ext>
            </a:extLst>
          </p:cNvPr>
          <p:cNvGrpSpPr/>
          <p:nvPr/>
        </p:nvGrpSpPr>
        <p:grpSpPr>
          <a:xfrm>
            <a:off x="8889489" y="1273522"/>
            <a:ext cx="391800" cy="688061"/>
            <a:chOff x="4482819" y="969575"/>
            <a:chExt cx="391800" cy="688061"/>
          </a:xfrm>
        </p:grpSpPr>
        <p:sp>
          <p:nvSpPr>
            <p:cNvPr id="31" name="Google Shape;807;p40">
              <a:extLst>
                <a:ext uri="{FF2B5EF4-FFF2-40B4-BE49-F238E27FC236}">
                  <a16:creationId xmlns:a16="http://schemas.microsoft.com/office/drawing/2014/main" id="{211AA56D-C09C-F66C-B5C7-01E4CB543834}"/>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32" name="Google Shape;808;p40">
              <a:extLst>
                <a:ext uri="{FF2B5EF4-FFF2-40B4-BE49-F238E27FC236}">
                  <a16:creationId xmlns:a16="http://schemas.microsoft.com/office/drawing/2014/main" id="{F480E5AB-640C-50C6-305F-286AD572C039}"/>
                </a:ext>
              </a:extLst>
            </p:cNvPr>
            <p:cNvPicPr preferRelativeResize="0"/>
            <p:nvPr/>
          </p:nvPicPr>
          <p:blipFill>
            <a:blip r:embed="rId4">
              <a:alphaModFix/>
            </a:blip>
            <a:stretch>
              <a:fillRect/>
            </a:stretch>
          </p:blipFill>
          <p:spPr>
            <a:xfrm>
              <a:off x="4546550" y="1491463"/>
              <a:ext cx="264350" cy="166173"/>
            </a:xfrm>
            <a:prstGeom prst="rect">
              <a:avLst/>
            </a:prstGeom>
            <a:noFill/>
            <a:ln>
              <a:noFill/>
            </a:ln>
          </p:spPr>
        </p:pic>
      </p:grpSp>
      <p:sp>
        <p:nvSpPr>
          <p:cNvPr id="34" name="Rectangle 33">
            <a:extLst>
              <a:ext uri="{FF2B5EF4-FFF2-40B4-BE49-F238E27FC236}">
                <a16:creationId xmlns:a16="http://schemas.microsoft.com/office/drawing/2014/main" id="{BF011829-2435-C1B2-6FCD-75A594ADC5D0}"/>
              </a:ext>
            </a:extLst>
          </p:cNvPr>
          <p:cNvSpPr/>
          <p:nvPr/>
        </p:nvSpPr>
        <p:spPr>
          <a:xfrm>
            <a:off x="90689" y="3550867"/>
            <a:ext cx="6205807" cy="29696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graph of a normal distribution&#10;&#10;Description automatically generated with medium confidence">
            <a:extLst>
              <a:ext uri="{FF2B5EF4-FFF2-40B4-BE49-F238E27FC236}">
                <a16:creationId xmlns:a16="http://schemas.microsoft.com/office/drawing/2014/main" id="{8577EE4B-A348-92AD-6A82-9F7CE505D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482" y="3696926"/>
            <a:ext cx="2676191" cy="2051489"/>
          </a:xfrm>
          <a:prstGeom prst="rect">
            <a:avLst/>
          </a:prstGeom>
        </p:spPr>
      </p:pic>
      <p:pic>
        <p:nvPicPr>
          <p:cNvPr id="39" name="Google Shape;212;p7">
            <a:extLst>
              <a:ext uri="{FF2B5EF4-FFF2-40B4-BE49-F238E27FC236}">
                <a16:creationId xmlns:a16="http://schemas.microsoft.com/office/drawing/2014/main" id="{F5303D7A-249D-D4B4-3D9B-7516490E4985}"/>
              </a:ext>
            </a:extLst>
          </p:cNvPr>
          <p:cNvPicPr preferRelativeResize="0"/>
          <p:nvPr/>
        </p:nvPicPr>
        <p:blipFill rotWithShape="1">
          <a:blip r:embed="rId7">
            <a:alphaModFix/>
          </a:blip>
          <a:srcRect l="18139" t="3304" r="16350" b="65931"/>
          <a:stretch/>
        </p:blipFill>
        <p:spPr>
          <a:xfrm>
            <a:off x="2920466" y="3724769"/>
            <a:ext cx="3258452" cy="1441379"/>
          </a:xfrm>
          <a:prstGeom prst="rect">
            <a:avLst/>
          </a:prstGeom>
          <a:noFill/>
          <a:ln>
            <a:noFill/>
          </a:ln>
        </p:spPr>
      </p:pic>
      <p:sp>
        <p:nvSpPr>
          <p:cNvPr id="41" name="Google Shape;803;p40">
            <a:extLst>
              <a:ext uri="{FF2B5EF4-FFF2-40B4-BE49-F238E27FC236}">
                <a16:creationId xmlns:a16="http://schemas.microsoft.com/office/drawing/2014/main" id="{7F35BA69-71C6-AC36-A35F-5E95BEF00931}"/>
              </a:ext>
            </a:extLst>
          </p:cNvPr>
          <p:cNvSpPr txBox="1"/>
          <p:nvPr/>
        </p:nvSpPr>
        <p:spPr>
          <a:xfrm>
            <a:off x="90689" y="5623119"/>
            <a:ext cx="2838554" cy="113310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fMRI measures BOLD suffers from delay due to Hemodynamic Response Function</a:t>
            </a:r>
            <a:endParaRPr sz="1400">
              <a:latin typeface="Arial" panose="020B0604020202020204" pitchFamily="34" charset="0"/>
              <a:ea typeface="Montserrat"/>
              <a:cs typeface="Arial" panose="020B0604020202020204" pitchFamily="34" charset="0"/>
              <a:sym typeface="Montserrat"/>
            </a:endParaRPr>
          </a:p>
        </p:txBody>
      </p:sp>
      <p:sp>
        <p:nvSpPr>
          <p:cNvPr id="42" name="Google Shape;803;p40">
            <a:extLst>
              <a:ext uri="{FF2B5EF4-FFF2-40B4-BE49-F238E27FC236}">
                <a16:creationId xmlns:a16="http://schemas.microsoft.com/office/drawing/2014/main" id="{8F631B8B-9D66-C1F2-AA3D-B95729373701}"/>
              </a:ext>
            </a:extLst>
          </p:cNvPr>
          <p:cNvSpPr txBox="1"/>
          <p:nvPr/>
        </p:nvSpPr>
        <p:spPr>
          <a:xfrm>
            <a:off x="3309023" y="5531315"/>
            <a:ext cx="3082714" cy="113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1400" b="1">
                <a:latin typeface="Arial" panose="020B0604020202020204" pitchFamily="34" charset="0"/>
                <a:cs typeface="Arial" panose="020B0604020202020204" pitchFamily="34" charset="0"/>
              </a:rPr>
              <a:t>Do diverse language regions </a:t>
            </a:r>
            <a:r>
              <a:rPr lang="en-US" sz="1400">
                <a:latin typeface="Arial" panose="020B0604020202020204" pitchFamily="34" charset="0"/>
                <a:cs typeface="Arial" panose="020B0604020202020204" pitchFamily="34" charset="0"/>
              </a:rPr>
              <a:t>within the brain is </a:t>
            </a:r>
            <a:r>
              <a:rPr lang="en-US" sz="1400" b="1">
                <a:latin typeface="Arial" panose="020B0604020202020204" pitchFamily="34" charset="0"/>
                <a:cs typeface="Arial" panose="020B0604020202020204" pitchFamily="34" charset="0"/>
              </a:rPr>
              <a:t>impacted by delays?</a:t>
            </a:r>
            <a:endParaRPr sz="1400">
              <a:latin typeface="Arial" panose="020B0604020202020204" pitchFamily="34" charset="0"/>
              <a:ea typeface="Montserrat"/>
              <a:cs typeface="Arial" panose="020B0604020202020204" pitchFamily="34" charset="0"/>
              <a:sym typeface="Montserrat"/>
            </a:endParaRPr>
          </a:p>
        </p:txBody>
      </p:sp>
      <p:sp>
        <p:nvSpPr>
          <p:cNvPr id="44" name="Google Shape;662;p34">
            <a:extLst>
              <a:ext uri="{FF2B5EF4-FFF2-40B4-BE49-F238E27FC236}">
                <a16:creationId xmlns:a16="http://schemas.microsoft.com/office/drawing/2014/main" id="{CD41847B-44AC-D999-7D9E-134B953685C8}"/>
              </a:ext>
            </a:extLst>
          </p:cNvPr>
          <p:cNvSpPr txBox="1"/>
          <p:nvPr/>
        </p:nvSpPr>
        <p:spPr>
          <a:xfrm>
            <a:off x="3853576" y="5083086"/>
            <a:ext cx="1731300" cy="53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300" b="1">
                <a:solidFill>
                  <a:srgbClr val="FF0000"/>
                </a:solidFill>
                <a:latin typeface="Montserrat"/>
                <a:ea typeface="Montserrat"/>
                <a:cs typeface="Montserrat"/>
                <a:sym typeface="Montserrat"/>
              </a:rPr>
              <a:t> How</a:t>
            </a:r>
            <a:r>
              <a:rPr lang="en" sz="2300">
                <a:solidFill>
                  <a:srgbClr val="FF0000"/>
                </a:solidFill>
                <a:latin typeface="Montserrat"/>
                <a:ea typeface="Montserrat"/>
                <a:cs typeface="Montserrat"/>
                <a:sym typeface="Montserrat"/>
              </a:rPr>
              <a:t>:</a:t>
            </a:r>
            <a:r>
              <a:rPr lang="en" sz="2300" b="1">
                <a:solidFill>
                  <a:srgbClr val="FF0000"/>
                </a:solidFill>
                <a:latin typeface="Montserrat"/>
                <a:ea typeface="Montserrat"/>
                <a:cs typeface="Montserrat"/>
                <a:sym typeface="Montserrat"/>
              </a:rPr>
              <a:t> ???</a:t>
            </a:r>
            <a:endParaRPr sz="2300"/>
          </a:p>
        </p:txBody>
      </p:sp>
      <p:sp>
        <p:nvSpPr>
          <p:cNvPr id="46" name="Rectangle 45">
            <a:extLst>
              <a:ext uri="{FF2B5EF4-FFF2-40B4-BE49-F238E27FC236}">
                <a16:creationId xmlns:a16="http://schemas.microsoft.com/office/drawing/2014/main" id="{6918E05A-F081-1E92-911E-3CE00859735B}"/>
              </a:ext>
            </a:extLst>
          </p:cNvPr>
          <p:cNvSpPr/>
          <p:nvPr/>
        </p:nvSpPr>
        <p:spPr>
          <a:xfrm>
            <a:off x="6443722" y="3550866"/>
            <a:ext cx="5675133" cy="29582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A baby and a cup&#10;&#10;Description automatically generated">
            <a:extLst>
              <a:ext uri="{FF2B5EF4-FFF2-40B4-BE49-F238E27FC236}">
                <a16:creationId xmlns:a16="http://schemas.microsoft.com/office/drawing/2014/main" id="{5DADC664-0BD3-EE5A-94A8-EBD807768E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8822" y="3597360"/>
            <a:ext cx="4197636" cy="1812886"/>
          </a:xfrm>
          <a:prstGeom prst="rect">
            <a:avLst/>
          </a:prstGeom>
        </p:spPr>
      </p:pic>
      <p:sp>
        <p:nvSpPr>
          <p:cNvPr id="58" name="Google Shape;803;p40">
            <a:extLst>
              <a:ext uri="{FF2B5EF4-FFF2-40B4-BE49-F238E27FC236}">
                <a16:creationId xmlns:a16="http://schemas.microsoft.com/office/drawing/2014/main" id="{75106410-9E1F-44EC-DEAE-26112BB44C43}"/>
              </a:ext>
            </a:extLst>
          </p:cNvPr>
          <p:cNvSpPr txBox="1"/>
          <p:nvPr/>
        </p:nvSpPr>
        <p:spPr>
          <a:xfrm>
            <a:off x="6449432" y="5543155"/>
            <a:ext cx="2999368" cy="1133100"/>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b="1">
                <a:latin typeface="Arial" panose="020B0604020202020204" pitchFamily="34" charset="0"/>
                <a:cs typeface="Arial" panose="020B0604020202020204" pitchFamily="34" charset="0"/>
              </a:rPr>
              <a:t>Grounded language acquisition</a:t>
            </a:r>
            <a:r>
              <a:rPr lang="en-US" sz="1400">
                <a:latin typeface="Arial" panose="020B0604020202020204" pitchFamily="34" charset="0"/>
                <a:cs typeface="Arial" panose="020B0604020202020204" pitchFamily="34" charset="0"/>
              </a:rPr>
              <a:t>: how infants can learn language by observing their environments.</a:t>
            </a:r>
          </a:p>
        </p:txBody>
      </p:sp>
      <p:sp>
        <p:nvSpPr>
          <p:cNvPr id="60" name="Google Shape;803;p40">
            <a:extLst>
              <a:ext uri="{FF2B5EF4-FFF2-40B4-BE49-F238E27FC236}">
                <a16:creationId xmlns:a16="http://schemas.microsoft.com/office/drawing/2014/main" id="{2F85EDA1-68CC-95B3-2E26-2D511E45BCFA}"/>
              </a:ext>
            </a:extLst>
          </p:cNvPr>
          <p:cNvSpPr txBox="1"/>
          <p:nvPr/>
        </p:nvSpPr>
        <p:spPr>
          <a:xfrm>
            <a:off x="9448801" y="5407434"/>
            <a:ext cx="2807766" cy="1380861"/>
          </a:xfrm>
          <a:prstGeom prst="rect">
            <a:avLst/>
          </a:prstGeom>
          <a:noFill/>
          <a:ln>
            <a:noFill/>
          </a:ln>
        </p:spPr>
        <p:txBody>
          <a:bodyPr spcFirstLastPara="1" wrap="square" lIns="91425" tIns="91425" rIns="91425" bIns="91425" anchor="t" anchorCtr="0">
            <a:spAutoFit/>
          </a:bodyPr>
          <a:lstStyle/>
          <a:p>
            <a:pPr lvl="0">
              <a:lnSpc>
                <a:spcPct val="115000"/>
              </a:lnSpc>
              <a:spcAft>
                <a:spcPts val="1600"/>
              </a:spcAft>
            </a:pPr>
            <a:r>
              <a:rPr lang="en-US" sz="1400">
                <a:latin typeface="Arial" panose="020B0604020202020204" pitchFamily="34" charset="0"/>
                <a:cs typeface="Arial" panose="020B0604020202020204" pitchFamily="34" charset="0"/>
              </a:rPr>
              <a:t>How does the </a:t>
            </a:r>
            <a:r>
              <a:rPr lang="en-US" sz="1400" b="1">
                <a:latin typeface="Arial" panose="020B0604020202020204" pitchFamily="34" charset="0"/>
                <a:cs typeface="Arial" panose="020B0604020202020204" pitchFamily="34" charset="0"/>
              </a:rPr>
              <a:t>model's ability</a:t>
            </a:r>
            <a:r>
              <a:rPr lang="en-US" sz="1400">
                <a:latin typeface="Arial" panose="020B0604020202020204" pitchFamily="34" charset="0"/>
                <a:cs typeface="Arial" panose="020B0604020202020204" pitchFamily="34" charset="0"/>
              </a:rPr>
              <a:t> to learn </a:t>
            </a:r>
            <a:r>
              <a:rPr lang="en-US" sz="1400" b="1">
                <a:latin typeface="Arial" panose="020B0604020202020204" pitchFamily="34" charset="0"/>
                <a:cs typeface="Arial" panose="020B0604020202020204" pitchFamily="34" charset="0"/>
              </a:rPr>
              <a:t>semantic concepts </a:t>
            </a:r>
            <a:r>
              <a:rPr lang="en-US" sz="1400">
                <a:latin typeface="Arial" panose="020B0604020202020204" pitchFamily="34" charset="0"/>
                <a:cs typeface="Arial" panose="020B0604020202020204" pitchFamily="34" charset="0"/>
              </a:rPr>
              <a:t>through cross-situational learning in </a:t>
            </a:r>
            <a:r>
              <a:rPr lang="en-US" sz="1400" b="1">
                <a:latin typeface="Arial" panose="020B0604020202020204" pitchFamily="34" charset="0"/>
                <a:cs typeface="Arial" panose="020B0604020202020204" pitchFamily="34" charset="0"/>
              </a:rPr>
              <a:t>noisy supervision?</a:t>
            </a:r>
          </a:p>
        </p:txBody>
      </p:sp>
      <p:pic>
        <p:nvPicPr>
          <p:cNvPr id="26" name="Google Shape;154;g2978e5e2abf_0_30">
            <a:extLst>
              <a:ext uri="{FF2B5EF4-FFF2-40B4-BE49-F238E27FC236}">
                <a16:creationId xmlns:a16="http://schemas.microsoft.com/office/drawing/2014/main" id="{B3E6CA85-1ED0-D6A4-A85A-A790F6C6D157}"/>
              </a:ext>
            </a:extLst>
          </p:cNvPr>
          <p:cNvPicPr preferRelativeResize="0"/>
          <p:nvPr/>
        </p:nvPicPr>
        <p:blipFill>
          <a:blip r:embed="rId9">
            <a:alphaModFix/>
          </a:blip>
          <a:stretch>
            <a:fillRect/>
          </a:stretch>
        </p:blipFill>
        <p:spPr>
          <a:xfrm>
            <a:off x="73146" y="3480006"/>
            <a:ext cx="6291521" cy="3113236"/>
          </a:xfrm>
          <a:prstGeom prst="rect">
            <a:avLst/>
          </a:prstGeom>
          <a:noFill/>
          <a:ln>
            <a:noFill/>
          </a:ln>
        </p:spPr>
      </p:pic>
      <p:pic>
        <p:nvPicPr>
          <p:cNvPr id="27" name="Google Shape;154;g2978e5e2abf_0_30">
            <a:extLst>
              <a:ext uri="{FF2B5EF4-FFF2-40B4-BE49-F238E27FC236}">
                <a16:creationId xmlns:a16="http://schemas.microsoft.com/office/drawing/2014/main" id="{AE19FA88-9BF5-678E-CB83-059711E2B4DD}"/>
              </a:ext>
            </a:extLst>
          </p:cNvPr>
          <p:cNvPicPr preferRelativeResize="0"/>
          <p:nvPr/>
        </p:nvPicPr>
        <p:blipFill>
          <a:blip r:embed="rId9">
            <a:alphaModFix/>
          </a:blip>
          <a:stretch>
            <a:fillRect/>
          </a:stretch>
        </p:blipFill>
        <p:spPr>
          <a:xfrm>
            <a:off x="28012" y="722541"/>
            <a:ext cx="12135975" cy="2724478"/>
          </a:xfrm>
          <a:prstGeom prst="rect">
            <a:avLst/>
          </a:prstGeom>
          <a:noFill/>
          <a:ln>
            <a:noFill/>
          </a:ln>
        </p:spPr>
      </p:pic>
    </p:spTree>
    <p:extLst>
      <p:ext uri="{BB962C8B-B14F-4D97-AF65-F5344CB8AC3E}">
        <p14:creationId xmlns:p14="http://schemas.microsoft.com/office/powerpoint/2010/main" val="3984954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52D7-F8C5-E1E5-152C-C35927961DB6}"/>
              </a:ext>
            </a:extLst>
          </p:cNvPr>
          <p:cNvSpPr>
            <a:spLocks noGrp="1"/>
          </p:cNvSpPr>
          <p:nvPr>
            <p:ph type="title"/>
          </p:nvPr>
        </p:nvSpPr>
        <p:spPr/>
        <p:txBody>
          <a:bodyPr>
            <a:normAutofit/>
          </a:bodyPr>
          <a:lstStyle/>
          <a:p>
            <a:r>
              <a:rPr lang="en-US" sz="2800" b="1">
                <a:latin typeface="Helvetica Neue"/>
              </a:rPr>
              <a:t>How language models can perform grounded language acquisition?</a:t>
            </a:r>
          </a:p>
        </p:txBody>
      </p:sp>
      <p:sp>
        <p:nvSpPr>
          <p:cNvPr id="4" name="Slide Number Placeholder 3">
            <a:extLst>
              <a:ext uri="{FF2B5EF4-FFF2-40B4-BE49-F238E27FC236}">
                <a16:creationId xmlns:a16="http://schemas.microsoft.com/office/drawing/2014/main" id="{1CF23500-BEC7-A13E-42AB-44BEC68DFCDA}"/>
              </a:ext>
            </a:extLst>
          </p:cNvPr>
          <p:cNvSpPr>
            <a:spLocks noGrp="1"/>
          </p:cNvSpPr>
          <p:nvPr>
            <p:ph type="sldNum" idx="12"/>
          </p:nvPr>
        </p:nvSpPr>
        <p:spPr/>
        <p:txBody>
          <a:bodyPr/>
          <a:lstStyle/>
          <a:p>
            <a:fld id="{00000000-1234-1234-1234-123412341234}" type="slidenum">
              <a:rPr lang="en" smtClean="0"/>
              <a:pPr/>
              <a:t>46</a:t>
            </a:fld>
            <a:endParaRPr lang="en"/>
          </a:p>
        </p:txBody>
      </p:sp>
      <p:sp>
        <p:nvSpPr>
          <p:cNvPr id="5" name="Google Shape;432;p41">
            <a:extLst>
              <a:ext uri="{FF2B5EF4-FFF2-40B4-BE49-F238E27FC236}">
                <a16:creationId xmlns:a16="http://schemas.microsoft.com/office/drawing/2014/main" id="{F714AD93-E805-76E2-4FB0-C73A8A6799BA}"/>
              </a:ext>
            </a:extLst>
          </p:cNvPr>
          <p:cNvSpPr txBox="1"/>
          <p:nvPr/>
        </p:nvSpPr>
        <p:spPr>
          <a:xfrm>
            <a:off x="233463" y="779410"/>
            <a:ext cx="10963073" cy="1077178"/>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t>We employ CSL task using two sequence-based language models:</a:t>
            </a:r>
          </a:p>
          <a:p>
            <a:pPr marL="742950" lvl="1" indent="-285750">
              <a:buFont typeface="Arial" panose="020B0604020202020204" pitchFamily="34" charset="0"/>
              <a:buChar char="•"/>
            </a:pPr>
            <a:r>
              <a:rPr lang="en-US"/>
              <a:t>Echo State Networks (i.e. Reservoir Computing)</a:t>
            </a:r>
          </a:p>
          <a:p>
            <a:pPr marL="742950" lvl="1" indent="-285750">
              <a:buFont typeface="Arial" panose="020B0604020202020204" pitchFamily="34" charset="0"/>
              <a:buChar char="•"/>
            </a:pPr>
            <a:r>
              <a:rPr lang="en-US"/>
              <a:t>Long Short-Term Memory Networks (LSTM)</a:t>
            </a:r>
          </a:p>
        </p:txBody>
      </p:sp>
      <p:pic>
        <p:nvPicPr>
          <p:cNvPr id="6" name="Picture 5" descr="Diagram&#10;&#10;Description automatically generated">
            <a:extLst>
              <a:ext uri="{FF2B5EF4-FFF2-40B4-BE49-F238E27FC236}">
                <a16:creationId xmlns:a16="http://schemas.microsoft.com/office/drawing/2014/main" id="{107700B4-D704-0927-DC9A-0C1B16AD7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239" y="2358998"/>
            <a:ext cx="7111521" cy="4288221"/>
          </a:xfrm>
          <a:prstGeom prst="rect">
            <a:avLst/>
          </a:prstGeom>
        </p:spPr>
      </p:pic>
      <p:pic>
        <p:nvPicPr>
          <p:cNvPr id="8" name="Google Shape;154;g2978e5e2abf_0_30">
            <a:extLst>
              <a:ext uri="{FF2B5EF4-FFF2-40B4-BE49-F238E27FC236}">
                <a16:creationId xmlns:a16="http://schemas.microsoft.com/office/drawing/2014/main" id="{5A007CB0-C759-EB59-8DFC-3387FE5FDFAB}"/>
              </a:ext>
            </a:extLst>
          </p:cNvPr>
          <p:cNvPicPr preferRelativeResize="0"/>
          <p:nvPr/>
        </p:nvPicPr>
        <p:blipFill>
          <a:blip r:embed="rId4">
            <a:alphaModFix/>
          </a:blip>
          <a:stretch>
            <a:fillRect/>
          </a:stretch>
        </p:blipFill>
        <p:spPr>
          <a:xfrm>
            <a:off x="631767" y="2224267"/>
            <a:ext cx="10963073" cy="4422952"/>
          </a:xfrm>
          <a:prstGeom prst="rect">
            <a:avLst/>
          </a:prstGeom>
          <a:noFill/>
          <a:ln>
            <a:noFill/>
          </a:ln>
        </p:spPr>
      </p:pic>
      <p:pic>
        <p:nvPicPr>
          <p:cNvPr id="10" name="Picture 9" descr="Diagram&#10;&#10;Description automatically generated">
            <a:extLst>
              <a:ext uri="{FF2B5EF4-FFF2-40B4-BE49-F238E27FC236}">
                <a16:creationId xmlns:a16="http://schemas.microsoft.com/office/drawing/2014/main" id="{2194814A-4A00-D714-6E89-6D9350784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239" y="2461605"/>
            <a:ext cx="6278880" cy="3568560"/>
          </a:xfrm>
          <a:prstGeom prst="rect">
            <a:avLst/>
          </a:prstGeom>
        </p:spPr>
      </p:pic>
    </p:spTree>
    <p:extLst>
      <p:ext uri="{BB962C8B-B14F-4D97-AF65-F5344CB8AC3E}">
        <p14:creationId xmlns:p14="http://schemas.microsoft.com/office/powerpoint/2010/main" val="135099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52D7-F8C5-E1E5-152C-C35927961DB6}"/>
              </a:ext>
            </a:extLst>
          </p:cNvPr>
          <p:cNvSpPr>
            <a:spLocks noGrp="1"/>
          </p:cNvSpPr>
          <p:nvPr>
            <p:ph type="title"/>
          </p:nvPr>
        </p:nvSpPr>
        <p:spPr/>
        <p:txBody>
          <a:bodyPr>
            <a:normAutofit/>
          </a:bodyPr>
          <a:lstStyle/>
          <a:p>
            <a:r>
              <a:rPr lang="en-US" sz="2800" b="1">
                <a:latin typeface="Helvetica Neue"/>
              </a:rPr>
              <a:t>Grounded language datasets</a:t>
            </a:r>
          </a:p>
        </p:txBody>
      </p:sp>
      <p:sp>
        <p:nvSpPr>
          <p:cNvPr id="4" name="Slide Number Placeholder 3">
            <a:extLst>
              <a:ext uri="{FF2B5EF4-FFF2-40B4-BE49-F238E27FC236}">
                <a16:creationId xmlns:a16="http://schemas.microsoft.com/office/drawing/2014/main" id="{1CF23500-BEC7-A13E-42AB-44BEC68DFCDA}"/>
              </a:ext>
            </a:extLst>
          </p:cNvPr>
          <p:cNvSpPr>
            <a:spLocks noGrp="1"/>
          </p:cNvSpPr>
          <p:nvPr>
            <p:ph type="sldNum" idx="12"/>
          </p:nvPr>
        </p:nvSpPr>
        <p:spPr/>
        <p:txBody>
          <a:bodyPr/>
          <a:lstStyle/>
          <a:p>
            <a:fld id="{00000000-1234-1234-1234-123412341234}" type="slidenum">
              <a:rPr lang="en" smtClean="0"/>
              <a:pPr/>
              <a:t>47</a:t>
            </a:fld>
            <a:endParaRPr lang="en"/>
          </a:p>
        </p:txBody>
      </p:sp>
      <p:pic>
        <p:nvPicPr>
          <p:cNvPr id="5" name="Picture 4" descr="A hammer on a white plate&#10;&#10;Description automatically generated">
            <a:extLst>
              <a:ext uri="{FF2B5EF4-FFF2-40B4-BE49-F238E27FC236}">
                <a16:creationId xmlns:a16="http://schemas.microsoft.com/office/drawing/2014/main" id="{4D67CCCE-D3BA-F0EA-ACCF-DDA05C27E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776" y="1700463"/>
            <a:ext cx="10442448" cy="4157472"/>
          </a:xfrm>
          <a:prstGeom prst="rect">
            <a:avLst/>
          </a:prstGeom>
        </p:spPr>
      </p:pic>
      <p:sp>
        <p:nvSpPr>
          <p:cNvPr id="6" name="Oval 5">
            <a:extLst>
              <a:ext uri="{FF2B5EF4-FFF2-40B4-BE49-F238E27FC236}">
                <a16:creationId xmlns:a16="http://schemas.microsoft.com/office/drawing/2014/main" id="{888B454F-16D8-294E-3E3A-D31CA82FFC0B}"/>
              </a:ext>
            </a:extLst>
          </p:cNvPr>
          <p:cNvSpPr/>
          <p:nvPr/>
        </p:nvSpPr>
        <p:spPr>
          <a:xfrm>
            <a:off x="1867711" y="1700463"/>
            <a:ext cx="1381327" cy="55635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432;p41">
            <a:extLst>
              <a:ext uri="{FF2B5EF4-FFF2-40B4-BE49-F238E27FC236}">
                <a16:creationId xmlns:a16="http://schemas.microsoft.com/office/drawing/2014/main" id="{928E52F5-6339-023C-88C7-8B7886A156C9}"/>
              </a:ext>
            </a:extLst>
          </p:cNvPr>
          <p:cNvSpPr txBox="1"/>
          <p:nvPr/>
        </p:nvSpPr>
        <p:spPr>
          <a:xfrm>
            <a:off x="1010054" y="1025823"/>
            <a:ext cx="3814866" cy="523180"/>
          </a:xfrm>
          <a:prstGeom prst="rect">
            <a:avLst/>
          </a:prstGeom>
          <a:solidFill>
            <a:srgbClr val="FFF2CC"/>
          </a:solidFill>
          <a:ln>
            <a:noFill/>
          </a:ln>
        </p:spPr>
        <p:txBody>
          <a:bodyPr spcFirstLastPara="1" wrap="square" lIns="121900" tIns="121900" rIns="121900" bIns="121900" anchor="t" anchorCtr="0">
            <a:spAutoFit/>
          </a:bodyPr>
          <a:lstStyle/>
          <a:p>
            <a:r>
              <a:rPr lang="en-US"/>
              <a:t>Dataset with simple sentences</a:t>
            </a:r>
          </a:p>
        </p:txBody>
      </p:sp>
    </p:spTree>
    <p:extLst>
      <p:ext uri="{BB962C8B-B14F-4D97-AF65-F5344CB8AC3E}">
        <p14:creationId xmlns:p14="http://schemas.microsoft.com/office/powerpoint/2010/main" val="3954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52D7-F8C5-E1E5-152C-C35927961DB6}"/>
              </a:ext>
            </a:extLst>
          </p:cNvPr>
          <p:cNvSpPr>
            <a:spLocks noGrp="1"/>
          </p:cNvSpPr>
          <p:nvPr>
            <p:ph type="title"/>
          </p:nvPr>
        </p:nvSpPr>
        <p:spPr/>
        <p:txBody>
          <a:bodyPr>
            <a:normAutofit/>
          </a:bodyPr>
          <a:lstStyle/>
          <a:p>
            <a:r>
              <a:rPr lang="en-US" sz="2800" b="1">
                <a:latin typeface="Helvetica Neue"/>
              </a:rPr>
              <a:t>Evaluation metric</a:t>
            </a:r>
          </a:p>
        </p:txBody>
      </p:sp>
      <p:sp>
        <p:nvSpPr>
          <p:cNvPr id="4" name="Slide Number Placeholder 3">
            <a:extLst>
              <a:ext uri="{FF2B5EF4-FFF2-40B4-BE49-F238E27FC236}">
                <a16:creationId xmlns:a16="http://schemas.microsoft.com/office/drawing/2014/main" id="{1CF23500-BEC7-A13E-42AB-44BEC68DFCDA}"/>
              </a:ext>
            </a:extLst>
          </p:cNvPr>
          <p:cNvSpPr>
            <a:spLocks noGrp="1"/>
          </p:cNvSpPr>
          <p:nvPr>
            <p:ph type="sldNum" idx="12"/>
          </p:nvPr>
        </p:nvSpPr>
        <p:spPr/>
        <p:txBody>
          <a:bodyPr/>
          <a:lstStyle/>
          <a:p>
            <a:fld id="{00000000-1234-1234-1234-123412341234}" type="slidenum">
              <a:rPr lang="en" smtClean="0"/>
              <a:pPr/>
              <a:t>48</a:t>
            </a:fld>
            <a:endParaRPr lang="en"/>
          </a:p>
        </p:txBody>
      </p:sp>
      <p:pic>
        <p:nvPicPr>
          <p:cNvPr id="11" name="Picture 10" descr="A chart of a cup and a cup&#10;&#10;Description automatically generated with medium confidence">
            <a:extLst>
              <a:ext uri="{FF2B5EF4-FFF2-40B4-BE49-F238E27FC236}">
                <a16:creationId xmlns:a16="http://schemas.microsoft.com/office/drawing/2014/main" id="{E6B70EA0-EF9E-CB9C-0489-EB335664F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373" y="1593588"/>
            <a:ext cx="5179861" cy="3670823"/>
          </a:xfrm>
          <a:prstGeom prst="rect">
            <a:avLst/>
          </a:prstGeom>
        </p:spPr>
      </p:pic>
      <p:sp>
        <p:nvSpPr>
          <p:cNvPr id="12" name="Oval 11">
            <a:extLst>
              <a:ext uri="{FF2B5EF4-FFF2-40B4-BE49-F238E27FC236}">
                <a16:creationId xmlns:a16="http://schemas.microsoft.com/office/drawing/2014/main" id="{5330E89A-6819-7717-2A48-E51345AE0762}"/>
              </a:ext>
            </a:extLst>
          </p:cNvPr>
          <p:cNvSpPr/>
          <p:nvPr/>
        </p:nvSpPr>
        <p:spPr>
          <a:xfrm>
            <a:off x="5422011" y="1995002"/>
            <a:ext cx="1233791" cy="43774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8C47BC-15ED-00C5-8901-3C1C666C23A5}"/>
              </a:ext>
            </a:extLst>
          </p:cNvPr>
          <p:cNvSpPr/>
          <p:nvPr/>
        </p:nvSpPr>
        <p:spPr>
          <a:xfrm>
            <a:off x="6825018" y="1995002"/>
            <a:ext cx="1233791" cy="437745"/>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4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52D7-F8C5-E1E5-152C-C35927961DB6}"/>
              </a:ext>
            </a:extLst>
          </p:cNvPr>
          <p:cNvSpPr>
            <a:spLocks noGrp="1"/>
          </p:cNvSpPr>
          <p:nvPr>
            <p:ph type="title"/>
          </p:nvPr>
        </p:nvSpPr>
        <p:spPr/>
        <p:txBody>
          <a:bodyPr>
            <a:normAutofit/>
          </a:bodyPr>
          <a:lstStyle/>
          <a:p>
            <a:r>
              <a:rPr lang="en-US" sz="2800" b="1">
                <a:latin typeface="Helvetica Neue"/>
              </a:rPr>
              <a:t>CSL Task: Noisy supervision output</a:t>
            </a:r>
          </a:p>
        </p:txBody>
      </p:sp>
      <p:sp>
        <p:nvSpPr>
          <p:cNvPr id="4" name="Slide Number Placeholder 3">
            <a:extLst>
              <a:ext uri="{FF2B5EF4-FFF2-40B4-BE49-F238E27FC236}">
                <a16:creationId xmlns:a16="http://schemas.microsoft.com/office/drawing/2014/main" id="{1CF23500-BEC7-A13E-42AB-44BEC68DFCDA}"/>
              </a:ext>
            </a:extLst>
          </p:cNvPr>
          <p:cNvSpPr>
            <a:spLocks noGrp="1"/>
          </p:cNvSpPr>
          <p:nvPr>
            <p:ph type="sldNum" idx="12"/>
          </p:nvPr>
        </p:nvSpPr>
        <p:spPr/>
        <p:txBody>
          <a:bodyPr/>
          <a:lstStyle/>
          <a:p>
            <a:fld id="{00000000-1234-1234-1234-123412341234}" type="slidenum">
              <a:rPr lang="en" smtClean="0"/>
              <a:pPr/>
              <a:t>49</a:t>
            </a:fld>
            <a:endParaRPr lang="en"/>
          </a:p>
        </p:txBody>
      </p:sp>
      <p:pic>
        <p:nvPicPr>
          <p:cNvPr id="7" name="Picture 6" descr="A screenshot of a computer&#10;&#10;Description automatically generated">
            <a:extLst>
              <a:ext uri="{FF2B5EF4-FFF2-40B4-BE49-F238E27FC236}">
                <a16:creationId xmlns:a16="http://schemas.microsoft.com/office/drawing/2014/main" id="{A62164F3-DE14-5059-2A0B-00DD9AC55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562" y="1925272"/>
            <a:ext cx="11235447" cy="3542519"/>
          </a:xfrm>
          <a:prstGeom prst="rect">
            <a:avLst/>
          </a:prstGeom>
        </p:spPr>
      </p:pic>
      <p:sp>
        <p:nvSpPr>
          <p:cNvPr id="9" name="Oval 8">
            <a:extLst>
              <a:ext uri="{FF2B5EF4-FFF2-40B4-BE49-F238E27FC236}">
                <a16:creationId xmlns:a16="http://schemas.microsoft.com/office/drawing/2014/main" id="{C24A2FA2-69F2-F4E0-215A-6491BA74A607}"/>
              </a:ext>
            </a:extLst>
          </p:cNvPr>
          <p:cNvSpPr/>
          <p:nvPr/>
        </p:nvSpPr>
        <p:spPr>
          <a:xfrm>
            <a:off x="3920247" y="1809345"/>
            <a:ext cx="4970834" cy="4961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8142DF2-5AC7-037E-6B50-F239722B7C61}"/>
              </a:ext>
            </a:extLst>
          </p:cNvPr>
          <p:cNvSpPr/>
          <p:nvPr/>
        </p:nvSpPr>
        <p:spPr>
          <a:xfrm rot="3245052">
            <a:off x="4891372" y="4039598"/>
            <a:ext cx="635736" cy="1196502"/>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9C015C7-63F3-F473-A73C-E74F7CFD0EE9}"/>
              </a:ext>
            </a:extLst>
          </p:cNvPr>
          <p:cNvSpPr/>
          <p:nvPr/>
        </p:nvSpPr>
        <p:spPr>
          <a:xfrm rot="3245052">
            <a:off x="3827250" y="3971269"/>
            <a:ext cx="635736" cy="1603495"/>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432;p41">
            <a:extLst>
              <a:ext uri="{FF2B5EF4-FFF2-40B4-BE49-F238E27FC236}">
                <a16:creationId xmlns:a16="http://schemas.microsoft.com/office/drawing/2014/main" id="{B168949A-D0B7-9ECD-B101-6EA819D4D100}"/>
              </a:ext>
            </a:extLst>
          </p:cNvPr>
          <p:cNvSpPr txBox="1"/>
          <p:nvPr/>
        </p:nvSpPr>
        <p:spPr>
          <a:xfrm>
            <a:off x="7850221" y="183400"/>
            <a:ext cx="4000217" cy="1354176"/>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t>The target is a noisy supervision vector that contains additional concepts that are not present in the input sentence</a:t>
            </a:r>
          </a:p>
        </p:txBody>
      </p:sp>
    </p:spTree>
    <p:extLst>
      <p:ext uri="{BB962C8B-B14F-4D97-AF65-F5344CB8AC3E}">
        <p14:creationId xmlns:p14="http://schemas.microsoft.com/office/powerpoint/2010/main" val="317110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CBF4-0640-B6FA-0FBA-803D78F3DA03}"/>
              </a:ext>
            </a:extLst>
          </p:cNvPr>
          <p:cNvSpPr>
            <a:spLocks noGrp="1"/>
          </p:cNvSpPr>
          <p:nvPr>
            <p:ph type="title"/>
          </p:nvPr>
        </p:nvSpPr>
        <p:spPr>
          <a:xfrm>
            <a:off x="415600" y="233443"/>
            <a:ext cx="11360800" cy="763600"/>
          </a:xfrm>
        </p:spPr>
        <p:txBody>
          <a:bodyPr>
            <a:normAutofit/>
          </a:bodyPr>
          <a:lstStyle/>
          <a:p>
            <a:r>
              <a:rPr lang="en-US" sz="2800" b="1">
                <a:latin typeface="Helvetica Neue" panose="020B0604020202020204" charset="0"/>
              </a:rPr>
              <a:t>Language organization in the brain</a:t>
            </a:r>
          </a:p>
        </p:txBody>
      </p:sp>
      <p:pic>
        <p:nvPicPr>
          <p:cNvPr id="5" name="Picture 4" descr="A diagram of a brain&#10;&#10;Description automatically generated">
            <a:extLst>
              <a:ext uri="{FF2B5EF4-FFF2-40B4-BE49-F238E27FC236}">
                <a16:creationId xmlns:a16="http://schemas.microsoft.com/office/drawing/2014/main" id="{DA02464B-0767-3B29-24C3-AD98486BF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87" y="997043"/>
            <a:ext cx="5181600" cy="5145024"/>
          </a:xfrm>
          <a:prstGeom prst="rect">
            <a:avLst/>
          </a:prstGeom>
        </p:spPr>
      </p:pic>
      <p:sp>
        <p:nvSpPr>
          <p:cNvPr id="6" name="Google Shape;432;p41">
            <a:extLst>
              <a:ext uri="{FF2B5EF4-FFF2-40B4-BE49-F238E27FC236}">
                <a16:creationId xmlns:a16="http://schemas.microsoft.com/office/drawing/2014/main" id="{D5637F2D-1FB0-9EBF-CF38-07BEE7AD129A}"/>
              </a:ext>
            </a:extLst>
          </p:cNvPr>
          <p:cNvSpPr txBox="1"/>
          <p:nvPr/>
        </p:nvSpPr>
        <p:spPr>
          <a:xfrm>
            <a:off x="6705667" y="2956512"/>
            <a:ext cx="5379971" cy="1477287"/>
          </a:xfrm>
          <a:prstGeom prst="rect">
            <a:avLst/>
          </a:prstGeom>
          <a:solidFill>
            <a:srgbClr val="FFF2CC"/>
          </a:solidFill>
          <a:ln>
            <a:noFill/>
          </a:ln>
        </p:spPr>
        <p:txBody>
          <a:bodyPr spcFirstLastPara="1" wrap="square" lIns="121900" tIns="121900" rIns="121900" bIns="121900" anchor="t" anchorCtr="0">
            <a:spAutoFit/>
          </a:bodyPr>
          <a:lstStyle/>
          <a:p>
            <a:pPr marL="342900" indent="-342900">
              <a:buFont typeface="Arial" panose="020B0604020202020204" pitchFamily="34" charset="0"/>
              <a:buChar char="•"/>
            </a:pPr>
            <a:r>
              <a:rPr lang="en-US" sz="2000">
                <a:solidFill>
                  <a:schemeClr val="dk1"/>
                </a:solidFill>
                <a:latin typeface="Calibri"/>
                <a:ea typeface="Calibri"/>
                <a:cs typeface="Calibri"/>
                <a:sym typeface="Calibri"/>
              </a:rPr>
              <a:t>Brain process language at different features</a:t>
            </a:r>
          </a:p>
          <a:p>
            <a:pPr marL="342900" indent="-342900">
              <a:buFont typeface="Arial" panose="020B0604020202020204" pitchFamily="34" charset="0"/>
              <a:buChar char="•"/>
            </a:pPr>
            <a:r>
              <a:rPr lang="en-US" sz="2000">
                <a:solidFill>
                  <a:schemeClr val="accent6">
                    <a:lumMod val="75000"/>
                  </a:schemeClr>
                </a:solidFill>
                <a:latin typeface="Calibri"/>
                <a:ea typeface="Calibri"/>
                <a:cs typeface="Calibri"/>
                <a:sym typeface="Calibri"/>
              </a:rPr>
              <a:t>Hierarchical syntactic information </a:t>
            </a:r>
            <a:r>
              <a:rPr lang="en-US" sz="2000">
                <a:solidFill>
                  <a:schemeClr val="dk1"/>
                </a:solidFill>
                <a:latin typeface="Calibri"/>
                <a:ea typeface="Calibri"/>
                <a:cs typeface="Calibri"/>
                <a:sym typeface="Calibri"/>
              </a:rPr>
              <a:t>occurs in the cortical zone situated between </a:t>
            </a:r>
            <a:r>
              <a:rPr lang="en-US" sz="2000">
                <a:solidFill>
                  <a:srgbClr val="7030A0"/>
                </a:solidFill>
                <a:latin typeface="Calibri"/>
                <a:ea typeface="Calibri"/>
                <a:cs typeface="Calibri"/>
                <a:sym typeface="Calibri"/>
              </a:rPr>
              <a:t>auditory-phonological</a:t>
            </a:r>
            <a:r>
              <a:rPr lang="en-US" sz="2000">
                <a:solidFill>
                  <a:schemeClr val="dk1"/>
                </a:solidFill>
                <a:latin typeface="Calibri"/>
                <a:ea typeface="Calibri"/>
                <a:cs typeface="Calibri"/>
                <a:sym typeface="Calibri"/>
              </a:rPr>
              <a:t> and </a:t>
            </a:r>
            <a:r>
              <a:rPr lang="en-US" sz="2000">
                <a:solidFill>
                  <a:srgbClr val="FF0000"/>
                </a:solidFill>
                <a:latin typeface="Calibri"/>
                <a:ea typeface="Calibri"/>
                <a:cs typeface="Calibri"/>
                <a:sym typeface="Calibri"/>
              </a:rPr>
              <a:t>semantic zones</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pic>
        <p:nvPicPr>
          <p:cNvPr id="3" name="Google Shape;154;g2978e5e2abf_0_30">
            <a:extLst>
              <a:ext uri="{FF2B5EF4-FFF2-40B4-BE49-F238E27FC236}">
                <a16:creationId xmlns:a16="http://schemas.microsoft.com/office/drawing/2014/main" id="{4273030C-AFE8-5B20-5B66-CB8AE8521F6E}"/>
              </a:ext>
            </a:extLst>
          </p:cNvPr>
          <p:cNvPicPr preferRelativeResize="0"/>
          <p:nvPr/>
        </p:nvPicPr>
        <p:blipFill>
          <a:blip r:embed="rId3">
            <a:alphaModFix/>
          </a:blip>
          <a:stretch>
            <a:fillRect/>
          </a:stretch>
        </p:blipFill>
        <p:spPr>
          <a:xfrm>
            <a:off x="77821" y="997044"/>
            <a:ext cx="12114178" cy="5334268"/>
          </a:xfrm>
          <a:prstGeom prst="rect">
            <a:avLst/>
          </a:prstGeom>
          <a:noFill/>
          <a:ln>
            <a:noFill/>
          </a:ln>
        </p:spPr>
      </p:pic>
      <p:sp>
        <p:nvSpPr>
          <p:cNvPr id="4" name="Google Shape;249;p17">
            <a:extLst>
              <a:ext uri="{FF2B5EF4-FFF2-40B4-BE49-F238E27FC236}">
                <a16:creationId xmlns:a16="http://schemas.microsoft.com/office/drawing/2014/main" id="{2BD23B47-71C0-F519-984F-00BE2234A3AC}"/>
              </a:ext>
            </a:extLst>
          </p:cNvPr>
          <p:cNvSpPr txBox="1"/>
          <p:nvPr/>
        </p:nvSpPr>
        <p:spPr>
          <a:xfrm>
            <a:off x="3054486" y="3020848"/>
            <a:ext cx="6070059" cy="523180"/>
          </a:xfrm>
          <a:prstGeom prst="rect">
            <a:avLst/>
          </a:prstGeom>
          <a:solidFill>
            <a:srgbClr val="FFF2CC"/>
          </a:solidFill>
          <a:ln>
            <a:noFill/>
          </a:ln>
        </p:spPr>
        <p:txBody>
          <a:bodyPr spcFirstLastPara="1" wrap="square" lIns="121900" tIns="121900" rIns="121900" bIns="121900" anchor="t" anchorCtr="0">
            <a:spAutoFit/>
          </a:bodyPr>
          <a:lstStyle/>
          <a:p>
            <a:r>
              <a:rPr lang="en-US"/>
              <a:t>Controlled experiments are task-based and not ecological</a:t>
            </a:r>
            <a:endParaRPr>
              <a:latin typeface="Montserrat"/>
              <a:ea typeface="Montserrat"/>
              <a:cs typeface="Montserrat"/>
              <a:sym typeface="Montserrat"/>
            </a:endParaRPr>
          </a:p>
        </p:txBody>
      </p:sp>
      <p:sp>
        <p:nvSpPr>
          <p:cNvPr id="8" name="Slide Number Placeholder 7">
            <a:extLst>
              <a:ext uri="{FF2B5EF4-FFF2-40B4-BE49-F238E27FC236}">
                <a16:creationId xmlns:a16="http://schemas.microsoft.com/office/drawing/2014/main" id="{D95EADBE-B3C8-1937-62E5-EAE6D949A667}"/>
              </a:ext>
            </a:extLst>
          </p:cNvPr>
          <p:cNvSpPr>
            <a:spLocks noGrp="1"/>
          </p:cNvSpPr>
          <p:nvPr>
            <p:ph type="sldNum" idx="12"/>
          </p:nvPr>
        </p:nvSpPr>
        <p:spPr/>
        <p:txBody>
          <a:bodyPr/>
          <a:lstStyle/>
          <a:p>
            <a:fld id="{00000000-1234-1234-1234-123412341234}" type="slidenum">
              <a:rPr lang="en" smtClean="0"/>
              <a:pPr/>
              <a:t>5</a:t>
            </a:fld>
            <a:endParaRPr lang="en"/>
          </a:p>
        </p:txBody>
      </p:sp>
      <p:sp>
        <p:nvSpPr>
          <p:cNvPr id="9" name="Google Shape;131;p20">
            <a:extLst>
              <a:ext uri="{FF2B5EF4-FFF2-40B4-BE49-F238E27FC236}">
                <a16:creationId xmlns:a16="http://schemas.microsoft.com/office/drawing/2014/main" id="{D056C8E3-395E-5DB2-A6FD-CFCFC7844485}"/>
              </a:ext>
            </a:extLst>
          </p:cNvPr>
          <p:cNvSpPr txBox="1"/>
          <p:nvPr/>
        </p:nvSpPr>
        <p:spPr>
          <a:xfrm>
            <a:off x="163789" y="6331312"/>
            <a:ext cx="2715832"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Matchin &amp; Hickok et al. 2022            </a:t>
            </a:r>
            <a:endParaRPr sz="1333">
              <a:latin typeface="Montserrat"/>
              <a:ea typeface="Montserrat"/>
              <a:cs typeface="Montserrat"/>
              <a:sym typeface="Montserrat"/>
            </a:endParaRPr>
          </a:p>
        </p:txBody>
      </p:sp>
    </p:spTree>
    <p:extLst>
      <p:ext uri="{BB962C8B-B14F-4D97-AF65-F5344CB8AC3E}">
        <p14:creationId xmlns:p14="http://schemas.microsoft.com/office/powerpoint/2010/main" val="18187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52D7-F8C5-E1E5-152C-C35927961DB6}"/>
              </a:ext>
            </a:extLst>
          </p:cNvPr>
          <p:cNvSpPr>
            <a:spLocks noGrp="1"/>
          </p:cNvSpPr>
          <p:nvPr>
            <p:ph type="title"/>
          </p:nvPr>
        </p:nvSpPr>
        <p:spPr/>
        <p:txBody>
          <a:bodyPr>
            <a:normAutofit/>
          </a:bodyPr>
          <a:lstStyle/>
          <a:p>
            <a:r>
              <a:rPr lang="en-US" sz="2800" b="1">
                <a:latin typeface="Helvetica Neue"/>
              </a:rPr>
              <a:t>Results</a:t>
            </a:r>
          </a:p>
        </p:txBody>
      </p:sp>
      <p:sp>
        <p:nvSpPr>
          <p:cNvPr id="4" name="Slide Number Placeholder 3">
            <a:extLst>
              <a:ext uri="{FF2B5EF4-FFF2-40B4-BE49-F238E27FC236}">
                <a16:creationId xmlns:a16="http://schemas.microsoft.com/office/drawing/2014/main" id="{1CF23500-BEC7-A13E-42AB-44BEC68DFCDA}"/>
              </a:ext>
            </a:extLst>
          </p:cNvPr>
          <p:cNvSpPr>
            <a:spLocks noGrp="1"/>
          </p:cNvSpPr>
          <p:nvPr>
            <p:ph type="sldNum" idx="12"/>
          </p:nvPr>
        </p:nvSpPr>
        <p:spPr/>
        <p:txBody>
          <a:bodyPr/>
          <a:lstStyle/>
          <a:p>
            <a:fld id="{00000000-1234-1234-1234-123412341234}" type="slidenum">
              <a:rPr lang="en" smtClean="0"/>
              <a:pPr/>
              <a:t>50</a:t>
            </a:fld>
            <a:endParaRPr lang="en"/>
          </a:p>
        </p:txBody>
      </p:sp>
      <p:pic>
        <p:nvPicPr>
          <p:cNvPr id="5" name="Picture 4" descr="A screenshot of a computer&#10;&#10;Description automatically generated">
            <a:extLst>
              <a:ext uri="{FF2B5EF4-FFF2-40B4-BE49-F238E27FC236}">
                <a16:creationId xmlns:a16="http://schemas.microsoft.com/office/drawing/2014/main" id="{689BEC74-1684-8DA1-0625-360BDD2B0408}"/>
              </a:ext>
            </a:extLst>
          </p:cNvPr>
          <p:cNvPicPr>
            <a:picLocks noChangeAspect="1"/>
          </p:cNvPicPr>
          <p:nvPr/>
        </p:nvPicPr>
        <p:blipFill rotWithShape="1">
          <a:blip r:embed="rId2">
            <a:extLst>
              <a:ext uri="{28A0092B-C50C-407E-A947-70E740481C1C}">
                <a14:useLocalDpi xmlns:a14="http://schemas.microsoft.com/office/drawing/2010/main" val="0"/>
              </a:ext>
            </a:extLst>
          </a:blip>
          <a:srcRect r="54139"/>
          <a:stretch/>
        </p:blipFill>
        <p:spPr>
          <a:xfrm>
            <a:off x="337270" y="1052289"/>
            <a:ext cx="6802831" cy="5051484"/>
          </a:xfrm>
          <a:prstGeom prst="rect">
            <a:avLst/>
          </a:prstGeom>
        </p:spPr>
      </p:pic>
      <p:sp>
        <p:nvSpPr>
          <p:cNvPr id="6" name="Google Shape;432;p41">
            <a:extLst>
              <a:ext uri="{FF2B5EF4-FFF2-40B4-BE49-F238E27FC236}">
                <a16:creationId xmlns:a16="http://schemas.microsoft.com/office/drawing/2014/main" id="{A5635722-74C8-4261-DB38-5A61AAE6D8E0}"/>
              </a:ext>
            </a:extLst>
          </p:cNvPr>
          <p:cNvSpPr txBox="1"/>
          <p:nvPr/>
        </p:nvSpPr>
        <p:spPr>
          <a:xfrm>
            <a:off x="5665287" y="5695187"/>
            <a:ext cx="4000217" cy="800179"/>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t>Smaller vocabulary of objects: (4 for Juven’s; 10 for GoLD</a:t>
            </a:r>
          </a:p>
        </p:txBody>
      </p:sp>
      <p:sp>
        <p:nvSpPr>
          <p:cNvPr id="8" name="Oval 7">
            <a:extLst>
              <a:ext uri="{FF2B5EF4-FFF2-40B4-BE49-F238E27FC236}">
                <a16:creationId xmlns:a16="http://schemas.microsoft.com/office/drawing/2014/main" id="{36CC6F9F-8657-812C-6611-E549E24293D3}"/>
              </a:ext>
            </a:extLst>
          </p:cNvPr>
          <p:cNvSpPr/>
          <p:nvPr/>
        </p:nvSpPr>
        <p:spPr>
          <a:xfrm>
            <a:off x="1935804" y="5573949"/>
            <a:ext cx="3404681" cy="62971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F141C9-DCF4-AAC1-7F26-859D26AF3609}"/>
              </a:ext>
            </a:extLst>
          </p:cNvPr>
          <p:cNvSpPr/>
          <p:nvPr/>
        </p:nvSpPr>
        <p:spPr>
          <a:xfrm>
            <a:off x="408562" y="5094806"/>
            <a:ext cx="6426741" cy="2087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432;p41">
            <a:extLst>
              <a:ext uri="{FF2B5EF4-FFF2-40B4-BE49-F238E27FC236}">
                <a16:creationId xmlns:a16="http://schemas.microsoft.com/office/drawing/2014/main" id="{463FA0CF-8062-EE76-F852-AA04E096D606}"/>
              </a:ext>
            </a:extLst>
          </p:cNvPr>
          <p:cNvSpPr txBox="1"/>
          <p:nvPr/>
        </p:nvSpPr>
        <p:spPr>
          <a:xfrm>
            <a:off x="7665395" y="2665310"/>
            <a:ext cx="4000217" cy="1908174"/>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t>LSTM outperforms the ESN on both Valid and Exact errors on Juven’s and GoLD datasets</a:t>
            </a:r>
          </a:p>
          <a:p>
            <a:pPr marL="285750" indent="-285750">
              <a:buFont typeface="Arial" panose="020B0604020202020204" pitchFamily="34" charset="0"/>
              <a:buChar char="•"/>
            </a:pPr>
            <a:r>
              <a:rPr lang="en-US"/>
              <a:t>ESN-online FL performed significantly better than ESN-online CL and offline methods.</a:t>
            </a:r>
          </a:p>
        </p:txBody>
      </p:sp>
      <p:sp>
        <p:nvSpPr>
          <p:cNvPr id="16" name="Rectangle 15">
            <a:extLst>
              <a:ext uri="{FF2B5EF4-FFF2-40B4-BE49-F238E27FC236}">
                <a16:creationId xmlns:a16="http://schemas.microsoft.com/office/drawing/2014/main" id="{EB83E754-D429-48EB-BE62-38134BE46F3B}"/>
              </a:ext>
            </a:extLst>
          </p:cNvPr>
          <p:cNvSpPr/>
          <p:nvPr/>
        </p:nvSpPr>
        <p:spPr>
          <a:xfrm>
            <a:off x="395638" y="2289998"/>
            <a:ext cx="6426741" cy="832581"/>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oogle Shape;154;g2978e5e2abf_0_30">
            <a:extLst>
              <a:ext uri="{FF2B5EF4-FFF2-40B4-BE49-F238E27FC236}">
                <a16:creationId xmlns:a16="http://schemas.microsoft.com/office/drawing/2014/main" id="{8ECE15A0-B763-13A9-5E3A-515F29553888}"/>
              </a:ext>
            </a:extLst>
          </p:cNvPr>
          <p:cNvPicPr preferRelativeResize="0"/>
          <p:nvPr/>
        </p:nvPicPr>
        <p:blipFill>
          <a:blip r:embed="rId3">
            <a:alphaModFix/>
          </a:blip>
          <a:stretch>
            <a:fillRect/>
          </a:stretch>
        </p:blipFill>
        <p:spPr>
          <a:xfrm>
            <a:off x="0" y="952401"/>
            <a:ext cx="11665611" cy="5829548"/>
          </a:xfrm>
          <a:prstGeom prst="rect">
            <a:avLst/>
          </a:prstGeom>
          <a:noFill/>
          <a:ln>
            <a:noFill/>
          </a:ln>
        </p:spPr>
      </p:pic>
      <p:pic>
        <p:nvPicPr>
          <p:cNvPr id="18" name="Picture 17" descr="A screenshot of a computer&#10;&#10;Description automatically generated">
            <a:extLst>
              <a:ext uri="{FF2B5EF4-FFF2-40B4-BE49-F238E27FC236}">
                <a16:creationId xmlns:a16="http://schemas.microsoft.com/office/drawing/2014/main" id="{1798DBA9-61A9-6510-8B5A-7AB3A46C5FC4}"/>
              </a:ext>
            </a:extLst>
          </p:cNvPr>
          <p:cNvPicPr>
            <a:picLocks noChangeAspect="1"/>
          </p:cNvPicPr>
          <p:nvPr/>
        </p:nvPicPr>
        <p:blipFill rotWithShape="1">
          <a:blip r:embed="rId2">
            <a:extLst>
              <a:ext uri="{28A0092B-C50C-407E-A947-70E740481C1C}">
                <a14:useLocalDpi xmlns:a14="http://schemas.microsoft.com/office/drawing/2010/main" val="0"/>
              </a:ext>
            </a:extLst>
          </a:blip>
          <a:srcRect l="46310"/>
          <a:stretch/>
        </p:blipFill>
        <p:spPr>
          <a:xfrm>
            <a:off x="184823" y="1030553"/>
            <a:ext cx="7388473" cy="4686370"/>
          </a:xfrm>
          <a:prstGeom prst="rect">
            <a:avLst/>
          </a:prstGeom>
        </p:spPr>
      </p:pic>
      <p:sp>
        <p:nvSpPr>
          <p:cNvPr id="19" name="Oval 18">
            <a:extLst>
              <a:ext uri="{FF2B5EF4-FFF2-40B4-BE49-F238E27FC236}">
                <a16:creationId xmlns:a16="http://schemas.microsoft.com/office/drawing/2014/main" id="{3746F3AA-7D7F-D354-374A-62C2D53CC347}"/>
              </a:ext>
            </a:extLst>
          </p:cNvPr>
          <p:cNvSpPr/>
          <p:nvPr/>
        </p:nvSpPr>
        <p:spPr>
          <a:xfrm>
            <a:off x="2431915" y="5303593"/>
            <a:ext cx="2305455" cy="435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432;p41">
            <a:extLst>
              <a:ext uri="{FF2B5EF4-FFF2-40B4-BE49-F238E27FC236}">
                <a16:creationId xmlns:a16="http://schemas.microsoft.com/office/drawing/2014/main" id="{2A9F6344-174B-CDBF-0A11-DB7DE18F3D00}"/>
              </a:ext>
            </a:extLst>
          </p:cNvPr>
          <p:cNvSpPr txBox="1"/>
          <p:nvPr/>
        </p:nvSpPr>
        <p:spPr>
          <a:xfrm>
            <a:off x="1536312" y="5832881"/>
            <a:ext cx="4685494" cy="800179"/>
          </a:xfrm>
          <a:prstGeom prst="rect">
            <a:avLst/>
          </a:prstGeom>
          <a:solidFill>
            <a:srgbClr val="FFF2CC"/>
          </a:solidFill>
          <a:ln>
            <a:noFill/>
          </a:ln>
        </p:spPr>
        <p:txBody>
          <a:bodyPr spcFirstLastPara="1" wrap="square" lIns="121900" tIns="121900" rIns="121900" bIns="121900" anchor="t" anchorCtr="0">
            <a:spAutoFit/>
          </a:bodyPr>
          <a:lstStyle/>
          <a:p>
            <a:r>
              <a:rPr lang="en-US"/>
              <a:t>Larger vocabulary of objects (50 for Juven’s; 47 for GoLD, 11 for Robot Data)</a:t>
            </a:r>
          </a:p>
        </p:txBody>
      </p:sp>
      <p:sp>
        <p:nvSpPr>
          <p:cNvPr id="21" name="Rectangle 20">
            <a:extLst>
              <a:ext uri="{FF2B5EF4-FFF2-40B4-BE49-F238E27FC236}">
                <a16:creationId xmlns:a16="http://schemas.microsoft.com/office/drawing/2014/main" id="{B09BEF6F-8502-BD69-BFE8-D69BAE8D2D23}"/>
              </a:ext>
            </a:extLst>
          </p:cNvPr>
          <p:cNvSpPr/>
          <p:nvPr/>
        </p:nvSpPr>
        <p:spPr>
          <a:xfrm>
            <a:off x="184823" y="2224960"/>
            <a:ext cx="7315203" cy="790615"/>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432;p41">
            <a:extLst>
              <a:ext uri="{FF2B5EF4-FFF2-40B4-BE49-F238E27FC236}">
                <a16:creationId xmlns:a16="http://schemas.microsoft.com/office/drawing/2014/main" id="{C8B136FD-7D3D-86B6-D5E4-748FBE3F6A7C}"/>
              </a:ext>
            </a:extLst>
          </p:cNvPr>
          <p:cNvSpPr txBox="1"/>
          <p:nvPr/>
        </p:nvSpPr>
        <p:spPr>
          <a:xfrm>
            <a:off x="7665395" y="3231923"/>
            <a:ext cx="4314057" cy="800179"/>
          </a:xfrm>
          <a:prstGeom prst="rect">
            <a:avLst/>
          </a:prstGeom>
          <a:solidFill>
            <a:srgbClr val="FFF2CC"/>
          </a:solidFill>
          <a:ln>
            <a:noFill/>
          </a:ln>
        </p:spPr>
        <p:txBody>
          <a:bodyPr spcFirstLastPara="1" wrap="square" lIns="121900" tIns="121900" rIns="121900" bIns="121900" anchor="t" anchorCtr="0">
            <a:spAutoFit/>
          </a:bodyPr>
          <a:lstStyle/>
          <a:p>
            <a:r>
              <a:rPr lang="en-US"/>
              <a:t>ESN-online FL outperformed all the models</a:t>
            </a:r>
          </a:p>
        </p:txBody>
      </p:sp>
    </p:spTree>
    <p:extLst>
      <p:ext uri="{BB962C8B-B14F-4D97-AF65-F5344CB8AC3E}">
        <p14:creationId xmlns:p14="http://schemas.microsoft.com/office/powerpoint/2010/main" val="175645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4" grpId="0" animBg="1"/>
      <p:bldP spid="15" grpId="0" animBg="1"/>
      <p:bldP spid="16" grpId="0" animBg="1"/>
      <p:bldP spid="19" grpId="0" animBg="1"/>
      <p:bldP spid="20" grpId="0" animBg="1"/>
      <p:bldP spid="21" grpId="0" animBg="1"/>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52D7-F8C5-E1E5-152C-C35927961DB6}"/>
              </a:ext>
            </a:extLst>
          </p:cNvPr>
          <p:cNvSpPr>
            <a:spLocks noGrp="1"/>
          </p:cNvSpPr>
          <p:nvPr>
            <p:ph type="title"/>
          </p:nvPr>
        </p:nvSpPr>
        <p:spPr/>
        <p:txBody>
          <a:bodyPr>
            <a:normAutofit/>
          </a:bodyPr>
          <a:lstStyle/>
          <a:p>
            <a:r>
              <a:rPr lang="en-US" sz="2800" b="1">
                <a:latin typeface="Helvetica Neue"/>
              </a:rPr>
              <a:t>Parameters vs. Valid Error vs. Training Latency</a:t>
            </a:r>
          </a:p>
        </p:txBody>
      </p:sp>
      <p:sp>
        <p:nvSpPr>
          <p:cNvPr id="4" name="Slide Number Placeholder 3">
            <a:extLst>
              <a:ext uri="{FF2B5EF4-FFF2-40B4-BE49-F238E27FC236}">
                <a16:creationId xmlns:a16="http://schemas.microsoft.com/office/drawing/2014/main" id="{1CF23500-BEC7-A13E-42AB-44BEC68DFCDA}"/>
              </a:ext>
            </a:extLst>
          </p:cNvPr>
          <p:cNvSpPr>
            <a:spLocks noGrp="1"/>
          </p:cNvSpPr>
          <p:nvPr>
            <p:ph type="sldNum" idx="12"/>
          </p:nvPr>
        </p:nvSpPr>
        <p:spPr/>
        <p:txBody>
          <a:bodyPr/>
          <a:lstStyle/>
          <a:p>
            <a:fld id="{00000000-1234-1234-1234-123412341234}" type="slidenum">
              <a:rPr lang="en" smtClean="0"/>
              <a:pPr/>
              <a:t>51</a:t>
            </a:fld>
            <a:endParaRPr lang="en"/>
          </a:p>
        </p:txBody>
      </p:sp>
      <p:pic>
        <p:nvPicPr>
          <p:cNvPr id="6" name="Picture 5" descr="A graph with numbers and colored circles&#10;&#10;Description automatically generated">
            <a:extLst>
              <a:ext uri="{FF2B5EF4-FFF2-40B4-BE49-F238E27FC236}">
                <a16:creationId xmlns:a16="http://schemas.microsoft.com/office/drawing/2014/main" id="{FA3A5DBB-335A-3510-069B-DE521E2B7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00" y="811989"/>
            <a:ext cx="7471359" cy="5903186"/>
          </a:xfrm>
          <a:prstGeom prst="rect">
            <a:avLst/>
          </a:prstGeom>
        </p:spPr>
      </p:pic>
      <p:sp>
        <p:nvSpPr>
          <p:cNvPr id="7" name="Rectangle 6">
            <a:extLst>
              <a:ext uri="{FF2B5EF4-FFF2-40B4-BE49-F238E27FC236}">
                <a16:creationId xmlns:a16="http://schemas.microsoft.com/office/drawing/2014/main" id="{7EBDD1B9-AA95-8CE2-5C93-24EDE17018FA}"/>
              </a:ext>
            </a:extLst>
          </p:cNvPr>
          <p:cNvSpPr/>
          <p:nvPr/>
        </p:nvSpPr>
        <p:spPr>
          <a:xfrm>
            <a:off x="2607013" y="6381345"/>
            <a:ext cx="564204" cy="3338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432;p41">
            <a:extLst>
              <a:ext uri="{FF2B5EF4-FFF2-40B4-BE49-F238E27FC236}">
                <a16:creationId xmlns:a16="http://schemas.microsoft.com/office/drawing/2014/main" id="{14F42CF1-3DD2-5830-E491-1E2C032E76DC}"/>
              </a:ext>
            </a:extLst>
          </p:cNvPr>
          <p:cNvSpPr txBox="1"/>
          <p:nvPr/>
        </p:nvSpPr>
        <p:spPr>
          <a:xfrm>
            <a:off x="7775759" y="2466604"/>
            <a:ext cx="4314057" cy="1077178"/>
          </a:xfrm>
          <a:prstGeom prst="rect">
            <a:avLst/>
          </a:prstGeom>
          <a:solidFill>
            <a:srgbClr val="FFF2CC"/>
          </a:solidFill>
          <a:ln>
            <a:noFill/>
          </a:ln>
        </p:spPr>
        <p:txBody>
          <a:bodyPr spcFirstLastPara="1" wrap="square" lIns="121900" tIns="121900" rIns="121900" bIns="121900" anchor="t" anchorCtr="0">
            <a:spAutoFit/>
          </a:bodyPr>
          <a:lstStyle/>
          <a:p>
            <a:r>
              <a:rPr lang="en-US"/>
              <a:t>ESN-online FL model showcases lower valid error using 124K parameters with a model training latency of 64 seconds</a:t>
            </a:r>
          </a:p>
        </p:txBody>
      </p:sp>
      <p:sp>
        <p:nvSpPr>
          <p:cNvPr id="9" name="Oval 8">
            <a:extLst>
              <a:ext uri="{FF2B5EF4-FFF2-40B4-BE49-F238E27FC236}">
                <a16:creationId xmlns:a16="http://schemas.microsoft.com/office/drawing/2014/main" id="{0CDF9D33-C508-D84A-635F-00FF11AB0305}"/>
              </a:ext>
            </a:extLst>
          </p:cNvPr>
          <p:cNvSpPr/>
          <p:nvPr/>
        </p:nvSpPr>
        <p:spPr>
          <a:xfrm>
            <a:off x="6096000" y="1342417"/>
            <a:ext cx="1131651" cy="26264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432;p41">
            <a:extLst>
              <a:ext uri="{FF2B5EF4-FFF2-40B4-BE49-F238E27FC236}">
                <a16:creationId xmlns:a16="http://schemas.microsoft.com/office/drawing/2014/main" id="{9DC054B4-0963-1469-E238-E2A6715F7351}"/>
              </a:ext>
            </a:extLst>
          </p:cNvPr>
          <p:cNvSpPr txBox="1"/>
          <p:nvPr/>
        </p:nvSpPr>
        <p:spPr>
          <a:xfrm>
            <a:off x="7775759" y="3980807"/>
            <a:ext cx="4314057" cy="1077178"/>
          </a:xfrm>
          <a:prstGeom prst="rect">
            <a:avLst/>
          </a:prstGeom>
          <a:solidFill>
            <a:srgbClr val="FFF2CC"/>
          </a:solidFill>
          <a:ln>
            <a:noFill/>
          </a:ln>
        </p:spPr>
        <p:txBody>
          <a:bodyPr spcFirstLastPara="1" wrap="square" lIns="121900" tIns="121900" rIns="121900" bIns="121900" anchor="t" anchorCtr="0">
            <a:spAutoFit/>
          </a:bodyPr>
          <a:lstStyle/>
          <a:p>
            <a:r>
              <a:rPr lang="en-US"/>
              <a:t>ESN model has better computational complexity in terms of latency and model size.</a:t>
            </a:r>
          </a:p>
        </p:txBody>
      </p:sp>
    </p:spTree>
    <p:extLst>
      <p:ext uri="{BB962C8B-B14F-4D97-AF65-F5344CB8AC3E}">
        <p14:creationId xmlns:p14="http://schemas.microsoft.com/office/powerpoint/2010/main" val="12212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7" name="Google Shape;407;g299ad7074e6_0_4"/>
          <p:cNvPicPr preferRelativeResize="0"/>
          <p:nvPr/>
        </p:nvPicPr>
        <p:blipFill>
          <a:blip r:embed="rId3">
            <a:alphaModFix/>
          </a:blip>
          <a:stretch>
            <a:fillRect/>
          </a:stretch>
        </p:blipFill>
        <p:spPr>
          <a:xfrm>
            <a:off x="38100" y="220717"/>
            <a:ext cx="12192000" cy="6573280"/>
          </a:xfrm>
          <a:prstGeom prst="rect">
            <a:avLst/>
          </a:prstGeom>
          <a:noFill/>
          <a:ln>
            <a:noFill/>
          </a:ln>
        </p:spPr>
      </p:pic>
      <p:sp>
        <p:nvSpPr>
          <p:cNvPr id="408" name="Google Shape;408;g299ad7074e6_0_4"/>
          <p:cNvSpPr txBox="1"/>
          <p:nvPr/>
        </p:nvSpPr>
        <p:spPr>
          <a:xfrm>
            <a:off x="0" y="449725"/>
            <a:ext cx="70881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SG" sz="2800" b="1">
                <a:solidFill>
                  <a:schemeClr val="dk1"/>
                </a:solidFill>
                <a:latin typeface="Helvetica Neue"/>
                <a:ea typeface="Helvetica Neue"/>
                <a:cs typeface="Helvetica Neue"/>
                <a:sym typeface="Helvetica Neue"/>
              </a:rPr>
              <a:t>Partial Conclusions</a:t>
            </a:r>
            <a:endParaRPr sz="2800" b="1">
              <a:solidFill>
                <a:schemeClr val="dk1"/>
              </a:solidFill>
              <a:latin typeface="Helvetica Neue"/>
              <a:ea typeface="Helvetica Neue"/>
              <a:cs typeface="Helvetica Neue"/>
              <a:sym typeface="Helvetica Neue"/>
            </a:endParaRPr>
          </a:p>
        </p:txBody>
      </p:sp>
      <p:sp>
        <p:nvSpPr>
          <p:cNvPr id="2" name="Slide Number Placeholder 1">
            <a:extLst>
              <a:ext uri="{FF2B5EF4-FFF2-40B4-BE49-F238E27FC236}">
                <a16:creationId xmlns:a16="http://schemas.microsoft.com/office/drawing/2014/main" id="{245B2C1B-8167-E88E-68D8-669088F2E6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SG" smtClean="0"/>
              <a:t>52</a:t>
            </a:fld>
            <a:endParaRPr lang="en-SG"/>
          </a:p>
        </p:txBody>
      </p:sp>
      <p:sp>
        <p:nvSpPr>
          <p:cNvPr id="8" name="Google Shape;260;g2094abaaa3f_0_131">
            <a:extLst>
              <a:ext uri="{FF2B5EF4-FFF2-40B4-BE49-F238E27FC236}">
                <a16:creationId xmlns:a16="http://schemas.microsoft.com/office/drawing/2014/main" id="{B4A57417-4381-A264-8878-5B89318F822F}"/>
              </a:ext>
            </a:extLst>
          </p:cNvPr>
          <p:cNvSpPr/>
          <p:nvPr/>
        </p:nvSpPr>
        <p:spPr>
          <a:xfrm>
            <a:off x="415047" y="1219042"/>
            <a:ext cx="11361906" cy="92493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lvl="0">
              <a:buClr>
                <a:schemeClr val="dk1"/>
              </a:buClr>
              <a:buSzPts val="2800"/>
            </a:pPr>
            <a:r>
              <a:rPr lang="en-US" sz="2000">
                <a:solidFill>
                  <a:schemeClr val="dk1"/>
                </a:solidFill>
                <a:latin typeface="Arial" panose="020B0604020202020204" pitchFamily="34" charset="0"/>
                <a:ea typeface="Helvetica Neue"/>
                <a:cs typeface="Arial" panose="020B0604020202020204" pitchFamily="34" charset="0"/>
                <a:sym typeface="Helvetica Neue"/>
              </a:rPr>
              <a:t>Biologically plausible ESNs have a better trade-off on all three grounded language datasets with better prediction error and low latency.</a:t>
            </a:r>
          </a:p>
        </p:txBody>
      </p:sp>
      <p:sp>
        <p:nvSpPr>
          <p:cNvPr id="9" name="Google Shape;260;g2094abaaa3f_0_131">
            <a:extLst>
              <a:ext uri="{FF2B5EF4-FFF2-40B4-BE49-F238E27FC236}">
                <a16:creationId xmlns:a16="http://schemas.microsoft.com/office/drawing/2014/main" id="{9F59CBB1-67F4-26FE-2DFA-CD2A8F245D72}"/>
              </a:ext>
            </a:extLst>
          </p:cNvPr>
          <p:cNvSpPr/>
          <p:nvPr/>
        </p:nvSpPr>
        <p:spPr>
          <a:xfrm>
            <a:off x="415047" y="2324021"/>
            <a:ext cx="11361906" cy="92493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50800" lvl="0">
              <a:buClr>
                <a:schemeClr val="dk1"/>
              </a:buClr>
              <a:buSzPts val="2800"/>
            </a:pPr>
            <a:r>
              <a:rPr lang="en-US" sz="2000">
                <a:solidFill>
                  <a:schemeClr val="dk1"/>
                </a:solidFill>
                <a:latin typeface="Arial" panose="020B0604020202020204" pitchFamily="34" charset="0"/>
                <a:ea typeface="Calibri"/>
                <a:cs typeface="Arial" panose="020B0604020202020204" pitchFamily="34" charset="0"/>
                <a:sym typeface="Calibri"/>
              </a:rPr>
              <a:t>Fine-tuned BERT representations are more efficient at capturing complex relationship between words.</a:t>
            </a:r>
          </a:p>
        </p:txBody>
      </p:sp>
      <p:sp>
        <p:nvSpPr>
          <p:cNvPr id="10" name="Google Shape;260;g2094abaaa3f_0_131">
            <a:extLst>
              <a:ext uri="{FF2B5EF4-FFF2-40B4-BE49-F238E27FC236}">
                <a16:creationId xmlns:a16="http://schemas.microsoft.com/office/drawing/2014/main" id="{DF100096-D464-1949-0165-398B826C2B2B}"/>
              </a:ext>
            </a:extLst>
          </p:cNvPr>
          <p:cNvSpPr/>
          <p:nvPr/>
        </p:nvSpPr>
        <p:spPr>
          <a:xfrm>
            <a:off x="415047" y="3418462"/>
            <a:ext cx="11361906" cy="92493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50800" lvl="0">
              <a:buClr>
                <a:schemeClr val="dk1"/>
              </a:buClr>
              <a:buSzPts val="2800"/>
            </a:pPr>
            <a:r>
              <a:rPr lang="en-US" sz="2000">
                <a:latin typeface="Arial" panose="020B0604020202020204" pitchFamily="34" charset="0"/>
                <a:cs typeface="Arial" panose="020B0604020202020204" pitchFamily="34" charset="0"/>
              </a:rPr>
              <a:t>ESNs with online learning models are making better predictions during the processing of a sentence.</a:t>
            </a:r>
            <a:endParaRPr lang="en-US" sz="200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412556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7" name="Google Shape;407;g299ad7074e6_0_4"/>
          <p:cNvPicPr preferRelativeResize="0"/>
          <p:nvPr/>
        </p:nvPicPr>
        <p:blipFill>
          <a:blip r:embed="rId3">
            <a:alphaModFix/>
          </a:blip>
          <a:stretch>
            <a:fillRect/>
          </a:stretch>
        </p:blipFill>
        <p:spPr>
          <a:xfrm>
            <a:off x="38100" y="220717"/>
            <a:ext cx="12192000" cy="6573280"/>
          </a:xfrm>
          <a:prstGeom prst="rect">
            <a:avLst/>
          </a:prstGeom>
          <a:noFill/>
          <a:ln>
            <a:noFill/>
          </a:ln>
        </p:spPr>
      </p:pic>
      <p:sp>
        <p:nvSpPr>
          <p:cNvPr id="408" name="Google Shape;408;g299ad7074e6_0_4"/>
          <p:cNvSpPr txBox="1"/>
          <p:nvPr/>
        </p:nvSpPr>
        <p:spPr>
          <a:xfrm>
            <a:off x="0" y="156740"/>
            <a:ext cx="70881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SG" sz="2800" b="1">
                <a:solidFill>
                  <a:schemeClr val="dk1"/>
                </a:solidFill>
                <a:latin typeface="Helvetica Neue"/>
                <a:ea typeface="Helvetica Neue"/>
                <a:cs typeface="Helvetica Neue"/>
                <a:sym typeface="Helvetica Neue"/>
              </a:rPr>
              <a:t>Implications to Neuro-AI</a:t>
            </a:r>
            <a:endParaRPr sz="2800" b="1">
              <a:solidFill>
                <a:schemeClr val="dk1"/>
              </a:solidFill>
              <a:latin typeface="Helvetica Neue"/>
              <a:ea typeface="Helvetica Neue"/>
              <a:cs typeface="Helvetica Neue"/>
              <a:sym typeface="Helvetica Neue"/>
            </a:endParaRPr>
          </a:p>
        </p:txBody>
      </p:sp>
      <p:sp>
        <p:nvSpPr>
          <p:cNvPr id="2" name="Slide Number Placeholder 1">
            <a:extLst>
              <a:ext uri="{FF2B5EF4-FFF2-40B4-BE49-F238E27FC236}">
                <a16:creationId xmlns:a16="http://schemas.microsoft.com/office/drawing/2014/main" id="{245B2C1B-8167-E88E-68D8-669088F2E6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SG" smtClean="0"/>
              <a:t>53</a:t>
            </a:fld>
            <a:endParaRPr lang="en-SG"/>
          </a:p>
        </p:txBody>
      </p:sp>
      <p:grpSp>
        <p:nvGrpSpPr>
          <p:cNvPr id="3" name="Google Shape;61;p14">
            <a:extLst>
              <a:ext uri="{FF2B5EF4-FFF2-40B4-BE49-F238E27FC236}">
                <a16:creationId xmlns:a16="http://schemas.microsoft.com/office/drawing/2014/main" id="{8CDB639B-2A80-0868-C2E0-E23F68CBE21B}"/>
              </a:ext>
            </a:extLst>
          </p:cNvPr>
          <p:cNvGrpSpPr/>
          <p:nvPr/>
        </p:nvGrpSpPr>
        <p:grpSpPr>
          <a:xfrm>
            <a:off x="4321863" y="496818"/>
            <a:ext cx="3548274" cy="842500"/>
            <a:chOff x="3280750" y="567750"/>
            <a:chExt cx="3548274" cy="842500"/>
          </a:xfrm>
        </p:grpSpPr>
        <p:pic>
          <p:nvPicPr>
            <p:cNvPr id="4" name="Google Shape;62;p14">
              <a:extLst>
                <a:ext uri="{FF2B5EF4-FFF2-40B4-BE49-F238E27FC236}">
                  <a16:creationId xmlns:a16="http://schemas.microsoft.com/office/drawing/2014/main" id="{681F04E5-76C7-F4E3-F50C-540B12588425}"/>
                </a:ext>
              </a:extLst>
            </p:cNvPr>
            <p:cNvPicPr preferRelativeResize="0"/>
            <p:nvPr/>
          </p:nvPicPr>
          <p:blipFill rotWithShape="1">
            <a:blip r:embed="rId4">
              <a:alphaModFix/>
            </a:blip>
            <a:srcRect l="72334" t="14148" b="61956"/>
            <a:stretch/>
          </p:blipFill>
          <p:spPr>
            <a:xfrm>
              <a:off x="5661725" y="596050"/>
              <a:ext cx="1167299" cy="814200"/>
            </a:xfrm>
            <a:prstGeom prst="rect">
              <a:avLst/>
            </a:prstGeom>
            <a:noFill/>
            <a:ln>
              <a:noFill/>
            </a:ln>
          </p:spPr>
        </p:pic>
        <p:pic>
          <p:nvPicPr>
            <p:cNvPr id="8" name="Google Shape;63;p14">
              <a:extLst>
                <a:ext uri="{FF2B5EF4-FFF2-40B4-BE49-F238E27FC236}">
                  <a16:creationId xmlns:a16="http://schemas.microsoft.com/office/drawing/2014/main" id="{16A49626-0E2A-9555-5F2C-E72DA9703C8D}"/>
                </a:ext>
              </a:extLst>
            </p:cNvPr>
            <p:cNvPicPr preferRelativeResize="0"/>
            <p:nvPr/>
          </p:nvPicPr>
          <p:blipFill>
            <a:blip r:embed="rId5">
              <a:alphaModFix/>
            </a:blip>
            <a:stretch>
              <a:fillRect/>
            </a:stretch>
          </p:blipFill>
          <p:spPr>
            <a:xfrm>
              <a:off x="4487984" y="799675"/>
              <a:ext cx="1096675" cy="350350"/>
            </a:xfrm>
            <a:prstGeom prst="rect">
              <a:avLst/>
            </a:prstGeom>
            <a:noFill/>
            <a:ln>
              <a:noFill/>
            </a:ln>
          </p:spPr>
        </p:pic>
        <p:pic>
          <p:nvPicPr>
            <p:cNvPr id="9" name="Google Shape;64;p14">
              <a:extLst>
                <a:ext uri="{FF2B5EF4-FFF2-40B4-BE49-F238E27FC236}">
                  <a16:creationId xmlns:a16="http://schemas.microsoft.com/office/drawing/2014/main" id="{780E0EB8-0C9F-E922-F652-4E3E7BB1A53B}"/>
                </a:ext>
              </a:extLst>
            </p:cNvPr>
            <p:cNvPicPr preferRelativeResize="0"/>
            <p:nvPr/>
          </p:nvPicPr>
          <p:blipFill rotWithShape="1">
            <a:blip r:embed="rId4">
              <a:alphaModFix/>
            </a:blip>
            <a:srcRect t="14148" r="72334" b="61956"/>
            <a:stretch/>
          </p:blipFill>
          <p:spPr>
            <a:xfrm>
              <a:off x="3280750" y="567750"/>
              <a:ext cx="1167299" cy="814200"/>
            </a:xfrm>
            <a:prstGeom prst="rect">
              <a:avLst/>
            </a:prstGeom>
            <a:noFill/>
            <a:ln>
              <a:noFill/>
            </a:ln>
          </p:spPr>
        </p:pic>
      </p:grpSp>
      <p:cxnSp>
        <p:nvCxnSpPr>
          <p:cNvPr id="10" name="Google Shape;365;g209e7f9bce6_0_96">
            <a:extLst>
              <a:ext uri="{FF2B5EF4-FFF2-40B4-BE49-F238E27FC236}">
                <a16:creationId xmlns:a16="http://schemas.microsoft.com/office/drawing/2014/main" id="{334FB383-DF30-28BA-BF09-3509579708A3}"/>
              </a:ext>
            </a:extLst>
          </p:cNvPr>
          <p:cNvCxnSpPr/>
          <p:nvPr/>
        </p:nvCxnSpPr>
        <p:spPr>
          <a:xfrm flipH="1">
            <a:off x="4681031" y="1521620"/>
            <a:ext cx="540000" cy="540000"/>
          </a:xfrm>
          <a:prstGeom prst="straightConnector1">
            <a:avLst/>
          </a:prstGeom>
          <a:noFill/>
          <a:ln w="19050" cap="flat" cmpd="sng">
            <a:solidFill>
              <a:schemeClr val="dk1"/>
            </a:solidFill>
            <a:prstDash val="solid"/>
            <a:round/>
            <a:headEnd type="none" w="med" len="med"/>
            <a:tailEnd type="triangle" w="med" len="med"/>
          </a:ln>
        </p:spPr>
      </p:cxnSp>
      <p:sp>
        <p:nvSpPr>
          <p:cNvPr id="11" name="Google Shape;372;g209e7f9bce6_0_96">
            <a:extLst>
              <a:ext uri="{FF2B5EF4-FFF2-40B4-BE49-F238E27FC236}">
                <a16:creationId xmlns:a16="http://schemas.microsoft.com/office/drawing/2014/main" id="{8AB3F419-31F4-D944-ACB4-BBCC1C8F5769}"/>
              </a:ext>
            </a:extLst>
          </p:cNvPr>
          <p:cNvSpPr/>
          <p:nvPr/>
        </p:nvSpPr>
        <p:spPr>
          <a:xfrm>
            <a:off x="1290502" y="1775473"/>
            <a:ext cx="3246757"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i="0" u="none" strike="noStrike" cap="none">
                <a:solidFill>
                  <a:schemeClr val="dk1"/>
                </a:solidFill>
                <a:latin typeface="Helvetica Neue"/>
                <a:ea typeface="Helvetica Neue"/>
                <a:cs typeface="Helvetica Neue"/>
                <a:sym typeface="Helvetica Neue"/>
              </a:rPr>
              <a:t>NLP -&gt; Neurolingustics</a:t>
            </a:r>
            <a:endParaRPr sz="2000" i="0" u="none" strike="noStrike" cap="none">
              <a:solidFill>
                <a:schemeClr val="dk1"/>
              </a:solidFill>
              <a:latin typeface="Helvetica Neue"/>
              <a:ea typeface="Helvetica Neue"/>
              <a:cs typeface="Helvetica Neue"/>
              <a:sym typeface="Helvetica Neue"/>
            </a:endParaRPr>
          </a:p>
        </p:txBody>
      </p:sp>
      <p:sp>
        <p:nvSpPr>
          <p:cNvPr id="12" name="Google Shape;358;g209e7f9bce6_0_96">
            <a:extLst>
              <a:ext uri="{FF2B5EF4-FFF2-40B4-BE49-F238E27FC236}">
                <a16:creationId xmlns:a16="http://schemas.microsoft.com/office/drawing/2014/main" id="{5B828DC7-F1A1-7512-C4BD-AE925DA71E29}"/>
              </a:ext>
            </a:extLst>
          </p:cNvPr>
          <p:cNvSpPr/>
          <p:nvPr/>
        </p:nvSpPr>
        <p:spPr>
          <a:xfrm>
            <a:off x="876731" y="2174129"/>
            <a:ext cx="4510556" cy="4187053"/>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 name="Google Shape;366;g209e7f9bce6_0_96">
            <a:extLst>
              <a:ext uri="{FF2B5EF4-FFF2-40B4-BE49-F238E27FC236}">
                <a16:creationId xmlns:a16="http://schemas.microsoft.com/office/drawing/2014/main" id="{32D6B4E0-F4C2-BF8A-2B7B-FF3123E94018}"/>
              </a:ext>
            </a:extLst>
          </p:cNvPr>
          <p:cNvCxnSpPr/>
          <p:nvPr/>
        </p:nvCxnSpPr>
        <p:spPr>
          <a:xfrm>
            <a:off x="7501793" y="1486723"/>
            <a:ext cx="540000" cy="540000"/>
          </a:xfrm>
          <a:prstGeom prst="straightConnector1">
            <a:avLst/>
          </a:prstGeom>
          <a:noFill/>
          <a:ln w="19050" cap="flat" cmpd="sng">
            <a:solidFill>
              <a:schemeClr val="dk1"/>
            </a:solidFill>
            <a:prstDash val="solid"/>
            <a:round/>
            <a:headEnd type="none" w="med" len="med"/>
            <a:tailEnd type="triangle" w="med" len="med"/>
          </a:ln>
        </p:spPr>
      </p:cxnSp>
      <p:sp>
        <p:nvSpPr>
          <p:cNvPr id="14" name="Google Shape;358;g209e7f9bce6_0_96">
            <a:extLst>
              <a:ext uri="{FF2B5EF4-FFF2-40B4-BE49-F238E27FC236}">
                <a16:creationId xmlns:a16="http://schemas.microsoft.com/office/drawing/2014/main" id="{999D6C45-831F-0D21-DAAA-413FF054700F}"/>
              </a:ext>
            </a:extLst>
          </p:cNvPr>
          <p:cNvSpPr/>
          <p:nvPr/>
        </p:nvSpPr>
        <p:spPr>
          <a:xfrm>
            <a:off x="7240971" y="2174129"/>
            <a:ext cx="4510557" cy="4187054"/>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2;g209e7f9bce6_0_96">
            <a:extLst>
              <a:ext uri="{FF2B5EF4-FFF2-40B4-BE49-F238E27FC236}">
                <a16:creationId xmlns:a16="http://schemas.microsoft.com/office/drawing/2014/main" id="{204D239A-9BB6-24AB-650B-944C60CD4875}"/>
              </a:ext>
            </a:extLst>
          </p:cNvPr>
          <p:cNvSpPr/>
          <p:nvPr/>
        </p:nvSpPr>
        <p:spPr>
          <a:xfrm>
            <a:off x="8090999" y="1775473"/>
            <a:ext cx="3246757"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i="0" u="none" strike="noStrike" cap="none">
                <a:solidFill>
                  <a:schemeClr val="dk1"/>
                </a:solidFill>
                <a:latin typeface="Helvetica Neue"/>
                <a:ea typeface="Helvetica Neue"/>
                <a:cs typeface="Helvetica Neue"/>
                <a:sym typeface="Helvetica Neue"/>
              </a:rPr>
              <a:t>Neurolingustics -&gt; NLP</a:t>
            </a:r>
            <a:endParaRPr sz="2000" i="0" u="none" strike="noStrike" cap="none">
              <a:solidFill>
                <a:schemeClr val="dk1"/>
              </a:solidFill>
              <a:latin typeface="Helvetica Neue"/>
              <a:ea typeface="Helvetica Neue"/>
              <a:cs typeface="Helvetica Neue"/>
              <a:sym typeface="Helvetica Neue"/>
            </a:endParaRPr>
          </a:p>
        </p:txBody>
      </p:sp>
      <p:sp>
        <p:nvSpPr>
          <p:cNvPr id="16" name="Google Shape;260;g2094abaaa3f_0_131">
            <a:extLst>
              <a:ext uri="{FF2B5EF4-FFF2-40B4-BE49-F238E27FC236}">
                <a16:creationId xmlns:a16="http://schemas.microsoft.com/office/drawing/2014/main" id="{23F2A910-2756-B18A-12DE-DBAAE093D745}"/>
              </a:ext>
            </a:extLst>
          </p:cNvPr>
          <p:cNvSpPr/>
          <p:nvPr/>
        </p:nvSpPr>
        <p:spPr>
          <a:xfrm>
            <a:off x="7326078" y="2259149"/>
            <a:ext cx="4340342" cy="1251509"/>
          </a:xfrm>
          <a:prstGeom prst="rect">
            <a:avLst/>
          </a:prstGeom>
          <a:solidFill>
            <a:schemeClr val="tx2">
              <a:lumMod val="10000"/>
              <a:lumOff val="90000"/>
            </a:schemeClr>
          </a:solidFill>
          <a:ln>
            <a:noFill/>
          </a:ln>
        </p:spPr>
        <p:txBody>
          <a:bodyPr spcFirstLastPara="1" wrap="square" lIns="91425" tIns="45700" rIns="91425" bIns="45700" anchor="ctr" anchorCtr="0">
            <a:noAutofit/>
          </a:bodyPr>
          <a:lstStyle/>
          <a:p>
            <a:pPr marL="50800" lvl="0">
              <a:buClr>
                <a:schemeClr val="dk1"/>
              </a:buClr>
              <a:buSzPts val="2800"/>
            </a:pPr>
            <a:r>
              <a:rPr lang="en-US" sz="2000">
                <a:latin typeface="Arial" panose="020B0604020202020204" pitchFamily="34" charset="0"/>
                <a:cs typeface="Arial" panose="020B0604020202020204" pitchFamily="34" charset="0"/>
              </a:rPr>
              <a:t>Need LM with deeper understanding of how humans relate characters, discourse during long narratives </a:t>
            </a:r>
            <a:endParaRPr lang="en-US" sz="2000">
              <a:solidFill>
                <a:schemeClr val="dk1"/>
              </a:solidFill>
              <a:latin typeface="Arial" panose="020B0604020202020204" pitchFamily="34" charset="0"/>
              <a:ea typeface="Calibri"/>
              <a:cs typeface="Arial" panose="020B0604020202020204" pitchFamily="34" charset="0"/>
              <a:sym typeface="Calibri"/>
            </a:endParaRPr>
          </a:p>
        </p:txBody>
      </p:sp>
      <p:sp>
        <p:nvSpPr>
          <p:cNvPr id="17" name="Google Shape;260;g2094abaaa3f_0_131">
            <a:extLst>
              <a:ext uri="{FF2B5EF4-FFF2-40B4-BE49-F238E27FC236}">
                <a16:creationId xmlns:a16="http://schemas.microsoft.com/office/drawing/2014/main" id="{0A5D645D-C8A5-2DA6-9115-4014E463A995}"/>
              </a:ext>
            </a:extLst>
          </p:cNvPr>
          <p:cNvSpPr/>
          <p:nvPr/>
        </p:nvSpPr>
        <p:spPr>
          <a:xfrm>
            <a:off x="7326078" y="3641900"/>
            <a:ext cx="4340342" cy="1251509"/>
          </a:xfrm>
          <a:prstGeom prst="rect">
            <a:avLst/>
          </a:prstGeom>
          <a:solidFill>
            <a:schemeClr val="tx2">
              <a:lumMod val="10000"/>
              <a:lumOff val="90000"/>
            </a:schemeClr>
          </a:solidFill>
          <a:ln>
            <a:noFill/>
          </a:ln>
        </p:spPr>
        <p:txBody>
          <a:bodyPr spcFirstLastPara="1" wrap="square" lIns="91425" tIns="45700" rIns="91425" bIns="45700" anchor="ctr" anchorCtr="0">
            <a:noAutofit/>
          </a:bodyPr>
          <a:lstStyle/>
          <a:p>
            <a:pPr marL="50800" lvl="0">
              <a:buClr>
                <a:schemeClr val="dk1"/>
              </a:buClr>
              <a:buSzPts val="2800"/>
            </a:pPr>
            <a:r>
              <a:rPr lang="en-US" sz="2000">
                <a:latin typeface="Arial" panose="020B0604020202020204" pitchFamily="34" charset="0"/>
                <a:cs typeface="Arial" panose="020B0604020202020204" pitchFamily="34" charset="0"/>
              </a:rPr>
              <a:t>Need LM models to better evaluate meaningful explainable variance for individual participants</a:t>
            </a:r>
            <a:endParaRPr lang="en-US" sz="2000">
              <a:solidFill>
                <a:schemeClr val="dk1"/>
              </a:solidFill>
              <a:latin typeface="Arial" panose="020B0604020202020204" pitchFamily="34" charset="0"/>
              <a:ea typeface="Calibri"/>
              <a:cs typeface="Arial" panose="020B0604020202020204" pitchFamily="34" charset="0"/>
              <a:sym typeface="Calibri"/>
            </a:endParaRPr>
          </a:p>
        </p:txBody>
      </p:sp>
      <p:sp>
        <p:nvSpPr>
          <p:cNvPr id="18" name="Google Shape;260;g2094abaaa3f_0_131">
            <a:extLst>
              <a:ext uri="{FF2B5EF4-FFF2-40B4-BE49-F238E27FC236}">
                <a16:creationId xmlns:a16="http://schemas.microsoft.com/office/drawing/2014/main" id="{5E9D6CB5-0DC7-28DC-7D7C-E0477AFCB79B}"/>
              </a:ext>
            </a:extLst>
          </p:cNvPr>
          <p:cNvSpPr/>
          <p:nvPr/>
        </p:nvSpPr>
        <p:spPr>
          <a:xfrm>
            <a:off x="7326078" y="5125835"/>
            <a:ext cx="4340342" cy="916829"/>
          </a:xfrm>
          <a:prstGeom prst="rect">
            <a:avLst/>
          </a:prstGeom>
          <a:solidFill>
            <a:schemeClr val="tx2">
              <a:lumMod val="10000"/>
              <a:lumOff val="90000"/>
            </a:schemeClr>
          </a:solidFill>
          <a:ln>
            <a:noFill/>
          </a:ln>
        </p:spPr>
        <p:txBody>
          <a:bodyPr spcFirstLastPara="1" wrap="square" lIns="91425" tIns="45700" rIns="91425" bIns="45700" anchor="ctr" anchorCtr="0">
            <a:noAutofit/>
          </a:bodyPr>
          <a:lstStyle/>
          <a:p>
            <a:pPr marL="50800" lvl="0">
              <a:buClr>
                <a:schemeClr val="dk1"/>
              </a:buClr>
              <a:buSzPts val="2800"/>
            </a:pPr>
            <a:r>
              <a:rPr lang="en-US" sz="2000">
                <a:solidFill>
                  <a:schemeClr val="dk1"/>
                </a:solidFill>
                <a:latin typeface="Arial" panose="020B0604020202020204" pitchFamily="34" charset="0"/>
                <a:ea typeface="Calibri"/>
                <a:cs typeface="Arial" panose="020B0604020202020204" pitchFamily="34" charset="0"/>
                <a:sym typeface="Calibri"/>
              </a:rPr>
              <a:t>Need better speech models for end-to-end language comprehension.</a:t>
            </a:r>
          </a:p>
        </p:txBody>
      </p:sp>
      <p:sp>
        <p:nvSpPr>
          <p:cNvPr id="19" name="Google Shape;260;g2094abaaa3f_0_131">
            <a:extLst>
              <a:ext uri="{FF2B5EF4-FFF2-40B4-BE49-F238E27FC236}">
                <a16:creationId xmlns:a16="http://schemas.microsoft.com/office/drawing/2014/main" id="{5F2E1124-CC2F-AA26-0D43-F6729ED4D289}"/>
              </a:ext>
            </a:extLst>
          </p:cNvPr>
          <p:cNvSpPr/>
          <p:nvPr/>
        </p:nvSpPr>
        <p:spPr>
          <a:xfrm>
            <a:off x="979707" y="2272222"/>
            <a:ext cx="4340342" cy="1846650"/>
          </a:xfrm>
          <a:prstGeom prst="rect">
            <a:avLst/>
          </a:prstGeom>
          <a:solidFill>
            <a:schemeClr val="tx2">
              <a:lumMod val="10000"/>
              <a:lumOff val="90000"/>
            </a:schemeClr>
          </a:solidFill>
          <a:ln>
            <a:noFill/>
          </a:ln>
        </p:spPr>
        <p:txBody>
          <a:bodyPr spcFirstLastPara="1" wrap="square" lIns="91425" tIns="45700" rIns="91425" bIns="45700" anchor="ctr" anchorCtr="0">
            <a:noAutofit/>
          </a:bodyPr>
          <a:lstStyle/>
          <a:p>
            <a:pPr marL="50800" lvl="0">
              <a:buClr>
                <a:schemeClr val="dk1"/>
              </a:buClr>
              <a:buSzPts val="2800"/>
            </a:pPr>
            <a:r>
              <a:rPr lang="en-US" sz="2000">
                <a:solidFill>
                  <a:schemeClr val="dk1"/>
                </a:solidFill>
                <a:latin typeface="Arial" panose="020B0604020202020204" pitchFamily="34" charset="0"/>
                <a:ea typeface="Calibri"/>
                <a:cs typeface="Arial" panose="020B0604020202020204" pitchFamily="34" charset="0"/>
                <a:sym typeface="Calibri"/>
              </a:rPr>
              <a:t>Disentangling representations allowed us to distinguish syntactic and semantic peaks across language regions at different HRF delays</a:t>
            </a:r>
          </a:p>
        </p:txBody>
      </p:sp>
      <p:sp>
        <p:nvSpPr>
          <p:cNvPr id="20" name="Google Shape;260;g2094abaaa3f_0_131">
            <a:extLst>
              <a:ext uri="{FF2B5EF4-FFF2-40B4-BE49-F238E27FC236}">
                <a16:creationId xmlns:a16="http://schemas.microsoft.com/office/drawing/2014/main" id="{723DD5AD-AD51-6821-C884-6E3D4ACE222A}"/>
              </a:ext>
            </a:extLst>
          </p:cNvPr>
          <p:cNvSpPr/>
          <p:nvPr/>
        </p:nvSpPr>
        <p:spPr>
          <a:xfrm>
            <a:off x="979707" y="4216965"/>
            <a:ext cx="4340342" cy="1846650"/>
          </a:xfrm>
          <a:prstGeom prst="rect">
            <a:avLst/>
          </a:prstGeom>
          <a:solidFill>
            <a:schemeClr val="tx2">
              <a:lumMod val="10000"/>
              <a:lumOff val="90000"/>
            </a:schemeClr>
          </a:solidFill>
          <a:ln>
            <a:noFill/>
          </a:ln>
        </p:spPr>
        <p:txBody>
          <a:bodyPr spcFirstLastPara="1" wrap="square" lIns="91425" tIns="45700" rIns="91425" bIns="45700" anchor="ctr" anchorCtr="0">
            <a:noAutofit/>
          </a:bodyPr>
          <a:lstStyle/>
          <a:p>
            <a:pPr marL="50800" lvl="0">
              <a:buClr>
                <a:schemeClr val="dk1"/>
              </a:buClr>
              <a:buSzPts val="2800"/>
            </a:pPr>
            <a:r>
              <a:rPr lang="en-US" sz="2000">
                <a:solidFill>
                  <a:schemeClr val="dk1"/>
                </a:solidFill>
                <a:latin typeface="Arial" panose="020B0604020202020204" pitchFamily="34" charset="0"/>
                <a:ea typeface="Calibri"/>
                <a:cs typeface="Arial" panose="020B0604020202020204" pitchFamily="34" charset="0"/>
                <a:sym typeface="Calibri"/>
              </a:rPr>
              <a:t>Contextual representations allowed us to indicate that alignment with MEG depends on past context.</a:t>
            </a:r>
          </a:p>
        </p:txBody>
      </p:sp>
    </p:spTree>
    <p:extLst>
      <p:ext uri="{BB962C8B-B14F-4D97-AF65-F5344CB8AC3E}">
        <p14:creationId xmlns:p14="http://schemas.microsoft.com/office/powerpoint/2010/main" val="278863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24"/>
          <p:cNvSpPr txBox="1">
            <a:spLocks noGrp="1"/>
          </p:cNvSpPr>
          <p:nvPr>
            <p:ph type="title"/>
          </p:nvPr>
        </p:nvSpPr>
        <p:spPr>
          <a:xfrm>
            <a:off x="838200" y="365125"/>
            <a:ext cx="10515600" cy="56832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Thank You</a:t>
            </a:r>
            <a:endParaRPr/>
          </a:p>
        </p:txBody>
      </p:sp>
      <p:sp>
        <p:nvSpPr>
          <p:cNvPr id="720" name="Google Shape;720;p24"/>
          <p:cNvSpPr txBox="1"/>
          <p:nvPr/>
        </p:nvSpPr>
        <p:spPr>
          <a:xfrm>
            <a:off x="4544124" y="3194127"/>
            <a:ext cx="251447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Questions?</a:t>
            </a:r>
            <a:endParaRPr/>
          </a:p>
        </p:txBody>
      </p:sp>
      <p:pic>
        <p:nvPicPr>
          <p:cNvPr id="721" name="Google Shape;721;p24" descr="Logo&#10;&#10;Description automatically generated"/>
          <p:cNvPicPr preferRelativeResize="0"/>
          <p:nvPr/>
        </p:nvPicPr>
        <p:blipFill rotWithShape="1">
          <a:blip r:embed="rId3">
            <a:alphaModFix/>
          </a:blip>
          <a:srcRect/>
          <a:stretch/>
        </p:blipFill>
        <p:spPr>
          <a:xfrm>
            <a:off x="273155" y="5129923"/>
            <a:ext cx="1902372" cy="993913"/>
          </a:xfrm>
          <a:prstGeom prst="rect">
            <a:avLst/>
          </a:prstGeom>
          <a:noFill/>
          <a:ln>
            <a:noFill/>
          </a:ln>
        </p:spPr>
      </p:pic>
      <p:pic>
        <p:nvPicPr>
          <p:cNvPr id="722" name="Google Shape;722;p24"/>
          <p:cNvPicPr preferRelativeResize="0"/>
          <p:nvPr/>
        </p:nvPicPr>
        <p:blipFill rotWithShape="1">
          <a:blip r:embed="rId4">
            <a:alphaModFix/>
          </a:blip>
          <a:srcRect/>
          <a:stretch/>
        </p:blipFill>
        <p:spPr>
          <a:xfrm>
            <a:off x="3557129" y="5148970"/>
            <a:ext cx="1337187" cy="993913"/>
          </a:xfrm>
          <a:prstGeom prst="rect">
            <a:avLst/>
          </a:prstGeom>
          <a:noFill/>
          <a:ln>
            <a:noFill/>
          </a:ln>
        </p:spPr>
      </p:pic>
      <p:pic>
        <p:nvPicPr>
          <p:cNvPr id="723" name="Google Shape;723;p24"/>
          <p:cNvPicPr preferRelativeResize="0"/>
          <p:nvPr/>
        </p:nvPicPr>
        <p:blipFill rotWithShape="1">
          <a:blip r:embed="rId5">
            <a:alphaModFix/>
          </a:blip>
          <a:srcRect/>
          <a:stretch/>
        </p:blipFill>
        <p:spPr>
          <a:xfrm>
            <a:off x="10016475" y="5281875"/>
            <a:ext cx="1902374" cy="728101"/>
          </a:xfrm>
          <a:prstGeom prst="rect">
            <a:avLst/>
          </a:prstGeom>
          <a:noFill/>
          <a:ln>
            <a:noFill/>
          </a:ln>
        </p:spPr>
      </p:pic>
      <p:pic>
        <p:nvPicPr>
          <p:cNvPr id="724" name="Google Shape;724;p24" descr="Logo&#10;&#10;Description automatically generated"/>
          <p:cNvPicPr preferRelativeResize="0"/>
          <p:nvPr/>
        </p:nvPicPr>
        <p:blipFill rotWithShape="1">
          <a:blip r:embed="rId6">
            <a:alphaModFix/>
          </a:blip>
          <a:srcRect/>
          <a:stretch/>
        </p:blipFill>
        <p:spPr>
          <a:xfrm>
            <a:off x="6816936" y="5337289"/>
            <a:ext cx="1798476" cy="617273"/>
          </a:xfrm>
          <a:prstGeom prst="rect">
            <a:avLst/>
          </a:prstGeom>
          <a:noFill/>
          <a:ln>
            <a:noFill/>
          </a:ln>
        </p:spPr>
      </p:pic>
      <p:sp>
        <p:nvSpPr>
          <p:cNvPr id="2" name="Slide Number Placeholder 1">
            <a:extLst>
              <a:ext uri="{FF2B5EF4-FFF2-40B4-BE49-F238E27FC236}">
                <a16:creationId xmlns:a16="http://schemas.microsoft.com/office/drawing/2014/main" id="{9DB84C05-3690-2986-A5B2-6646415E5500}"/>
              </a:ext>
            </a:extLst>
          </p:cNvPr>
          <p:cNvSpPr>
            <a:spLocks noGrp="1"/>
          </p:cNvSpPr>
          <p:nvPr>
            <p:ph type="sldNum" idx="12"/>
          </p:nvPr>
        </p:nvSpPr>
        <p:spPr/>
        <p:txBody>
          <a:bodyPr/>
          <a:lstStyle/>
          <a:p>
            <a:fld id="{00000000-1234-1234-1234-123412341234}" type="slidenum">
              <a:rPr lang="en" smtClean="0"/>
              <a:pPr/>
              <a:t>54</a:t>
            </a:fld>
            <a:endParaRPr lang="en"/>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Outline </a:t>
            </a:r>
            <a:endParaRPr sz="2800" b="1">
              <a:latin typeface="Helvetica Neue"/>
            </a:endParaRPr>
          </a:p>
        </p:txBody>
      </p:sp>
      <p:sp>
        <p:nvSpPr>
          <p:cNvPr id="211" name="Google Shape;211;p38"/>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a:bodyPr>
          <a:lstStyle/>
          <a:p>
            <a:pPr marL="237061" indent="-228594">
              <a:spcBef>
                <a:spcPts val="0"/>
              </a:spcBef>
              <a:buSzPts val="2100"/>
            </a:pPr>
            <a:r>
              <a:rPr lang="en">
                <a:latin typeface="Calibri" panose="020F0502020204030204" pitchFamily="34" charset="0"/>
                <a:cs typeface="Calibri" panose="020F0502020204030204" pitchFamily="34" charset="0"/>
              </a:rPr>
              <a:t>Introduction to neural basis of language comprehesion</a:t>
            </a:r>
          </a:p>
          <a:p>
            <a:pPr marL="846646" lvl="1" indent="-228594">
              <a:spcBef>
                <a:spcPts val="0"/>
              </a:spcBef>
              <a:buSzPts val="2100"/>
            </a:pPr>
            <a:r>
              <a:rPr lang="en-US">
                <a:latin typeface="Calibri" panose="020F0502020204030204" pitchFamily="34" charset="0"/>
                <a:cs typeface="Calibri" panose="020F0502020204030204" pitchFamily="34" charset="0"/>
              </a:rPr>
              <a:t>L</a:t>
            </a:r>
            <a:r>
              <a:rPr lang="en">
                <a:latin typeface="Calibri" panose="020F0502020204030204" pitchFamily="34" charset="0"/>
                <a:cs typeface="Calibri" panose="020F0502020204030204" pitchFamily="34" charset="0"/>
              </a:rPr>
              <a:t>anguage processing with controlled experiments</a:t>
            </a:r>
          </a:p>
          <a:p>
            <a:pPr marL="846646" lvl="1" indent="-228594">
              <a:spcBef>
                <a:spcPts val="0"/>
              </a:spcBef>
              <a:buSzPts val="2100"/>
            </a:pPr>
            <a:r>
              <a:rPr lang="en">
                <a:latin typeface="Calibri" panose="020F0502020204030204" pitchFamily="34" charset="0"/>
                <a:cs typeface="Calibri" panose="020F0502020204030204" pitchFamily="34" charset="0"/>
              </a:rPr>
              <a:t>Ecological stimuli datasets</a:t>
            </a:r>
          </a:p>
          <a:p>
            <a:pPr marL="237061" indent="-228594">
              <a:spcBef>
                <a:spcPts val="0"/>
              </a:spcBef>
              <a:buSzPts val="2100"/>
            </a:pPr>
            <a:r>
              <a:rPr lang="en">
                <a:latin typeface="Calibri" panose="020F0502020204030204" pitchFamily="34" charset="0"/>
                <a:cs typeface="Calibri" panose="020F0502020204030204" pitchFamily="34" charset="0"/>
              </a:rPr>
              <a:t>Deep neural networks and brain alignment: brain encoding and decoding</a:t>
            </a:r>
          </a:p>
          <a:p>
            <a:pPr marL="846646" lvl="1" indent="-228594">
              <a:spcBef>
                <a:spcPts val="0"/>
              </a:spcBef>
              <a:buSzPts val="2100"/>
            </a:pPr>
            <a:r>
              <a:rPr lang="en-US">
                <a:latin typeface="Calibri" panose="020F0502020204030204" pitchFamily="34" charset="0"/>
                <a:cs typeface="Calibri" panose="020F0502020204030204" pitchFamily="34" charset="0"/>
              </a:rPr>
              <a:t>P</a:t>
            </a:r>
            <a:r>
              <a:rPr lang="en">
                <a:latin typeface="Calibri" panose="020F0502020204030204" pitchFamily="34" charset="0"/>
                <a:cs typeface="Calibri" panose="020F0502020204030204" pitchFamily="34" charset="0"/>
              </a:rPr>
              <a:t>ipeline to evaluate language in brain and language in machines</a:t>
            </a:r>
          </a:p>
          <a:p>
            <a:pPr marL="237061" indent="-228594">
              <a:spcBef>
                <a:spcPts val="0"/>
              </a:spcBef>
              <a:buSzPts val="2100"/>
            </a:pPr>
            <a:r>
              <a:rPr lang="en">
                <a:latin typeface="Calibri" panose="020F0502020204030204" pitchFamily="34" charset="0"/>
                <a:cs typeface="Calibri" panose="020F0502020204030204" pitchFamily="34" charset="0"/>
              </a:rPr>
              <a:t>Research questions</a:t>
            </a:r>
          </a:p>
          <a:p>
            <a:pPr marL="237061" indent="-228594">
              <a:spcBef>
                <a:spcPts val="0"/>
              </a:spcBef>
              <a:buSzPts val="2100"/>
            </a:pPr>
            <a:r>
              <a:rPr lang="en">
                <a:latin typeface="Calibri" panose="020F0502020204030204" pitchFamily="34" charset="0"/>
                <a:cs typeface="Calibri" panose="020F0502020204030204" pitchFamily="34" charset="0"/>
              </a:rPr>
              <a:t>Implications</a:t>
            </a:r>
            <a:endParaRPr>
              <a:latin typeface="Calibri" panose="020F0502020204030204" pitchFamily="34" charset="0"/>
              <a:cs typeface="Calibri" panose="020F0502020204030204" pitchFamily="34" charset="0"/>
            </a:endParaRPr>
          </a:p>
        </p:txBody>
      </p:sp>
      <p:sp>
        <p:nvSpPr>
          <p:cNvPr id="213" name="Google Shape;213;p38"/>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55</a:t>
            </a:fld>
            <a:endParaRPr/>
          </a:p>
        </p:txBody>
      </p:sp>
    </p:spTree>
    <p:extLst>
      <p:ext uri="{BB962C8B-B14F-4D97-AF65-F5344CB8AC3E}">
        <p14:creationId xmlns:p14="http://schemas.microsoft.com/office/powerpoint/2010/main" val="2812680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Research questions </a:t>
            </a:r>
            <a:endParaRPr sz="2800" b="1">
              <a:latin typeface="Helvetica Neue"/>
            </a:endParaRPr>
          </a:p>
        </p:txBody>
      </p:sp>
      <p:sp>
        <p:nvSpPr>
          <p:cNvPr id="211" name="Google Shape;211;p38"/>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a:bodyPr>
          <a:lstStyle/>
          <a:p>
            <a:pPr marL="237061" indent="-228594">
              <a:spcBef>
                <a:spcPts val="0"/>
              </a:spcBef>
              <a:buSzPts val="2100"/>
            </a:pPr>
            <a:r>
              <a:rPr lang="en-US">
                <a:latin typeface="Calibri" panose="020F0502020204030204" pitchFamily="34" charset="0"/>
                <a:cs typeface="Calibri" panose="020F0502020204030204" pitchFamily="34" charset="0"/>
              </a:rPr>
              <a:t>How human brain utilizes </a:t>
            </a:r>
            <a:r>
              <a:rPr lang="en-US" b="1">
                <a:latin typeface="Calibri" panose="020F0502020204030204" pitchFamily="34" charset="0"/>
                <a:cs typeface="Calibri" panose="020F0502020204030204" pitchFamily="34" charset="0"/>
              </a:rPr>
              <a:t>contextual information </a:t>
            </a:r>
            <a:r>
              <a:rPr lang="en-US">
                <a:latin typeface="Calibri" panose="020F0502020204030204" pitchFamily="34" charset="0"/>
                <a:cs typeface="Calibri" panose="020F0502020204030204" pitchFamily="34" charset="0"/>
              </a:rPr>
              <a:t>through time to </a:t>
            </a:r>
            <a:r>
              <a:rPr lang="en-US" b="1">
                <a:latin typeface="Calibri" panose="020F0502020204030204" pitchFamily="34" charset="0"/>
                <a:cs typeface="Calibri" panose="020F0502020204030204" pitchFamily="34" charset="0"/>
              </a:rPr>
              <a:t>process words during narrative story listening</a:t>
            </a:r>
            <a:r>
              <a:rPr lang="en-US">
                <a:latin typeface="Calibri" panose="020F0502020204030204" pitchFamily="34" charset="0"/>
                <a:cs typeface="Calibri" panose="020F0502020204030204" pitchFamily="34" charset="0"/>
              </a:rPr>
              <a:t>?</a:t>
            </a: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latin typeface="Calibri" panose="020F0502020204030204" pitchFamily="34" charset="0"/>
                <a:cs typeface="Calibri" panose="020F0502020204030204" pitchFamily="34" charset="0"/>
              </a:rPr>
              <a:t>Do </a:t>
            </a:r>
            <a:r>
              <a:rPr lang="en-US" b="1">
                <a:latin typeface="Calibri" panose="020F0502020204030204" pitchFamily="34" charset="0"/>
                <a:cs typeface="Calibri" panose="020F0502020204030204" pitchFamily="34" charset="0"/>
              </a:rPr>
              <a:t>language models </a:t>
            </a:r>
            <a:r>
              <a:rPr lang="en-US">
                <a:latin typeface="Calibri" panose="020F0502020204030204" pitchFamily="34" charset="0"/>
                <a:cs typeface="Calibri" panose="020F0502020204030204" pitchFamily="34" charset="0"/>
              </a:rPr>
              <a:t>that process </a:t>
            </a:r>
            <a:r>
              <a:rPr lang="en-US" b="1">
                <a:latin typeface="Calibri" panose="020F0502020204030204" pitchFamily="34" charset="0"/>
                <a:cs typeface="Calibri" panose="020F0502020204030204" pitchFamily="34" charset="0"/>
              </a:rPr>
              <a:t>longer sequences </a:t>
            </a:r>
            <a:r>
              <a:rPr lang="en-US">
                <a:latin typeface="Calibri" panose="020F0502020204030204" pitchFamily="34" charset="0"/>
                <a:cs typeface="Calibri" panose="020F0502020204030204" pitchFamily="34" charset="0"/>
              </a:rPr>
              <a:t>align better with human participants </a:t>
            </a:r>
            <a:r>
              <a:rPr lang="en-US" b="0" i="0">
                <a:solidFill>
                  <a:srgbClr val="0D0D0D"/>
                </a:solidFill>
                <a:effectLst/>
                <a:highlight>
                  <a:srgbClr val="FFFFFF"/>
                </a:highlight>
                <a:latin typeface="Söhne"/>
              </a:rPr>
              <a:t>during </a:t>
            </a:r>
            <a:r>
              <a:rPr lang="en-US" b="1" i="0">
                <a:solidFill>
                  <a:srgbClr val="0D0D0D"/>
                </a:solidFill>
                <a:effectLst/>
                <a:highlight>
                  <a:srgbClr val="FFFFFF"/>
                </a:highlight>
                <a:latin typeface="Söhne"/>
              </a:rPr>
              <a:t>long narrative story listening</a:t>
            </a:r>
            <a:r>
              <a:rPr lang="en-US" b="0" i="0">
                <a:solidFill>
                  <a:srgbClr val="0D0D0D"/>
                </a:solidFill>
                <a:effectLst/>
                <a:highlight>
                  <a:srgbClr val="FFFFFF"/>
                </a:highlight>
                <a:latin typeface="Söhne"/>
              </a:rPr>
              <a:t>?</a:t>
            </a:r>
            <a:endParaRPr lang="en-US">
              <a:latin typeface="Calibri" panose="020F0502020204030204" pitchFamily="34" charset="0"/>
              <a:cs typeface="Calibri" panose="020F0502020204030204" pitchFamily="34" charset="0"/>
            </a:endParaRP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latin typeface="Calibri" panose="020F0502020204030204" pitchFamily="34" charset="0"/>
                <a:cs typeface="Calibri" panose="020F0502020204030204" pitchFamily="34" charset="0"/>
              </a:rPr>
              <a:t>How the intricate processing of </a:t>
            </a:r>
            <a:r>
              <a:rPr lang="en-US" b="1">
                <a:latin typeface="Calibri" panose="020F0502020204030204" pitchFamily="34" charset="0"/>
                <a:cs typeface="Calibri" panose="020F0502020204030204" pitchFamily="34" charset="0"/>
              </a:rPr>
              <a:t>diverse language regions </a:t>
            </a:r>
            <a:r>
              <a:rPr lang="en-US">
                <a:latin typeface="Calibri" panose="020F0502020204030204" pitchFamily="34" charset="0"/>
                <a:cs typeface="Calibri" panose="020F0502020204030204" pitchFamily="34" charset="0"/>
              </a:rPr>
              <a:t>within the brain is </a:t>
            </a:r>
            <a:r>
              <a:rPr lang="en-US" b="1">
                <a:latin typeface="Calibri" panose="020F0502020204030204" pitchFamily="34" charset="0"/>
                <a:cs typeface="Calibri" panose="020F0502020204030204" pitchFamily="34" charset="0"/>
              </a:rPr>
              <a:t>impacted by delays </a:t>
            </a:r>
            <a:r>
              <a:rPr lang="en-US">
                <a:latin typeface="Calibri" panose="020F0502020204030204" pitchFamily="34" charset="0"/>
                <a:cs typeface="Calibri" panose="020F0502020204030204" pitchFamily="34" charset="0"/>
              </a:rPr>
              <a:t>in the Hemodynamic Response Function (HRF)?</a:t>
            </a: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latin typeface="Calibri" panose="020F0502020204030204" pitchFamily="34" charset="0"/>
                <a:cs typeface="Calibri" panose="020F0502020204030204" pitchFamily="34" charset="0"/>
              </a:rPr>
              <a:t>How </a:t>
            </a:r>
            <a:r>
              <a:rPr lang="en-US" b="1">
                <a:latin typeface="Calibri" panose="020F0502020204030204" pitchFamily="34" charset="0"/>
                <a:cs typeface="Calibri" panose="020F0502020204030204" pitchFamily="34" charset="0"/>
              </a:rPr>
              <a:t>model's ability </a:t>
            </a:r>
            <a:r>
              <a:rPr lang="en-US">
                <a:latin typeface="Calibri" panose="020F0502020204030204" pitchFamily="34" charset="0"/>
                <a:cs typeface="Calibri" panose="020F0502020204030204" pitchFamily="34" charset="0"/>
              </a:rPr>
              <a:t>to learn </a:t>
            </a:r>
            <a:r>
              <a:rPr lang="en-US" b="1">
                <a:latin typeface="Calibri" panose="020F0502020204030204" pitchFamily="34" charset="0"/>
                <a:cs typeface="Calibri" panose="020F0502020204030204" pitchFamily="34" charset="0"/>
              </a:rPr>
              <a:t>semantic concepts </a:t>
            </a:r>
            <a:r>
              <a:rPr lang="en-US">
                <a:latin typeface="Calibri" panose="020F0502020204030204" pitchFamily="34" charset="0"/>
                <a:cs typeface="Calibri" panose="020F0502020204030204" pitchFamily="34" charset="0"/>
              </a:rPr>
              <a:t>through cross-situational learning in </a:t>
            </a:r>
            <a:r>
              <a:rPr lang="en-US" b="1">
                <a:latin typeface="Calibri" panose="020F0502020204030204" pitchFamily="34" charset="0"/>
                <a:cs typeface="Calibri" panose="020F0502020204030204" pitchFamily="34" charset="0"/>
              </a:rPr>
              <a:t>noisy supervision</a:t>
            </a:r>
            <a:r>
              <a:rPr lang="en-US">
                <a:latin typeface="Calibri" panose="020F0502020204030204" pitchFamily="34" charset="0"/>
                <a:cs typeface="Calibri" panose="020F0502020204030204" pitchFamily="34" charset="0"/>
              </a:rPr>
              <a:t>?</a:t>
            </a:r>
          </a:p>
          <a:p>
            <a:pPr marL="237061" indent="-228594">
              <a:spcBef>
                <a:spcPts val="0"/>
              </a:spcBef>
              <a:buSzPts val="2100"/>
            </a:pPr>
            <a:endParaRPr lang="en">
              <a:latin typeface="Calibri" panose="020F0502020204030204" pitchFamily="34" charset="0"/>
              <a:cs typeface="Calibri" panose="020F0502020204030204" pitchFamily="34" charset="0"/>
            </a:endParaRPr>
          </a:p>
          <a:p>
            <a:pPr marL="237061" indent="-228594">
              <a:spcBef>
                <a:spcPts val="0"/>
              </a:spcBef>
              <a:buSzPts val="2100"/>
            </a:pPr>
            <a:endParaRPr>
              <a:latin typeface="Calibri" panose="020F0502020204030204" pitchFamily="34" charset="0"/>
              <a:cs typeface="Calibri" panose="020F0502020204030204" pitchFamily="34" charset="0"/>
            </a:endParaRPr>
          </a:p>
        </p:txBody>
      </p:sp>
      <p:sp>
        <p:nvSpPr>
          <p:cNvPr id="213" name="Google Shape;213;p38"/>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56</a:t>
            </a:fld>
            <a:endParaRPr/>
          </a:p>
        </p:txBody>
      </p:sp>
    </p:spTree>
    <p:extLst>
      <p:ext uri="{BB962C8B-B14F-4D97-AF65-F5344CB8AC3E}">
        <p14:creationId xmlns:p14="http://schemas.microsoft.com/office/powerpoint/2010/main" val="205607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Research questions </a:t>
            </a:r>
            <a:endParaRPr sz="2800" b="1">
              <a:latin typeface="Helvetica Neue"/>
            </a:endParaRPr>
          </a:p>
        </p:txBody>
      </p:sp>
      <p:sp>
        <p:nvSpPr>
          <p:cNvPr id="211" name="Google Shape;211;p38"/>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a:bodyPr>
          <a:lstStyle/>
          <a:p>
            <a:pPr marL="237061" indent="-228594">
              <a:spcBef>
                <a:spcPts val="0"/>
              </a:spcBef>
              <a:buSzPts val="2100"/>
            </a:pPr>
            <a:r>
              <a:rPr lang="en-US">
                <a:latin typeface="Calibri" panose="020F0502020204030204" pitchFamily="34" charset="0"/>
                <a:cs typeface="Calibri" panose="020F0502020204030204" pitchFamily="34" charset="0"/>
              </a:rPr>
              <a:t>How human brain utilizes </a:t>
            </a:r>
            <a:r>
              <a:rPr lang="en-US" b="1">
                <a:latin typeface="Calibri" panose="020F0502020204030204" pitchFamily="34" charset="0"/>
                <a:cs typeface="Calibri" panose="020F0502020204030204" pitchFamily="34" charset="0"/>
              </a:rPr>
              <a:t>contextual information </a:t>
            </a:r>
            <a:r>
              <a:rPr lang="en-US">
                <a:latin typeface="Calibri" panose="020F0502020204030204" pitchFamily="34" charset="0"/>
                <a:cs typeface="Calibri" panose="020F0502020204030204" pitchFamily="34" charset="0"/>
              </a:rPr>
              <a:t>through time to </a:t>
            </a:r>
            <a:r>
              <a:rPr lang="en-US" b="1">
                <a:latin typeface="Calibri" panose="020F0502020204030204" pitchFamily="34" charset="0"/>
                <a:cs typeface="Calibri" panose="020F0502020204030204" pitchFamily="34" charset="0"/>
              </a:rPr>
              <a:t>process words during narrative story listening</a:t>
            </a:r>
            <a:r>
              <a:rPr lang="en-US">
                <a:latin typeface="Calibri" panose="020F0502020204030204" pitchFamily="34" charset="0"/>
                <a:cs typeface="Calibri" panose="020F0502020204030204" pitchFamily="34" charset="0"/>
              </a:rPr>
              <a:t>?</a:t>
            </a: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Do </a:t>
            </a:r>
            <a:r>
              <a:rPr lang="en-US" b="1">
                <a:solidFill>
                  <a:schemeClr val="bg2"/>
                </a:solidFill>
                <a:latin typeface="Calibri" panose="020F0502020204030204" pitchFamily="34" charset="0"/>
                <a:cs typeface="Calibri" panose="020F0502020204030204" pitchFamily="34" charset="0"/>
              </a:rPr>
              <a:t>language models </a:t>
            </a:r>
            <a:r>
              <a:rPr lang="en-US">
                <a:solidFill>
                  <a:schemeClr val="bg2"/>
                </a:solidFill>
                <a:latin typeface="Calibri" panose="020F0502020204030204" pitchFamily="34" charset="0"/>
                <a:cs typeface="Calibri" panose="020F0502020204030204" pitchFamily="34" charset="0"/>
              </a:rPr>
              <a:t>that process </a:t>
            </a:r>
            <a:r>
              <a:rPr lang="en-US" b="1">
                <a:solidFill>
                  <a:schemeClr val="bg2"/>
                </a:solidFill>
                <a:latin typeface="Calibri" panose="020F0502020204030204" pitchFamily="34" charset="0"/>
                <a:cs typeface="Calibri" panose="020F0502020204030204" pitchFamily="34" charset="0"/>
              </a:rPr>
              <a:t>longer sequences </a:t>
            </a:r>
            <a:r>
              <a:rPr lang="en-US">
                <a:solidFill>
                  <a:schemeClr val="bg2"/>
                </a:solidFill>
                <a:latin typeface="Calibri" panose="020F0502020204030204" pitchFamily="34" charset="0"/>
                <a:cs typeface="Calibri" panose="020F0502020204030204" pitchFamily="34" charset="0"/>
              </a:rPr>
              <a:t>align better with human participants </a:t>
            </a:r>
            <a:r>
              <a:rPr lang="en-US" b="0" i="0">
                <a:solidFill>
                  <a:schemeClr val="bg2"/>
                </a:solidFill>
                <a:effectLst/>
                <a:highlight>
                  <a:srgbClr val="FFFFFF"/>
                </a:highlight>
                <a:latin typeface="Söhne"/>
              </a:rPr>
              <a:t>during </a:t>
            </a:r>
            <a:r>
              <a:rPr lang="en-US" b="1" i="0">
                <a:solidFill>
                  <a:schemeClr val="bg2"/>
                </a:solidFill>
                <a:effectLst/>
                <a:highlight>
                  <a:srgbClr val="FFFFFF"/>
                </a:highlight>
                <a:latin typeface="Söhne"/>
              </a:rPr>
              <a:t>long narrative story listening</a:t>
            </a:r>
            <a:r>
              <a:rPr lang="en-US" b="0" i="0">
                <a:solidFill>
                  <a:schemeClr val="bg2"/>
                </a:solidFill>
                <a:effectLst/>
                <a:highlight>
                  <a:srgbClr val="FFFFFF"/>
                </a:highlight>
                <a:latin typeface="Söhne"/>
              </a:rPr>
              <a:t>?</a:t>
            </a:r>
            <a:endParaRPr lang="en-US">
              <a:solidFill>
                <a:schemeClr val="bg2"/>
              </a:solidFill>
              <a:latin typeface="Calibri" panose="020F0502020204030204" pitchFamily="34" charset="0"/>
              <a:cs typeface="Calibri" panose="020F0502020204030204" pitchFamily="34" charset="0"/>
            </a:endParaRP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How the intricate processing of </a:t>
            </a:r>
            <a:r>
              <a:rPr lang="en-US" b="1">
                <a:solidFill>
                  <a:schemeClr val="bg2"/>
                </a:solidFill>
                <a:latin typeface="Calibri" panose="020F0502020204030204" pitchFamily="34" charset="0"/>
                <a:cs typeface="Calibri" panose="020F0502020204030204" pitchFamily="34" charset="0"/>
              </a:rPr>
              <a:t>diverse language regions </a:t>
            </a:r>
            <a:r>
              <a:rPr lang="en-US">
                <a:solidFill>
                  <a:schemeClr val="bg2"/>
                </a:solidFill>
                <a:latin typeface="Calibri" panose="020F0502020204030204" pitchFamily="34" charset="0"/>
                <a:cs typeface="Calibri" panose="020F0502020204030204" pitchFamily="34" charset="0"/>
              </a:rPr>
              <a:t>within the brain is </a:t>
            </a:r>
            <a:r>
              <a:rPr lang="en-US" b="1">
                <a:solidFill>
                  <a:schemeClr val="bg2"/>
                </a:solidFill>
                <a:latin typeface="Calibri" panose="020F0502020204030204" pitchFamily="34" charset="0"/>
                <a:cs typeface="Calibri" panose="020F0502020204030204" pitchFamily="34" charset="0"/>
              </a:rPr>
              <a:t>impacted by delays </a:t>
            </a:r>
            <a:r>
              <a:rPr lang="en-US">
                <a:solidFill>
                  <a:schemeClr val="bg2"/>
                </a:solidFill>
                <a:latin typeface="Calibri" panose="020F0502020204030204" pitchFamily="34" charset="0"/>
                <a:cs typeface="Calibri" panose="020F0502020204030204" pitchFamily="34" charset="0"/>
              </a:rPr>
              <a:t>in the Hemodynamic Response Function (HRF)?</a:t>
            </a: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How </a:t>
            </a:r>
            <a:r>
              <a:rPr lang="en-US" b="1">
                <a:solidFill>
                  <a:schemeClr val="bg2"/>
                </a:solidFill>
                <a:latin typeface="Calibri" panose="020F0502020204030204" pitchFamily="34" charset="0"/>
                <a:cs typeface="Calibri" panose="020F0502020204030204" pitchFamily="34" charset="0"/>
              </a:rPr>
              <a:t>model's ability </a:t>
            </a:r>
            <a:r>
              <a:rPr lang="en-US">
                <a:solidFill>
                  <a:schemeClr val="bg2"/>
                </a:solidFill>
                <a:latin typeface="Calibri" panose="020F0502020204030204" pitchFamily="34" charset="0"/>
                <a:cs typeface="Calibri" panose="020F0502020204030204" pitchFamily="34" charset="0"/>
              </a:rPr>
              <a:t>to learn </a:t>
            </a:r>
            <a:r>
              <a:rPr lang="en-US" b="1">
                <a:solidFill>
                  <a:schemeClr val="bg2"/>
                </a:solidFill>
                <a:latin typeface="Calibri" panose="020F0502020204030204" pitchFamily="34" charset="0"/>
                <a:cs typeface="Calibri" panose="020F0502020204030204" pitchFamily="34" charset="0"/>
              </a:rPr>
              <a:t>semantic concepts </a:t>
            </a:r>
            <a:r>
              <a:rPr lang="en-US">
                <a:solidFill>
                  <a:schemeClr val="bg2"/>
                </a:solidFill>
                <a:latin typeface="Calibri" panose="020F0502020204030204" pitchFamily="34" charset="0"/>
                <a:cs typeface="Calibri" panose="020F0502020204030204" pitchFamily="34" charset="0"/>
              </a:rPr>
              <a:t>through cross-situational learning in </a:t>
            </a:r>
            <a:r>
              <a:rPr lang="en-US" b="1">
                <a:solidFill>
                  <a:schemeClr val="bg2"/>
                </a:solidFill>
                <a:latin typeface="Calibri" panose="020F0502020204030204" pitchFamily="34" charset="0"/>
                <a:cs typeface="Calibri" panose="020F0502020204030204" pitchFamily="34" charset="0"/>
              </a:rPr>
              <a:t>noisy supervision</a:t>
            </a:r>
            <a:r>
              <a:rPr lang="en-US">
                <a:solidFill>
                  <a:schemeClr val="bg2"/>
                </a:solidFill>
                <a:latin typeface="Calibri" panose="020F0502020204030204" pitchFamily="34" charset="0"/>
                <a:cs typeface="Calibri" panose="020F0502020204030204" pitchFamily="34" charset="0"/>
              </a:rPr>
              <a:t>?</a:t>
            </a:r>
          </a:p>
          <a:p>
            <a:pPr marL="237061" indent="-228594">
              <a:spcBef>
                <a:spcPts val="0"/>
              </a:spcBef>
              <a:buSzPts val="2100"/>
            </a:pPr>
            <a:endParaRPr lang="en">
              <a:latin typeface="Calibri" panose="020F0502020204030204" pitchFamily="34" charset="0"/>
              <a:cs typeface="Calibri" panose="020F0502020204030204" pitchFamily="34" charset="0"/>
            </a:endParaRPr>
          </a:p>
          <a:p>
            <a:pPr marL="237061" indent="-228594">
              <a:spcBef>
                <a:spcPts val="0"/>
              </a:spcBef>
              <a:buSzPts val="2100"/>
            </a:pPr>
            <a:endParaRPr>
              <a:latin typeface="Calibri" panose="020F0502020204030204" pitchFamily="34" charset="0"/>
              <a:cs typeface="Calibri" panose="020F0502020204030204" pitchFamily="34" charset="0"/>
            </a:endParaRPr>
          </a:p>
        </p:txBody>
      </p:sp>
      <p:sp>
        <p:nvSpPr>
          <p:cNvPr id="213" name="Google Shape;213;p38"/>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57</a:t>
            </a:fld>
            <a:endParaRPr/>
          </a:p>
        </p:txBody>
      </p:sp>
    </p:spTree>
    <p:extLst>
      <p:ext uri="{BB962C8B-B14F-4D97-AF65-F5344CB8AC3E}">
        <p14:creationId xmlns:p14="http://schemas.microsoft.com/office/powerpoint/2010/main" val="3337379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Research questions </a:t>
            </a:r>
            <a:endParaRPr sz="2800" b="1">
              <a:latin typeface="Helvetica Neue"/>
            </a:endParaRPr>
          </a:p>
        </p:txBody>
      </p:sp>
      <p:sp>
        <p:nvSpPr>
          <p:cNvPr id="211" name="Google Shape;211;p38"/>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a:bodyPr>
          <a:lstStyle/>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How human brain utilizes </a:t>
            </a:r>
            <a:r>
              <a:rPr lang="en-US" b="1">
                <a:solidFill>
                  <a:schemeClr val="bg2"/>
                </a:solidFill>
                <a:latin typeface="Calibri" panose="020F0502020204030204" pitchFamily="34" charset="0"/>
                <a:cs typeface="Calibri" panose="020F0502020204030204" pitchFamily="34" charset="0"/>
              </a:rPr>
              <a:t>contextual information </a:t>
            </a:r>
            <a:r>
              <a:rPr lang="en-US">
                <a:solidFill>
                  <a:schemeClr val="bg2"/>
                </a:solidFill>
                <a:latin typeface="Calibri" panose="020F0502020204030204" pitchFamily="34" charset="0"/>
                <a:cs typeface="Calibri" panose="020F0502020204030204" pitchFamily="34" charset="0"/>
              </a:rPr>
              <a:t>through time to </a:t>
            </a:r>
            <a:r>
              <a:rPr lang="en-US" b="1">
                <a:solidFill>
                  <a:schemeClr val="bg2"/>
                </a:solidFill>
                <a:latin typeface="Calibri" panose="020F0502020204030204" pitchFamily="34" charset="0"/>
                <a:cs typeface="Calibri" panose="020F0502020204030204" pitchFamily="34" charset="0"/>
              </a:rPr>
              <a:t>process words during narrative story listening</a:t>
            </a:r>
            <a:r>
              <a:rPr lang="en-US">
                <a:solidFill>
                  <a:schemeClr val="bg2"/>
                </a:solidFill>
                <a:latin typeface="Calibri" panose="020F0502020204030204" pitchFamily="34" charset="0"/>
                <a:cs typeface="Calibri" panose="020F0502020204030204" pitchFamily="34" charset="0"/>
              </a:rPr>
              <a:t>?</a:t>
            </a: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latin typeface="Calibri" panose="020F0502020204030204" pitchFamily="34" charset="0"/>
                <a:cs typeface="Calibri" panose="020F0502020204030204" pitchFamily="34" charset="0"/>
              </a:rPr>
              <a:t>Do </a:t>
            </a:r>
            <a:r>
              <a:rPr lang="en-US" b="1">
                <a:latin typeface="Calibri" panose="020F0502020204030204" pitchFamily="34" charset="0"/>
                <a:cs typeface="Calibri" panose="020F0502020204030204" pitchFamily="34" charset="0"/>
              </a:rPr>
              <a:t>language models </a:t>
            </a:r>
            <a:r>
              <a:rPr lang="en-US">
                <a:latin typeface="Calibri" panose="020F0502020204030204" pitchFamily="34" charset="0"/>
                <a:cs typeface="Calibri" panose="020F0502020204030204" pitchFamily="34" charset="0"/>
              </a:rPr>
              <a:t>that process </a:t>
            </a:r>
            <a:r>
              <a:rPr lang="en-US" b="1">
                <a:latin typeface="Calibri" panose="020F0502020204030204" pitchFamily="34" charset="0"/>
                <a:cs typeface="Calibri" panose="020F0502020204030204" pitchFamily="34" charset="0"/>
              </a:rPr>
              <a:t>longer sequences </a:t>
            </a:r>
            <a:r>
              <a:rPr lang="en-US">
                <a:latin typeface="Calibri" panose="020F0502020204030204" pitchFamily="34" charset="0"/>
                <a:cs typeface="Calibri" panose="020F0502020204030204" pitchFamily="34" charset="0"/>
              </a:rPr>
              <a:t>align better with human participants </a:t>
            </a:r>
            <a:r>
              <a:rPr lang="en-US" b="0" i="0">
                <a:effectLst/>
                <a:highlight>
                  <a:srgbClr val="FFFFFF"/>
                </a:highlight>
                <a:latin typeface="Söhne"/>
              </a:rPr>
              <a:t>during </a:t>
            </a:r>
            <a:r>
              <a:rPr lang="en-US" b="1" i="0">
                <a:effectLst/>
                <a:highlight>
                  <a:srgbClr val="FFFFFF"/>
                </a:highlight>
                <a:latin typeface="Söhne"/>
              </a:rPr>
              <a:t>long narrative story listening</a:t>
            </a:r>
            <a:r>
              <a:rPr lang="en-US" b="0" i="0">
                <a:effectLst/>
                <a:highlight>
                  <a:srgbClr val="FFFFFF"/>
                </a:highlight>
                <a:latin typeface="Söhne"/>
              </a:rPr>
              <a:t>?</a:t>
            </a:r>
            <a:endParaRPr lang="en-US">
              <a:latin typeface="Calibri" panose="020F0502020204030204" pitchFamily="34" charset="0"/>
              <a:cs typeface="Calibri" panose="020F0502020204030204" pitchFamily="34" charset="0"/>
            </a:endParaRP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How the intricate processing of </a:t>
            </a:r>
            <a:r>
              <a:rPr lang="en-US" b="1">
                <a:solidFill>
                  <a:schemeClr val="bg2"/>
                </a:solidFill>
                <a:latin typeface="Calibri" panose="020F0502020204030204" pitchFamily="34" charset="0"/>
                <a:cs typeface="Calibri" panose="020F0502020204030204" pitchFamily="34" charset="0"/>
              </a:rPr>
              <a:t>diverse language regions </a:t>
            </a:r>
            <a:r>
              <a:rPr lang="en-US">
                <a:solidFill>
                  <a:schemeClr val="bg2"/>
                </a:solidFill>
                <a:latin typeface="Calibri" panose="020F0502020204030204" pitchFamily="34" charset="0"/>
                <a:cs typeface="Calibri" panose="020F0502020204030204" pitchFamily="34" charset="0"/>
              </a:rPr>
              <a:t>within the brain is </a:t>
            </a:r>
            <a:r>
              <a:rPr lang="en-US" b="1">
                <a:solidFill>
                  <a:schemeClr val="bg2"/>
                </a:solidFill>
                <a:latin typeface="Calibri" panose="020F0502020204030204" pitchFamily="34" charset="0"/>
                <a:cs typeface="Calibri" panose="020F0502020204030204" pitchFamily="34" charset="0"/>
              </a:rPr>
              <a:t>impacted by delays </a:t>
            </a:r>
            <a:r>
              <a:rPr lang="en-US">
                <a:solidFill>
                  <a:schemeClr val="bg2"/>
                </a:solidFill>
                <a:latin typeface="Calibri" panose="020F0502020204030204" pitchFamily="34" charset="0"/>
                <a:cs typeface="Calibri" panose="020F0502020204030204" pitchFamily="34" charset="0"/>
              </a:rPr>
              <a:t>in the Hemodynamic Response Function (HRF)?</a:t>
            </a: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How </a:t>
            </a:r>
            <a:r>
              <a:rPr lang="en-US" b="1">
                <a:solidFill>
                  <a:schemeClr val="bg2"/>
                </a:solidFill>
                <a:latin typeface="Calibri" panose="020F0502020204030204" pitchFamily="34" charset="0"/>
                <a:cs typeface="Calibri" panose="020F0502020204030204" pitchFamily="34" charset="0"/>
              </a:rPr>
              <a:t>model's ability </a:t>
            </a:r>
            <a:r>
              <a:rPr lang="en-US">
                <a:solidFill>
                  <a:schemeClr val="bg2"/>
                </a:solidFill>
                <a:latin typeface="Calibri" panose="020F0502020204030204" pitchFamily="34" charset="0"/>
                <a:cs typeface="Calibri" panose="020F0502020204030204" pitchFamily="34" charset="0"/>
              </a:rPr>
              <a:t>to learn </a:t>
            </a:r>
            <a:r>
              <a:rPr lang="en-US" b="1">
                <a:solidFill>
                  <a:schemeClr val="bg2"/>
                </a:solidFill>
                <a:latin typeface="Calibri" panose="020F0502020204030204" pitchFamily="34" charset="0"/>
                <a:cs typeface="Calibri" panose="020F0502020204030204" pitchFamily="34" charset="0"/>
              </a:rPr>
              <a:t>semantic concepts </a:t>
            </a:r>
            <a:r>
              <a:rPr lang="en-US">
                <a:solidFill>
                  <a:schemeClr val="bg2"/>
                </a:solidFill>
                <a:latin typeface="Calibri" panose="020F0502020204030204" pitchFamily="34" charset="0"/>
                <a:cs typeface="Calibri" panose="020F0502020204030204" pitchFamily="34" charset="0"/>
              </a:rPr>
              <a:t>through cross-situational learning in </a:t>
            </a:r>
            <a:r>
              <a:rPr lang="en-US" b="1">
                <a:solidFill>
                  <a:schemeClr val="bg2"/>
                </a:solidFill>
                <a:latin typeface="Calibri" panose="020F0502020204030204" pitchFamily="34" charset="0"/>
                <a:cs typeface="Calibri" panose="020F0502020204030204" pitchFamily="34" charset="0"/>
              </a:rPr>
              <a:t>noisy supervision</a:t>
            </a:r>
            <a:r>
              <a:rPr lang="en-US">
                <a:solidFill>
                  <a:schemeClr val="bg2"/>
                </a:solidFill>
                <a:latin typeface="Calibri" panose="020F0502020204030204" pitchFamily="34" charset="0"/>
                <a:cs typeface="Calibri" panose="020F0502020204030204" pitchFamily="34" charset="0"/>
              </a:rPr>
              <a:t>?</a:t>
            </a:r>
          </a:p>
          <a:p>
            <a:pPr marL="237061" indent="-228594">
              <a:spcBef>
                <a:spcPts val="0"/>
              </a:spcBef>
              <a:buSzPts val="2100"/>
            </a:pPr>
            <a:endParaRPr lang="en">
              <a:latin typeface="Calibri" panose="020F0502020204030204" pitchFamily="34" charset="0"/>
              <a:cs typeface="Calibri" panose="020F0502020204030204" pitchFamily="34" charset="0"/>
            </a:endParaRPr>
          </a:p>
          <a:p>
            <a:pPr marL="237061" indent="-228594">
              <a:spcBef>
                <a:spcPts val="0"/>
              </a:spcBef>
              <a:buSzPts val="2100"/>
            </a:pPr>
            <a:endParaRPr>
              <a:latin typeface="Calibri" panose="020F0502020204030204" pitchFamily="34" charset="0"/>
              <a:cs typeface="Calibri" panose="020F0502020204030204" pitchFamily="34" charset="0"/>
            </a:endParaRPr>
          </a:p>
        </p:txBody>
      </p:sp>
      <p:sp>
        <p:nvSpPr>
          <p:cNvPr id="213" name="Google Shape;213;p38"/>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58</a:t>
            </a:fld>
            <a:endParaRPr/>
          </a:p>
        </p:txBody>
      </p:sp>
    </p:spTree>
    <p:extLst>
      <p:ext uri="{BB962C8B-B14F-4D97-AF65-F5344CB8AC3E}">
        <p14:creationId xmlns:p14="http://schemas.microsoft.com/office/powerpoint/2010/main" val="1140929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Research questions </a:t>
            </a:r>
            <a:endParaRPr sz="2800" b="1">
              <a:latin typeface="Helvetica Neue"/>
            </a:endParaRPr>
          </a:p>
        </p:txBody>
      </p:sp>
      <p:sp>
        <p:nvSpPr>
          <p:cNvPr id="211" name="Google Shape;211;p38"/>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a:bodyPr>
          <a:lstStyle/>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How human brain utilizes </a:t>
            </a:r>
            <a:r>
              <a:rPr lang="en-US" b="1">
                <a:solidFill>
                  <a:schemeClr val="bg2"/>
                </a:solidFill>
                <a:latin typeface="Calibri" panose="020F0502020204030204" pitchFamily="34" charset="0"/>
                <a:cs typeface="Calibri" panose="020F0502020204030204" pitchFamily="34" charset="0"/>
              </a:rPr>
              <a:t>contextual information </a:t>
            </a:r>
            <a:r>
              <a:rPr lang="en-US">
                <a:solidFill>
                  <a:schemeClr val="bg2"/>
                </a:solidFill>
                <a:latin typeface="Calibri" panose="020F0502020204030204" pitchFamily="34" charset="0"/>
                <a:cs typeface="Calibri" panose="020F0502020204030204" pitchFamily="34" charset="0"/>
              </a:rPr>
              <a:t>through time to </a:t>
            </a:r>
            <a:r>
              <a:rPr lang="en-US" b="1">
                <a:solidFill>
                  <a:schemeClr val="bg2"/>
                </a:solidFill>
                <a:latin typeface="Calibri" panose="020F0502020204030204" pitchFamily="34" charset="0"/>
                <a:cs typeface="Calibri" panose="020F0502020204030204" pitchFamily="34" charset="0"/>
              </a:rPr>
              <a:t>process words during narrative story listening</a:t>
            </a:r>
            <a:r>
              <a:rPr lang="en-US">
                <a:solidFill>
                  <a:schemeClr val="bg2"/>
                </a:solidFill>
                <a:latin typeface="Calibri" panose="020F0502020204030204" pitchFamily="34" charset="0"/>
                <a:cs typeface="Calibri" panose="020F0502020204030204" pitchFamily="34" charset="0"/>
              </a:rPr>
              <a:t>?</a:t>
            </a: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Do </a:t>
            </a:r>
            <a:r>
              <a:rPr lang="en-US" b="1">
                <a:solidFill>
                  <a:schemeClr val="bg2"/>
                </a:solidFill>
                <a:latin typeface="Calibri" panose="020F0502020204030204" pitchFamily="34" charset="0"/>
                <a:cs typeface="Calibri" panose="020F0502020204030204" pitchFamily="34" charset="0"/>
              </a:rPr>
              <a:t>language models </a:t>
            </a:r>
            <a:r>
              <a:rPr lang="en-US">
                <a:solidFill>
                  <a:schemeClr val="bg2"/>
                </a:solidFill>
                <a:latin typeface="Calibri" panose="020F0502020204030204" pitchFamily="34" charset="0"/>
                <a:cs typeface="Calibri" panose="020F0502020204030204" pitchFamily="34" charset="0"/>
              </a:rPr>
              <a:t>that process </a:t>
            </a:r>
            <a:r>
              <a:rPr lang="en-US" b="1">
                <a:solidFill>
                  <a:schemeClr val="bg2"/>
                </a:solidFill>
                <a:latin typeface="Calibri" panose="020F0502020204030204" pitchFamily="34" charset="0"/>
                <a:cs typeface="Calibri" panose="020F0502020204030204" pitchFamily="34" charset="0"/>
              </a:rPr>
              <a:t>longer sequences </a:t>
            </a:r>
            <a:r>
              <a:rPr lang="en-US">
                <a:solidFill>
                  <a:schemeClr val="bg2"/>
                </a:solidFill>
                <a:latin typeface="Calibri" panose="020F0502020204030204" pitchFamily="34" charset="0"/>
                <a:cs typeface="Calibri" panose="020F0502020204030204" pitchFamily="34" charset="0"/>
              </a:rPr>
              <a:t>align better with human participants </a:t>
            </a:r>
            <a:r>
              <a:rPr lang="en-US" b="0" i="0">
                <a:solidFill>
                  <a:schemeClr val="bg2"/>
                </a:solidFill>
                <a:effectLst/>
                <a:highlight>
                  <a:srgbClr val="FFFFFF"/>
                </a:highlight>
                <a:latin typeface="Söhne"/>
              </a:rPr>
              <a:t>during </a:t>
            </a:r>
            <a:r>
              <a:rPr lang="en-US" b="1" i="0">
                <a:solidFill>
                  <a:schemeClr val="bg2"/>
                </a:solidFill>
                <a:effectLst/>
                <a:highlight>
                  <a:srgbClr val="FFFFFF"/>
                </a:highlight>
                <a:latin typeface="Söhne"/>
              </a:rPr>
              <a:t>long narrative story listening</a:t>
            </a:r>
            <a:r>
              <a:rPr lang="en-US" b="0" i="0">
                <a:solidFill>
                  <a:schemeClr val="bg2"/>
                </a:solidFill>
                <a:effectLst/>
                <a:highlight>
                  <a:srgbClr val="FFFFFF"/>
                </a:highlight>
                <a:latin typeface="Söhne"/>
              </a:rPr>
              <a:t>?</a:t>
            </a:r>
            <a:endParaRPr lang="en-US">
              <a:solidFill>
                <a:schemeClr val="bg2"/>
              </a:solidFill>
              <a:latin typeface="Calibri" panose="020F0502020204030204" pitchFamily="34" charset="0"/>
              <a:cs typeface="Calibri" panose="020F0502020204030204" pitchFamily="34" charset="0"/>
            </a:endParaRP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latin typeface="Calibri" panose="020F0502020204030204" pitchFamily="34" charset="0"/>
                <a:cs typeface="Calibri" panose="020F0502020204030204" pitchFamily="34" charset="0"/>
              </a:rPr>
              <a:t>How the intricate processing of </a:t>
            </a:r>
            <a:r>
              <a:rPr lang="en-US" b="1">
                <a:latin typeface="Calibri" panose="020F0502020204030204" pitchFamily="34" charset="0"/>
                <a:cs typeface="Calibri" panose="020F0502020204030204" pitchFamily="34" charset="0"/>
              </a:rPr>
              <a:t>diverse language regions </a:t>
            </a:r>
            <a:r>
              <a:rPr lang="en-US">
                <a:latin typeface="Calibri" panose="020F0502020204030204" pitchFamily="34" charset="0"/>
                <a:cs typeface="Calibri" panose="020F0502020204030204" pitchFamily="34" charset="0"/>
              </a:rPr>
              <a:t>within the brain is </a:t>
            </a:r>
            <a:r>
              <a:rPr lang="en-US" b="1">
                <a:latin typeface="Calibri" panose="020F0502020204030204" pitchFamily="34" charset="0"/>
                <a:cs typeface="Calibri" panose="020F0502020204030204" pitchFamily="34" charset="0"/>
              </a:rPr>
              <a:t>impacted by delays </a:t>
            </a:r>
            <a:r>
              <a:rPr lang="en-US">
                <a:latin typeface="Calibri" panose="020F0502020204030204" pitchFamily="34" charset="0"/>
                <a:cs typeface="Calibri" panose="020F0502020204030204" pitchFamily="34" charset="0"/>
              </a:rPr>
              <a:t>in the Hemodynamic Response Function (HRF)?</a:t>
            </a: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How </a:t>
            </a:r>
            <a:r>
              <a:rPr lang="en-US" b="1">
                <a:solidFill>
                  <a:schemeClr val="bg2"/>
                </a:solidFill>
                <a:latin typeface="Calibri" panose="020F0502020204030204" pitchFamily="34" charset="0"/>
                <a:cs typeface="Calibri" panose="020F0502020204030204" pitchFamily="34" charset="0"/>
              </a:rPr>
              <a:t>model's ability </a:t>
            </a:r>
            <a:r>
              <a:rPr lang="en-US">
                <a:solidFill>
                  <a:schemeClr val="bg2"/>
                </a:solidFill>
                <a:latin typeface="Calibri" panose="020F0502020204030204" pitchFamily="34" charset="0"/>
                <a:cs typeface="Calibri" panose="020F0502020204030204" pitchFamily="34" charset="0"/>
              </a:rPr>
              <a:t>to learn </a:t>
            </a:r>
            <a:r>
              <a:rPr lang="en-US" b="1">
                <a:solidFill>
                  <a:schemeClr val="bg2"/>
                </a:solidFill>
                <a:latin typeface="Calibri" panose="020F0502020204030204" pitchFamily="34" charset="0"/>
                <a:cs typeface="Calibri" panose="020F0502020204030204" pitchFamily="34" charset="0"/>
              </a:rPr>
              <a:t>semantic concepts </a:t>
            </a:r>
            <a:r>
              <a:rPr lang="en-US">
                <a:solidFill>
                  <a:schemeClr val="bg2"/>
                </a:solidFill>
                <a:latin typeface="Calibri" panose="020F0502020204030204" pitchFamily="34" charset="0"/>
                <a:cs typeface="Calibri" panose="020F0502020204030204" pitchFamily="34" charset="0"/>
              </a:rPr>
              <a:t>through cross-situational learning in </a:t>
            </a:r>
            <a:r>
              <a:rPr lang="en-US" b="1">
                <a:solidFill>
                  <a:schemeClr val="bg2"/>
                </a:solidFill>
                <a:latin typeface="Calibri" panose="020F0502020204030204" pitchFamily="34" charset="0"/>
                <a:cs typeface="Calibri" panose="020F0502020204030204" pitchFamily="34" charset="0"/>
              </a:rPr>
              <a:t>noisy supervision</a:t>
            </a:r>
            <a:r>
              <a:rPr lang="en-US">
                <a:solidFill>
                  <a:schemeClr val="bg2"/>
                </a:solidFill>
                <a:latin typeface="Calibri" panose="020F0502020204030204" pitchFamily="34" charset="0"/>
                <a:cs typeface="Calibri" panose="020F0502020204030204" pitchFamily="34" charset="0"/>
              </a:rPr>
              <a:t>?</a:t>
            </a:r>
          </a:p>
          <a:p>
            <a:pPr marL="237061" indent="-228594">
              <a:spcBef>
                <a:spcPts val="0"/>
              </a:spcBef>
              <a:buSzPts val="2100"/>
            </a:pPr>
            <a:endParaRPr lang="en">
              <a:latin typeface="Calibri" panose="020F0502020204030204" pitchFamily="34" charset="0"/>
              <a:cs typeface="Calibri" panose="020F0502020204030204" pitchFamily="34" charset="0"/>
            </a:endParaRPr>
          </a:p>
          <a:p>
            <a:pPr marL="237061" indent="-228594">
              <a:spcBef>
                <a:spcPts val="0"/>
              </a:spcBef>
              <a:buSzPts val="2100"/>
            </a:pPr>
            <a:endParaRPr>
              <a:latin typeface="Calibri" panose="020F0502020204030204" pitchFamily="34" charset="0"/>
              <a:cs typeface="Calibri" panose="020F0502020204030204" pitchFamily="34" charset="0"/>
            </a:endParaRPr>
          </a:p>
        </p:txBody>
      </p:sp>
      <p:sp>
        <p:nvSpPr>
          <p:cNvPr id="213" name="Google Shape;213;p38"/>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59</a:t>
            </a:fld>
            <a:endParaRPr/>
          </a:p>
        </p:txBody>
      </p:sp>
    </p:spTree>
    <p:extLst>
      <p:ext uri="{BB962C8B-B14F-4D97-AF65-F5344CB8AC3E}">
        <p14:creationId xmlns:p14="http://schemas.microsoft.com/office/powerpoint/2010/main" val="797217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7"/>
          <p:cNvSpPr txBox="1">
            <a:spLocks noGrp="1"/>
          </p:cNvSpPr>
          <p:nvPr>
            <p:ph type="title"/>
          </p:nvPr>
        </p:nvSpPr>
        <p:spPr>
          <a:xfrm>
            <a:off x="0" y="85897"/>
            <a:ext cx="12192000" cy="952400"/>
          </a:xfrm>
          <a:prstGeom prst="rect">
            <a:avLst/>
          </a:prstGeom>
        </p:spPr>
        <p:txBody>
          <a:bodyPr spcFirstLastPara="1" vert="horz" wrap="square" lIns="91433" tIns="45700" rIns="91433" bIns="45700" rtlCol="0" anchor="ctr" anchorCtr="0">
            <a:normAutofit/>
          </a:bodyPr>
          <a:lstStyle/>
          <a:p>
            <a:r>
              <a:rPr lang="en" sz="2800" b="1">
                <a:latin typeface="Helvetica Neue" panose="020B0604020202020204"/>
              </a:rPr>
              <a:t>Increasingly available open source ecological stimuli datasets</a:t>
            </a:r>
            <a:endParaRPr sz="2800" b="1">
              <a:latin typeface="Helvetica Neue" panose="020B0604020202020204"/>
            </a:endParaRPr>
          </a:p>
        </p:txBody>
      </p:sp>
      <p:sp>
        <p:nvSpPr>
          <p:cNvPr id="3" name="Google Shape;249;p17">
            <a:extLst>
              <a:ext uri="{FF2B5EF4-FFF2-40B4-BE49-F238E27FC236}">
                <a16:creationId xmlns:a16="http://schemas.microsoft.com/office/drawing/2014/main" id="{4521FCA4-4DE7-5250-DC49-B21631D74364}"/>
              </a:ext>
            </a:extLst>
          </p:cNvPr>
          <p:cNvSpPr txBox="1"/>
          <p:nvPr/>
        </p:nvSpPr>
        <p:spPr>
          <a:xfrm>
            <a:off x="1045976" y="2861651"/>
            <a:ext cx="9926897" cy="800179"/>
          </a:xfrm>
          <a:prstGeom prst="rect">
            <a:avLst/>
          </a:prstGeom>
          <a:solidFill>
            <a:srgbClr val="FFF2CC"/>
          </a:solidFill>
          <a:ln>
            <a:noFill/>
          </a:ln>
        </p:spPr>
        <p:txBody>
          <a:bodyPr spcFirstLastPara="1" wrap="square" lIns="121900" tIns="121900" rIns="121900" bIns="121900" anchor="t" anchorCtr="0">
            <a:spAutoFit/>
          </a:bodyPr>
          <a:lstStyle/>
          <a:p>
            <a:r>
              <a:rPr lang="en-US"/>
              <a:t>With advancement of </a:t>
            </a:r>
            <a:r>
              <a:rPr lang="en-US" b="1"/>
              <a:t>ecological stimuli datasets </a:t>
            </a:r>
            <a:r>
              <a:rPr lang="en-US"/>
              <a:t>and </a:t>
            </a:r>
            <a:r>
              <a:rPr lang="en-US" b="1"/>
              <a:t>open source language models</a:t>
            </a:r>
            <a:r>
              <a:rPr lang="en-US"/>
              <a:t>, recent studies looked at interesting open questions?</a:t>
            </a:r>
            <a:endParaRPr>
              <a:latin typeface="Montserrat"/>
              <a:ea typeface="Montserrat"/>
              <a:cs typeface="Montserrat"/>
              <a:sym typeface="Montserrat"/>
            </a:endParaRPr>
          </a:p>
        </p:txBody>
      </p:sp>
      <p:sp>
        <p:nvSpPr>
          <p:cNvPr id="4" name="Slide Number Placeholder 3">
            <a:extLst>
              <a:ext uri="{FF2B5EF4-FFF2-40B4-BE49-F238E27FC236}">
                <a16:creationId xmlns:a16="http://schemas.microsoft.com/office/drawing/2014/main" id="{2964201C-478C-DF6F-5AA0-1B58B769F3F7}"/>
              </a:ext>
            </a:extLst>
          </p:cNvPr>
          <p:cNvSpPr>
            <a:spLocks noGrp="1"/>
          </p:cNvSpPr>
          <p:nvPr>
            <p:ph type="sldNum" idx="12"/>
          </p:nvPr>
        </p:nvSpPr>
        <p:spPr/>
        <p:txBody>
          <a:bodyPr/>
          <a:lstStyle/>
          <a:p>
            <a:fld id="{00000000-1234-1234-1234-123412341234}" type="slidenum">
              <a:rPr lang="en" smtClean="0"/>
              <a:pPr/>
              <a:t>6</a:t>
            </a:fld>
            <a:endParaRPr lang="en"/>
          </a:p>
        </p:txBody>
      </p:sp>
      <p:sp>
        <p:nvSpPr>
          <p:cNvPr id="5" name="Google Shape;131;p20">
            <a:extLst>
              <a:ext uri="{FF2B5EF4-FFF2-40B4-BE49-F238E27FC236}">
                <a16:creationId xmlns:a16="http://schemas.microsoft.com/office/drawing/2014/main" id="{572FFB3B-1AF2-739B-83ED-7E769A2B957F}"/>
              </a:ext>
            </a:extLst>
          </p:cNvPr>
          <p:cNvSpPr txBox="1"/>
          <p:nvPr/>
        </p:nvSpPr>
        <p:spPr>
          <a:xfrm>
            <a:off x="441239" y="6394822"/>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Deniz et al. 2019            </a:t>
            </a:r>
            <a:endParaRPr sz="1333">
              <a:latin typeface="Montserrat"/>
              <a:ea typeface="Montserrat"/>
              <a:cs typeface="Montserrat"/>
              <a:sym typeface="Montserrat"/>
            </a:endParaRPr>
          </a:p>
        </p:txBody>
      </p:sp>
      <p:sp>
        <p:nvSpPr>
          <p:cNvPr id="6" name="Google Shape;131;p20">
            <a:extLst>
              <a:ext uri="{FF2B5EF4-FFF2-40B4-BE49-F238E27FC236}">
                <a16:creationId xmlns:a16="http://schemas.microsoft.com/office/drawing/2014/main" id="{F0DDFD3F-761C-2AC4-AC8B-56F268A18EF7}"/>
              </a:ext>
            </a:extLst>
          </p:cNvPr>
          <p:cNvSpPr txBox="1"/>
          <p:nvPr/>
        </p:nvSpPr>
        <p:spPr>
          <a:xfrm>
            <a:off x="5202247" y="6400057"/>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Nastase et al. 2021            </a:t>
            </a:r>
            <a:endParaRPr sz="1333">
              <a:latin typeface="Montserrat"/>
              <a:ea typeface="Montserrat"/>
              <a:cs typeface="Montserrat"/>
              <a:sym typeface="Montserrat"/>
            </a:endParaRPr>
          </a:p>
        </p:txBody>
      </p:sp>
      <p:sp>
        <p:nvSpPr>
          <p:cNvPr id="8" name="Google Shape;131;p20">
            <a:extLst>
              <a:ext uri="{FF2B5EF4-FFF2-40B4-BE49-F238E27FC236}">
                <a16:creationId xmlns:a16="http://schemas.microsoft.com/office/drawing/2014/main" id="{1D81FCB3-509D-6998-84E7-47643F897CB9}"/>
              </a:ext>
            </a:extLst>
          </p:cNvPr>
          <p:cNvSpPr txBox="1"/>
          <p:nvPr/>
        </p:nvSpPr>
        <p:spPr>
          <a:xfrm>
            <a:off x="2833047" y="6394822"/>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Lebel et al. 2022            </a:t>
            </a:r>
            <a:endParaRPr sz="1333">
              <a:latin typeface="Montserrat"/>
              <a:ea typeface="Montserrat"/>
              <a:cs typeface="Montserrat"/>
              <a:sym typeface="Montserrat"/>
            </a:endParaRPr>
          </a:p>
        </p:txBody>
      </p:sp>
      <p:sp>
        <p:nvSpPr>
          <p:cNvPr id="10" name="Google Shape;131;p20">
            <a:extLst>
              <a:ext uri="{FF2B5EF4-FFF2-40B4-BE49-F238E27FC236}">
                <a16:creationId xmlns:a16="http://schemas.microsoft.com/office/drawing/2014/main" id="{F22F894E-D960-B6A3-D510-AD3EB4361DFD}"/>
              </a:ext>
            </a:extLst>
          </p:cNvPr>
          <p:cNvSpPr txBox="1"/>
          <p:nvPr/>
        </p:nvSpPr>
        <p:spPr>
          <a:xfrm>
            <a:off x="7791975" y="6394822"/>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Li et al. 2022            </a:t>
            </a:r>
            <a:endParaRPr sz="1333">
              <a:latin typeface="Montserrat"/>
              <a:ea typeface="Montserrat"/>
              <a:cs typeface="Montserrat"/>
              <a:sym typeface="Montserrat"/>
            </a:endParaRPr>
          </a:p>
        </p:txBody>
      </p:sp>
      <p:sp>
        <p:nvSpPr>
          <p:cNvPr id="22" name="Google Shape;131;p20">
            <a:extLst>
              <a:ext uri="{FF2B5EF4-FFF2-40B4-BE49-F238E27FC236}">
                <a16:creationId xmlns:a16="http://schemas.microsoft.com/office/drawing/2014/main" id="{2C0A510F-F551-9EC5-FC49-9CC651B0FAE7}"/>
              </a:ext>
            </a:extLst>
          </p:cNvPr>
          <p:cNvSpPr txBox="1"/>
          <p:nvPr/>
        </p:nvSpPr>
        <p:spPr>
          <a:xfrm>
            <a:off x="9670600" y="6394822"/>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Zhang et al. 2021            </a:t>
            </a:r>
            <a:endParaRPr sz="1333">
              <a:latin typeface="Montserrat"/>
              <a:ea typeface="Montserrat"/>
              <a:cs typeface="Montserrat"/>
              <a:sym typeface="Montserrat"/>
            </a:endParaRPr>
          </a:p>
        </p:txBody>
      </p:sp>
      <p:pic>
        <p:nvPicPr>
          <p:cNvPr id="23" name="Google Shape;815;p41">
            <a:extLst>
              <a:ext uri="{FF2B5EF4-FFF2-40B4-BE49-F238E27FC236}">
                <a16:creationId xmlns:a16="http://schemas.microsoft.com/office/drawing/2014/main" id="{3ED3CE11-E857-398D-E044-AE2039785BE3}"/>
              </a:ext>
            </a:extLst>
          </p:cNvPr>
          <p:cNvPicPr preferRelativeResize="0"/>
          <p:nvPr/>
        </p:nvPicPr>
        <p:blipFill>
          <a:blip r:embed="rId3">
            <a:alphaModFix/>
          </a:blip>
          <a:stretch>
            <a:fillRect/>
          </a:stretch>
        </p:blipFill>
        <p:spPr>
          <a:xfrm>
            <a:off x="2348250" y="959208"/>
            <a:ext cx="7322350" cy="1826110"/>
          </a:xfrm>
          <a:prstGeom prst="rect">
            <a:avLst/>
          </a:prstGeom>
          <a:noFill/>
          <a:ln>
            <a:noFill/>
          </a:ln>
        </p:spPr>
      </p:pic>
      <p:pic>
        <p:nvPicPr>
          <p:cNvPr id="24" name="Google Shape;798;p40">
            <a:extLst>
              <a:ext uri="{FF2B5EF4-FFF2-40B4-BE49-F238E27FC236}">
                <a16:creationId xmlns:a16="http://schemas.microsoft.com/office/drawing/2014/main" id="{B22F2650-16EF-0B70-C7A3-BE1DB912C430}"/>
              </a:ext>
            </a:extLst>
          </p:cNvPr>
          <p:cNvPicPr preferRelativeResize="0"/>
          <p:nvPr/>
        </p:nvPicPr>
        <p:blipFill>
          <a:blip r:embed="rId4">
            <a:alphaModFix/>
          </a:blip>
          <a:stretch>
            <a:fillRect/>
          </a:stretch>
        </p:blipFill>
        <p:spPr>
          <a:xfrm>
            <a:off x="6223296" y="4134794"/>
            <a:ext cx="1319032" cy="1294789"/>
          </a:xfrm>
          <a:prstGeom prst="rect">
            <a:avLst/>
          </a:prstGeom>
          <a:noFill/>
          <a:ln>
            <a:noFill/>
          </a:ln>
        </p:spPr>
      </p:pic>
      <p:grpSp>
        <p:nvGrpSpPr>
          <p:cNvPr id="25" name="Google Shape;800;p40">
            <a:extLst>
              <a:ext uri="{FF2B5EF4-FFF2-40B4-BE49-F238E27FC236}">
                <a16:creationId xmlns:a16="http://schemas.microsoft.com/office/drawing/2014/main" id="{24343B33-0365-DF82-9743-0C89DF9E721C}"/>
              </a:ext>
            </a:extLst>
          </p:cNvPr>
          <p:cNvGrpSpPr/>
          <p:nvPr/>
        </p:nvGrpSpPr>
        <p:grpSpPr>
          <a:xfrm>
            <a:off x="7019394" y="3798088"/>
            <a:ext cx="1123460" cy="919500"/>
            <a:chOff x="6243009" y="1159626"/>
            <a:chExt cx="1123460" cy="919500"/>
          </a:xfrm>
        </p:grpSpPr>
        <p:sp>
          <p:nvSpPr>
            <p:cNvPr id="26" name="Google Shape;801;p40">
              <a:extLst>
                <a:ext uri="{FF2B5EF4-FFF2-40B4-BE49-F238E27FC236}">
                  <a16:creationId xmlns:a16="http://schemas.microsoft.com/office/drawing/2014/main" id="{0EF8F20F-DD08-F3D9-6BDF-26B2A7E3DE33}"/>
                </a:ext>
              </a:extLst>
            </p:cNvPr>
            <p:cNvSpPr/>
            <p:nvPr/>
          </p:nvSpPr>
          <p:spPr>
            <a:xfrm rot="2700000" flipH="1">
              <a:off x="6317739" y="1354211"/>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02;p40">
              <a:extLst>
                <a:ext uri="{FF2B5EF4-FFF2-40B4-BE49-F238E27FC236}">
                  <a16:creationId xmlns:a16="http://schemas.microsoft.com/office/drawing/2014/main" id="{F5C8FA19-46E6-10BA-10E7-E572ACD90CC5}"/>
                </a:ext>
              </a:extLst>
            </p:cNvPr>
            <p:cNvSpPr txBox="1"/>
            <p:nvPr/>
          </p:nvSpPr>
          <p:spPr>
            <a:xfrm>
              <a:off x="6974669" y="1161800"/>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grpSp>
      <p:pic>
        <p:nvPicPr>
          <p:cNvPr id="28" name="Google Shape;799;p40">
            <a:extLst>
              <a:ext uri="{FF2B5EF4-FFF2-40B4-BE49-F238E27FC236}">
                <a16:creationId xmlns:a16="http://schemas.microsoft.com/office/drawing/2014/main" id="{8658E934-0CBD-D871-D003-AE220E7B304D}"/>
              </a:ext>
            </a:extLst>
          </p:cNvPr>
          <p:cNvPicPr preferRelativeResize="0"/>
          <p:nvPr/>
        </p:nvPicPr>
        <p:blipFill rotWithShape="1">
          <a:blip r:embed="rId5">
            <a:alphaModFix/>
          </a:blip>
          <a:srcRect l="70923" t="11552" r="5204" b="61555"/>
          <a:stretch/>
        </p:blipFill>
        <p:spPr>
          <a:xfrm>
            <a:off x="3500307" y="4116305"/>
            <a:ext cx="1443593" cy="1313278"/>
          </a:xfrm>
          <a:prstGeom prst="rect">
            <a:avLst/>
          </a:prstGeom>
          <a:noFill/>
          <a:ln>
            <a:noFill/>
          </a:ln>
        </p:spPr>
      </p:pic>
      <p:sp>
        <p:nvSpPr>
          <p:cNvPr id="29" name="Google Shape;804;p40">
            <a:extLst>
              <a:ext uri="{FF2B5EF4-FFF2-40B4-BE49-F238E27FC236}">
                <a16:creationId xmlns:a16="http://schemas.microsoft.com/office/drawing/2014/main" id="{3FC43A9F-3331-46DA-DFCC-97ACA5A37DD0}"/>
              </a:ext>
            </a:extLst>
          </p:cNvPr>
          <p:cNvSpPr/>
          <p:nvPr/>
        </p:nvSpPr>
        <p:spPr>
          <a:xfrm rot="2700000" flipH="1">
            <a:off x="4426503" y="3938609"/>
            <a:ext cx="770039" cy="530330"/>
          </a:xfrm>
          <a:prstGeom prst="uturnArrow">
            <a:avLst>
              <a:gd name="adj1" fmla="val 10730"/>
              <a:gd name="adj2" fmla="val 25000"/>
              <a:gd name="adj3" fmla="val 34310"/>
              <a:gd name="adj4" fmla="val 73964"/>
              <a:gd name="adj5" fmla="val 100000"/>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05;p40">
            <a:extLst>
              <a:ext uri="{FF2B5EF4-FFF2-40B4-BE49-F238E27FC236}">
                <a16:creationId xmlns:a16="http://schemas.microsoft.com/office/drawing/2014/main" id="{340F691B-73BC-6EB9-C562-7D7EAE4B66DC}"/>
              </a:ext>
            </a:extLst>
          </p:cNvPr>
          <p:cNvSpPr/>
          <p:nvPr/>
        </p:nvSpPr>
        <p:spPr>
          <a:xfrm>
            <a:off x="5133214" y="3765692"/>
            <a:ext cx="372275" cy="440650"/>
          </a:xfrm>
          <a:custGeom>
            <a:avLst/>
            <a:gdLst/>
            <a:ahLst/>
            <a:cxnLst/>
            <a:rect l="l" t="t" r="r" b="b"/>
            <a:pathLst>
              <a:path w="14891" h="17626" extrusionOk="0">
                <a:moveTo>
                  <a:pt x="0" y="10029"/>
                </a:moveTo>
                <a:lnTo>
                  <a:pt x="4559" y="11852"/>
                </a:lnTo>
                <a:lnTo>
                  <a:pt x="14891" y="0"/>
                </a:lnTo>
                <a:lnTo>
                  <a:pt x="5470" y="17626"/>
                </a:ln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grpSp>
        <p:nvGrpSpPr>
          <p:cNvPr id="31" name="Google Shape;806;p40">
            <a:extLst>
              <a:ext uri="{FF2B5EF4-FFF2-40B4-BE49-F238E27FC236}">
                <a16:creationId xmlns:a16="http://schemas.microsoft.com/office/drawing/2014/main" id="{DF02D53B-B5B1-3667-2843-65F81CA46761}"/>
              </a:ext>
            </a:extLst>
          </p:cNvPr>
          <p:cNvGrpSpPr/>
          <p:nvPr/>
        </p:nvGrpSpPr>
        <p:grpSpPr>
          <a:xfrm>
            <a:off x="5636705" y="3598798"/>
            <a:ext cx="391800" cy="688061"/>
            <a:chOff x="4482819" y="969575"/>
            <a:chExt cx="391800" cy="688061"/>
          </a:xfrm>
        </p:grpSpPr>
        <p:sp>
          <p:nvSpPr>
            <p:cNvPr id="32" name="Google Shape;807;p40">
              <a:extLst>
                <a:ext uri="{FF2B5EF4-FFF2-40B4-BE49-F238E27FC236}">
                  <a16:creationId xmlns:a16="http://schemas.microsoft.com/office/drawing/2014/main" id="{A9CE9EEB-3116-6FBF-1B09-D53395ABCEAF}"/>
                </a:ext>
              </a:extLst>
            </p:cNvPr>
            <p:cNvSpPr txBox="1"/>
            <p:nvPr/>
          </p:nvSpPr>
          <p:spPr>
            <a:xfrm>
              <a:off x="4482819" y="969575"/>
              <a:ext cx="3918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Montserrat"/>
                  <a:ea typeface="Montserrat"/>
                  <a:cs typeface="Montserrat"/>
                  <a:sym typeface="Montserrat"/>
                </a:rPr>
                <a:t>?</a:t>
              </a:r>
              <a:endParaRPr sz="3000" b="1">
                <a:solidFill>
                  <a:srgbClr val="FF0000"/>
                </a:solidFill>
                <a:latin typeface="Montserrat"/>
                <a:ea typeface="Montserrat"/>
                <a:cs typeface="Montserrat"/>
                <a:sym typeface="Montserrat"/>
              </a:endParaRPr>
            </a:p>
          </p:txBody>
        </p:sp>
        <p:pic>
          <p:nvPicPr>
            <p:cNvPr id="33" name="Google Shape;808;p40">
              <a:extLst>
                <a:ext uri="{FF2B5EF4-FFF2-40B4-BE49-F238E27FC236}">
                  <a16:creationId xmlns:a16="http://schemas.microsoft.com/office/drawing/2014/main" id="{F5A5AF3C-89C0-1A6C-80DA-EA3D7E8B6324}"/>
                </a:ext>
              </a:extLst>
            </p:cNvPr>
            <p:cNvPicPr preferRelativeResize="0"/>
            <p:nvPr/>
          </p:nvPicPr>
          <p:blipFill>
            <a:blip r:embed="rId6">
              <a:alphaModFix/>
            </a:blip>
            <a:stretch>
              <a:fillRect/>
            </a:stretch>
          </p:blipFill>
          <p:spPr>
            <a:xfrm>
              <a:off x="4546550" y="1491463"/>
              <a:ext cx="264350" cy="166173"/>
            </a:xfrm>
            <a:prstGeom prst="rect">
              <a:avLst/>
            </a:prstGeom>
            <a:noFill/>
            <a:ln>
              <a:noFill/>
            </a:ln>
          </p:spPr>
        </p:pic>
      </p:grpSp>
      <p:sp>
        <p:nvSpPr>
          <p:cNvPr id="35" name="Google Shape;797;p40">
            <a:extLst>
              <a:ext uri="{FF2B5EF4-FFF2-40B4-BE49-F238E27FC236}">
                <a16:creationId xmlns:a16="http://schemas.microsoft.com/office/drawing/2014/main" id="{6CD5FF14-FE85-94EC-541D-86768C3C6886}"/>
              </a:ext>
            </a:extLst>
          </p:cNvPr>
          <p:cNvSpPr txBox="1">
            <a:spLocks/>
          </p:cNvSpPr>
          <p:nvPr/>
        </p:nvSpPr>
        <p:spPr>
          <a:xfrm>
            <a:off x="8021100" y="4477676"/>
            <a:ext cx="4170900" cy="11013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l" defTabSz="914400" rtl="0" eaLnBrk="1" fontAlgn="auto" latinLnBrk="0" hangingPunct="1">
              <a:lnSpc>
                <a:spcPct val="115000"/>
              </a:lnSpc>
              <a:spcBef>
                <a:spcPts val="0"/>
              </a:spcBef>
              <a:spcAft>
                <a:spcPts val="1200"/>
              </a:spcAft>
              <a:buClr>
                <a:srgbClr val="595959"/>
              </a:buClr>
              <a:buSzPts val="1800"/>
              <a:buFont typeface="Montserrat"/>
              <a:buNone/>
              <a:tabLst/>
              <a:defRPr/>
            </a:pPr>
            <a:r>
              <a:rPr kumimoji="0" lang="en-US"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Montserrat"/>
              </a:rPr>
              <a:t>How is information aggregated by the brain during language comprehension?</a:t>
            </a:r>
          </a:p>
        </p:txBody>
      </p:sp>
      <p:sp>
        <p:nvSpPr>
          <p:cNvPr id="36" name="Google Shape;803;p40">
            <a:extLst>
              <a:ext uri="{FF2B5EF4-FFF2-40B4-BE49-F238E27FC236}">
                <a16:creationId xmlns:a16="http://schemas.microsoft.com/office/drawing/2014/main" id="{7CE46C8F-B8BA-D788-5DA5-E7DC41E73D3B}"/>
              </a:ext>
            </a:extLst>
          </p:cNvPr>
          <p:cNvSpPr txBox="1"/>
          <p:nvPr/>
        </p:nvSpPr>
        <p:spPr>
          <a:xfrm>
            <a:off x="18245" y="4514867"/>
            <a:ext cx="3482062" cy="102691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a:latin typeface="Arial" panose="020B0604020202020204" pitchFamily="34" charset="0"/>
                <a:ea typeface="Montserrat"/>
                <a:cs typeface="Arial" panose="020B0604020202020204" pitchFamily="34" charset="0"/>
                <a:sym typeface="Montserrat"/>
              </a:rPr>
              <a:t>Is the “how” of the NLP system the same as “how” of the brain?</a:t>
            </a:r>
            <a:endParaRPr>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201730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0" y="1"/>
            <a:ext cx="12192000" cy="952400"/>
          </a:xfrm>
          <a:prstGeom prst="rect">
            <a:avLst/>
          </a:prstGeom>
          <a:noFill/>
          <a:ln>
            <a:noFill/>
          </a:ln>
        </p:spPr>
        <p:txBody>
          <a:bodyPr spcFirstLastPara="1" vert="horz" wrap="square" lIns="91433" tIns="45700" rIns="91433" bIns="45700" rtlCol="0" anchor="ctr" anchorCtr="0">
            <a:normAutofit/>
          </a:bodyPr>
          <a:lstStyle/>
          <a:p>
            <a:pPr>
              <a:buSzPts val="3300"/>
            </a:pPr>
            <a:r>
              <a:rPr lang="en" sz="2800" b="1">
                <a:latin typeface="Helvetica Neue"/>
              </a:rPr>
              <a:t>Research questions </a:t>
            </a:r>
            <a:endParaRPr sz="2800" b="1">
              <a:latin typeface="Helvetica Neue"/>
            </a:endParaRPr>
          </a:p>
        </p:txBody>
      </p:sp>
      <p:sp>
        <p:nvSpPr>
          <p:cNvPr id="211" name="Google Shape;211;p38"/>
          <p:cNvSpPr txBox="1">
            <a:spLocks noGrp="1"/>
          </p:cNvSpPr>
          <p:nvPr>
            <p:ph type="body" idx="1"/>
          </p:nvPr>
        </p:nvSpPr>
        <p:spPr>
          <a:xfrm>
            <a:off x="147639" y="1104900"/>
            <a:ext cx="11892000" cy="5191200"/>
          </a:xfrm>
          <a:prstGeom prst="rect">
            <a:avLst/>
          </a:prstGeom>
          <a:noFill/>
          <a:ln>
            <a:noFill/>
          </a:ln>
        </p:spPr>
        <p:txBody>
          <a:bodyPr spcFirstLastPara="1" vert="horz" wrap="square" lIns="91433" tIns="45700" rIns="91433" bIns="45700" rtlCol="0" anchor="t" anchorCtr="0">
            <a:normAutofit/>
          </a:bodyPr>
          <a:lstStyle/>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How human brain utilizes </a:t>
            </a:r>
            <a:r>
              <a:rPr lang="en-US" b="1">
                <a:solidFill>
                  <a:schemeClr val="bg2"/>
                </a:solidFill>
                <a:latin typeface="Calibri" panose="020F0502020204030204" pitchFamily="34" charset="0"/>
                <a:cs typeface="Calibri" panose="020F0502020204030204" pitchFamily="34" charset="0"/>
              </a:rPr>
              <a:t>contextual information </a:t>
            </a:r>
            <a:r>
              <a:rPr lang="en-US">
                <a:solidFill>
                  <a:schemeClr val="bg2"/>
                </a:solidFill>
                <a:latin typeface="Calibri" panose="020F0502020204030204" pitchFamily="34" charset="0"/>
                <a:cs typeface="Calibri" panose="020F0502020204030204" pitchFamily="34" charset="0"/>
              </a:rPr>
              <a:t>through time to </a:t>
            </a:r>
            <a:r>
              <a:rPr lang="en-US" b="1">
                <a:solidFill>
                  <a:schemeClr val="bg2"/>
                </a:solidFill>
                <a:latin typeface="Calibri" panose="020F0502020204030204" pitchFamily="34" charset="0"/>
                <a:cs typeface="Calibri" panose="020F0502020204030204" pitchFamily="34" charset="0"/>
              </a:rPr>
              <a:t>process words during narrative story listening</a:t>
            </a:r>
            <a:r>
              <a:rPr lang="en-US">
                <a:solidFill>
                  <a:schemeClr val="bg2"/>
                </a:solidFill>
                <a:latin typeface="Calibri" panose="020F0502020204030204" pitchFamily="34" charset="0"/>
                <a:cs typeface="Calibri" panose="020F0502020204030204" pitchFamily="34" charset="0"/>
              </a:rPr>
              <a:t>?</a:t>
            </a: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Do </a:t>
            </a:r>
            <a:r>
              <a:rPr lang="en-US" b="1">
                <a:solidFill>
                  <a:schemeClr val="bg2"/>
                </a:solidFill>
                <a:latin typeface="Calibri" panose="020F0502020204030204" pitchFamily="34" charset="0"/>
                <a:cs typeface="Calibri" panose="020F0502020204030204" pitchFamily="34" charset="0"/>
              </a:rPr>
              <a:t>language models </a:t>
            </a:r>
            <a:r>
              <a:rPr lang="en-US">
                <a:solidFill>
                  <a:schemeClr val="bg2"/>
                </a:solidFill>
                <a:latin typeface="Calibri" panose="020F0502020204030204" pitchFamily="34" charset="0"/>
                <a:cs typeface="Calibri" panose="020F0502020204030204" pitchFamily="34" charset="0"/>
              </a:rPr>
              <a:t>that process </a:t>
            </a:r>
            <a:r>
              <a:rPr lang="en-US" b="1">
                <a:solidFill>
                  <a:schemeClr val="bg2"/>
                </a:solidFill>
                <a:latin typeface="Calibri" panose="020F0502020204030204" pitchFamily="34" charset="0"/>
                <a:cs typeface="Calibri" panose="020F0502020204030204" pitchFamily="34" charset="0"/>
              </a:rPr>
              <a:t>longer sequences </a:t>
            </a:r>
            <a:r>
              <a:rPr lang="en-US">
                <a:solidFill>
                  <a:schemeClr val="bg2"/>
                </a:solidFill>
                <a:latin typeface="Calibri" panose="020F0502020204030204" pitchFamily="34" charset="0"/>
                <a:cs typeface="Calibri" panose="020F0502020204030204" pitchFamily="34" charset="0"/>
              </a:rPr>
              <a:t>align better with human participants </a:t>
            </a:r>
            <a:r>
              <a:rPr lang="en-US" b="0" i="0">
                <a:solidFill>
                  <a:schemeClr val="bg2"/>
                </a:solidFill>
                <a:effectLst/>
                <a:highlight>
                  <a:srgbClr val="FFFFFF"/>
                </a:highlight>
                <a:latin typeface="Söhne"/>
              </a:rPr>
              <a:t>during </a:t>
            </a:r>
            <a:r>
              <a:rPr lang="en-US" b="1" i="0">
                <a:solidFill>
                  <a:schemeClr val="bg2"/>
                </a:solidFill>
                <a:effectLst/>
                <a:highlight>
                  <a:srgbClr val="FFFFFF"/>
                </a:highlight>
                <a:latin typeface="Söhne"/>
              </a:rPr>
              <a:t>long narrative story listening</a:t>
            </a:r>
            <a:r>
              <a:rPr lang="en-US" b="0" i="0">
                <a:solidFill>
                  <a:schemeClr val="bg2"/>
                </a:solidFill>
                <a:effectLst/>
                <a:highlight>
                  <a:srgbClr val="FFFFFF"/>
                </a:highlight>
                <a:latin typeface="Söhne"/>
              </a:rPr>
              <a:t>?</a:t>
            </a:r>
            <a:endParaRPr lang="en-US">
              <a:solidFill>
                <a:schemeClr val="bg2"/>
              </a:solidFill>
              <a:latin typeface="Calibri" panose="020F0502020204030204" pitchFamily="34" charset="0"/>
              <a:cs typeface="Calibri" panose="020F0502020204030204" pitchFamily="34" charset="0"/>
            </a:endParaRP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solidFill>
                  <a:schemeClr val="bg2"/>
                </a:solidFill>
                <a:latin typeface="Calibri" panose="020F0502020204030204" pitchFamily="34" charset="0"/>
                <a:cs typeface="Calibri" panose="020F0502020204030204" pitchFamily="34" charset="0"/>
              </a:rPr>
              <a:t>How the intricate processing of </a:t>
            </a:r>
            <a:r>
              <a:rPr lang="en-US" b="1">
                <a:solidFill>
                  <a:schemeClr val="bg2"/>
                </a:solidFill>
                <a:latin typeface="Calibri" panose="020F0502020204030204" pitchFamily="34" charset="0"/>
                <a:cs typeface="Calibri" panose="020F0502020204030204" pitchFamily="34" charset="0"/>
              </a:rPr>
              <a:t>diverse language regions </a:t>
            </a:r>
            <a:r>
              <a:rPr lang="en-US">
                <a:solidFill>
                  <a:schemeClr val="bg2"/>
                </a:solidFill>
                <a:latin typeface="Calibri" panose="020F0502020204030204" pitchFamily="34" charset="0"/>
                <a:cs typeface="Calibri" panose="020F0502020204030204" pitchFamily="34" charset="0"/>
              </a:rPr>
              <a:t>within the brain is </a:t>
            </a:r>
            <a:r>
              <a:rPr lang="en-US" b="1">
                <a:solidFill>
                  <a:schemeClr val="bg2"/>
                </a:solidFill>
                <a:latin typeface="Calibri" panose="020F0502020204030204" pitchFamily="34" charset="0"/>
                <a:cs typeface="Calibri" panose="020F0502020204030204" pitchFamily="34" charset="0"/>
              </a:rPr>
              <a:t>impacted by delays </a:t>
            </a:r>
            <a:r>
              <a:rPr lang="en-US">
                <a:solidFill>
                  <a:schemeClr val="bg2"/>
                </a:solidFill>
                <a:latin typeface="Calibri" panose="020F0502020204030204" pitchFamily="34" charset="0"/>
                <a:cs typeface="Calibri" panose="020F0502020204030204" pitchFamily="34" charset="0"/>
              </a:rPr>
              <a:t>in the Hemodynamic Response Function (HRF)?</a:t>
            </a:r>
          </a:p>
          <a:p>
            <a:pPr marL="8467" indent="0">
              <a:spcBef>
                <a:spcPts val="0"/>
              </a:spcBef>
              <a:buSzPts val="2100"/>
              <a:buNone/>
            </a:pPr>
            <a:endParaRPr lang="en-US">
              <a:latin typeface="Calibri" panose="020F0502020204030204" pitchFamily="34" charset="0"/>
              <a:cs typeface="Calibri" panose="020F0502020204030204" pitchFamily="34" charset="0"/>
            </a:endParaRPr>
          </a:p>
          <a:p>
            <a:pPr marL="237061" indent="-228594">
              <a:spcBef>
                <a:spcPts val="0"/>
              </a:spcBef>
              <a:buSzPts val="2100"/>
            </a:pPr>
            <a:r>
              <a:rPr lang="en-US">
                <a:latin typeface="Calibri" panose="020F0502020204030204" pitchFamily="34" charset="0"/>
                <a:cs typeface="Calibri" panose="020F0502020204030204" pitchFamily="34" charset="0"/>
              </a:rPr>
              <a:t>How </a:t>
            </a:r>
            <a:r>
              <a:rPr lang="en-US" b="1">
                <a:latin typeface="Calibri" panose="020F0502020204030204" pitchFamily="34" charset="0"/>
                <a:cs typeface="Calibri" panose="020F0502020204030204" pitchFamily="34" charset="0"/>
              </a:rPr>
              <a:t>model's ability </a:t>
            </a:r>
            <a:r>
              <a:rPr lang="en-US">
                <a:latin typeface="Calibri" panose="020F0502020204030204" pitchFamily="34" charset="0"/>
                <a:cs typeface="Calibri" panose="020F0502020204030204" pitchFamily="34" charset="0"/>
              </a:rPr>
              <a:t>to learn </a:t>
            </a:r>
            <a:r>
              <a:rPr lang="en-US" b="1">
                <a:latin typeface="Calibri" panose="020F0502020204030204" pitchFamily="34" charset="0"/>
                <a:cs typeface="Calibri" panose="020F0502020204030204" pitchFamily="34" charset="0"/>
              </a:rPr>
              <a:t>semantic concepts </a:t>
            </a:r>
            <a:r>
              <a:rPr lang="en-US">
                <a:latin typeface="Calibri" panose="020F0502020204030204" pitchFamily="34" charset="0"/>
                <a:cs typeface="Calibri" panose="020F0502020204030204" pitchFamily="34" charset="0"/>
              </a:rPr>
              <a:t>through cross-situational learning in </a:t>
            </a:r>
            <a:r>
              <a:rPr lang="en-US" b="1">
                <a:latin typeface="Calibri" panose="020F0502020204030204" pitchFamily="34" charset="0"/>
                <a:cs typeface="Calibri" panose="020F0502020204030204" pitchFamily="34" charset="0"/>
              </a:rPr>
              <a:t>noisy supervision</a:t>
            </a:r>
            <a:r>
              <a:rPr lang="en-US">
                <a:latin typeface="Calibri" panose="020F0502020204030204" pitchFamily="34" charset="0"/>
                <a:cs typeface="Calibri" panose="020F0502020204030204" pitchFamily="34" charset="0"/>
              </a:rPr>
              <a:t>?</a:t>
            </a:r>
          </a:p>
          <a:p>
            <a:pPr marL="237061" indent="-228594">
              <a:spcBef>
                <a:spcPts val="0"/>
              </a:spcBef>
              <a:buSzPts val="2100"/>
            </a:pPr>
            <a:endParaRPr lang="en">
              <a:latin typeface="Calibri" panose="020F0502020204030204" pitchFamily="34" charset="0"/>
              <a:cs typeface="Calibri" panose="020F0502020204030204" pitchFamily="34" charset="0"/>
            </a:endParaRPr>
          </a:p>
          <a:p>
            <a:pPr marL="237061" indent="-228594">
              <a:spcBef>
                <a:spcPts val="0"/>
              </a:spcBef>
              <a:buSzPts val="2100"/>
            </a:pPr>
            <a:endParaRPr>
              <a:latin typeface="Calibri" panose="020F0502020204030204" pitchFamily="34" charset="0"/>
              <a:cs typeface="Calibri" panose="020F0502020204030204" pitchFamily="34" charset="0"/>
            </a:endParaRPr>
          </a:p>
        </p:txBody>
      </p:sp>
      <p:sp>
        <p:nvSpPr>
          <p:cNvPr id="213" name="Google Shape;213;p38"/>
          <p:cNvSpPr txBox="1">
            <a:spLocks noGrp="1"/>
          </p:cNvSpPr>
          <p:nvPr>
            <p:ph type="sldNum" idx="12"/>
          </p:nvPr>
        </p:nvSpPr>
        <p:spPr>
          <a:xfrm>
            <a:off x="8610600" y="6532575"/>
            <a:ext cx="3429200" cy="365200"/>
          </a:xfrm>
          <a:prstGeom prst="rect">
            <a:avLst/>
          </a:prstGeom>
          <a:noFill/>
          <a:ln>
            <a:noFill/>
          </a:ln>
        </p:spPr>
        <p:txBody>
          <a:bodyPr spcFirstLastPara="1" vert="horz" wrap="square" lIns="91433" tIns="45700" rIns="91433" bIns="45700" rtlCol="0" anchor="t" anchorCtr="0">
            <a:noAutofit/>
          </a:bodyPr>
          <a:lstStyle/>
          <a:p>
            <a:fld id="{00000000-1234-1234-1234-123412341234}" type="slidenum">
              <a:rPr lang="en"/>
              <a:pPr/>
              <a:t>60</a:t>
            </a:fld>
            <a:endParaRPr/>
          </a:p>
        </p:txBody>
      </p:sp>
    </p:spTree>
    <p:extLst>
      <p:ext uri="{BB962C8B-B14F-4D97-AF65-F5344CB8AC3E}">
        <p14:creationId xmlns:p14="http://schemas.microsoft.com/office/powerpoint/2010/main" val="1791024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52D7-F8C5-E1E5-152C-C35927961DB6}"/>
              </a:ext>
            </a:extLst>
          </p:cNvPr>
          <p:cNvSpPr>
            <a:spLocks noGrp="1"/>
          </p:cNvSpPr>
          <p:nvPr>
            <p:ph type="title"/>
          </p:nvPr>
        </p:nvSpPr>
        <p:spPr/>
        <p:txBody>
          <a:bodyPr>
            <a:normAutofit/>
          </a:bodyPr>
          <a:lstStyle/>
          <a:p>
            <a:r>
              <a:rPr lang="en-US" sz="2800" b="1">
                <a:latin typeface="Helvetica Neue"/>
              </a:rPr>
              <a:t>Evaluation metric</a:t>
            </a:r>
          </a:p>
        </p:txBody>
      </p:sp>
      <p:sp>
        <p:nvSpPr>
          <p:cNvPr id="4" name="Slide Number Placeholder 3">
            <a:extLst>
              <a:ext uri="{FF2B5EF4-FFF2-40B4-BE49-F238E27FC236}">
                <a16:creationId xmlns:a16="http://schemas.microsoft.com/office/drawing/2014/main" id="{1CF23500-BEC7-A13E-42AB-44BEC68DFCDA}"/>
              </a:ext>
            </a:extLst>
          </p:cNvPr>
          <p:cNvSpPr>
            <a:spLocks noGrp="1"/>
          </p:cNvSpPr>
          <p:nvPr>
            <p:ph type="sldNum" idx="12"/>
          </p:nvPr>
        </p:nvSpPr>
        <p:spPr/>
        <p:txBody>
          <a:bodyPr/>
          <a:lstStyle/>
          <a:p>
            <a:fld id="{00000000-1234-1234-1234-123412341234}" type="slidenum">
              <a:rPr lang="en" smtClean="0"/>
              <a:pPr/>
              <a:t>61</a:t>
            </a:fld>
            <a:endParaRPr lang="en"/>
          </a:p>
        </p:txBody>
      </p:sp>
      <p:pic>
        <p:nvPicPr>
          <p:cNvPr id="7" name="Picture 6" descr="A table with text and images&#10;&#10;Description automatically generated with medium confidence">
            <a:extLst>
              <a:ext uri="{FF2B5EF4-FFF2-40B4-BE49-F238E27FC236}">
                <a16:creationId xmlns:a16="http://schemas.microsoft.com/office/drawing/2014/main" id="{97F7F3D0-883C-3029-3C6F-6A212DDD4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80" y="1822429"/>
            <a:ext cx="6634617" cy="3342958"/>
          </a:xfrm>
          <a:prstGeom prst="rect">
            <a:avLst/>
          </a:prstGeom>
        </p:spPr>
      </p:pic>
      <p:sp>
        <p:nvSpPr>
          <p:cNvPr id="9" name="Google Shape;432;p41">
            <a:extLst>
              <a:ext uri="{FF2B5EF4-FFF2-40B4-BE49-F238E27FC236}">
                <a16:creationId xmlns:a16="http://schemas.microsoft.com/office/drawing/2014/main" id="{6A869CB9-9A96-B051-47F0-3867E41FD633}"/>
              </a:ext>
            </a:extLst>
          </p:cNvPr>
          <p:cNvSpPr txBox="1"/>
          <p:nvPr/>
        </p:nvSpPr>
        <p:spPr>
          <a:xfrm>
            <a:off x="1431080" y="5165387"/>
            <a:ext cx="3734308" cy="523180"/>
          </a:xfrm>
          <a:prstGeom prst="rect">
            <a:avLst/>
          </a:prstGeom>
          <a:solidFill>
            <a:srgbClr val="FFF2CC"/>
          </a:solidFill>
          <a:ln>
            <a:noFill/>
          </a:ln>
        </p:spPr>
        <p:txBody>
          <a:bodyPr spcFirstLastPara="1" wrap="square" lIns="121900" tIns="121900" rIns="121900" bIns="121900" anchor="t" anchorCtr="0">
            <a:spAutoFit/>
          </a:bodyPr>
          <a:lstStyle/>
          <a:p>
            <a:r>
              <a:rPr lang="en-US"/>
              <a:t>Example sentences with concepts</a:t>
            </a:r>
          </a:p>
        </p:txBody>
      </p:sp>
      <p:pic>
        <p:nvPicPr>
          <p:cNvPr id="11" name="Picture 10" descr="A chart of a cup and a cup&#10;&#10;Description automatically generated with medium confidence">
            <a:extLst>
              <a:ext uri="{FF2B5EF4-FFF2-40B4-BE49-F238E27FC236}">
                <a16:creationId xmlns:a16="http://schemas.microsoft.com/office/drawing/2014/main" id="{E6B70EA0-EF9E-CB9C-0489-EB335664F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259" y="1494564"/>
            <a:ext cx="5179861" cy="3670823"/>
          </a:xfrm>
          <a:prstGeom prst="rect">
            <a:avLst/>
          </a:prstGeom>
        </p:spPr>
      </p:pic>
      <p:sp>
        <p:nvSpPr>
          <p:cNvPr id="12" name="Oval 11">
            <a:extLst>
              <a:ext uri="{FF2B5EF4-FFF2-40B4-BE49-F238E27FC236}">
                <a16:creationId xmlns:a16="http://schemas.microsoft.com/office/drawing/2014/main" id="{5330E89A-6819-7717-2A48-E51345AE0762}"/>
              </a:ext>
            </a:extLst>
          </p:cNvPr>
          <p:cNvSpPr/>
          <p:nvPr/>
        </p:nvSpPr>
        <p:spPr>
          <a:xfrm>
            <a:off x="9242897" y="1895978"/>
            <a:ext cx="1233791" cy="43774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8C47BC-15ED-00C5-8901-3C1C666C23A5}"/>
              </a:ext>
            </a:extLst>
          </p:cNvPr>
          <p:cNvSpPr/>
          <p:nvPr/>
        </p:nvSpPr>
        <p:spPr>
          <a:xfrm>
            <a:off x="10645904" y="1895978"/>
            <a:ext cx="1233791" cy="437745"/>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98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674"/>
        <p:cNvGrpSpPr/>
        <p:nvPr/>
      </p:nvGrpSpPr>
      <p:grpSpPr>
        <a:xfrm>
          <a:off x="0" y="0"/>
          <a:ext cx="0" cy="0"/>
          <a:chOff x="0" y="0"/>
          <a:chExt cx="0" cy="0"/>
        </a:xfrm>
      </p:grpSpPr>
      <p:sp>
        <p:nvSpPr>
          <p:cNvPr id="675" name="Google Shape;675;p20"/>
          <p:cNvSpPr txBox="1">
            <a:spLocks noGrp="1"/>
          </p:cNvSpPr>
          <p:nvPr>
            <p:ph type="title"/>
          </p:nvPr>
        </p:nvSpPr>
        <p:spPr>
          <a:xfrm>
            <a:off x="514350" y="581025"/>
            <a:ext cx="11430000" cy="596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ct val="38888"/>
              <a:buFont typeface="Calibri"/>
              <a:buNone/>
            </a:pPr>
            <a:r>
              <a:rPr lang="en-US" sz="2800" b="1">
                <a:latin typeface="Helvetica Neue" panose="020B0604020202020204"/>
              </a:rPr>
              <a:t>BERT predicted topomaps (significative predictions per subject)</a:t>
            </a:r>
            <a:endParaRPr sz="2800" b="1">
              <a:latin typeface="Helvetica Neue" panose="020B0604020202020204"/>
            </a:endParaRPr>
          </a:p>
        </p:txBody>
      </p:sp>
      <p:pic>
        <p:nvPicPr>
          <p:cNvPr id="676" name="Google Shape;676;p20" descr="Shape&#10;&#10;Description automatically generated with medium confidence"/>
          <p:cNvPicPr preferRelativeResize="0"/>
          <p:nvPr/>
        </p:nvPicPr>
        <p:blipFill rotWithShape="1">
          <a:blip r:embed="rId3">
            <a:alphaModFix/>
          </a:blip>
          <a:srcRect/>
          <a:stretch/>
        </p:blipFill>
        <p:spPr>
          <a:xfrm>
            <a:off x="223661" y="1498655"/>
            <a:ext cx="7522871" cy="5033920"/>
          </a:xfrm>
          <a:prstGeom prst="rect">
            <a:avLst/>
          </a:prstGeom>
          <a:noFill/>
          <a:ln>
            <a:noFill/>
          </a:ln>
        </p:spPr>
      </p:pic>
      <p:sp>
        <p:nvSpPr>
          <p:cNvPr id="2" name="Slide Number Placeholder 1">
            <a:extLst>
              <a:ext uri="{FF2B5EF4-FFF2-40B4-BE49-F238E27FC236}">
                <a16:creationId xmlns:a16="http://schemas.microsoft.com/office/drawing/2014/main" id="{156BC149-8EE1-4E1E-3F82-55F940D30D60}"/>
              </a:ext>
            </a:extLst>
          </p:cNvPr>
          <p:cNvSpPr>
            <a:spLocks noGrp="1"/>
          </p:cNvSpPr>
          <p:nvPr>
            <p:ph type="sldNum" idx="12"/>
          </p:nvPr>
        </p:nvSpPr>
        <p:spPr/>
        <p:txBody>
          <a:bodyPr/>
          <a:lstStyle/>
          <a:p>
            <a:fld id="{00000000-1234-1234-1234-123412341234}" type="slidenum">
              <a:rPr lang="en" smtClean="0"/>
              <a:pPr/>
              <a:t>62</a:t>
            </a:fld>
            <a:endParaRPr lang="en"/>
          </a:p>
        </p:txBody>
      </p:sp>
      <p:sp>
        <p:nvSpPr>
          <p:cNvPr id="3" name="Google Shape;649;p18">
            <a:extLst>
              <a:ext uri="{FF2B5EF4-FFF2-40B4-BE49-F238E27FC236}">
                <a16:creationId xmlns:a16="http://schemas.microsoft.com/office/drawing/2014/main" id="{BEE8C798-5775-5087-7E58-35E9D353AB25}"/>
              </a:ext>
            </a:extLst>
          </p:cNvPr>
          <p:cNvSpPr txBox="1"/>
          <p:nvPr/>
        </p:nvSpPr>
        <p:spPr>
          <a:xfrm>
            <a:off x="7953500" y="3323138"/>
            <a:ext cx="4086300" cy="1384954"/>
          </a:xfrm>
          <a:prstGeom prst="rect">
            <a:avLst/>
          </a:prstGeom>
          <a:solidFill>
            <a:srgbClr val="FFF2CC"/>
          </a:solidFill>
          <a:ln>
            <a:noFill/>
          </a:ln>
        </p:spPr>
        <p:txBody>
          <a:bodyPr spcFirstLastPara="1" wrap="square" lIns="121900" tIns="121900" rIns="121900" bIns="121900" anchor="t" anchorCtr="0">
            <a:spAutoFit/>
          </a:bodyPr>
          <a:lstStyle/>
          <a:p>
            <a:pPr lvl="0"/>
            <a:r>
              <a:rPr lang="en-US"/>
              <a:t>Best</a:t>
            </a:r>
            <a:r>
              <a:rPr lang="en-US" sz="2000"/>
              <a:t> </a:t>
            </a:r>
            <a:r>
              <a:rPr lang="en-US"/>
              <a:t>brain MEG alignments are in the bilateral temporal and frontal</a:t>
            </a:r>
            <a:br>
              <a:rPr lang="en-US" sz="2000"/>
            </a:br>
            <a:r>
              <a:rPr lang="en-US"/>
              <a:t>regions between 250ms to 750ms (word onset is at 200ms).</a:t>
            </a:r>
            <a:endParaRPr sz="20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370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332F-EBF4-6692-EDA4-860F7EFD9842}"/>
              </a:ext>
            </a:extLst>
          </p:cNvPr>
          <p:cNvSpPr>
            <a:spLocks noGrp="1"/>
          </p:cNvSpPr>
          <p:nvPr>
            <p:ph type="title"/>
          </p:nvPr>
        </p:nvSpPr>
        <p:spPr>
          <a:xfrm>
            <a:off x="490408" y="586822"/>
            <a:ext cx="4759698" cy="1105791"/>
          </a:xfrm>
        </p:spPr>
        <p:txBody>
          <a:bodyPr>
            <a:noAutofit/>
          </a:bodyPr>
          <a:lstStyle/>
          <a:p>
            <a:r>
              <a:rPr lang="en-US" sz="2800" b="1">
                <a:latin typeface="Helvetica Neue" panose="020B0604020202020204"/>
              </a:rPr>
              <a:t>Models considered (n = 5)</a:t>
            </a:r>
          </a:p>
        </p:txBody>
      </p:sp>
      <p:sp>
        <p:nvSpPr>
          <p:cNvPr id="3" name="Content Placeholder 2">
            <a:extLst>
              <a:ext uri="{FF2B5EF4-FFF2-40B4-BE49-F238E27FC236}">
                <a16:creationId xmlns:a16="http://schemas.microsoft.com/office/drawing/2014/main" id="{26B2AE06-D6BF-350B-FB5A-00E6F56798F7}"/>
              </a:ext>
            </a:extLst>
          </p:cNvPr>
          <p:cNvSpPr>
            <a:spLocks noGrp="1"/>
          </p:cNvSpPr>
          <p:nvPr>
            <p:ph idx="1"/>
          </p:nvPr>
        </p:nvSpPr>
        <p:spPr>
          <a:xfrm>
            <a:off x="5250106" y="586822"/>
            <a:ext cx="6106742" cy="1645920"/>
          </a:xfrm>
        </p:spPr>
        <p:txBody>
          <a:bodyPr anchor="ctr">
            <a:normAutofit/>
          </a:bodyPr>
          <a:lstStyle/>
          <a:p>
            <a:r>
              <a:rPr lang="en-US" sz="1800"/>
              <a:t>Embedding type models: GloVe</a:t>
            </a:r>
          </a:p>
        </p:txBody>
      </p:sp>
      <p:sp>
        <p:nvSpPr>
          <p:cNvPr id="15" name="TextBox 14">
            <a:extLst>
              <a:ext uri="{FF2B5EF4-FFF2-40B4-BE49-F238E27FC236}">
                <a16:creationId xmlns:a16="http://schemas.microsoft.com/office/drawing/2014/main" id="{64602E75-E5AB-26B8-7ADB-BA747D01071A}"/>
              </a:ext>
            </a:extLst>
          </p:cNvPr>
          <p:cNvSpPr txBox="1"/>
          <p:nvPr/>
        </p:nvSpPr>
        <p:spPr>
          <a:xfrm>
            <a:off x="43760" y="6414157"/>
            <a:ext cx="9001917" cy="369332"/>
          </a:xfrm>
          <a:prstGeom prst="rect">
            <a:avLst/>
          </a:prstGeom>
          <a:noFill/>
        </p:spPr>
        <p:txBody>
          <a:bodyPr wrap="square">
            <a:spAutoFit/>
          </a:bodyPr>
          <a:lstStyle/>
          <a:p>
            <a:r>
              <a:rPr lang="en-US"/>
              <a:t>e.g. Pennington et al. 2014 </a:t>
            </a:r>
            <a:r>
              <a:rPr lang="en-US">
                <a:solidFill>
                  <a:schemeClr val="bg2"/>
                </a:solidFill>
              </a:rPr>
              <a:t>| Hochreiter et al. 1997</a:t>
            </a:r>
            <a:r>
              <a:rPr lang="en-US"/>
              <a:t> </a:t>
            </a:r>
            <a:r>
              <a:rPr lang="en-US">
                <a:solidFill>
                  <a:schemeClr val="bg2"/>
                </a:solidFill>
              </a:rPr>
              <a:t>| </a:t>
            </a:r>
            <a:r>
              <a:rPr lang="en-US" b="0" i="0">
                <a:solidFill>
                  <a:schemeClr val="bg2"/>
                </a:solidFill>
                <a:effectLst/>
                <a:latin typeface="-apple-system"/>
              </a:rPr>
              <a:t>Peters</a:t>
            </a:r>
            <a:r>
              <a:rPr lang="en-US">
                <a:solidFill>
                  <a:schemeClr val="bg2"/>
                </a:solidFill>
              </a:rPr>
              <a:t> et al. 2018 | </a:t>
            </a:r>
            <a:r>
              <a:rPr lang="en-US" b="0" i="0">
                <a:solidFill>
                  <a:schemeClr val="bg2"/>
                </a:solidFill>
                <a:effectLst/>
                <a:latin typeface="Lato" panose="020F0502020204030203" pitchFamily="34" charset="0"/>
              </a:rPr>
              <a:t>Beltagy et al</a:t>
            </a:r>
            <a:r>
              <a:rPr lang="en-US">
                <a:solidFill>
                  <a:schemeClr val="bg2"/>
                </a:solidFill>
              </a:rPr>
              <a:t>. 2020 </a:t>
            </a:r>
          </a:p>
        </p:txBody>
      </p:sp>
      <p:sp>
        <p:nvSpPr>
          <p:cNvPr id="4" name="Slide Number Placeholder 3">
            <a:extLst>
              <a:ext uri="{FF2B5EF4-FFF2-40B4-BE49-F238E27FC236}">
                <a16:creationId xmlns:a16="http://schemas.microsoft.com/office/drawing/2014/main" id="{34EE376C-594D-4FB3-408F-7837D9BD6626}"/>
              </a:ext>
            </a:extLst>
          </p:cNvPr>
          <p:cNvSpPr>
            <a:spLocks noGrp="1"/>
          </p:cNvSpPr>
          <p:nvPr>
            <p:ph type="sldNum" sz="quarter" idx="12"/>
          </p:nvPr>
        </p:nvSpPr>
        <p:spPr/>
        <p:txBody>
          <a:bodyPr/>
          <a:lstStyle/>
          <a:p>
            <a:fld id="{DF986BDD-F95F-4181-AE47-1964E683E3C8}" type="slidenum">
              <a:rPr lang="en-US" smtClean="0"/>
              <a:t>63</a:t>
            </a:fld>
            <a:endParaRPr lang="en-US"/>
          </a:p>
        </p:txBody>
      </p:sp>
      <p:pic>
        <p:nvPicPr>
          <p:cNvPr id="23" name="Picture 22" descr="A picture containing chart&#10;&#10;Description automatically generated">
            <a:extLst>
              <a:ext uri="{FF2B5EF4-FFF2-40B4-BE49-F238E27FC236}">
                <a16:creationId xmlns:a16="http://schemas.microsoft.com/office/drawing/2014/main" id="{4A8BC325-5A74-9A56-DED3-35217EA6F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408" y="2570940"/>
            <a:ext cx="4759698" cy="3132822"/>
          </a:xfrm>
          <a:prstGeom prst="rect">
            <a:avLst/>
          </a:prstGeom>
        </p:spPr>
      </p:pic>
      <p:sp>
        <p:nvSpPr>
          <p:cNvPr id="24" name="TextBox 23">
            <a:extLst>
              <a:ext uri="{FF2B5EF4-FFF2-40B4-BE49-F238E27FC236}">
                <a16:creationId xmlns:a16="http://schemas.microsoft.com/office/drawing/2014/main" id="{E33815C3-05FE-4EF4-E0DD-82EACA2586D0}"/>
              </a:ext>
            </a:extLst>
          </p:cNvPr>
          <p:cNvSpPr txBox="1"/>
          <p:nvPr/>
        </p:nvSpPr>
        <p:spPr>
          <a:xfrm>
            <a:off x="2348954" y="5703762"/>
            <a:ext cx="1062811" cy="430887"/>
          </a:xfrm>
          <a:prstGeom prst="rect">
            <a:avLst/>
          </a:prstGeom>
          <a:noFill/>
        </p:spPr>
        <p:txBody>
          <a:bodyPr wrap="square">
            <a:spAutoFit/>
          </a:bodyPr>
          <a:lstStyle/>
          <a:p>
            <a:r>
              <a:rPr lang="en-US" sz="2200"/>
              <a:t>GloVe</a:t>
            </a:r>
          </a:p>
        </p:txBody>
      </p:sp>
    </p:spTree>
    <p:extLst>
      <p:ext uri="{BB962C8B-B14F-4D97-AF65-F5344CB8AC3E}">
        <p14:creationId xmlns:p14="http://schemas.microsoft.com/office/powerpoint/2010/main" val="279858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332F-EBF4-6692-EDA4-860F7EFD9842}"/>
              </a:ext>
            </a:extLst>
          </p:cNvPr>
          <p:cNvSpPr>
            <a:spLocks noGrp="1"/>
          </p:cNvSpPr>
          <p:nvPr>
            <p:ph type="title"/>
          </p:nvPr>
        </p:nvSpPr>
        <p:spPr>
          <a:xfrm>
            <a:off x="390525" y="586822"/>
            <a:ext cx="4859581" cy="1645920"/>
          </a:xfrm>
        </p:spPr>
        <p:txBody>
          <a:bodyPr>
            <a:noAutofit/>
          </a:bodyPr>
          <a:lstStyle/>
          <a:p>
            <a:r>
              <a:rPr lang="en-US" sz="2800" b="1">
                <a:latin typeface="Helvetica Neue" panose="020B0604020202020204"/>
              </a:rPr>
              <a:t>Models considered (n = 5) Contd.</a:t>
            </a:r>
          </a:p>
        </p:txBody>
      </p:sp>
      <p:sp>
        <p:nvSpPr>
          <p:cNvPr id="3" name="Content Placeholder 2">
            <a:extLst>
              <a:ext uri="{FF2B5EF4-FFF2-40B4-BE49-F238E27FC236}">
                <a16:creationId xmlns:a16="http://schemas.microsoft.com/office/drawing/2014/main" id="{26B2AE06-D6BF-350B-FB5A-00E6F56798F7}"/>
              </a:ext>
            </a:extLst>
          </p:cNvPr>
          <p:cNvSpPr>
            <a:spLocks noGrp="1"/>
          </p:cNvSpPr>
          <p:nvPr>
            <p:ph idx="1"/>
          </p:nvPr>
        </p:nvSpPr>
        <p:spPr>
          <a:xfrm>
            <a:off x="5250106" y="586822"/>
            <a:ext cx="6106742" cy="1645920"/>
          </a:xfrm>
        </p:spPr>
        <p:txBody>
          <a:bodyPr anchor="ctr">
            <a:normAutofit/>
          </a:bodyPr>
          <a:lstStyle/>
          <a:p>
            <a:r>
              <a:rPr lang="en-US" sz="1800">
                <a:solidFill>
                  <a:schemeClr val="bg2"/>
                </a:solidFill>
              </a:rPr>
              <a:t>Embedding type models: GloVe</a:t>
            </a:r>
          </a:p>
          <a:p>
            <a:r>
              <a:rPr lang="en-US" sz="1800"/>
              <a:t>Recurrent type models: LSTM, RandLSTM</a:t>
            </a:r>
          </a:p>
        </p:txBody>
      </p:sp>
      <p:sp>
        <p:nvSpPr>
          <p:cNvPr id="15" name="TextBox 14">
            <a:extLst>
              <a:ext uri="{FF2B5EF4-FFF2-40B4-BE49-F238E27FC236}">
                <a16:creationId xmlns:a16="http://schemas.microsoft.com/office/drawing/2014/main" id="{64602E75-E5AB-26B8-7ADB-BA747D01071A}"/>
              </a:ext>
            </a:extLst>
          </p:cNvPr>
          <p:cNvSpPr txBox="1"/>
          <p:nvPr/>
        </p:nvSpPr>
        <p:spPr>
          <a:xfrm>
            <a:off x="43760" y="6414157"/>
            <a:ext cx="9011750" cy="369332"/>
          </a:xfrm>
          <a:prstGeom prst="rect">
            <a:avLst/>
          </a:prstGeom>
          <a:noFill/>
        </p:spPr>
        <p:txBody>
          <a:bodyPr wrap="square">
            <a:spAutoFit/>
          </a:bodyPr>
          <a:lstStyle/>
          <a:p>
            <a:r>
              <a:rPr lang="en-US"/>
              <a:t>e.g. </a:t>
            </a:r>
            <a:r>
              <a:rPr lang="en-US">
                <a:solidFill>
                  <a:schemeClr val="bg2"/>
                </a:solidFill>
              </a:rPr>
              <a:t>Pennington et al. 2014 |</a:t>
            </a:r>
            <a:r>
              <a:rPr lang="en-US"/>
              <a:t> Hochreiter et al. 1997 </a:t>
            </a:r>
            <a:r>
              <a:rPr lang="en-US">
                <a:solidFill>
                  <a:schemeClr val="bg2"/>
                </a:solidFill>
              </a:rPr>
              <a:t>|</a:t>
            </a:r>
            <a:r>
              <a:rPr lang="en-US" b="0" i="0">
                <a:solidFill>
                  <a:schemeClr val="bg2"/>
                </a:solidFill>
                <a:effectLst/>
                <a:latin typeface="-apple-system"/>
              </a:rPr>
              <a:t>Peters</a:t>
            </a:r>
            <a:r>
              <a:rPr lang="en-US">
                <a:solidFill>
                  <a:schemeClr val="bg2"/>
                </a:solidFill>
              </a:rPr>
              <a:t> et al. 2018 | </a:t>
            </a:r>
            <a:r>
              <a:rPr lang="en-US" b="0" i="0">
                <a:solidFill>
                  <a:schemeClr val="bg2"/>
                </a:solidFill>
                <a:effectLst/>
                <a:latin typeface="Lato" panose="020F0502020204030203" pitchFamily="34" charset="0"/>
              </a:rPr>
              <a:t>Beltagy et al</a:t>
            </a:r>
            <a:r>
              <a:rPr lang="en-US">
                <a:solidFill>
                  <a:schemeClr val="bg2"/>
                </a:solidFill>
              </a:rPr>
              <a:t>. 2020 </a:t>
            </a:r>
          </a:p>
        </p:txBody>
      </p:sp>
      <p:pic>
        <p:nvPicPr>
          <p:cNvPr id="6" name="Picture 5" descr="Diagram&#10;&#10;Description automatically generated">
            <a:extLst>
              <a:ext uri="{FF2B5EF4-FFF2-40B4-BE49-F238E27FC236}">
                <a16:creationId xmlns:a16="http://schemas.microsoft.com/office/drawing/2014/main" id="{62BA656D-66B1-7F27-2B30-243AB2390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5865" y="2569191"/>
            <a:ext cx="1954708" cy="2930642"/>
          </a:xfrm>
          <a:prstGeom prst="rect">
            <a:avLst/>
          </a:prstGeom>
        </p:spPr>
      </p:pic>
      <p:sp>
        <p:nvSpPr>
          <p:cNvPr id="4" name="Slide Number Placeholder 3">
            <a:extLst>
              <a:ext uri="{FF2B5EF4-FFF2-40B4-BE49-F238E27FC236}">
                <a16:creationId xmlns:a16="http://schemas.microsoft.com/office/drawing/2014/main" id="{34EE376C-594D-4FB3-408F-7837D9BD6626}"/>
              </a:ext>
            </a:extLst>
          </p:cNvPr>
          <p:cNvSpPr>
            <a:spLocks noGrp="1"/>
          </p:cNvSpPr>
          <p:nvPr>
            <p:ph type="sldNum" sz="quarter" idx="12"/>
          </p:nvPr>
        </p:nvSpPr>
        <p:spPr/>
        <p:txBody>
          <a:bodyPr/>
          <a:lstStyle/>
          <a:p>
            <a:fld id="{DF986BDD-F95F-4181-AE47-1964E683E3C8}" type="slidenum">
              <a:rPr lang="en-US" smtClean="0"/>
              <a:t>64</a:t>
            </a:fld>
            <a:endParaRPr lang="en-US"/>
          </a:p>
        </p:txBody>
      </p:sp>
      <p:sp>
        <p:nvSpPr>
          <p:cNvPr id="25" name="TextBox 24">
            <a:extLst>
              <a:ext uri="{FF2B5EF4-FFF2-40B4-BE49-F238E27FC236}">
                <a16:creationId xmlns:a16="http://schemas.microsoft.com/office/drawing/2014/main" id="{88B06AA9-F8A5-6288-E68F-4FFEDD141975}"/>
              </a:ext>
            </a:extLst>
          </p:cNvPr>
          <p:cNvSpPr txBox="1"/>
          <p:nvPr/>
        </p:nvSpPr>
        <p:spPr>
          <a:xfrm>
            <a:off x="9961813" y="5614582"/>
            <a:ext cx="1062811" cy="430887"/>
          </a:xfrm>
          <a:prstGeom prst="rect">
            <a:avLst/>
          </a:prstGeom>
          <a:noFill/>
        </p:spPr>
        <p:txBody>
          <a:bodyPr wrap="square">
            <a:spAutoFit/>
          </a:bodyPr>
          <a:lstStyle/>
          <a:p>
            <a:r>
              <a:rPr lang="en-US" sz="2200"/>
              <a:t>LSTM</a:t>
            </a:r>
          </a:p>
        </p:txBody>
      </p:sp>
      <p:pic>
        <p:nvPicPr>
          <p:cNvPr id="17" name="Picture 16" descr="Diagram&#10;&#10;Description automatically generated">
            <a:extLst>
              <a:ext uri="{FF2B5EF4-FFF2-40B4-BE49-F238E27FC236}">
                <a16:creationId xmlns:a16="http://schemas.microsoft.com/office/drawing/2014/main" id="{8FA9BF94-C74F-F88A-59F0-886718F54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22" y="2767579"/>
            <a:ext cx="6278880" cy="3568560"/>
          </a:xfrm>
          <a:prstGeom prst="rect">
            <a:avLst/>
          </a:prstGeom>
        </p:spPr>
      </p:pic>
      <p:sp>
        <p:nvSpPr>
          <p:cNvPr id="19" name="Oval 18">
            <a:extLst>
              <a:ext uri="{FF2B5EF4-FFF2-40B4-BE49-F238E27FC236}">
                <a16:creationId xmlns:a16="http://schemas.microsoft.com/office/drawing/2014/main" id="{569D62DB-85CB-D858-4800-00E017FB9BBE}"/>
              </a:ext>
            </a:extLst>
          </p:cNvPr>
          <p:cNvSpPr/>
          <p:nvPr/>
        </p:nvSpPr>
        <p:spPr>
          <a:xfrm>
            <a:off x="6826886" y="2767579"/>
            <a:ext cx="1476591" cy="9811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Long Memory</a:t>
            </a:r>
          </a:p>
        </p:txBody>
      </p:sp>
      <p:sp>
        <p:nvSpPr>
          <p:cNvPr id="20" name="Arrow: Right 19">
            <a:extLst>
              <a:ext uri="{FF2B5EF4-FFF2-40B4-BE49-F238E27FC236}">
                <a16:creationId xmlns:a16="http://schemas.microsoft.com/office/drawing/2014/main" id="{DC1DF30D-A772-F5FC-3E33-CCB35DBE23AB}"/>
              </a:ext>
            </a:extLst>
          </p:cNvPr>
          <p:cNvSpPr/>
          <p:nvPr/>
        </p:nvSpPr>
        <p:spPr>
          <a:xfrm rot="19664025">
            <a:off x="6434170" y="3554354"/>
            <a:ext cx="554680" cy="358608"/>
          </a:xfrm>
          <a:prstGeom prst="rightArrow">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0000"/>
                </a:solidFill>
              </a:ln>
            </a:endParaRPr>
          </a:p>
        </p:txBody>
      </p:sp>
      <p:sp>
        <p:nvSpPr>
          <p:cNvPr id="21" name="Arrow: Right 20">
            <a:extLst>
              <a:ext uri="{FF2B5EF4-FFF2-40B4-BE49-F238E27FC236}">
                <a16:creationId xmlns:a16="http://schemas.microsoft.com/office/drawing/2014/main" id="{88956B0A-2B32-B4C6-6F14-78CDFF2CC45C}"/>
              </a:ext>
            </a:extLst>
          </p:cNvPr>
          <p:cNvSpPr/>
          <p:nvPr/>
        </p:nvSpPr>
        <p:spPr>
          <a:xfrm rot="1455354">
            <a:off x="6481170" y="5333856"/>
            <a:ext cx="554680" cy="358608"/>
          </a:xfrm>
          <a:prstGeom prst="rightArrow">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0000"/>
                </a:solidFill>
              </a:ln>
            </a:endParaRPr>
          </a:p>
        </p:txBody>
      </p:sp>
      <p:sp>
        <p:nvSpPr>
          <p:cNvPr id="22" name="Oval 21">
            <a:extLst>
              <a:ext uri="{FF2B5EF4-FFF2-40B4-BE49-F238E27FC236}">
                <a16:creationId xmlns:a16="http://schemas.microsoft.com/office/drawing/2014/main" id="{14CC06EA-334D-8DCF-F1EE-BDC640A4630B}"/>
              </a:ext>
            </a:extLst>
          </p:cNvPr>
          <p:cNvSpPr/>
          <p:nvPr/>
        </p:nvSpPr>
        <p:spPr>
          <a:xfrm>
            <a:off x="6861601" y="5499833"/>
            <a:ext cx="1407160" cy="90709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Short</a:t>
            </a:r>
          </a:p>
          <a:p>
            <a:pPr algn="ctr"/>
            <a:r>
              <a:rPr lang="en-US"/>
              <a:t>Memory</a:t>
            </a:r>
          </a:p>
        </p:txBody>
      </p:sp>
    </p:spTree>
    <p:extLst>
      <p:ext uri="{BB962C8B-B14F-4D97-AF65-F5344CB8AC3E}">
        <p14:creationId xmlns:p14="http://schemas.microsoft.com/office/powerpoint/2010/main" val="16114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0" grpId="0" animBg="1"/>
      <p:bldP spid="21"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332F-EBF4-6692-EDA4-860F7EFD9842}"/>
              </a:ext>
            </a:extLst>
          </p:cNvPr>
          <p:cNvSpPr>
            <a:spLocks noGrp="1"/>
          </p:cNvSpPr>
          <p:nvPr>
            <p:ph type="title"/>
          </p:nvPr>
        </p:nvSpPr>
        <p:spPr>
          <a:xfrm>
            <a:off x="116733" y="586822"/>
            <a:ext cx="4592428" cy="1645920"/>
          </a:xfrm>
        </p:spPr>
        <p:txBody>
          <a:bodyPr>
            <a:noAutofit/>
          </a:bodyPr>
          <a:lstStyle/>
          <a:p>
            <a:r>
              <a:rPr lang="en-US" sz="2800" b="1">
                <a:latin typeface="Helvetica Neue" panose="020B0604020202020204"/>
              </a:rPr>
              <a:t>Models considered (n = 5) Contd.</a:t>
            </a:r>
          </a:p>
        </p:txBody>
      </p:sp>
      <p:sp>
        <p:nvSpPr>
          <p:cNvPr id="3" name="Content Placeholder 2">
            <a:extLst>
              <a:ext uri="{FF2B5EF4-FFF2-40B4-BE49-F238E27FC236}">
                <a16:creationId xmlns:a16="http://schemas.microsoft.com/office/drawing/2014/main" id="{26B2AE06-D6BF-350B-FB5A-00E6F56798F7}"/>
              </a:ext>
            </a:extLst>
          </p:cNvPr>
          <p:cNvSpPr>
            <a:spLocks noGrp="1"/>
          </p:cNvSpPr>
          <p:nvPr>
            <p:ph idx="1"/>
          </p:nvPr>
        </p:nvSpPr>
        <p:spPr>
          <a:xfrm>
            <a:off x="5250106" y="586822"/>
            <a:ext cx="6106742" cy="1645920"/>
          </a:xfrm>
        </p:spPr>
        <p:txBody>
          <a:bodyPr anchor="ctr">
            <a:normAutofit/>
          </a:bodyPr>
          <a:lstStyle/>
          <a:p>
            <a:r>
              <a:rPr lang="en-US" sz="1800">
                <a:solidFill>
                  <a:schemeClr val="bg2"/>
                </a:solidFill>
              </a:rPr>
              <a:t>Embedding type models: GloVe</a:t>
            </a:r>
          </a:p>
          <a:p>
            <a:r>
              <a:rPr lang="en-US" sz="1800">
                <a:solidFill>
                  <a:schemeClr val="bg2"/>
                </a:solidFill>
              </a:rPr>
              <a:t>Recurrent type models: LSTM, RandLSTM</a:t>
            </a:r>
          </a:p>
          <a:p>
            <a:r>
              <a:rPr lang="en-US" sz="1800"/>
              <a:t>Contextualized pretrained models: ELMo, </a:t>
            </a:r>
            <a:r>
              <a:rPr lang="en-US" sz="1800">
                <a:solidFill>
                  <a:schemeClr val="bg2"/>
                </a:solidFill>
              </a:rPr>
              <a:t>Longformer</a:t>
            </a:r>
          </a:p>
        </p:txBody>
      </p:sp>
      <p:sp>
        <p:nvSpPr>
          <p:cNvPr id="15" name="TextBox 14">
            <a:extLst>
              <a:ext uri="{FF2B5EF4-FFF2-40B4-BE49-F238E27FC236}">
                <a16:creationId xmlns:a16="http://schemas.microsoft.com/office/drawing/2014/main" id="{64602E75-E5AB-26B8-7ADB-BA747D01071A}"/>
              </a:ext>
            </a:extLst>
          </p:cNvPr>
          <p:cNvSpPr txBox="1"/>
          <p:nvPr/>
        </p:nvSpPr>
        <p:spPr>
          <a:xfrm>
            <a:off x="43760" y="6414157"/>
            <a:ext cx="8893763" cy="369332"/>
          </a:xfrm>
          <a:prstGeom prst="rect">
            <a:avLst/>
          </a:prstGeom>
          <a:noFill/>
        </p:spPr>
        <p:txBody>
          <a:bodyPr wrap="square">
            <a:spAutoFit/>
          </a:bodyPr>
          <a:lstStyle/>
          <a:p>
            <a:pPr lvl="0">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e.g. </a:t>
            </a:r>
            <a:r>
              <a:rPr kumimoji="0" lang="en-US" sz="1800" b="0" i="0" u="none" strike="noStrike" kern="1200" cap="none" spc="0" normalizeH="0" baseline="0" noProof="0">
                <a:ln>
                  <a:noFill/>
                </a:ln>
                <a:solidFill>
                  <a:schemeClr val="bg2"/>
                </a:solidFill>
                <a:effectLst/>
                <a:uLnTx/>
                <a:uFillTx/>
                <a:latin typeface="Calibri" panose="020F0502020204030204"/>
                <a:ea typeface="+mn-ea"/>
                <a:cs typeface="+mn-cs"/>
              </a:rPr>
              <a:t>Pennington et al. 2014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a:solidFill>
                  <a:schemeClr val="bg2"/>
                </a:solidFill>
              </a:rPr>
              <a:t>Hochreiter et al. 1997 |</a:t>
            </a:r>
            <a:r>
              <a:rPr lang="en-US"/>
              <a:t> </a:t>
            </a:r>
            <a:r>
              <a:rPr kumimoji="0" lang="en-US" sz="1800" b="0" i="0" u="none" strike="noStrike" kern="1200" cap="none" spc="0" normalizeH="0" baseline="0" noProof="0">
                <a:ln>
                  <a:noFill/>
                </a:ln>
                <a:solidFill>
                  <a:srgbClr val="212529"/>
                </a:solidFill>
                <a:effectLst/>
                <a:uLnTx/>
                <a:uFillTx/>
                <a:latin typeface="-apple-system"/>
                <a:ea typeface="+mn-ea"/>
                <a:cs typeface="+mn-cs"/>
              </a:rPr>
              <a:t>Peters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et al. 2018 </a:t>
            </a:r>
            <a:r>
              <a:rPr kumimoji="0" lang="en-US" sz="1800" b="0" i="0" u="none" strike="noStrike" kern="1200" cap="none" spc="0" normalizeH="0" baseline="0" noProof="0">
                <a:ln>
                  <a:noFill/>
                </a:ln>
                <a:solidFill>
                  <a:schemeClr val="bg2"/>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chemeClr val="bg2"/>
                </a:solidFill>
                <a:effectLst/>
                <a:uLnTx/>
                <a:uFillTx/>
                <a:latin typeface="Lato" panose="020F0502020204030203" pitchFamily="34" charset="0"/>
                <a:ea typeface="+mn-ea"/>
                <a:cs typeface="+mn-cs"/>
              </a:rPr>
              <a:t>Beltagy et al</a:t>
            </a:r>
            <a:r>
              <a:rPr kumimoji="0" lang="en-US" sz="1800" b="0" i="0" u="none" strike="noStrike" kern="1200" cap="none" spc="0" normalizeH="0" baseline="0" noProof="0">
                <a:ln>
                  <a:noFill/>
                </a:ln>
                <a:solidFill>
                  <a:schemeClr val="bg2"/>
                </a:solidFill>
                <a:effectLst/>
                <a:uLnTx/>
                <a:uFillTx/>
                <a:latin typeface="Calibri" panose="020F0502020204030204"/>
                <a:ea typeface="+mn-ea"/>
                <a:cs typeface="+mn-cs"/>
              </a:rPr>
              <a:t>. 2020 </a:t>
            </a:r>
          </a:p>
        </p:txBody>
      </p:sp>
      <p:sp>
        <p:nvSpPr>
          <p:cNvPr id="4" name="Slide Number Placeholder 3">
            <a:extLst>
              <a:ext uri="{FF2B5EF4-FFF2-40B4-BE49-F238E27FC236}">
                <a16:creationId xmlns:a16="http://schemas.microsoft.com/office/drawing/2014/main" id="{34EE376C-594D-4FB3-408F-7837D9BD6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86BDD-F95F-4181-AE47-1964E683E3C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9" name="Picture 28" descr="Chart, box and whisker chart&#10;&#10;Description automatically generated">
            <a:extLst>
              <a:ext uri="{FF2B5EF4-FFF2-40B4-BE49-F238E27FC236}">
                <a16:creationId xmlns:a16="http://schemas.microsoft.com/office/drawing/2014/main" id="{C56059CE-B095-1472-BE4C-33B829FA1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973" y="2536851"/>
            <a:ext cx="5477576" cy="3286511"/>
          </a:xfrm>
          <a:prstGeom prst="rect">
            <a:avLst/>
          </a:prstGeom>
        </p:spPr>
      </p:pic>
      <p:sp>
        <p:nvSpPr>
          <p:cNvPr id="17" name="TextBox 16">
            <a:extLst>
              <a:ext uri="{FF2B5EF4-FFF2-40B4-BE49-F238E27FC236}">
                <a16:creationId xmlns:a16="http://schemas.microsoft.com/office/drawing/2014/main" id="{C954FA8F-2EFD-87C6-4F19-4A1B2BEAB518}"/>
              </a:ext>
            </a:extLst>
          </p:cNvPr>
          <p:cNvSpPr txBox="1"/>
          <p:nvPr/>
        </p:nvSpPr>
        <p:spPr>
          <a:xfrm>
            <a:off x="3815666" y="5823362"/>
            <a:ext cx="8662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ELMo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2AF85EE-A160-AD18-03B6-C3DC098E8D3D}"/>
              </a:ext>
            </a:extLst>
          </p:cNvPr>
          <p:cNvSpPr/>
          <p:nvPr/>
        </p:nvSpPr>
        <p:spPr>
          <a:xfrm>
            <a:off x="186817" y="2995728"/>
            <a:ext cx="1225076" cy="7040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Layer-2</a:t>
            </a:r>
          </a:p>
        </p:txBody>
      </p:sp>
      <p:sp>
        <p:nvSpPr>
          <p:cNvPr id="21" name="Arrow: Right 20">
            <a:extLst>
              <a:ext uri="{FF2B5EF4-FFF2-40B4-BE49-F238E27FC236}">
                <a16:creationId xmlns:a16="http://schemas.microsoft.com/office/drawing/2014/main" id="{EC0CFF5E-9C7A-C342-5175-D88D2377CD13}"/>
              </a:ext>
            </a:extLst>
          </p:cNvPr>
          <p:cNvSpPr/>
          <p:nvPr/>
        </p:nvSpPr>
        <p:spPr>
          <a:xfrm rot="11757655">
            <a:off x="1547632" y="3501510"/>
            <a:ext cx="554680" cy="194744"/>
          </a:xfrm>
          <a:prstGeom prst="rightArrow">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0000"/>
                </a:solidFill>
              </a:ln>
            </a:endParaRPr>
          </a:p>
        </p:txBody>
      </p:sp>
      <p:sp>
        <p:nvSpPr>
          <p:cNvPr id="22" name="Oval 21">
            <a:extLst>
              <a:ext uri="{FF2B5EF4-FFF2-40B4-BE49-F238E27FC236}">
                <a16:creationId xmlns:a16="http://schemas.microsoft.com/office/drawing/2014/main" id="{E84FBFCF-1113-8187-F24E-080A5885C88A}"/>
              </a:ext>
            </a:extLst>
          </p:cNvPr>
          <p:cNvSpPr/>
          <p:nvPr/>
        </p:nvSpPr>
        <p:spPr>
          <a:xfrm>
            <a:off x="186817" y="4178163"/>
            <a:ext cx="1225076" cy="7040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Layer-1</a:t>
            </a:r>
          </a:p>
        </p:txBody>
      </p:sp>
      <p:sp>
        <p:nvSpPr>
          <p:cNvPr id="23" name="Arrow: Right 22">
            <a:extLst>
              <a:ext uri="{FF2B5EF4-FFF2-40B4-BE49-F238E27FC236}">
                <a16:creationId xmlns:a16="http://schemas.microsoft.com/office/drawing/2014/main" id="{CDC7B339-0B42-6E62-4DC8-725A95E68153}"/>
              </a:ext>
            </a:extLst>
          </p:cNvPr>
          <p:cNvSpPr/>
          <p:nvPr/>
        </p:nvSpPr>
        <p:spPr>
          <a:xfrm rot="11757655">
            <a:off x="1547632" y="4683945"/>
            <a:ext cx="554680" cy="194744"/>
          </a:xfrm>
          <a:prstGeom prst="rightArrow">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158899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1" grpId="0" animBg="1"/>
      <p:bldP spid="22"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332F-EBF4-6692-EDA4-860F7EFD9842}"/>
              </a:ext>
            </a:extLst>
          </p:cNvPr>
          <p:cNvSpPr>
            <a:spLocks noGrp="1"/>
          </p:cNvSpPr>
          <p:nvPr>
            <p:ph type="title"/>
          </p:nvPr>
        </p:nvSpPr>
        <p:spPr>
          <a:xfrm>
            <a:off x="43761" y="586822"/>
            <a:ext cx="4665400" cy="1645920"/>
          </a:xfrm>
        </p:spPr>
        <p:txBody>
          <a:bodyPr>
            <a:noAutofit/>
          </a:bodyPr>
          <a:lstStyle/>
          <a:p>
            <a:r>
              <a:rPr lang="en-US" sz="2800" b="1">
                <a:latin typeface="Helvetica Neue" panose="020B0604020202020204"/>
              </a:rPr>
              <a:t>Models considered (n = 5) Contd.</a:t>
            </a:r>
          </a:p>
        </p:txBody>
      </p:sp>
      <p:sp>
        <p:nvSpPr>
          <p:cNvPr id="3" name="Content Placeholder 2">
            <a:extLst>
              <a:ext uri="{FF2B5EF4-FFF2-40B4-BE49-F238E27FC236}">
                <a16:creationId xmlns:a16="http://schemas.microsoft.com/office/drawing/2014/main" id="{26B2AE06-D6BF-350B-FB5A-00E6F56798F7}"/>
              </a:ext>
            </a:extLst>
          </p:cNvPr>
          <p:cNvSpPr>
            <a:spLocks noGrp="1"/>
          </p:cNvSpPr>
          <p:nvPr>
            <p:ph idx="1"/>
          </p:nvPr>
        </p:nvSpPr>
        <p:spPr>
          <a:xfrm>
            <a:off x="5250106" y="586822"/>
            <a:ext cx="6106742" cy="1645920"/>
          </a:xfrm>
        </p:spPr>
        <p:txBody>
          <a:bodyPr anchor="ctr">
            <a:normAutofit/>
          </a:bodyPr>
          <a:lstStyle/>
          <a:p>
            <a:r>
              <a:rPr lang="en-US" sz="1800">
                <a:solidFill>
                  <a:schemeClr val="bg2"/>
                </a:solidFill>
              </a:rPr>
              <a:t>Embedding type models: GloVe</a:t>
            </a:r>
          </a:p>
          <a:p>
            <a:r>
              <a:rPr lang="en-US" sz="1800">
                <a:solidFill>
                  <a:schemeClr val="bg2"/>
                </a:solidFill>
              </a:rPr>
              <a:t>Recurrent type models: LSTM, RandLSTM</a:t>
            </a:r>
          </a:p>
          <a:p>
            <a:r>
              <a:rPr lang="en-US" sz="1800"/>
              <a:t>Contextualized pretrained models: </a:t>
            </a:r>
            <a:r>
              <a:rPr lang="en-US" sz="1800">
                <a:solidFill>
                  <a:schemeClr val="bg2"/>
                </a:solidFill>
              </a:rPr>
              <a:t>ELMo,</a:t>
            </a:r>
            <a:r>
              <a:rPr lang="en-US" sz="1800"/>
              <a:t> Longformer</a:t>
            </a:r>
          </a:p>
        </p:txBody>
      </p:sp>
      <p:sp>
        <p:nvSpPr>
          <p:cNvPr id="13" name="TextBox 12">
            <a:extLst>
              <a:ext uri="{FF2B5EF4-FFF2-40B4-BE49-F238E27FC236}">
                <a16:creationId xmlns:a16="http://schemas.microsoft.com/office/drawing/2014/main" id="{E0D51F6A-5D0D-9581-1846-A57C0FF5558F}"/>
              </a:ext>
            </a:extLst>
          </p:cNvPr>
          <p:cNvSpPr txBox="1"/>
          <p:nvPr/>
        </p:nvSpPr>
        <p:spPr>
          <a:xfrm>
            <a:off x="3677264" y="5624847"/>
            <a:ext cx="35813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Longformer: Transformer with Global + local sliding window</a:t>
            </a:r>
          </a:p>
        </p:txBody>
      </p:sp>
      <p:sp>
        <p:nvSpPr>
          <p:cNvPr id="15" name="TextBox 14">
            <a:extLst>
              <a:ext uri="{FF2B5EF4-FFF2-40B4-BE49-F238E27FC236}">
                <a16:creationId xmlns:a16="http://schemas.microsoft.com/office/drawing/2014/main" id="{64602E75-E5AB-26B8-7ADB-BA747D01071A}"/>
              </a:ext>
            </a:extLst>
          </p:cNvPr>
          <p:cNvSpPr txBox="1"/>
          <p:nvPr/>
        </p:nvSpPr>
        <p:spPr>
          <a:xfrm>
            <a:off x="43760" y="6414157"/>
            <a:ext cx="8874098" cy="369332"/>
          </a:xfrm>
          <a:prstGeom prst="rect">
            <a:avLst/>
          </a:prstGeom>
          <a:noFill/>
        </p:spPr>
        <p:txBody>
          <a:bodyPr wrap="square">
            <a:spAutoFit/>
          </a:bodyPr>
          <a:lstStyle/>
          <a:p>
            <a:pPr lvl="0">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e.g. </a:t>
            </a:r>
            <a:r>
              <a:rPr kumimoji="0" lang="en-US" sz="1800" b="0" i="0" u="none" strike="noStrike" kern="1200" cap="none" spc="0" normalizeH="0" baseline="0" noProof="0">
                <a:ln>
                  <a:noFill/>
                </a:ln>
                <a:solidFill>
                  <a:schemeClr val="bg2"/>
                </a:solidFill>
                <a:effectLst/>
                <a:uLnTx/>
                <a:uFillTx/>
                <a:latin typeface="Calibri" panose="020F0502020204030204"/>
                <a:ea typeface="+mn-ea"/>
                <a:cs typeface="+mn-cs"/>
              </a:rPr>
              <a:t>Pennington et al. 2014 | </a:t>
            </a:r>
            <a:r>
              <a:rPr lang="en-US">
                <a:solidFill>
                  <a:schemeClr val="bg2"/>
                </a:solidFill>
              </a:rPr>
              <a:t>Hochreiter et al. 1997 |</a:t>
            </a:r>
            <a:r>
              <a:rPr lang="en-US"/>
              <a:t> </a:t>
            </a:r>
            <a:r>
              <a:rPr kumimoji="0" lang="en-US" sz="1800" b="0" i="0" u="none" strike="noStrike" kern="1200" cap="none" spc="0" normalizeH="0" baseline="0" noProof="0">
                <a:ln>
                  <a:noFill/>
                </a:ln>
                <a:solidFill>
                  <a:schemeClr val="bg2"/>
                </a:solidFill>
                <a:effectLst/>
                <a:uLnTx/>
                <a:uFillTx/>
                <a:latin typeface="-apple-system"/>
                <a:ea typeface="+mn-ea"/>
                <a:cs typeface="+mn-cs"/>
              </a:rPr>
              <a:t>Peters</a:t>
            </a:r>
            <a:r>
              <a:rPr kumimoji="0" lang="en-US" sz="1800" b="0" i="0" u="none" strike="noStrike" kern="1200" cap="none" spc="0" normalizeH="0" baseline="0" noProof="0">
                <a:ln>
                  <a:noFill/>
                </a:ln>
                <a:solidFill>
                  <a:schemeClr val="bg2"/>
                </a:solidFill>
                <a:effectLst/>
                <a:uLnTx/>
                <a:uFillTx/>
                <a:latin typeface="Calibri" panose="020F0502020204030204"/>
                <a:ea typeface="+mn-ea"/>
                <a:cs typeface="+mn-cs"/>
              </a:rPr>
              <a:t> et al. 2018 | </a:t>
            </a:r>
            <a:r>
              <a:rPr kumimoji="0" lang="en-US" sz="1800" b="0" i="0" u="none" strike="noStrike" kern="1200" cap="none" spc="0" normalizeH="0" baseline="0" noProof="0">
                <a:ln>
                  <a:noFill/>
                </a:ln>
                <a:solidFill>
                  <a:srgbClr val="6C757D"/>
                </a:solidFill>
                <a:effectLst/>
                <a:uLnTx/>
                <a:uFillTx/>
                <a:latin typeface="Lato" panose="020F0502020204030203" pitchFamily="34" charset="0"/>
                <a:ea typeface="+mn-ea"/>
                <a:cs typeface="+mn-cs"/>
              </a:rPr>
              <a:t>Beltagy et al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2020 </a:t>
            </a:r>
          </a:p>
        </p:txBody>
      </p:sp>
      <p:sp>
        <p:nvSpPr>
          <p:cNvPr id="4" name="Slide Number Placeholder 3">
            <a:extLst>
              <a:ext uri="{FF2B5EF4-FFF2-40B4-BE49-F238E27FC236}">
                <a16:creationId xmlns:a16="http://schemas.microsoft.com/office/drawing/2014/main" id="{34EE376C-594D-4FB3-408F-7837D9BD6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86BDD-F95F-4181-AE47-1964E683E3C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9" name="Picture 18" descr="Diagram&#10;&#10;Description automatically generated">
            <a:extLst>
              <a:ext uri="{FF2B5EF4-FFF2-40B4-BE49-F238E27FC236}">
                <a16:creationId xmlns:a16="http://schemas.microsoft.com/office/drawing/2014/main" id="{AA140B72-7144-B7E5-ED30-B888E8270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264" y="2003898"/>
            <a:ext cx="3727330" cy="3649605"/>
          </a:xfrm>
          <a:prstGeom prst="rect">
            <a:avLst/>
          </a:prstGeom>
        </p:spPr>
      </p:pic>
    </p:spTree>
    <p:extLst>
      <p:ext uri="{BB962C8B-B14F-4D97-AF65-F5344CB8AC3E}">
        <p14:creationId xmlns:p14="http://schemas.microsoft.com/office/powerpoint/2010/main" val="3821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492"/>
        <p:cNvGrpSpPr/>
        <p:nvPr/>
      </p:nvGrpSpPr>
      <p:grpSpPr>
        <a:xfrm>
          <a:off x="0" y="0"/>
          <a:ext cx="0" cy="0"/>
          <a:chOff x="0" y="0"/>
          <a:chExt cx="0" cy="0"/>
        </a:xfrm>
      </p:grpSpPr>
      <p:sp>
        <p:nvSpPr>
          <p:cNvPr id="494" name="Google Shape;494;p52"/>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a:latin typeface="Helvetica Neue" panose="020B0604020202020204"/>
              </a:rPr>
              <a:t>Brain encoding: survey tree</a:t>
            </a:r>
            <a:endParaRPr sz="2800" b="1">
              <a:latin typeface="Helvetica Neue" panose="020B0604020202020204"/>
            </a:endParaRPr>
          </a:p>
        </p:txBody>
      </p:sp>
      <p:sp>
        <p:nvSpPr>
          <p:cNvPr id="2" name="Slide Number Placeholder 1">
            <a:extLst>
              <a:ext uri="{FF2B5EF4-FFF2-40B4-BE49-F238E27FC236}">
                <a16:creationId xmlns:a16="http://schemas.microsoft.com/office/drawing/2014/main" id="{14B93074-375F-29D4-D88F-0E2A4CCBC326}"/>
              </a:ext>
            </a:extLst>
          </p:cNvPr>
          <p:cNvSpPr>
            <a:spLocks noGrp="1"/>
          </p:cNvSpPr>
          <p:nvPr>
            <p:ph type="sldNum" idx="12"/>
          </p:nvPr>
        </p:nvSpPr>
        <p:spPr/>
        <p:txBody>
          <a:bodyPr/>
          <a:lstStyle/>
          <a:p>
            <a:fld id="{00000000-1234-1234-1234-123412341234}" type="slidenum">
              <a:rPr lang="en" smtClean="0"/>
              <a:pPr/>
              <a:t>67</a:t>
            </a:fld>
            <a:endParaRPr lang="en"/>
          </a:p>
        </p:txBody>
      </p:sp>
      <p:pic>
        <p:nvPicPr>
          <p:cNvPr id="4" name="Picture 3" descr="A diagram of a language&#10;&#10;Description automatically generated with medium confidence">
            <a:extLst>
              <a:ext uri="{FF2B5EF4-FFF2-40B4-BE49-F238E27FC236}">
                <a16:creationId xmlns:a16="http://schemas.microsoft.com/office/drawing/2014/main" id="{74BD88C2-47C8-C894-0528-AFB63C0DAFC8}"/>
              </a:ext>
            </a:extLst>
          </p:cNvPr>
          <p:cNvPicPr>
            <a:picLocks noChangeAspect="1"/>
          </p:cNvPicPr>
          <p:nvPr/>
        </p:nvPicPr>
        <p:blipFill rotWithShape="1">
          <a:blip r:embed="rId3">
            <a:extLst>
              <a:ext uri="{28A0092B-C50C-407E-A947-70E740481C1C}">
                <a14:useLocalDpi xmlns:a14="http://schemas.microsoft.com/office/drawing/2010/main" val="0"/>
              </a:ext>
            </a:extLst>
          </a:blip>
          <a:srcRect l="11827" r="65851" b="48021"/>
          <a:stretch/>
        </p:blipFill>
        <p:spPr>
          <a:xfrm>
            <a:off x="583659" y="1283569"/>
            <a:ext cx="2723745" cy="4936311"/>
          </a:xfrm>
          <a:prstGeom prst="rect">
            <a:avLst/>
          </a:prstGeom>
        </p:spPr>
      </p:pic>
      <p:pic>
        <p:nvPicPr>
          <p:cNvPr id="5" name="Picture 4" descr="A diagram of a language&#10;&#10;Description automatically generated with medium confidence">
            <a:extLst>
              <a:ext uri="{FF2B5EF4-FFF2-40B4-BE49-F238E27FC236}">
                <a16:creationId xmlns:a16="http://schemas.microsoft.com/office/drawing/2014/main" id="{B9A097C4-A0B9-6C05-8E43-81C0FB5C9C37}"/>
              </a:ext>
            </a:extLst>
          </p:cNvPr>
          <p:cNvPicPr>
            <a:picLocks noChangeAspect="1"/>
          </p:cNvPicPr>
          <p:nvPr/>
        </p:nvPicPr>
        <p:blipFill rotWithShape="1">
          <a:blip r:embed="rId3">
            <a:extLst>
              <a:ext uri="{28A0092B-C50C-407E-A947-70E740481C1C}">
                <a14:useLocalDpi xmlns:a14="http://schemas.microsoft.com/office/drawing/2010/main" val="0"/>
              </a:ext>
            </a:extLst>
          </a:blip>
          <a:srcRect l="34149" t="34729" r="-1" b="48021"/>
          <a:stretch/>
        </p:blipFill>
        <p:spPr>
          <a:xfrm>
            <a:off x="3307403" y="4581728"/>
            <a:ext cx="8035401" cy="1638152"/>
          </a:xfrm>
          <a:prstGeom prst="rect">
            <a:avLst/>
          </a:prstGeom>
        </p:spPr>
      </p:pic>
      <p:sp>
        <p:nvSpPr>
          <p:cNvPr id="3" name="Rectangle 2">
            <a:extLst>
              <a:ext uri="{FF2B5EF4-FFF2-40B4-BE49-F238E27FC236}">
                <a16:creationId xmlns:a16="http://schemas.microsoft.com/office/drawing/2014/main" id="{C596E10E-2B38-15A1-D272-6499AC0117A0}"/>
              </a:ext>
            </a:extLst>
          </p:cNvPr>
          <p:cNvSpPr/>
          <p:nvPr/>
        </p:nvSpPr>
        <p:spPr>
          <a:xfrm>
            <a:off x="145915" y="1283569"/>
            <a:ext cx="11462426" cy="5088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303;g22857952a9e_0_396">
            <a:extLst>
              <a:ext uri="{FF2B5EF4-FFF2-40B4-BE49-F238E27FC236}">
                <a16:creationId xmlns:a16="http://schemas.microsoft.com/office/drawing/2014/main" id="{F8F6B23D-E0CD-4796-F4DA-A844B8F026F8}"/>
              </a:ext>
            </a:extLst>
          </p:cNvPr>
          <p:cNvPicPr preferRelativeResize="0"/>
          <p:nvPr/>
        </p:nvPicPr>
        <p:blipFill>
          <a:blip r:embed="rId4">
            <a:alphaModFix/>
          </a:blip>
          <a:stretch>
            <a:fillRect/>
          </a:stretch>
        </p:blipFill>
        <p:spPr>
          <a:xfrm>
            <a:off x="8786547" y="3666712"/>
            <a:ext cx="3292225" cy="971550"/>
          </a:xfrm>
          <a:prstGeom prst="rect">
            <a:avLst/>
          </a:prstGeom>
          <a:noFill/>
          <a:ln>
            <a:noFill/>
          </a:ln>
        </p:spPr>
      </p:pic>
      <p:pic>
        <p:nvPicPr>
          <p:cNvPr id="11" name="Google Shape;304;g22857952a9e_0_396">
            <a:extLst>
              <a:ext uri="{FF2B5EF4-FFF2-40B4-BE49-F238E27FC236}">
                <a16:creationId xmlns:a16="http://schemas.microsoft.com/office/drawing/2014/main" id="{AED4C810-90FA-F7BF-6C53-074A8B7373D1}"/>
              </a:ext>
            </a:extLst>
          </p:cNvPr>
          <p:cNvPicPr preferRelativeResize="0"/>
          <p:nvPr/>
        </p:nvPicPr>
        <p:blipFill rotWithShape="1">
          <a:blip r:embed="rId5">
            <a:alphaModFix/>
          </a:blip>
          <a:srcRect l="-3066" t="-14265" r="-3056" b="-14252"/>
          <a:stretch/>
        </p:blipFill>
        <p:spPr>
          <a:xfrm>
            <a:off x="3568237" y="2806857"/>
            <a:ext cx="4074201" cy="2174100"/>
          </a:xfrm>
          <a:prstGeom prst="rect">
            <a:avLst/>
          </a:prstGeom>
          <a:noFill/>
          <a:ln w="19050" cap="flat" cmpd="sng">
            <a:solidFill>
              <a:schemeClr val="dk1"/>
            </a:solidFill>
            <a:prstDash val="lgDash"/>
            <a:round/>
            <a:headEnd type="none" w="sm" len="sm"/>
            <a:tailEnd type="none" w="sm" len="sm"/>
          </a:ln>
        </p:spPr>
      </p:pic>
      <p:sp>
        <p:nvSpPr>
          <p:cNvPr id="12" name="Google Shape;306;g22857952a9e_0_396">
            <a:extLst>
              <a:ext uri="{FF2B5EF4-FFF2-40B4-BE49-F238E27FC236}">
                <a16:creationId xmlns:a16="http://schemas.microsoft.com/office/drawing/2014/main" id="{D457C825-3210-FD28-A9E3-1A57B035CCDE}"/>
              </a:ext>
            </a:extLst>
          </p:cNvPr>
          <p:cNvSpPr/>
          <p:nvPr/>
        </p:nvSpPr>
        <p:spPr>
          <a:xfrm>
            <a:off x="8786547" y="2846713"/>
            <a:ext cx="3486600" cy="97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Use model’s internal layer</a:t>
            </a:r>
            <a:br>
              <a:rPr lang="en-SG" sz="2000">
                <a:solidFill>
                  <a:schemeClr val="dk1"/>
                </a:solidFill>
                <a:latin typeface="Helvetica Neue"/>
                <a:ea typeface="Helvetica Neue"/>
                <a:cs typeface="Helvetica Neue"/>
                <a:sym typeface="Helvetica Neue"/>
              </a:rPr>
            </a:br>
            <a:r>
              <a:rPr lang="en-SG" sz="2000">
                <a:solidFill>
                  <a:schemeClr val="dk1"/>
                </a:solidFill>
                <a:latin typeface="Helvetica Neue"/>
                <a:ea typeface="Helvetica Neue"/>
                <a:cs typeface="Helvetica Neue"/>
                <a:sym typeface="Helvetica Neue"/>
              </a:rPr>
              <a:t>activations to predict brain activity</a:t>
            </a:r>
            <a:endParaRPr sz="2000" i="0" u="none" strike="noStrike" cap="none">
              <a:solidFill>
                <a:schemeClr val="dk1"/>
              </a:solidFill>
              <a:latin typeface="Helvetica Neue"/>
              <a:ea typeface="Helvetica Neue"/>
              <a:cs typeface="Helvetica Neue"/>
              <a:sym typeface="Helvetica Neue"/>
            </a:endParaRPr>
          </a:p>
        </p:txBody>
      </p:sp>
      <p:cxnSp>
        <p:nvCxnSpPr>
          <p:cNvPr id="14" name="Google Shape;308;g22857952a9e_0_396">
            <a:extLst>
              <a:ext uri="{FF2B5EF4-FFF2-40B4-BE49-F238E27FC236}">
                <a16:creationId xmlns:a16="http://schemas.microsoft.com/office/drawing/2014/main" id="{F326B28E-B74E-D7CA-D0B0-C2AC9AAF339D}"/>
              </a:ext>
            </a:extLst>
          </p:cNvPr>
          <p:cNvCxnSpPr>
            <a:cxnSpLocks/>
          </p:cNvCxnSpPr>
          <p:nvPr/>
        </p:nvCxnSpPr>
        <p:spPr>
          <a:xfrm>
            <a:off x="2687668" y="3641791"/>
            <a:ext cx="617008" cy="0"/>
          </a:xfrm>
          <a:prstGeom prst="straightConnector1">
            <a:avLst/>
          </a:prstGeom>
          <a:noFill/>
          <a:ln w="19050" cap="flat" cmpd="sng">
            <a:solidFill>
              <a:schemeClr val="dk1"/>
            </a:solidFill>
            <a:prstDash val="solid"/>
            <a:round/>
            <a:headEnd type="none" w="med" len="med"/>
            <a:tailEnd type="triangle" w="med" len="med"/>
          </a:ln>
        </p:spPr>
      </p:cxnSp>
      <p:sp>
        <p:nvSpPr>
          <p:cNvPr id="15" name="Google Shape;310;g22857952a9e_0_396">
            <a:extLst>
              <a:ext uri="{FF2B5EF4-FFF2-40B4-BE49-F238E27FC236}">
                <a16:creationId xmlns:a16="http://schemas.microsoft.com/office/drawing/2014/main" id="{69859E5C-3E80-2734-2D4D-6049C072A803}"/>
              </a:ext>
            </a:extLst>
          </p:cNvPr>
          <p:cNvSpPr/>
          <p:nvPr/>
        </p:nvSpPr>
        <p:spPr>
          <a:xfrm>
            <a:off x="4145987" y="1989231"/>
            <a:ext cx="291870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Model trained with</a:t>
            </a:r>
            <a:br>
              <a:rPr lang="en-SG" sz="2000">
                <a:solidFill>
                  <a:schemeClr val="dk1"/>
                </a:solidFill>
                <a:latin typeface="Helvetica Neue"/>
                <a:ea typeface="Helvetica Neue"/>
                <a:cs typeface="Helvetica Neue"/>
                <a:sym typeface="Helvetica Neue"/>
              </a:rPr>
            </a:br>
            <a:r>
              <a:rPr lang="en-SG" sz="2000" b="1">
                <a:solidFill>
                  <a:schemeClr val="dk1"/>
                </a:solidFill>
                <a:latin typeface="Helvetica Neue"/>
                <a:ea typeface="Helvetica Neue"/>
                <a:cs typeface="Helvetica Neue"/>
                <a:sym typeface="Helvetica Neue"/>
              </a:rPr>
              <a:t>language modeling</a:t>
            </a:r>
            <a:endParaRPr sz="2000" b="1">
              <a:solidFill>
                <a:schemeClr val="dk1"/>
              </a:solidFill>
              <a:latin typeface="Helvetica Neue"/>
              <a:ea typeface="Helvetica Neue"/>
              <a:cs typeface="Helvetica Neue"/>
              <a:sym typeface="Helvetica Neue"/>
            </a:endParaRPr>
          </a:p>
        </p:txBody>
      </p:sp>
      <p:sp>
        <p:nvSpPr>
          <p:cNvPr id="16" name="Google Shape;314;g22857952a9e_0_396">
            <a:extLst>
              <a:ext uri="{FF2B5EF4-FFF2-40B4-BE49-F238E27FC236}">
                <a16:creationId xmlns:a16="http://schemas.microsoft.com/office/drawing/2014/main" id="{FF1CF7C3-2068-7BBB-EC0A-BC9EBB72BC8D}"/>
              </a:ext>
            </a:extLst>
          </p:cNvPr>
          <p:cNvSpPr/>
          <p:nvPr/>
        </p:nvSpPr>
        <p:spPr>
          <a:xfrm>
            <a:off x="2582462" y="3121443"/>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input</a:t>
            </a:r>
            <a:endParaRPr sz="2000" i="0" u="none" strike="noStrike" cap="none">
              <a:solidFill>
                <a:schemeClr val="dk1"/>
              </a:solidFill>
              <a:latin typeface="Helvetica Neue"/>
              <a:ea typeface="Helvetica Neue"/>
              <a:cs typeface="Helvetica Neue"/>
              <a:sym typeface="Helvetica Neue"/>
            </a:endParaRPr>
          </a:p>
        </p:txBody>
      </p:sp>
      <p:cxnSp>
        <p:nvCxnSpPr>
          <p:cNvPr id="18" name="Google Shape;308;g22857952a9e_0_396">
            <a:extLst>
              <a:ext uri="{FF2B5EF4-FFF2-40B4-BE49-F238E27FC236}">
                <a16:creationId xmlns:a16="http://schemas.microsoft.com/office/drawing/2014/main" id="{05BAB546-2C9D-4E62-61B9-84042825EE9D}"/>
              </a:ext>
            </a:extLst>
          </p:cNvPr>
          <p:cNvCxnSpPr>
            <a:cxnSpLocks/>
          </p:cNvCxnSpPr>
          <p:nvPr/>
        </p:nvCxnSpPr>
        <p:spPr>
          <a:xfrm>
            <a:off x="7859541" y="3666712"/>
            <a:ext cx="617008" cy="0"/>
          </a:xfrm>
          <a:prstGeom prst="straightConnector1">
            <a:avLst/>
          </a:prstGeom>
          <a:noFill/>
          <a:ln w="19050" cap="flat" cmpd="sng">
            <a:solidFill>
              <a:schemeClr val="dk1"/>
            </a:solidFill>
            <a:prstDash val="solid"/>
            <a:round/>
            <a:headEnd type="none" w="med" len="med"/>
            <a:tailEnd type="triangle" w="med" len="med"/>
          </a:ln>
        </p:spPr>
      </p:cxnSp>
      <p:pic>
        <p:nvPicPr>
          <p:cNvPr id="19" name="Picture 18" descr="A diagram of a language&#10;&#10;Description automatically generated with medium confidence">
            <a:extLst>
              <a:ext uri="{FF2B5EF4-FFF2-40B4-BE49-F238E27FC236}">
                <a16:creationId xmlns:a16="http://schemas.microsoft.com/office/drawing/2014/main" id="{9BC0FDBD-FCE6-5549-D780-6AC908A175AB}"/>
              </a:ext>
            </a:extLst>
          </p:cNvPr>
          <p:cNvPicPr>
            <a:picLocks noChangeAspect="1"/>
          </p:cNvPicPr>
          <p:nvPr/>
        </p:nvPicPr>
        <p:blipFill rotWithShape="1">
          <a:blip r:embed="rId3">
            <a:extLst>
              <a:ext uri="{28A0092B-C50C-407E-A947-70E740481C1C}">
                <a14:useLocalDpi xmlns:a14="http://schemas.microsoft.com/office/drawing/2010/main" val="0"/>
              </a:ext>
            </a:extLst>
          </a:blip>
          <a:srcRect l="34149" t="38570" r="39796" b="51400"/>
          <a:stretch/>
        </p:blipFill>
        <p:spPr>
          <a:xfrm>
            <a:off x="5877128" y="545654"/>
            <a:ext cx="3179323" cy="952401"/>
          </a:xfrm>
          <a:prstGeom prst="rect">
            <a:avLst/>
          </a:prstGeom>
        </p:spPr>
      </p:pic>
      <p:pic>
        <p:nvPicPr>
          <p:cNvPr id="20" name="Picture 19" descr="Diagram&#10;&#10;Description automatically generated">
            <a:extLst>
              <a:ext uri="{FF2B5EF4-FFF2-40B4-BE49-F238E27FC236}">
                <a16:creationId xmlns:a16="http://schemas.microsoft.com/office/drawing/2014/main" id="{2A208FED-8CAC-A912-5EC7-AC587F982A86}"/>
              </a:ext>
            </a:extLst>
          </p:cNvPr>
          <p:cNvPicPr>
            <a:picLocks noChangeAspect="1"/>
          </p:cNvPicPr>
          <p:nvPr/>
        </p:nvPicPr>
        <p:blipFill rotWithShape="1">
          <a:blip r:embed="rId6">
            <a:extLst>
              <a:ext uri="{28A0092B-C50C-407E-A947-70E740481C1C}">
                <a14:useLocalDpi xmlns:a14="http://schemas.microsoft.com/office/drawing/2010/main" val="0"/>
              </a:ext>
            </a:extLst>
          </a:blip>
          <a:srcRect t="7885" r="56160" b="79542"/>
          <a:stretch/>
        </p:blipFill>
        <p:spPr>
          <a:xfrm>
            <a:off x="225402" y="3328037"/>
            <a:ext cx="2276270" cy="591812"/>
          </a:xfrm>
          <a:prstGeom prst="rect">
            <a:avLst/>
          </a:prstGeom>
        </p:spPr>
      </p:pic>
    </p:spTree>
    <p:extLst>
      <p:ext uri="{BB962C8B-B14F-4D97-AF65-F5344CB8AC3E}">
        <p14:creationId xmlns:p14="http://schemas.microsoft.com/office/powerpoint/2010/main" val="533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5"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492"/>
        <p:cNvGrpSpPr/>
        <p:nvPr/>
      </p:nvGrpSpPr>
      <p:grpSpPr>
        <a:xfrm>
          <a:off x="0" y="0"/>
          <a:ext cx="0" cy="0"/>
          <a:chOff x="0" y="0"/>
          <a:chExt cx="0" cy="0"/>
        </a:xfrm>
      </p:grpSpPr>
      <p:sp>
        <p:nvSpPr>
          <p:cNvPr id="494" name="Google Shape;494;p52"/>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a:latin typeface="Helvetica Neue" panose="020B0604020202020204"/>
              </a:rPr>
              <a:t>Brain encoding: survey tree (</a:t>
            </a:r>
            <a:r>
              <a:rPr lang="en-US" sz="2800" b="1">
                <a:latin typeface="Helvetica Neue" panose="020B0604020202020204"/>
              </a:rPr>
              <a:t>Contd.)</a:t>
            </a:r>
            <a:endParaRPr sz="2800" b="1">
              <a:latin typeface="Helvetica Neue" panose="020B0604020202020204"/>
            </a:endParaRPr>
          </a:p>
        </p:txBody>
      </p:sp>
      <p:sp>
        <p:nvSpPr>
          <p:cNvPr id="2" name="Slide Number Placeholder 1">
            <a:extLst>
              <a:ext uri="{FF2B5EF4-FFF2-40B4-BE49-F238E27FC236}">
                <a16:creationId xmlns:a16="http://schemas.microsoft.com/office/drawing/2014/main" id="{14B93074-375F-29D4-D88F-0E2A4CCBC326}"/>
              </a:ext>
            </a:extLst>
          </p:cNvPr>
          <p:cNvSpPr>
            <a:spLocks noGrp="1"/>
          </p:cNvSpPr>
          <p:nvPr>
            <p:ph type="sldNum" idx="12"/>
          </p:nvPr>
        </p:nvSpPr>
        <p:spPr/>
        <p:txBody>
          <a:bodyPr/>
          <a:lstStyle/>
          <a:p>
            <a:fld id="{00000000-1234-1234-1234-123412341234}" type="slidenum">
              <a:rPr lang="en" smtClean="0"/>
              <a:pPr/>
              <a:t>68</a:t>
            </a:fld>
            <a:endParaRPr lang="en"/>
          </a:p>
        </p:txBody>
      </p:sp>
      <p:pic>
        <p:nvPicPr>
          <p:cNvPr id="4" name="Picture 3" descr="A diagram of a language&#10;&#10;Description automatically generated with medium confidence">
            <a:extLst>
              <a:ext uri="{FF2B5EF4-FFF2-40B4-BE49-F238E27FC236}">
                <a16:creationId xmlns:a16="http://schemas.microsoft.com/office/drawing/2014/main" id="{74BD88C2-47C8-C894-0528-AFB63C0DAFC8}"/>
              </a:ext>
            </a:extLst>
          </p:cNvPr>
          <p:cNvPicPr>
            <a:picLocks noChangeAspect="1"/>
          </p:cNvPicPr>
          <p:nvPr/>
        </p:nvPicPr>
        <p:blipFill rotWithShape="1">
          <a:blip r:embed="rId3">
            <a:extLst>
              <a:ext uri="{28A0092B-C50C-407E-A947-70E740481C1C}">
                <a14:useLocalDpi xmlns:a14="http://schemas.microsoft.com/office/drawing/2010/main" val="0"/>
              </a:ext>
            </a:extLst>
          </a:blip>
          <a:srcRect l="11827" r="65851" b="48021"/>
          <a:stretch/>
        </p:blipFill>
        <p:spPr>
          <a:xfrm>
            <a:off x="583659" y="1283569"/>
            <a:ext cx="2723745" cy="4936311"/>
          </a:xfrm>
          <a:prstGeom prst="rect">
            <a:avLst/>
          </a:prstGeom>
        </p:spPr>
      </p:pic>
      <p:pic>
        <p:nvPicPr>
          <p:cNvPr id="6" name="Picture 5" descr="A diagram of a language&#10;&#10;Description automatically generated with medium confidence">
            <a:extLst>
              <a:ext uri="{FF2B5EF4-FFF2-40B4-BE49-F238E27FC236}">
                <a16:creationId xmlns:a16="http://schemas.microsoft.com/office/drawing/2014/main" id="{959C0884-1D50-BFAB-FEC5-6C631CCE5A70}"/>
              </a:ext>
            </a:extLst>
          </p:cNvPr>
          <p:cNvPicPr>
            <a:picLocks noChangeAspect="1"/>
          </p:cNvPicPr>
          <p:nvPr/>
        </p:nvPicPr>
        <p:blipFill rotWithShape="1">
          <a:blip r:embed="rId3">
            <a:extLst>
              <a:ext uri="{28A0092B-C50C-407E-A947-70E740481C1C}">
                <a14:useLocalDpi xmlns:a14="http://schemas.microsoft.com/office/drawing/2010/main" val="0"/>
              </a:ext>
            </a:extLst>
          </a:blip>
          <a:srcRect l="34149" t="21515" r="-1" b="65271"/>
          <a:stretch/>
        </p:blipFill>
        <p:spPr>
          <a:xfrm>
            <a:off x="3307403" y="3326860"/>
            <a:ext cx="8035402" cy="1254868"/>
          </a:xfrm>
          <a:prstGeom prst="rect">
            <a:avLst/>
          </a:prstGeom>
        </p:spPr>
      </p:pic>
      <p:sp>
        <p:nvSpPr>
          <p:cNvPr id="3" name="Rectangle 2">
            <a:extLst>
              <a:ext uri="{FF2B5EF4-FFF2-40B4-BE49-F238E27FC236}">
                <a16:creationId xmlns:a16="http://schemas.microsoft.com/office/drawing/2014/main" id="{CAA0D65F-3530-E900-E7B6-C53E1E7B0029}"/>
              </a:ext>
            </a:extLst>
          </p:cNvPr>
          <p:cNvSpPr/>
          <p:nvPr/>
        </p:nvSpPr>
        <p:spPr>
          <a:xfrm>
            <a:off x="145915" y="1283569"/>
            <a:ext cx="11462426" cy="5088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Google Shape;308;g22857952a9e_0_396">
            <a:extLst>
              <a:ext uri="{FF2B5EF4-FFF2-40B4-BE49-F238E27FC236}">
                <a16:creationId xmlns:a16="http://schemas.microsoft.com/office/drawing/2014/main" id="{E75D730A-52EF-F515-C266-5F40E4D3A92F}"/>
              </a:ext>
            </a:extLst>
          </p:cNvPr>
          <p:cNvCxnSpPr>
            <a:cxnSpLocks/>
          </p:cNvCxnSpPr>
          <p:nvPr/>
        </p:nvCxnSpPr>
        <p:spPr>
          <a:xfrm>
            <a:off x="2687668" y="3641791"/>
            <a:ext cx="617008" cy="0"/>
          </a:xfrm>
          <a:prstGeom prst="straightConnector1">
            <a:avLst/>
          </a:prstGeom>
          <a:noFill/>
          <a:ln w="19050" cap="flat" cmpd="sng">
            <a:solidFill>
              <a:schemeClr val="dk1"/>
            </a:solidFill>
            <a:prstDash val="solid"/>
            <a:round/>
            <a:headEnd type="none" w="med" len="med"/>
            <a:tailEnd type="triangle" w="med" len="med"/>
          </a:ln>
        </p:spPr>
      </p:cxnSp>
      <p:sp>
        <p:nvSpPr>
          <p:cNvPr id="12" name="Google Shape;314;g22857952a9e_0_396">
            <a:extLst>
              <a:ext uri="{FF2B5EF4-FFF2-40B4-BE49-F238E27FC236}">
                <a16:creationId xmlns:a16="http://schemas.microsoft.com/office/drawing/2014/main" id="{30B8CFFC-C6BB-3919-07A0-C8BA9BFB8802}"/>
              </a:ext>
            </a:extLst>
          </p:cNvPr>
          <p:cNvSpPr/>
          <p:nvPr/>
        </p:nvSpPr>
        <p:spPr>
          <a:xfrm>
            <a:off x="2582462" y="3121443"/>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input</a:t>
            </a:r>
            <a:endParaRPr sz="2000" i="0" u="none" strike="noStrike" cap="none">
              <a:solidFill>
                <a:schemeClr val="dk1"/>
              </a:solidFill>
              <a:latin typeface="Helvetica Neue"/>
              <a:ea typeface="Helvetica Neue"/>
              <a:cs typeface="Helvetica Neue"/>
              <a:sym typeface="Helvetica Neue"/>
            </a:endParaRPr>
          </a:p>
        </p:txBody>
      </p:sp>
      <p:pic>
        <p:nvPicPr>
          <p:cNvPr id="13" name="Google Shape;299;g22857952a9e_0_396">
            <a:extLst>
              <a:ext uri="{FF2B5EF4-FFF2-40B4-BE49-F238E27FC236}">
                <a16:creationId xmlns:a16="http://schemas.microsoft.com/office/drawing/2014/main" id="{4B53F08A-478A-3C50-1E04-26E1E1D9291D}"/>
              </a:ext>
            </a:extLst>
          </p:cNvPr>
          <p:cNvPicPr preferRelativeResize="0"/>
          <p:nvPr/>
        </p:nvPicPr>
        <p:blipFill rotWithShape="1">
          <a:blip r:embed="rId4">
            <a:alphaModFix/>
          </a:blip>
          <a:srcRect l="-1639" t="-1930" r="-1453" b="-2431"/>
          <a:stretch/>
        </p:blipFill>
        <p:spPr>
          <a:xfrm>
            <a:off x="3678676" y="2600797"/>
            <a:ext cx="4074210" cy="2174100"/>
          </a:xfrm>
          <a:prstGeom prst="rect">
            <a:avLst/>
          </a:prstGeom>
          <a:noFill/>
          <a:ln w="19050" cap="flat" cmpd="sng">
            <a:solidFill>
              <a:schemeClr val="dk1"/>
            </a:solidFill>
            <a:prstDash val="lgDash"/>
            <a:round/>
            <a:headEnd type="none" w="sm" len="sm"/>
            <a:tailEnd type="none" w="sm" len="sm"/>
          </a:ln>
        </p:spPr>
      </p:pic>
      <p:sp>
        <p:nvSpPr>
          <p:cNvPr id="14" name="Google Shape;312;g22857952a9e_0_396">
            <a:extLst>
              <a:ext uri="{FF2B5EF4-FFF2-40B4-BE49-F238E27FC236}">
                <a16:creationId xmlns:a16="http://schemas.microsoft.com/office/drawing/2014/main" id="{B7F0CABE-A4A5-640D-A302-FFFEF4E46EB3}"/>
              </a:ext>
            </a:extLst>
          </p:cNvPr>
          <p:cNvSpPr/>
          <p:nvPr/>
        </p:nvSpPr>
        <p:spPr>
          <a:xfrm>
            <a:off x="4256426" y="1776397"/>
            <a:ext cx="291870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Model trained to</a:t>
            </a:r>
            <a:br>
              <a:rPr lang="en-SG" sz="2000">
                <a:solidFill>
                  <a:schemeClr val="dk1"/>
                </a:solidFill>
                <a:latin typeface="Helvetica Neue"/>
                <a:ea typeface="Helvetica Neue"/>
                <a:cs typeface="Helvetica Neue"/>
                <a:sym typeface="Helvetica Neue"/>
              </a:rPr>
            </a:br>
            <a:r>
              <a:rPr lang="en-SG" sz="2000" b="1">
                <a:solidFill>
                  <a:schemeClr val="dk1"/>
                </a:solidFill>
                <a:latin typeface="Helvetica Neue"/>
                <a:ea typeface="Helvetica Neue"/>
                <a:cs typeface="Helvetica Neue"/>
                <a:sym typeface="Helvetica Neue"/>
              </a:rPr>
              <a:t>summarize narratives</a:t>
            </a:r>
            <a:endParaRPr sz="2000" b="1">
              <a:solidFill>
                <a:schemeClr val="dk1"/>
              </a:solidFill>
              <a:latin typeface="Helvetica Neue"/>
              <a:ea typeface="Helvetica Neue"/>
              <a:cs typeface="Helvetica Neue"/>
              <a:sym typeface="Helvetica Neue"/>
            </a:endParaRPr>
          </a:p>
        </p:txBody>
      </p:sp>
      <p:pic>
        <p:nvPicPr>
          <p:cNvPr id="15" name="Google Shape;303;g22857952a9e_0_396">
            <a:extLst>
              <a:ext uri="{FF2B5EF4-FFF2-40B4-BE49-F238E27FC236}">
                <a16:creationId xmlns:a16="http://schemas.microsoft.com/office/drawing/2014/main" id="{9DCB63AF-64D8-AA01-5424-8772CEDD1F1E}"/>
              </a:ext>
            </a:extLst>
          </p:cNvPr>
          <p:cNvPicPr preferRelativeResize="0"/>
          <p:nvPr/>
        </p:nvPicPr>
        <p:blipFill>
          <a:blip r:embed="rId5">
            <a:alphaModFix/>
          </a:blip>
          <a:stretch>
            <a:fillRect/>
          </a:stretch>
        </p:blipFill>
        <p:spPr>
          <a:xfrm>
            <a:off x="8598461" y="3378151"/>
            <a:ext cx="3292225" cy="971550"/>
          </a:xfrm>
          <a:prstGeom prst="rect">
            <a:avLst/>
          </a:prstGeom>
          <a:noFill/>
          <a:ln>
            <a:noFill/>
          </a:ln>
        </p:spPr>
      </p:pic>
      <p:sp>
        <p:nvSpPr>
          <p:cNvPr id="16" name="Google Shape;306;g22857952a9e_0_396">
            <a:extLst>
              <a:ext uri="{FF2B5EF4-FFF2-40B4-BE49-F238E27FC236}">
                <a16:creationId xmlns:a16="http://schemas.microsoft.com/office/drawing/2014/main" id="{158AAAA5-8E4B-BF0F-849A-FECF74D51C18}"/>
              </a:ext>
            </a:extLst>
          </p:cNvPr>
          <p:cNvSpPr/>
          <p:nvPr/>
        </p:nvSpPr>
        <p:spPr>
          <a:xfrm>
            <a:off x="8598461" y="2558152"/>
            <a:ext cx="3486600" cy="97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Use model’s internal layer</a:t>
            </a:r>
            <a:br>
              <a:rPr lang="en-SG" sz="2000">
                <a:solidFill>
                  <a:schemeClr val="dk1"/>
                </a:solidFill>
                <a:latin typeface="Helvetica Neue"/>
                <a:ea typeface="Helvetica Neue"/>
                <a:cs typeface="Helvetica Neue"/>
                <a:sym typeface="Helvetica Neue"/>
              </a:rPr>
            </a:br>
            <a:r>
              <a:rPr lang="en-SG" sz="2000">
                <a:solidFill>
                  <a:schemeClr val="dk1"/>
                </a:solidFill>
                <a:latin typeface="Helvetica Neue"/>
                <a:ea typeface="Helvetica Neue"/>
                <a:cs typeface="Helvetica Neue"/>
                <a:sym typeface="Helvetica Neue"/>
              </a:rPr>
              <a:t>activations to predict brain activity</a:t>
            </a:r>
            <a:endParaRPr sz="2000" i="0" u="none" strike="noStrike" cap="none">
              <a:solidFill>
                <a:schemeClr val="dk1"/>
              </a:solidFill>
              <a:latin typeface="Helvetica Neue"/>
              <a:ea typeface="Helvetica Neue"/>
              <a:cs typeface="Helvetica Neue"/>
              <a:sym typeface="Helvetica Neue"/>
            </a:endParaRPr>
          </a:p>
        </p:txBody>
      </p:sp>
      <p:cxnSp>
        <p:nvCxnSpPr>
          <p:cNvPr id="17" name="Google Shape;308;g22857952a9e_0_396">
            <a:extLst>
              <a:ext uri="{FF2B5EF4-FFF2-40B4-BE49-F238E27FC236}">
                <a16:creationId xmlns:a16="http://schemas.microsoft.com/office/drawing/2014/main" id="{228BCA81-D31B-093F-951A-A74A43F3BEF7}"/>
              </a:ext>
            </a:extLst>
          </p:cNvPr>
          <p:cNvCxnSpPr>
            <a:cxnSpLocks/>
          </p:cNvCxnSpPr>
          <p:nvPr/>
        </p:nvCxnSpPr>
        <p:spPr>
          <a:xfrm>
            <a:off x="7859540" y="3623943"/>
            <a:ext cx="617008" cy="0"/>
          </a:xfrm>
          <a:prstGeom prst="straightConnector1">
            <a:avLst/>
          </a:prstGeom>
          <a:noFill/>
          <a:ln w="19050" cap="flat" cmpd="sng">
            <a:solidFill>
              <a:schemeClr val="dk1"/>
            </a:solidFill>
            <a:prstDash val="solid"/>
            <a:round/>
            <a:headEnd type="none" w="med" len="med"/>
            <a:tailEnd type="triangle" w="med" len="med"/>
          </a:ln>
        </p:spPr>
      </p:cxnSp>
      <p:pic>
        <p:nvPicPr>
          <p:cNvPr id="18" name="Picture 17" descr="A diagram of a language&#10;&#10;Description automatically generated with medium confidence">
            <a:extLst>
              <a:ext uri="{FF2B5EF4-FFF2-40B4-BE49-F238E27FC236}">
                <a16:creationId xmlns:a16="http://schemas.microsoft.com/office/drawing/2014/main" id="{4F1AEC01-8803-11D1-6517-CD6B4330F275}"/>
              </a:ext>
            </a:extLst>
          </p:cNvPr>
          <p:cNvPicPr>
            <a:picLocks noChangeAspect="1"/>
          </p:cNvPicPr>
          <p:nvPr/>
        </p:nvPicPr>
        <p:blipFill rotWithShape="1">
          <a:blip r:embed="rId3">
            <a:extLst>
              <a:ext uri="{28A0092B-C50C-407E-A947-70E740481C1C}">
                <a14:useLocalDpi xmlns:a14="http://schemas.microsoft.com/office/drawing/2010/main" val="0"/>
              </a:ext>
            </a:extLst>
          </a:blip>
          <a:srcRect l="34149" t="24705" r="39756" b="68456"/>
          <a:stretch/>
        </p:blipFill>
        <p:spPr>
          <a:xfrm>
            <a:off x="6669931" y="545786"/>
            <a:ext cx="3184188" cy="649491"/>
          </a:xfrm>
          <a:prstGeom prst="rect">
            <a:avLst/>
          </a:prstGeom>
        </p:spPr>
      </p:pic>
      <p:pic>
        <p:nvPicPr>
          <p:cNvPr id="19" name="Picture 18" descr="Diagram&#10;&#10;Description automatically generated">
            <a:extLst>
              <a:ext uri="{FF2B5EF4-FFF2-40B4-BE49-F238E27FC236}">
                <a16:creationId xmlns:a16="http://schemas.microsoft.com/office/drawing/2014/main" id="{C46BD9D9-8F61-1E54-F7C8-9E979194BE08}"/>
              </a:ext>
            </a:extLst>
          </p:cNvPr>
          <p:cNvPicPr>
            <a:picLocks noChangeAspect="1"/>
          </p:cNvPicPr>
          <p:nvPr/>
        </p:nvPicPr>
        <p:blipFill rotWithShape="1">
          <a:blip r:embed="rId6">
            <a:extLst>
              <a:ext uri="{28A0092B-C50C-407E-A947-70E740481C1C}">
                <a14:useLocalDpi xmlns:a14="http://schemas.microsoft.com/office/drawing/2010/main" val="0"/>
              </a:ext>
            </a:extLst>
          </a:blip>
          <a:srcRect t="7885" r="56160" b="79542"/>
          <a:stretch/>
        </p:blipFill>
        <p:spPr>
          <a:xfrm>
            <a:off x="289485" y="3345885"/>
            <a:ext cx="2276270" cy="591812"/>
          </a:xfrm>
          <a:prstGeom prst="rect">
            <a:avLst/>
          </a:prstGeom>
        </p:spPr>
      </p:pic>
    </p:spTree>
    <p:extLst>
      <p:ext uri="{BB962C8B-B14F-4D97-AF65-F5344CB8AC3E}">
        <p14:creationId xmlns:p14="http://schemas.microsoft.com/office/powerpoint/2010/main" val="33450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492"/>
        <p:cNvGrpSpPr/>
        <p:nvPr/>
      </p:nvGrpSpPr>
      <p:grpSpPr>
        <a:xfrm>
          <a:off x="0" y="0"/>
          <a:ext cx="0" cy="0"/>
          <a:chOff x="0" y="0"/>
          <a:chExt cx="0" cy="0"/>
        </a:xfrm>
      </p:grpSpPr>
      <p:sp>
        <p:nvSpPr>
          <p:cNvPr id="494" name="Google Shape;494;p52"/>
          <p:cNvSpPr txBox="1">
            <a:spLocks noGrp="1"/>
          </p:cNvSpPr>
          <p:nvPr>
            <p:ph type="title"/>
          </p:nvPr>
        </p:nvSpPr>
        <p:spPr>
          <a:xfrm>
            <a:off x="0" y="1"/>
            <a:ext cx="12192000" cy="952400"/>
          </a:xfrm>
          <a:prstGeom prst="rect">
            <a:avLst/>
          </a:prstGeom>
        </p:spPr>
        <p:txBody>
          <a:bodyPr spcFirstLastPara="1" vert="horz" wrap="square" lIns="91433" tIns="45700" rIns="91433" bIns="45700" rtlCol="0" anchor="ctr" anchorCtr="0">
            <a:normAutofit/>
          </a:bodyPr>
          <a:lstStyle/>
          <a:p>
            <a:r>
              <a:rPr lang="en" sz="2800" b="1">
                <a:latin typeface="Helvetica Neue" panose="020B0604020202020204"/>
              </a:rPr>
              <a:t>Brain encoding: survey tree (</a:t>
            </a:r>
            <a:r>
              <a:rPr lang="en-US" sz="2800" b="1">
                <a:latin typeface="Helvetica Neue" panose="020B0604020202020204"/>
              </a:rPr>
              <a:t>Contd.)</a:t>
            </a:r>
            <a:endParaRPr sz="2800" b="1">
              <a:latin typeface="Helvetica Neue" panose="020B0604020202020204"/>
            </a:endParaRPr>
          </a:p>
        </p:txBody>
      </p:sp>
      <p:sp>
        <p:nvSpPr>
          <p:cNvPr id="2" name="Slide Number Placeholder 1">
            <a:extLst>
              <a:ext uri="{FF2B5EF4-FFF2-40B4-BE49-F238E27FC236}">
                <a16:creationId xmlns:a16="http://schemas.microsoft.com/office/drawing/2014/main" id="{14B93074-375F-29D4-D88F-0E2A4CCBC326}"/>
              </a:ext>
            </a:extLst>
          </p:cNvPr>
          <p:cNvSpPr>
            <a:spLocks noGrp="1"/>
          </p:cNvSpPr>
          <p:nvPr>
            <p:ph type="sldNum" idx="12"/>
          </p:nvPr>
        </p:nvSpPr>
        <p:spPr/>
        <p:txBody>
          <a:bodyPr/>
          <a:lstStyle/>
          <a:p>
            <a:fld id="{00000000-1234-1234-1234-123412341234}" type="slidenum">
              <a:rPr lang="en" smtClean="0"/>
              <a:pPr/>
              <a:t>69</a:t>
            </a:fld>
            <a:endParaRPr lang="en"/>
          </a:p>
        </p:txBody>
      </p:sp>
      <p:pic>
        <p:nvPicPr>
          <p:cNvPr id="4" name="Picture 3" descr="A diagram of a language&#10;&#10;Description automatically generated with medium confidence">
            <a:extLst>
              <a:ext uri="{FF2B5EF4-FFF2-40B4-BE49-F238E27FC236}">
                <a16:creationId xmlns:a16="http://schemas.microsoft.com/office/drawing/2014/main" id="{74BD88C2-47C8-C894-0528-AFB63C0DAFC8}"/>
              </a:ext>
            </a:extLst>
          </p:cNvPr>
          <p:cNvPicPr>
            <a:picLocks noChangeAspect="1"/>
          </p:cNvPicPr>
          <p:nvPr/>
        </p:nvPicPr>
        <p:blipFill rotWithShape="1">
          <a:blip r:embed="rId3">
            <a:extLst>
              <a:ext uri="{28A0092B-C50C-407E-A947-70E740481C1C}">
                <a14:useLocalDpi xmlns:a14="http://schemas.microsoft.com/office/drawing/2010/main" val="0"/>
              </a:ext>
            </a:extLst>
          </a:blip>
          <a:srcRect l="11827" r="65851" b="48021"/>
          <a:stretch/>
        </p:blipFill>
        <p:spPr>
          <a:xfrm>
            <a:off x="583659" y="1283569"/>
            <a:ext cx="2723745" cy="4936311"/>
          </a:xfrm>
          <a:prstGeom prst="rect">
            <a:avLst/>
          </a:prstGeom>
        </p:spPr>
      </p:pic>
      <p:pic>
        <p:nvPicPr>
          <p:cNvPr id="7" name="Picture 6" descr="A diagram of a language&#10;&#10;Description automatically generated with medium confidence">
            <a:extLst>
              <a:ext uri="{FF2B5EF4-FFF2-40B4-BE49-F238E27FC236}">
                <a16:creationId xmlns:a16="http://schemas.microsoft.com/office/drawing/2014/main" id="{3A89E281-79AE-25B0-6110-6194C7539E0E}"/>
              </a:ext>
            </a:extLst>
          </p:cNvPr>
          <p:cNvPicPr>
            <a:picLocks noChangeAspect="1"/>
          </p:cNvPicPr>
          <p:nvPr/>
        </p:nvPicPr>
        <p:blipFill rotWithShape="1">
          <a:blip r:embed="rId3">
            <a:extLst>
              <a:ext uri="{28A0092B-C50C-407E-A947-70E740481C1C}">
                <a14:useLocalDpi xmlns:a14="http://schemas.microsoft.com/office/drawing/2010/main" val="0"/>
              </a:ext>
            </a:extLst>
          </a:blip>
          <a:srcRect l="34149" t="9735" r="-1" b="77409"/>
          <a:stretch/>
        </p:blipFill>
        <p:spPr>
          <a:xfrm>
            <a:off x="3307401" y="2208179"/>
            <a:ext cx="8035403" cy="1220821"/>
          </a:xfrm>
          <a:prstGeom prst="rect">
            <a:avLst/>
          </a:prstGeom>
        </p:spPr>
      </p:pic>
      <p:sp>
        <p:nvSpPr>
          <p:cNvPr id="3" name="Rectangle 2">
            <a:extLst>
              <a:ext uri="{FF2B5EF4-FFF2-40B4-BE49-F238E27FC236}">
                <a16:creationId xmlns:a16="http://schemas.microsoft.com/office/drawing/2014/main" id="{2599CEE8-1F36-431C-1D14-6C91F99F3C6A}"/>
              </a:ext>
            </a:extLst>
          </p:cNvPr>
          <p:cNvSpPr/>
          <p:nvPr/>
        </p:nvSpPr>
        <p:spPr>
          <a:xfrm>
            <a:off x="145915" y="1283569"/>
            <a:ext cx="11462426" cy="5088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304;g22857952a9e_0_396">
            <a:extLst>
              <a:ext uri="{FF2B5EF4-FFF2-40B4-BE49-F238E27FC236}">
                <a16:creationId xmlns:a16="http://schemas.microsoft.com/office/drawing/2014/main" id="{DAA85588-F7AB-EF79-C9EA-F060A98D2979}"/>
              </a:ext>
            </a:extLst>
          </p:cNvPr>
          <p:cNvPicPr preferRelativeResize="0"/>
          <p:nvPr/>
        </p:nvPicPr>
        <p:blipFill rotWithShape="1">
          <a:blip r:embed="rId4">
            <a:alphaModFix/>
          </a:blip>
          <a:srcRect l="-3066" t="-14265" r="-3056" b="-14252"/>
          <a:stretch/>
        </p:blipFill>
        <p:spPr>
          <a:xfrm>
            <a:off x="2614926" y="2923589"/>
            <a:ext cx="4074201" cy="2174100"/>
          </a:xfrm>
          <a:prstGeom prst="rect">
            <a:avLst/>
          </a:prstGeom>
          <a:noFill/>
          <a:ln w="19050" cap="flat" cmpd="sng">
            <a:solidFill>
              <a:schemeClr val="dk1"/>
            </a:solidFill>
            <a:prstDash val="lgDash"/>
            <a:round/>
            <a:headEnd type="none" w="sm" len="sm"/>
            <a:tailEnd type="none" w="sm" len="sm"/>
          </a:ln>
        </p:spPr>
      </p:pic>
      <p:cxnSp>
        <p:nvCxnSpPr>
          <p:cNvPr id="10" name="Google Shape;308;g22857952a9e_0_396">
            <a:extLst>
              <a:ext uri="{FF2B5EF4-FFF2-40B4-BE49-F238E27FC236}">
                <a16:creationId xmlns:a16="http://schemas.microsoft.com/office/drawing/2014/main" id="{9C6EE56F-89CD-7A51-9C86-50F86500EF0C}"/>
              </a:ext>
            </a:extLst>
          </p:cNvPr>
          <p:cNvCxnSpPr>
            <a:cxnSpLocks/>
          </p:cNvCxnSpPr>
          <p:nvPr/>
        </p:nvCxnSpPr>
        <p:spPr>
          <a:xfrm>
            <a:off x="1734357" y="3758523"/>
            <a:ext cx="617008" cy="0"/>
          </a:xfrm>
          <a:prstGeom prst="straightConnector1">
            <a:avLst/>
          </a:prstGeom>
          <a:noFill/>
          <a:ln w="19050" cap="flat" cmpd="sng">
            <a:solidFill>
              <a:schemeClr val="dk1"/>
            </a:solidFill>
            <a:prstDash val="solid"/>
            <a:round/>
            <a:headEnd type="none" w="med" len="med"/>
            <a:tailEnd type="triangle" w="med" len="med"/>
          </a:ln>
        </p:spPr>
      </p:cxnSp>
      <p:sp>
        <p:nvSpPr>
          <p:cNvPr id="11" name="Google Shape;310;g22857952a9e_0_396">
            <a:extLst>
              <a:ext uri="{FF2B5EF4-FFF2-40B4-BE49-F238E27FC236}">
                <a16:creationId xmlns:a16="http://schemas.microsoft.com/office/drawing/2014/main" id="{A02EE22D-3B93-59FA-7CDC-514BF4161E1C}"/>
              </a:ext>
            </a:extLst>
          </p:cNvPr>
          <p:cNvSpPr/>
          <p:nvPr/>
        </p:nvSpPr>
        <p:spPr>
          <a:xfrm>
            <a:off x="3192676" y="2105963"/>
            <a:ext cx="2918700" cy="69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Model trained with</a:t>
            </a:r>
            <a:br>
              <a:rPr lang="en-SG" sz="2000">
                <a:solidFill>
                  <a:schemeClr val="dk1"/>
                </a:solidFill>
                <a:latin typeface="Helvetica Neue"/>
                <a:ea typeface="Helvetica Neue"/>
                <a:cs typeface="Helvetica Neue"/>
                <a:sym typeface="Helvetica Neue"/>
              </a:rPr>
            </a:br>
            <a:r>
              <a:rPr lang="en-SG" sz="2000" b="1">
                <a:solidFill>
                  <a:schemeClr val="dk1"/>
                </a:solidFill>
                <a:latin typeface="Helvetica Neue"/>
                <a:ea typeface="Helvetica Neue"/>
                <a:cs typeface="Helvetica Neue"/>
                <a:sym typeface="Helvetica Neue"/>
              </a:rPr>
              <a:t>language modeling</a:t>
            </a:r>
            <a:endParaRPr sz="2000" b="1">
              <a:solidFill>
                <a:schemeClr val="dk1"/>
              </a:solidFill>
              <a:latin typeface="Helvetica Neue"/>
              <a:ea typeface="Helvetica Neue"/>
              <a:cs typeface="Helvetica Neue"/>
              <a:sym typeface="Helvetica Neue"/>
            </a:endParaRPr>
          </a:p>
        </p:txBody>
      </p:sp>
      <p:sp>
        <p:nvSpPr>
          <p:cNvPr id="12" name="Google Shape;314;g22857952a9e_0_396">
            <a:extLst>
              <a:ext uri="{FF2B5EF4-FFF2-40B4-BE49-F238E27FC236}">
                <a16:creationId xmlns:a16="http://schemas.microsoft.com/office/drawing/2014/main" id="{8E98DF1F-1838-C65C-DB18-BE31BBAED8C6}"/>
              </a:ext>
            </a:extLst>
          </p:cNvPr>
          <p:cNvSpPr/>
          <p:nvPr/>
        </p:nvSpPr>
        <p:spPr>
          <a:xfrm>
            <a:off x="1629151" y="3238175"/>
            <a:ext cx="791400" cy="50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input</a:t>
            </a:r>
            <a:endParaRPr sz="2000" i="0" u="none" strike="noStrike" cap="none">
              <a:solidFill>
                <a:schemeClr val="dk1"/>
              </a:solidFill>
              <a:latin typeface="Helvetica Neue"/>
              <a:ea typeface="Helvetica Neue"/>
              <a:cs typeface="Helvetica Neue"/>
              <a:sym typeface="Helvetica Neue"/>
            </a:endParaRPr>
          </a:p>
        </p:txBody>
      </p:sp>
      <p:cxnSp>
        <p:nvCxnSpPr>
          <p:cNvPr id="14" name="Google Shape;308;g22857952a9e_0_396">
            <a:extLst>
              <a:ext uri="{FF2B5EF4-FFF2-40B4-BE49-F238E27FC236}">
                <a16:creationId xmlns:a16="http://schemas.microsoft.com/office/drawing/2014/main" id="{A90FF28E-EE54-DB03-7515-FCCBA2335EAF}"/>
              </a:ext>
            </a:extLst>
          </p:cNvPr>
          <p:cNvCxnSpPr>
            <a:cxnSpLocks/>
          </p:cNvCxnSpPr>
          <p:nvPr/>
        </p:nvCxnSpPr>
        <p:spPr>
          <a:xfrm>
            <a:off x="6906228" y="3758523"/>
            <a:ext cx="617008" cy="0"/>
          </a:xfrm>
          <a:prstGeom prst="straightConnector1">
            <a:avLst/>
          </a:prstGeom>
          <a:noFill/>
          <a:ln w="19050" cap="flat" cmpd="sng">
            <a:solidFill>
              <a:schemeClr val="dk1"/>
            </a:solidFill>
            <a:prstDash val="solid"/>
            <a:round/>
            <a:headEnd type="none" w="med" len="med"/>
            <a:tailEnd type="triangle" w="med" len="med"/>
          </a:ln>
        </p:spPr>
      </p:cxnSp>
      <p:pic>
        <p:nvPicPr>
          <p:cNvPr id="42" name="Google Shape;139;p23">
            <a:extLst>
              <a:ext uri="{FF2B5EF4-FFF2-40B4-BE49-F238E27FC236}">
                <a16:creationId xmlns:a16="http://schemas.microsoft.com/office/drawing/2014/main" id="{BCE01287-2F55-5216-CAF8-38DE8C0D4E57}"/>
              </a:ext>
            </a:extLst>
          </p:cNvPr>
          <p:cNvPicPr preferRelativeResize="0"/>
          <p:nvPr/>
        </p:nvPicPr>
        <p:blipFill rotWithShape="1">
          <a:blip r:embed="rId5">
            <a:alphaModFix/>
          </a:blip>
          <a:srcRect l="50577" t="75033" r="41018" b="15499"/>
          <a:stretch/>
        </p:blipFill>
        <p:spPr>
          <a:xfrm>
            <a:off x="7622431" y="3549154"/>
            <a:ext cx="988169" cy="386667"/>
          </a:xfrm>
          <a:prstGeom prst="rect">
            <a:avLst/>
          </a:prstGeom>
          <a:noFill/>
          <a:ln>
            <a:noFill/>
          </a:ln>
        </p:spPr>
      </p:pic>
      <p:sp>
        <p:nvSpPr>
          <p:cNvPr id="56" name="Google Shape;143;p23">
            <a:extLst>
              <a:ext uri="{FF2B5EF4-FFF2-40B4-BE49-F238E27FC236}">
                <a16:creationId xmlns:a16="http://schemas.microsoft.com/office/drawing/2014/main" id="{B92F4402-6475-B039-D8BB-843006285678}"/>
              </a:ext>
            </a:extLst>
          </p:cNvPr>
          <p:cNvSpPr/>
          <p:nvPr/>
        </p:nvSpPr>
        <p:spPr>
          <a:xfrm>
            <a:off x="9608141" y="2251953"/>
            <a:ext cx="2532001" cy="3080800"/>
          </a:xfrm>
          <a:prstGeom prst="roundRect">
            <a:avLst>
              <a:gd name="adj" fmla="val 7118"/>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 name="Google Shape;144;p23">
            <a:extLst>
              <a:ext uri="{FF2B5EF4-FFF2-40B4-BE49-F238E27FC236}">
                <a16:creationId xmlns:a16="http://schemas.microsoft.com/office/drawing/2014/main" id="{EE759151-785C-ECDB-FEBB-E4112A1EBA21}"/>
              </a:ext>
            </a:extLst>
          </p:cNvPr>
          <p:cNvSpPr txBox="1"/>
          <p:nvPr/>
        </p:nvSpPr>
        <p:spPr>
          <a:xfrm>
            <a:off x="10076741" y="2303786"/>
            <a:ext cx="2282401" cy="615513"/>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part-of-speech</a:t>
            </a:r>
            <a:endParaRPr sz="2400">
              <a:latin typeface="Calibri"/>
              <a:ea typeface="Calibri"/>
              <a:cs typeface="Calibri"/>
              <a:sym typeface="Calibri"/>
            </a:endParaRPr>
          </a:p>
        </p:txBody>
      </p:sp>
      <p:sp>
        <p:nvSpPr>
          <p:cNvPr id="58" name="Google Shape;145;p23">
            <a:extLst>
              <a:ext uri="{FF2B5EF4-FFF2-40B4-BE49-F238E27FC236}">
                <a16:creationId xmlns:a16="http://schemas.microsoft.com/office/drawing/2014/main" id="{F789CB24-8B4C-BABA-2432-464075C3CEBF}"/>
              </a:ext>
            </a:extLst>
          </p:cNvPr>
          <p:cNvSpPr txBox="1"/>
          <p:nvPr/>
        </p:nvSpPr>
        <p:spPr>
          <a:xfrm>
            <a:off x="10111074" y="3042786"/>
            <a:ext cx="2197201" cy="615513"/>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semantic role</a:t>
            </a:r>
            <a:endParaRPr sz="2400">
              <a:latin typeface="Calibri"/>
              <a:ea typeface="Calibri"/>
              <a:cs typeface="Calibri"/>
              <a:sym typeface="Calibri"/>
            </a:endParaRPr>
          </a:p>
        </p:txBody>
      </p:sp>
      <p:sp>
        <p:nvSpPr>
          <p:cNvPr id="59" name="Google Shape;146;p23">
            <a:extLst>
              <a:ext uri="{FF2B5EF4-FFF2-40B4-BE49-F238E27FC236}">
                <a16:creationId xmlns:a16="http://schemas.microsoft.com/office/drawing/2014/main" id="{5FCA31C3-46CE-A3C4-9C2C-FF7BD0C275DE}"/>
              </a:ext>
            </a:extLst>
          </p:cNvPr>
          <p:cNvSpPr txBox="1"/>
          <p:nvPr/>
        </p:nvSpPr>
        <p:spPr>
          <a:xfrm>
            <a:off x="9806274" y="3803186"/>
            <a:ext cx="2588801" cy="984845"/>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dependence on other words</a:t>
            </a:r>
            <a:endParaRPr sz="2400">
              <a:latin typeface="Calibri"/>
              <a:ea typeface="Calibri"/>
              <a:cs typeface="Calibri"/>
              <a:sym typeface="Calibri"/>
            </a:endParaRPr>
          </a:p>
        </p:txBody>
      </p:sp>
      <p:sp>
        <p:nvSpPr>
          <p:cNvPr id="60" name="Google Shape;147;p23">
            <a:extLst>
              <a:ext uri="{FF2B5EF4-FFF2-40B4-BE49-F238E27FC236}">
                <a16:creationId xmlns:a16="http://schemas.microsoft.com/office/drawing/2014/main" id="{581A6024-9F7E-A5DA-A5C3-CD414CC8A044}"/>
              </a:ext>
            </a:extLst>
          </p:cNvPr>
          <p:cNvSpPr txBox="1"/>
          <p:nvPr/>
        </p:nvSpPr>
        <p:spPr>
          <a:xfrm>
            <a:off x="10633975" y="4799287"/>
            <a:ext cx="499600" cy="615513"/>
          </a:xfrm>
          <a:prstGeom prst="rect">
            <a:avLst/>
          </a:prstGeom>
          <a:noFill/>
          <a:ln>
            <a:noFill/>
          </a:ln>
        </p:spPr>
        <p:txBody>
          <a:bodyPr spcFirstLastPara="1" wrap="square" lIns="121900" tIns="121900" rIns="121900" bIns="121900" anchor="t" anchorCtr="0">
            <a:spAutoFit/>
          </a:bodyPr>
          <a:lstStyle/>
          <a:p>
            <a:r>
              <a:rPr lang="en" sz="2400">
                <a:latin typeface="Montserrat"/>
                <a:ea typeface="Montserrat"/>
                <a:cs typeface="Montserrat"/>
                <a:sym typeface="Montserrat"/>
              </a:rPr>
              <a:t>...</a:t>
            </a:r>
            <a:endParaRPr sz="2400">
              <a:latin typeface="Montserrat"/>
              <a:ea typeface="Montserrat"/>
              <a:cs typeface="Montserrat"/>
              <a:sym typeface="Montserrat"/>
            </a:endParaRPr>
          </a:p>
        </p:txBody>
      </p:sp>
      <p:sp>
        <p:nvSpPr>
          <p:cNvPr id="61" name="Google Shape;148;p23">
            <a:extLst>
              <a:ext uri="{FF2B5EF4-FFF2-40B4-BE49-F238E27FC236}">
                <a16:creationId xmlns:a16="http://schemas.microsoft.com/office/drawing/2014/main" id="{18235F70-E3AD-7263-3617-D97612D24C42}"/>
              </a:ext>
            </a:extLst>
          </p:cNvPr>
          <p:cNvSpPr txBox="1"/>
          <p:nvPr/>
        </p:nvSpPr>
        <p:spPr>
          <a:xfrm>
            <a:off x="10633975" y="2690353"/>
            <a:ext cx="681200" cy="615513"/>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sp>
        <p:nvSpPr>
          <p:cNvPr id="62" name="Google Shape;149;p23">
            <a:extLst>
              <a:ext uri="{FF2B5EF4-FFF2-40B4-BE49-F238E27FC236}">
                <a16:creationId xmlns:a16="http://schemas.microsoft.com/office/drawing/2014/main" id="{C402E1C4-77A6-1462-C809-0C3E44642B1F}"/>
              </a:ext>
            </a:extLst>
          </p:cNvPr>
          <p:cNvSpPr txBox="1"/>
          <p:nvPr/>
        </p:nvSpPr>
        <p:spPr>
          <a:xfrm>
            <a:off x="10633975" y="3383053"/>
            <a:ext cx="681200" cy="615513"/>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sp>
        <p:nvSpPr>
          <p:cNvPr id="63" name="Google Shape;150;p23">
            <a:extLst>
              <a:ext uri="{FF2B5EF4-FFF2-40B4-BE49-F238E27FC236}">
                <a16:creationId xmlns:a16="http://schemas.microsoft.com/office/drawing/2014/main" id="{CCB983CE-90C4-C158-73A4-BE6FB81323E0}"/>
              </a:ext>
            </a:extLst>
          </p:cNvPr>
          <p:cNvSpPr txBox="1"/>
          <p:nvPr/>
        </p:nvSpPr>
        <p:spPr>
          <a:xfrm>
            <a:off x="10633975" y="4425220"/>
            <a:ext cx="681200" cy="615513"/>
          </a:xfrm>
          <a:prstGeom prst="rect">
            <a:avLst/>
          </a:prstGeom>
          <a:noFill/>
          <a:ln>
            <a:noFill/>
          </a:ln>
        </p:spPr>
        <p:txBody>
          <a:bodyPr spcFirstLastPara="1" wrap="square" lIns="121900" tIns="121900" rIns="121900" bIns="121900" anchor="t" anchorCtr="0">
            <a:spAutoFit/>
          </a:bodyPr>
          <a:lstStyle/>
          <a:p>
            <a:r>
              <a:rPr lang="en" sz="2400">
                <a:latin typeface="Calibri"/>
                <a:ea typeface="Calibri"/>
                <a:cs typeface="Calibri"/>
                <a:sym typeface="Calibri"/>
              </a:rPr>
              <a:t>+</a:t>
            </a:r>
            <a:endParaRPr sz="2400">
              <a:latin typeface="Calibri"/>
              <a:ea typeface="Calibri"/>
              <a:cs typeface="Calibri"/>
              <a:sym typeface="Calibri"/>
            </a:endParaRPr>
          </a:p>
        </p:txBody>
      </p:sp>
      <p:cxnSp>
        <p:nvCxnSpPr>
          <p:cNvPr id="448" name="Google Shape;151;p23">
            <a:extLst>
              <a:ext uri="{FF2B5EF4-FFF2-40B4-BE49-F238E27FC236}">
                <a16:creationId xmlns:a16="http://schemas.microsoft.com/office/drawing/2014/main" id="{12A3B439-C3E3-2A24-17F8-0E28770BAFF7}"/>
              </a:ext>
            </a:extLst>
          </p:cNvPr>
          <p:cNvCxnSpPr/>
          <p:nvPr/>
        </p:nvCxnSpPr>
        <p:spPr>
          <a:xfrm rot="10800000" flipH="1">
            <a:off x="8616536" y="2386228"/>
            <a:ext cx="995200" cy="1352000"/>
          </a:xfrm>
          <a:prstGeom prst="straightConnector1">
            <a:avLst/>
          </a:prstGeom>
          <a:noFill/>
          <a:ln w="9525" cap="flat" cmpd="sng">
            <a:solidFill>
              <a:schemeClr val="dk2"/>
            </a:solidFill>
            <a:prstDash val="solid"/>
            <a:round/>
            <a:headEnd type="none" w="med" len="med"/>
            <a:tailEnd type="none" w="med" len="med"/>
          </a:ln>
        </p:spPr>
      </p:cxnSp>
      <p:cxnSp>
        <p:nvCxnSpPr>
          <p:cNvPr id="449" name="Google Shape;152;p23">
            <a:extLst>
              <a:ext uri="{FF2B5EF4-FFF2-40B4-BE49-F238E27FC236}">
                <a16:creationId xmlns:a16="http://schemas.microsoft.com/office/drawing/2014/main" id="{B7D92EAF-81A7-3186-6FAC-46AD167733F5}"/>
              </a:ext>
            </a:extLst>
          </p:cNvPr>
          <p:cNvCxnSpPr/>
          <p:nvPr/>
        </p:nvCxnSpPr>
        <p:spPr>
          <a:xfrm>
            <a:off x="8616536" y="3738228"/>
            <a:ext cx="1013200" cy="1500800"/>
          </a:xfrm>
          <a:prstGeom prst="straightConnector1">
            <a:avLst/>
          </a:prstGeom>
          <a:noFill/>
          <a:ln w="9525" cap="flat" cmpd="sng">
            <a:solidFill>
              <a:schemeClr val="dk2"/>
            </a:solidFill>
            <a:prstDash val="solid"/>
            <a:round/>
            <a:headEnd type="none" w="med" len="med"/>
            <a:tailEnd type="none" w="med" len="med"/>
          </a:ln>
        </p:spPr>
      </p:cxnSp>
      <p:pic>
        <p:nvPicPr>
          <p:cNvPr id="450" name="Google Shape;303;g22857952a9e_0_396">
            <a:extLst>
              <a:ext uri="{FF2B5EF4-FFF2-40B4-BE49-F238E27FC236}">
                <a16:creationId xmlns:a16="http://schemas.microsoft.com/office/drawing/2014/main" id="{CE1BCBA6-75F2-9447-42D0-05CF9710DAEB}"/>
              </a:ext>
            </a:extLst>
          </p:cNvPr>
          <p:cNvPicPr preferRelativeResize="0"/>
          <p:nvPr/>
        </p:nvPicPr>
        <p:blipFill>
          <a:blip r:embed="rId6">
            <a:alphaModFix/>
          </a:blip>
          <a:stretch>
            <a:fillRect/>
          </a:stretch>
        </p:blipFill>
        <p:spPr>
          <a:xfrm>
            <a:off x="7962028" y="5706939"/>
            <a:ext cx="3292225" cy="971550"/>
          </a:xfrm>
          <a:prstGeom prst="rect">
            <a:avLst/>
          </a:prstGeom>
          <a:noFill/>
          <a:ln>
            <a:noFill/>
          </a:ln>
        </p:spPr>
      </p:pic>
      <p:sp>
        <p:nvSpPr>
          <p:cNvPr id="453" name="Google Shape;306;g22857952a9e_0_396">
            <a:extLst>
              <a:ext uri="{FF2B5EF4-FFF2-40B4-BE49-F238E27FC236}">
                <a16:creationId xmlns:a16="http://schemas.microsoft.com/office/drawing/2014/main" id="{4B9BE0AD-ED7F-1A1E-341C-10533FFD730C}"/>
              </a:ext>
            </a:extLst>
          </p:cNvPr>
          <p:cNvSpPr/>
          <p:nvPr/>
        </p:nvSpPr>
        <p:spPr>
          <a:xfrm>
            <a:off x="6906228" y="4904664"/>
            <a:ext cx="2664081" cy="97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SG" sz="2000">
                <a:solidFill>
                  <a:schemeClr val="dk1"/>
                </a:solidFill>
                <a:latin typeface="Helvetica Neue"/>
                <a:ea typeface="Helvetica Neue"/>
                <a:cs typeface="Helvetica Neue"/>
                <a:sym typeface="Helvetica Neue"/>
              </a:rPr>
              <a:t>Use syntax/semantic to predict brain activity</a:t>
            </a:r>
            <a:endParaRPr sz="2000" i="0" u="none" strike="noStrike" cap="none">
              <a:solidFill>
                <a:schemeClr val="dk1"/>
              </a:solidFill>
              <a:latin typeface="Helvetica Neue"/>
              <a:ea typeface="Helvetica Neue"/>
              <a:cs typeface="Helvetica Neue"/>
              <a:sym typeface="Helvetica Neue"/>
            </a:endParaRPr>
          </a:p>
        </p:txBody>
      </p:sp>
      <p:pic>
        <p:nvPicPr>
          <p:cNvPr id="454" name="Picture 453" descr="A diagram of a language&#10;&#10;Description automatically generated with medium confidence">
            <a:extLst>
              <a:ext uri="{FF2B5EF4-FFF2-40B4-BE49-F238E27FC236}">
                <a16:creationId xmlns:a16="http://schemas.microsoft.com/office/drawing/2014/main" id="{82465975-5886-AE5A-F2F1-428A8F2FC600}"/>
              </a:ext>
            </a:extLst>
          </p:cNvPr>
          <p:cNvPicPr>
            <a:picLocks noChangeAspect="1"/>
          </p:cNvPicPr>
          <p:nvPr/>
        </p:nvPicPr>
        <p:blipFill rotWithShape="1">
          <a:blip r:embed="rId3">
            <a:extLst>
              <a:ext uri="{28A0092B-C50C-407E-A947-70E740481C1C}">
                <a14:useLocalDpi xmlns:a14="http://schemas.microsoft.com/office/drawing/2010/main" val="0"/>
              </a:ext>
            </a:extLst>
          </a:blip>
          <a:srcRect l="34149" t="12571" r="39736" b="80711"/>
          <a:stretch/>
        </p:blipFill>
        <p:spPr>
          <a:xfrm>
            <a:off x="6523223" y="623768"/>
            <a:ext cx="3186583" cy="637914"/>
          </a:xfrm>
          <a:prstGeom prst="rect">
            <a:avLst/>
          </a:prstGeom>
        </p:spPr>
      </p:pic>
      <p:pic>
        <p:nvPicPr>
          <p:cNvPr id="455" name="Picture 454" descr="Diagram&#10;&#10;Description automatically generated">
            <a:extLst>
              <a:ext uri="{FF2B5EF4-FFF2-40B4-BE49-F238E27FC236}">
                <a16:creationId xmlns:a16="http://schemas.microsoft.com/office/drawing/2014/main" id="{1A094807-2A12-600E-E307-93FBF6AA47D3}"/>
              </a:ext>
            </a:extLst>
          </p:cNvPr>
          <p:cNvPicPr>
            <a:picLocks noChangeAspect="1"/>
          </p:cNvPicPr>
          <p:nvPr/>
        </p:nvPicPr>
        <p:blipFill rotWithShape="1">
          <a:blip r:embed="rId7">
            <a:extLst>
              <a:ext uri="{28A0092B-C50C-407E-A947-70E740481C1C}">
                <a14:useLocalDpi xmlns:a14="http://schemas.microsoft.com/office/drawing/2010/main" val="0"/>
              </a:ext>
            </a:extLst>
          </a:blip>
          <a:srcRect t="7885" r="56160" b="79542"/>
          <a:stretch/>
        </p:blipFill>
        <p:spPr>
          <a:xfrm>
            <a:off x="8892" y="2725262"/>
            <a:ext cx="2276270" cy="591812"/>
          </a:xfrm>
          <a:prstGeom prst="rect">
            <a:avLst/>
          </a:prstGeom>
        </p:spPr>
      </p:pic>
    </p:spTree>
    <p:extLst>
      <p:ext uri="{BB962C8B-B14F-4D97-AF65-F5344CB8AC3E}">
        <p14:creationId xmlns:p14="http://schemas.microsoft.com/office/powerpoint/2010/main" val="12251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p:bldP spid="56" grpId="0" animBg="1"/>
      <p:bldP spid="57" grpId="0"/>
      <p:bldP spid="58" grpId="0"/>
      <p:bldP spid="59" grpId="0"/>
      <p:bldP spid="60" grpId="0"/>
      <p:bldP spid="61" grpId="0"/>
      <p:bldP spid="62" grpId="0"/>
      <p:bldP spid="63" grpId="0"/>
      <p:bldP spid="4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2857952a9e_0_169"/>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chemeClr val="dk1"/>
                </a:solidFill>
                <a:latin typeface="Helvetica Neue"/>
                <a:ea typeface="Helvetica Neue"/>
                <a:cs typeface="Helvetica Neue"/>
                <a:sym typeface="Helvetica Neue"/>
              </a:rPr>
              <a:t>Language models are trained to predict missing words</a:t>
            </a:r>
            <a:endParaRPr sz="2800" b="1" i="0" u="none" strike="noStrike" cap="none">
              <a:solidFill>
                <a:schemeClr val="dk1"/>
              </a:solidFill>
              <a:latin typeface="Helvetica Neue"/>
              <a:ea typeface="Helvetica Neue"/>
              <a:cs typeface="Helvetica Neue"/>
              <a:sym typeface="Helvetica Neue"/>
            </a:endParaRPr>
          </a:p>
        </p:txBody>
      </p:sp>
      <p:sp>
        <p:nvSpPr>
          <p:cNvPr id="137" name="Google Shape;137;g22857952a9e_0_169"/>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SG"/>
              <a:t>7</a:t>
            </a:fld>
            <a:endParaRPr/>
          </a:p>
        </p:txBody>
      </p:sp>
      <p:sp>
        <p:nvSpPr>
          <p:cNvPr id="138" name="Google Shape;138;g22857952a9e_0_169"/>
          <p:cNvSpPr/>
          <p:nvPr/>
        </p:nvSpPr>
        <p:spPr>
          <a:xfrm>
            <a:off x="1476900" y="3063900"/>
            <a:ext cx="9238200" cy="1170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SG" sz="2800" b="1">
                <a:latin typeface="Helvetica Neue"/>
                <a:ea typeface="Helvetica Neue"/>
                <a:cs typeface="Helvetica Neue"/>
                <a:sym typeface="Helvetica Neue"/>
              </a:rPr>
              <a:t>Language model</a:t>
            </a:r>
            <a:endParaRPr sz="2800" b="1">
              <a:latin typeface="Helvetica Neue"/>
              <a:ea typeface="Helvetica Neue"/>
              <a:cs typeface="Helvetica Neue"/>
              <a:sym typeface="Helvetica Neue"/>
            </a:endParaRPr>
          </a:p>
        </p:txBody>
      </p:sp>
      <p:cxnSp>
        <p:nvCxnSpPr>
          <p:cNvPr id="139" name="Google Shape;139;g22857952a9e_0_169"/>
          <p:cNvCxnSpPr/>
          <p:nvPr/>
        </p:nvCxnSpPr>
        <p:spPr>
          <a:xfrm rot="10800000">
            <a:off x="2225488" y="4233625"/>
            <a:ext cx="0" cy="807000"/>
          </a:xfrm>
          <a:prstGeom prst="straightConnector1">
            <a:avLst/>
          </a:prstGeom>
          <a:noFill/>
          <a:ln w="38100" cap="flat" cmpd="sng">
            <a:solidFill>
              <a:schemeClr val="dk1"/>
            </a:solidFill>
            <a:prstDash val="solid"/>
            <a:round/>
            <a:headEnd type="none" w="med" len="med"/>
            <a:tailEnd type="triangle" w="med" len="med"/>
          </a:ln>
        </p:spPr>
      </p:cxnSp>
      <p:cxnSp>
        <p:nvCxnSpPr>
          <p:cNvPr id="140" name="Google Shape;140;g22857952a9e_0_169"/>
          <p:cNvCxnSpPr/>
          <p:nvPr/>
        </p:nvCxnSpPr>
        <p:spPr>
          <a:xfrm rot="10800000">
            <a:off x="4160744" y="4233625"/>
            <a:ext cx="0" cy="807000"/>
          </a:xfrm>
          <a:prstGeom prst="straightConnector1">
            <a:avLst/>
          </a:prstGeom>
          <a:noFill/>
          <a:ln w="38100" cap="flat" cmpd="sng">
            <a:solidFill>
              <a:schemeClr val="dk1"/>
            </a:solidFill>
            <a:prstDash val="solid"/>
            <a:round/>
            <a:headEnd type="none" w="med" len="med"/>
            <a:tailEnd type="triangle" w="med" len="med"/>
          </a:ln>
        </p:spPr>
      </p:cxnSp>
      <p:cxnSp>
        <p:nvCxnSpPr>
          <p:cNvPr id="141" name="Google Shape;141;g22857952a9e_0_169"/>
          <p:cNvCxnSpPr/>
          <p:nvPr/>
        </p:nvCxnSpPr>
        <p:spPr>
          <a:xfrm rot="10800000">
            <a:off x="6096000" y="4233625"/>
            <a:ext cx="0" cy="807000"/>
          </a:xfrm>
          <a:prstGeom prst="straightConnector1">
            <a:avLst/>
          </a:prstGeom>
          <a:noFill/>
          <a:ln w="38100" cap="flat" cmpd="sng">
            <a:solidFill>
              <a:schemeClr val="dk1"/>
            </a:solidFill>
            <a:prstDash val="solid"/>
            <a:round/>
            <a:headEnd type="none" w="med" len="med"/>
            <a:tailEnd type="triangle" w="med" len="med"/>
          </a:ln>
        </p:spPr>
      </p:cxnSp>
      <p:cxnSp>
        <p:nvCxnSpPr>
          <p:cNvPr id="142" name="Google Shape;142;g22857952a9e_0_169"/>
          <p:cNvCxnSpPr/>
          <p:nvPr/>
        </p:nvCxnSpPr>
        <p:spPr>
          <a:xfrm rot="10800000">
            <a:off x="8031256" y="4233625"/>
            <a:ext cx="0" cy="807000"/>
          </a:xfrm>
          <a:prstGeom prst="straightConnector1">
            <a:avLst/>
          </a:prstGeom>
          <a:noFill/>
          <a:ln w="38100" cap="flat" cmpd="sng">
            <a:solidFill>
              <a:schemeClr val="dk1"/>
            </a:solidFill>
            <a:prstDash val="solid"/>
            <a:round/>
            <a:headEnd type="none" w="med" len="med"/>
            <a:tailEnd type="triangle" w="med" len="med"/>
          </a:ln>
        </p:spPr>
      </p:cxnSp>
      <p:cxnSp>
        <p:nvCxnSpPr>
          <p:cNvPr id="143" name="Google Shape;143;g22857952a9e_0_169"/>
          <p:cNvCxnSpPr/>
          <p:nvPr/>
        </p:nvCxnSpPr>
        <p:spPr>
          <a:xfrm rot="10800000">
            <a:off x="9966513" y="4233625"/>
            <a:ext cx="0" cy="807000"/>
          </a:xfrm>
          <a:prstGeom prst="straightConnector1">
            <a:avLst/>
          </a:prstGeom>
          <a:noFill/>
          <a:ln w="38100" cap="flat" cmpd="sng">
            <a:solidFill>
              <a:schemeClr val="dk1"/>
            </a:solidFill>
            <a:prstDash val="solid"/>
            <a:round/>
            <a:headEnd type="none" w="med" len="med"/>
            <a:tailEnd type="triangle" w="med" len="med"/>
          </a:ln>
        </p:spPr>
      </p:cxnSp>
      <p:sp>
        <p:nvSpPr>
          <p:cNvPr id="144" name="Google Shape;144;g22857952a9e_0_169"/>
          <p:cNvSpPr/>
          <p:nvPr/>
        </p:nvSpPr>
        <p:spPr>
          <a:xfrm>
            <a:off x="145315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a:solidFill>
                  <a:schemeClr val="dk1"/>
                </a:solidFill>
                <a:latin typeface="Helvetica Neue"/>
                <a:ea typeface="Helvetica Neue"/>
                <a:cs typeface="Helvetica Neue"/>
                <a:sym typeface="Helvetica Neue"/>
              </a:rPr>
              <a:t>The</a:t>
            </a:r>
            <a:endParaRPr sz="3500">
              <a:solidFill>
                <a:schemeClr val="dk1"/>
              </a:solidFill>
              <a:latin typeface="Helvetica Neue"/>
              <a:ea typeface="Helvetica Neue"/>
              <a:cs typeface="Helvetica Neue"/>
              <a:sym typeface="Helvetica Neue"/>
            </a:endParaRPr>
          </a:p>
        </p:txBody>
      </p:sp>
      <p:sp>
        <p:nvSpPr>
          <p:cNvPr id="145" name="Google Shape;145;g22857952a9e_0_169"/>
          <p:cNvSpPr/>
          <p:nvPr/>
        </p:nvSpPr>
        <p:spPr>
          <a:xfrm>
            <a:off x="338840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a:solidFill>
                  <a:schemeClr val="dk1"/>
                </a:solidFill>
                <a:latin typeface="Helvetica Neue"/>
                <a:ea typeface="Helvetica Neue"/>
                <a:cs typeface="Helvetica Neue"/>
                <a:sym typeface="Helvetica Neue"/>
              </a:rPr>
              <a:t>quick</a:t>
            </a:r>
            <a:endParaRPr sz="3500">
              <a:solidFill>
                <a:schemeClr val="dk1"/>
              </a:solidFill>
              <a:latin typeface="Helvetica Neue"/>
              <a:ea typeface="Helvetica Neue"/>
              <a:cs typeface="Helvetica Neue"/>
              <a:sym typeface="Helvetica Neue"/>
            </a:endParaRPr>
          </a:p>
        </p:txBody>
      </p:sp>
      <p:sp>
        <p:nvSpPr>
          <p:cNvPr id="146" name="Google Shape;146;g22857952a9e_0_169"/>
          <p:cNvSpPr/>
          <p:nvPr/>
        </p:nvSpPr>
        <p:spPr>
          <a:xfrm>
            <a:off x="532365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a:solidFill>
                  <a:schemeClr val="dk1"/>
                </a:solidFill>
                <a:latin typeface="Helvetica Neue"/>
                <a:ea typeface="Helvetica Neue"/>
                <a:cs typeface="Helvetica Neue"/>
                <a:sym typeface="Helvetica Neue"/>
              </a:rPr>
              <a:t>brown</a:t>
            </a:r>
            <a:endParaRPr sz="3500">
              <a:solidFill>
                <a:schemeClr val="dk1"/>
              </a:solidFill>
              <a:latin typeface="Helvetica Neue"/>
              <a:ea typeface="Helvetica Neue"/>
              <a:cs typeface="Helvetica Neue"/>
              <a:sym typeface="Helvetica Neue"/>
            </a:endParaRPr>
          </a:p>
        </p:txBody>
      </p:sp>
      <p:sp>
        <p:nvSpPr>
          <p:cNvPr id="147" name="Google Shape;147;g22857952a9e_0_169"/>
          <p:cNvSpPr/>
          <p:nvPr/>
        </p:nvSpPr>
        <p:spPr>
          <a:xfrm>
            <a:off x="7258900" y="516327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a:solidFill>
                  <a:schemeClr val="dk1"/>
                </a:solidFill>
                <a:latin typeface="Helvetica Neue"/>
                <a:ea typeface="Helvetica Neue"/>
                <a:cs typeface="Helvetica Neue"/>
                <a:sym typeface="Helvetica Neue"/>
              </a:rPr>
              <a:t>fox</a:t>
            </a:r>
            <a:endParaRPr sz="3500">
              <a:solidFill>
                <a:schemeClr val="dk1"/>
              </a:solidFill>
              <a:latin typeface="Helvetica Neue"/>
              <a:ea typeface="Helvetica Neue"/>
              <a:cs typeface="Helvetica Neue"/>
              <a:sym typeface="Helvetica Neue"/>
            </a:endParaRPr>
          </a:p>
        </p:txBody>
      </p:sp>
      <p:sp>
        <p:nvSpPr>
          <p:cNvPr id="148" name="Google Shape;148;g22857952a9e_0_169"/>
          <p:cNvSpPr/>
          <p:nvPr/>
        </p:nvSpPr>
        <p:spPr>
          <a:xfrm>
            <a:off x="8908100" y="5163275"/>
            <a:ext cx="21168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500" b="1">
                <a:solidFill>
                  <a:schemeClr val="dk1"/>
                </a:solidFill>
                <a:latin typeface="Helvetica Neue"/>
                <a:ea typeface="Helvetica Neue"/>
                <a:cs typeface="Helvetica Neue"/>
                <a:sym typeface="Helvetica Neue"/>
              </a:rPr>
              <a:t>[MASK]</a:t>
            </a:r>
            <a:endParaRPr sz="3500" b="1">
              <a:solidFill>
                <a:schemeClr val="dk1"/>
              </a:solidFill>
              <a:latin typeface="Helvetica Neue"/>
              <a:ea typeface="Helvetica Neue"/>
              <a:cs typeface="Helvetica Neue"/>
              <a:sym typeface="Helvetica Neue"/>
            </a:endParaRPr>
          </a:p>
        </p:txBody>
      </p:sp>
      <p:cxnSp>
        <p:nvCxnSpPr>
          <p:cNvPr id="149" name="Google Shape;149;g22857952a9e_0_169"/>
          <p:cNvCxnSpPr/>
          <p:nvPr/>
        </p:nvCxnSpPr>
        <p:spPr>
          <a:xfrm rot="10800000">
            <a:off x="9966506" y="2256900"/>
            <a:ext cx="0" cy="807000"/>
          </a:xfrm>
          <a:prstGeom prst="straightConnector1">
            <a:avLst/>
          </a:prstGeom>
          <a:noFill/>
          <a:ln w="38100" cap="flat" cmpd="sng">
            <a:solidFill>
              <a:schemeClr val="dk1"/>
            </a:solidFill>
            <a:prstDash val="solid"/>
            <a:round/>
            <a:headEnd type="none" w="med" len="med"/>
            <a:tailEnd type="triangle" w="med" len="med"/>
          </a:ln>
        </p:spPr>
      </p:cxnSp>
      <p:sp>
        <p:nvSpPr>
          <p:cNvPr id="150" name="Google Shape;150;g22857952a9e_0_169"/>
          <p:cNvSpPr/>
          <p:nvPr/>
        </p:nvSpPr>
        <p:spPr>
          <a:xfrm>
            <a:off x="9194150" y="1548925"/>
            <a:ext cx="1544700" cy="72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SG" sz="3600" b="1">
                <a:solidFill>
                  <a:schemeClr val="dk1"/>
                </a:solidFill>
                <a:latin typeface="Helvetica Neue"/>
                <a:ea typeface="Helvetica Neue"/>
                <a:cs typeface="Helvetica Neue"/>
                <a:sym typeface="Helvetica Neue"/>
              </a:rPr>
              <a:t>jumps</a:t>
            </a:r>
            <a:endParaRPr sz="3600" b="1">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7A15D-AB41-D45F-4838-8219612C462F}"/>
              </a:ext>
            </a:extLst>
          </p:cNvPr>
          <p:cNvSpPr>
            <a:spLocks noGrp="1"/>
          </p:cNvSpPr>
          <p:nvPr>
            <p:ph type="title"/>
          </p:nvPr>
        </p:nvSpPr>
        <p:spPr>
          <a:xfrm>
            <a:off x="0" y="1"/>
            <a:ext cx="12192000" cy="556813"/>
          </a:xfrm>
        </p:spPr>
        <p:txBody>
          <a:bodyPr>
            <a:normAutofit/>
          </a:bodyPr>
          <a:lstStyle/>
          <a:p>
            <a:r>
              <a:rPr lang="en-US" sz="2800" b="1">
                <a:latin typeface="Helvetica Neue"/>
              </a:rPr>
              <a:t>Hierarchical syntax encoded in language ROIs at early delays</a:t>
            </a:r>
          </a:p>
        </p:txBody>
      </p:sp>
      <p:pic>
        <p:nvPicPr>
          <p:cNvPr id="4" name="Picture 3" descr="A red and blue rock&#10;&#10;Description automatically generated">
            <a:extLst>
              <a:ext uri="{FF2B5EF4-FFF2-40B4-BE49-F238E27FC236}">
                <a16:creationId xmlns:a16="http://schemas.microsoft.com/office/drawing/2014/main" id="{56098D1B-7953-73A8-3CC0-7D1BA49EB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52" y="1431905"/>
            <a:ext cx="1374859" cy="1052512"/>
          </a:xfrm>
          <a:prstGeom prst="rect">
            <a:avLst/>
          </a:prstGeom>
        </p:spPr>
      </p:pic>
      <p:pic>
        <p:nvPicPr>
          <p:cNvPr id="5" name="Picture 4" descr="A red and blue brain&#10;&#10;Description automatically generated">
            <a:extLst>
              <a:ext uri="{FF2B5EF4-FFF2-40B4-BE49-F238E27FC236}">
                <a16:creationId xmlns:a16="http://schemas.microsoft.com/office/drawing/2014/main" id="{3D8A4F64-9BCF-8956-F00E-E3D4967FD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0" y="2484413"/>
            <a:ext cx="1399282" cy="1052512"/>
          </a:xfrm>
          <a:prstGeom prst="rect">
            <a:avLst/>
          </a:prstGeom>
        </p:spPr>
      </p:pic>
      <p:pic>
        <p:nvPicPr>
          <p:cNvPr id="6" name="Picture 5" descr="A red and blue rock&#10;&#10;Description automatically generated">
            <a:extLst>
              <a:ext uri="{FF2B5EF4-FFF2-40B4-BE49-F238E27FC236}">
                <a16:creationId xmlns:a16="http://schemas.microsoft.com/office/drawing/2014/main" id="{CF250152-C694-25E0-11C4-151540E43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20" y="2484412"/>
            <a:ext cx="1399282" cy="1052514"/>
          </a:xfrm>
          <a:prstGeom prst="rect">
            <a:avLst/>
          </a:prstGeom>
        </p:spPr>
      </p:pic>
      <p:pic>
        <p:nvPicPr>
          <p:cNvPr id="7" name="Picture 6" descr="A red and blue rock&#10;&#10;Description automatically generated">
            <a:extLst>
              <a:ext uri="{FF2B5EF4-FFF2-40B4-BE49-F238E27FC236}">
                <a16:creationId xmlns:a16="http://schemas.microsoft.com/office/drawing/2014/main" id="{C3F16ADC-C14C-7341-926C-5B011B272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20" y="1431900"/>
            <a:ext cx="1300544" cy="1052513"/>
          </a:xfrm>
          <a:prstGeom prst="rect">
            <a:avLst/>
          </a:prstGeom>
        </p:spPr>
      </p:pic>
      <p:pic>
        <p:nvPicPr>
          <p:cNvPr id="8" name="Picture 7" descr="A red and yellow rock&#10;&#10;Description automatically generated">
            <a:extLst>
              <a:ext uri="{FF2B5EF4-FFF2-40B4-BE49-F238E27FC236}">
                <a16:creationId xmlns:a16="http://schemas.microsoft.com/office/drawing/2014/main" id="{163E602F-DE92-2261-168A-F54D1D133D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1074" y="1431903"/>
            <a:ext cx="1373615" cy="1051560"/>
          </a:xfrm>
          <a:prstGeom prst="rect">
            <a:avLst/>
          </a:prstGeom>
        </p:spPr>
      </p:pic>
      <p:pic>
        <p:nvPicPr>
          <p:cNvPr id="9" name="Picture 8" descr="A red and yellow rock&#10;&#10;Description automatically generated">
            <a:extLst>
              <a:ext uri="{FF2B5EF4-FFF2-40B4-BE49-F238E27FC236}">
                <a16:creationId xmlns:a16="http://schemas.microsoft.com/office/drawing/2014/main" id="{F410C309-A56A-A7E7-C079-783D194026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9125" y="1429999"/>
            <a:ext cx="1373616" cy="1051560"/>
          </a:xfrm>
          <a:prstGeom prst="rect">
            <a:avLst/>
          </a:prstGeom>
        </p:spPr>
      </p:pic>
      <p:pic>
        <p:nvPicPr>
          <p:cNvPr id="10" name="Picture 9" descr="A red and blue object&#10;&#10;Description automatically generated">
            <a:extLst>
              <a:ext uri="{FF2B5EF4-FFF2-40B4-BE49-F238E27FC236}">
                <a16:creationId xmlns:a16="http://schemas.microsoft.com/office/drawing/2014/main" id="{1E20C69A-FA46-8E2A-B947-535A6271BA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8874" y="2485365"/>
            <a:ext cx="1398014" cy="1051560"/>
          </a:xfrm>
          <a:prstGeom prst="rect">
            <a:avLst/>
          </a:prstGeom>
        </p:spPr>
      </p:pic>
      <p:pic>
        <p:nvPicPr>
          <p:cNvPr id="11" name="Picture 10" descr="A red and blue rock&#10;&#10;Description automatically generated">
            <a:extLst>
              <a:ext uri="{FF2B5EF4-FFF2-40B4-BE49-F238E27FC236}">
                <a16:creationId xmlns:a16="http://schemas.microsoft.com/office/drawing/2014/main" id="{A5604B21-B468-EA38-271D-F6A89E60ED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9088" y="2483461"/>
            <a:ext cx="1373615" cy="1051560"/>
          </a:xfrm>
          <a:prstGeom prst="rect">
            <a:avLst/>
          </a:prstGeom>
        </p:spPr>
      </p:pic>
      <p:pic>
        <p:nvPicPr>
          <p:cNvPr id="12" name="Picture 11" descr="A red and yellow rock&#10;&#10;Description automatically generated">
            <a:extLst>
              <a:ext uri="{FF2B5EF4-FFF2-40B4-BE49-F238E27FC236}">
                <a16:creationId xmlns:a16="http://schemas.microsoft.com/office/drawing/2014/main" id="{E1A2526D-88F9-7CE1-6910-2AFA414F15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01636" y="1429999"/>
            <a:ext cx="1373615" cy="1051560"/>
          </a:xfrm>
          <a:prstGeom prst="rect">
            <a:avLst/>
          </a:prstGeom>
        </p:spPr>
      </p:pic>
      <p:pic>
        <p:nvPicPr>
          <p:cNvPr id="13" name="Picture 12" descr="A red and yellow rock&#10;&#10;Description automatically generated">
            <a:extLst>
              <a:ext uri="{FF2B5EF4-FFF2-40B4-BE49-F238E27FC236}">
                <a16:creationId xmlns:a16="http://schemas.microsoft.com/office/drawing/2014/main" id="{74361C96-E679-73FE-AEEB-24BA6FAC95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7451" y="1429999"/>
            <a:ext cx="1373615" cy="1051560"/>
          </a:xfrm>
          <a:prstGeom prst="rect">
            <a:avLst/>
          </a:prstGeom>
        </p:spPr>
      </p:pic>
      <p:pic>
        <p:nvPicPr>
          <p:cNvPr id="14" name="Picture 13" descr="A red and black rock&#10;&#10;Description automatically generated">
            <a:extLst>
              <a:ext uri="{FF2B5EF4-FFF2-40B4-BE49-F238E27FC236}">
                <a16:creationId xmlns:a16="http://schemas.microsoft.com/office/drawing/2014/main" id="{5AD4D11E-A05E-8E74-7B29-D8183E8E5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0194" y="2481559"/>
            <a:ext cx="1398014" cy="1051560"/>
          </a:xfrm>
          <a:prstGeom prst="rect">
            <a:avLst/>
          </a:prstGeom>
        </p:spPr>
      </p:pic>
      <p:pic>
        <p:nvPicPr>
          <p:cNvPr id="15" name="Picture 14" descr="A red and black rock&#10;&#10;Description automatically generated">
            <a:extLst>
              <a:ext uri="{FF2B5EF4-FFF2-40B4-BE49-F238E27FC236}">
                <a16:creationId xmlns:a16="http://schemas.microsoft.com/office/drawing/2014/main" id="{F6582792-780F-5AE0-A476-A5B344F124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8208" y="2481559"/>
            <a:ext cx="1398014" cy="1051560"/>
          </a:xfrm>
          <a:prstGeom prst="rect">
            <a:avLst/>
          </a:prstGeom>
        </p:spPr>
      </p:pic>
      <p:pic>
        <p:nvPicPr>
          <p:cNvPr id="16" name="Picture 15" descr="A red and yellow rock&#10;&#10;Description automatically generated">
            <a:extLst>
              <a:ext uri="{FF2B5EF4-FFF2-40B4-BE49-F238E27FC236}">
                <a16:creationId xmlns:a16="http://schemas.microsoft.com/office/drawing/2014/main" id="{D50356D0-74BD-EFDB-ACE4-8ABA1059853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41510" y="1429999"/>
            <a:ext cx="1380935" cy="1051560"/>
          </a:xfrm>
          <a:prstGeom prst="rect">
            <a:avLst/>
          </a:prstGeom>
        </p:spPr>
      </p:pic>
      <p:pic>
        <p:nvPicPr>
          <p:cNvPr id="17" name="Picture 16" descr="A red and orange object&#10;&#10;Description automatically generated with medium confidence">
            <a:extLst>
              <a:ext uri="{FF2B5EF4-FFF2-40B4-BE49-F238E27FC236}">
                <a16:creationId xmlns:a16="http://schemas.microsoft.com/office/drawing/2014/main" id="{7B16C78A-F402-9DF5-B544-8E69E0E479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30530" y="2481559"/>
            <a:ext cx="1402893" cy="1051560"/>
          </a:xfrm>
          <a:prstGeom prst="rect">
            <a:avLst/>
          </a:prstGeom>
        </p:spPr>
      </p:pic>
      <p:pic>
        <p:nvPicPr>
          <p:cNvPr id="18" name="Picture 17" descr="A close up of a rock&#10;&#10;Description automatically generated">
            <a:extLst>
              <a:ext uri="{FF2B5EF4-FFF2-40B4-BE49-F238E27FC236}">
                <a16:creationId xmlns:a16="http://schemas.microsoft.com/office/drawing/2014/main" id="{E71C8997-6572-D743-A371-6360F008D3F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44403" y="1429999"/>
            <a:ext cx="1380935" cy="1051560"/>
          </a:xfrm>
          <a:prstGeom prst="rect">
            <a:avLst/>
          </a:prstGeom>
        </p:spPr>
      </p:pic>
      <p:pic>
        <p:nvPicPr>
          <p:cNvPr id="19" name="Picture 18" descr="A red and yellow rock&#10;&#10;Description automatically generated">
            <a:extLst>
              <a:ext uri="{FF2B5EF4-FFF2-40B4-BE49-F238E27FC236}">
                <a16:creationId xmlns:a16="http://schemas.microsoft.com/office/drawing/2014/main" id="{37DA84CC-2EA9-58FE-7E70-9E72EB3DDC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47137" y="2481559"/>
            <a:ext cx="1400453" cy="1051560"/>
          </a:xfrm>
          <a:prstGeom prst="rect">
            <a:avLst/>
          </a:prstGeom>
        </p:spPr>
      </p:pic>
      <p:pic>
        <p:nvPicPr>
          <p:cNvPr id="20" name="Picture 19" descr="A red and yellow rock&#10;&#10;Description automatically generated">
            <a:extLst>
              <a:ext uri="{FF2B5EF4-FFF2-40B4-BE49-F238E27FC236}">
                <a16:creationId xmlns:a16="http://schemas.microsoft.com/office/drawing/2014/main" id="{7D6B08B0-82D9-45F0-5EAD-A20B1747B4A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933" y="4067149"/>
            <a:ext cx="1376055" cy="1051560"/>
          </a:xfrm>
          <a:prstGeom prst="rect">
            <a:avLst/>
          </a:prstGeom>
        </p:spPr>
      </p:pic>
      <p:pic>
        <p:nvPicPr>
          <p:cNvPr id="21" name="Picture 20">
            <a:extLst>
              <a:ext uri="{FF2B5EF4-FFF2-40B4-BE49-F238E27FC236}">
                <a16:creationId xmlns:a16="http://schemas.microsoft.com/office/drawing/2014/main" id="{7C6E5832-2CD7-3E8C-8738-7BA9445640D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933" y="5118709"/>
            <a:ext cx="1402893" cy="1051560"/>
          </a:xfrm>
          <a:prstGeom prst="rect">
            <a:avLst/>
          </a:prstGeom>
        </p:spPr>
      </p:pic>
      <p:pic>
        <p:nvPicPr>
          <p:cNvPr id="22" name="Picture 21" descr="A close up of a rock&#10;&#10;Description automatically generated">
            <a:extLst>
              <a:ext uri="{FF2B5EF4-FFF2-40B4-BE49-F238E27FC236}">
                <a16:creationId xmlns:a16="http://schemas.microsoft.com/office/drawing/2014/main" id="{86643B1D-AFD5-2A8D-A13E-F4496CEFC47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04914" y="4066197"/>
            <a:ext cx="1376055" cy="1051560"/>
          </a:xfrm>
          <a:prstGeom prst="rect">
            <a:avLst/>
          </a:prstGeom>
        </p:spPr>
      </p:pic>
      <p:pic>
        <p:nvPicPr>
          <p:cNvPr id="23" name="Picture 22" descr="A red and yellow rock&#10;&#10;Description automatically generated">
            <a:extLst>
              <a:ext uri="{FF2B5EF4-FFF2-40B4-BE49-F238E27FC236}">
                <a16:creationId xmlns:a16="http://schemas.microsoft.com/office/drawing/2014/main" id="{F95431CE-E983-1A6A-1A0F-008073B722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9294" y="5118709"/>
            <a:ext cx="1402893" cy="1051560"/>
          </a:xfrm>
          <a:prstGeom prst="rect">
            <a:avLst/>
          </a:prstGeom>
        </p:spPr>
      </p:pic>
      <p:pic>
        <p:nvPicPr>
          <p:cNvPr id="24" name="Picture 23" descr="A red and yellow rock&#10;&#10;Description automatically generated">
            <a:extLst>
              <a:ext uri="{FF2B5EF4-FFF2-40B4-BE49-F238E27FC236}">
                <a16:creationId xmlns:a16="http://schemas.microsoft.com/office/drawing/2014/main" id="{DD6F37A1-8797-783A-4674-DA9529EF2B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71074" y="4066197"/>
            <a:ext cx="1378495" cy="1051560"/>
          </a:xfrm>
          <a:prstGeom prst="rect">
            <a:avLst/>
          </a:prstGeom>
        </p:spPr>
      </p:pic>
      <p:pic>
        <p:nvPicPr>
          <p:cNvPr id="25" name="Picture 24">
            <a:extLst>
              <a:ext uri="{FF2B5EF4-FFF2-40B4-BE49-F238E27FC236}">
                <a16:creationId xmlns:a16="http://schemas.microsoft.com/office/drawing/2014/main" id="{1AF0F045-2661-1CB9-968E-6169684241E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36232" y="5117757"/>
            <a:ext cx="1402893" cy="1051560"/>
          </a:xfrm>
          <a:prstGeom prst="rect">
            <a:avLst/>
          </a:prstGeom>
        </p:spPr>
      </p:pic>
      <p:pic>
        <p:nvPicPr>
          <p:cNvPr id="26" name="Picture 25" descr="A red and yellow rock&#10;&#10;Description automatically generated">
            <a:extLst>
              <a:ext uri="{FF2B5EF4-FFF2-40B4-BE49-F238E27FC236}">
                <a16:creationId xmlns:a16="http://schemas.microsoft.com/office/drawing/2014/main" id="{09D74771-FFFE-4511-77B0-A7994CA9BD0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464208" y="4066197"/>
            <a:ext cx="1378495" cy="1051560"/>
          </a:xfrm>
          <a:prstGeom prst="rect">
            <a:avLst/>
          </a:prstGeom>
        </p:spPr>
      </p:pic>
      <p:pic>
        <p:nvPicPr>
          <p:cNvPr id="27" name="Picture 26" descr="A red and blue rock&#10;&#10;Description automatically generated with medium confidence">
            <a:extLst>
              <a:ext uri="{FF2B5EF4-FFF2-40B4-BE49-F238E27FC236}">
                <a16:creationId xmlns:a16="http://schemas.microsoft.com/office/drawing/2014/main" id="{0F3FEC2A-4E17-AAD1-43C3-E59FD0EF0B1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64208" y="5117757"/>
            <a:ext cx="1402893" cy="1051560"/>
          </a:xfrm>
          <a:prstGeom prst="rect">
            <a:avLst/>
          </a:prstGeom>
        </p:spPr>
      </p:pic>
      <p:pic>
        <p:nvPicPr>
          <p:cNvPr id="28" name="Picture 27" descr="A red and yellow rock&#10;&#10;Description automatically generated">
            <a:extLst>
              <a:ext uri="{FF2B5EF4-FFF2-40B4-BE49-F238E27FC236}">
                <a16:creationId xmlns:a16="http://schemas.microsoft.com/office/drawing/2014/main" id="{504E894A-476C-A1F5-4B18-6F413424921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008956" y="4066197"/>
            <a:ext cx="1378495" cy="1051560"/>
          </a:xfrm>
          <a:prstGeom prst="rect">
            <a:avLst/>
          </a:prstGeom>
        </p:spPr>
      </p:pic>
      <p:pic>
        <p:nvPicPr>
          <p:cNvPr id="29" name="Picture 28" descr="A red and black rock&#10;&#10;Description automatically generated">
            <a:extLst>
              <a:ext uri="{FF2B5EF4-FFF2-40B4-BE49-F238E27FC236}">
                <a16:creationId xmlns:a16="http://schemas.microsoft.com/office/drawing/2014/main" id="{89A8B7B7-1231-DE7E-2028-B9773B59CAC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025315" y="5117757"/>
            <a:ext cx="1402893" cy="1051560"/>
          </a:xfrm>
          <a:prstGeom prst="rect">
            <a:avLst/>
          </a:prstGeom>
        </p:spPr>
      </p:pic>
      <p:pic>
        <p:nvPicPr>
          <p:cNvPr id="30" name="Picture 29" descr="A red and orange rock&#10;&#10;Description automatically generated">
            <a:extLst>
              <a:ext uri="{FF2B5EF4-FFF2-40B4-BE49-F238E27FC236}">
                <a16:creationId xmlns:a16="http://schemas.microsoft.com/office/drawing/2014/main" id="{708A84D7-FF7A-1235-0350-474B9CCFA44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87451" y="4066197"/>
            <a:ext cx="1378495" cy="1051560"/>
          </a:xfrm>
          <a:prstGeom prst="rect">
            <a:avLst/>
          </a:prstGeom>
        </p:spPr>
      </p:pic>
      <p:pic>
        <p:nvPicPr>
          <p:cNvPr id="31" name="Picture 30" descr="A red and orange rock&#10;&#10;Description automatically generated">
            <a:extLst>
              <a:ext uri="{FF2B5EF4-FFF2-40B4-BE49-F238E27FC236}">
                <a16:creationId xmlns:a16="http://schemas.microsoft.com/office/drawing/2014/main" id="{34D7FC35-0F8A-B345-7F61-8379D49C96C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428208" y="5117757"/>
            <a:ext cx="1402893" cy="1051560"/>
          </a:xfrm>
          <a:prstGeom prst="rect">
            <a:avLst/>
          </a:prstGeom>
        </p:spPr>
      </p:pic>
      <p:pic>
        <p:nvPicPr>
          <p:cNvPr id="32" name="Picture 31" descr="A red and yellow rock&#10;&#10;Description automatically generated">
            <a:extLst>
              <a:ext uri="{FF2B5EF4-FFF2-40B4-BE49-F238E27FC236}">
                <a16:creationId xmlns:a16="http://schemas.microsoft.com/office/drawing/2014/main" id="{EFC4443C-91E0-E874-BE43-0EA8DCF08CF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970788" y="4066197"/>
            <a:ext cx="1373615" cy="1051560"/>
          </a:xfrm>
          <a:prstGeom prst="rect">
            <a:avLst/>
          </a:prstGeom>
        </p:spPr>
      </p:pic>
      <p:pic>
        <p:nvPicPr>
          <p:cNvPr id="33" name="Picture 32" descr="A red and black rock&#10;&#10;Description automatically generated">
            <a:extLst>
              <a:ext uri="{FF2B5EF4-FFF2-40B4-BE49-F238E27FC236}">
                <a16:creationId xmlns:a16="http://schemas.microsoft.com/office/drawing/2014/main" id="{43010E55-8FC2-FA49-FDE5-2F9960E0E1F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930529" y="5117757"/>
            <a:ext cx="1402893" cy="1051560"/>
          </a:xfrm>
          <a:prstGeom prst="rect">
            <a:avLst/>
          </a:prstGeom>
        </p:spPr>
      </p:pic>
      <p:pic>
        <p:nvPicPr>
          <p:cNvPr id="34" name="Picture 33" descr="A red and yellow rock&#10;&#10;Description automatically generated with medium confidence">
            <a:extLst>
              <a:ext uri="{FF2B5EF4-FFF2-40B4-BE49-F238E27FC236}">
                <a16:creationId xmlns:a16="http://schemas.microsoft.com/office/drawing/2014/main" id="{A532F4B3-ED99-20E1-3715-80F1CB201FD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360555" y="4066197"/>
            <a:ext cx="1373615" cy="1051560"/>
          </a:xfrm>
          <a:prstGeom prst="rect">
            <a:avLst/>
          </a:prstGeom>
        </p:spPr>
      </p:pic>
      <p:pic>
        <p:nvPicPr>
          <p:cNvPr id="35" name="Picture 34" descr="A red and yellow rock&#10;&#10;Description automatically generated">
            <a:extLst>
              <a:ext uri="{FF2B5EF4-FFF2-40B4-BE49-F238E27FC236}">
                <a16:creationId xmlns:a16="http://schemas.microsoft.com/office/drawing/2014/main" id="{1D7769BE-26B2-A2CC-243C-5843C60D999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357315" y="5117757"/>
            <a:ext cx="1402893" cy="1051560"/>
          </a:xfrm>
          <a:prstGeom prst="rect">
            <a:avLst/>
          </a:prstGeom>
        </p:spPr>
      </p:pic>
      <p:sp>
        <p:nvSpPr>
          <p:cNvPr id="36" name="TextBox 35">
            <a:extLst>
              <a:ext uri="{FF2B5EF4-FFF2-40B4-BE49-F238E27FC236}">
                <a16:creationId xmlns:a16="http://schemas.microsoft.com/office/drawing/2014/main" id="{33FB7A03-C890-3534-0986-3EAE479777C4}"/>
              </a:ext>
            </a:extLst>
          </p:cNvPr>
          <p:cNvSpPr txBox="1"/>
          <p:nvPr/>
        </p:nvSpPr>
        <p:spPr>
          <a:xfrm>
            <a:off x="978679" y="3475892"/>
            <a:ext cx="941573" cy="369332"/>
          </a:xfrm>
          <a:prstGeom prst="rect">
            <a:avLst/>
          </a:prstGeom>
          <a:noFill/>
        </p:spPr>
        <p:txBody>
          <a:bodyPr wrap="square">
            <a:spAutoFit/>
          </a:bodyPr>
          <a:lstStyle/>
          <a:p>
            <a:r>
              <a:rPr lang="en-US" b="1"/>
              <a:t>Delay1</a:t>
            </a:r>
          </a:p>
        </p:txBody>
      </p:sp>
      <p:sp>
        <p:nvSpPr>
          <p:cNvPr id="37" name="TextBox 36">
            <a:extLst>
              <a:ext uri="{FF2B5EF4-FFF2-40B4-BE49-F238E27FC236}">
                <a16:creationId xmlns:a16="http://schemas.microsoft.com/office/drawing/2014/main" id="{7F364E4C-CCDC-FDE6-D680-095BD61CFD58}"/>
              </a:ext>
            </a:extLst>
          </p:cNvPr>
          <p:cNvSpPr txBox="1"/>
          <p:nvPr/>
        </p:nvSpPr>
        <p:spPr>
          <a:xfrm>
            <a:off x="3927092" y="3475892"/>
            <a:ext cx="941573" cy="369332"/>
          </a:xfrm>
          <a:prstGeom prst="rect">
            <a:avLst/>
          </a:prstGeom>
          <a:noFill/>
        </p:spPr>
        <p:txBody>
          <a:bodyPr wrap="square">
            <a:spAutoFit/>
          </a:bodyPr>
          <a:lstStyle/>
          <a:p>
            <a:r>
              <a:rPr lang="en-US" b="1"/>
              <a:t>Delay2</a:t>
            </a:r>
          </a:p>
        </p:txBody>
      </p:sp>
      <p:sp>
        <p:nvSpPr>
          <p:cNvPr id="38" name="TextBox 37">
            <a:extLst>
              <a:ext uri="{FF2B5EF4-FFF2-40B4-BE49-F238E27FC236}">
                <a16:creationId xmlns:a16="http://schemas.microsoft.com/office/drawing/2014/main" id="{0E87FE0E-75C3-0DB2-7A69-E3241DF7CB23}"/>
              </a:ext>
            </a:extLst>
          </p:cNvPr>
          <p:cNvSpPr txBox="1"/>
          <p:nvPr/>
        </p:nvSpPr>
        <p:spPr>
          <a:xfrm>
            <a:off x="6914552" y="3475892"/>
            <a:ext cx="941573" cy="369332"/>
          </a:xfrm>
          <a:prstGeom prst="rect">
            <a:avLst/>
          </a:prstGeom>
          <a:noFill/>
        </p:spPr>
        <p:txBody>
          <a:bodyPr wrap="square">
            <a:spAutoFit/>
          </a:bodyPr>
          <a:lstStyle/>
          <a:p>
            <a:r>
              <a:rPr lang="en-US" b="1"/>
              <a:t>Delay3</a:t>
            </a:r>
          </a:p>
        </p:txBody>
      </p:sp>
      <p:sp>
        <p:nvSpPr>
          <p:cNvPr id="39" name="TextBox 38">
            <a:extLst>
              <a:ext uri="{FF2B5EF4-FFF2-40B4-BE49-F238E27FC236}">
                <a16:creationId xmlns:a16="http://schemas.microsoft.com/office/drawing/2014/main" id="{F6673D2F-744E-18C0-0946-C297FE0D507E}"/>
              </a:ext>
            </a:extLst>
          </p:cNvPr>
          <p:cNvSpPr txBox="1"/>
          <p:nvPr/>
        </p:nvSpPr>
        <p:spPr>
          <a:xfrm>
            <a:off x="9802411" y="3475892"/>
            <a:ext cx="941573" cy="369332"/>
          </a:xfrm>
          <a:prstGeom prst="rect">
            <a:avLst/>
          </a:prstGeom>
          <a:noFill/>
        </p:spPr>
        <p:txBody>
          <a:bodyPr wrap="square">
            <a:spAutoFit/>
          </a:bodyPr>
          <a:lstStyle/>
          <a:p>
            <a:r>
              <a:rPr lang="en-US" b="1"/>
              <a:t>Delay4</a:t>
            </a:r>
          </a:p>
        </p:txBody>
      </p:sp>
      <p:sp>
        <p:nvSpPr>
          <p:cNvPr id="40" name="TextBox 39">
            <a:extLst>
              <a:ext uri="{FF2B5EF4-FFF2-40B4-BE49-F238E27FC236}">
                <a16:creationId xmlns:a16="http://schemas.microsoft.com/office/drawing/2014/main" id="{66BE71FA-FF1C-41EC-D37A-00373BE5EBB9}"/>
              </a:ext>
            </a:extLst>
          </p:cNvPr>
          <p:cNvSpPr txBox="1"/>
          <p:nvPr/>
        </p:nvSpPr>
        <p:spPr>
          <a:xfrm>
            <a:off x="1004750" y="6163781"/>
            <a:ext cx="941573" cy="369332"/>
          </a:xfrm>
          <a:prstGeom prst="rect">
            <a:avLst/>
          </a:prstGeom>
          <a:noFill/>
        </p:spPr>
        <p:txBody>
          <a:bodyPr wrap="square">
            <a:spAutoFit/>
          </a:bodyPr>
          <a:lstStyle/>
          <a:p>
            <a:r>
              <a:rPr lang="en-US" b="1"/>
              <a:t>Delay5</a:t>
            </a:r>
          </a:p>
        </p:txBody>
      </p:sp>
      <p:sp>
        <p:nvSpPr>
          <p:cNvPr id="41" name="TextBox 40">
            <a:extLst>
              <a:ext uri="{FF2B5EF4-FFF2-40B4-BE49-F238E27FC236}">
                <a16:creationId xmlns:a16="http://schemas.microsoft.com/office/drawing/2014/main" id="{E636C548-C6FA-8B5B-CD82-53E22C178F39}"/>
              </a:ext>
            </a:extLst>
          </p:cNvPr>
          <p:cNvSpPr txBox="1"/>
          <p:nvPr/>
        </p:nvSpPr>
        <p:spPr>
          <a:xfrm>
            <a:off x="3953163" y="6163781"/>
            <a:ext cx="941573" cy="369332"/>
          </a:xfrm>
          <a:prstGeom prst="rect">
            <a:avLst/>
          </a:prstGeom>
          <a:noFill/>
        </p:spPr>
        <p:txBody>
          <a:bodyPr wrap="square">
            <a:spAutoFit/>
          </a:bodyPr>
          <a:lstStyle/>
          <a:p>
            <a:r>
              <a:rPr lang="en-US" b="1"/>
              <a:t>Delay6</a:t>
            </a:r>
          </a:p>
        </p:txBody>
      </p:sp>
      <p:sp>
        <p:nvSpPr>
          <p:cNvPr id="42" name="TextBox 41">
            <a:extLst>
              <a:ext uri="{FF2B5EF4-FFF2-40B4-BE49-F238E27FC236}">
                <a16:creationId xmlns:a16="http://schemas.microsoft.com/office/drawing/2014/main" id="{DDE2E401-9DE5-F678-816B-16486A9AD516}"/>
              </a:ext>
            </a:extLst>
          </p:cNvPr>
          <p:cNvSpPr txBox="1"/>
          <p:nvPr/>
        </p:nvSpPr>
        <p:spPr>
          <a:xfrm>
            <a:off x="6940623" y="6163781"/>
            <a:ext cx="941573" cy="369332"/>
          </a:xfrm>
          <a:prstGeom prst="rect">
            <a:avLst/>
          </a:prstGeom>
          <a:noFill/>
        </p:spPr>
        <p:txBody>
          <a:bodyPr wrap="square">
            <a:spAutoFit/>
          </a:bodyPr>
          <a:lstStyle/>
          <a:p>
            <a:r>
              <a:rPr lang="en-US" b="1"/>
              <a:t>Delay7</a:t>
            </a:r>
          </a:p>
        </p:txBody>
      </p:sp>
      <p:sp>
        <p:nvSpPr>
          <p:cNvPr id="43" name="TextBox 42">
            <a:extLst>
              <a:ext uri="{FF2B5EF4-FFF2-40B4-BE49-F238E27FC236}">
                <a16:creationId xmlns:a16="http://schemas.microsoft.com/office/drawing/2014/main" id="{9F50E787-914D-461D-9BDC-182279C326EC}"/>
              </a:ext>
            </a:extLst>
          </p:cNvPr>
          <p:cNvSpPr txBox="1"/>
          <p:nvPr/>
        </p:nvSpPr>
        <p:spPr>
          <a:xfrm>
            <a:off x="9828482" y="6163781"/>
            <a:ext cx="941573" cy="369332"/>
          </a:xfrm>
          <a:prstGeom prst="rect">
            <a:avLst/>
          </a:prstGeom>
          <a:noFill/>
        </p:spPr>
        <p:txBody>
          <a:bodyPr wrap="square">
            <a:spAutoFit/>
          </a:bodyPr>
          <a:lstStyle/>
          <a:p>
            <a:r>
              <a:rPr lang="en-US" b="1"/>
              <a:t>Delay8</a:t>
            </a:r>
          </a:p>
        </p:txBody>
      </p:sp>
      <p:pic>
        <p:nvPicPr>
          <p:cNvPr id="44" name="Picture 43" descr="A red and blue rectangular object&#10;&#10;Description automatically generated">
            <a:extLst>
              <a:ext uri="{FF2B5EF4-FFF2-40B4-BE49-F238E27FC236}">
                <a16:creationId xmlns:a16="http://schemas.microsoft.com/office/drawing/2014/main" id="{3996B381-25B8-7389-C95E-0D214D75D82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43695" y="1830165"/>
            <a:ext cx="417542" cy="1340888"/>
          </a:xfrm>
          <a:prstGeom prst="rect">
            <a:avLst/>
          </a:prstGeom>
        </p:spPr>
      </p:pic>
      <p:pic>
        <p:nvPicPr>
          <p:cNvPr id="45" name="Picture 44" descr="A red and blue rectangular object&#10;&#10;Description automatically generated">
            <a:extLst>
              <a:ext uri="{FF2B5EF4-FFF2-40B4-BE49-F238E27FC236}">
                <a16:creationId xmlns:a16="http://schemas.microsoft.com/office/drawing/2014/main" id="{8D975E99-FD51-0D52-4848-49AA02C1B21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43695" y="4447313"/>
            <a:ext cx="417542" cy="1340888"/>
          </a:xfrm>
          <a:prstGeom prst="rect">
            <a:avLst/>
          </a:prstGeom>
        </p:spPr>
      </p:pic>
      <p:sp>
        <p:nvSpPr>
          <p:cNvPr id="3" name="Slide Number Placeholder 2">
            <a:extLst>
              <a:ext uri="{FF2B5EF4-FFF2-40B4-BE49-F238E27FC236}">
                <a16:creationId xmlns:a16="http://schemas.microsoft.com/office/drawing/2014/main" id="{6389EC41-7582-8985-B761-166456677130}"/>
              </a:ext>
            </a:extLst>
          </p:cNvPr>
          <p:cNvSpPr>
            <a:spLocks noGrp="1"/>
          </p:cNvSpPr>
          <p:nvPr>
            <p:ph type="sldNum" idx="12"/>
          </p:nvPr>
        </p:nvSpPr>
        <p:spPr/>
        <p:txBody>
          <a:bodyPr/>
          <a:lstStyle/>
          <a:p>
            <a:fld id="{00000000-1234-1234-1234-123412341234}" type="slidenum">
              <a:rPr lang="en" smtClean="0"/>
              <a:pPr/>
              <a:t>70</a:t>
            </a:fld>
            <a:endParaRPr lang="en"/>
          </a:p>
        </p:txBody>
      </p:sp>
    </p:spTree>
    <p:extLst>
      <p:ext uri="{BB962C8B-B14F-4D97-AF65-F5344CB8AC3E}">
        <p14:creationId xmlns:p14="http://schemas.microsoft.com/office/powerpoint/2010/main" val="39754399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7A15D-AB41-D45F-4838-8219612C462F}"/>
              </a:ext>
            </a:extLst>
          </p:cNvPr>
          <p:cNvSpPr>
            <a:spLocks noGrp="1"/>
          </p:cNvSpPr>
          <p:nvPr>
            <p:ph type="title"/>
          </p:nvPr>
        </p:nvSpPr>
        <p:spPr>
          <a:xfrm>
            <a:off x="0" y="1"/>
            <a:ext cx="12192000" cy="864571"/>
          </a:xfrm>
        </p:spPr>
        <p:txBody>
          <a:bodyPr>
            <a:normAutofit/>
          </a:bodyPr>
          <a:lstStyle/>
          <a:p>
            <a:r>
              <a:rPr lang="en-US" sz="2800" b="1">
                <a:latin typeface="Helvetica Neue"/>
              </a:rPr>
              <a:t>Contextual embeddings BERT encoded in language ROIs at later delays</a:t>
            </a:r>
          </a:p>
        </p:txBody>
      </p:sp>
      <p:pic>
        <p:nvPicPr>
          <p:cNvPr id="3" name="Picture 2" descr="A red and blue rock&#10;&#10;Description automatically generated">
            <a:extLst>
              <a:ext uri="{FF2B5EF4-FFF2-40B4-BE49-F238E27FC236}">
                <a16:creationId xmlns:a16="http://schemas.microsoft.com/office/drawing/2014/main" id="{51A7B39C-D258-940B-BA1C-C163BC270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7" y="1442240"/>
            <a:ext cx="1383375" cy="1051560"/>
          </a:xfrm>
          <a:prstGeom prst="rect">
            <a:avLst/>
          </a:prstGeom>
        </p:spPr>
      </p:pic>
      <p:pic>
        <p:nvPicPr>
          <p:cNvPr id="46" name="Picture 45" descr="A red and black object&#10;&#10;Description automatically generated">
            <a:extLst>
              <a:ext uri="{FF2B5EF4-FFF2-40B4-BE49-F238E27FC236}">
                <a16:creationId xmlns:a16="http://schemas.microsoft.com/office/drawing/2014/main" id="{E263A642-3A0C-EF77-406F-4E9372F2C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48" y="2493800"/>
            <a:ext cx="1398014" cy="1051560"/>
          </a:xfrm>
          <a:prstGeom prst="rect">
            <a:avLst/>
          </a:prstGeom>
        </p:spPr>
      </p:pic>
      <p:pic>
        <p:nvPicPr>
          <p:cNvPr id="47" name="Picture 46" descr="A red and black rock&#10;&#10;Description automatically generated">
            <a:extLst>
              <a:ext uri="{FF2B5EF4-FFF2-40B4-BE49-F238E27FC236}">
                <a16:creationId xmlns:a16="http://schemas.microsoft.com/office/drawing/2014/main" id="{12C5EA23-620C-C1E2-70C3-3F0483D5F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862" y="1442240"/>
            <a:ext cx="1383375" cy="1051560"/>
          </a:xfrm>
          <a:prstGeom prst="rect">
            <a:avLst/>
          </a:prstGeom>
        </p:spPr>
      </p:pic>
      <p:pic>
        <p:nvPicPr>
          <p:cNvPr id="48" name="Picture 47" descr="A red and blue rock&#10;&#10;Description automatically generated">
            <a:extLst>
              <a:ext uri="{FF2B5EF4-FFF2-40B4-BE49-F238E27FC236}">
                <a16:creationId xmlns:a16="http://schemas.microsoft.com/office/drawing/2014/main" id="{2494AD3E-C93A-E5E8-B2B2-9BD7547674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3862" y="2493800"/>
            <a:ext cx="1398014" cy="1051560"/>
          </a:xfrm>
          <a:prstGeom prst="rect">
            <a:avLst/>
          </a:prstGeom>
        </p:spPr>
      </p:pic>
      <p:pic>
        <p:nvPicPr>
          <p:cNvPr id="49" name="Picture 48" descr="A red and yellow rock&#10;&#10;Description automatically generated">
            <a:extLst>
              <a:ext uri="{FF2B5EF4-FFF2-40B4-BE49-F238E27FC236}">
                <a16:creationId xmlns:a16="http://schemas.microsoft.com/office/drawing/2014/main" id="{4686162B-D510-2516-152E-2D1FE20FC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5137" y="1442240"/>
            <a:ext cx="1378495" cy="1051560"/>
          </a:xfrm>
          <a:prstGeom prst="rect">
            <a:avLst/>
          </a:prstGeom>
        </p:spPr>
      </p:pic>
      <p:pic>
        <p:nvPicPr>
          <p:cNvPr id="50" name="Picture 49" descr="A red and black rock&#10;&#10;Description automatically generated">
            <a:extLst>
              <a:ext uri="{FF2B5EF4-FFF2-40B4-BE49-F238E27FC236}">
                <a16:creationId xmlns:a16="http://schemas.microsoft.com/office/drawing/2014/main" id="{F027A9CF-27FB-52EB-C35E-FE7F8E2203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632" y="1442240"/>
            <a:ext cx="1378495" cy="1051560"/>
          </a:xfrm>
          <a:prstGeom prst="rect">
            <a:avLst/>
          </a:prstGeom>
        </p:spPr>
      </p:pic>
      <p:pic>
        <p:nvPicPr>
          <p:cNvPr id="51" name="Picture 50" descr="A red and black rock&#10;&#10;Description automatically generated">
            <a:extLst>
              <a:ext uri="{FF2B5EF4-FFF2-40B4-BE49-F238E27FC236}">
                <a16:creationId xmlns:a16="http://schemas.microsoft.com/office/drawing/2014/main" id="{E9E8FFEB-F2D3-9484-E786-20D3D06B30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1717" y="2493800"/>
            <a:ext cx="1405333" cy="1051560"/>
          </a:xfrm>
          <a:prstGeom prst="rect">
            <a:avLst/>
          </a:prstGeom>
        </p:spPr>
      </p:pic>
      <p:pic>
        <p:nvPicPr>
          <p:cNvPr id="52" name="Picture 51" descr="A red and black rock&#10;&#10;Description automatically generated">
            <a:extLst>
              <a:ext uri="{FF2B5EF4-FFF2-40B4-BE49-F238E27FC236}">
                <a16:creationId xmlns:a16="http://schemas.microsoft.com/office/drawing/2014/main" id="{17AE945A-741A-DA91-15EF-E33810B815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631" y="2493800"/>
            <a:ext cx="1405333" cy="1051560"/>
          </a:xfrm>
          <a:prstGeom prst="rect">
            <a:avLst/>
          </a:prstGeom>
        </p:spPr>
      </p:pic>
      <p:pic>
        <p:nvPicPr>
          <p:cNvPr id="53" name="Picture 52" descr="A red and yellow rock&#10;&#10;Description automatically generated">
            <a:extLst>
              <a:ext uri="{FF2B5EF4-FFF2-40B4-BE49-F238E27FC236}">
                <a16:creationId xmlns:a16="http://schemas.microsoft.com/office/drawing/2014/main" id="{1626CFAA-F755-E1B9-2A85-2661545F77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53625" y="1442240"/>
            <a:ext cx="1380935" cy="1051560"/>
          </a:xfrm>
          <a:prstGeom prst="rect">
            <a:avLst/>
          </a:prstGeom>
        </p:spPr>
      </p:pic>
      <p:pic>
        <p:nvPicPr>
          <p:cNvPr id="54" name="Picture 53" descr="A red and yellow object&#10;&#10;Description automatically generated">
            <a:extLst>
              <a:ext uri="{FF2B5EF4-FFF2-40B4-BE49-F238E27FC236}">
                <a16:creationId xmlns:a16="http://schemas.microsoft.com/office/drawing/2014/main" id="{0CBE9B99-522F-29E6-412A-7303CEE844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34560" y="1442240"/>
            <a:ext cx="1380935" cy="1051560"/>
          </a:xfrm>
          <a:prstGeom prst="rect">
            <a:avLst/>
          </a:prstGeom>
        </p:spPr>
      </p:pic>
      <p:pic>
        <p:nvPicPr>
          <p:cNvPr id="55" name="Picture 54" descr="A red and orange object&#10;&#10;Description automatically generated">
            <a:extLst>
              <a:ext uri="{FF2B5EF4-FFF2-40B4-BE49-F238E27FC236}">
                <a16:creationId xmlns:a16="http://schemas.microsoft.com/office/drawing/2014/main" id="{34DB4F5B-286D-FA87-B355-13E69C4F5F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4581" y="2493800"/>
            <a:ext cx="1398014" cy="1051560"/>
          </a:xfrm>
          <a:prstGeom prst="rect">
            <a:avLst/>
          </a:prstGeom>
        </p:spPr>
      </p:pic>
      <p:pic>
        <p:nvPicPr>
          <p:cNvPr id="56" name="Picture 55" descr="A red and yellow rock&#10;&#10;Description automatically generated">
            <a:extLst>
              <a:ext uri="{FF2B5EF4-FFF2-40B4-BE49-F238E27FC236}">
                <a16:creationId xmlns:a16="http://schemas.microsoft.com/office/drawing/2014/main" id="{FD82FB57-102B-F352-8034-B085CC1AB9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72595" y="2493800"/>
            <a:ext cx="1398014" cy="1051560"/>
          </a:xfrm>
          <a:prstGeom prst="rect">
            <a:avLst/>
          </a:prstGeom>
        </p:spPr>
      </p:pic>
      <p:pic>
        <p:nvPicPr>
          <p:cNvPr id="57" name="Picture 56" descr="A red and yellow rock&#10;&#10;Description automatically generated">
            <a:extLst>
              <a:ext uri="{FF2B5EF4-FFF2-40B4-BE49-F238E27FC236}">
                <a16:creationId xmlns:a16="http://schemas.microsoft.com/office/drawing/2014/main" id="{2C6484F7-9DCB-7D08-065D-3C64B6B487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52914" y="1442240"/>
            <a:ext cx="1376055" cy="1051560"/>
          </a:xfrm>
          <a:prstGeom prst="rect">
            <a:avLst/>
          </a:prstGeom>
        </p:spPr>
      </p:pic>
      <p:pic>
        <p:nvPicPr>
          <p:cNvPr id="58" name="Picture 57" descr="A red and yellow object&#10;&#10;Description automatically generated">
            <a:extLst>
              <a:ext uri="{FF2B5EF4-FFF2-40B4-BE49-F238E27FC236}">
                <a16:creationId xmlns:a16="http://schemas.microsoft.com/office/drawing/2014/main" id="{BC09D3CF-1A29-A772-3147-37D047FF64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72533" y="2493800"/>
            <a:ext cx="1402893" cy="1051560"/>
          </a:xfrm>
          <a:prstGeom prst="rect">
            <a:avLst/>
          </a:prstGeom>
        </p:spPr>
      </p:pic>
      <p:pic>
        <p:nvPicPr>
          <p:cNvPr id="59" name="Picture 58" descr="A red and yellow object&#10;&#10;Description automatically generated">
            <a:extLst>
              <a:ext uri="{FF2B5EF4-FFF2-40B4-BE49-F238E27FC236}">
                <a16:creationId xmlns:a16="http://schemas.microsoft.com/office/drawing/2014/main" id="{681AF3BE-39BA-7670-CFD4-C21EC4DB95F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28969" y="1442240"/>
            <a:ext cx="1376055" cy="1051560"/>
          </a:xfrm>
          <a:prstGeom prst="rect">
            <a:avLst/>
          </a:prstGeom>
        </p:spPr>
      </p:pic>
      <p:pic>
        <p:nvPicPr>
          <p:cNvPr id="60" name="Picture 59" descr="A red and yellow rock&#10;&#10;Description automatically generated">
            <a:extLst>
              <a:ext uri="{FF2B5EF4-FFF2-40B4-BE49-F238E27FC236}">
                <a16:creationId xmlns:a16="http://schemas.microsoft.com/office/drawing/2014/main" id="{D3D6EB10-B886-E30A-158E-4A63B3C0208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65814" y="2493800"/>
            <a:ext cx="1402893" cy="1051560"/>
          </a:xfrm>
          <a:prstGeom prst="rect">
            <a:avLst/>
          </a:prstGeom>
        </p:spPr>
      </p:pic>
      <p:pic>
        <p:nvPicPr>
          <p:cNvPr id="61" name="Picture 60" descr="A close up of a rock&#10;&#10;Description automatically generated">
            <a:extLst>
              <a:ext uri="{FF2B5EF4-FFF2-40B4-BE49-F238E27FC236}">
                <a16:creationId xmlns:a16="http://schemas.microsoft.com/office/drawing/2014/main" id="{F3C6C9D7-9E08-0C77-21C9-7545C16FA46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807" y="4056702"/>
            <a:ext cx="1376055" cy="1051560"/>
          </a:xfrm>
          <a:prstGeom prst="rect">
            <a:avLst/>
          </a:prstGeom>
        </p:spPr>
      </p:pic>
      <p:pic>
        <p:nvPicPr>
          <p:cNvPr id="62" name="Picture 61" descr="A red and yellow object&#10;&#10;Description automatically generated">
            <a:extLst>
              <a:ext uri="{FF2B5EF4-FFF2-40B4-BE49-F238E27FC236}">
                <a16:creationId xmlns:a16="http://schemas.microsoft.com/office/drawing/2014/main" id="{FB2D1E08-9440-0C85-8D45-5FF7943E037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969" y="5118739"/>
            <a:ext cx="1402893" cy="1051560"/>
          </a:xfrm>
          <a:prstGeom prst="rect">
            <a:avLst/>
          </a:prstGeom>
        </p:spPr>
      </p:pic>
      <p:pic>
        <p:nvPicPr>
          <p:cNvPr id="63" name="Picture 62" descr="A close up of a rock&#10;&#10;Description automatically generated">
            <a:extLst>
              <a:ext uri="{FF2B5EF4-FFF2-40B4-BE49-F238E27FC236}">
                <a16:creationId xmlns:a16="http://schemas.microsoft.com/office/drawing/2014/main" id="{B182F0FC-9E07-8B51-6505-FAACDE3E1E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73862" y="4056702"/>
            <a:ext cx="1376055" cy="1051560"/>
          </a:xfrm>
          <a:prstGeom prst="rect">
            <a:avLst/>
          </a:prstGeom>
        </p:spPr>
      </p:pic>
      <p:pic>
        <p:nvPicPr>
          <p:cNvPr id="64" name="Picture 63" descr="A red and yellow blob&#10;&#10;Description automatically generated">
            <a:extLst>
              <a:ext uri="{FF2B5EF4-FFF2-40B4-BE49-F238E27FC236}">
                <a16:creationId xmlns:a16="http://schemas.microsoft.com/office/drawing/2014/main" id="{830AA78B-0F6B-7B2B-39C8-B6E60E99984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71422" y="5118739"/>
            <a:ext cx="1402893" cy="1051560"/>
          </a:xfrm>
          <a:prstGeom prst="rect">
            <a:avLst/>
          </a:prstGeom>
        </p:spPr>
      </p:pic>
      <p:pic>
        <p:nvPicPr>
          <p:cNvPr id="65" name="Picture 64" descr="A red and yellow rock&#10;&#10;Description automatically generated">
            <a:extLst>
              <a:ext uri="{FF2B5EF4-FFF2-40B4-BE49-F238E27FC236}">
                <a16:creationId xmlns:a16="http://schemas.microsoft.com/office/drawing/2014/main" id="{95595BCC-5A1E-8709-0768-0C2CD278EB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18555" y="4056702"/>
            <a:ext cx="1378495" cy="1051560"/>
          </a:xfrm>
          <a:prstGeom prst="rect">
            <a:avLst/>
          </a:prstGeom>
        </p:spPr>
      </p:pic>
      <p:pic>
        <p:nvPicPr>
          <p:cNvPr id="66" name="Picture 65" descr="A red and yellow object&#10;&#10;Description automatically generated">
            <a:extLst>
              <a:ext uri="{FF2B5EF4-FFF2-40B4-BE49-F238E27FC236}">
                <a16:creationId xmlns:a16="http://schemas.microsoft.com/office/drawing/2014/main" id="{DBFDBC4E-16AC-F933-5126-D65960B26F0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994157" y="5118739"/>
            <a:ext cx="1402893" cy="1051560"/>
          </a:xfrm>
          <a:prstGeom prst="rect">
            <a:avLst/>
          </a:prstGeom>
        </p:spPr>
      </p:pic>
      <p:pic>
        <p:nvPicPr>
          <p:cNvPr id="67" name="Picture 66" descr="A close up of a rock&#10;&#10;Description automatically generated">
            <a:extLst>
              <a:ext uri="{FF2B5EF4-FFF2-40B4-BE49-F238E27FC236}">
                <a16:creationId xmlns:a16="http://schemas.microsoft.com/office/drawing/2014/main" id="{68767DE1-54C6-B972-9D7F-6C5DABBD6D9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383632" y="4056702"/>
            <a:ext cx="1378495" cy="1051560"/>
          </a:xfrm>
          <a:prstGeom prst="rect">
            <a:avLst/>
          </a:prstGeom>
        </p:spPr>
      </p:pic>
      <p:pic>
        <p:nvPicPr>
          <p:cNvPr id="68" name="Picture 67" descr="A red and yellow rock&#10;&#10;Description automatically generated">
            <a:extLst>
              <a:ext uri="{FF2B5EF4-FFF2-40B4-BE49-F238E27FC236}">
                <a16:creationId xmlns:a16="http://schemas.microsoft.com/office/drawing/2014/main" id="{386E36A3-B1A6-32EE-D9A1-FDF34D09E08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386071" y="5118739"/>
            <a:ext cx="1402893" cy="1051560"/>
          </a:xfrm>
          <a:prstGeom prst="rect">
            <a:avLst/>
          </a:prstGeom>
        </p:spPr>
      </p:pic>
      <p:pic>
        <p:nvPicPr>
          <p:cNvPr id="69" name="Picture 68" descr="A close up of a rock&#10;&#10;Description automatically generated">
            <a:extLst>
              <a:ext uri="{FF2B5EF4-FFF2-40B4-BE49-F238E27FC236}">
                <a16:creationId xmlns:a16="http://schemas.microsoft.com/office/drawing/2014/main" id="{853CD416-0E9A-4EB2-7EC2-C94798AE096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983120" y="4053844"/>
            <a:ext cx="1380935" cy="1051560"/>
          </a:xfrm>
          <a:prstGeom prst="rect">
            <a:avLst/>
          </a:prstGeom>
        </p:spPr>
      </p:pic>
      <p:pic>
        <p:nvPicPr>
          <p:cNvPr id="70" name="Picture 69" descr="A red and yellow object&#10;&#10;Description automatically generated">
            <a:extLst>
              <a:ext uri="{FF2B5EF4-FFF2-40B4-BE49-F238E27FC236}">
                <a16:creationId xmlns:a16="http://schemas.microsoft.com/office/drawing/2014/main" id="{F64CE2C0-67F4-9C09-E454-C8E490C8E93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53625" y="5118739"/>
            <a:ext cx="1405333" cy="1051560"/>
          </a:xfrm>
          <a:prstGeom prst="rect">
            <a:avLst/>
          </a:prstGeom>
        </p:spPr>
      </p:pic>
      <p:pic>
        <p:nvPicPr>
          <p:cNvPr id="71" name="Picture 70" descr="A close up of a rock&#10;&#10;Description automatically generated">
            <a:extLst>
              <a:ext uri="{FF2B5EF4-FFF2-40B4-BE49-F238E27FC236}">
                <a16:creationId xmlns:a16="http://schemas.microsoft.com/office/drawing/2014/main" id="{4DBA571A-A1F2-BF3A-C894-AECCF83438D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58958" y="4050986"/>
            <a:ext cx="1380935" cy="1051560"/>
          </a:xfrm>
          <a:prstGeom prst="rect">
            <a:avLst/>
          </a:prstGeom>
        </p:spPr>
      </p:pic>
      <p:pic>
        <p:nvPicPr>
          <p:cNvPr id="72" name="Picture 71" descr="A red and yellow rock&#10;&#10;Description automatically generated">
            <a:extLst>
              <a:ext uri="{FF2B5EF4-FFF2-40B4-BE49-F238E27FC236}">
                <a16:creationId xmlns:a16="http://schemas.microsoft.com/office/drawing/2014/main" id="{471365CB-042A-1C27-783D-ECB944C65BF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52795" y="5118739"/>
            <a:ext cx="1405333" cy="1051560"/>
          </a:xfrm>
          <a:prstGeom prst="rect">
            <a:avLst/>
          </a:prstGeom>
        </p:spPr>
      </p:pic>
      <p:pic>
        <p:nvPicPr>
          <p:cNvPr id="73" name="Picture 72" descr="A close up of a rock&#10;&#10;Description automatically generated">
            <a:extLst>
              <a:ext uri="{FF2B5EF4-FFF2-40B4-BE49-F238E27FC236}">
                <a16:creationId xmlns:a16="http://schemas.microsoft.com/office/drawing/2014/main" id="{1E804310-54C3-2B0F-E645-2128749A787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952914" y="4050986"/>
            <a:ext cx="1380935" cy="1051560"/>
          </a:xfrm>
          <a:prstGeom prst="rect">
            <a:avLst/>
          </a:prstGeom>
        </p:spPr>
      </p:pic>
      <p:pic>
        <p:nvPicPr>
          <p:cNvPr id="74" name="Picture 73" descr="A red and yellow object&#10;&#10;Description automatically generated">
            <a:extLst>
              <a:ext uri="{FF2B5EF4-FFF2-40B4-BE49-F238E27FC236}">
                <a16:creationId xmlns:a16="http://schemas.microsoft.com/office/drawing/2014/main" id="{53492BA5-6AF7-1081-A7B0-A1186F1E2AB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952914" y="5118739"/>
            <a:ext cx="1398014" cy="1051560"/>
          </a:xfrm>
          <a:prstGeom prst="rect">
            <a:avLst/>
          </a:prstGeom>
        </p:spPr>
      </p:pic>
      <p:pic>
        <p:nvPicPr>
          <p:cNvPr id="75" name="Picture 74" descr="A close up of a rock&#10;&#10;Description automatically generated">
            <a:extLst>
              <a:ext uri="{FF2B5EF4-FFF2-40B4-BE49-F238E27FC236}">
                <a16:creationId xmlns:a16="http://schemas.microsoft.com/office/drawing/2014/main" id="{2E3D51D1-25FE-B151-BF7A-FEF99C023C9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324089" y="4059083"/>
            <a:ext cx="1380935" cy="1051560"/>
          </a:xfrm>
          <a:prstGeom prst="rect">
            <a:avLst/>
          </a:prstGeom>
        </p:spPr>
      </p:pic>
      <p:pic>
        <p:nvPicPr>
          <p:cNvPr id="76" name="Picture 75" descr="A red and yellow rock&#10;&#10;Description automatically generated">
            <a:extLst>
              <a:ext uri="{FF2B5EF4-FFF2-40B4-BE49-F238E27FC236}">
                <a16:creationId xmlns:a16="http://schemas.microsoft.com/office/drawing/2014/main" id="{AFC00845-7547-6B6D-4167-D4AA930E633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365814" y="5118739"/>
            <a:ext cx="1398014" cy="1051560"/>
          </a:xfrm>
          <a:prstGeom prst="rect">
            <a:avLst/>
          </a:prstGeom>
        </p:spPr>
      </p:pic>
      <p:sp>
        <p:nvSpPr>
          <p:cNvPr id="77" name="TextBox 76">
            <a:extLst>
              <a:ext uri="{FF2B5EF4-FFF2-40B4-BE49-F238E27FC236}">
                <a16:creationId xmlns:a16="http://schemas.microsoft.com/office/drawing/2014/main" id="{BFF4C106-C2EE-72F4-32C2-0565E4941B4D}"/>
              </a:ext>
            </a:extLst>
          </p:cNvPr>
          <p:cNvSpPr txBox="1"/>
          <p:nvPr/>
        </p:nvSpPr>
        <p:spPr>
          <a:xfrm>
            <a:off x="978679" y="3514804"/>
            <a:ext cx="941573" cy="369332"/>
          </a:xfrm>
          <a:prstGeom prst="rect">
            <a:avLst/>
          </a:prstGeom>
          <a:noFill/>
        </p:spPr>
        <p:txBody>
          <a:bodyPr wrap="square">
            <a:spAutoFit/>
          </a:bodyPr>
          <a:lstStyle/>
          <a:p>
            <a:r>
              <a:rPr lang="en-US" b="1"/>
              <a:t>Delay1</a:t>
            </a:r>
          </a:p>
        </p:txBody>
      </p:sp>
      <p:sp>
        <p:nvSpPr>
          <p:cNvPr id="78" name="TextBox 77">
            <a:extLst>
              <a:ext uri="{FF2B5EF4-FFF2-40B4-BE49-F238E27FC236}">
                <a16:creationId xmlns:a16="http://schemas.microsoft.com/office/drawing/2014/main" id="{81B3188B-E6A5-8F21-1286-DB3411BC01CD}"/>
              </a:ext>
            </a:extLst>
          </p:cNvPr>
          <p:cNvSpPr txBox="1"/>
          <p:nvPr/>
        </p:nvSpPr>
        <p:spPr>
          <a:xfrm>
            <a:off x="3869942" y="3514804"/>
            <a:ext cx="941573" cy="369332"/>
          </a:xfrm>
          <a:prstGeom prst="rect">
            <a:avLst/>
          </a:prstGeom>
          <a:noFill/>
        </p:spPr>
        <p:txBody>
          <a:bodyPr wrap="square">
            <a:spAutoFit/>
          </a:bodyPr>
          <a:lstStyle/>
          <a:p>
            <a:r>
              <a:rPr lang="en-US" b="1"/>
              <a:t>Delay2</a:t>
            </a:r>
          </a:p>
        </p:txBody>
      </p:sp>
      <p:sp>
        <p:nvSpPr>
          <p:cNvPr id="79" name="TextBox 78">
            <a:extLst>
              <a:ext uri="{FF2B5EF4-FFF2-40B4-BE49-F238E27FC236}">
                <a16:creationId xmlns:a16="http://schemas.microsoft.com/office/drawing/2014/main" id="{76C3E8EE-8388-237F-B0C5-EE4C6A650C84}"/>
              </a:ext>
            </a:extLst>
          </p:cNvPr>
          <p:cNvSpPr txBox="1"/>
          <p:nvPr/>
        </p:nvSpPr>
        <p:spPr>
          <a:xfrm>
            <a:off x="6809340" y="3514804"/>
            <a:ext cx="941573" cy="369332"/>
          </a:xfrm>
          <a:prstGeom prst="rect">
            <a:avLst/>
          </a:prstGeom>
          <a:noFill/>
        </p:spPr>
        <p:txBody>
          <a:bodyPr wrap="square">
            <a:spAutoFit/>
          </a:bodyPr>
          <a:lstStyle/>
          <a:p>
            <a:r>
              <a:rPr lang="en-US" b="1"/>
              <a:t>Delay3</a:t>
            </a:r>
          </a:p>
        </p:txBody>
      </p:sp>
      <p:sp>
        <p:nvSpPr>
          <p:cNvPr id="80" name="TextBox 79">
            <a:extLst>
              <a:ext uri="{FF2B5EF4-FFF2-40B4-BE49-F238E27FC236}">
                <a16:creationId xmlns:a16="http://schemas.microsoft.com/office/drawing/2014/main" id="{5D9B8F4C-ADB7-1571-441D-0CAE52142E8B}"/>
              </a:ext>
            </a:extLst>
          </p:cNvPr>
          <p:cNvSpPr txBox="1"/>
          <p:nvPr/>
        </p:nvSpPr>
        <p:spPr>
          <a:xfrm>
            <a:off x="9787370" y="3514804"/>
            <a:ext cx="941573" cy="369332"/>
          </a:xfrm>
          <a:prstGeom prst="rect">
            <a:avLst/>
          </a:prstGeom>
          <a:noFill/>
        </p:spPr>
        <p:txBody>
          <a:bodyPr wrap="square">
            <a:spAutoFit/>
          </a:bodyPr>
          <a:lstStyle/>
          <a:p>
            <a:r>
              <a:rPr lang="en-US" b="1"/>
              <a:t>Delay4</a:t>
            </a:r>
          </a:p>
        </p:txBody>
      </p:sp>
      <p:sp>
        <p:nvSpPr>
          <p:cNvPr id="81" name="TextBox 80">
            <a:extLst>
              <a:ext uri="{FF2B5EF4-FFF2-40B4-BE49-F238E27FC236}">
                <a16:creationId xmlns:a16="http://schemas.microsoft.com/office/drawing/2014/main" id="{D5A4C04C-9B7A-A708-8C4A-E4027531743D}"/>
              </a:ext>
            </a:extLst>
          </p:cNvPr>
          <p:cNvSpPr txBox="1"/>
          <p:nvPr/>
        </p:nvSpPr>
        <p:spPr>
          <a:xfrm>
            <a:off x="1004750" y="6202693"/>
            <a:ext cx="941573" cy="369332"/>
          </a:xfrm>
          <a:prstGeom prst="rect">
            <a:avLst/>
          </a:prstGeom>
          <a:noFill/>
        </p:spPr>
        <p:txBody>
          <a:bodyPr wrap="square">
            <a:spAutoFit/>
          </a:bodyPr>
          <a:lstStyle/>
          <a:p>
            <a:r>
              <a:rPr lang="en-US" b="1"/>
              <a:t>Delay5</a:t>
            </a:r>
          </a:p>
        </p:txBody>
      </p:sp>
      <p:sp>
        <p:nvSpPr>
          <p:cNvPr id="82" name="TextBox 81">
            <a:extLst>
              <a:ext uri="{FF2B5EF4-FFF2-40B4-BE49-F238E27FC236}">
                <a16:creationId xmlns:a16="http://schemas.microsoft.com/office/drawing/2014/main" id="{5A4E207C-E8DC-74FF-F480-C09D396D5390}"/>
              </a:ext>
            </a:extLst>
          </p:cNvPr>
          <p:cNvSpPr txBox="1"/>
          <p:nvPr/>
        </p:nvSpPr>
        <p:spPr>
          <a:xfrm>
            <a:off x="3896013" y="6202693"/>
            <a:ext cx="941573" cy="369332"/>
          </a:xfrm>
          <a:prstGeom prst="rect">
            <a:avLst/>
          </a:prstGeom>
          <a:noFill/>
        </p:spPr>
        <p:txBody>
          <a:bodyPr wrap="square">
            <a:spAutoFit/>
          </a:bodyPr>
          <a:lstStyle/>
          <a:p>
            <a:r>
              <a:rPr lang="en-US" b="1"/>
              <a:t>Delay6</a:t>
            </a:r>
          </a:p>
        </p:txBody>
      </p:sp>
      <p:sp>
        <p:nvSpPr>
          <p:cNvPr id="83" name="TextBox 82">
            <a:extLst>
              <a:ext uri="{FF2B5EF4-FFF2-40B4-BE49-F238E27FC236}">
                <a16:creationId xmlns:a16="http://schemas.microsoft.com/office/drawing/2014/main" id="{89905AFB-2015-CD18-3909-798A750F6309}"/>
              </a:ext>
            </a:extLst>
          </p:cNvPr>
          <p:cNvSpPr txBox="1"/>
          <p:nvPr/>
        </p:nvSpPr>
        <p:spPr>
          <a:xfrm>
            <a:off x="6835411" y="6202693"/>
            <a:ext cx="941573" cy="369332"/>
          </a:xfrm>
          <a:prstGeom prst="rect">
            <a:avLst/>
          </a:prstGeom>
          <a:noFill/>
        </p:spPr>
        <p:txBody>
          <a:bodyPr wrap="square">
            <a:spAutoFit/>
          </a:bodyPr>
          <a:lstStyle/>
          <a:p>
            <a:r>
              <a:rPr lang="en-US" b="1"/>
              <a:t>Delay7</a:t>
            </a:r>
          </a:p>
        </p:txBody>
      </p:sp>
      <p:sp>
        <p:nvSpPr>
          <p:cNvPr id="84" name="TextBox 83">
            <a:extLst>
              <a:ext uri="{FF2B5EF4-FFF2-40B4-BE49-F238E27FC236}">
                <a16:creationId xmlns:a16="http://schemas.microsoft.com/office/drawing/2014/main" id="{97AC265E-D48F-6B14-6FF6-D296A1060A8C}"/>
              </a:ext>
            </a:extLst>
          </p:cNvPr>
          <p:cNvSpPr txBox="1"/>
          <p:nvPr/>
        </p:nvSpPr>
        <p:spPr>
          <a:xfrm>
            <a:off x="9813441" y="6202693"/>
            <a:ext cx="941573" cy="369332"/>
          </a:xfrm>
          <a:prstGeom prst="rect">
            <a:avLst/>
          </a:prstGeom>
          <a:noFill/>
        </p:spPr>
        <p:txBody>
          <a:bodyPr wrap="square">
            <a:spAutoFit/>
          </a:bodyPr>
          <a:lstStyle/>
          <a:p>
            <a:r>
              <a:rPr lang="en-US" b="1"/>
              <a:t>Delay8</a:t>
            </a:r>
          </a:p>
        </p:txBody>
      </p:sp>
      <p:pic>
        <p:nvPicPr>
          <p:cNvPr id="85" name="Picture 84" descr="A red and blue rectangular object&#10;&#10;Description automatically generated">
            <a:extLst>
              <a:ext uri="{FF2B5EF4-FFF2-40B4-BE49-F238E27FC236}">
                <a16:creationId xmlns:a16="http://schemas.microsoft.com/office/drawing/2014/main" id="{4F504292-962B-C8B3-DAA0-E3BDB842120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43695" y="1869077"/>
            <a:ext cx="417542" cy="1340888"/>
          </a:xfrm>
          <a:prstGeom prst="rect">
            <a:avLst/>
          </a:prstGeom>
        </p:spPr>
      </p:pic>
      <p:pic>
        <p:nvPicPr>
          <p:cNvPr id="86" name="Picture 85" descr="A red and blue rectangular object&#10;&#10;Description automatically generated">
            <a:extLst>
              <a:ext uri="{FF2B5EF4-FFF2-40B4-BE49-F238E27FC236}">
                <a16:creationId xmlns:a16="http://schemas.microsoft.com/office/drawing/2014/main" id="{49ED29D2-0C98-FB5A-F976-37405835246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43695" y="4448295"/>
            <a:ext cx="417542" cy="1340888"/>
          </a:xfrm>
          <a:prstGeom prst="rect">
            <a:avLst/>
          </a:prstGeom>
        </p:spPr>
      </p:pic>
      <p:sp>
        <p:nvSpPr>
          <p:cNvPr id="4" name="Slide Number Placeholder 3">
            <a:extLst>
              <a:ext uri="{FF2B5EF4-FFF2-40B4-BE49-F238E27FC236}">
                <a16:creationId xmlns:a16="http://schemas.microsoft.com/office/drawing/2014/main" id="{AD008992-3433-FBE7-777F-BEB9286194E6}"/>
              </a:ext>
            </a:extLst>
          </p:cNvPr>
          <p:cNvSpPr>
            <a:spLocks noGrp="1"/>
          </p:cNvSpPr>
          <p:nvPr>
            <p:ph type="sldNum" idx="12"/>
          </p:nvPr>
        </p:nvSpPr>
        <p:spPr/>
        <p:txBody>
          <a:bodyPr/>
          <a:lstStyle/>
          <a:p>
            <a:fld id="{00000000-1234-1234-1234-123412341234}" type="slidenum">
              <a:rPr lang="en" smtClean="0"/>
              <a:pPr/>
              <a:t>71</a:t>
            </a:fld>
            <a:endParaRPr lang="en"/>
          </a:p>
        </p:txBody>
      </p:sp>
    </p:spTree>
    <p:extLst>
      <p:ext uri="{BB962C8B-B14F-4D97-AF65-F5344CB8AC3E}">
        <p14:creationId xmlns:p14="http://schemas.microsoft.com/office/powerpoint/2010/main" val="22364779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52D7-F8C5-E1E5-152C-C35927961DB6}"/>
              </a:ext>
            </a:extLst>
          </p:cNvPr>
          <p:cNvSpPr>
            <a:spLocks noGrp="1"/>
          </p:cNvSpPr>
          <p:nvPr>
            <p:ph type="title"/>
          </p:nvPr>
        </p:nvSpPr>
        <p:spPr/>
        <p:txBody>
          <a:bodyPr>
            <a:normAutofit/>
          </a:bodyPr>
          <a:lstStyle/>
          <a:p>
            <a:r>
              <a:rPr lang="en-US" sz="2800" b="1">
                <a:latin typeface="Helvetica Neue"/>
              </a:rPr>
              <a:t>Cross-situational learning (CSL)?</a:t>
            </a:r>
          </a:p>
        </p:txBody>
      </p:sp>
      <p:sp>
        <p:nvSpPr>
          <p:cNvPr id="4" name="Slide Number Placeholder 3">
            <a:extLst>
              <a:ext uri="{FF2B5EF4-FFF2-40B4-BE49-F238E27FC236}">
                <a16:creationId xmlns:a16="http://schemas.microsoft.com/office/drawing/2014/main" id="{1CF23500-BEC7-A13E-42AB-44BEC68DFCDA}"/>
              </a:ext>
            </a:extLst>
          </p:cNvPr>
          <p:cNvSpPr>
            <a:spLocks noGrp="1"/>
          </p:cNvSpPr>
          <p:nvPr>
            <p:ph type="sldNum" idx="12"/>
          </p:nvPr>
        </p:nvSpPr>
        <p:spPr/>
        <p:txBody>
          <a:bodyPr/>
          <a:lstStyle/>
          <a:p>
            <a:fld id="{00000000-1234-1234-1234-123412341234}" type="slidenum">
              <a:rPr lang="en" smtClean="0"/>
              <a:pPr/>
              <a:t>72</a:t>
            </a:fld>
            <a:endParaRPr lang="en"/>
          </a:p>
        </p:txBody>
      </p:sp>
      <p:pic>
        <p:nvPicPr>
          <p:cNvPr id="6" name="Picture 5" descr="A baby and a cup&#10;&#10;Description automatically generated">
            <a:extLst>
              <a:ext uri="{FF2B5EF4-FFF2-40B4-BE49-F238E27FC236}">
                <a16:creationId xmlns:a16="http://schemas.microsoft.com/office/drawing/2014/main" id="{369F0C3D-A399-8A93-647C-146CA84BE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193" y="1616280"/>
            <a:ext cx="7801129" cy="4483857"/>
          </a:xfrm>
          <a:prstGeom prst="rect">
            <a:avLst/>
          </a:prstGeom>
        </p:spPr>
      </p:pic>
      <p:sp>
        <p:nvSpPr>
          <p:cNvPr id="7" name="Google Shape;432;p41">
            <a:extLst>
              <a:ext uri="{FF2B5EF4-FFF2-40B4-BE49-F238E27FC236}">
                <a16:creationId xmlns:a16="http://schemas.microsoft.com/office/drawing/2014/main" id="{ED944F0E-C1A8-9600-CE1C-EDB03D70E412}"/>
              </a:ext>
            </a:extLst>
          </p:cNvPr>
          <p:cNvSpPr txBox="1"/>
          <p:nvPr/>
        </p:nvSpPr>
        <p:spPr>
          <a:xfrm>
            <a:off x="8287967" y="2762945"/>
            <a:ext cx="3552744" cy="1354176"/>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t>Grounded language acquisition: how infants can learn language by observing their environments.</a:t>
            </a:r>
          </a:p>
        </p:txBody>
      </p:sp>
    </p:spTree>
    <p:extLst>
      <p:ext uri="{BB962C8B-B14F-4D97-AF65-F5344CB8AC3E}">
        <p14:creationId xmlns:p14="http://schemas.microsoft.com/office/powerpoint/2010/main" val="93696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52D7-F8C5-E1E5-152C-C35927961DB6}"/>
              </a:ext>
            </a:extLst>
          </p:cNvPr>
          <p:cNvSpPr>
            <a:spLocks noGrp="1"/>
          </p:cNvSpPr>
          <p:nvPr>
            <p:ph type="title"/>
          </p:nvPr>
        </p:nvSpPr>
        <p:spPr/>
        <p:txBody>
          <a:bodyPr>
            <a:normAutofit/>
          </a:bodyPr>
          <a:lstStyle/>
          <a:p>
            <a:r>
              <a:rPr lang="en-US" sz="2800" b="1">
                <a:latin typeface="Helvetica Neue"/>
              </a:rPr>
              <a:t>How language models can perform grounded language acquisition?</a:t>
            </a:r>
          </a:p>
        </p:txBody>
      </p:sp>
      <p:sp>
        <p:nvSpPr>
          <p:cNvPr id="4" name="Slide Number Placeholder 3">
            <a:extLst>
              <a:ext uri="{FF2B5EF4-FFF2-40B4-BE49-F238E27FC236}">
                <a16:creationId xmlns:a16="http://schemas.microsoft.com/office/drawing/2014/main" id="{1CF23500-BEC7-A13E-42AB-44BEC68DFCDA}"/>
              </a:ext>
            </a:extLst>
          </p:cNvPr>
          <p:cNvSpPr>
            <a:spLocks noGrp="1"/>
          </p:cNvSpPr>
          <p:nvPr>
            <p:ph type="sldNum" idx="12"/>
          </p:nvPr>
        </p:nvSpPr>
        <p:spPr/>
        <p:txBody>
          <a:bodyPr/>
          <a:lstStyle/>
          <a:p>
            <a:fld id="{00000000-1234-1234-1234-123412341234}" type="slidenum">
              <a:rPr lang="en" smtClean="0"/>
              <a:pPr/>
              <a:t>73</a:t>
            </a:fld>
            <a:endParaRPr lang="en"/>
          </a:p>
        </p:txBody>
      </p:sp>
      <p:sp>
        <p:nvSpPr>
          <p:cNvPr id="7" name="Google Shape;432;p41">
            <a:extLst>
              <a:ext uri="{FF2B5EF4-FFF2-40B4-BE49-F238E27FC236}">
                <a16:creationId xmlns:a16="http://schemas.microsoft.com/office/drawing/2014/main" id="{ED944F0E-C1A8-9600-CE1C-EDB03D70E412}"/>
              </a:ext>
            </a:extLst>
          </p:cNvPr>
          <p:cNvSpPr txBox="1"/>
          <p:nvPr/>
        </p:nvSpPr>
        <p:spPr>
          <a:xfrm>
            <a:off x="7859949" y="3232036"/>
            <a:ext cx="4000217" cy="1354176"/>
          </a:xfrm>
          <a:prstGeom prst="rect">
            <a:avLst/>
          </a:prstGeom>
          <a:solidFill>
            <a:srgbClr val="FFF2CC"/>
          </a:solidFill>
          <a:ln>
            <a:noFill/>
          </a:ln>
        </p:spPr>
        <p:txBody>
          <a:bodyPr spcFirstLastPara="1" wrap="square" lIns="121900" tIns="121900" rIns="121900" bIns="121900" anchor="t" anchorCtr="0">
            <a:spAutoFit/>
          </a:bodyPr>
          <a:lstStyle/>
          <a:p>
            <a:pPr marL="285750" indent="-285750">
              <a:buFont typeface="Arial" panose="020B0604020202020204" pitchFamily="34" charset="0"/>
              <a:buChar char="•"/>
            </a:pPr>
            <a:r>
              <a:rPr lang="en-US"/>
              <a:t>The Cross-Situational Learning (CSL) task tested with Recurrent Neural Networks (ESNs and LSTMs).</a:t>
            </a:r>
          </a:p>
        </p:txBody>
      </p:sp>
      <p:pic>
        <p:nvPicPr>
          <p:cNvPr id="9" name="Picture 8" descr="A diagram of a cup&#10;&#10;Description automatically generated">
            <a:extLst>
              <a:ext uri="{FF2B5EF4-FFF2-40B4-BE49-F238E27FC236}">
                <a16:creationId xmlns:a16="http://schemas.microsoft.com/office/drawing/2014/main" id="{386E447F-CC52-9451-EC11-190CEB78F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12" y="1368811"/>
            <a:ext cx="7155479" cy="5080627"/>
          </a:xfrm>
          <a:prstGeom prst="rect">
            <a:avLst/>
          </a:prstGeom>
        </p:spPr>
      </p:pic>
    </p:spTree>
    <p:extLst>
      <p:ext uri="{BB962C8B-B14F-4D97-AF65-F5344CB8AC3E}">
        <p14:creationId xmlns:p14="http://schemas.microsoft.com/office/powerpoint/2010/main" val="110856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571"/>
        <p:cNvGrpSpPr/>
        <p:nvPr/>
      </p:nvGrpSpPr>
      <p:grpSpPr>
        <a:xfrm>
          <a:off x="0" y="0"/>
          <a:ext cx="0" cy="0"/>
          <a:chOff x="0" y="0"/>
          <a:chExt cx="0" cy="0"/>
        </a:xfrm>
      </p:grpSpPr>
      <p:sp>
        <p:nvSpPr>
          <p:cNvPr id="572" name="Google Shape;572;g23c30d02393_0_3"/>
          <p:cNvSpPr/>
          <p:nvPr/>
        </p:nvSpPr>
        <p:spPr>
          <a:xfrm>
            <a:off x="515100" y="326550"/>
            <a:ext cx="11161800" cy="72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r>
              <a:rPr lang="en-SG" sz="2800" b="1">
                <a:solidFill>
                  <a:srgbClr val="C00000"/>
                </a:solidFill>
                <a:latin typeface="Helvetica Neue"/>
                <a:ea typeface="Helvetica Neue"/>
                <a:cs typeface="Helvetica Neue"/>
                <a:sym typeface="Helvetica Neue"/>
              </a:rPr>
              <a:t>Brain alignment – 4-fold Cross-Validation + Ridge regression</a:t>
            </a:r>
            <a:endParaRPr sz="2800" b="1" i="0" u="none" strike="noStrike" cap="none">
              <a:solidFill>
                <a:srgbClr val="C00000"/>
              </a:solidFill>
              <a:latin typeface="Helvetica Neue"/>
              <a:ea typeface="Helvetica Neue"/>
              <a:cs typeface="Helvetica Neue"/>
              <a:sym typeface="Helvetica Neue"/>
            </a:endParaRPr>
          </a:p>
        </p:txBody>
      </p:sp>
      <p:sp>
        <p:nvSpPr>
          <p:cNvPr id="573" name="Google Shape;573;g23c30d02393_0_3"/>
          <p:cNvSpPr txBox="1">
            <a:spLocks noGrp="1"/>
          </p:cNvSpPr>
          <p:nvPr>
            <p:ph type="sldNum" idx="12"/>
          </p:nvPr>
        </p:nvSpPr>
        <p:spPr>
          <a:xfrm>
            <a:off x="11311128" y="6492874"/>
            <a:ext cx="8808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SG"/>
              <a:t>74</a:t>
            </a:fld>
            <a:endParaRPr/>
          </a:p>
        </p:txBody>
      </p:sp>
      <p:pic>
        <p:nvPicPr>
          <p:cNvPr id="2" name="Content Placeholder 4" descr="Diagram&#10;&#10;Description automatically generated">
            <a:extLst>
              <a:ext uri="{FF2B5EF4-FFF2-40B4-BE49-F238E27FC236}">
                <a16:creationId xmlns:a16="http://schemas.microsoft.com/office/drawing/2014/main" id="{C78D1DAE-F4F1-61A2-5FB0-90B7B8D741A9}"/>
              </a:ext>
            </a:extLst>
          </p:cNvPr>
          <p:cNvPicPr>
            <a:picLocks noChangeAspect="1"/>
          </p:cNvPicPr>
          <p:nvPr/>
        </p:nvPicPr>
        <p:blipFill rotWithShape="1">
          <a:blip r:embed="rId3">
            <a:extLst>
              <a:ext uri="{28A0092B-C50C-407E-A947-70E740481C1C}">
                <a14:useLocalDpi xmlns:a14="http://schemas.microsoft.com/office/drawing/2010/main" val="0"/>
              </a:ext>
            </a:extLst>
          </a:blip>
          <a:srcRect r="48191"/>
          <a:stretch/>
        </p:blipFill>
        <p:spPr>
          <a:xfrm>
            <a:off x="670550" y="1111079"/>
            <a:ext cx="3969823" cy="2935628"/>
          </a:xfrm>
          <a:prstGeom prst="rect">
            <a:avLst/>
          </a:prstGeom>
        </p:spPr>
      </p:pic>
      <p:sp>
        <p:nvSpPr>
          <p:cNvPr id="3" name="Google Shape;595;g23c30d02393_0_3">
            <a:extLst>
              <a:ext uri="{FF2B5EF4-FFF2-40B4-BE49-F238E27FC236}">
                <a16:creationId xmlns:a16="http://schemas.microsoft.com/office/drawing/2014/main" id="{03EFF773-A3B4-075D-0354-0029527D3324}"/>
              </a:ext>
            </a:extLst>
          </p:cNvPr>
          <p:cNvSpPr/>
          <p:nvPr/>
        </p:nvSpPr>
        <p:spPr>
          <a:xfrm>
            <a:off x="778213" y="4214352"/>
            <a:ext cx="3335279" cy="365100"/>
          </a:xfrm>
          <a:prstGeom prst="rect">
            <a:avLst/>
          </a:prstGeom>
          <a:noFill/>
          <a:ln>
            <a:noFill/>
          </a:ln>
        </p:spPr>
        <p:txBody>
          <a:bodyPr spcFirstLastPara="1" wrap="square" lIns="91425" tIns="45700" rIns="91425" bIns="45700" anchor="t" anchorCtr="0">
            <a:noAutofit/>
          </a:bodyPr>
          <a:lstStyle/>
          <a:p>
            <a:pPr marL="101600" marR="0" lvl="0" algn="l" rtl="0">
              <a:lnSpc>
                <a:spcPct val="100000"/>
              </a:lnSpc>
              <a:spcBef>
                <a:spcPts val="0"/>
              </a:spcBef>
              <a:spcAft>
                <a:spcPts val="0"/>
              </a:spcAft>
              <a:buClr>
                <a:schemeClr val="dk1"/>
              </a:buClr>
              <a:buSzPts val="2000"/>
            </a:pPr>
            <a:r>
              <a:rPr lang="en-SG" b="1">
                <a:solidFill>
                  <a:schemeClr val="dk1"/>
                </a:solidFill>
                <a:latin typeface="Helvetica Neue"/>
                <a:ea typeface="Helvetica Neue"/>
                <a:cs typeface="Helvetica Neue"/>
                <a:sym typeface="Helvetica Neue"/>
              </a:rPr>
              <a:t>(1) Narratives Pieman story</a:t>
            </a:r>
            <a:endParaRPr b="1" i="0" u="none" strike="noStrike" cap="none">
              <a:solidFill>
                <a:schemeClr val="dk1"/>
              </a:solidFill>
              <a:latin typeface="Helvetica Neue"/>
              <a:ea typeface="Helvetica Neue"/>
              <a:cs typeface="Helvetica Neue"/>
              <a:sym typeface="Helvetica Neue"/>
            </a:endParaRPr>
          </a:p>
        </p:txBody>
      </p:sp>
      <p:sp>
        <p:nvSpPr>
          <p:cNvPr id="4" name="Rectangle 3">
            <a:extLst>
              <a:ext uri="{FF2B5EF4-FFF2-40B4-BE49-F238E27FC236}">
                <a16:creationId xmlns:a16="http://schemas.microsoft.com/office/drawing/2014/main" id="{BAAB7291-BE33-C3C7-5536-1BE17B01EEB7}"/>
              </a:ext>
            </a:extLst>
          </p:cNvPr>
          <p:cNvSpPr/>
          <p:nvPr/>
        </p:nvSpPr>
        <p:spPr>
          <a:xfrm>
            <a:off x="515100" y="1062438"/>
            <a:ext cx="263113" cy="221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607;g23c8032485f_0_11">
            <a:extLst>
              <a:ext uri="{FF2B5EF4-FFF2-40B4-BE49-F238E27FC236}">
                <a16:creationId xmlns:a16="http://schemas.microsoft.com/office/drawing/2014/main" id="{AD88AD82-74AC-97CB-5F3D-95046A33BD77}"/>
              </a:ext>
            </a:extLst>
          </p:cNvPr>
          <p:cNvSpPr/>
          <p:nvPr/>
        </p:nvSpPr>
        <p:spPr>
          <a:xfrm>
            <a:off x="4756496" y="1052850"/>
            <a:ext cx="3969823" cy="2935628"/>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957 words x 768 ⇒ Longformer representations</a:t>
            </a:r>
            <a:endParaRPr>
              <a:solidFill>
                <a:schemeClr val="dk1"/>
              </a:solidFill>
              <a:latin typeface="Helvetica Neue"/>
              <a:ea typeface="Helvetica Neue"/>
              <a:cs typeface="Helvetica Neue"/>
              <a:sym typeface="Helvetica Neue"/>
            </a:endParaRPr>
          </a:p>
          <a:p>
            <a:pPr marL="914400" marR="0" lvl="1"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Downsample from word-level representations to TR-level (taken every 1.5s)</a:t>
            </a:r>
            <a:endParaRPr>
              <a:solidFill>
                <a:schemeClr val="dk1"/>
              </a:solidFill>
              <a:latin typeface="Helvetica Neue"/>
              <a:ea typeface="Helvetica Neue"/>
              <a:cs typeface="Helvetica Neue"/>
              <a:sym typeface="Helvetica Neue"/>
            </a:endParaRPr>
          </a:p>
          <a:p>
            <a:pPr marL="457200" marR="0" lvl="0"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282 fMRI time intervals x 768</a:t>
            </a:r>
            <a:endParaRPr>
              <a:solidFill>
                <a:schemeClr val="dk1"/>
              </a:solidFill>
              <a:latin typeface="Helvetica Neue"/>
              <a:ea typeface="Helvetica Neue"/>
              <a:cs typeface="Helvetica Neue"/>
              <a:sym typeface="Helvetica Neue"/>
            </a:endParaRPr>
          </a:p>
          <a:p>
            <a:pPr marL="914400" marR="0" lvl="1"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Concatenate LM representations for previous 5 TRs ⇒ fMRI response from brain activity peaks about 7.5 seconds after stimulus onset</a:t>
            </a:r>
            <a:endParaRPr>
              <a:solidFill>
                <a:schemeClr val="dk1"/>
              </a:solidFill>
              <a:latin typeface="Helvetica Neue"/>
              <a:ea typeface="Helvetica Neue"/>
              <a:cs typeface="Helvetica Neue"/>
              <a:sym typeface="Helvetica Neue"/>
            </a:endParaRPr>
          </a:p>
          <a:p>
            <a:pPr marL="457200" marR="0" lvl="0"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282 fMRI intervals x 81924 voxels ⇒ fMRI predictions (same dimensions as actual brain activity)</a:t>
            </a:r>
          </a:p>
          <a:p>
            <a:pPr marL="457200" marR="0" lvl="0" indent="-342900" algn="l" rtl="0">
              <a:lnSpc>
                <a:spcPct val="100000"/>
              </a:lnSpc>
              <a:spcBef>
                <a:spcPts val="0"/>
              </a:spcBef>
              <a:spcAft>
                <a:spcPts val="0"/>
              </a:spcAft>
              <a:buClr>
                <a:schemeClr val="dk1"/>
              </a:buClr>
              <a:buSzPts val="1800"/>
              <a:buFont typeface="Helvetica Neue"/>
              <a:buChar char="●"/>
            </a:pPr>
            <a:r>
              <a:rPr lang="en-SG">
                <a:solidFill>
                  <a:schemeClr val="dk1"/>
                </a:solidFill>
                <a:latin typeface="Helvetica Neue"/>
                <a:ea typeface="Helvetica Neue"/>
                <a:cs typeface="Helvetica Neue"/>
                <a:sym typeface="Helvetica Neue"/>
              </a:rPr>
              <a:t>82 participants</a:t>
            </a:r>
          </a:p>
          <a:p>
            <a:pPr marL="114300" marR="0" lvl="0" algn="l" rtl="0">
              <a:lnSpc>
                <a:spcPct val="100000"/>
              </a:lnSpc>
              <a:spcBef>
                <a:spcPts val="0"/>
              </a:spcBef>
              <a:spcAft>
                <a:spcPts val="0"/>
              </a:spcAft>
              <a:buClr>
                <a:schemeClr val="dk1"/>
              </a:buClr>
              <a:buSzPts val="1800"/>
            </a:pPr>
            <a:endParaRPr>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7" name="Google Shape;595;g23c30d02393_0_3">
            <a:extLst>
              <a:ext uri="{FF2B5EF4-FFF2-40B4-BE49-F238E27FC236}">
                <a16:creationId xmlns:a16="http://schemas.microsoft.com/office/drawing/2014/main" id="{B0FAE6CF-DA4F-1CFC-4F64-CCFBA94D9AE7}"/>
              </a:ext>
            </a:extLst>
          </p:cNvPr>
          <p:cNvSpPr/>
          <p:nvPr/>
        </p:nvSpPr>
        <p:spPr>
          <a:xfrm>
            <a:off x="4927198" y="5950634"/>
            <a:ext cx="3628417" cy="365100"/>
          </a:xfrm>
          <a:prstGeom prst="rect">
            <a:avLst/>
          </a:prstGeom>
          <a:noFill/>
          <a:ln>
            <a:noFill/>
          </a:ln>
        </p:spPr>
        <p:txBody>
          <a:bodyPr spcFirstLastPara="1" wrap="square" lIns="91425" tIns="45700" rIns="91425" bIns="45700" anchor="t" anchorCtr="0">
            <a:noAutofit/>
          </a:bodyPr>
          <a:lstStyle/>
          <a:p>
            <a:pPr marL="101600" marR="0" lvl="0" algn="l" rtl="0">
              <a:lnSpc>
                <a:spcPct val="100000"/>
              </a:lnSpc>
              <a:spcBef>
                <a:spcPts val="0"/>
              </a:spcBef>
              <a:spcAft>
                <a:spcPts val="0"/>
              </a:spcAft>
              <a:buClr>
                <a:schemeClr val="dk1"/>
              </a:buClr>
              <a:buSzPts val="2000"/>
            </a:pPr>
            <a:r>
              <a:rPr lang="en-SG" b="1" i="0" u="none" strike="noStrike" cap="none">
                <a:solidFill>
                  <a:schemeClr val="dk1"/>
                </a:solidFill>
                <a:latin typeface="Helvetica Neue"/>
                <a:ea typeface="Helvetica Neue"/>
                <a:cs typeface="Helvetica Neue"/>
                <a:sym typeface="Helvetica Neue"/>
              </a:rPr>
              <a:t>(2) Brain Alignment: Dataset Curation</a:t>
            </a:r>
            <a:endParaRPr b="1" i="0" u="none" strike="noStrike" cap="none">
              <a:solidFill>
                <a:schemeClr val="dk1"/>
              </a:solidFill>
              <a:latin typeface="Helvetica Neue"/>
              <a:ea typeface="Helvetica Neue"/>
              <a:cs typeface="Helvetica Neue"/>
              <a:sym typeface="Helvetica Neue"/>
            </a:endParaRPr>
          </a:p>
        </p:txBody>
      </p:sp>
      <p:grpSp>
        <p:nvGrpSpPr>
          <p:cNvPr id="8" name="Google Shape;574;g23c30d02393_0_3">
            <a:extLst>
              <a:ext uri="{FF2B5EF4-FFF2-40B4-BE49-F238E27FC236}">
                <a16:creationId xmlns:a16="http://schemas.microsoft.com/office/drawing/2014/main" id="{9A210CE8-59B8-F56E-3530-E63F504DA3F5}"/>
              </a:ext>
            </a:extLst>
          </p:cNvPr>
          <p:cNvGrpSpPr/>
          <p:nvPr/>
        </p:nvGrpSpPr>
        <p:grpSpPr>
          <a:xfrm>
            <a:off x="8842443" y="1416871"/>
            <a:ext cx="3031467" cy="493794"/>
            <a:chOff x="1067200" y="4558525"/>
            <a:chExt cx="4688600" cy="698324"/>
          </a:xfrm>
        </p:grpSpPr>
        <p:pic>
          <p:nvPicPr>
            <p:cNvPr id="9" name="Google Shape;575;g23c30d02393_0_3">
              <a:extLst>
                <a:ext uri="{FF2B5EF4-FFF2-40B4-BE49-F238E27FC236}">
                  <a16:creationId xmlns:a16="http://schemas.microsoft.com/office/drawing/2014/main" id="{35E130AF-DB64-C455-AA99-49CF2BBAC6A4}"/>
                </a:ext>
              </a:extLst>
            </p:cNvPr>
            <p:cNvPicPr preferRelativeResize="0"/>
            <p:nvPr/>
          </p:nvPicPr>
          <p:blipFill rotWithShape="1">
            <a:blip r:embed="rId4">
              <a:alphaModFix/>
            </a:blip>
            <a:srcRect l="41667" t="10913" r="46287" b="71142"/>
            <a:stretch/>
          </p:blipFill>
          <p:spPr>
            <a:xfrm>
              <a:off x="1067200" y="4558525"/>
              <a:ext cx="1172150" cy="698324"/>
            </a:xfrm>
            <a:prstGeom prst="rect">
              <a:avLst/>
            </a:prstGeom>
            <a:noFill/>
            <a:ln>
              <a:noFill/>
            </a:ln>
          </p:spPr>
        </p:pic>
        <p:pic>
          <p:nvPicPr>
            <p:cNvPr id="10" name="Google Shape;576;g23c30d02393_0_3">
              <a:extLst>
                <a:ext uri="{FF2B5EF4-FFF2-40B4-BE49-F238E27FC236}">
                  <a16:creationId xmlns:a16="http://schemas.microsoft.com/office/drawing/2014/main" id="{1BD7678C-8EFC-5067-C5F3-E607AE6FCC0A}"/>
                </a:ext>
              </a:extLst>
            </p:cNvPr>
            <p:cNvPicPr preferRelativeResize="0"/>
            <p:nvPr/>
          </p:nvPicPr>
          <p:blipFill rotWithShape="1">
            <a:blip r:embed="rId4">
              <a:alphaModFix/>
            </a:blip>
            <a:srcRect l="41667" t="10913" r="46287" b="71142"/>
            <a:stretch/>
          </p:blipFill>
          <p:spPr>
            <a:xfrm>
              <a:off x="2239350" y="4558525"/>
              <a:ext cx="1172150" cy="698324"/>
            </a:xfrm>
            <a:prstGeom prst="rect">
              <a:avLst/>
            </a:prstGeom>
            <a:noFill/>
            <a:ln>
              <a:noFill/>
            </a:ln>
          </p:spPr>
        </p:pic>
        <p:pic>
          <p:nvPicPr>
            <p:cNvPr id="11" name="Google Shape;577;g23c30d02393_0_3">
              <a:extLst>
                <a:ext uri="{FF2B5EF4-FFF2-40B4-BE49-F238E27FC236}">
                  <a16:creationId xmlns:a16="http://schemas.microsoft.com/office/drawing/2014/main" id="{2F92B6C7-626C-4ACC-2EF7-FCF2A85A29ED}"/>
                </a:ext>
              </a:extLst>
            </p:cNvPr>
            <p:cNvPicPr preferRelativeResize="0"/>
            <p:nvPr/>
          </p:nvPicPr>
          <p:blipFill rotWithShape="1">
            <a:blip r:embed="rId4">
              <a:alphaModFix/>
            </a:blip>
            <a:srcRect l="41667" t="10913" r="46287" b="71142"/>
            <a:stretch/>
          </p:blipFill>
          <p:spPr>
            <a:xfrm>
              <a:off x="3411500" y="4558525"/>
              <a:ext cx="1172150" cy="698324"/>
            </a:xfrm>
            <a:prstGeom prst="rect">
              <a:avLst/>
            </a:prstGeom>
            <a:noFill/>
            <a:ln>
              <a:noFill/>
            </a:ln>
          </p:spPr>
        </p:pic>
        <p:pic>
          <p:nvPicPr>
            <p:cNvPr id="12" name="Google Shape;578;g23c30d02393_0_3">
              <a:extLst>
                <a:ext uri="{FF2B5EF4-FFF2-40B4-BE49-F238E27FC236}">
                  <a16:creationId xmlns:a16="http://schemas.microsoft.com/office/drawing/2014/main" id="{52393F19-CD54-EFE0-D38A-1663B2501079}"/>
                </a:ext>
              </a:extLst>
            </p:cNvPr>
            <p:cNvPicPr preferRelativeResize="0"/>
            <p:nvPr/>
          </p:nvPicPr>
          <p:blipFill rotWithShape="1">
            <a:blip r:embed="rId4">
              <a:alphaModFix/>
            </a:blip>
            <a:srcRect l="67306" t="78949" r="20648" b="3106"/>
            <a:stretch/>
          </p:blipFill>
          <p:spPr>
            <a:xfrm>
              <a:off x="4583650" y="4558525"/>
              <a:ext cx="1172150" cy="698324"/>
            </a:xfrm>
            <a:prstGeom prst="rect">
              <a:avLst/>
            </a:prstGeom>
            <a:noFill/>
            <a:ln>
              <a:noFill/>
            </a:ln>
          </p:spPr>
        </p:pic>
      </p:grpSp>
      <p:grpSp>
        <p:nvGrpSpPr>
          <p:cNvPr id="13" name="Google Shape;579;g23c30d02393_0_3">
            <a:extLst>
              <a:ext uri="{FF2B5EF4-FFF2-40B4-BE49-F238E27FC236}">
                <a16:creationId xmlns:a16="http://schemas.microsoft.com/office/drawing/2014/main" id="{299F6BEB-1C11-C936-AF7D-CC61308B7898}"/>
              </a:ext>
            </a:extLst>
          </p:cNvPr>
          <p:cNvGrpSpPr/>
          <p:nvPr/>
        </p:nvGrpSpPr>
        <p:grpSpPr>
          <a:xfrm>
            <a:off x="8842443" y="1943672"/>
            <a:ext cx="3031467" cy="493795"/>
            <a:chOff x="1067200" y="5137238"/>
            <a:chExt cx="4688600" cy="698324"/>
          </a:xfrm>
        </p:grpSpPr>
        <p:pic>
          <p:nvPicPr>
            <p:cNvPr id="14" name="Google Shape;580;g23c30d02393_0_3">
              <a:extLst>
                <a:ext uri="{FF2B5EF4-FFF2-40B4-BE49-F238E27FC236}">
                  <a16:creationId xmlns:a16="http://schemas.microsoft.com/office/drawing/2014/main" id="{838B303B-78A5-AECA-BCF1-2F04FB081C22}"/>
                </a:ext>
              </a:extLst>
            </p:cNvPr>
            <p:cNvPicPr preferRelativeResize="0"/>
            <p:nvPr/>
          </p:nvPicPr>
          <p:blipFill rotWithShape="1">
            <a:blip r:embed="rId4">
              <a:alphaModFix/>
            </a:blip>
            <a:srcRect l="41667" t="10913" r="46287" b="71142"/>
            <a:stretch/>
          </p:blipFill>
          <p:spPr>
            <a:xfrm>
              <a:off x="1067200" y="5137238"/>
              <a:ext cx="1172150" cy="698324"/>
            </a:xfrm>
            <a:prstGeom prst="rect">
              <a:avLst/>
            </a:prstGeom>
            <a:noFill/>
            <a:ln>
              <a:noFill/>
            </a:ln>
          </p:spPr>
        </p:pic>
        <p:pic>
          <p:nvPicPr>
            <p:cNvPr id="15" name="Google Shape;581;g23c30d02393_0_3">
              <a:extLst>
                <a:ext uri="{FF2B5EF4-FFF2-40B4-BE49-F238E27FC236}">
                  <a16:creationId xmlns:a16="http://schemas.microsoft.com/office/drawing/2014/main" id="{8D8A73E3-32DE-BFB2-A295-94E0EE3938B5}"/>
                </a:ext>
              </a:extLst>
            </p:cNvPr>
            <p:cNvPicPr preferRelativeResize="0"/>
            <p:nvPr/>
          </p:nvPicPr>
          <p:blipFill rotWithShape="1">
            <a:blip r:embed="rId4">
              <a:alphaModFix/>
            </a:blip>
            <a:srcRect l="41667" t="10913" r="46287" b="71142"/>
            <a:stretch/>
          </p:blipFill>
          <p:spPr>
            <a:xfrm>
              <a:off x="2239350" y="5137238"/>
              <a:ext cx="1172150" cy="698324"/>
            </a:xfrm>
            <a:prstGeom prst="rect">
              <a:avLst/>
            </a:prstGeom>
            <a:noFill/>
            <a:ln>
              <a:noFill/>
            </a:ln>
          </p:spPr>
        </p:pic>
        <p:pic>
          <p:nvPicPr>
            <p:cNvPr id="16" name="Google Shape;582;g23c30d02393_0_3">
              <a:extLst>
                <a:ext uri="{FF2B5EF4-FFF2-40B4-BE49-F238E27FC236}">
                  <a16:creationId xmlns:a16="http://schemas.microsoft.com/office/drawing/2014/main" id="{10FB219D-CD34-2BB9-5F92-8DEFD0B8A7F9}"/>
                </a:ext>
              </a:extLst>
            </p:cNvPr>
            <p:cNvPicPr preferRelativeResize="0"/>
            <p:nvPr/>
          </p:nvPicPr>
          <p:blipFill rotWithShape="1">
            <a:blip r:embed="rId4">
              <a:alphaModFix/>
            </a:blip>
            <a:srcRect l="67306" t="78949" r="20648" b="3106"/>
            <a:stretch/>
          </p:blipFill>
          <p:spPr>
            <a:xfrm>
              <a:off x="3411500" y="5137238"/>
              <a:ext cx="1172150" cy="698324"/>
            </a:xfrm>
            <a:prstGeom prst="rect">
              <a:avLst/>
            </a:prstGeom>
            <a:noFill/>
            <a:ln>
              <a:noFill/>
            </a:ln>
          </p:spPr>
        </p:pic>
        <p:pic>
          <p:nvPicPr>
            <p:cNvPr id="17" name="Google Shape;583;g23c30d02393_0_3">
              <a:extLst>
                <a:ext uri="{FF2B5EF4-FFF2-40B4-BE49-F238E27FC236}">
                  <a16:creationId xmlns:a16="http://schemas.microsoft.com/office/drawing/2014/main" id="{665FDD91-4310-756E-95B9-EAF4D7E0CC16}"/>
                </a:ext>
              </a:extLst>
            </p:cNvPr>
            <p:cNvPicPr preferRelativeResize="0"/>
            <p:nvPr/>
          </p:nvPicPr>
          <p:blipFill rotWithShape="1">
            <a:blip r:embed="rId4">
              <a:alphaModFix/>
            </a:blip>
            <a:srcRect l="41667" t="10913" r="46287" b="71142"/>
            <a:stretch/>
          </p:blipFill>
          <p:spPr>
            <a:xfrm>
              <a:off x="4583650" y="5137238"/>
              <a:ext cx="1172150" cy="698324"/>
            </a:xfrm>
            <a:prstGeom prst="rect">
              <a:avLst/>
            </a:prstGeom>
            <a:noFill/>
            <a:ln>
              <a:noFill/>
            </a:ln>
          </p:spPr>
        </p:pic>
      </p:grpSp>
      <p:grpSp>
        <p:nvGrpSpPr>
          <p:cNvPr id="18" name="Google Shape;584;g23c30d02393_0_3">
            <a:extLst>
              <a:ext uri="{FF2B5EF4-FFF2-40B4-BE49-F238E27FC236}">
                <a16:creationId xmlns:a16="http://schemas.microsoft.com/office/drawing/2014/main" id="{F9810E48-0BE0-F662-EAC2-B170A52ED70C}"/>
              </a:ext>
            </a:extLst>
          </p:cNvPr>
          <p:cNvGrpSpPr/>
          <p:nvPr/>
        </p:nvGrpSpPr>
        <p:grpSpPr>
          <a:xfrm>
            <a:off x="8842442" y="2516478"/>
            <a:ext cx="3031467" cy="493795"/>
            <a:chOff x="1067200" y="5613538"/>
            <a:chExt cx="4688600" cy="698324"/>
          </a:xfrm>
        </p:grpSpPr>
        <p:pic>
          <p:nvPicPr>
            <p:cNvPr id="19" name="Google Shape;585;g23c30d02393_0_3">
              <a:extLst>
                <a:ext uri="{FF2B5EF4-FFF2-40B4-BE49-F238E27FC236}">
                  <a16:creationId xmlns:a16="http://schemas.microsoft.com/office/drawing/2014/main" id="{23A0F5AA-E955-EE6C-8647-D3694FA2ABD9}"/>
                </a:ext>
              </a:extLst>
            </p:cNvPr>
            <p:cNvPicPr preferRelativeResize="0"/>
            <p:nvPr/>
          </p:nvPicPr>
          <p:blipFill rotWithShape="1">
            <a:blip r:embed="rId4">
              <a:alphaModFix/>
            </a:blip>
            <a:srcRect l="41667" t="10913" r="46287" b="71142"/>
            <a:stretch/>
          </p:blipFill>
          <p:spPr>
            <a:xfrm>
              <a:off x="1067200" y="5613538"/>
              <a:ext cx="1172150" cy="698324"/>
            </a:xfrm>
            <a:prstGeom prst="rect">
              <a:avLst/>
            </a:prstGeom>
            <a:noFill/>
            <a:ln>
              <a:noFill/>
            </a:ln>
          </p:spPr>
        </p:pic>
        <p:pic>
          <p:nvPicPr>
            <p:cNvPr id="20" name="Google Shape;586;g23c30d02393_0_3">
              <a:extLst>
                <a:ext uri="{FF2B5EF4-FFF2-40B4-BE49-F238E27FC236}">
                  <a16:creationId xmlns:a16="http://schemas.microsoft.com/office/drawing/2014/main" id="{6617437E-8043-D029-33BF-6C3989F47053}"/>
                </a:ext>
              </a:extLst>
            </p:cNvPr>
            <p:cNvPicPr preferRelativeResize="0"/>
            <p:nvPr/>
          </p:nvPicPr>
          <p:blipFill rotWithShape="1">
            <a:blip r:embed="rId4">
              <a:alphaModFix/>
            </a:blip>
            <a:srcRect l="41667" t="10913" r="46287" b="71142"/>
            <a:stretch/>
          </p:blipFill>
          <p:spPr>
            <a:xfrm>
              <a:off x="4583650" y="5613538"/>
              <a:ext cx="1172150" cy="698324"/>
            </a:xfrm>
            <a:prstGeom prst="rect">
              <a:avLst/>
            </a:prstGeom>
            <a:noFill/>
            <a:ln>
              <a:noFill/>
            </a:ln>
          </p:spPr>
        </p:pic>
        <p:pic>
          <p:nvPicPr>
            <p:cNvPr id="21" name="Google Shape;587;g23c30d02393_0_3">
              <a:extLst>
                <a:ext uri="{FF2B5EF4-FFF2-40B4-BE49-F238E27FC236}">
                  <a16:creationId xmlns:a16="http://schemas.microsoft.com/office/drawing/2014/main" id="{56860804-4EC1-140E-3BED-BD1C13601CCA}"/>
                </a:ext>
              </a:extLst>
            </p:cNvPr>
            <p:cNvPicPr preferRelativeResize="0"/>
            <p:nvPr/>
          </p:nvPicPr>
          <p:blipFill rotWithShape="1">
            <a:blip r:embed="rId4">
              <a:alphaModFix/>
            </a:blip>
            <a:srcRect l="41667" t="10913" r="46287" b="71142"/>
            <a:stretch/>
          </p:blipFill>
          <p:spPr>
            <a:xfrm>
              <a:off x="3411500" y="5613538"/>
              <a:ext cx="1172150" cy="698324"/>
            </a:xfrm>
            <a:prstGeom prst="rect">
              <a:avLst/>
            </a:prstGeom>
            <a:noFill/>
            <a:ln>
              <a:noFill/>
            </a:ln>
          </p:spPr>
        </p:pic>
        <p:pic>
          <p:nvPicPr>
            <p:cNvPr id="22" name="Google Shape;588;g23c30d02393_0_3">
              <a:extLst>
                <a:ext uri="{FF2B5EF4-FFF2-40B4-BE49-F238E27FC236}">
                  <a16:creationId xmlns:a16="http://schemas.microsoft.com/office/drawing/2014/main" id="{39533765-3D80-F82D-560B-299143F4389C}"/>
                </a:ext>
              </a:extLst>
            </p:cNvPr>
            <p:cNvPicPr preferRelativeResize="0"/>
            <p:nvPr/>
          </p:nvPicPr>
          <p:blipFill rotWithShape="1">
            <a:blip r:embed="rId4">
              <a:alphaModFix/>
            </a:blip>
            <a:srcRect l="67306" t="78949" r="20648" b="3106"/>
            <a:stretch/>
          </p:blipFill>
          <p:spPr>
            <a:xfrm>
              <a:off x="2239350" y="5613538"/>
              <a:ext cx="1172150" cy="698324"/>
            </a:xfrm>
            <a:prstGeom prst="rect">
              <a:avLst/>
            </a:prstGeom>
            <a:noFill/>
            <a:ln>
              <a:noFill/>
            </a:ln>
          </p:spPr>
        </p:pic>
      </p:grpSp>
      <p:grpSp>
        <p:nvGrpSpPr>
          <p:cNvPr id="23" name="Google Shape;589;g23c30d02393_0_3">
            <a:extLst>
              <a:ext uri="{FF2B5EF4-FFF2-40B4-BE49-F238E27FC236}">
                <a16:creationId xmlns:a16="http://schemas.microsoft.com/office/drawing/2014/main" id="{8B0799E0-64A6-A9A3-D070-3C9E9CB38699}"/>
              </a:ext>
            </a:extLst>
          </p:cNvPr>
          <p:cNvGrpSpPr/>
          <p:nvPr/>
        </p:nvGrpSpPr>
        <p:grpSpPr>
          <a:xfrm>
            <a:off x="8842443" y="3052529"/>
            <a:ext cx="3031466" cy="493795"/>
            <a:chOff x="1067200" y="6159688"/>
            <a:chExt cx="4688600" cy="698324"/>
          </a:xfrm>
        </p:grpSpPr>
        <p:pic>
          <p:nvPicPr>
            <p:cNvPr id="24" name="Google Shape;590;g23c30d02393_0_3">
              <a:extLst>
                <a:ext uri="{FF2B5EF4-FFF2-40B4-BE49-F238E27FC236}">
                  <a16:creationId xmlns:a16="http://schemas.microsoft.com/office/drawing/2014/main" id="{40CC5939-608C-6322-DD74-28F6DF33CD7E}"/>
                </a:ext>
              </a:extLst>
            </p:cNvPr>
            <p:cNvPicPr preferRelativeResize="0"/>
            <p:nvPr/>
          </p:nvPicPr>
          <p:blipFill rotWithShape="1">
            <a:blip r:embed="rId4">
              <a:alphaModFix/>
            </a:blip>
            <a:srcRect l="41667" t="10913" r="46287" b="71142"/>
            <a:stretch/>
          </p:blipFill>
          <p:spPr>
            <a:xfrm>
              <a:off x="2239350" y="6159688"/>
              <a:ext cx="1172150" cy="698324"/>
            </a:xfrm>
            <a:prstGeom prst="rect">
              <a:avLst/>
            </a:prstGeom>
            <a:noFill/>
            <a:ln>
              <a:noFill/>
            </a:ln>
          </p:spPr>
        </p:pic>
        <p:pic>
          <p:nvPicPr>
            <p:cNvPr id="25" name="Google Shape;591;g23c30d02393_0_3">
              <a:extLst>
                <a:ext uri="{FF2B5EF4-FFF2-40B4-BE49-F238E27FC236}">
                  <a16:creationId xmlns:a16="http://schemas.microsoft.com/office/drawing/2014/main" id="{01CA4339-8EC6-F70F-F6A2-6C28112423B2}"/>
                </a:ext>
              </a:extLst>
            </p:cNvPr>
            <p:cNvPicPr preferRelativeResize="0"/>
            <p:nvPr/>
          </p:nvPicPr>
          <p:blipFill rotWithShape="1">
            <a:blip r:embed="rId4">
              <a:alphaModFix/>
            </a:blip>
            <a:srcRect l="41667" t="10913" r="46287" b="71142"/>
            <a:stretch/>
          </p:blipFill>
          <p:spPr>
            <a:xfrm>
              <a:off x="4583650" y="6159688"/>
              <a:ext cx="1172150" cy="698324"/>
            </a:xfrm>
            <a:prstGeom prst="rect">
              <a:avLst/>
            </a:prstGeom>
            <a:noFill/>
            <a:ln>
              <a:noFill/>
            </a:ln>
          </p:spPr>
        </p:pic>
        <p:pic>
          <p:nvPicPr>
            <p:cNvPr id="26" name="Google Shape;592;g23c30d02393_0_3">
              <a:extLst>
                <a:ext uri="{FF2B5EF4-FFF2-40B4-BE49-F238E27FC236}">
                  <a16:creationId xmlns:a16="http://schemas.microsoft.com/office/drawing/2014/main" id="{AD14FE08-0AA4-A120-EC2A-714A7EC82E8D}"/>
                </a:ext>
              </a:extLst>
            </p:cNvPr>
            <p:cNvPicPr preferRelativeResize="0"/>
            <p:nvPr/>
          </p:nvPicPr>
          <p:blipFill rotWithShape="1">
            <a:blip r:embed="rId4">
              <a:alphaModFix/>
            </a:blip>
            <a:srcRect l="41667" t="10913" r="46287" b="71142"/>
            <a:stretch/>
          </p:blipFill>
          <p:spPr>
            <a:xfrm>
              <a:off x="3411500" y="6159688"/>
              <a:ext cx="1172150" cy="698324"/>
            </a:xfrm>
            <a:prstGeom prst="rect">
              <a:avLst/>
            </a:prstGeom>
            <a:noFill/>
            <a:ln>
              <a:noFill/>
            </a:ln>
          </p:spPr>
        </p:pic>
        <p:pic>
          <p:nvPicPr>
            <p:cNvPr id="27" name="Google Shape;593;g23c30d02393_0_3">
              <a:extLst>
                <a:ext uri="{FF2B5EF4-FFF2-40B4-BE49-F238E27FC236}">
                  <a16:creationId xmlns:a16="http://schemas.microsoft.com/office/drawing/2014/main" id="{71A3BE9C-E44C-583F-EC0A-AE3193A8BE61}"/>
                </a:ext>
              </a:extLst>
            </p:cNvPr>
            <p:cNvPicPr preferRelativeResize="0"/>
            <p:nvPr/>
          </p:nvPicPr>
          <p:blipFill rotWithShape="1">
            <a:blip r:embed="rId4">
              <a:alphaModFix/>
            </a:blip>
            <a:srcRect l="67306" t="78949" r="20648" b="3106"/>
            <a:stretch/>
          </p:blipFill>
          <p:spPr>
            <a:xfrm>
              <a:off x="1067200" y="6159688"/>
              <a:ext cx="1172150" cy="698324"/>
            </a:xfrm>
            <a:prstGeom prst="rect">
              <a:avLst/>
            </a:prstGeom>
            <a:noFill/>
            <a:ln>
              <a:noFill/>
            </a:ln>
          </p:spPr>
        </p:pic>
      </p:grpSp>
      <p:sp>
        <p:nvSpPr>
          <p:cNvPr id="28" name="Google Shape;595;g23c30d02393_0_3">
            <a:extLst>
              <a:ext uri="{FF2B5EF4-FFF2-40B4-BE49-F238E27FC236}">
                <a16:creationId xmlns:a16="http://schemas.microsoft.com/office/drawing/2014/main" id="{CDF76A35-3DE6-E8E7-6B23-3996402D70BC}"/>
              </a:ext>
            </a:extLst>
          </p:cNvPr>
          <p:cNvSpPr/>
          <p:nvPr/>
        </p:nvSpPr>
        <p:spPr>
          <a:xfrm>
            <a:off x="9007808" y="4111323"/>
            <a:ext cx="2700736" cy="365100"/>
          </a:xfrm>
          <a:prstGeom prst="rect">
            <a:avLst/>
          </a:prstGeom>
          <a:noFill/>
          <a:ln>
            <a:noFill/>
          </a:ln>
        </p:spPr>
        <p:txBody>
          <a:bodyPr spcFirstLastPara="1" wrap="square" lIns="91425" tIns="45700" rIns="91425" bIns="45700" anchor="t" anchorCtr="0">
            <a:noAutofit/>
          </a:bodyPr>
          <a:lstStyle/>
          <a:p>
            <a:pPr marL="101600" marR="0" lvl="0" algn="l" rtl="0">
              <a:lnSpc>
                <a:spcPct val="100000"/>
              </a:lnSpc>
              <a:spcBef>
                <a:spcPts val="0"/>
              </a:spcBef>
              <a:spcAft>
                <a:spcPts val="0"/>
              </a:spcAft>
              <a:buClr>
                <a:schemeClr val="dk1"/>
              </a:buClr>
              <a:buSzPts val="2000"/>
            </a:pPr>
            <a:r>
              <a:rPr lang="en-SG" b="1" i="0" u="none" strike="noStrike" cap="none">
                <a:solidFill>
                  <a:schemeClr val="dk1"/>
                </a:solidFill>
                <a:latin typeface="Helvetica Neue"/>
                <a:ea typeface="Helvetica Neue"/>
                <a:cs typeface="Helvetica Neue"/>
                <a:sym typeface="Helvetica Neue"/>
              </a:rPr>
              <a:t>(3) 4-fold </a:t>
            </a:r>
            <a:r>
              <a:rPr lang="en-SG" b="1">
                <a:solidFill>
                  <a:schemeClr val="dk1"/>
                </a:solidFill>
                <a:latin typeface="Helvetica Neue"/>
                <a:ea typeface="Helvetica Neue"/>
                <a:cs typeface="Helvetica Neue"/>
                <a:sym typeface="Helvetica Neue"/>
              </a:rPr>
              <a:t>Cross-Validation</a:t>
            </a:r>
            <a:endParaRPr b="1" i="0" u="none" strike="noStrike" cap="none">
              <a:solidFill>
                <a:schemeClr val="dk1"/>
              </a:solidFill>
              <a:latin typeface="Helvetica Neue"/>
              <a:ea typeface="Helvetica Neue"/>
              <a:cs typeface="Helvetica Neue"/>
              <a:sym typeface="Helvetica Neue"/>
            </a:endParaRPr>
          </a:p>
        </p:txBody>
      </p:sp>
      <p:cxnSp>
        <p:nvCxnSpPr>
          <p:cNvPr id="30" name="Straight Connector 29">
            <a:extLst>
              <a:ext uri="{FF2B5EF4-FFF2-40B4-BE49-F238E27FC236}">
                <a16:creationId xmlns:a16="http://schemas.microsoft.com/office/drawing/2014/main" id="{14904B0E-C4A4-DB8A-DC75-BC0BB1F13811}"/>
              </a:ext>
            </a:extLst>
          </p:cNvPr>
          <p:cNvCxnSpPr/>
          <p:nvPr/>
        </p:nvCxnSpPr>
        <p:spPr>
          <a:xfrm>
            <a:off x="4707856" y="1052850"/>
            <a:ext cx="0" cy="3344052"/>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25EF199F-877D-4D1D-C754-61678F2330B7}"/>
              </a:ext>
            </a:extLst>
          </p:cNvPr>
          <p:cNvCxnSpPr/>
          <p:nvPr/>
        </p:nvCxnSpPr>
        <p:spPr>
          <a:xfrm>
            <a:off x="8726319" y="1066078"/>
            <a:ext cx="0" cy="3344052"/>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331879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0" name="Google Shape;400;p11"/>
          <p:cNvSpPr txBox="1">
            <a:spLocks noGrp="1"/>
          </p:cNvSpPr>
          <p:nvPr>
            <p:ph type="title"/>
          </p:nvPr>
        </p:nvSpPr>
        <p:spPr>
          <a:xfrm>
            <a:off x="248213" y="83167"/>
            <a:ext cx="10515600" cy="68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sz="2800" b="1">
                <a:latin typeface="Helvetica Neue" panose="020B0604020202020204"/>
              </a:rPr>
              <a:t>Word Contexts: Lag</a:t>
            </a:r>
            <a:endParaRPr sz="2800" b="1">
              <a:latin typeface="Helvetica Neue" panose="020B0604020202020204"/>
            </a:endParaRPr>
          </a:p>
        </p:txBody>
      </p:sp>
      <p:sp>
        <p:nvSpPr>
          <p:cNvPr id="401" name="Google Shape;401;p11"/>
          <p:cNvSpPr txBox="1"/>
          <p:nvPr/>
        </p:nvSpPr>
        <p:spPr>
          <a:xfrm>
            <a:off x="697349" y="2264559"/>
            <a:ext cx="10380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Lag-1</a:t>
            </a:r>
            <a:endParaRPr sz="2400" i="1">
              <a:solidFill>
                <a:srgbClr val="000000"/>
              </a:solidFill>
              <a:latin typeface="Calibri"/>
              <a:ea typeface="Calibri"/>
              <a:cs typeface="Calibri"/>
              <a:sym typeface="Calibri"/>
            </a:endParaRPr>
          </a:p>
        </p:txBody>
      </p:sp>
      <p:sp>
        <p:nvSpPr>
          <p:cNvPr id="402" name="Google Shape;402;p11"/>
          <p:cNvSpPr txBox="1"/>
          <p:nvPr/>
        </p:nvSpPr>
        <p:spPr>
          <a:xfrm>
            <a:off x="675001" y="3132088"/>
            <a:ext cx="9714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Lag-2</a:t>
            </a:r>
            <a:endParaRPr sz="2400" i="1">
              <a:solidFill>
                <a:srgbClr val="000000"/>
              </a:solidFill>
              <a:latin typeface="Calibri"/>
              <a:ea typeface="Calibri"/>
              <a:cs typeface="Calibri"/>
              <a:sym typeface="Calibri"/>
            </a:endParaRPr>
          </a:p>
        </p:txBody>
      </p:sp>
      <p:pic>
        <p:nvPicPr>
          <p:cNvPr id="404" name="Google Shape;404;p11" descr="Diagram&#10;&#10;Description automatically generated with medium confidence"/>
          <p:cNvPicPr preferRelativeResize="0"/>
          <p:nvPr/>
        </p:nvPicPr>
        <p:blipFill rotWithShape="1">
          <a:blip r:embed="rId3">
            <a:alphaModFix/>
          </a:blip>
          <a:srcRect l="4998" t="26209" r="57032" b="64535"/>
          <a:stretch/>
        </p:blipFill>
        <p:spPr>
          <a:xfrm>
            <a:off x="2546941" y="3847598"/>
            <a:ext cx="4057112" cy="475081"/>
          </a:xfrm>
          <a:prstGeom prst="rect">
            <a:avLst/>
          </a:prstGeom>
          <a:noFill/>
          <a:ln>
            <a:noFill/>
          </a:ln>
        </p:spPr>
      </p:pic>
      <p:pic>
        <p:nvPicPr>
          <p:cNvPr id="406" name="Google Shape;406;p11" descr="Diagram&#10;&#10;Description automatically generated with medium confidence"/>
          <p:cNvPicPr preferRelativeResize="0"/>
          <p:nvPr/>
        </p:nvPicPr>
        <p:blipFill rotWithShape="1">
          <a:blip r:embed="rId3">
            <a:alphaModFix/>
          </a:blip>
          <a:srcRect l="4998" t="26209" r="57032" b="64535"/>
          <a:stretch/>
        </p:blipFill>
        <p:spPr>
          <a:xfrm>
            <a:off x="6968928" y="3840349"/>
            <a:ext cx="4057112" cy="475081"/>
          </a:xfrm>
          <a:prstGeom prst="rect">
            <a:avLst/>
          </a:prstGeom>
          <a:noFill/>
          <a:ln>
            <a:noFill/>
          </a:ln>
        </p:spPr>
      </p:pic>
      <p:sp>
        <p:nvSpPr>
          <p:cNvPr id="408" name="Google Shape;408;p11"/>
          <p:cNvSpPr txBox="1"/>
          <p:nvPr/>
        </p:nvSpPr>
        <p:spPr>
          <a:xfrm>
            <a:off x="3704767" y="4384289"/>
            <a:ext cx="17904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Past context</a:t>
            </a:r>
            <a:endParaRPr sz="2400" i="1">
              <a:solidFill>
                <a:srgbClr val="000000"/>
              </a:solidFill>
              <a:latin typeface="Calibri"/>
              <a:ea typeface="Calibri"/>
              <a:cs typeface="Calibri"/>
              <a:sym typeface="Calibri"/>
            </a:endParaRPr>
          </a:p>
        </p:txBody>
      </p:sp>
      <p:sp>
        <p:nvSpPr>
          <p:cNvPr id="409" name="Google Shape;409;p11"/>
          <p:cNvSpPr txBox="1"/>
          <p:nvPr/>
        </p:nvSpPr>
        <p:spPr>
          <a:xfrm>
            <a:off x="7969019" y="4384289"/>
            <a:ext cx="2301171"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Future context</a:t>
            </a:r>
            <a:endParaRPr sz="2400" i="1">
              <a:solidFill>
                <a:srgbClr val="000000"/>
              </a:solidFill>
              <a:latin typeface="Calibri"/>
              <a:ea typeface="Calibri"/>
              <a:cs typeface="Calibri"/>
              <a:sym typeface="Calibri"/>
            </a:endParaRPr>
          </a:p>
        </p:txBody>
      </p:sp>
      <p:pic>
        <p:nvPicPr>
          <p:cNvPr id="410" name="Google Shape;410;p11" descr="Diagram&#10;&#10;Description automatically generated with medium confidence"/>
          <p:cNvPicPr preferRelativeResize="0"/>
          <p:nvPr/>
        </p:nvPicPr>
        <p:blipFill rotWithShape="1">
          <a:blip r:embed="rId3">
            <a:alphaModFix/>
          </a:blip>
          <a:srcRect t="14594" r="43507" b="72743"/>
          <a:stretch/>
        </p:blipFill>
        <p:spPr>
          <a:xfrm>
            <a:off x="2248055" y="2434825"/>
            <a:ext cx="4355998" cy="408567"/>
          </a:xfrm>
          <a:prstGeom prst="rect">
            <a:avLst/>
          </a:prstGeom>
          <a:noFill/>
          <a:ln>
            <a:noFill/>
          </a:ln>
        </p:spPr>
      </p:pic>
      <p:sp>
        <p:nvSpPr>
          <p:cNvPr id="411" name="Google Shape;411;p11"/>
          <p:cNvSpPr/>
          <p:nvPr/>
        </p:nvSpPr>
        <p:spPr>
          <a:xfrm>
            <a:off x="4809047" y="2429644"/>
            <a:ext cx="881100" cy="3999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2" name="Google Shape;412;p11" descr="Diagram&#10;&#10;Description automatically generated with medium confidence"/>
          <p:cNvPicPr preferRelativeResize="0"/>
          <p:nvPr/>
        </p:nvPicPr>
        <p:blipFill rotWithShape="1">
          <a:blip r:embed="rId3">
            <a:alphaModFix/>
          </a:blip>
          <a:srcRect l="44975" t="15474" b="74769"/>
          <a:stretch/>
        </p:blipFill>
        <p:spPr>
          <a:xfrm>
            <a:off x="6934736" y="2435492"/>
            <a:ext cx="4613786" cy="314799"/>
          </a:xfrm>
          <a:prstGeom prst="rect">
            <a:avLst/>
          </a:prstGeom>
          <a:noFill/>
          <a:ln>
            <a:noFill/>
          </a:ln>
        </p:spPr>
      </p:pic>
      <p:sp>
        <p:nvSpPr>
          <p:cNvPr id="413" name="Google Shape;413;p11"/>
          <p:cNvSpPr/>
          <p:nvPr/>
        </p:nvSpPr>
        <p:spPr>
          <a:xfrm>
            <a:off x="7885625" y="2417002"/>
            <a:ext cx="881100" cy="4125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4" name="Google Shape;414;p11" descr="Diagram&#10;&#10;Description automatically generated with medium confidence"/>
          <p:cNvPicPr preferRelativeResize="0"/>
          <p:nvPr/>
        </p:nvPicPr>
        <p:blipFill rotWithShape="1">
          <a:blip r:embed="rId3">
            <a:alphaModFix/>
          </a:blip>
          <a:srcRect t="14594" r="43507" b="72743"/>
          <a:stretch/>
        </p:blipFill>
        <p:spPr>
          <a:xfrm>
            <a:off x="2248055" y="3294727"/>
            <a:ext cx="4355998" cy="408567"/>
          </a:xfrm>
          <a:prstGeom prst="rect">
            <a:avLst/>
          </a:prstGeom>
          <a:noFill/>
          <a:ln>
            <a:noFill/>
          </a:ln>
        </p:spPr>
      </p:pic>
      <p:sp>
        <p:nvSpPr>
          <p:cNvPr id="415" name="Google Shape;415;p11"/>
          <p:cNvSpPr/>
          <p:nvPr/>
        </p:nvSpPr>
        <p:spPr>
          <a:xfrm>
            <a:off x="4010024" y="3280057"/>
            <a:ext cx="837600" cy="3999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6" name="Google Shape;416;p11" descr="Diagram&#10;&#10;Description automatically generated with medium confidence"/>
          <p:cNvPicPr preferRelativeResize="0"/>
          <p:nvPr/>
        </p:nvPicPr>
        <p:blipFill rotWithShape="1">
          <a:blip r:embed="rId3">
            <a:alphaModFix/>
          </a:blip>
          <a:srcRect l="44975" t="15474" b="74769"/>
          <a:stretch/>
        </p:blipFill>
        <p:spPr>
          <a:xfrm>
            <a:off x="6934736" y="3295394"/>
            <a:ext cx="4613786" cy="314799"/>
          </a:xfrm>
          <a:prstGeom prst="rect">
            <a:avLst/>
          </a:prstGeom>
          <a:noFill/>
          <a:ln>
            <a:noFill/>
          </a:ln>
        </p:spPr>
      </p:pic>
      <p:sp>
        <p:nvSpPr>
          <p:cNvPr id="417" name="Google Shape;417;p11"/>
          <p:cNvSpPr/>
          <p:nvPr/>
        </p:nvSpPr>
        <p:spPr>
          <a:xfrm>
            <a:off x="8766689" y="3235974"/>
            <a:ext cx="672600" cy="4125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22" name="Google Shape;422;p11"/>
          <p:cNvGrpSpPr/>
          <p:nvPr/>
        </p:nvGrpSpPr>
        <p:grpSpPr>
          <a:xfrm>
            <a:off x="5690147" y="103433"/>
            <a:ext cx="6568529" cy="942925"/>
            <a:chOff x="5715900" y="2311088"/>
            <a:chExt cx="6568529" cy="942925"/>
          </a:xfrm>
        </p:grpSpPr>
        <p:sp>
          <p:nvSpPr>
            <p:cNvPr id="423" name="Google Shape;423;p11"/>
            <p:cNvSpPr txBox="1"/>
            <p:nvPr/>
          </p:nvSpPr>
          <p:spPr>
            <a:xfrm>
              <a:off x="9619675" y="2313150"/>
              <a:ext cx="2402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a:latin typeface="Calibri"/>
                  <a:ea typeface="Calibri"/>
                  <a:cs typeface="Calibri"/>
                  <a:sym typeface="Calibri"/>
                </a:rPr>
                <a:t>Current word</a:t>
              </a:r>
              <a:endParaRPr sz="2400" i="1">
                <a:latin typeface="Calibri"/>
                <a:ea typeface="Calibri"/>
                <a:cs typeface="Calibri"/>
                <a:sym typeface="Calibri"/>
              </a:endParaRPr>
            </a:p>
          </p:txBody>
        </p:sp>
        <p:sp>
          <p:nvSpPr>
            <p:cNvPr id="424" name="Google Shape;424;p11"/>
            <p:cNvSpPr/>
            <p:nvPr/>
          </p:nvSpPr>
          <p:spPr>
            <a:xfrm>
              <a:off x="9674825" y="2455675"/>
              <a:ext cx="1764600" cy="372000"/>
            </a:xfrm>
            <a:prstGeom prst="roundRect">
              <a:avLst>
                <a:gd name="adj" fmla="val 16667"/>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11"/>
            <p:cNvSpPr txBox="1"/>
            <p:nvPr/>
          </p:nvSpPr>
          <p:spPr>
            <a:xfrm>
              <a:off x="9486329" y="2761413"/>
              <a:ext cx="2798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i="1">
                  <a:solidFill>
                    <a:srgbClr val="00B050"/>
                  </a:solidFill>
                  <a:latin typeface="Calibri"/>
                  <a:ea typeface="Calibri"/>
                  <a:cs typeface="Calibri"/>
                  <a:sym typeface="Calibri"/>
                </a:rPr>
                <a:t>Selected embedding</a:t>
              </a:r>
              <a:endParaRPr sz="2000" i="1">
                <a:solidFill>
                  <a:srgbClr val="00B050"/>
                </a:solidFill>
                <a:latin typeface="Calibri"/>
                <a:ea typeface="Calibri"/>
                <a:cs typeface="Calibri"/>
                <a:sym typeface="Calibri"/>
              </a:endParaRPr>
            </a:p>
          </p:txBody>
        </p:sp>
        <p:sp>
          <p:nvSpPr>
            <p:cNvPr id="426" name="Google Shape;426;p11"/>
            <p:cNvSpPr txBox="1"/>
            <p:nvPr/>
          </p:nvSpPr>
          <p:spPr>
            <a:xfrm>
              <a:off x="7650200" y="2311088"/>
              <a:ext cx="208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a:t>
              </a:r>
              <a:r>
                <a:rPr lang="en-US" sz="2400">
                  <a:solidFill>
                    <a:srgbClr val="CC4125"/>
                  </a:solidFill>
                  <a:latin typeface="Calibri"/>
                  <a:ea typeface="Calibri"/>
                  <a:cs typeface="Calibri"/>
                  <a:sym typeface="Calibri"/>
                </a:rPr>
                <a:t>Context word</a:t>
              </a:r>
              <a:r>
                <a:rPr lang="en-US"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
          <p:nvSpPr>
            <p:cNvPr id="427" name="Google Shape;427;p11"/>
            <p:cNvSpPr txBox="1"/>
            <p:nvPr/>
          </p:nvSpPr>
          <p:spPr>
            <a:xfrm>
              <a:off x="5715900" y="2311088"/>
              <a:ext cx="208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a:t>
              </a:r>
              <a:r>
                <a:rPr lang="en-US" sz="2400">
                  <a:solidFill>
                    <a:srgbClr val="CC4125"/>
                  </a:solidFill>
                  <a:latin typeface="Calibri"/>
                  <a:ea typeface="Calibri"/>
                  <a:cs typeface="Calibri"/>
                  <a:sym typeface="Calibri"/>
                </a:rPr>
                <a:t>Context word</a:t>
              </a:r>
              <a:r>
                <a:rPr lang="en-US"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grpSp>
      <p:sp>
        <p:nvSpPr>
          <p:cNvPr id="428" name="Google Shape;428;p11"/>
          <p:cNvSpPr txBox="1"/>
          <p:nvPr/>
        </p:nvSpPr>
        <p:spPr>
          <a:xfrm>
            <a:off x="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429" name="Google Shape;429;p11"/>
          <p:cNvSpPr txBox="1"/>
          <p:nvPr/>
        </p:nvSpPr>
        <p:spPr>
          <a:xfrm>
            <a:off x="152400" y="76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999999"/>
                </a:solidFill>
              </a:rPr>
              <a:t> </a:t>
            </a:r>
            <a:endParaRPr>
              <a:solidFill>
                <a:srgbClr val="999999"/>
              </a:solidFill>
            </a:endParaRPr>
          </a:p>
        </p:txBody>
      </p:sp>
      <p:sp>
        <p:nvSpPr>
          <p:cNvPr id="5" name="TextBox 4">
            <a:extLst>
              <a:ext uri="{FF2B5EF4-FFF2-40B4-BE49-F238E27FC236}">
                <a16:creationId xmlns:a16="http://schemas.microsoft.com/office/drawing/2014/main" id="{67B2958B-331C-B876-EF4A-41E48D2A4549}"/>
              </a:ext>
            </a:extLst>
          </p:cNvPr>
          <p:cNvSpPr txBox="1"/>
          <p:nvPr/>
        </p:nvSpPr>
        <p:spPr>
          <a:xfrm>
            <a:off x="-590720" y="1426379"/>
            <a:ext cx="8631533" cy="424732"/>
          </a:xfrm>
          <a:prstGeom prst="rect">
            <a:avLst/>
          </a:prstGeom>
          <a:noFill/>
        </p:spPr>
        <p:txBody>
          <a:bodyPr wrap="square">
            <a:spAutoFit/>
          </a:bodyPr>
          <a:lstStyle/>
          <a:p>
            <a:pPr marL="1219170" marR="0" lvl="1" indent="-423323" algn="l" defTabSz="914400" rtl="0" eaLnBrk="1" fontAlgn="auto" latinLnBrk="0" hangingPunct="1">
              <a:lnSpc>
                <a:spcPct val="90000"/>
              </a:lnSpc>
              <a:spcBef>
                <a:spcPts val="533"/>
              </a:spcBef>
              <a:spcAft>
                <a:spcPts val="0"/>
              </a:spcAft>
              <a:buClr>
                <a:srgbClr val="000000"/>
              </a:buClr>
              <a:buSzPts val="1400"/>
              <a:buFont typeface="Arial"/>
              <a:buChar char="•"/>
              <a:tabLst/>
              <a:defRPr/>
            </a:pPr>
            <a:r>
              <a:rPr kumimoji="0" lang="en-US" sz="2400" b="0" i="1" u="none" strike="noStrike" kern="0" cap="none" spc="0" normalizeH="0" baseline="0" noProof="0">
                <a:ln>
                  <a:noFill/>
                </a:ln>
                <a:solidFill>
                  <a:srgbClr val="000000"/>
                </a:solidFill>
                <a:effectLst/>
                <a:uLnTx/>
                <a:uFillTx/>
                <a:latin typeface="Calibri"/>
                <a:cs typeface="Calibri"/>
                <a:sym typeface="Calibri"/>
              </a:rPr>
              <a:t>How does previous context help for new word meaning?</a:t>
            </a:r>
          </a:p>
        </p:txBody>
      </p:sp>
      <p:sp>
        <p:nvSpPr>
          <p:cNvPr id="2" name="Slide Number Placeholder 1">
            <a:extLst>
              <a:ext uri="{FF2B5EF4-FFF2-40B4-BE49-F238E27FC236}">
                <a16:creationId xmlns:a16="http://schemas.microsoft.com/office/drawing/2014/main" id="{DC15EF41-6732-5706-ED8B-172E084F9306}"/>
              </a:ext>
            </a:extLst>
          </p:cNvPr>
          <p:cNvSpPr>
            <a:spLocks noGrp="1"/>
          </p:cNvSpPr>
          <p:nvPr>
            <p:ph type="sldNum" idx="12"/>
          </p:nvPr>
        </p:nvSpPr>
        <p:spPr/>
        <p:txBody>
          <a:bodyPr/>
          <a:lstStyle/>
          <a:p>
            <a:fld id="{00000000-1234-1234-1234-123412341234}" type="slidenum">
              <a:rPr lang="en" smtClean="0"/>
              <a:pPr/>
              <a:t>75</a:t>
            </a:fld>
            <a:endParaRPr lang="en"/>
          </a:p>
        </p:txBody>
      </p:sp>
    </p:spTree>
    <p:extLst>
      <p:ext uri="{BB962C8B-B14F-4D97-AF65-F5344CB8AC3E}">
        <p14:creationId xmlns:p14="http://schemas.microsoft.com/office/powerpoint/2010/main" val="18270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437"/>
        <p:cNvGrpSpPr/>
        <p:nvPr/>
      </p:nvGrpSpPr>
      <p:grpSpPr>
        <a:xfrm>
          <a:off x="0" y="0"/>
          <a:ext cx="0" cy="0"/>
          <a:chOff x="0" y="0"/>
          <a:chExt cx="0" cy="0"/>
        </a:xfrm>
      </p:grpSpPr>
      <p:sp>
        <p:nvSpPr>
          <p:cNvPr id="438" name="Google Shape;438;p12"/>
          <p:cNvSpPr txBox="1">
            <a:spLocks noGrp="1"/>
          </p:cNvSpPr>
          <p:nvPr>
            <p:ph type="title"/>
          </p:nvPr>
        </p:nvSpPr>
        <p:spPr>
          <a:xfrm>
            <a:off x="470148" y="243254"/>
            <a:ext cx="10515600" cy="57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sz="2800" b="1">
                <a:latin typeface="Helvetica Neue" panose="020B0604020202020204"/>
              </a:rPr>
              <a:t>Word Context: Residuals</a:t>
            </a:r>
            <a:endParaRPr sz="2800" b="1">
              <a:latin typeface="Helvetica Neue" panose="020B0604020202020204"/>
            </a:endParaRPr>
          </a:p>
        </p:txBody>
      </p:sp>
      <p:sp>
        <p:nvSpPr>
          <p:cNvPr id="439" name="Google Shape;439;p12"/>
          <p:cNvSpPr txBox="1"/>
          <p:nvPr/>
        </p:nvSpPr>
        <p:spPr>
          <a:xfrm>
            <a:off x="773549" y="2330709"/>
            <a:ext cx="10380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Res-1</a:t>
            </a:r>
            <a:endParaRPr sz="2400" i="1">
              <a:solidFill>
                <a:srgbClr val="000000"/>
              </a:solidFill>
              <a:latin typeface="Calibri"/>
              <a:ea typeface="Calibri"/>
              <a:cs typeface="Calibri"/>
              <a:sym typeface="Calibri"/>
            </a:endParaRPr>
          </a:p>
        </p:txBody>
      </p:sp>
      <p:sp>
        <p:nvSpPr>
          <p:cNvPr id="440" name="Google Shape;440;p12"/>
          <p:cNvSpPr txBox="1"/>
          <p:nvPr/>
        </p:nvSpPr>
        <p:spPr>
          <a:xfrm>
            <a:off x="751201" y="3198238"/>
            <a:ext cx="9714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Res-2</a:t>
            </a:r>
            <a:endParaRPr sz="2400" i="1">
              <a:solidFill>
                <a:srgbClr val="000000"/>
              </a:solidFill>
              <a:latin typeface="Calibri"/>
              <a:ea typeface="Calibri"/>
              <a:cs typeface="Calibri"/>
              <a:sym typeface="Calibri"/>
            </a:endParaRPr>
          </a:p>
        </p:txBody>
      </p:sp>
      <p:pic>
        <p:nvPicPr>
          <p:cNvPr id="442" name="Google Shape;442;p12" descr="Diagram&#10;&#10;Description automatically generated with medium confidence"/>
          <p:cNvPicPr preferRelativeResize="0"/>
          <p:nvPr/>
        </p:nvPicPr>
        <p:blipFill rotWithShape="1">
          <a:blip r:embed="rId3">
            <a:alphaModFix/>
          </a:blip>
          <a:srcRect l="4998" t="26209" r="57032" b="64535"/>
          <a:stretch/>
        </p:blipFill>
        <p:spPr>
          <a:xfrm>
            <a:off x="2573841" y="3924630"/>
            <a:ext cx="4057112" cy="475081"/>
          </a:xfrm>
          <a:prstGeom prst="rect">
            <a:avLst/>
          </a:prstGeom>
          <a:noFill/>
          <a:ln>
            <a:noFill/>
          </a:ln>
        </p:spPr>
      </p:pic>
      <p:pic>
        <p:nvPicPr>
          <p:cNvPr id="444" name="Google Shape;444;p12" descr="Diagram&#10;&#10;Description automatically generated with medium confidence"/>
          <p:cNvPicPr preferRelativeResize="0"/>
          <p:nvPr/>
        </p:nvPicPr>
        <p:blipFill rotWithShape="1">
          <a:blip r:embed="rId3">
            <a:alphaModFix/>
          </a:blip>
          <a:srcRect l="4998" t="26209" r="57032" b="64535"/>
          <a:stretch/>
        </p:blipFill>
        <p:spPr>
          <a:xfrm>
            <a:off x="6995828" y="3917381"/>
            <a:ext cx="4057112" cy="475081"/>
          </a:xfrm>
          <a:prstGeom prst="rect">
            <a:avLst/>
          </a:prstGeom>
          <a:noFill/>
          <a:ln>
            <a:noFill/>
          </a:ln>
        </p:spPr>
      </p:pic>
      <p:sp>
        <p:nvSpPr>
          <p:cNvPr id="446" name="Google Shape;446;p12"/>
          <p:cNvSpPr txBox="1"/>
          <p:nvPr/>
        </p:nvSpPr>
        <p:spPr>
          <a:xfrm>
            <a:off x="3707197" y="4392462"/>
            <a:ext cx="1790400"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Past context</a:t>
            </a:r>
            <a:endParaRPr sz="2400" i="1">
              <a:solidFill>
                <a:srgbClr val="000000"/>
              </a:solidFill>
              <a:latin typeface="Calibri"/>
              <a:ea typeface="Calibri"/>
              <a:cs typeface="Calibri"/>
              <a:sym typeface="Calibri"/>
            </a:endParaRPr>
          </a:p>
        </p:txBody>
      </p:sp>
      <p:sp>
        <p:nvSpPr>
          <p:cNvPr id="447" name="Google Shape;447;p12"/>
          <p:cNvSpPr txBox="1"/>
          <p:nvPr/>
        </p:nvSpPr>
        <p:spPr>
          <a:xfrm>
            <a:off x="8123385" y="4392462"/>
            <a:ext cx="2090916" cy="6156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Future context</a:t>
            </a:r>
            <a:endParaRPr sz="2400" i="1">
              <a:solidFill>
                <a:srgbClr val="000000"/>
              </a:solidFill>
              <a:latin typeface="Calibri"/>
              <a:ea typeface="Calibri"/>
              <a:cs typeface="Calibri"/>
              <a:sym typeface="Calibri"/>
            </a:endParaRPr>
          </a:p>
        </p:txBody>
      </p:sp>
      <p:pic>
        <p:nvPicPr>
          <p:cNvPr id="448" name="Google Shape;448;p12" descr="Diagram&#10;&#10;Description automatically generated with medium confidence"/>
          <p:cNvPicPr preferRelativeResize="0"/>
          <p:nvPr/>
        </p:nvPicPr>
        <p:blipFill rotWithShape="1">
          <a:blip r:embed="rId3">
            <a:alphaModFix/>
          </a:blip>
          <a:srcRect t="14594" r="43507" b="72743"/>
          <a:stretch/>
        </p:blipFill>
        <p:spPr>
          <a:xfrm>
            <a:off x="2324255" y="2500975"/>
            <a:ext cx="4355998" cy="408567"/>
          </a:xfrm>
          <a:prstGeom prst="rect">
            <a:avLst/>
          </a:prstGeom>
          <a:noFill/>
          <a:ln>
            <a:noFill/>
          </a:ln>
        </p:spPr>
      </p:pic>
      <p:sp>
        <p:nvSpPr>
          <p:cNvPr id="449" name="Google Shape;449;p12"/>
          <p:cNvSpPr/>
          <p:nvPr/>
        </p:nvSpPr>
        <p:spPr>
          <a:xfrm>
            <a:off x="5749955" y="2505355"/>
            <a:ext cx="881100" cy="399900"/>
          </a:xfrm>
          <a:prstGeom prst="roundRect">
            <a:avLst>
              <a:gd name="adj" fmla="val 16667"/>
            </a:avLst>
          </a:prstGeom>
          <a:solidFill>
            <a:srgbClr val="BFBFBF">
              <a:alpha val="53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0" name="Google Shape;450;p12" descr="Diagram&#10;&#10;Description automatically generated with medium confidence"/>
          <p:cNvPicPr preferRelativeResize="0"/>
          <p:nvPr/>
        </p:nvPicPr>
        <p:blipFill rotWithShape="1">
          <a:blip r:embed="rId3">
            <a:alphaModFix/>
          </a:blip>
          <a:srcRect l="44975" t="15474" b="74769"/>
          <a:stretch/>
        </p:blipFill>
        <p:spPr>
          <a:xfrm>
            <a:off x="7010936" y="2501642"/>
            <a:ext cx="4613786" cy="314799"/>
          </a:xfrm>
          <a:prstGeom prst="rect">
            <a:avLst/>
          </a:prstGeom>
          <a:noFill/>
          <a:ln>
            <a:noFill/>
          </a:ln>
        </p:spPr>
      </p:pic>
      <p:sp>
        <p:nvSpPr>
          <p:cNvPr id="451" name="Google Shape;451;p12"/>
          <p:cNvSpPr/>
          <p:nvPr/>
        </p:nvSpPr>
        <p:spPr>
          <a:xfrm>
            <a:off x="7010936" y="2492059"/>
            <a:ext cx="881100" cy="412500"/>
          </a:xfrm>
          <a:prstGeom prst="roundRect">
            <a:avLst>
              <a:gd name="adj" fmla="val 16667"/>
            </a:avLst>
          </a:prstGeom>
          <a:solidFill>
            <a:srgbClr val="BFBFBF">
              <a:alpha val="53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2" name="Google Shape;452;p12" descr="Diagram&#10;&#10;Description automatically generated with medium confidence"/>
          <p:cNvPicPr preferRelativeResize="0"/>
          <p:nvPr/>
        </p:nvPicPr>
        <p:blipFill rotWithShape="1">
          <a:blip r:embed="rId3">
            <a:alphaModFix/>
          </a:blip>
          <a:srcRect t="14594" r="43507" b="72743"/>
          <a:stretch/>
        </p:blipFill>
        <p:spPr>
          <a:xfrm>
            <a:off x="2324255" y="3360877"/>
            <a:ext cx="4355998" cy="408567"/>
          </a:xfrm>
          <a:prstGeom prst="rect">
            <a:avLst/>
          </a:prstGeom>
          <a:noFill/>
          <a:ln>
            <a:noFill/>
          </a:ln>
        </p:spPr>
      </p:pic>
      <p:sp>
        <p:nvSpPr>
          <p:cNvPr id="453" name="Google Shape;453;p12"/>
          <p:cNvSpPr/>
          <p:nvPr/>
        </p:nvSpPr>
        <p:spPr>
          <a:xfrm>
            <a:off x="4863953" y="3355312"/>
            <a:ext cx="1767000" cy="399900"/>
          </a:xfrm>
          <a:prstGeom prst="roundRect">
            <a:avLst>
              <a:gd name="adj" fmla="val 16667"/>
            </a:avLst>
          </a:prstGeom>
          <a:solidFill>
            <a:srgbClr val="BFBFBF">
              <a:alpha val="53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4" name="Google Shape;454;p12" descr="Diagram&#10;&#10;Description automatically generated with medium confidence"/>
          <p:cNvPicPr preferRelativeResize="0"/>
          <p:nvPr/>
        </p:nvPicPr>
        <p:blipFill rotWithShape="1">
          <a:blip r:embed="rId3">
            <a:alphaModFix/>
          </a:blip>
          <a:srcRect l="44975" t="15474" b="74769"/>
          <a:stretch/>
        </p:blipFill>
        <p:spPr>
          <a:xfrm>
            <a:off x="7061486" y="3407794"/>
            <a:ext cx="4613786" cy="314799"/>
          </a:xfrm>
          <a:prstGeom prst="rect">
            <a:avLst/>
          </a:prstGeom>
          <a:noFill/>
          <a:ln>
            <a:noFill/>
          </a:ln>
        </p:spPr>
      </p:pic>
      <p:sp>
        <p:nvSpPr>
          <p:cNvPr id="455" name="Google Shape;455;p12"/>
          <p:cNvSpPr/>
          <p:nvPr/>
        </p:nvSpPr>
        <p:spPr>
          <a:xfrm>
            <a:off x="7010935" y="3358937"/>
            <a:ext cx="1767000" cy="412500"/>
          </a:xfrm>
          <a:prstGeom prst="roundRect">
            <a:avLst>
              <a:gd name="adj" fmla="val 16667"/>
            </a:avLst>
          </a:prstGeom>
          <a:solidFill>
            <a:srgbClr val="BFBFBF">
              <a:alpha val="53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12"/>
          <p:cNvSpPr txBox="1"/>
          <p:nvPr/>
        </p:nvSpPr>
        <p:spPr>
          <a:xfrm>
            <a:off x="450377" y="1681430"/>
            <a:ext cx="6997500" cy="523200"/>
          </a:xfrm>
          <a:prstGeom prst="rect">
            <a:avLst/>
          </a:prstGeom>
          <a:noFill/>
          <a:ln>
            <a:noFill/>
          </a:ln>
        </p:spPr>
        <p:txBody>
          <a:bodyPr spcFirstLastPara="1" wrap="square" lIns="121900" tIns="121900" rIns="121900" bIns="121900" anchor="t" anchorCtr="0">
            <a:spAutoFit/>
          </a:bodyPr>
          <a:lstStyle/>
          <a:p>
            <a:pPr marL="285750" marR="0" lvl="0" indent="-285750" algn="l" rtl="0">
              <a:spcBef>
                <a:spcPts val="0"/>
              </a:spcBef>
              <a:spcAft>
                <a:spcPts val="0"/>
              </a:spcAft>
              <a:buFont typeface="Arial" panose="020B0604020202020204" pitchFamily="34" charset="0"/>
              <a:buChar char="•"/>
            </a:pPr>
            <a:r>
              <a:rPr lang="en-US" sz="1800">
                <a:solidFill>
                  <a:srgbClr val="000000"/>
                </a:solidFill>
                <a:latin typeface="Calibri" panose="020F0502020204030204" pitchFamily="34" charset="0"/>
                <a:ea typeface="Montserrat"/>
                <a:cs typeface="Calibri" panose="020F0502020204030204" pitchFamily="34" charset="0"/>
                <a:sym typeface="Montserrat"/>
              </a:rPr>
              <a:t>Isolating current word meaning is a type of intervention</a:t>
            </a:r>
            <a:endParaRPr>
              <a:latin typeface="Calibri" panose="020F0502020204030204" pitchFamily="34" charset="0"/>
              <a:cs typeface="Calibri" panose="020F0502020204030204" pitchFamily="34" charset="0"/>
            </a:endParaRPr>
          </a:p>
        </p:txBody>
      </p:sp>
      <p:cxnSp>
        <p:nvCxnSpPr>
          <p:cNvPr id="462" name="Google Shape;462;p12"/>
          <p:cNvCxnSpPr>
            <a:endCxn id="449" idx="3"/>
          </p:cNvCxnSpPr>
          <p:nvPr/>
        </p:nvCxnSpPr>
        <p:spPr>
          <a:xfrm rot="10800000" flipH="1">
            <a:off x="5763455" y="2705305"/>
            <a:ext cx="867600" cy="3000"/>
          </a:xfrm>
          <a:prstGeom prst="straightConnector1">
            <a:avLst/>
          </a:prstGeom>
          <a:noFill/>
          <a:ln w="9525" cap="flat" cmpd="sng">
            <a:solidFill>
              <a:schemeClr val="dk2"/>
            </a:solidFill>
            <a:prstDash val="solid"/>
            <a:round/>
            <a:headEnd type="none" w="med" len="med"/>
            <a:tailEnd type="none" w="med" len="med"/>
          </a:ln>
        </p:spPr>
      </p:cxnSp>
      <p:cxnSp>
        <p:nvCxnSpPr>
          <p:cNvPr id="463" name="Google Shape;463;p12"/>
          <p:cNvCxnSpPr/>
          <p:nvPr/>
        </p:nvCxnSpPr>
        <p:spPr>
          <a:xfrm rot="10800000" flipH="1">
            <a:off x="7017680" y="2705305"/>
            <a:ext cx="867600" cy="3000"/>
          </a:xfrm>
          <a:prstGeom prst="straightConnector1">
            <a:avLst/>
          </a:prstGeom>
          <a:noFill/>
          <a:ln w="9525" cap="flat" cmpd="sng">
            <a:solidFill>
              <a:schemeClr val="dk2"/>
            </a:solidFill>
            <a:prstDash val="solid"/>
            <a:round/>
            <a:headEnd type="none" w="med" len="med"/>
            <a:tailEnd type="none" w="med" len="med"/>
          </a:ln>
        </p:spPr>
      </p:cxnSp>
      <p:cxnSp>
        <p:nvCxnSpPr>
          <p:cNvPr id="464" name="Google Shape;464;p12"/>
          <p:cNvCxnSpPr>
            <a:stCxn id="453" idx="1"/>
          </p:cNvCxnSpPr>
          <p:nvPr/>
        </p:nvCxnSpPr>
        <p:spPr>
          <a:xfrm>
            <a:off x="4863953" y="3555262"/>
            <a:ext cx="1665900" cy="8400"/>
          </a:xfrm>
          <a:prstGeom prst="straightConnector1">
            <a:avLst/>
          </a:prstGeom>
          <a:noFill/>
          <a:ln w="9525" cap="flat" cmpd="sng">
            <a:solidFill>
              <a:schemeClr val="dk2"/>
            </a:solidFill>
            <a:prstDash val="solid"/>
            <a:round/>
            <a:headEnd type="none" w="med" len="med"/>
            <a:tailEnd type="none" w="med" len="med"/>
          </a:ln>
        </p:spPr>
      </p:cxnSp>
      <p:cxnSp>
        <p:nvCxnSpPr>
          <p:cNvPr id="465" name="Google Shape;465;p12"/>
          <p:cNvCxnSpPr/>
          <p:nvPr/>
        </p:nvCxnSpPr>
        <p:spPr>
          <a:xfrm>
            <a:off x="7061478" y="3560987"/>
            <a:ext cx="1665900" cy="8400"/>
          </a:xfrm>
          <a:prstGeom prst="straightConnector1">
            <a:avLst/>
          </a:prstGeom>
          <a:noFill/>
          <a:ln w="9525" cap="flat" cmpd="sng">
            <a:solidFill>
              <a:schemeClr val="dk2"/>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0C2E289D-AEEE-51EC-1CD8-394D1005CE9C}"/>
              </a:ext>
            </a:extLst>
          </p:cNvPr>
          <p:cNvSpPr>
            <a:spLocks noGrp="1"/>
          </p:cNvSpPr>
          <p:nvPr>
            <p:ph type="sldNum" idx="12"/>
          </p:nvPr>
        </p:nvSpPr>
        <p:spPr/>
        <p:txBody>
          <a:bodyPr/>
          <a:lstStyle/>
          <a:p>
            <a:fld id="{00000000-1234-1234-1234-123412341234}" type="slidenum">
              <a:rPr lang="en" smtClean="0"/>
              <a:pPr/>
              <a:t>76</a:t>
            </a:fld>
            <a:endParaRPr lang="en"/>
          </a:p>
        </p:txBody>
      </p:sp>
    </p:spTree>
    <p:extLst>
      <p:ext uri="{BB962C8B-B14F-4D97-AF65-F5344CB8AC3E}">
        <p14:creationId xmlns:p14="http://schemas.microsoft.com/office/powerpoint/2010/main" val="156641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6F6F-902B-2D7B-8967-98C937E3A649}"/>
              </a:ext>
            </a:extLst>
          </p:cNvPr>
          <p:cNvSpPr>
            <a:spLocks noGrp="1"/>
          </p:cNvSpPr>
          <p:nvPr>
            <p:ph type="title"/>
          </p:nvPr>
        </p:nvSpPr>
        <p:spPr>
          <a:xfrm>
            <a:off x="838200" y="195005"/>
            <a:ext cx="10515600" cy="602438"/>
          </a:xfrm>
        </p:spPr>
        <p:txBody>
          <a:bodyPr>
            <a:normAutofit/>
          </a:bodyPr>
          <a:lstStyle/>
          <a:p>
            <a:r>
              <a:rPr lang="en-US" sz="2800" b="1">
                <a:latin typeface="Helvetica Neue"/>
              </a:rPr>
              <a:t>Transformer: two popular language models (BERT &amp; GPT-2)</a:t>
            </a:r>
          </a:p>
        </p:txBody>
      </p:sp>
      <p:pic>
        <p:nvPicPr>
          <p:cNvPr id="4" name="Content Placeholder 3" descr="Diagram&#10;&#10;Description automatically generated">
            <a:extLst>
              <a:ext uri="{FF2B5EF4-FFF2-40B4-BE49-F238E27FC236}">
                <a16:creationId xmlns:a16="http://schemas.microsoft.com/office/drawing/2014/main" id="{C904F6BA-C34C-B481-48E5-F822057A6E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9286" y="753919"/>
            <a:ext cx="4295554" cy="5209399"/>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57F412F2-E7A8-8946-CAE5-01BBE2E6FC48}"/>
              </a:ext>
            </a:extLst>
          </p:cNvPr>
          <p:cNvPicPr>
            <a:picLocks noChangeAspect="1"/>
          </p:cNvPicPr>
          <p:nvPr/>
        </p:nvPicPr>
        <p:blipFill rotWithShape="1">
          <a:blip r:embed="rId3">
            <a:extLst>
              <a:ext uri="{28A0092B-C50C-407E-A947-70E740481C1C}">
                <a14:useLocalDpi xmlns:a14="http://schemas.microsoft.com/office/drawing/2010/main" val="0"/>
              </a:ext>
            </a:extLst>
          </a:blip>
          <a:srcRect r="51598"/>
          <a:stretch/>
        </p:blipFill>
        <p:spPr>
          <a:xfrm>
            <a:off x="8345091" y="1661477"/>
            <a:ext cx="3627169" cy="4212985"/>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F018BD39-42D5-4948-9C2F-76A7403BC929}"/>
              </a:ext>
            </a:extLst>
          </p:cNvPr>
          <p:cNvPicPr>
            <a:picLocks noChangeAspect="1"/>
          </p:cNvPicPr>
          <p:nvPr/>
        </p:nvPicPr>
        <p:blipFill rotWithShape="1">
          <a:blip r:embed="rId3">
            <a:extLst>
              <a:ext uri="{28A0092B-C50C-407E-A947-70E740481C1C}">
                <a14:useLocalDpi xmlns:a14="http://schemas.microsoft.com/office/drawing/2010/main" val="0"/>
              </a:ext>
            </a:extLst>
          </a:blip>
          <a:srcRect l="50502"/>
          <a:stretch/>
        </p:blipFill>
        <p:spPr>
          <a:xfrm>
            <a:off x="219739" y="1661477"/>
            <a:ext cx="3709296" cy="4212985"/>
          </a:xfrm>
          <a:prstGeom prst="rect">
            <a:avLst/>
          </a:prstGeom>
        </p:spPr>
      </p:pic>
      <p:sp>
        <p:nvSpPr>
          <p:cNvPr id="7" name="Rectangle: Rounded Corners 6">
            <a:extLst>
              <a:ext uri="{FF2B5EF4-FFF2-40B4-BE49-F238E27FC236}">
                <a16:creationId xmlns:a16="http://schemas.microsoft.com/office/drawing/2014/main" id="{8157518E-DAF9-AAAC-DA5B-5E6AA1493527}"/>
              </a:ext>
            </a:extLst>
          </p:cNvPr>
          <p:cNvSpPr/>
          <p:nvPr/>
        </p:nvSpPr>
        <p:spPr>
          <a:xfrm>
            <a:off x="4072270" y="2449539"/>
            <a:ext cx="1935125" cy="32216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Rectangle: Rounded Corners 7">
            <a:extLst>
              <a:ext uri="{FF2B5EF4-FFF2-40B4-BE49-F238E27FC236}">
                <a16:creationId xmlns:a16="http://schemas.microsoft.com/office/drawing/2014/main" id="{DAD727F7-452A-286D-D5F0-FFDA95F89286}"/>
              </a:ext>
            </a:extLst>
          </p:cNvPr>
          <p:cNvSpPr/>
          <p:nvPr/>
        </p:nvSpPr>
        <p:spPr>
          <a:xfrm>
            <a:off x="6090379" y="844023"/>
            <a:ext cx="1935125" cy="540256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Google Shape;115;p21">
            <a:extLst>
              <a:ext uri="{FF2B5EF4-FFF2-40B4-BE49-F238E27FC236}">
                <a16:creationId xmlns:a16="http://schemas.microsoft.com/office/drawing/2014/main" id="{39D2AE67-8921-849A-CF0E-EB6CC7CC83C5}"/>
              </a:ext>
            </a:extLst>
          </p:cNvPr>
          <p:cNvSpPr txBox="1"/>
          <p:nvPr/>
        </p:nvSpPr>
        <p:spPr>
          <a:xfrm>
            <a:off x="124046" y="1233969"/>
            <a:ext cx="4735033"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Harry   never   thought    </a:t>
            </a:r>
            <a:r>
              <a:rPr lang="en" sz="2400" i="1">
                <a:solidFill>
                  <a:srgbClr val="000000"/>
                </a:solidFill>
                <a:latin typeface="Calibri"/>
                <a:ea typeface="Calibri"/>
                <a:cs typeface="Calibri"/>
                <a:sym typeface="Calibri"/>
              </a:rPr>
              <a:t>he     would   </a:t>
            </a:r>
            <a:endParaRPr sz="2400" i="1">
              <a:solidFill>
                <a:srgbClr val="000000"/>
              </a:solidFill>
              <a:latin typeface="Calibri"/>
              <a:ea typeface="Calibri"/>
              <a:cs typeface="Calibri"/>
              <a:sym typeface="Calibri"/>
            </a:endParaRPr>
          </a:p>
        </p:txBody>
      </p:sp>
      <p:sp>
        <p:nvSpPr>
          <p:cNvPr id="10" name="Rectangle: Rounded Corners 9">
            <a:extLst>
              <a:ext uri="{FF2B5EF4-FFF2-40B4-BE49-F238E27FC236}">
                <a16:creationId xmlns:a16="http://schemas.microsoft.com/office/drawing/2014/main" id="{5D7570EA-A520-6567-1C90-8F1D5C478782}"/>
              </a:ext>
            </a:extLst>
          </p:cNvPr>
          <p:cNvSpPr/>
          <p:nvPr/>
        </p:nvSpPr>
        <p:spPr>
          <a:xfrm>
            <a:off x="1967023" y="1293973"/>
            <a:ext cx="1116419" cy="47508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10574584-A9BC-4A92-C7C5-43B1A7C57606}"/>
              </a:ext>
            </a:extLst>
          </p:cNvPr>
          <p:cNvCxnSpPr/>
          <p:nvPr/>
        </p:nvCxnSpPr>
        <p:spPr>
          <a:xfrm>
            <a:off x="219739" y="1046042"/>
            <a:ext cx="4522382" cy="0"/>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Google Shape;115;p21">
            <a:extLst>
              <a:ext uri="{FF2B5EF4-FFF2-40B4-BE49-F238E27FC236}">
                <a16:creationId xmlns:a16="http://schemas.microsoft.com/office/drawing/2014/main" id="{56B728C1-842C-7BA1-0707-846D0F6CB7C5}"/>
              </a:ext>
            </a:extLst>
          </p:cNvPr>
          <p:cNvSpPr txBox="1"/>
          <p:nvPr/>
        </p:nvSpPr>
        <p:spPr>
          <a:xfrm>
            <a:off x="8011328" y="1233969"/>
            <a:ext cx="4386235" cy="615513"/>
          </a:xfrm>
          <a:prstGeom prst="rect">
            <a:avLst/>
          </a:prstGeom>
          <a:noFill/>
          <a:ln>
            <a:noFill/>
          </a:ln>
        </p:spPr>
        <p:txBody>
          <a:bodyPr spcFirstLastPara="1" wrap="square" lIns="121900" tIns="121900" rIns="121900" bIns="121900" anchor="t" anchorCtr="0">
            <a:spAutoFit/>
          </a:bodyPr>
          <a:lstStyle/>
          <a:p>
            <a:r>
              <a:rPr lang="en" sz="2400" i="1">
                <a:latin typeface="Calibri"/>
                <a:ea typeface="Calibri"/>
                <a:cs typeface="Calibri"/>
                <a:sym typeface="Calibri"/>
              </a:rPr>
              <a:t>Harry   never   thought    </a:t>
            </a:r>
            <a:r>
              <a:rPr lang="en" sz="2400" i="1">
                <a:solidFill>
                  <a:srgbClr val="000000"/>
                </a:solidFill>
                <a:latin typeface="Calibri"/>
                <a:ea typeface="Calibri"/>
                <a:cs typeface="Calibri"/>
                <a:sym typeface="Calibri"/>
              </a:rPr>
              <a:t>he   </a:t>
            </a:r>
            <a:r>
              <a:rPr lang="en" sz="2400" b="1" i="1" u="sng">
                <a:solidFill>
                  <a:srgbClr val="FF0000"/>
                </a:solidFill>
                <a:latin typeface="Calibri"/>
                <a:ea typeface="Calibri"/>
                <a:cs typeface="Calibri"/>
                <a:sym typeface="Calibri"/>
              </a:rPr>
              <a:t>???</a:t>
            </a:r>
            <a:r>
              <a:rPr lang="en" sz="2400" i="1">
                <a:solidFill>
                  <a:srgbClr val="000000"/>
                </a:solidFill>
                <a:latin typeface="Calibri"/>
                <a:ea typeface="Calibri"/>
                <a:cs typeface="Calibri"/>
                <a:sym typeface="Calibri"/>
              </a:rPr>
              <a:t>   </a:t>
            </a:r>
            <a:endParaRPr sz="2400" i="1">
              <a:solidFill>
                <a:srgbClr val="000000"/>
              </a:solidFill>
              <a:latin typeface="Calibri"/>
              <a:ea typeface="Calibri"/>
              <a:cs typeface="Calibri"/>
              <a:sym typeface="Calibri"/>
            </a:endParaRPr>
          </a:p>
        </p:txBody>
      </p:sp>
      <p:cxnSp>
        <p:nvCxnSpPr>
          <p:cNvPr id="15" name="Straight Arrow Connector 14">
            <a:extLst>
              <a:ext uri="{FF2B5EF4-FFF2-40B4-BE49-F238E27FC236}">
                <a16:creationId xmlns:a16="http://schemas.microsoft.com/office/drawing/2014/main" id="{8C1EB781-10C0-4F99-D561-BD45A9B4B1D7}"/>
              </a:ext>
            </a:extLst>
          </p:cNvPr>
          <p:cNvCxnSpPr/>
          <p:nvPr/>
        </p:nvCxnSpPr>
        <p:spPr>
          <a:xfrm>
            <a:off x="8284840" y="1077940"/>
            <a:ext cx="3668232"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10F6417-E11C-FDE0-D65C-1D10612CFCD5}"/>
              </a:ext>
            </a:extLst>
          </p:cNvPr>
          <p:cNvSpPr>
            <a:spLocks noGrp="1"/>
          </p:cNvSpPr>
          <p:nvPr>
            <p:ph type="sldNum" sz="quarter" idx="12"/>
          </p:nvPr>
        </p:nvSpPr>
        <p:spPr/>
        <p:txBody>
          <a:bodyPr/>
          <a:lstStyle/>
          <a:p>
            <a:fld id="{5F2E2D64-2AF7-44BE-8925-D454CE4894DF}" type="slidenum">
              <a:rPr lang="en-US" smtClean="0"/>
              <a:t>8</a:t>
            </a:fld>
            <a:endParaRPr lang="en-US"/>
          </a:p>
        </p:txBody>
      </p:sp>
      <p:sp>
        <p:nvSpPr>
          <p:cNvPr id="11" name="Google Shape;131;p20">
            <a:extLst>
              <a:ext uri="{FF2B5EF4-FFF2-40B4-BE49-F238E27FC236}">
                <a16:creationId xmlns:a16="http://schemas.microsoft.com/office/drawing/2014/main" id="{761FBDAF-B72B-FFAB-7E2E-57EDD15C052B}"/>
              </a:ext>
            </a:extLst>
          </p:cNvPr>
          <p:cNvSpPr txBox="1"/>
          <p:nvPr/>
        </p:nvSpPr>
        <p:spPr>
          <a:xfrm>
            <a:off x="1296330" y="6230173"/>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Devlin et al. 2018            </a:t>
            </a:r>
            <a:endParaRPr sz="1333">
              <a:latin typeface="Montserrat"/>
              <a:ea typeface="Montserrat"/>
              <a:cs typeface="Montserrat"/>
              <a:sym typeface="Montserrat"/>
            </a:endParaRPr>
          </a:p>
        </p:txBody>
      </p:sp>
      <p:sp>
        <p:nvSpPr>
          <p:cNvPr id="14" name="Google Shape;131;p20">
            <a:extLst>
              <a:ext uri="{FF2B5EF4-FFF2-40B4-BE49-F238E27FC236}">
                <a16:creationId xmlns:a16="http://schemas.microsoft.com/office/drawing/2014/main" id="{FEB62279-6B41-F896-22AE-8C759B6A357D}"/>
              </a:ext>
            </a:extLst>
          </p:cNvPr>
          <p:cNvSpPr txBox="1"/>
          <p:nvPr/>
        </p:nvSpPr>
        <p:spPr>
          <a:xfrm>
            <a:off x="5162359" y="6230173"/>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Vaswani et al. 2017            </a:t>
            </a:r>
            <a:endParaRPr sz="1333">
              <a:latin typeface="Montserrat"/>
              <a:ea typeface="Montserrat"/>
              <a:cs typeface="Montserrat"/>
              <a:sym typeface="Montserrat"/>
            </a:endParaRPr>
          </a:p>
        </p:txBody>
      </p:sp>
      <p:sp>
        <p:nvSpPr>
          <p:cNvPr id="17" name="Google Shape;131;p20">
            <a:extLst>
              <a:ext uri="{FF2B5EF4-FFF2-40B4-BE49-F238E27FC236}">
                <a16:creationId xmlns:a16="http://schemas.microsoft.com/office/drawing/2014/main" id="{43323908-609D-C5D3-9101-058D5155F83B}"/>
              </a:ext>
            </a:extLst>
          </p:cNvPr>
          <p:cNvSpPr txBox="1"/>
          <p:nvPr/>
        </p:nvSpPr>
        <p:spPr>
          <a:xfrm>
            <a:off x="9104545" y="6230172"/>
            <a:ext cx="2369200" cy="411111"/>
          </a:xfrm>
          <a:prstGeom prst="rect">
            <a:avLst/>
          </a:prstGeom>
          <a:noFill/>
          <a:ln>
            <a:noFill/>
          </a:ln>
        </p:spPr>
        <p:txBody>
          <a:bodyPr spcFirstLastPara="1" wrap="square" lIns="121900" tIns="121900" rIns="121900" bIns="121900" anchor="t" anchorCtr="0">
            <a:noAutofit/>
          </a:bodyPr>
          <a:lstStyle/>
          <a:p>
            <a:r>
              <a:rPr lang="en" sz="1333">
                <a:latin typeface="Montserrat"/>
                <a:ea typeface="Montserrat"/>
                <a:cs typeface="Montserrat"/>
                <a:sym typeface="Montserrat"/>
              </a:rPr>
              <a:t>Radford et al. 2019            </a:t>
            </a:r>
            <a:endParaRPr sz="1333">
              <a:latin typeface="Montserrat"/>
              <a:ea typeface="Montserrat"/>
              <a:cs typeface="Montserrat"/>
              <a:sym typeface="Montserrat"/>
            </a:endParaRPr>
          </a:p>
        </p:txBody>
      </p:sp>
    </p:spTree>
    <p:extLst>
      <p:ext uri="{BB962C8B-B14F-4D97-AF65-F5344CB8AC3E}">
        <p14:creationId xmlns:p14="http://schemas.microsoft.com/office/powerpoint/2010/main" val="764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graph&#10;&#10;Description automatically generated">
            <a:extLst>
              <a:ext uri="{FF2B5EF4-FFF2-40B4-BE49-F238E27FC236}">
                <a16:creationId xmlns:a16="http://schemas.microsoft.com/office/drawing/2014/main" id="{3C915C39-E863-230F-3C47-E209DF07EE2D}"/>
              </a:ext>
            </a:extLst>
          </p:cNvPr>
          <p:cNvPicPr>
            <a:picLocks noChangeAspect="1"/>
          </p:cNvPicPr>
          <p:nvPr/>
        </p:nvPicPr>
        <p:blipFill rotWithShape="1">
          <a:blip r:embed="rId2"/>
          <a:srcRect r="32591"/>
          <a:stretch/>
        </p:blipFill>
        <p:spPr>
          <a:xfrm>
            <a:off x="94848" y="912682"/>
            <a:ext cx="5184724" cy="4058863"/>
          </a:xfrm>
          <a:prstGeom prst="rect">
            <a:avLst/>
          </a:prstGeom>
        </p:spPr>
      </p:pic>
      <p:sp>
        <p:nvSpPr>
          <p:cNvPr id="9" name="TextBox 8">
            <a:extLst>
              <a:ext uri="{FF2B5EF4-FFF2-40B4-BE49-F238E27FC236}">
                <a16:creationId xmlns:a16="http://schemas.microsoft.com/office/drawing/2014/main" id="{39C6FE82-AECA-85EA-4415-0C1A1A4AB0E8}"/>
              </a:ext>
            </a:extLst>
          </p:cNvPr>
          <p:cNvSpPr txBox="1"/>
          <p:nvPr/>
        </p:nvSpPr>
        <p:spPr>
          <a:xfrm>
            <a:off x="0" y="6298550"/>
            <a:ext cx="7480515" cy="318100"/>
          </a:xfrm>
          <a:prstGeom prst="rect">
            <a:avLst/>
          </a:prstGeom>
          <a:noFill/>
        </p:spPr>
        <p:txBody>
          <a:bodyPr wrap="square">
            <a:spAutoFit/>
          </a:bodyPr>
          <a:lstStyle/>
          <a:p>
            <a:r>
              <a:rPr lang="en-US" sz="1467"/>
              <a:t>https://huggingface.co/HuggingFaceH4/zephyr-7b-beta</a:t>
            </a:r>
          </a:p>
        </p:txBody>
      </p:sp>
      <p:sp>
        <p:nvSpPr>
          <p:cNvPr id="12" name="TextBox 11">
            <a:extLst>
              <a:ext uri="{FF2B5EF4-FFF2-40B4-BE49-F238E27FC236}">
                <a16:creationId xmlns:a16="http://schemas.microsoft.com/office/drawing/2014/main" id="{B55B2E36-344C-50B0-E043-395BF6FD0D99}"/>
              </a:ext>
            </a:extLst>
          </p:cNvPr>
          <p:cNvSpPr txBox="1"/>
          <p:nvPr/>
        </p:nvSpPr>
        <p:spPr>
          <a:xfrm>
            <a:off x="5674123" y="1726030"/>
            <a:ext cx="6517877" cy="2308324"/>
          </a:xfrm>
          <a:prstGeom prst="rect">
            <a:avLst/>
          </a:prstGeom>
          <a:solidFill>
            <a:schemeClr val="accent4">
              <a:lumMod val="40000"/>
              <a:lumOff val="60000"/>
            </a:schemeClr>
          </a:solidFill>
        </p:spPr>
        <p:txBody>
          <a:bodyPr wrap="square" rtlCol="0">
            <a:spAutoFit/>
          </a:bodyPr>
          <a:lstStyle/>
          <a:p>
            <a:r>
              <a:rPr lang="en-US" sz="2400"/>
              <a:t>Advantages </a:t>
            </a:r>
            <a:r>
              <a:rPr lang="en-US" sz="2400" dirty="0"/>
              <a:t>are:</a:t>
            </a:r>
          </a:p>
          <a:p>
            <a:pPr marL="380990" indent="-380990">
              <a:buFont typeface="Arial" panose="020B0604020202020204" pitchFamily="34" charset="0"/>
              <a:buChar char="•"/>
            </a:pPr>
            <a:r>
              <a:rPr lang="en-US" sz="2400"/>
              <a:t>Deals with </a:t>
            </a:r>
            <a:r>
              <a:rPr lang="en-US" sz="2400" b="1">
                <a:solidFill>
                  <a:schemeClr val="accent1">
                    <a:lumMod val="75000"/>
                  </a:schemeClr>
                </a:solidFill>
              </a:rPr>
              <a:t>longer context lengths </a:t>
            </a:r>
            <a:r>
              <a:rPr lang="en-US" sz="2400"/>
              <a:t>(e.g. 4096 sequence length in longformer model) </a:t>
            </a:r>
            <a:endParaRPr lang="en-US" sz="2400" dirty="0"/>
          </a:p>
          <a:p>
            <a:pPr marL="380990" indent="-380990">
              <a:buFont typeface="Arial" panose="020B0604020202020204" pitchFamily="34" charset="0"/>
              <a:buChar char="•"/>
            </a:pPr>
            <a:r>
              <a:rPr lang="en-US" sz="2400"/>
              <a:t>Models are pretrained on </a:t>
            </a:r>
            <a:r>
              <a:rPr lang="en-US" sz="2400" b="1">
                <a:solidFill>
                  <a:schemeClr val="accent1">
                    <a:lumMod val="75000"/>
                  </a:schemeClr>
                </a:solidFill>
              </a:rPr>
              <a:t>different domain specific datasets</a:t>
            </a:r>
            <a:r>
              <a:rPr lang="en-US" sz="2400"/>
              <a:t>, and have </a:t>
            </a:r>
            <a:r>
              <a:rPr lang="en-US" sz="2400" b="1"/>
              <a:t>reasoning capabilities</a:t>
            </a:r>
            <a:endParaRPr lang="en-US" sz="2400" b="1" dirty="0">
              <a:solidFill>
                <a:srgbClr val="0070C0"/>
              </a:solidFill>
            </a:endParaRPr>
          </a:p>
        </p:txBody>
      </p:sp>
      <p:sp>
        <p:nvSpPr>
          <p:cNvPr id="6" name="Title 1">
            <a:extLst>
              <a:ext uri="{FF2B5EF4-FFF2-40B4-BE49-F238E27FC236}">
                <a16:creationId xmlns:a16="http://schemas.microsoft.com/office/drawing/2014/main" id="{8F9D94B3-85D0-B6AC-C362-F8800023739D}"/>
              </a:ext>
            </a:extLst>
          </p:cNvPr>
          <p:cNvSpPr txBox="1">
            <a:spLocks/>
          </p:cNvSpPr>
          <p:nvPr/>
        </p:nvSpPr>
        <p:spPr>
          <a:xfrm>
            <a:off x="838200" y="195005"/>
            <a:ext cx="10515600" cy="602438"/>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2800" b="1">
                <a:latin typeface="Helvetica Neue"/>
              </a:rPr>
              <a:t>Emerging abilities of language models</a:t>
            </a:r>
          </a:p>
        </p:txBody>
      </p:sp>
    </p:spTree>
    <p:extLst>
      <p:ext uri="{BB962C8B-B14F-4D97-AF65-F5344CB8AC3E}">
        <p14:creationId xmlns:p14="http://schemas.microsoft.com/office/powerpoint/2010/main" val="232555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7106</TotalTime>
  <Words>4044</Words>
  <Application>Microsoft Office PowerPoint</Application>
  <PresentationFormat>Widescreen</PresentationFormat>
  <Paragraphs>637</Paragraphs>
  <Slides>76</Slides>
  <Notes>43</Notes>
  <HiddenSlides>22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76</vt:i4>
      </vt:variant>
    </vt:vector>
  </HeadingPairs>
  <TitlesOfParts>
    <vt:vector size="91" baseType="lpstr">
      <vt:lpstr>-apple-system</vt:lpstr>
      <vt:lpstr>Aptos</vt:lpstr>
      <vt:lpstr>Aptos Display</vt:lpstr>
      <vt:lpstr>Arial</vt:lpstr>
      <vt:lpstr>Arial</vt:lpstr>
      <vt:lpstr>Calibri</vt:lpstr>
      <vt:lpstr>Courier New</vt:lpstr>
      <vt:lpstr>Helvetica Neue</vt:lpstr>
      <vt:lpstr>Lato</vt:lpstr>
      <vt:lpstr>Montserrat</vt:lpstr>
      <vt:lpstr>NimbusRomNo9L-Regu</vt:lpstr>
      <vt:lpstr>Roboto</vt:lpstr>
      <vt:lpstr>Söhne</vt:lpstr>
      <vt:lpstr>Times New Roman</vt:lpstr>
      <vt:lpstr>Office Theme</vt:lpstr>
      <vt:lpstr>Neuro-Computational Models of Language Comprehension: characterizing similarities and differences between language processing in brains and language models</vt:lpstr>
      <vt:lpstr>Outline </vt:lpstr>
      <vt:lpstr>Mechanistic understanding of language processing in the brain:  four big questions</vt:lpstr>
      <vt:lpstr>Typical studies of language processing with controlled experiments</vt:lpstr>
      <vt:lpstr>Language organization in the brain</vt:lpstr>
      <vt:lpstr>Increasingly available open source ecological stimuli datasets</vt:lpstr>
      <vt:lpstr>PowerPoint Presentation</vt:lpstr>
      <vt:lpstr>Transformer: two popular language models (BERT &amp; GPT-2)</vt:lpstr>
      <vt:lpstr>PowerPoint Presentation</vt:lpstr>
      <vt:lpstr>Extracting representation of a word from LMs </vt:lpstr>
      <vt:lpstr>Brain Encoding and Decoding</vt:lpstr>
      <vt:lpstr>Deep neural networks and brain alignment: brain encoding and decoding</vt:lpstr>
      <vt:lpstr>General encoding pipeline to evaluate brain-LM alignment</vt:lpstr>
      <vt:lpstr>Encoding schema</vt:lpstr>
      <vt:lpstr>Encoding: training independent models</vt:lpstr>
      <vt:lpstr>Research questions </vt:lpstr>
      <vt:lpstr>Objectives</vt:lpstr>
      <vt:lpstr>With MEG we can analyze sub-word time course</vt:lpstr>
      <vt:lpstr>Text: Word Contexts</vt:lpstr>
      <vt:lpstr>Listening data target: human brain MEG recordings</vt:lpstr>
      <vt:lpstr>Encoding Performance of Syntactic and Semantic Methods</vt:lpstr>
      <vt:lpstr>How is context represented in the brain</vt:lpstr>
      <vt:lpstr>Contextual BERT Embeddings:</vt:lpstr>
      <vt:lpstr>Contextual BERT Embeddings (Residuals vs. Lag)</vt:lpstr>
      <vt:lpstr>Partial Conclusions</vt:lpstr>
      <vt:lpstr>Research questions </vt:lpstr>
      <vt:lpstr>Can current language models deal with long-term dependencies?</vt:lpstr>
      <vt:lpstr>What kind of language models can represent long-term dependencies?</vt:lpstr>
      <vt:lpstr>The data target: human brain recordings</vt:lpstr>
      <vt:lpstr>Text: Feature Representaions</vt:lpstr>
      <vt:lpstr>Encoding Performance of language models</vt:lpstr>
      <vt:lpstr>Layer-wise encoding performance: Longformer</vt:lpstr>
      <vt:lpstr>Effect of context length on longer-context language models</vt:lpstr>
      <vt:lpstr>Partial Conclusions</vt:lpstr>
      <vt:lpstr>Research questions </vt:lpstr>
      <vt:lpstr>Hemodynamic Response Function (HRF) delay.</vt:lpstr>
      <vt:lpstr>What information is processed across language regions at fixed HRF delay?</vt:lpstr>
      <vt:lpstr>Text: Feature Representations</vt:lpstr>
      <vt:lpstr>Syntactic Parising</vt:lpstr>
      <vt:lpstr>Listening data target: human brain recordings</vt:lpstr>
      <vt:lpstr>Normalized Predictivity</vt:lpstr>
      <vt:lpstr>How language processing within the brain is impacted by delays in the Hemodynamic Response Function (HRF)?</vt:lpstr>
      <vt:lpstr>Can we distinguish syntax and semantics by varying delays?</vt:lpstr>
      <vt:lpstr>PowerPoint Presentation</vt:lpstr>
      <vt:lpstr>Research questions </vt:lpstr>
      <vt:lpstr>How language models can perform grounded language acquisition?</vt:lpstr>
      <vt:lpstr>Grounded language datasets</vt:lpstr>
      <vt:lpstr>Evaluation metric</vt:lpstr>
      <vt:lpstr>CSL Task: Noisy supervision output</vt:lpstr>
      <vt:lpstr>Results</vt:lpstr>
      <vt:lpstr>Parameters vs. Valid Error vs. Training Latency</vt:lpstr>
      <vt:lpstr>PowerPoint Presentation</vt:lpstr>
      <vt:lpstr>PowerPoint Presentation</vt:lpstr>
      <vt:lpstr>Thank You</vt:lpstr>
      <vt:lpstr>Outline </vt:lpstr>
      <vt:lpstr>Research questions </vt:lpstr>
      <vt:lpstr>Research questions </vt:lpstr>
      <vt:lpstr>Research questions </vt:lpstr>
      <vt:lpstr>Research questions </vt:lpstr>
      <vt:lpstr>Research questions </vt:lpstr>
      <vt:lpstr>Evaluation metric</vt:lpstr>
      <vt:lpstr>BERT predicted topomaps (significative predictions per subject)</vt:lpstr>
      <vt:lpstr>Models considered (n = 5)</vt:lpstr>
      <vt:lpstr>Models considered (n = 5) Contd.</vt:lpstr>
      <vt:lpstr>Models considered (n = 5) Contd.</vt:lpstr>
      <vt:lpstr>Models considered (n = 5) Contd.</vt:lpstr>
      <vt:lpstr>Brain encoding: survey tree</vt:lpstr>
      <vt:lpstr>Brain encoding: survey tree (Contd.)</vt:lpstr>
      <vt:lpstr>Brain encoding: survey tree (Contd.)</vt:lpstr>
      <vt:lpstr>Hierarchical syntax encoded in language ROIs at early delays</vt:lpstr>
      <vt:lpstr>Contextual embeddings BERT encoded in language ROIs at later delays</vt:lpstr>
      <vt:lpstr>Cross-situational learning (CSL)?</vt:lpstr>
      <vt:lpstr>How language models can perform grounded language acquisition?</vt:lpstr>
      <vt:lpstr>PowerPoint Presentation</vt:lpstr>
      <vt:lpstr>Word Contexts: Lag</vt:lpstr>
      <vt:lpstr>Word Context: Residuals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Neuro-Computational Models of Language Comprehension: characterizing similarities and differences between language processing in brains and language models</dc:title>
  <dc:creator>Oota Reddy</dc:creator>
  <cp:lastModifiedBy>Oota Reddy</cp:lastModifiedBy>
  <cp:revision>473</cp:revision>
  <dcterms:created xsi:type="dcterms:W3CDTF">2024-04-13T19:05:16Z</dcterms:created>
  <dcterms:modified xsi:type="dcterms:W3CDTF">2024-04-21T13:08:49Z</dcterms:modified>
</cp:coreProperties>
</file>