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18" r:id="rId3"/>
    <p:sldMasterId id="2147483730" r:id="rId4"/>
    <p:sldMasterId id="2147483748" r:id="rId5"/>
  </p:sldMasterIdLst>
  <p:notesMasterIdLst>
    <p:notesMasterId r:id="rId38"/>
  </p:notesMasterIdLst>
  <p:sldIdLst>
    <p:sldId id="256" r:id="rId6"/>
    <p:sldId id="426" r:id="rId7"/>
    <p:sldId id="470" r:id="rId8"/>
    <p:sldId id="469" r:id="rId9"/>
    <p:sldId id="471" r:id="rId10"/>
    <p:sldId id="475" r:id="rId11"/>
    <p:sldId id="474" r:id="rId12"/>
    <p:sldId id="472" r:id="rId13"/>
    <p:sldId id="261" r:id="rId14"/>
    <p:sldId id="473" r:id="rId15"/>
    <p:sldId id="262" r:id="rId16"/>
    <p:sldId id="263" r:id="rId17"/>
    <p:sldId id="476" r:id="rId18"/>
    <p:sldId id="477" r:id="rId19"/>
    <p:sldId id="479" r:id="rId20"/>
    <p:sldId id="478" r:id="rId21"/>
    <p:sldId id="466" r:id="rId22"/>
    <p:sldId id="359" r:id="rId23"/>
    <p:sldId id="257" r:id="rId24"/>
    <p:sldId id="582" r:id="rId25"/>
    <p:sldId id="583" r:id="rId26"/>
    <p:sldId id="421" r:id="rId27"/>
    <p:sldId id="604" r:id="rId28"/>
    <p:sldId id="605" r:id="rId29"/>
    <p:sldId id="467" r:id="rId30"/>
    <p:sldId id="603" r:id="rId31"/>
    <p:sldId id="339" r:id="rId32"/>
    <p:sldId id="341" r:id="rId33"/>
    <p:sldId id="464" r:id="rId34"/>
    <p:sldId id="401" r:id="rId35"/>
    <p:sldId id="410" r:id="rId36"/>
    <p:sldId id="4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8" autoAdjust="0"/>
    <p:restoredTop sz="92848" autoAdjust="0"/>
  </p:normalViewPr>
  <p:slideViewPr>
    <p:cSldViewPr snapToGrid="0">
      <p:cViewPr varScale="1">
        <p:scale>
          <a:sx n="60" d="100"/>
          <a:sy n="60" d="100"/>
        </p:scale>
        <p:origin x="480" y="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7DD88-FE4F-46AA-BDC9-B93B6BFC5B52}"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7CC37F-F01B-4280-A5A5-2FFF1CF8B992}" type="slidenum">
              <a:rPr lang="en-US" smtClean="0"/>
              <a:t>‹#›</a:t>
            </a:fld>
            <a:endParaRPr lang="en-US"/>
          </a:p>
        </p:txBody>
      </p:sp>
    </p:spTree>
    <p:extLst>
      <p:ext uri="{BB962C8B-B14F-4D97-AF65-F5344CB8AC3E}">
        <p14:creationId xmlns:p14="http://schemas.microsoft.com/office/powerpoint/2010/main" val="83943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Driving single-voxel response with generative causal testing. (a) </a:t>
            </a:r>
            <a:r>
              <a:rPr lang="en-US" sz="1200" b="0" i="0" u="none" strike="noStrike" kern="1200" baseline="0" dirty="0" err="1">
                <a:solidFill>
                  <a:schemeClr val="tx1"/>
                </a:solidFill>
                <a:latin typeface="+mn-lt"/>
                <a:ea typeface="+mn-ea"/>
                <a:cs typeface="+mn-cs"/>
              </a:rPr>
              <a:t>Voxelwise</a:t>
            </a:r>
            <a:r>
              <a:rPr lang="en-US" sz="1200" b="0" i="0" u="none" strike="noStrike" kern="1200" baseline="0" dirty="0">
                <a:solidFill>
                  <a:schemeClr val="tx1"/>
                </a:solidFill>
                <a:latin typeface="+mn-lt"/>
                <a:ea typeface="+mn-ea"/>
                <a:cs typeface="+mn-cs"/>
              </a:rPr>
              <a:t> BOLD responses were</a:t>
            </a:r>
          </a:p>
          <a:p>
            <a:r>
              <a:rPr lang="en-US" sz="1200" b="0" i="0" u="none" strike="noStrike" kern="1200" baseline="0" dirty="0">
                <a:solidFill>
                  <a:schemeClr val="tx1"/>
                </a:solidFill>
                <a:latin typeface="+mn-lt"/>
                <a:ea typeface="+mn-ea"/>
                <a:cs typeface="+mn-cs"/>
              </a:rPr>
              <a:t>recorded using fMRI as human subjects listened to 20 hours of narrative stories. An encoding model f was fit to predict</a:t>
            </a:r>
          </a:p>
          <a:p>
            <a:r>
              <a:rPr lang="en-US" sz="1200" b="0" i="0" u="none" strike="noStrike" kern="1200" baseline="0" dirty="0">
                <a:solidFill>
                  <a:schemeClr val="tx1"/>
                </a:solidFill>
                <a:latin typeface="+mn-lt"/>
                <a:ea typeface="+mn-ea"/>
                <a:cs typeface="+mn-cs"/>
              </a:rPr>
              <a:t>these responses from the story text. f consists of a linear model fit on representations extracted from an LLM, which are</a:t>
            </a:r>
          </a:p>
          <a:p>
            <a:r>
              <a:rPr lang="en-US" sz="1200" b="0" i="0" u="none" strike="noStrike" kern="1200" baseline="0" dirty="0">
                <a:solidFill>
                  <a:schemeClr val="tx1"/>
                </a:solidFill>
                <a:latin typeface="+mn-lt"/>
                <a:ea typeface="+mn-ea"/>
                <a:cs typeface="+mn-cs"/>
              </a:rPr>
              <a:t>not readily interpretable. Encoding models were tested by predicting responses on held-out fMRI data, and only </a:t>
            </a:r>
            <a:r>
              <a:rPr lang="en-US" sz="1200" b="0" i="0" u="none" strike="noStrike" kern="1200" baseline="0" dirty="0" err="1">
                <a:solidFill>
                  <a:schemeClr val="tx1"/>
                </a:solidFill>
                <a:latin typeface="+mn-lt"/>
                <a:ea typeface="+mn-ea"/>
                <a:cs typeface="+mn-cs"/>
              </a:rPr>
              <a:t>wellperforming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models were selected for further analysis. (b) We used an automated procedure to find a verbal description</a:t>
            </a:r>
          </a:p>
          <a:p>
            <a:r>
              <a:rPr lang="en-US" sz="1200" b="0" i="0" u="none" strike="noStrike" kern="1200" baseline="0" dirty="0">
                <a:solidFill>
                  <a:schemeClr val="tx1"/>
                </a:solidFill>
                <a:latin typeface="+mn-lt"/>
                <a:ea typeface="+mn-ea"/>
                <a:cs typeface="+mn-cs"/>
              </a:rPr>
              <a:t>of the function that f computes for each voxel. First, we tested f on a large catalog of n-grams (n = 1, 2, 3) and found</a:t>
            </a:r>
          </a:p>
          <a:p>
            <a:r>
              <a:rPr lang="en-US" sz="1200" b="0" i="0" u="none" strike="noStrike" kern="1200" baseline="0" dirty="0">
                <a:solidFill>
                  <a:schemeClr val="tx1"/>
                </a:solidFill>
                <a:latin typeface="+mn-lt"/>
                <a:ea typeface="+mn-ea"/>
                <a:cs typeface="+mn-cs"/>
              </a:rPr>
              <a:t>those that maximally drove predicted responses. These n-grams were then summarized into stable explanation candidates</a:t>
            </a:r>
          </a:p>
          <a:p>
            <a:r>
              <a:rPr lang="en-US" sz="1200" b="0" i="0" u="none" strike="noStrike" kern="1200" baseline="0" dirty="0">
                <a:solidFill>
                  <a:schemeClr val="tx1"/>
                </a:solidFill>
                <a:latin typeface="+mn-lt"/>
                <a:ea typeface="+mn-ea"/>
                <a:cs typeface="+mn-cs"/>
              </a:rPr>
              <a:t>using a powerful instruction-tuned LLM. Finally, we evaluated each explanation candidate by generating corresponding</a:t>
            </a:r>
          </a:p>
          <a:p>
            <a:r>
              <a:rPr lang="en-US" sz="1200" b="0" i="0" u="none" strike="noStrike" kern="1200" baseline="0" dirty="0">
                <a:solidFill>
                  <a:schemeClr val="tx1"/>
                </a:solidFill>
                <a:latin typeface="+mn-lt"/>
                <a:ea typeface="+mn-ea"/>
                <a:cs typeface="+mn-cs"/>
              </a:rPr>
              <a:t>synthetic sentences and testing that these sentences yielded large predictions from f. (c) To test whether the generated</a:t>
            </a:r>
          </a:p>
          <a:p>
            <a:r>
              <a:rPr lang="en-US" sz="1200" b="0" i="0" u="none" strike="noStrike" kern="1200" baseline="0" dirty="0">
                <a:solidFill>
                  <a:schemeClr val="tx1"/>
                </a:solidFill>
                <a:latin typeface="+mn-lt"/>
                <a:ea typeface="+mn-ea"/>
                <a:cs typeface="+mn-cs"/>
              </a:rPr>
              <a:t>explanations were causally related to activation in the brain, we used an LLM to produce synthetic narrative stories</a:t>
            </a:r>
          </a:p>
          <a:p>
            <a:r>
              <a:rPr lang="en-US" sz="1200" b="0" i="0" u="none" strike="noStrike" kern="1200" baseline="0" dirty="0">
                <a:solidFill>
                  <a:schemeClr val="tx1"/>
                </a:solidFill>
                <a:latin typeface="+mn-lt"/>
                <a:ea typeface="+mn-ea"/>
                <a:cs typeface="+mn-cs"/>
              </a:rPr>
              <a:t>where each paragraph is designed to drive responses based on the generated explanation for one voxel. For each subject</a:t>
            </a:r>
          </a:p>
          <a:p>
            <a:r>
              <a:rPr lang="en-US" sz="1200" b="0" i="0" u="none" strike="noStrike" kern="1200" baseline="0" dirty="0">
                <a:solidFill>
                  <a:schemeClr val="tx1"/>
                </a:solidFill>
                <a:latin typeface="+mn-lt"/>
                <a:ea typeface="+mn-ea"/>
                <a:cs typeface="+mn-cs"/>
              </a:rPr>
              <a:t>we constructed stories to drive 17 well-modeled voxels with diverse selectivity. These stories were then presented to the</a:t>
            </a:r>
          </a:p>
          <a:p>
            <a:r>
              <a:rPr lang="en-US" sz="1200" b="0" i="0" u="none" strike="noStrike" kern="1200" baseline="0" dirty="0">
                <a:solidFill>
                  <a:schemeClr val="tx1"/>
                </a:solidFill>
                <a:latin typeface="+mn-lt"/>
                <a:ea typeface="+mn-ea"/>
                <a:cs typeface="+mn-cs"/>
              </a:rPr>
              <a:t>subjects in a second fMRI experiment. (d) Average BOLD response during its driving paragraph for each voxel, relative</a:t>
            </a:r>
          </a:p>
          <a:p>
            <a:r>
              <a:rPr lang="en-US" sz="1200" b="0" i="0" u="none" strike="noStrike" kern="1200" baseline="0" dirty="0">
                <a:solidFill>
                  <a:schemeClr val="tx1"/>
                </a:solidFill>
                <a:latin typeface="+mn-lt"/>
                <a:ea typeface="+mn-ea"/>
                <a:cs typeface="+mn-cs"/>
              </a:rPr>
              <a:t>to baseline, i.e. average response to all non-driving paragraphs. On average, driven responses were significantly higher</a:t>
            </a:r>
          </a:p>
          <a:p>
            <a:r>
              <a:rPr lang="en-US" sz="1200" b="0" i="0" u="none" strike="noStrike" kern="1200" baseline="0" dirty="0">
                <a:solidFill>
                  <a:schemeClr val="tx1"/>
                </a:solidFill>
                <a:latin typeface="+mn-lt"/>
                <a:ea typeface="+mn-ea"/>
                <a:cs typeface="+mn-cs"/>
              </a:rPr>
              <a:t>than baseline for each subject (p = 0.020 (S01), p &lt; 10−5 (S02), p = 0.009 (S03); permutation test, FDR-corrected). For</a:t>
            </a:r>
          </a:p>
          <a:p>
            <a:r>
              <a:rPr lang="en-US" sz="1200" b="0" i="0" u="none" strike="noStrike" kern="1200" baseline="0" dirty="0">
                <a:solidFill>
                  <a:schemeClr val="tx1"/>
                </a:solidFill>
                <a:latin typeface="+mn-lt"/>
                <a:ea typeface="+mn-ea"/>
                <a:cs typeface="+mn-cs"/>
              </a:rPr>
              <a:t>well-driven voxels, this means that the generated explanation is causally related to activation of that voxel, and thus that</a:t>
            </a:r>
          </a:p>
          <a:p>
            <a:r>
              <a:rPr lang="en-US" sz="1200" b="0" i="0" u="none" strike="noStrike" kern="1200" baseline="0" dirty="0">
                <a:solidFill>
                  <a:schemeClr val="tx1"/>
                </a:solidFill>
                <a:latin typeface="+mn-lt"/>
                <a:ea typeface="+mn-ea"/>
                <a:cs typeface="+mn-cs"/>
              </a:rPr>
              <a:t>we have successfully translated the LLM-based encoding model into a verbal explanation. (e) Average BOLD response for</a:t>
            </a:r>
          </a:p>
          <a:p>
            <a:r>
              <a:rPr lang="en-US" sz="1200" b="0" i="0" u="none" strike="noStrike" kern="1200" baseline="0" dirty="0">
                <a:solidFill>
                  <a:schemeClr val="tx1"/>
                </a:solidFill>
                <a:latin typeface="+mn-lt"/>
                <a:ea typeface="+mn-ea"/>
                <a:cs typeface="+mn-cs"/>
              </a:rPr>
              <a:t>each selected voxel to each of the driving paragraphs in one subject (S02). Responses to the driving paragraph generated</a:t>
            </a:r>
          </a:p>
          <a:p>
            <a:r>
              <a:rPr lang="en-US" sz="1200" b="0" i="0" u="none" strike="noStrike" kern="1200" baseline="0" dirty="0">
                <a:solidFill>
                  <a:schemeClr val="tx1"/>
                </a:solidFill>
                <a:latin typeface="+mn-lt"/>
                <a:ea typeface="+mn-ea"/>
                <a:cs typeface="+mn-cs"/>
              </a:rPr>
              <a:t>using the explanation for that voxel appear along the main diagonal. Explanations that were used to construct the driving</a:t>
            </a:r>
          </a:p>
          <a:p>
            <a:r>
              <a:rPr lang="en-US" sz="1200" b="0" i="0" u="none" strike="noStrike" kern="1200" baseline="0" dirty="0">
                <a:solidFill>
                  <a:schemeClr val="tx1"/>
                </a:solidFill>
                <a:latin typeface="+mn-lt"/>
                <a:ea typeface="+mn-ea"/>
                <a:cs typeface="+mn-cs"/>
              </a:rPr>
              <a:t>paragraphs are shown below. BOLD responses were generally high for the driving paragraphs for each voxel as well as</a:t>
            </a:r>
          </a:p>
          <a:p>
            <a:r>
              <a:rPr lang="en-US" sz="1200" b="0" i="0" u="none" strike="noStrike" kern="1200" baseline="0" dirty="0">
                <a:solidFill>
                  <a:schemeClr val="tx1"/>
                </a:solidFill>
                <a:latin typeface="+mn-lt"/>
                <a:ea typeface="+mn-ea"/>
                <a:cs typeface="+mn-cs"/>
              </a:rPr>
              <a:t>semantically related paragraphs (e.g. directions and locations, emotional expression and laughter).</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10</a:t>
            </a:fld>
            <a:endParaRPr lang="en-US"/>
          </a:p>
        </p:txBody>
      </p:sp>
    </p:spTree>
    <p:extLst>
      <p:ext uri="{BB962C8B-B14F-4D97-AF65-F5344CB8AC3E}">
        <p14:creationId xmlns:p14="http://schemas.microsoft.com/office/powerpoint/2010/main" val="233538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Driving single-voxel response with generative causal testing. (a) </a:t>
            </a:r>
            <a:r>
              <a:rPr lang="en-US" sz="1200" b="0" i="0" u="none" strike="noStrike" kern="1200" baseline="0" dirty="0" err="1">
                <a:solidFill>
                  <a:schemeClr val="tx1"/>
                </a:solidFill>
                <a:latin typeface="+mn-lt"/>
                <a:ea typeface="+mn-ea"/>
                <a:cs typeface="+mn-cs"/>
              </a:rPr>
              <a:t>Voxelwise</a:t>
            </a:r>
            <a:r>
              <a:rPr lang="en-US" sz="1200" b="0" i="0" u="none" strike="noStrike" kern="1200" baseline="0" dirty="0">
                <a:solidFill>
                  <a:schemeClr val="tx1"/>
                </a:solidFill>
                <a:latin typeface="+mn-lt"/>
                <a:ea typeface="+mn-ea"/>
                <a:cs typeface="+mn-cs"/>
              </a:rPr>
              <a:t> BOLD responses were</a:t>
            </a:r>
          </a:p>
          <a:p>
            <a:r>
              <a:rPr lang="en-US" sz="1200" b="0" i="0" u="none" strike="noStrike" kern="1200" baseline="0" dirty="0">
                <a:solidFill>
                  <a:schemeClr val="tx1"/>
                </a:solidFill>
                <a:latin typeface="+mn-lt"/>
                <a:ea typeface="+mn-ea"/>
                <a:cs typeface="+mn-cs"/>
              </a:rPr>
              <a:t>recorded using fMRI as human subjects listened to 20 hours of narrative stories. An encoding model f was fit to predict</a:t>
            </a:r>
          </a:p>
          <a:p>
            <a:r>
              <a:rPr lang="en-US" sz="1200" b="0" i="0" u="none" strike="noStrike" kern="1200" baseline="0" dirty="0">
                <a:solidFill>
                  <a:schemeClr val="tx1"/>
                </a:solidFill>
                <a:latin typeface="+mn-lt"/>
                <a:ea typeface="+mn-ea"/>
                <a:cs typeface="+mn-cs"/>
              </a:rPr>
              <a:t>these responses from the story text. f consists of a linear model fit on representations extracted from an LLM, which are</a:t>
            </a:r>
          </a:p>
          <a:p>
            <a:r>
              <a:rPr lang="en-US" sz="1200" b="0" i="0" u="none" strike="noStrike" kern="1200" baseline="0" dirty="0">
                <a:solidFill>
                  <a:schemeClr val="tx1"/>
                </a:solidFill>
                <a:latin typeface="+mn-lt"/>
                <a:ea typeface="+mn-ea"/>
                <a:cs typeface="+mn-cs"/>
              </a:rPr>
              <a:t>not readily interpretable. Encoding models were tested by predicting responses on held-out fMRI data, and only </a:t>
            </a:r>
            <a:r>
              <a:rPr lang="en-US" sz="1200" b="0" i="0" u="none" strike="noStrike" kern="1200" baseline="0" dirty="0" err="1">
                <a:solidFill>
                  <a:schemeClr val="tx1"/>
                </a:solidFill>
                <a:latin typeface="+mn-lt"/>
                <a:ea typeface="+mn-ea"/>
                <a:cs typeface="+mn-cs"/>
              </a:rPr>
              <a:t>wellperforming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models were selected for further analysis. (b) We used an automated procedure to find a verbal description</a:t>
            </a:r>
          </a:p>
          <a:p>
            <a:r>
              <a:rPr lang="en-US" sz="1200" b="0" i="0" u="none" strike="noStrike" kern="1200" baseline="0" dirty="0">
                <a:solidFill>
                  <a:schemeClr val="tx1"/>
                </a:solidFill>
                <a:latin typeface="+mn-lt"/>
                <a:ea typeface="+mn-ea"/>
                <a:cs typeface="+mn-cs"/>
              </a:rPr>
              <a:t>of the function that f computes for each voxel. First, we tested f on a large catalog of n-grams (n = 1, 2, 3) and found</a:t>
            </a:r>
          </a:p>
          <a:p>
            <a:r>
              <a:rPr lang="en-US" sz="1200" b="0" i="0" u="none" strike="noStrike" kern="1200" baseline="0" dirty="0">
                <a:solidFill>
                  <a:schemeClr val="tx1"/>
                </a:solidFill>
                <a:latin typeface="+mn-lt"/>
                <a:ea typeface="+mn-ea"/>
                <a:cs typeface="+mn-cs"/>
              </a:rPr>
              <a:t>those that maximally drove predicted responses. These n-grams were then summarized into stable explanation candidates</a:t>
            </a:r>
          </a:p>
          <a:p>
            <a:r>
              <a:rPr lang="en-US" sz="1200" b="0" i="0" u="none" strike="noStrike" kern="1200" baseline="0" dirty="0">
                <a:solidFill>
                  <a:schemeClr val="tx1"/>
                </a:solidFill>
                <a:latin typeface="+mn-lt"/>
                <a:ea typeface="+mn-ea"/>
                <a:cs typeface="+mn-cs"/>
              </a:rPr>
              <a:t>using a powerful instruction-tuned LLM. Finally, we evaluated each explanation candidate by generating corresponding</a:t>
            </a:r>
          </a:p>
          <a:p>
            <a:r>
              <a:rPr lang="en-US" sz="1200" b="0" i="0" u="none" strike="noStrike" kern="1200" baseline="0" dirty="0">
                <a:solidFill>
                  <a:schemeClr val="tx1"/>
                </a:solidFill>
                <a:latin typeface="+mn-lt"/>
                <a:ea typeface="+mn-ea"/>
                <a:cs typeface="+mn-cs"/>
              </a:rPr>
              <a:t>synthetic sentences and testing that these sentences yielded large predictions from f. (c) To test whether the generated</a:t>
            </a:r>
          </a:p>
          <a:p>
            <a:r>
              <a:rPr lang="en-US" sz="1200" b="0" i="0" u="none" strike="noStrike" kern="1200" baseline="0" dirty="0">
                <a:solidFill>
                  <a:schemeClr val="tx1"/>
                </a:solidFill>
                <a:latin typeface="+mn-lt"/>
                <a:ea typeface="+mn-ea"/>
                <a:cs typeface="+mn-cs"/>
              </a:rPr>
              <a:t>explanations were causally related to activation in the brain, we used an LLM to produce synthetic narrative stories</a:t>
            </a:r>
          </a:p>
          <a:p>
            <a:r>
              <a:rPr lang="en-US" sz="1200" b="0" i="0" u="none" strike="noStrike" kern="1200" baseline="0" dirty="0">
                <a:solidFill>
                  <a:schemeClr val="tx1"/>
                </a:solidFill>
                <a:latin typeface="+mn-lt"/>
                <a:ea typeface="+mn-ea"/>
                <a:cs typeface="+mn-cs"/>
              </a:rPr>
              <a:t>where each paragraph is designed to drive responses based on the generated explanation for one voxel. For each subject</a:t>
            </a:r>
          </a:p>
          <a:p>
            <a:r>
              <a:rPr lang="en-US" sz="1200" b="0" i="0" u="none" strike="noStrike" kern="1200" baseline="0" dirty="0">
                <a:solidFill>
                  <a:schemeClr val="tx1"/>
                </a:solidFill>
                <a:latin typeface="+mn-lt"/>
                <a:ea typeface="+mn-ea"/>
                <a:cs typeface="+mn-cs"/>
              </a:rPr>
              <a:t>we constructed stories to drive 17 well-modeled voxels with diverse selectivity. These stories were then presented to the</a:t>
            </a:r>
          </a:p>
          <a:p>
            <a:r>
              <a:rPr lang="en-US" sz="1200" b="0" i="0" u="none" strike="noStrike" kern="1200" baseline="0" dirty="0">
                <a:solidFill>
                  <a:schemeClr val="tx1"/>
                </a:solidFill>
                <a:latin typeface="+mn-lt"/>
                <a:ea typeface="+mn-ea"/>
                <a:cs typeface="+mn-cs"/>
              </a:rPr>
              <a:t>subjects in a second fMRI experiment. (d) Average BOLD response during its driving paragraph for each voxel, relative</a:t>
            </a:r>
          </a:p>
          <a:p>
            <a:r>
              <a:rPr lang="en-US" sz="1200" b="0" i="0" u="none" strike="noStrike" kern="1200" baseline="0" dirty="0">
                <a:solidFill>
                  <a:schemeClr val="tx1"/>
                </a:solidFill>
                <a:latin typeface="+mn-lt"/>
                <a:ea typeface="+mn-ea"/>
                <a:cs typeface="+mn-cs"/>
              </a:rPr>
              <a:t>to baseline, i.e. average response to all non-driving paragraphs. On average, driven responses were significantly higher</a:t>
            </a:r>
          </a:p>
          <a:p>
            <a:r>
              <a:rPr lang="en-US" sz="1200" b="0" i="0" u="none" strike="noStrike" kern="1200" baseline="0" dirty="0">
                <a:solidFill>
                  <a:schemeClr val="tx1"/>
                </a:solidFill>
                <a:latin typeface="+mn-lt"/>
                <a:ea typeface="+mn-ea"/>
                <a:cs typeface="+mn-cs"/>
              </a:rPr>
              <a:t>than baseline for each subject (p = 0.020 (S01), p &lt; 10−5 (S02), p = 0.009 (S03); permutation test, FDR-corrected). For</a:t>
            </a:r>
          </a:p>
          <a:p>
            <a:r>
              <a:rPr lang="en-US" sz="1200" b="0" i="0" u="none" strike="noStrike" kern="1200" baseline="0" dirty="0">
                <a:solidFill>
                  <a:schemeClr val="tx1"/>
                </a:solidFill>
                <a:latin typeface="+mn-lt"/>
                <a:ea typeface="+mn-ea"/>
                <a:cs typeface="+mn-cs"/>
              </a:rPr>
              <a:t>well-driven voxels, this means that the generated explanation is causally related to activation of that voxel, and thus that</a:t>
            </a:r>
          </a:p>
          <a:p>
            <a:r>
              <a:rPr lang="en-US" sz="1200" b="0" i="0" u="none" strike="noStrike" kern="1200" baseline="0" dirty="0">
                <a:solidFill>
                  <a:schemeClr val="tx1"/>
                </a:solidFill>
                <a:latin typeface="+mn-lt"/>
                <a:ea typeface="+mn-ea"/>
                <a:cs typeface="+mn-cs"/>
              </a:rPr>
              <a:t>we have successfully translated the LLM-based encoding model into a verbal explanation. (e) Average BOLD response for</a:t>
            </a:r>
          </a:p>
          <a:p>
            <a:r>
              <a:rPr lang="en-US" sz="1200" b="0" i="0" u="none" strike="noStrike" kern="1200" baseline="0" dirty="0">
                <a:solidFill>
                  <a:schemeClr val="tx1"/>
                </a:solidFill>
                <a:latin typeface="+mn-lt"/>
                <a:ea typeface="+mn-ea"/>
                <a:cs typeface="+mn-cs"/>
              </a:rPr>
              <a:t>each selected voxel to each of the driving paragraphs in one subject (S02). Responses to the driving paragraph generated</a:t>
            </a:r>
          </a:p>
          <a:p>
            <a:r>
              <a:rPr lang="en-US" sz="1200" b="0" i="0" u="none" strike="noStrike" kern="1200" baseline="0" dirty="0">
                <a:solidFill>
                  <a:schemeClr val="tx1"/>
                </a:solidFill>
                <a:latin typeface="+mn-lt"/>
                <a:ea typeface="+mn-ea"/>
                <a:cs typeface="+mn-cs"/>
              </a:rPr>
              <a:t>using the explanation for that voxel appear along the main diagonal. Explanations that were used to construct the driving</a:t>
            </a:r>
          </a:p>
          <a:p>
            <a:r>
              <a:rPr lang="en-US" sz="1200" b="0" i="0" u="none" strike="noStrike" kern="1200" baseline="0" dirty="0">
                <a:solidFill>
                  <a:schemeClr val="tx1"/>
                </a:solidFill>
                <a:latin typeface="+mn-lt"/>
                <a:ea typeface="+mn-ea"/>
                <a:cs typeface="+mn-cs"/>
              </a:rPr>
              <a:t>paragraphs are shown below. BOLD responses were generally high for the driving paragraphs for each voxel as well as</a:t>
            </a:r>
          </a:p>
          <a:p>
            <a:r>
              <a:rPr lang="en-US" sz="1200" b="0" i="0" u="none" strike="noStrike" kern="1200" baseline="0" dirty="0">
                <a:solidFill>
                  <a:schemeClr val="tx1"/>
                </a:solidFill>
                <a:latin typeface="+mn-lt"/>
                <a:ea typeface="+mn-ea"/>
                <a:cs typeface="+mn-cs"/>
              </a:rPr>
              <a:t>semantically related paragraphs (e.g. directions and locations, emotional expression and laughter).</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11</a:t>
            </a:fld>
            <a:endParaRPr lang="en-US"/>
          </a:p>
        </p:txBody>
      </p:sp>
    </p:spTree>
    <p:extLst>
      <p:ext uri="{BB962C8B-B14F-4D97-AF65-F5344CB8AC3E}">
        <p14:creationId xmlns:p14="http://schemas.microsoft.com/office/powerpoint/2010/main" val="132340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Driving single-voxel response with generative causal testing. (a) </a:t>
            </a:r>
            <a:r>
              <a:rPr lang="en-US" sz="1200" b="0" i="0" u="none" strike="noStrike" kern="1200" baseline="0" dirty="0" err="1">
                <a:solidFill>
                  <a:schemeClr val="tx1"/>
                </a:solidFill>
                <a:latin typeface="+mn-lt"/>
                <a:ea typeface="+mn-ea"/>
                <a:cs typeface="+mn-cs"/>
              </a:rPr>
              <a:t>Voxelwise</a:t>
            </a:r>
            <a:r>
              <a:rPr lang="en-US" sz="1200" b="0" i="0" u="none" strike="noStrike" kern="1200" baseline="0" dirty="0">
                <a:solidFill>
                  <a:schemeClr val="tx1"/>
                </a:solidFill>
                <a:latin typeface="+mn-lt"/>
                <a:ea typeface="+mn-ea"/>
                <a:cs typeface="+mn-cs"/>
              </a:rPr>
              <a:t> BOLD responses were</a:t>
            </a:r>
          </a:p>
          <a:p>
            <a:r>
              <a:rPr lang="en-US" sz="1200" b="0" i="0" u="none" strike="noStrike" kern="1200" baseline="0" dirty="0">
                <a:solidFill>
                  <a:schemeClr val="tx1"/>
                </a:solidFill>
                <a:latin typeface="+mn-lt"/>
                <a:ea typeface="+mn-ea"/>
                <a:cs typeface="+mn-cs"/>
              </a:rPr>
              <a:t>recorded using fMRI as human subjects listened to 20 hours of narrative stories. An encoding model f was fit to predict</a:t>
            </a:r>
          </a:p>
          <a:p>
            <a:r>
              <a:rPr lang="en-US" sz="1200" b="0" i="0" u="none" strike="noStrike" kern="1200" baseline="0" dirty="0">
                <a:solidFill>
                  <a:schemeClr val="tx1"/>
                </a:solidFill>
                <a:latin typeface="+mn-lt"/>
                <a:ea typeface="+mn-ea"/>
                <a:cs typeface="+mn-cs"/>
              </a:rPr>
              <a:t>these responses from the story text. f consists of a linear model fit on representations extracted from an LLM, which are</a:t>
            </a:r>
          </a:p>
          <a:p>
            <a:r>
              <a:rPr lang="en-US" sz="1200" b="0" i="0" u="none" strike="noStrike" kern="1200" baseline="0" dirty="0">
                <a:solidFill>
                  <a:schemeClr val="tx1"/>
                </a:solidFill>
                <a:latin typeface="+mn-lt"/>
                <a:ea typeface="+mn-ea"/>
                <a:cs typeface="+mn-cs"/>
              </a:rPr>
              <a:t>not readily interpretable. Encoding models were tested by predicting responses on held-out fMRI data, and only </a:t>
            </a:r>
            <a:r>
              <a:rPr lang="en-US" sz="1200" b="0" i="0" u="none" strike="noStrike" kern="1200" baseline="0" dirty="0" err="1">
                <a:solidFill>
                  <a:schemeClr val="tx1"/>
                </a:solidFill>
                <a:latin typeface="+mn-lt"/>
                <a:ea typeface="+mn-ea"/>
                <a:cs typeface="+mn-cs"/>
              </a:rPr>
              <a:t>wellperforming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models were selected for further analysis. (b) We used an automated procedure to find a verbal description</a:t>
            </a:r>
          </a:p>
          <a:p>
            <a:r>
              <a:rPr lang="en-US" sz="1200" b="0" i="0" u="none" strike="noStrike" kern="1200" baseline="0" dirty="0">
                <a:solidFill>
                  <a:schemeClr val="tx1"/>
                </a:solidFill>
                <a:latin typeface="+mn-lt"/>
                <a:ea typeface="+mn-ea"/>
                <a:cs typeface="+mn-cs"/>
              </a:rPr>
              <a:t>of the function that f computes for each voxel. First, we tested f on a large catalog of n-grams (n = 1, 2, 3) and found</a:t>
            </a:r>
          </a:p>
          <a:p>
            <a:r>
              <a:rPr lang="en-US" sz="1200" b="0" i="0" u="none" strike="noStrike" kern="1200" baseline="0" dirty="0">
                <a:solidFill>
                  <a:schemeClr val="tx1"/>
                </a:solidFill>
                <a:latin typeface="+mn-lt"/>
                <a:ea typeface="+mn-ea"/>
                <a:cs typeface="+mn-cs"/>
              </a:rPr>
              <a:t>those that maximally drove predicted responses. These n-grams were then summarized into stable explanation candidates</a:t>
            </a:r>
          </a:p>
          <a:p>
            <a:r>
              <a:rPr lang="en-US" sz="1200" b="0" i="0" u="none" strike="noStrike" kern="1200" baseline="0" dirty="0">
                <a:solidFill>
                  <a:schemeClr val="tx1"/>
                </a:solidFill>
                <a:latin typeface="+mn-lt"/>
                <a:ea typeface="+mn-ea"/>
                <a:cs typeface="+mn-cs"/>
              </a:rPr>
              <a:t>using a powerful instruction-tuned LLM. Finally, we evaluated each explanation candidate by generating corresponding</a:t>
            </a:r>
          </a:p>
          <a:p>
            <a:r>
              <a:rPr lang="en-US" sz="1200" b="0" i="0" u="none" strike="noStrike" kern="1200" baseline="0" dirty="0">
                <a:solidFill>
                  <a:schemeClr val="tx1"/>
                </a:solidFill>
                <a:latin typeface="+mn-lt"/>
                <a:ea typeface="+mn-ea"/>
                <a:cs typeface="+mn-cs"/>
              </a:rPr>
              <a:t>synthetic sentences and testing that these sentences yielded large predictions from f. (c) To test whether the generated</a:t>
            </a:r>
          </a:p>
          <a:p>
            <a:r>
              <a:rPr lang="en-US" sz="1200" b="0" i="0" u="none" strike="noStrike" kern="1200" baseline="0" dirty="0">
                <a:solidFill>
                  <a:schemeClr val="tx1"/>
                </a:solidFill>
                <a:latin typeface="+mn-lt"/>
                <a:ea typeface="+mn-ea"/>
                <a:cs typeface="+mn-cs"/>
              </a:rPr>
              <a:t>explanations were causally related to activation in the brain, we used an LLM to produce synthetic narrative stories</a:t>
            </a:r>
          </a:p>
          <a:p>
            <a:r>
              <a:rPr lang="en-US" sz="1200" b="0" i="0" u="none" strike="noStrike" kern="1200" baseline="0" dirty="0">
                <a:solidFill>
                  <a:schemeClr val="tx1"/>
                </a:solidFill>
                <a:latin typeface="+mn-lt"/>
                <a:ea typeface="+mn-ea"/>
                <a:cs typeface="+mn-cs"/>
              </a:rPr>
              <a:t>where each paragraph is designed to drive responses based on the generated explanation for one voxel. For each subject</a:t>
            </a:r>
          </a:p>
          <a:p>
            <a:r>
              <a:rPr lang="en-US" sz="1200" b="0" i="0" u="none" strike="noStrike" kern="1200" baseline="0" dirty="0">
                <a:solidFill>
                  <a:schemeClr val="tx1"/>
                </a:solidFill>
                <a:latin typeface="+mn-lt"/>
                <a:ea typeface="+mn-ea"/>
                <a:cs typeface="+mn-cs"/>
              </a:rPr>
              <a:t>we constructed stories to drive 17 well-modeled voxels with diverse selectivity. These stories were then presented to the</a:t>
            </a:r>
          </a:p>
          <a:p>
            <a:r>
              <a:rPr lang="en-US" sz="1200" b="0" i="0" u="none" strike="noStrike" kern="1200" baseline="0" dirty="0">
                <a:solidFill>
                  <a:schemeClr val="tx1"/>
                </a:solidFill>
                <a:latin typeface="+mn-lt"/>
                <a:ea typeface="+mn-ea"/>
                <a:cs typeface="+mn-cs"/>
              </a:rPr>
              <a:t>subjects in a second fMRI experiment. (d) Average BOLD response during its driving paragraph for each voxel, relative</a:t>
            </a:r>
          </a:p>
          <a:p>
            <a:r>
              <a:rPr lang="en-US" sz="1200" b="0" i="0" u="none" strike="noStrike" kern="1200" baseline="0" dirty="0">
                <a:solidFill>
                  <a:schemeClr val="tx1"/>
                </a:solidFill>
                <a:latin typeface="+mn-lt"/>
                <a:ea typeface="+mn-ea"/>
                <a:cs typeface="+mn-cs"/>
              </a:rPr>
              <a:t>to baseline, i.e. average response to all non-driving paragraphs. On average, driven responses were significantly higher</a:t>
            </a:r>
          </a:p>
          <a:p>
            <a:r>
              <a:rPr lang="en-US" sz="1200" b="0" i="0" u="none" strike="noStrike" kern="1200" baseline="0" dirty="0">
                <a:solidFill>
                  <a:schemeClr val="tx1"/>
                </a:solidFill>
                <a:latin typeface="+mn-lt"/>
                <a:ea typeface="+mn-ea"/>
                <a:cs typeface="+mn-cs"/>
              </a:rPr>
              <a:t>than baseline for each subject (p = 0.020 (S01), p &lt; 10−5 (S02), p = 0.009 (S03); permutation test, FDR-corrected). For</a:t>
            </a:r>
          </a:p>
          <a:p>
            <a:r>
              <a:rPr lang="en-US" sz="1200" b="0" i="0" u="none" strike="noStrike" kern="1200" baseline="0" dirty="0">
                <a:solidFill>
                  <a:schemeClr val="tx1"/>
                </a:solidFill>
                <a:latin typeface="+mn-lt"/>
                <a:ea typeface="+mn-ea"/>
                <a:cs typeface="+mn-cs"/>
              </a:rPr>
              <a:t>well-driven voxels, this means that the generated explanation is causally related to activation of that voxel, and thus that</a:t>
            </a:r>
          </a:p>
          <a:p>
            <a:r>
              <a:rPr lang="en-US" sz="1200" b="0" i="0" u="none" strike="noStrike" kern="1200" baseline="0" dirty="0">
                <a:solidFill>
                  <a:schemeClr val="tx1"/>
                </a:solidFill>
                <a:latin typeface="+mn-lt"/>
                <a:ea typeface="+mn-ea"/>
                <a:cs typeface="+mn-cs"/>
              </a:rPr>
              <a:t>we have successfully translated the LLM-based encoding model into a verbal explanation. (e) Average BOLD response for</a:t>
            </a:r>
          </a:p>
          <a:p>
            <a:r>
              <a:rPr lang="en-US" sz="1200" b="0" i="0" u="none" strike="noStrike" kern="1200" baseline="0" dirty="0">
                <a:solidFill>
                  <a:schemeClr val="tx1"/>
                </a:solidFill>
                <a:latin typeface="+mn-lt"/>
                <a:ea typeface="+mn-ea"/>
                <a:cs typeface="+mn-cs"/>
              </a:rPr>
              <a:t>each selected voxel to each of the driving paragraphs in one subject (S02). Responses to the driving paragraph generated</a:t>
            </a:r>
          </a:p>
          <a:p>
            <a:r>
              <a:rPr lang="en-US" sz="1200" b="0" i="0" u="none" strike="noStrike" kern="1200" baseline="0" dirty="0">
                <a:solidFill>
                  <a:schemeClr val="tx1"/>
                </a:solidFill>
                <a:latin typeface="+mn-lt"/>
                <a:ea typeface="+mn-ea"/>
                <a:cs typeface="+mn-cs"/>
              </a:rPr>
              <a:t>using the explanation for that voxel appear along the main diagonal. Explanations that were used to construct the driving</a:t>
            </a:r>
          </a:p>
          <a:p>
            <a:r>
              <a:rPr lang="en-US" sz="1200" b="0" i="0" u="none" strike="noStrike" kern="1200" baseline="0" dirty="0">
                <a:solidFill>
                  <a:schemeClr val="tx1"/>
                </a:solidFill>
                <a:latin typeface="+mn-lt"/>
                <a:ea typeface="+mn-ea"/>
                <a:cs typeface="+mn-cs"/>
              </a:rPr>
              <a:t>paragraphs are shown below. BOLD responses were generally high for the driving paragraphs for each voxel as well as</a:t>
            </a:r>
          </a:p>
          <a:p>
            <a:r>
              <a:rPr lang="en-US" sz="1200" b="0" i="0" u="none" strike="noStrike" kern="1200" baseline="0" dirty="0">
                <a:solidFill>
                  <a:schemeClr val="tx1"/>
                </a:solidFill>
                <a:latin typeface="+mn-lt"/>
                <a:ea typeface="+mn-ea"/>
                <a:cs typeface="+mn-cs"/>
              </a:rPr>
              <a:t>semantically related paragraphs (e.g. directions and locations, emotional expression and laughter).</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12</a:t>
            </a:fld>
            <a:endParaRPr lang="en-US"/>
          </a:p>
        </p:txBody>
      </p:sp>
    </p:spTree>
    <p:extLst>
      <p:ext uri="{BB962C8B-B14F-4D97-AF65-F5344CB8AC3E}">
        <p14:creationId xmlns:p14="http://schemas.microsoft.com/office/powerpoint/2010/main" val="280781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1950-E691-C6AE-76C4-D03D5D8D4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79581-1AA3-BA8E-28EE-27ACE2375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11E69-4ED2-C8EC-9BB5-6721B3C44E7C}"/>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 Schematic of our experimental approach. The LM takes as input the current word along</a:t>
            </a:r>
          </a:p>
          <a:p>
            <a:r>
              <a:rPr lang="en-US" sz="1200" b="0" i="0" u="none" strike="noStrike" kern="1200" baseline="0" dirty="0">
                <a:solidFill>
                  <a:schemeClr val="tx1"/>
                </a:solidFill>
                <a:latin typeface="+mn-lt"/>
                <a:ea typeface="+mn-ea"/>
                <a:cs typeface="+mn-cs"/>
              </a:rPr>
              <a:t>with its preceding context to produce the current word’s LM embedding. This embedding is then</a:t>
            </a:r>
          </a:p>
          <a:p>
            <a:r>
              <a:rPr lang="en-US" sz="1200" b="0" i="0" u="none" strike="noStrike" kern="1200" baseline="0" dirty="0">
                <a:solidFill>
                  <a:schemeClr val="tx1"/>
                </a:solidFill>
                <a:latin typeface="+mn-lt"/>
                <a:ea typeface="+mn-ea"/>
                <a:cs typeface="+mn-cs"/>
              </a:rPr>
              <a:t>used as input to a ridge regression model to predict the human brain responses associated with the</a:t>
            </a:r>
          </a:p>
          <a:p>
            <a:r>
              <a:rPr lang="en-US" sz="1200" b="0" i="0" u="none" strike="noStrike" kern="1200" baseline="0" dirty="0">
                <a:solidFill>
                  <a:schemeClr val="tx1"/>
                </a:solidFill>
                <a:latin typeface="+mn-lt"/>
                <a:ea typeface="+mn-ea"/>
                <a:cs typeface="+mn-cs"/>
              </a:rPr>
              <a:t>word. The Mean Squared Error (MSE) between the predicted and actual MEG responses is calculated.</a:t>
            </a:r>
          </a:p>
          <a:p>
            <a:r>
              <a:rPr lang="en-US" sz="1200" b="0" i="0" u="none" strike="noStrike" kern="1200" baseline="0" dirty="0">
                <a:solidFill>
                  <a:schemeClr val="tx1"/>
                </a:solidFill>
                <a:latin typeface="+mn-lt"/>
                <a:ea typeface="+mn-ea"/>
                <a:cs typeface="+mn-cs"/>
              </a:rPr>
              <a:t>Finally, an LLM-based hypothesis proposer is employed to formulate natural language hypotheses</a:t>
            </a:r>
          </a:p>
          <a:p>
            <a:r>
              <a:rPr lang="en-US" sz="1200" b="0" i="0" u="none" strike="noStrike" kern="1200" baseline="0" dirty="0">
                <a:solidFill>
                  <a:schemeClr val="tx1"/>
                </a:solidFill>
                <a:latin typeface="+mn-lt"/>
                <a:ea typeface="+mn-ea"/>
                <a:cs typeface="+mn-cs"/>
              </a:rPr>
              <a:t>explaining the divergence between the predicted and actual MEG responses.</a:t>
            </a:r>
            <a:endParaRPr lang="en-IN" dirty="0"/>
          </a:p>
        </p:txBody>
      </p:sp>
      <p:sp>
        <p:nvSpPr>
          <p:cNvPr id="4" name="Slide Number Placeholder 3">
            <a:extLst>
              <a:ext uri="{FF2B5EF4-FFF2-40B4-BE49-F238E27FC236}">
                <a16:creationId xmlns:a16="http://schemas.microsoft.com/office/drawing/2014/main" id="{229857A0-9A3D-D9E3-1DB6-0A2C441B3F37}"/>
              </a:ext>
            </a:extLst>
          </p:cNvPr>
          <p:cNvSpPr>
            <a:spLocks noGrp="1"/>
          </p:cNvSpPr>
          <p:nvPr>
            <p:ph type="sldNum" sz="quarter" idx="5"/>
          </p:nvPr>
        </p:nvSpPr>
        <p:spPr/>
        <p:txBody>
          <a:bodyPr/>
          <a:lstStyle/>
          <a:p>
            <a:fld id="{A17CC37F-F01B-4280-A5A5-2FFF1CF8B992}" type="slidenum">
              <a:rPr lang="en-US" smtClean="0"/>
              <a:t>13</a:t>
            </a:fld>
            <a:endParaRPr lang="en-US"/>
          </a:p>
        </p:txBody>
      </p:sp>
    </p:spTree>
    <p:extLst>
      <p:ext uri="{BB962C8B-B14F-4D97-AF65-F5344CB8AC3E}">
        <p14:creationId xmlns:p14="http://schemas.microsoft.com/office/powerpoint/2010/main" val="49718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ACDA-FB61-2E86-C6DB-1C187F97D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C90C5-6AA0-6017-534D-B4A297423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1E3A2-AAAE-F700-E074-45971401E5FD}"/>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discover subtle differences between MEG responses and LM predictions, we used a method that automatically describes differences between text corpora using proposer and verifier LMs [Zhong et al., 2023]. This system consists of first prompting an LLM (GPT-3; Brown et al. [2020b]) with a number of samples from two corpora (D0, D1) to generate many hypotheses on how the first corpus</a:t>
            </a:r>
          </a:p>
          <a:p>
            <a:r>
              <a:rPr lang="en-US" sz="1200" b="0" i="0" u="none" strike="noStrike" kern="1200" baseline="0" dirty="0">
                <a:solidFill>
                  <a:schemeClr val="tx1"/>
                </a:solidFill>
                <a:latin typeface="+mn-lt"/>
                <a:ea typeface="+mn-ea"/>
                <a:cs typeface="+mn-cs"/>
              </a:rPr>
              <a:t>differs from the second, and then using a fine-tuned validator model (FLAN-T5-XXL; Chung et al. [2022]) to validate how often each proposed hypothesis is true based on pairs from each corpus sampled from a held-out set. Specifically, the verifier is presented with a prompt containing two sentences from D0 and D1, and asked whether or not the hypothesis is true, and this is repeated</a:t>
            </a:r>
          </a:p>
          <a:p>
            <a:r>
              <a:rPr lang="en-US" sz="1200" b="0" i="0" u="none" strike="noStrike" kern="1200" baseline="0" dirty="0">
                <a:solidFill>
                  <a:schemeClr val="tx1"/>
                </a:solidFill>
                <a:latin typeface="+mn-lt"/>
                <a:ea typeface="+mn-ea"/>
                <a:cs typeface="+mn-cs"/>
              </a:rPr>
              <a:t>across the development set for each hypothesis. For the exact prompts used in the proposer and verifier, please refer to Appendix E. Sentences were then ranked based on their mean MSE. The top 100 least-predicted sentences constituted the D0 set, while the 100 well-predicted sentences constituted the D1 set. This process of hypothesis proposal and verification was repeated across 3</a:t>
            </a:r>
          </a:p>
          <a:p>
            <a:r>
              <a:rPr lang="en-IN" sz="1200" b="0" i="0" u="none" strike="noStrike" kern="1200" baseline="0" dirty="0">
                <a:solidFill>
                  <a:schemeClr val="tx1"/>
                </a:solidFill>
                <a:latin typeface="+mn-lt"/>
                <a:ea typeface="+mn-ea"/>
                <a:cs typeface="+mn-cs"/>
              </a:rPr>
              <a:t>cross-validation folds.</a:t>
            </a:r>
            <a:endParaRPr lang="en-IN" dirty="0"/>
          </a:p>
        </p:txBody>
      </p:sp>
      <p:sp>
        <p:nvSpPr>
          <p:cNvPr id="4" name="Slide Number Placeholder 3">
            <a:extLst>
              <a:ext uri="{FF2B5EF4-FFF2-40B4-BE49-F238E27FC236}">
                <a16:creationId xmlns:a16="http://schemas.microsoft.com/office/drawing/2014/main" id="{822522EE-CE7F-B98F-CA3B-DBBABAB98124}"/>
              </a:ext>
            </a:extLst>
          </p:cNvPr>
          <p:cNvSpPr>
            <a:spLocks noGrp="1"/>
          </p:cNvSpPr>
          <p:nvPr>
            <p:ph type="sldNum" sz="quarter" idx="5"/>
          </p:nvPr>
        </p:nvSpPr>
        <p:spPr/>
        <p:txBody>
          <a:bodyPr/>
          <a:lstStyle/>
          <a:p>
            <a:fld id="{A17CC37F-F01B-4280-A5A5-2FFF1CF8B992}" type="slidenum">
              <a:rPr lang="en-US" smtClean="0"/>
              <a:t>14</a:t>
            </a:fld>
            <a:endParaRPr lang="en-US"/>
          </a:p>
        </p:txBody>
      </p:sp>
    </p:spTree>
    <p:extLst>
      <p:ext uri="{BB962C8B-B14F-4D97-AF65-F5344CB8AC3E}">
        <p14:creationId xmlns:p14="http://schemas.microsoft.com/office/powerpoint/2010/main" val="809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AD51D-6512-CF25-D07E-E97F02E8C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F638C-5EA5-C55A-BB71-AC101A181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EFCDF-4B61-1297-B892-475E2AD2A08F}"/>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Fine-tuning: we fine-tuned the GPT-2 XL model on datasets specific to the two phenomena to examine if targeted fine-tuning could enhance the model’s </a:t>
            </a:r>
            <a:r>
              <a:rPr lang="en-IN" sz="1200" b="0" i="0" u="none" strike="noStrike" kern="1200" baseline="0" dirty="0">
                <a:solidFill>
                  <a:schemeClr val="tx1"/>
                </a:solidFill>
                <a:latin typeface="+mn-lt"/>
                <a:ea typeface="+mn-ea"/>
                <a:cs typeface="+mn-cs"/>
              </a:rPr>
              <a:t>alignment with brain activity.</a:t>
            </a:r>
          </a:p>
          <a:p>
            <a:r>
              <a:rPr lang="en-US" sz="1200" b="0" i="0" u="none" strike="noStrike" kern="1200" baseline="0" dirty="0">
                <a:solidFill>
                  <a:schemeClr val="tx1"/>
                </a:solidFill>
                <a:latin typeface="+mn-lt"/>
                <a:ea typeface="+mn-ea"/>
                <a:cs typeface="+mn-cs"/>
              </a:rPr>
              <a:t>Furthermore, we examined whether domain-specific fine-tuning would specifically bolster the model’s</a:t>
            </a:r>
          </a:p>
          <a:p>
            <a:r>
              <a:rPr lang="en-US" sz="1200" b="0" i="0" u="none" strike="noStrike" kern="1200" baseline="0" dirty="0">
                <a:solidFill>
                  <a:schemeClr val="tx1"/>
                </a:solidFill>
                <a:latin typeface="+mn-lt"/>
                <a:ea typeface="+mn-ea"/>
                <a:cs typeface="+mn-cs"/>
              </a:rPr>
              <a:t>capability in predicting MEG responses associated with words from that domain, as compared to</a:t>
            </a:r>
          </a:p>
          <a:p>
            <a:r>
              <a:rPr lang="en-IN" sz="1200" b="0" i="0" u="none" strike="noStrike" kern="1200" baseline="0" dirty="0">
                <a:solidFill>
                  <a:schemeClr val="tx1"/>
                </a:solidFill>
                <a:latin typeface="+mn-lt"/>
                <a:ea typeface="+mn-ea"/>
                <a:cs typeface="+mn-cs"/>
              </a:rPr>
              <a:t>words outside that domain.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Social/Emotional Intelligence We study social and emotional intelligence using the Social </a:t>
            </a:r>
            <a:r>
              <a:rPr lang="en-US" sz="1200" b="0" i="0" u="none" strike="noStrike" kern="1200" baseline="0" dirty="0" err="1">
                <a:solidFill>
                  <a:schemeClr val="tx1"/>
                </a:solidFill>
                <a:latin typeface="+mn-lt"/>
                <a:ea typeface="+mn-ea"/>
                <a:cs typeface="+mn-cs"/>
              </a:rPr>
              <a:t>IQa</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dataset [Sap et al., 2019]. This dataset contains questions about people’s feelings and their social</a:t>
            </a:r>
          </a:p>
          <a:p>
            <a:r>
              <a:rPr lang="en-IN" sz="1200" b="0" i="0" u="none" strike="noStrike" kern="1200" baseline="0" dirty="0">
                <a:solidFill>
                  <a:schemeClr val="tx1"/>
                </a:solidFill>
                <a:latin typeface="+mn-lt"/>
                <a:ea typeface="+mn-ea"/>
                <a:cs typeface="+mn-cs"/>
              </a:rPr>
              <a:t>implications.</a:t>
            </a:r>
          </a:p>
          <a:p>
            <a:r>
              <a:rPr lang="en-US" sz="1200" b="0" i="0" u="none" strike="noStrike" kern="1200" baseline="0" dirty="0">
                <a:solidFill>
                  <a:schemeClr val="tx1"/>
                </a:solidFill>
                <a:latin typeface="+mn-lt"/>
                <a:ea typeface="+mn-ea"/>
                <a:cs typeface="+mn-cs"/>
              </a:rPr>
              <a:t>Physical Commonsense We study physical commonsense using the </a:t>
            </a:r>
            <a:r>
              <a:rPr lang="en-US" sz="1200" b="0" i="0" u="none" strike="noStrike" kern="1200" baseline="0" dirty="0" err="1">
                <a:solidFill>
                  <a:schemeClr val="tx1"/>
                </a:solidFill>
                <a:latin typeface="+mn-lt"/>
                <a:ea typeface="+mn-ea"/>
                <a:cs typeface="+mn-cs"/>
              </a:rPr>
              <a:t>PiQA</a:t>
            </a:r>
            <a:r>
              <a:rPr lang="en-US" sz="1200" b="0" i="0" u="none" strike="noStrike" kern="1200" baseline="0" dirty="0">
                <a:solidFill>
                  <a:schemeClr val="tx1"/>
                </a:solidFill>
                <a:latin typeface="+mn-lt"/>
                <a:ea typeface="+mn-ea"/>
                <a:cs typeface="+mn-cs"/>
              </a:rPr>
              <a:t> dataset [Bisk et al., 2020b].</a:t>
            </a:r>
          </a:p>
          <a:p>
            <a:r>
              <a:rPr lang="en-US" sz="1200" b="0" i="0" u="none" strike="noStrike" kern="1200" baseline="0" dirty="0">
                <a:solidFill>
                  <a:schemeClr val="tx1"/>
                </a:solidFill>
                <a:latin typeface="+mn-lt"/>
                <a:ea typeface="+mn-ea"/>
                <a:cs typeface="+mn-cs"/>
              </a:rPr>
              <a:t>This dataset contains goal-driven questions based on everyday situations. These questions were taken</a:t>
            </a:r>
          </a:p>
          <a:p>
            <a:r>
              <a:rPr lang="en-US" sz="1200" b="0" i="0" u="none" strike="noStrike" kern="1200" baseline="0" dirty="0">
                <a:solidFill>
                  <a:schemeClr val="tx1"/>
                </a:solidFill>
                <a:latin typeface="+mn-lt"/>
                <a:ea typeface="+mn-ea"/>
                <a:cs typeface="+mn-cs"/>
              </a:rPr>
              <a:t>from the website instructables.com, where people share DIY project instructions.</a:t>
            </a:r>
          </a:p>
          <a:p>
            <a:r>
              <a:rPr lang="en-US" sz="1200" b="0" i="0" u="none" strike="noStrike" kern="1200" baseline="0" dirty="0">
                <a:solidFill>
                  <a:schemeClr val="tx1"/>
                </a:solidFill>
                <a:latin typeface="+mn-lt"/>
                <a:ea typeface="+mn-ea"/>
                <a:cs typeface="+mn-cs"/>
              </a:rPr>
              <a:t>We also provide examples from each dataset in Table 3.</a:t>
            </a:r>
          </a:p>
          <a:p>
            <a:endParaRPr lang="en-IN" dirty="0"/>
          </a:p>
        </p:txBody>
      </p:sp>
      <p:sp>
        <p:nvSpPr>
          <p:cNvPr id="4" name="Slide Number Placeholder 3">
            <a:extLst>
              <a:ext uri="{FF2B5EF4-FFF2-40B4-BE49-F238E27FC236}">
                <a16:creationId xmlns:a16="http://schemas.microsoft.com/office/drawing/2014/main" id="{491ED9FE-A209-19B5-43A0-809028A54AEC}"/>
              </a:ext>
            </a:extLst>
          </p:cNvPr>
          <p:cNvSpPr>
            <a:spLocks noGrp="1"/>
          </p:cNvSpPr>
          <p:nvPr>
            <p:ph type="sldNum" sz="quarter" idx="5"/>
          </p:nvPr>
        </p:nvSpPr>
        <p:spPr/>
        <p:txBody>
          <a:bodyPr/>
          <a:lstStyle/>
          <a:p>
            <a:fld id="{A17CC37F-F01B-4280-A5A5-2FFF1CF8B992}" type="slidenum">
              <a:rPr lang="en-US" smtClean="0"/>
              <a:t>15</a:t>
            </a:fld>
            <a:endParaRPr lang="en-US"/>
          </a:p>
        </p:txBody>
      </p:sp>
    </p:spTree>
    <p:extLst>
      <p:ext uri="{BB962C8B-B14F-4D97-AF65-F5344CB8AC3E}">
        <p14:creationId xmlns:p14="http://schemas.microsoft.com/office/powerpoint/2010/main" val="356368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86FA-F50B-B7AC-C2C4-A3386F649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0637-448E-6071-AE88-E34A20D6A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05BFA-2F1C-974C-2AF0-2093E8678FB7}"/>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Fine-tuning: we fine-tuned the GPT-2 XL model on datasets specific to the two phenomena to examine if targeted fine-tuning could enhance the model’s </a:t>
            </a:r>
            <a:r>
              <a:rPr lang="en-IN" sz="1200" b="0" i="0" u="none" strike="noStrike" kern="1200" baseline="0" dirty="0">
                <a:solidFill>
                  <a:schemeClr val="tx1"/>
                </a:solidFill>
                <a:latin typeface="+mn-lt"/>
                <a:ea typeface="+mn-ea"/>
                <a:cs typeface="+mn-cs"/>
              </a:rPr>
              <a:t>alignment with brain activity.</a:t>
            </a:r>
          </a:p>
          <a:p>
            <a:r>
              <a:rPr lang="en-US" sz="1200" b="0" i="0" u="none" strike="noStrike" kern="1200" baseline="0" dirty="0">
                <a:solidFill>
                  <a:schemeClr val="tx1"/>
                </a:solidFill>
                <a:latin typeface="+mn-lt"/>
                <a:ea typeface="+mn-ea"/>
                <a:cs typeface="+mn-cs"/>
              </a:rPr>
              <a:t>Furthermore, we examined whether domain-specific fine-tuning would specifically bolster the model’s</a:t>
            </a:r>
          </a:p>
          <a:p>
            <a:r>
              <a:rPr lang="en-US" sz="1200" b="0" i="0" u="none" strike="noStrike" kern="1200" baseline="0" dirty="0">
                <a:solidFill>
                  <a:schemeClr val="tx1"/>
                </a:solidFill>
                <a:latin typeface="+mn-lt"/>
                <a:ea typeface="+mn-ea"/>
                <a:cs typeface="+mn-cs"/>
              </a:rPr>
              <a:t>capability in predicting MEG responses associated with words from that domain, as compared to</a:t>
            </a:r>
          </a:p>
          <a:p>
            <a:r>
              <a:rPr lang="en-IN" sz="1200" b="0" i="0" u="none" strike="noStrike" kern="1200" baseline="0" dirty="0">
                <a:solidFill>
                  <a:schemeClr val="tx1"/>
                </a:solidFill>
                <a:latin typeface="+mn-lt"/>
                <a:ea typeface="+mn-ea"/>
                <a:cs typeface="+mn-cs"/>
              </a:rPr>
              <a:t>words outside that domain.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 6: Comparison of improved MSE between (A) social and (B) physical words and those outside</a:t>
            </a:r>
          </a:p>
          <a:p>
            <a:r>
              <a:rPr lang="en-US" sz="1200" b="0" i="0" u="none" strike="noStrike" kern="1200" baseline="0" dirty="0">
                <a:solidFill>
                  <a:schemeClr val="tx1"/>
                </a:solidFill>
                <a:latin typeface="+mn-lt"/>
                <a:ea typeface="+mn-ea"/>
                <a:cs typeface="+mn-cs"/>
              </a:rPr>
              <a:t>each category evaluated on models fine-tuned on corresponding datasets. Positive values denote lower</a:t>
            </a:r>
          </a:p>
          <a:p>
            <a:r>
              <a:rPr lang="en-US" sz="1200" b="0" i="0" u="none" strike="noStrike" kern="1200" baseline="0" dirty="0">
                <a:solidFill>
                  <a:schemeClr val="tx1"/>
                </a:solidFill>
                <a:latin typeface="+mn-lt"/>
                <a:ea typeface="+mn-ea"/>
                <a:cs typeface="+mn-cs"/>
              </a:rPr>
              <a:t>MSEs in the fine-tuned model. Shaded region indicates standard error. Asterisks denote time points</a:t>
            </a:r>
          </a:p>
          <a:p>
            <a:r>
              <a:rPr lang="en-US" sz="1200" b="0" i="0" u="none" strike="noStrike" kern="1200" baseline="0" dirty="0">
                <a:solidFill>
                  <a:schemeClr val="tx1"/>
                </a:solidFill>
                <a:latin typeface="+mn-lt"/>
                <a:ea typeface="+mn-ea"/>
                <a:cs typeface="+mn-cs"/>
              </a:rPr>
              <a:t>with significant differences between the two groups (Student’s t-test with FDR correction, p=0.05).</a:t>
            </a:r>
            <a:endParaRPr lang="en-IN" dirty="0"/>
          </a:p>
        </p:txBody>
      </p:sp>
      <p:sp>
        <p:nvSpPr>
          <p:cNvPr id="4" name="Slide Number Placeholder 3">
            <a:extLst>
              <a:ext uri="{FF2B5EF4-FFF2-40B4-BE49-F238E27FC236}">
                <a16:creationId xmlns:a16="http://schemas.microsoft.com/office/drawing/2014/main" id="{F0B18FAD-7D8E-FFFA-86A4-912DEE3452F7}"/>
              </a:ext>
            </a:extLst>
          </p:cNvPr>
          <p:cNvSpPr>
            <a:spLocks noGrp="1"/>
          </p:cNvSpPr>
          <p:nvPr>
            <p:ph type="sldNum" sz="quarter" idx="5"/>
          </p:nvPr>
        </p:nvSpPr>
        <p:spPr/>
        <p:txBody>
          <a:bodyPr/>
          <a:lstStyle/>
          <a:p>
            <a:fld id="{A17CC37F-F01B-4280-A5A5-2FFF1CF8B992}" type="slidenum">
              <a:rPr lang="en-US" smtClean="0"/>
              <a:t>16</a:t>
            </a:fld>
            <a:endParaRPr lang="en-US"/>
          </a:p>
        </p:txBody>
      </p:sp>
    </p:spTree>
    <p:extLst>
      <p:ext uri="{BB962C8B-B14F-4D97-AF65-F5344CB8AC3E}">
        <p14:creationId xmlns:p14="http://schemas.microsoft.com/office/powerpoint/2010/main" val="181698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B6FE124-D7B1-9546-93FA-2A6E36D815E7}"/>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BC30DDF6-9FFF-2CFA-1B75-46BF09F8A5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2205CEB3-7FDC-7BF0-7409-9DB3C293DF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460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18</a:t>
            </a:fld>
            <a:endParaRPr lang="en-US"/>
          </a:p>
        </p:txBody>
      </p:sp>
    </p:spTree>
    <p:extLst>
      <p:ext uri="{BB962C8B-B14F-4D97-AF65-F5344CB8AC3E}">
        <p14:creationId xmlns:p14="http://schemas.microsoft.com/office/powerpoint/2010/main" val="1791498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 Why is Decoding Continuous Language from fMRI So Challenging?</a:t>
            </a:r>
          </a:p>
          <a:p>
            <a:r>
              <a:rPr lang="en-US" sz="1200" b="0" i="0" kern="1200" dirty="0">
                <a:solidFill>
                  <a:schemeClr val="tx1"/>
                </a:solidFill>
                <a:effectLst/>
                <a:latin typeface="+mn-lt"/>
                <a:ea typeface="+mn-ea"/>
                <a:cs typeface="+mn-cs"/>
              </a:rPr>
              <a:t>Imagine someone listening to the sentence:</a:t>
            </a:r>
          </a:p>
          <a:p>
            <a:r>
              <a:rPr lang="en-US" sz="1200" b="0" i="1" kern="1200" dirty="0">
                <a:solidFill>
                  <a:schemeClr val="tx1"/>
                </a:solidFill>
                <a:effectLst/>
                <a:latin typeface="+mn-lt"/>
                <a:ea typeface="+mn-ea"/>
                <a:cs typeface="+mn-cs"/>
              </a:rPr>
              <a:t>“The cat jumped over the fence.”</a:t>
            </a:r>
          </a:p>
          <a:p>
            <a:r>
              <a:rPr lang="en-US" sz="1200" b="0" i="0" kern="1200" dirty="0">
                <a:solidFill>
                  <a:schemeClr val="tx1"/>
                </a:solidFill>
                <a:effectLst/>
                <a:latin typeface="+mn-lt"/>
                <a:ea typeface="+mn-ea"/>
                <a:cs typeface="+mn-cs"/>
              </a:rPr>
              <a:t>With fMRI, the brain’s response to this sentence isn’t mapped word-by-word. Why?</a:t>
            </a:r>
          </a:p>
          <a:p>
            <a:r>
              <a:rPr lang="en-US" sz="1200" b="1" i="0" kern="1200" dirty="0">
                <a:solidFill>
                  <a:schemeClr val="tx1"/>
                </a:solidFill>
                <a:effectLst/>
                <a:latin typeface="+mn-lt"/>
                <a:ea typeface="+mn-ea"/>
                <a:cs typeface="+mn-cs"/>
              </a:rPr>
              <a:t>fMRI is slow</a:t>
            </a:r>
            <a:r>
              <a:rPr lang="en-US" sz="1200" b="0" i="0" kern="1200" dirty="0">
                <a:solidFill>
                  <a:schemeClr val="tx1"/>
                </a:solidFill>
                <a:effectLst/>
                <a:latin typeface="+mn-lt"/>
                <a:ea typeface="+mn-ea"/>
                <a:cs typeface="+mn-cs"/>
              </a:rPr>
              <a:t>: it measures the blood-oxygen-level-dependent (BOLD) signal, which is very slow. A single burst of neural activity causes a BOLD response that unfolds over ~10 seconds.</a:t>
            </a:r>
          </a:p>
          <a:p>
            <a:r>
              <a:rPr lang="en-US" sz="1200" b="0" i="0" kern="1200" dirty="0">
                <a:solidFill>
                  <a:schemeClr val="tx1"/>
                </a:solidFill>
                <a:effectLst/>
                <a:latin typeface="+mn-lt"/>
                <a:ea typeface="+mn-ea"/>
                <a:cs typeface="+mn-cs"/>
              </a:rPr>
              <a:t>Since natural English speech occurs at ~2 words per second, this means that each brain image (fMRI scan) can be influenced by </a:t>
            </a:r>
            <a:r>
              <a:rPr lang="en-US" sz="1200" b="1" i="0" kern="1200" dirty="0">
                <a:solidFill>
                  <a:schemeClr val="tx1"/>
                </a:solidFill>
                <a:effectLst/>
                <a:latin typeface="+mn-lt"/>
                <a:ea typeface="+mn-ea"/>
                <a:cs typeface="+mn-cs"/>
              </a:rPr>
              <a:t>20 or more overlapping words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This temporal smearing makes it extremely difficult to isolate the brain’s response to individual words—posing a major challenge for sentence-level decoding.</a:t>
            </a:r>
          </a:p>
          <a:p>
            <a:r>
              <a:rPr lang="en-US" sz="1200" b="0" i="0" kern="1200" dirty="0">
                <a:solidFill>
                  <a:schemeClr val="tx1"/>
                </a:solidFill>
                <a:effectLst/>
                <a:latin typeface="+mn-lt"/>
                <a:ea typeface="+mn-ea"/>
                <a:cs typeface="+mn-cs"/>
              </a:rPr>
              <a:t>So the challenge becomes:</a:t>
            </a:r>
          </a:p>
          <a:p>
            <a:r>
              <a:rPr lang="en-US" sz="1200" b="0" i="1" kern="1200" dirty="0">
                <a:solidFill>
                  <a:schemeClr val="tx1"/>
                </a:solidFill>
                <a:effectLst/>
                <a:latin typeface="+mn-lt"/>
                <a:ea typeface="+mn-ea"/>
                <a:cs typeface="+mn-cs"/>
              </a:rPr>
              <a:t>Given a low SNR of brain activity, can we guess the exact sentence the person heard or imagined?</a:t>
            </a:r>
          </a:p>
          <a:p>
            <a:r>
              <a:rPr lang="en-US" sz="1200" b="0" i="0" kern="1200" dirty="0">
                <a:solidFill>
                  <a:schemeClr val="tx1"/>
                </a:solidFill>
                <a:effectLst/>
                <a:latin typeface="+mn-lt"/>
                <a:ea typeface="+mn-ea"/>
                <a:cs typeface="+mn-cs"/>
              </a:rPr>
              <a:t>This is an </a:t>
            </a:r>
            <a:r>
              <a:rPr lang="en-US" sz="1200" b="1" i="0" kern="1200" dirty="0">
                <a:solidFill>
                  <a:schemeClr val="tx1"/>
                </a:solidFill>
                <a:effectLst/>
                <a:latin typeface="+mn-lt"/>
                <a:ea typeface="+mn-ea"/>
                <a:cs typeface="+mn-cs"/>
              </a:rPr>
              <a:t>ill-posed inverse problem</a:t>
            </a:r>
            <a:r>
              <a:rPr lang="en-US" sz="1200" b="0" i="0" kern="1200" dirty="0">
                <a:solidFill>
                  <a:schemeClr val="tx1"/>
                </a:solidFill>
                <a:effectLst/>
                <a:latin typeface="+mn-lt"/>
                <a:ea typeface="+mn-ea"/>
                <a:cs typeface="+mn-cs"/>
              </a:rPr>
              <a:t> with many possible solutions.</a:t>
            </a:r>
          </a:p>
          <a:p>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19</a:t>
            </a:fld>
            <a:endParaRPr lang="en-US"/>
          </a:p>
        </p:txBody>
      </p:sp>
    </p:spTree>
    <p:extLst>
      <p:ext uri="{BB962C8B-B14F-4D97-AF65-F5344CB8AC3E}">
        <p14:creationId xmlns:p14="http://schemas.microsoft.com/office/powerpoint/2010/main" val="52530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1. Language decoder. (a) BOLD fMRI responses were recorded while three subjects listened to 16 h of 100 narrative stories. An encoding model was estimated for each subject to predict brain responses from semantic features of stimulus words. (b) To reconstruct language from novel brain recordings, the decoder maintains a set of candidate word sequences. When new words are detected, a language model (LM) proposes continuations for each sequence and the encoding model scores the likelihood of the recorded brain responses under each continuation. The most likely continuations are retained. </a:t>
            </a:r>
          </a:p>
          <a:p>
            <a:endParaRPr lang="en-US" dirty="0"/>
          </a:p>
          <a:p>
            <a:r>
              <a:rPr lang="en-US" dirty="0"/>
              <a:t>(c) Decoders were evaluated on single-trial brain responses recorded while subjects listened to test stories that were not used for model training. Segments from four test stories are shown alongside decoder predictions for one subject. The decoder exactly reproduces some words and phrases, and captures the gist of many more. (d) Decoder predictions for a test story were significantly more similar to the actual stimulus words than expected by chance under a range of language similarity metrics (* indicates q(FDR) &lt; 0.05 for all subjects, one-sided nonparametric test). To compare across metrics, results are shown as standard deviations away from the mean of the null distribution (see Methods). Boxes indicate the interquartile range of the null distribution; whiskers indicate the 5th and 95th percentiles. (e) For most time points, decoding scores were significantly higher than expected by chance (q(FDR) &lt; 0.05, one-sided nonparametric test) under the </a:t>
            </a:r>
            <a:r>
              <a:rPr lang="en-US" dirty="0" err="1"/>
              <a:t>BERTScore</a:t>
            </a:r>
            <a:endParaRPr lang="en-US" dirty="0"/>
          </a:p>
          <a:p>
            <a:r>
              <a:rPr lang="en-US" dirty="0"/>
              <a:t>113 metric. (f) Identification accuracy for one subject. The brightness at (𝑖, 𝑗) reflects the similarity between the 𝑖</a:t>
            </a:r>
            <a:r>
              <a:rPr lang="en-US" dirty="0" err="1"/>
              <a:t>th</a:t>
            </a:r>
            <a:r>
              <a:rPr lang="en-US" dirty="0"/>
              <a:t> second of the prediction and the 𝑗</a:t>
            </a:r>
            <a:r>
              <a:rPr lang="en-US" dirty="0" err="1"/>
              <a:t>th</a:t>
            </a:r>
            <a:r>
              <a:rPr lang="en-US" dirty="0"/>
              <a:t> second of the actual stimulus. Identification accuracy was significantly higher than expected by chance (p &lt; 0.05, one-sided permutation test).</a:t>
            </a: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C37F-F01B-4280-A5A5-2FFF1CF8B99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426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 1. Language decoder. (c) Decoders were evaluated on single-trial brain responses recorded while subjects listened to test stories that were not used for model training. Segments from 105 four test stories are shown alongside decoder predictions for one subject. The decoder exactly reproduces some words and phrases, and captures the gist of many more. </a:t>
            </a:r>
          </a:p>
          <a:p>
            <a:endParaRPr lang="en-US" dirty="0"/>
          </a:p>
          <a:p>
            <a:r>
              <a:rPr lang="en-US" dirty="0"/>
              <a:t>(d) Decoder predictions for a test story were significantly more similar to the actual stimulus words than expected by chance under a range of language similarity metrics (* indicates q(FDR) &lt; 0.05 for all subjects, one-sided nonparametric test). To compare across metrics, results are shown as standard deviations away from the mean of the null distribution (see Methods). Boxes indicate the interquartile range of the null distribution; whiskers indicate the 5th and 95th percentiles. (e) For most time points, decoding scores were significantly higher than expected by chance (q(FDR) &lt; 0.05, one-sided nonparametric test) under the </a:t>
            </a:r>
            <a:r>
              <a:rPr lang="en-US" dirty="0" err="1"/>
              <a:t>BERTScore</a:t>
            </a:r>
            <a:endParaRPr lang="en-US" dirty="0"/>
          </a:p>
          <a:p>
            <a:r>
              <a:rPr lang="en-US" dirty="0"/>
              <a:t>113 metric. (f) Identification accuracy for one subject. The brightness at (𝑖, 𝑗) reflects the similarity between the 𝑖</a:t>
            </a:r>
            <a:r>
              <a:rPr lang="en-US" dirty="0" err="1"/>
              <a:t>th</a:t>
            </a:r>
            <a:r>
              <a:rPr lang="en-US" dirty="0"/>
              <a:t> second of the prediction and the 𝑗</a:t>
            </a:r>
            <a:r>
              <a:rPr lang="en-US" dirty="0" err="1"/>
              <a:t>th</a:t>
            </a:r>
            <a:r>
              <a:rPr lang="en-US" dirty="0"/>
              <a:t> second of the actual stimulus. Identification accuracy was significantly higher than expected by chance (p &lt; 0.05, one-sided permutation test).</a:t>
            </a:r>
            <a:endParaRPr lang="en-IN" dirty="0"/>
          </a:p>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CC37F-F01B-4280-A5A5-2FFF1CF8B99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34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different words can convey the same meaning—for instance “we were busy” and “we had a lot of work”—we also used </a:t>
            </a:r>
            <a:r>
              <a:rPr lang="en-US" dirty="0" err="1"/>
              <a:t>BERTScore</a:t>
            </a:r>
            <a:r>
              <a:rPr lang="en-US" dirty="0"/>
              <a:t>, a newer method which uses machine learning to quantify whether two sequences share a meaning.</a:t>
            </a:r>
          </a:p>
          <a:p>
            <a:r>
              <a:rPr lang="en-US" dirty="0"/>
              <a:t>Fig. 1. Language decoder. (d) Decoder predictions for a test story were significantly more similar to the actual stimulus words than expected by chance under a range of language similarity metrics (* indicates q(FDR) &lt; 0.05 for all subjects, one-sided nonparametric test). To compare across metrics, results are shown as standard deviations away from the mean of the null distribution (see Methods). Boxes indicate the interquartile range of the null distribution; whiskers indicate the 5th and 95th percentiles. </a:t>
            </a:r>
          </a:p>
          <a:p>
            <a:r>
              <a:rPr lang="en-US" dirty="0"/>
              <a:t>(e) For most time points, decoding scores were significantly higher than expected by chance (q(FDR) &lt; 0.05, one-sided nonparametric test) under the </a:t>
            </a:r>
            <a:r>
              <a:rPr lang="en-US" dirty="0" err="1"/>
              <a:t>BERTScore</a:t>
            </a:r>
            <a:r>
              <a:rPr lang="en-US" dirty="0"/>
              <a:t> metric. </a:t>
            </a:r>
          </a:p>
          <a:p>
            <a:r>
              <a:rPr lang="en-US" dirty="0"/>
              <a:t>(f) Identification accuracy for one subject. The brightness at (𝑖, 𝑗) reflects the similarity between the 𝑖</a:t>
            </a:r>
            <a:r>
              <a:rPr lang="en-US" dirty="0" err="1"/>
              <a:t>th</a:t>
            </a:r>
            <a:r>
              <a:rPr lang="en-US" dirty="0"/>
              <a:t> second of the prediction and the 𝑗</a:t>
            </a:r>
            <a:r>
              <a:rPr lang="en-US" dirty="0" err="1"/>
              <a:t>th</a:t>
            </a:r>
            <a:r>
              <a:rPr lang="en-US" dirty="0"/>
              <a:t> second of the actual stimulus. Identification accuracy was significantly higher than expected by chance (p &lt; 0.05, one-sided permutation test).</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22</a:t>
            </a:fld>
            <a:endParaRPr lang="en-US"/>
          </a:p>
        </p:txBody>
      </p:sp>
    </p:spTree>
    <p:extLst>
      <p:ext uri="{BB962C8B-B14F-4D97-AF65-F5344CB8AC3E}">
        <p14:creationId xmlns:p14="http://schemas.microsoft.com/office/powerpoint/2010/main" val="320755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4B67-EE24-76CE-D6F2-0A20A124D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88564-D25C-8B27-6722-82F599F1C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D4F69-9845-E545-0B2B-7CAD4B4A2654}"/>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 Language generation with brain recordings (</a:t>
            </a:r>
            <a:r>
              <a:rPr lang="en-US" sz="1200" b="0" i="0" u="none" strike="noStrike" kern="1200" baseline="0" dirty="0" err="1">
                <a:solidFill>
                  <a:schemeClr val="tx1"/>
                </a:solidFill>
                <a:latin typeface="+mn-lt"/>
                <a:ea typeface="+mn-ea"/>
                <a:cs typeface="+mn-cs"/>
              </a:rPr>
              <a:t>BrainLLM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 The generation process has four main stages. S1: Brain recordings in response to the perceived continuation are collected. </a:t>
            </a:r>
          </a:p>
          <a:p>
            <a:r>
              <a:rPr lang="en-US" sz="1200" b="0" i="0" u="none" strike="noStrike" kern="1200" baseline="0" dirty="0">
                <a:solidFill>
                  <a:schemeClr val="tx1"/>
                </a:solidFill>
                <a:latin typeface="+mn-lt"/>
                <a:ea typeface="+mn-ea"/>
                <a:cs typeface="+mn-cs"/>
              </a:rPr>
              <a:t>S2: A brain adapter extracts features from brain recordings and transforms them into hidden vectors that match the shape of text embeddings in a standard LLM. </a:t>
            </a:r>
          </a:p>
          <a:p>
            <a:r>
              <a:rPr lang="en-US" sz="1200" b="0" i="0" u="none" strike="noStrike" kern="1200" baseline="0" dirty="0">
                <a:solidFill>
                  <a:schemeClr val="tx1"/>
                </a:solidFill>
                <a:latin typeface="+mn-lt"/>
                <a:ea typeface="+mn-ea"/>
                <a:cs typeface="+mn-cs"/>
              </a:rPr>
              <a:t>S3: Brain embeddings and text prompt embeddings are concatenated as a prompt input. S4: The prompt input is fed into the LLM for language generation. </a:t>
            </a:r>
            <a:r>
              <a:rPr lang="en-US" sz="1200" b="0" i="0" u="none" strike="noStrike" kern="1200" baseline="0" dirty="0" err="1">
                <a:solidFill>
                  <a:schemeClr val="tx1"/>
                </a:solidFill>
                <a:latin typeface="+mn-lt"/>
                <a:ea typeface="+mn-ea"/>
                <a:cs typeface="+mn-cs"/>
              </a:rPr>
              <a:t>BrainLLM</a:t>
            </a:r>
            <a:r>
              <a:rPr lang="en-US" sz="1200" b="0" i="0" u="none" strike="noStrike" kern="1200" baseline="0" dirty="0">
                <a:solidFill>
                  <a:schemeClr val="tx1"/>
                </a:solidFill>
                <a:latin typeface="+mn-lt"/>
                <a:ea typeface="+mn-ea"/>
                <a:cs typeface="+mn-cs"/>
              </a:rPr>
              <a:t> generates content that is an exact match ("the cutting edge of'') with, or semantically similar/gist match content ("not for everyone'')</a:t>
            </a:r>
          </a:p>
          <a:p>
            <a:r>
              <a:rPr lang="en-US" sz="1200" b="0" i="0" u="none" strike="noStrike" kern="1200" baseline="0" dirty="0">
                <a:solidFill>
                  <a:schemeClr val="tx1"/>
                </a:solidFill>
                <a:latin typeface="+mn-lt"/>
                <a:ea typeface="+mn-ea"/>
                <a:cs typeface="+mn-cs"/>
              </a:rPr>
              <a:t>to the perceived continuation. </a:t>
            </a:r>
          </a:p>
          <a:p>
            <a:r>
              <a:rPr lang="en-US" sz="1200" b="0" i="0" u="none" strike="noStrike" kern="1200" baseline="0" dirty="0">
                <a:solidFill>
                  <a:schemeClr val="tx1"/>
                </a:solidFill>
                <a:latin typeface="+mn-lt"/>
                <a:ea typeface="+mn-ea"/>
                <a:cs typeface="+mn-cs"/>
              </a:rPr>
              <a:t>b Examples of language generation with </a:t>
            </a:r>
            <a:r>
              <a:rPr lang="en-US" sz="1200" b="0" i="0" u="none" strike="noStrike" kern="1200" baseline="0" dirty="0" err="1">
                <a:solidFill>
                  <a:schemeClr val="tx1"/>
                </a:solidFill>
                <a:latin typeface="+mn-lt"/>
                <a:ea typeface="+mn-ea"/>
                <a:cs typeface="+mn-cs"/>
              </a:rPr>
              <a:t>BrainLLM</a:t>
            </a:r>
            <a:r>
              <a:rPr lang="en-US" sz="1200" b="0" i="0" u="none" strike="noStrike" kern="1200" baseline="0" dirty="0">
                <a:solidFill>
                  <a:schemeClr val="tx1"/>
                </a:solidFill>
                <a:latin typeface="+mn-lt"/>
                <a:ea typeface="+mn-ea"/>
                <a:cs typeface="+mn-cs"/>
              </a:rPr>
              <a:t> and its controls (</a:t>
            </a:r>
            <a:r>
              <a:rPr lang="en-US" sz="1200" b="0" i="0" u="none" strike="noStrike" kern="1200" baseline="0" dirty="0" err="1">
                <a:solidFill>
                  <a:schemeClr val="tx1"/>
                </a:solidFill>
                <a:latin typeface="+mn-lt"/>
                <a:ea typeface="+mn-ea"/>
                <a:cs typeface="+mn-cs"/>
              </a:rPr>
              <a:t>PerBrainLLM</a:t>
            </a:r>
            <a:r>
              <a:rPr lang="en-US" sz="1200" b="0" i="0" u="none" strike="noStrike" kern="1200" baseline="0" dirty="0">
                <a:solidFill>
                  <a:schemeClr val="tx1"/>
                </a:solidFill>
                <a:latin typeface="+mn-lt"/>
                <a:ea typeface="+mn-ea"/>
                <a:cs typeface="+mn-cs"/>
              </a:rPr>
              <a:t>). Text in blue and bold indicates that the generated content and the ground truth (perceived continuation) are manually</a:t>
            </a:r>
          </a:p>
          <a:p>
            <a:r>
              <a:rPr lang="en-US" sz="1200" b="0" i="0" u="none" strike="noStrike" kern="1200" baseline="0" dirty="0">
                <a:solidFill>
                  <a:schemeClr val="tx1"/>
                </a:solidFill>
                <a:latin typeface="+mn-lt"/>
                <a:ea typeface="+mn-ea"/>
                <a:cs typeface="+mn-cs"/>
              </a:rPr>
              <a:t>annotated as semantically similar and an exact match, respectively.</a:t>
            </a:r>
            <a:endParaRPr lang="en-IN" dirty="0"/>
          </a:p>
        </p:txBody>
      </p:sp>
      <p:sp>
        <p:nvSpPr>
          <p:cNvPr id="4" name="Slide Number Placeholder 3">
            <a:extLst>
              <a:ext uri="{FF2B5EF4-FFF2-40B4-BE49-F238E27FC236}">
                <a16:creationId xmlns:a16="http://schemas.microsoft.com/office/drawing/2014/main" id="{4C25D21C-1A8C-0105-C9FA-270990387822}"/>
              </a:ext>
            </a:extLst>
          </p:cNvPr>
          <p:cNvSpPr>
            <a:spLocks noGrp="1"/>
          </p:cNvSpPr>
          <p:nvPr>
            <p:ph type="sldNum" sz="quarter" idx="5"/>
          </p:nvPr>
        </p:nvSpPr>
        <p:spPr/>
        <p:txBody>
          <a:bodyPr/>
          <a:lstStyle/>
          <a:p>
            <a:fld id="{A17CC37F-F01B-4280-A5A5-2FFF1CF8B992}" type="slidenum">
              <a:rPr lang="en-US" smtClean="0"/>
              <a:t>23</a:t>
            </a:fld>
            <a:endParaRPr lang="en-US"/>
          </a:p>
        </p:txBody>
      </p:sp>
    </p:spTree>
    <p:extLst>
      <p:ext uri="{BB962C8B-B14F-4D97-AF65-F5344CB8AC3E}">
        <p14:creationId xmlns:p14="http://schemas.microsoft.com/office/powerpoint/2010/main" val="2876657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9A2A7-90FE-74C4-3799-DB54F593C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4899A-A24B-1306-2FED-E4C1796BF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07936-3CBD-F7D0-E8CF-A3426B04A08C}"/>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 Language generation with brain recordings (</a:t>
            </a:r>
            <a:r>
              <a:rPr lang="en-US" sz="1200" b="0" i="0" u="none" strike="noStrike" kern="1200" baseline="0" dirty="0" err="1">
                <a:solidFill>
                  <a:schemeClr val="tx1"/>
                </a:solidFill>
                <a:latin typeface="+mn-lt"/>
                <a:ea typeface="+mn-ea"/>
                <a:cs typeface="+mn-cs"/>
              </a:rPr>
              <a:t>BrainLLM</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b Examples of language generation with </a:t>
            </a:r>
            <a:r>
              <a:rPr lang="en-US" sz="1200" b="0" i="0" u="none" strike="noStrike" kern="1200" baseline="0" dirty="0" err="1">
                <a:solidFill>
                  <a:schemeClr val="tx1"/>
                </a:solidFill>
                <a:latin typeface="+mn-lt"/>
                <a:ea typeface="+mn-ea"/>
                <a:cs typeface="+mn-cs"/>
              </a:rPr>
              <a:t>BrainLLM</a:t>
            </a:r>
            <a:r>
              <a:rPr lang="en-US" sz="1200" b="0" i="0" u="none" strike="noStrike" kern="1200" baseline="0" dirty="0">
                <a:solidFill>
                  <a:schemeClr val="tx1"/>
                </a:solidFill>
                <a:latin typeface="+mn-lt"/>
                <a:ea typeface="+mn-ea"/>
                <a:cs typeface="+mn-cs"/>
              </a:rPr>
              <a:t> and its controls (</a:t>
            </a:r>
            <a:r>
              <a:rPr lang="en-US" sz="1200" b="0" i="0" u="none" strike="noStrike" kern="1200" baseline="0" dirty="0" err="1">
                <a:solidFill>
                  <a:schemeClr val="tx1"/>
                </a:solidFill>
                <a:latin typeface="+mn-lt"/>
                <a:ea typeface="+mn-ea"/>
                <a:cs typeface="+mn-cs"/>
              </a:rPr>
              <a:t>PerBrainLLM</a:t>
            </a:r>
            <a:r>
              <a:rPr lang="en-US" sz="1200" b="0" i="0" u="none" strike="noStrike" kern="1200" baseline="0" dirty="0">
                <a:solidFill>
                  <a:schemeClr val="tx1"/>
                </a:solidFill>
                <a:latin typeface="+mn-lt"/>
                <a:ea typeface="+mn-ea"/>
                <a:cs typeface="+mn-cs"/>
              </a:rPr>
              <a:t>). Text in blue and bold indicates that the generated content and the ground truth (perceived continuation) are manually annotated as semantically similar and an exact match, respectively.</a:t>
            </a:r>
            <a:endParaRPr lang="en-IN" dirty="0"/>
          </a:p>
        </p:txBody>
      </p:sp>
      <p:sp>
        <p:nvSpPr>
          <p:cNvPr id="4" name="Slide Number Placeholder 3">
            <a:extLst>
              <a:ext uri="{FF2B5EF4-FFF2-40B4-BE49-F238E27FC236}">
                <a16:creationId xmlns:a16="http://schemas.microsoft.com/office/drawing/2014/main" id="{4F932F65-EED0-2A73-CA2E-26DFD9D61FC3}"/>
              </a:ext>
            </a:extLst>
          </p:cNvPr>
          <p:cNvSpPr>
            <a:spLocks noGrp="1"/>
          </p:cNvSpPr>
          <p:nvPr>
            <p:ph type="sldNum" sz="quarter" idx="5"/>
          </p:nvPr>
        </p:nvSpPr>
        <p:spPr/>
        <p:txBody>
          <a:bodyPr/>
          <a:lstStyle/>
          <a:p>
            <a:fld id="{A17CC37F-F01B-4280-A5A5-2FFF1CF8B992}" type="slidenum">
              <a:rPr lang="en-US" smtClean="0"/>
              <a:t>24</a:t>
            </a:fld>
            <a:endParaRPr lang="en-US"/>
          </a:p>
        </p:txBody>
      </p:sp>
    </p:spTree>
    <p:extLst>
      <p:ext uri="{BB962C8B-B14F-4D97-AF65-F5344CB8AC3E}">
        <p14:creationId xmlns:p14="http://schemas.microsoft.com/office/powerpoint/2010/main" val="92354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06E5DF9-A01F-B71D-5D26-D1110ADC5663}"/>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2E3A152C-D102-BE7B-B72F-E4D6F72525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C1C0C0A4-1DF4-E1EE-4645-39BD1286C7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35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A7F4A1F4-349D-50BE-916F-F2FE157E2A2B}"/>
            </a:ext>
          </a:extLst>
        </p:cNvPr>
        <p:cNvGrpSpPr/>
        <p:nvPr/>
      </p:nvGrpSpPr>
      <p:grpSpPr>
        <a:xfrm>
          <a:off x="0" y="0"/>
          <a:ext cx="0" cy="0"/>
          <a:chOff x="0" y="0"/>
          <a:chExt cx="0" cy="0"/>
        </a:xfrm>
      </p:grpSpPr>
      <p:sp>
        <p:nvSpPr>
          <p:cNvPr id="402" name="Google Shape;402;g299ad7074e6_0_4:notes">
            <a:extLst>
              <a:ext uri="{FF2B5EF4-FFF2-40B4-BE49-F238E27FC236}">
                <a16:creationId xmlns:a16="http://schemas.microsoft.com/office/drawing/2014/main" id="{60FDE4F9-6861-9EE4-8D26-F586AC8431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99ad7074e6_0_4:notes">
            <a:extLst>
              <a:ext uri="{FF2B5EF4-FFF2-40B4-BE49-F238E27FC236}">
                <a16:creationId xmlns:a16="http://schemas.microsoft.com/office/drawing/2014/main" id="{A6ED26DA-5A9C-5FA0-B491-DE9E70F54FD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Overall, our work has several implications for neuro-AI</a:t>
            </a:r>
          </a:p>
          <a:p>
            <a:pPr marL="0" lvl="0" indent="0" algn="l" rtl="0">
              <a:spcBef>
                <a:spcPts val="0"/>
              </a:spcBef>
              <a:spcAft>
                <a:spcPts val="0"/>
              </a:spcAft>
              <a:buNone/>
            </a:pPr>
            <a:endParaRPr lang="en-US"/>
          </a:p>
          <a:p>
            <a:pPr marL="0" lvl="0" indent="0" algn="l" rtl="0">
              <a:spcBef>
                <a:spcPts val="0"/>
              </a:spcBef>
              <a:spcAft>
                <a:spcPts val="0"/>
              </a:spcAft>
              <a:buNone/>
            </a:pPr>
            <a:r>
              <a:rPr lang="en-US" b="0" i="0">
                <a:solidFill>
                  <a:srgbClr val="3F4350"/>
                </a:solidFill>
                <a:effectLst/>
                <a:latin typeface="Open Sans" panose="020B0606030504020204" pitchFamily="34" charset="0"/>
              </a:rPr>
              <a:t>Speech models ARE useful</a:t>
            </a:r>
            <a:endParaRPr/>
          </a:p>
        </p:txBody>
      </p:sp>
      <p:sp>
        <p:nvSpPr>
          <p:cNvPr id="404" name="Google Shape;404;g299ad7074e6_0_4:notes">
            <a:extLst>
              <a:ext uri="{FF2B5EF4-FFF2-40B4-BE49-F238E27FC236}">
                <a16:creationId xmlns:a16="http://schemas.microsoft.com/office/drawing/2014/main" id="{1717ABEF-1783-482D-EAB2-25D9B891CC5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SG"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859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Semantic dementia is a disabling neurodegenerative disorder </a:t>
            </a:r>
            <a:r>
              <a:rPr lang="en-US" dirty="0" err="1"/>
              <a:t>characterised</a:t>
            </a:r>
            <a:r>
              <a:rPr lang="en-US" dirty="0"/>
              <a:t> by profound and widespread loss of conceptual knowledge. Semantic dementia, a circumscribed disorder of semantic knowledge, provides a unique model for understanding the neural basis for semantic representation. </a:t>
            </a:r>
          </a:p>
          <a:p>
            <a:r>
              <a:rPr lang="en-US" sz="1800" b="0" i="0" u="none" strike="noStrike" baseline="0" dirty="0">
                <a:latin typeface="AdvCaceiliaHVY"/>
              </a:rPr>
              <a:t>Fig. 6 </a:t>
            </a:r>
            <a:r>
              <a:rPr lang="en-US" sz="1800" b="0" i="0" u="none" strike="noStrike" baseline="0" dirty="0">
                <a:latin typeface="AdvPS44A44B"/>
              </a:rPr>
              <a:t>e </a:t>
            </a:r>
            <a:r>
              <a:rPr lang="en-US" sz="1800" b="0" i="0" u="none" strike="noStrike" baseline="0" dirty="0">
                <a:latin typeface="AdvCaceiliaHVY"/>
              </a:rPr>
              <a:t>Examples of patient 8</a:t>
            </a:r>
            <a:r>
              <a:rPr lang="en-US" sz="1800" b="0" i="0" u="none" strike="noStrike" baseline="0" dirty="0">
                <a:latin typeface="AdvOTe3b1fbf3.B"/>
              </a:rPr>
              <a:t>'</a:t>
            </a:r>
            <a:r>
              <a:rPr lang="en-US" sz="1800" b="0" i="0" u="none" strike="noStrike" baseline="0" dirty="0">
                <a:latin typeface="AdvCaceiliaHVY"/>
              </a:rPr>
              <a:t>s responses in Animal habitat task. The patient is asked: Where would you find this?</a:t>
            </a:r>
          </a:p>
          <a:p>
            <a:r>
              <a:rPr lang="en-US" dirty="0"/>
              <a:t>In the Animal task he was able to provide more specific identifying information from the animals’ name than from the three-dimensional model. Examples</a:t>
            </a:r>
          </a:p>
          <a:p>
            <a:r>
              <a:rPr lang="en-US" dirty="0"/>
              <a:t>of his responses to animal models and their corresponding names are shown in Fig. 6.</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0EE22-5A50-4E8F-B6AE-2DD0774D076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448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0EE22-5A50-4E8F-B6AE-2DD0774D076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07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0"/>
        <p:cNvGrpSpPr/>
        <p:nvPr/>
      </p:nvGrpSpPr>
      <p:grpSpPr>
        <a:xfrm>
          <a:off x="0" y="0"/>
          <a:ext cx="0" cy="0"/>
          <a:chOff x="0" y="0"/>
          <a:chExt cx="0" cy="0"/>
        </a:xfrm>
      </p:grpSpPr>
      <p:sp>
        <p:nvSpPr>
          <p:cNvPr id="3021" name="Google Shape;3021;p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2" name="Google Shape;3022;p2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3" name="Google Shape;3023;p2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I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D18D487-C0A7-D8BF-F210-C90547E98E75}"/>
            </a:ext>
          </a:extLst>
        </p:cNvPr>
        <p:cNvGrpSpPr/>
        <p:nvPr/>
      </p:nvGrpSpPr>
      <p:grpSpPr>
        <a:xfrm>
          <a:off x="0" y="0"/>
          <a:ext cx="0" cy="0"/>
          <a:chOff x="0" y="0"/>
          <a:chExt cx="0" cy="0"/>
        </a:xfrm>
      </p:grpSpPr>
      <p:sp>
        <p:nvSpPr>
          <p:cNvPr id="151" name="Google Shape;151;p2:notes">
            <a:extLst>
              <a:ext uri="{FF2B5EF4-FFF2-40B4-BE49-F238E27FC236}">
                <a16:creationId xmlns:a16="http://schemas.microsoft.com/office/drawing/2014/main" id="{DC8D15E6-1AE9-0725-D8BD-3B4B8E8E58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a:extLst>
              <a:ext uri="{FF2B5EF4-FFF2-40B4-BE49-F238E27FC236}">
                <a16:creationId xmlns:a16="http://schemas.microsoft.com/office/drawing/2014/main" id="{83E334B0-4243-04CF-2164-BD5209F22AE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88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4"/>
        <p:cNvGrpSpPr/>
        <p:nvPr/>
      </p:nvGrpSpPr>
      <p:grpSpPr>
        <a:xfrm>
          <a:off x="0" y="0"/>
          <a:ext cx="0" cy="0"/>
          <a:chOff x="0" y="0"/>
          <a:chExt cx="0" cy="0"/>
        </a:xfrm>
      </p:grpSpPr>
      <p:sp>
        <p:nvSpPr>
          <p:cNvPr id="3035" name="Google Shape;3035;p2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6" name="Google Shape;3036;p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 Overview of the procedure for encoding model development and stimulus selection for </a:t>
            </a:r>
            <a:r>
              <a:rPr lang="en-IN" sz="1200" b="1" i="0" u="none" strike="noStrike" kern="1200" baseline="0" dirty="0">
                <a:solidFill>
                  <a:schemeClr val="tx1"/>
                </a:solidFill>
                <a:latin typeface="+mn-lt"/>
                <a:ea typeface="+mn-ea"/>
                <a:cs typeface="+mn-cs"/>
              </a:rPr>
              <a:t>evaluation</a:t>
            </a:r>
            <a:r>
              <a:rPr lang="en-IN"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We developed an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of the left hemisphere (LH) language network in the human</a:t>
            </a:r>
          </a:p>
          <a:p>
            <a:r>
              <a:rPr lang="en-US" sz="1200" b="0" i="0" u="none" strike="noStrike" kern="1200" baseline="0" dirty="0">
                <a:solidFill>
                  <a:schemeClr val="tx1"/>
                </a:solidFill>
                <a:latin typeface="+mn-lt"/>
                <a:ea typeface="+mn-ea"/>
                <a:cs typeface="+mn-cs"/>
              </a:rPr>
              <a:t>brain with the goal of identifying novel sentences that activate the language network to a maximal or</a:t>
            </a:r>
          </a:p>
          <a:p>
            <a:r>
              <a:rPr lang="en-IN" sz="1200" b="0" i="0" u="none" strike="noStrike" kern="1200" baseline="0" dirty="0">
                <a:solidFill>
                  <a:schemeClr val="tx1"/>
                </a:solidFill>
                <a:latin typeface="+mn-lt"/>
                <a:ea typeface="+mn-ea"/>
                <a:cs typeface="+mn-cs"/>
              </a:rPr>
              <a:t>minimal extent (Methods; Encoding model development). Five participants (</a:t>
            </a:r>
            <a:r>
              <a:rPr lang="en-IN" sz="1200" b="0" i="1" u="none" strike="noStrike" kern="1200" baseline="0" dirty="0">
                <a:solidFill>
                  <a:schemeClr val="tx1"/>
                </a:solidFill>
                <a:latin typeface="+mn-lt"/>
                <a:ea typeface="+mn-ea"/>
                <a:cs typeface="+mn-cs"/>
              </a:rPr>
              <a:t>train </a:t>
            </a:r>
            <a:r>
              <a:rPr lang="en-IN" sz="1200" b="0" i="0" u="none" strike="noStrike" kern="1200" baseline="0" dirty="0">
                <a:solidFill>
                  <a:schemeClr val="tx1"/>
                </a:solidFill>
                <a:latin typeface="+mn-lt"/>
                <a:ea typeface="+mn-ea"/>
                <a:cs typeface="+mn-cs"/>
              </a:rPr>
              <a:t>participants) read a large</a:t>
            </a:r>
          </a:p>
          <a:p>
            <a:r>
              <a:rPr lang="en-US" sz="1200" b="0" i="0" u="none" strike="noStrike" kern="1200" baseline="0" dirty="0">
                <a:solidFill>
                  <a:schemeClr val="tx1"/>
                </a:solidFill>
                <a:latin typeface="+mn-lt"/>
                <a:ea typeface="+mn-ea"/>
                <a:cs typeface="+mn-cs"/>
              </a:rPr>
              <a:t>sample (n=1,000) of 6-word corpus-extracted sentences, the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(sampled to maximize linguistic</a:t>
            </a:r>
          </a:p>
          <a:p>
            <a:r>
              <a:rPr lang="en-US" sz="1200" b="0" i="0" u="none" strike="noStrike" kern="1200" baseline="0" dirty="0">
                <a:solidFill>
                  <a:schemeClr val="tx1"/>
                </a:solidFill>
                <a:latin typeface="+mn-lt"/>
                <a:ea typeface="+mn-ea"/>
                <a:cs typeface="+mn-cs"/>
              </a:rPr>
              <a:t>diversity; SI 1), in a rapid, event-related design while their brain activity was recorded using fMRI. </a:t>
            </a:r>
            <a:r>
              <a:rPr lang="en-US" sz="1200" b="0" i="0" u="none" strike="noStrike" kern="1200" baseline="0" dirty="0" err="1">
                <a:solidFill>
                  <a:schemeClr val="tx1"/>
                </a:solidFill>
                <a:latin typeface="+mn-lt"/>
                <a:ea typeface="+mn-ea"/>
                <a:cs typeface="+mn-cs"/>
              </a:rPr>
              <a:t>Bloodoxygen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level-dependent (BOLD) responses from voxels in the LH language network were averaged</a:t>
            </a:r>
          </a:p>
          <a:p>
            <a:r>
              <a:rPr lang="en-US" sz="1200" b="0" i="0" u="none" strike="noStrike" kern="1200" baseline="0" dirty="0">
                <a:solidFill>
                  <a:schemeClr val="tx1"/>
                </a:solidFill>
                <a:latin typeface="+mn-lt"/>
                <a:ea typeface="+mn-ea"/>
                <a:cs typeface="+mn-cs"/>
              </a:rPr>
              <a:t>within each </a:t>
            </a:r>
            <a:r>
              <a:rPr lang="en-US" sz="1200" b="0" i="1" u="none" strike="noStrike" kern="1200" baseline="0" dirty="0">
                <a:solidFill>
                  <a:schemeClr val="tx1"/>
                </a:solidFill>
                <a:latin typeface="+mn-lt"/>
                <a:ea typeface="+mn-ea"/>
                <a:cs typeface="+mn-cs"/>
              </a:rPr>
              <a:t>train </a:t>
            </a:r>
            <a:r>
              <a:rPr lang="en-US" sz="1200" b="0" i="0" u="none" strike="noStrike" kern="1200" baseline="0" dirty="0">
                <a:solidFill>
                  <a:schemeClr val="tx1"/>
                </a:solidFill>
                <a:latin typeface="+mn-lt"/>
                <a:ea typeface="+mn-ea"/>
                <a:cs typeface="+mn-cs"/>
              </a:rPr>
              <a:t>participant and averaged across participants to yield an average language network</a:t>
            </a:r>
          </a:p>
          <a:p>
            <a:r>
              <a:rPr lang="en-US" sz="1200" b="0" i="0" u="none" strike="noStrike" kern="1200" baseline="0" dirty="0">
                <a:solidFill>
                  <a:schemeClr val="tx1"/>
                </a:solidFill>
                <a:latin typeface="+mn-lt"/>
                <a:ea typeface="+mn-ea"/>
                <a:cs typeface="+mn-cs"/>
              </a:rPr>
              <a:t>response to each of the 1,000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sentences. We trained a ridge regression model from the</a:t>
            </a:r>
          </a:p>
          <a:p>
            <a:r>
              <a:rPr lang="en-US" sz="1200" b="0" i="0" u="none" strike="noStrike" kern="1200" baseline="0" dirty="0">
                <a:solidFill>
                  <a:schemeClr val="tx1"/>
                </a:solidFill>
                <a:latin typeface="+mn-lt"/>
                <a:ea typeface="+mn-ea"/>
                <a:cs typeface="+mn-cs"/>
              </a:rPr>
              <a:t>representations of the unidirectional-attention Transformer language model, GPT2-XL (identified as the</a:t>
            </a:r>
          </a:p>
          <a:p>
            <a:r>
              <a:rPr lang="en-US" sz="1200" b="0" i="0" u="none" strike="noStrike" kern="1200" baseline="0" dirty="0">
                <a:solidFill>
                  <a:schemeClr val="tx1"/>
                </a:solidFill>
                <a:latin typeface="+mn-lt"/>
                <a:ea typeface="+mn-ea"/>
                <a:cs typeface="+mn-cs"/>
              </a:rPr>
              <a:t>most brain-aligned language base model in Schrimpf et al. 43), to the 1,000 averaged fMRI responses.</a:t>
            </a:r>
          </a:p>
          <a:p>
            <a:r>
              <a:rPr lang="en-US" sz="1200" b="0" i="0" u="none" strike="noStrike" kern="1200" baseline="0" dirty="0">
                <a:solidFill>
                  <a:schemeClr val="tx1"/>
                </a:solidFill>
                <a:latin typeface="+mn-lt"/>
                <a:ea typeface="+mn-ea"/>
                <a:cs typeface="+mn-cs"/>
              </a:rPr>
              <a:t>Given that GPT2-XL can generate a representation for any sentence, the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can predict</a:t>
            </a:r>
          </a:p>
          <a:p>
            <a:r>
              <a:rPr lang="en-US" sz="1200" b="0" i="0" u="none" strike="noStrike" kern="1200" baseline="0" dirty="0">
                <a:solidFill>
                  <a:schemeClr val="tx1"/>
                </a:solidFill>
                <a:latin typeface="+mn-lt"/>
                <a:ea typeface="+mn-ea"/>
                <a:cs typeface="+mn-cs"/>
              </a:rPr>
              <a:t>the LH language network response for arbitrary sentences. To select the top-performing layer for our</a:t>
            </a:r>
          </a:p>
          <a:p>
            <a:r>
              <a:rPr lang="en-US" sz="1200" b="0" i="0" u="none" strike="noStrike" kern="1200" baseline="0" dirty="0">
                <a:solidFill>
                  <a:schemeClr val="tx1"/>
                </a:solidFill>
                <a:latin typeface="+mn-lt"/>
                <a:ea typeface="+mn-ea"/>
                <a:cs typeface="+mn-cs"/>
              </a:rPr>
              <a:t>encoding model, we evaluated all 49 layers of GPT2-XL and selected the layer that had highest</a:t>
            </a:r>
          </a:p>
          <a:p>
            <a:r>
              <a:rPr lang="en-US" sz="1200" b="0" i="0" u="none" strike="noStrike" kern="1200" baseline="0" dirty="0">
                <a:solidFill>
                  <a:schemeClr val="tx1"/>
                </a:solidFill>
                <a:latin typeface="+mn-lt"/>
                <a:ea typeface="+mn-ea"/>
                <a:cs typeface="+mn-cs"/>
              </a:rPr>
              <a:t>predictivity performance on brain responses to held-out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sentences (layer 22; SI 6A).</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To evaluate the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we identified a set of sentences to activate the language network</a:t>
            </a:r>
          </a:p>
          <a:p>
            <a:r>
              <a:rPr lang="en-IN" sz="1200" b="0" i="0" u="none" strike="noStrike" kern="1200" baseline="0" dirty="0">
                <a:solidFill>
                  <a:schemeClr val="tx1"/>
                </a:solidFill>
                <a:latin typeface="+mn-lt"/>
                <a:ea typeface="+mn-ea"/>
                <a:cs typeface="+mn-cs"/>
              </a:rPr>
              <a:t>to a maximal extent (</a:t>
            </a:r>
            <a:r>
              <a:rPr lang="en-IN" sz="1200" b="0" i="1" u="none" strike="noStrike" kern="1200" baseline="0" dirty="0">
                <a:solidFill>
                  <a:schemeClr val="tx1"/>
                </a:solidFill>
                <a:latin typeface="+mn-lt"/>
                <a:ea typeface="+mn-ea"/>
                <a:cs typeface="+mn-cs"/>
              </a:rPr>
              <a:t>drive </a:t>
            </a:r>
            <a:r>
              <a:rPr lang="en-IN" sz="1200" b="0" i="0" u="none" strike="noStrike" kern="1200" baseline="0" dirty="0">
                <a:solidFill>
                  <a:schemeClr val="tx1"/>
                </a:solidFill>
                <a:latin typeface="+mn-lt"/>
                <a:ea typeface="+mn-ea"/>
                <a:cs typeface="+mn-cs"/>
              </a:rPr>
              <a:t>sentences) or minimal extent (</a:t>
            </a:r>
            <a:r>
              <a:rPr lang="en-IN" sz="1200" b="0" i="1" u="none" strike="noStrike" kern="1200" baseline="0" dirty="0">
                <a:solidFill>
                  <a:schemeClr val="tx1"/>
                </a:solidFill>
                <a:latin typeface="+mn-lt"/>
                <a:ea typeface="+mn-ea"/>
                <a:cs typeface="+mn-cs"/>
              </a:rPr>
              <a:t>suppress </a:t>
            </a:r>
            <a:r>
              <a:rPr lang="en-IN" sz="1200" b="0" i="0" u="none" strike="noStrike" kern="1200" baseline="0" dirty="0">
                <a:solidFill>
                  <a:schemeClr val="tx1"/>
                </a:solidFill>
                <a:latin typeface="+mn-lt"/>
                <a:ea typeface="+mn-ea"/>
                <a:cs typeface="+mn-cs"/>
              </a:rPr>
              <a:t>sentences) (Methods; Encoding model</a:t>
            </a:r>
          </a:p>
          <a:p>
            <a:r>
              <a:rPr lang="en-US" sz="1200" b="0" i="0" u="none" strike="noStrike" kern="1200" baseline="0" dirty="0">
                <a:solidFill>
                  <a:schemeClr val="tx1"/>
                </a:solidFill>
                <a:latin typeface="+mn-lt"/>
                <a:ea typeface="+mn-ea"/>
                <a:cs typeface="+mn-cs"/>
              </a:rPr>
              <a:t>evaluation). To do so, we obtained GPT2-XL embeddings for ~1.8 million sentences from diverse, large</a:t>
            </a:r>
          </a:p>
          <a:p>
            <a:r>
              <a:rPr lang="en-US" sz="1200" b="0" i="0" u="none" strike="noStrike" kern="1200" baseline="0" dirty="0">
                <a:solidFill>
                  <a:schemeClr val="tx1"/>
                </a:solidFill>
                <a:latin typeface="+mn-lt"/>
                <a:ea typeface="+mn-ea"/>
                <a:cs typeface="+mn-cs"/>
              </a:rPr>
              <a:t>text corpora, generated predicted language network responses, and ranked these responses to select the</a:t>
            </a:r>
          </a:p>
          <a:p>
            <a:r>
              <a:rPr lang="en-US" sz="1200" b="0" i="0" u="none" strike="noStrike" kern="1200" baseline="0" dirty="0">
                <a:solidFill>
                  <a:schemeClr val="tx1"/>
                </a:solidFill>
                <a:latin typeface="+mn-lt"/>
                <a:ea typeface="+mn-ea"/>
                <a:cs typeface="+mn-cs"/>
              </a:rPr>
              <a:t>sentences that are predicted to increase or decrease brain responses relative to the </a:t>
            </a:r>
            <a:r>
              <a:rPr lang="en-US" sz="1200" b="0" i="1" u="none" strike="noStrike" kern="1200" baseline="0" dirty="0">
                <a:solidFill>
                  <a:schemeClr val="tx1"/>
                </a:solidFill>
                <a:latin typeface="+mn-lt"/>
                <a:ea typeface="+mn-ea"/>
                <a:cs typeface="+mn-cs"/>
              </a:rPr>
              <a:t>baseline set</a:t>
            </a:r>
            <a:r>
              <a:rPr lang="en-US" sz="1200" b="0" i="0" u="none" strike="noStrike" kern="1200" baseline="0" dirty="0">
                <a:solidFill>
                  <a:schemeClr val="tx1"/>
                </a:solidFill>
                <a:latin typeface="+mn-lt"/>
                <a:ea typeface="+mn-ea"/>
                <a:cs typeface="+mn-cs"/>
              </a:rPr>
              <a:t>. Finally,</a:t>
            </a:r>
          </a:p>
          <a:p>
            <a:r>
              <a:rPr lang="en-US" sz="1200" b="0" i="0" u="none" strike="noStrike" kern="1200" baseline="0" dirty="0">
                <a:solidFill>
                  <a:schemeClr val="tx1"/>
                </a:solidFill>
                <a:latin typeface="+mn-lt"/>
                <a:ea typeface="+mn-ea"/>
                <a:cs typeface="+mn-cs"/>
              </a:rPr>
              <a:t>we collected brain responses to these novel sentences in new participants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4</a:t>
            </a:fld>
            <a:endParaRPr lang="en-US"/>
          </a:p>
        </p:txBody>
      </p:sp>
    </p:spTree>
    <p:extLst>
      <p:ext uri="{BB962C8B-B14F-4D97-AF65-F5344CB8AC3E}">
        <p14:creationId xmlns:p14="http://schemas.microsoft.com/office/powerpoint/2010/main" val="260619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2EEA-550D-FCD0-9E3D-DD2C95ED5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7F94F-C9E5-A5DE-D793-4731AC472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00626-E371-1A35-881D-2C4800AC3E9B}"/>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 Overview of the procedure for encoding model development and stimulus selection for </a:t>
            </a:r>
            <a:r>
              <a:rPr lang="en-IN" sz="1200" b="1" i="0" u="none" strike="noStrike" kern="1200" baseline="0" dirty="0">
                <a:solidFill>
                  <a:schemeClr val="tx1"/>
                </a:solidFill>
                <a:latin typeface="+mn-lt"/>
                <a:ea typeface="+mn-ea"/>
                <a:cs typeface="+mn-cs"/>
              </a:rPr>
              <a:t>evaluation</a:t>
            </a:r>
            <a:r>
              <a:rPr lang="en-IN"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We developed an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of the left hemisphere (LH) language network in the human</a:t>
            </a:r>
          </a:p>
          <a:p>
            <a:r>
              <a:rPr lang="en-US" sz="1200" b="0" i="0" u="none" strike="noStrike" kern="1200" baseline="0" dirty="0">
                <a:solidFill>
                  <a:schemeClr val="tx1"/>
                </a:solidFill>
                <a:latin typeface="+mn-lt"/>
                <a:ea typeface="+mn-ea"/>
                <a:cs typeface="+mn-cs"/>
              </a:rPr>
              <a:t>brain with the goal of identifying novel sentences that activate the language network to a maximal or</a:t>
            </a:r>
          </a:p>
          <a:p>
            <a:r>
              <a:rPr lang="en-IN" sz="1200" b="0" i="0" u="none" strike="noStrike" kern="1200" baseline="0" dirty="0">
                <a:solidFill>
                  <a:schemeClr val="tx1"/>
                </a:solidFill>
                <a:latin typeface="+mn-lt"/>
                <a:ea typeface="+mn-ea"/>
                <a:cs typeface="+mn-cs"/>
              </a:rPr>
              <a:t>minimal extent (Methods; Encoding model development). Five participants (</a:t>
            </a:r>
            <a:r>
              <a:rPr lang="en-IN" sz="1200" b="0" i="1" u="none" strike="noStrike" kern="1200" baseline="0" dirty="0">
                <a:solidFill>
                  <a:schemeClr val="tx1"/>
                </a:solidFill>
                <a:latin typeface="+mn-lt"/>
                <a:ea typeface="+mn-ea"/>
                <a:cs typeface="+mn-cs"/>
              </a:rPr>
              <a:t>train </a:t>
            </a:r>
            <a:r>
              <a:rPr lang="en-IN" sz="1200" b="0" i="0" u="none" strike="noStrike" kern="1200" baseline="0" dirty="0">
                <a:solidFill>
                  <a:schemeClr val="tx1"/>
                </a:solidFill>
                <a:latin typeface="+mn-lt"/>
                <a:ea typeface="+mn-ea"/>
                <a:cs typeface="+mn-cs"/>
              </a:rPr>
              <a:t>participants) read a large</a:t>
            </a:r>
          </a:p>
          <a:p>
            <a:r>
              <a:rPr lang="en-US" sz="1200" b="0" i="0" u="none" strike="noStrike" kern="1200" baseline="0" dirty="0">
                <a:solidFill>
                  <a:schemeClr val="tx1"/>
                </a:solidFill>
                <a:latin typeface="+mn-lt"/>
                <a:ea typeface="+mn-ea"/>
                <a:cs typeface="+mn-cs"/>
              </a:rPr>
              <a:t>sample (n=1,000) of 6-word corpus-extracted sentences, the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(sampled to maximize linguistic</a:t>
            </a:r>
          </a:p>
          <a:p>
            <a:r>
              <a:rPr lang="en-US" sz="1200" b="0" i="0" u="none" strike="noStrike" kern="1200" baseline="0" dirty="0">
                <a:solidFill>
                  <a:schemeClr val="tx1"/>
                </a:solidFill>
                <a:latin typeface="+mn-lt"/>
                <a:ea typeface="+mn-ea"/>
                <a:cs typeface="+mn-cs"/>
              </a:rPr>
              <a:t>diversity; SI 1), in a rapid, event-related design while their brain activity was recorded using fMRI. </a:t>
            </a:r>
            <a:r>
              <a:rPr lang="en-US" sz="1200" b="0" i="0" u="none" strike="noStrike" kern="1200" baseline="0" dirty="0" err="1">
                <a:solidFill>
                  <a:schemeClr val="tx1"/>
                </a:solidFill>
                <a:latin typeface="+mn-lt"/>
                <a:ea typeface="+mn-ea"/>
                <a:cs typeface="+mn-cs"/>
              </a:rPr>
              <a:t>Bloodoxygen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level-dependent (BOLD) responses from voxels in the LH language network were averaged</a:t>
            </a:r>
          </a:p>
          <a:p>
            <a:r>
              <a:rPr lang="en-US" sz="1200" b="0" i="0" u="none" strike="noStrike" kern="1200" baseline="0" dirty="0">
                <a:solidFill>
                  <a:schemeClr val="tx1"/>
                </a:solidFill>
                <a:latin typeface="+mn-lt"/>
                <a:ea typeface="+mn-ea"/>
                <a:cs typeface="+mn-cs"/>
              </a:rPr>
              <a:t>within each </a:t>
            </a:r>
            <a:r>
              <a:rPr lang="en-US" sz="1200" b="0" i="1" u="none" strike="noStrike" kern="1200" baseline="0" dirty="0">
                <a:solidFill>
                  <a:schemeClr val="tx1"/>
                </a:solidFill>
                <a:latin typeface="+mn-lt"/>
                <a:ea typeface="+mn-ea"/>
                <a:cs typeface="+mn-cs"/>
              </a:rPr>
              <a:t>train </a:t>
            </a:r>
            <a:r>
              <a:rPr lang="en-US" sz="1200" b="0" i="0" u="none" strike="noStrike" kern="1200" baseline="0" dirty="0">
                <a:solidFill>
                  <a:schemeClr val="tx1"/>
                </a:solidFill>
                <a:latin typeface="+mn-lt"/>
                <a:ea typeface="+mn-ea"/>
                <a:cs typeface="+mn-cs"/>
              </a:rPr>
              <a:t>participant and averaged across participants to yield an average language network</a:t>
            </a:r>
          </a:p>
          <a:p>
            <a:r>
              <a:rPr lang="en-US" sz="1200" b="0" i="0" u="none" strike="noStrike" kern="1200" baseline="0" dirty="0">
                <a:solidFill>
                  <a:schemeClr val="tx1"/>
                </a:solidFill>
                <a:latin typeface="+mn-lt"/>
                <a:ea typeface="+mn-ea"/>
                <a:cs typeface="+mn-cs"/>
              </a:rPr>
              <a:t>response to each of the 1,000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sentences. We trained a ridge regression model from the</a:t>
            </a:r>
          </a:p>
          <a:p>
            <a:r>
              <a:rPr lang="en-US" sz="1200" b="0" i="0" u="none" strike="noStrike" kern="1200" baseline="0" dirty="0">
                <a:solidFill>
                  <a:schemeClr val="tx1"/>
                </a:solidFill>
                <a:latin typeface="+mn-lt"/>
                <a:ea typeface="+mn-ea"/>
                <a:cs typeface="+mn-cs"/>
              </a:rPr>
              <a:t>representations of the unidirectional-attention Transformer language model, GPT2-XL (identified as the</a:t>
            </a:r>
          </a:p>
          <a:p>
            <a:r>
              <a:rPr lang="en-US" sz="1200" b="0" i="0" u="none" strike="noStrike" kern="1200" baseline="0" dirty="0">
                <a:solidFill>
                  <a:schemeClr val="tx1"/>
                </a:solidFill>
                <a:latin typeface="+mn-lt"/>
                <a:ea typeface="+mn-ea"/>
                <a:cs typeface="+mn-cs"/>
              </a:rPr>
              <a:t>most brain-aligned language base model in Schrimpf et al. 43), to the 1,000 averaged fMRI responses.</a:t>
            </a:r>
          </a:p>
          <a:p>
            <a:r>
              <a:rPr lang="en-US" sz="1200" b="0" i="0" u="none" strike="noStrike" kern="1200" baseline="0" dirty="0">
                <a:solidFill>
                  <a:schemeClr val="tx1"/>
                </a:solidFill>
                <a:latin typeface="+mn-lt"/>
                <a:ea typeface="+mn-ea"/>
                <a:cs typeface="+mn-cs"/>
              </a:rPr>
              <a:t>Given that GPT2-XL can generate a representation for any sentence, the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can predict</a:t>
            </a:r>
          </a:p>
          <a:p>
            <a:r>
              <a:rPr lang="en-US" sz="1200" b="0" i="0" u="none" strike="noStrike" kern="1200" baseline="0" dirty="0">
                <a:solidFill>
                  <a:schemeClr val="tx1"/>
                </a:solidFill>
                <a:latin typeface="+mn-lt"/>
                <a:ea typeface="+mn-ea"/>
                <a:cs typeface="+mn-cs"/>
              </a:rPr>
              <a:t>the LH language network response for arbitrary sentences. To select the top-performing layer for our</a:t>
            </a:r>
          </a:p>
          <a:p>
            <a:r>
              <a:rPr lang="en-US" sz="1200" b="0" i="0" u="none" strike="noStrike" kern="1200" baseline="0" dirty="0">
                <a:solidFill>
                  <a:schemeClr val="tx1"/>
                </a:solidFill>
                <a:latin typeface="+mn-lt"/>
                <a:ea typeface="+mn-ea"/>
                <a:cs typeface="+mn-cs"/>
              </a:rPr>
              <a:t>encoding model, we evaluated all 49 layers of GPT2-XL and selected the layer that had highest</a:t>
            </a:r>
          </a:p>
          <a:p>
            <a:r>
              <a:rPr lang="en-US" sz="1200" b="0" i="0" u="none" strike="noStrike" kern="1200" baseline="0" dirty="0">
                <a:solidFill>
                  <a:schemeClr val="tx1"/>
                </a:solidFill>
                <a:latin typeface="+mn-lt"/>
                <a:ea typeface="+mn-ea"/>
                <a:cs typeface="+mn-cs"/>
              </a:rPr>
              <a:t>predictivity performance on brain responses to held-out </a:t>
            </a:r>
            <a:r>
              <a:rPr lang="en-US" sz="1200" b="0" i="1" u="none" strike="noStrike" kern="1200" baseline="0" dirty="0">
                <a:solidFill>
                  <a:schemeClr val="tx1"/>
                </a:solidFill>
                <a:latin typeface="+mn-lt"/>
                <a:ea typeface="+mn-ea"/>
                <a:cs typeface="+mn-cs"/>
              </a:rPr>
              <a:t>baseline set </a:t>
            </a:r>
            <a:r>
              <a:rPr lang="en-US" sz="1200" b="0" i="0" u="none" strike="noStrike" kern="1200" baseline="0" dirty="0">
                <a:solidFill>
                  <a:schemeClr val="tx1"/>
                </a:solidFill>
                <a:latin typeface="+mn-lt"/>
                <a:ea typeface="+mn-ea"/>
                <a:cs typeface="+mn-cs"/>
              </a:rPr>
              <a:t>sentences (layer 22; SI 6A).</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To evaluate the encoding model (</a:t>
            </a:r>
            <a:r>
              <a:rPr lang="en-US" sz="1200" b="1" i="0" u="none" strike="noStrike" kern="1200" baseline="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we identified a set of sentences to activate the language network</a:t>
            </a:r>
          </a:p>
          <a:p>
            <a:r>
              <a:rPr lang="en-IN" sz="1200" b="0" i="0" u="none" strike="noStrike" kern="1200" baseline="0" dirty="0">
                <a:solidFill>
                  <a:schemeClr val="tx1"/>
                </a:solidFill>
                <a:latin typeface="+mn-lt"/>
                <a:ea typeface="+mn-ea"/>
                <a:cs typeface="+mn-cs"/>
              </a:rPr>
              <a:t>to a maximal extent (</a:t>
            </a:r>
            <a:r>
              <a:rPr lang="en-IN" sz="1200" b="0" i="1" u="none" strike="noStrike" kern="1200" baseline="0" dirty="0">
                <a:solidFill>
                  <a:schemeClr val="tx1"/>
                </a:solidFill>
                <a:latin typeface="+mn-lt"/>
                <a:ea typeface="+mn-ea"/>
                <a:cs typeface="+mn-cs"/>
              </a:rPr>
              <a:t>drive </a:t>
            </a:r>
            <a:r>
              <a:rPr lang="en-IN" sz="1200" b="0" i="0" u="none" strike="noStrike" kern="1200" baseline="0" dirty="0">
                <a:solidFill>
                  <a:schemeClr val="tx1"/>
                </a:solidFill>
                <a:latin typeface="+mn-lt"/>
                <a:ea typeface="+mn-ea"/>
                <a:cs typeface="+mn-cs"/>
              </a:rPr>
              <a:t>sentences) or minimal extent (</a:t>
            </a:r>
            <a:r>
              <a:rPr lang="en-IN" sz="1200" b="0" i="1" u="none" strike="noStrike" kern="1200" baseline="0" dirty="0">
                <a:solidFill>
                  <a:schemeClr val="tx1"/>
                </a:solidFill>
                <a:latin typeface="+mn-lt"/>
                <a:ea typeface="+mn-ea"/>
                <a:cs typeface="+mn-cs"/>
              </a:rPr>
              <a:t>suppress </a:t>
            </a:r>
            <a:r>
              <a:rPr lang="en-IN" sz="1200" b="0" i="0" u="none" strike="noStrike" kern="1200" baseline="0" dirty="0">
                <a:solidFill>
                  <a:schemeClr val="tx1"/>
                </a:solidFill>
                <a:latin typeface="+mn-lt"/>
                <a:ea typeface="+mn-ea"/>
                <a:cs typeface="+mn-cs"/>
              </a:rPr>
              <a:t>sentences) (Methods; Encoding model</a:t>
            </a:r>
          </a:p>
          <a:p>
            <a:r>
              <a:rPr lang="en-US" sz="1200" b="0" i="0" u="none" strike="noStrike" kern="1200" baseline="0" dirty="0">
                <a:solidFill>
                  <a:schemeClr val="tx1"/>
                </a:solidFill>
                <a:latin typeface="+mn-lt"/>
                <a:ea typeface="+mn-ea"/>
                <a:cs typeface="+mn-cs"/>
              </a:rPr>
              <a:t>evaluation). To do so, we obtained GPT2-XL embeddings for ~1.8 million sentences from diverse, large</a:t>
            </a:r>
          </a:p>
          <a:p>
            <a:r>
              <a:rPr lang="en-US" sz="1200" b="0" i="0" u="none" strike="noStrike" kern="1200" baseline="0" dirty="0">
                <a:solidFill>
                  <a:schemeClr val="tx1"/>
                </a:solidFill>
                <a:latin typeface="+mn-lt"/>
                <a:ea typeface="+mn-ea"/>
                <a:cs typeface="+mn-cs"/>
              </a:rPr>
              <a:t>text corpora, generated predicted language network responses, and ranked these responses to select the</a:t>
            </a:r>
          </a:p>
          <a:p>
            <a:r>
              <a:rPr lang="en-US" sz="1200" b="0" i="0" u="none" strike="noStrike" kern="1200" baseline="0" dirty="0">
                <a:solidFill>
                  <a:schemeClr val="tx1"/>
                </a:solidFill>
                <a:latin typeface="+mn-lt"/>
                <a:ea typeface="+mn-ea"/>
                <a:cs typeface="+mn-cs"/>
              </a:rPr>
              <a:t>sentences that are predicted to increase or decrease brain responses relative to the </a:t>
            </a:r>
            <a:r>
              <a:rPr lang="en-US" sz="1200" b="0" i="1" u="none" strike="noStrike" kern="1200" baseline="0" dirty="0">
                <a:solidFill>
                  <a:schemeClr val="tx1"/>
                </a:solidFill>
                <a:latin typeface="+mn-lt"/>
                <a:ea typeface="+mn-ea"/>
                <a:cs typeface="+mn-cs"/>
              </a:rPr>
              <a:t>baseline set</a:t>
            </a:r>
            <a:r>
              <a:rPr lang="en-US" sz="1200" b="0" i="0" u="none" strike="noStrike" kern="1200" baseline="0" dirty="0">
                <a:solidFill>
                  <a:schemeClr val="tx1"/>
                </a:solidFill>
                <a:latin typeface="+mn-lt"/>
                <a:ea typeface="+mn-ea"/>
                <a:cs typeface="+mn-cs"/>
              </a:rPr>
              <a:t>. Finally,</a:t>
            </a:r>
          </a:p>
          <a:p>
            <a:r>
              <a:rPr lang="en-US" sz="1200" b="0" i="0" u="none" strike="noStrike" kern="1200" baseline="0" dirty="0">
                <a:solidFill>
                  <a:schemeClr val="tx1"/>
                </a:solidFill>
                <a:latin typeface="+mn-lt"/>
                <a:ea typeface="+mn-ea"/>
                <a:cs typeface="+mn-cs"/>
              </a:rPr>
              <a:t>we collected brain responses to these novel sentences in new participants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a:t>
            </a:r>
            <a:endParaRPr lang="en-IN" dirty="0"/>
          </a:p>
        </p:txBody>
      </p:sp>
      <p:sp>
        <p:nvSpPr>
          <p:cNvPr id="4" name="Slide Number Placeholder 3">
            <a:extLst>
              <a:ext uri="{FF2B5EF4-FFF2-40B4-BE49-F238E27FC236}">
                <a16:creationId xmlns:a16="http://schemas.microsoft.com/office/drawing/2014/main" id="{FBDFF2BD-C457-5A60-4876-E6A112C0D4FB}"/>
              </a:ext>
            </a:extLst>
          </p:cNvPr>
          <p:cNvSpPr>
            <a:spLocks noGrp="1"/>
          </p:cNvSpPr>
          <p:nvPr>
            <p:ph type="sldNum" sz="quarter" idx="5"/>
          </p:nvPr>
        </p:nvSpPr>
        <p:spPr/>
        <p:txBody>
          <a:bodyPr/>
          <a:lstStyle/>
          <a:p>
            <a:fld id="{A17CC37F-F01B-4280-A5A5-2FFF1CF8B992}" type="slidenum">
              <a:rPr lang="en-US" smtClean="0"/>
              <a:t>5</a:t>
            </a:fld>
            <a:endParaRPr lang="en-US"/>
          </a:p>
        </p:txBody>
      </p:sp>
    </p:spTree>
    <p:extLst>
      <p:ext uri="{BB962C8B-B14F-4D97-AF65-F5344CB8AC3E}">
        <p14:creationId xmlns:p14="http://schemas.microsoft.com/office/powerpoint/2010/main" val="283404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3056-DEC2-3576-1686-1DAB156E3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EA687-DB29-FBC5-2236-E9B3A7C6F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61819-1BF5-E546-4117-2B5DF2B9CF7C}"/>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 Model-selected sentences successfully drive and suppress responses in the language</a:t>
            </a:r>
          </a:p>
          <a:p>
            <a:r>
              <a:rPr lang="en-IN" sz="1200" b="1" i="0" u="none" strike="noStrike" kern="1200" baseline="0" dirty="0">
                <a:solidFill>
                  <a:schemeClr val="tx1"/>
                </a:solidFill>
                <a:latin typeface="+mn-lt"/>
                <a:ea typeface="+mn-ea"/>
                <a:cs typeface="+mn-cs"/>
              </a:rPr>
              <a:t>network</a:t>
            </a:r>
            <a:r>
              <a:rPr lang="en-IN"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We used our encoding model to select sentences that would elicit maximal response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sentences)</a:t>
            </a:r>
          </a:p>
          <a:p>
            <a:r>
              <a:rPr lang="en-US" sz="1200" b="0" i="0" u="none" strike="noStrike" kern="1200" baseline="0" dirty="0">
                <a:solidFill>
                  <a:schemeClr val="tx1"/>
                </a:solidFill>
                <a:latin typeface="+mn-lt"/>
                <a:ea typeface="+mn-ea"/>
                <a:cs typeface="+mn-cs"/>
              </a:rPr>
              <a:t>or minimal response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sentences) in the functionally defined language network. To define</a:t>
            </a:r>
          </a:p>
          <a:p>
            <a:r>
              <a:rPr lang="en-US" sz="1200" b="0" i="0" u="none" strike="noStrike" kern="1200" baseline="0" dirty="0">
                <a:solidFill>
                  <a:schemeClr val="tx1"/>
                </a:solidFill>
                <a:latin typeface="+mn-lt"/>
                <a:ea typeface="+mn-ea"/>
                <a:cs typeface="+mn-cs"/>
              </a:rPr>
              <a:t>functional ROIs, we used demarcations (‘language parcels’; shown on the surface-inflated MNI152</a:t>
            </a:r>
          </a:p>
          <a:p>
            <a:r>
              <a:rPr lang="en-US" sz="1200" b="0" i="0" u="none" strike="noStrike" kern="1200" baseline="0" dirty="0">
                <a:solidFill>
                  <a:schemeClr val="tx1"/>
                </a:solidFill>
                <a:latin typeface="+mn-lt"/>
                <a:ea typeface="+mn-ea"/>
                <a:cs typeface="+mn-cs"/>
              </a:rPr>
              <a:t>template brain) within which most or all individuals in prior studies showed activity for the language</a:t>
            </a:r>
          </a:p>
          <a:p>
            <a:r>
              <a:rPr lang="en-US" sz="1200" b="0" i="0" u="none" strike="noStrike" kern="1200" baseline="0" dirty="0">
                <a:solidFill>
                  <a:schemeClr val="tx1"/>
                </a:solidFill>
                <a:latin typeface="+mn-lt"/>
                <a:ea typeface="+mn-ea"/>
                <a:cs typeface="+mn-cs"/>
              </a:rPr>
              <a:t>localizer contrast in large samples (e.g., 2,3). We defined the LH language network as regions within the</a:t>
            </a:r>
          </a:p>
          <a:p>
            <a:r>
              <a:rPr lang="en-US" sz="1200" b="0" i="0" u="none" strike="noStrike" kern="1200" baseline="0" dirty="0">
                <a:solidFill>
                  <a:schemeClr val="tx1"/>
                </a:solidFill>
                <a:latin typeface="+mn-lt"/>
                <a:ea typeface="+mn-ea"/>
                <a:cs typeface="+mn-cs"/>
              </a:rPr>
              <a:t>borders of these five parcels that were activated (top 10%) in the functional localizer acquired for each</a:t>
            </a:r>
          </a:p>
          <a:p>
            <a:r>
              <a:rPr lang="en-US" sz="1200" b="0" i="0" u="none" strike="noStrike" kern="1200" baseline="0" dirty="0">
                <a:solidFill>
                  <a:schemeClr val="tx1"/>
                </a:solidFill>
                <a:latin typeface="+mn-lt"/>
                <a:ea typeface="+mn-ea"/>
                <a:cs typeface="+mn-cs"/>
              </a:rPr>
              <a:t>participant (see brain visualizations in B and C).</a:t>
            </a:r>
          </a:p>
          <a:p>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The average language network fMRI response across, respectively, 250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250 </a:t>
            </a:r>
            <a:r>
              <a:rPr lang="en-US" sz="1200" b="0" i="1" u="none" strike="noStrike" kern="1200" baseline="0" dirty="0">
                <a:solidFill>
                  <a:schemeClr val="tx1"/>
                </a:solidFill>
                <a:latin typeface="+mn-lt"/>
                <a:ea typeface="+mn-ea"/>
                <a:cs typeface="+mn-cs"/>
              </a:rPr>
              <a:t>suppress</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1,000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for n=3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 collected in an event-related, single-trial fMRI</a:t>
            </a:r>
          </a:p>
          <a:p>
            <a:r>
              <a:rPr lang="en-US" sz="1200" b="0" i="0" u="none" strike="noStrike" kern="1200" baseline="0" dirty="0">
                <a:solidFill>
                  <a:schemeClr val="tx1"/>
                </a:solidFill>
                <a:latin typeface="+mn-lt"/>
                <a:ea typeface="+mn-ea"/>
                <a:cs typeface="+mn-cs"/>
              </a:rPr>
              <a:t>paradigm. In both B and C, individual points show the average of each condition per participant. fMRI</a:t>
            </a:r>
          </a:p>
          <a:p>
            <a:r>
              <a:rPr lang="en-US" sz="1200" b="0" i="0" u="none" strike="noStrike" kern="1200" baseline="0" dirty="0">
                <a:solidFill>
                  <a:schemeClr val="tx1"/>
                </a:solidFill>
                <a:latin typeface="+mn-lt"/>
                <a:ea typeface="+mn-ea"/>
                <a:cs typeface="+mn-cs"/>
              </a:rPr>
              <a:t>responses were z-scored session-wise (see SI 12A for responses without normalization; no key patterns</a:t>
            </a:r>
          </a:p>
          <a:p>
            <a:r>
              <a:rPr lang="en-US" sz="1200" b="0" i="0" u="none" strike="noStrike" kern="1200" baseline="0" dirty="0">
                <a:solidFill>
                  <a:schemeClr val="tx1"/>
                </a:solidFill>
                <a:latin typeface="+mn-lt"/>
                <a:ea typeface="+mn-ea"/>
                <a:cs typeface="+mn-cs"/>
              </a:rPr>
              <a:t>are affected). The evoked BOLD response was 85.7% higher for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and 97.5%</a:t>
            </a:r>
          </a:p>
          <a:p>
            <a:r>
              <a:rPr lang="en-US" sz="1200" b="0" i="0" u="none" strike="noStrike" kern="1200" baseline="0" dirty="0">
                <a:solidFill>
                  <a:schemeClr val="tx1"/>
                </a:solidFill>
                <a:latin typeface="+mn-lt"/>
                <a:ea typeface="+mn-ea"/>
                <a:cs typeface="+mn-cs"/>
              </a:rPr>
              <a:t>lower for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(SI 12A). Error bars show within-participant standard error of the</a:t>
            </a:r>
          </a:p>
          <a:p>
            <a:r>
              <a:rPr lang="en-US" sz="1200" b="0" i="0" u="none" strike="noStrike" kern="1200" baseline="0" dirty="0">
                <a:solidFill>
                  <a:schemeClr val="tx1"/>
                </a:solidFill>
                <a:latin typeface="+mn-lt"/>
                <a:ea typeface="+mn-ea"/>
                <a:cs typeface="+mn-cs"/>
              </a:rPr>
              <a:t>mean. The brain illustrations show the functionally defined language network in the participants of interest</a:t>
            </a:r>
          </a:p>
          <a:p>
            <a:r>
              <a:rPr lang="en-US" sz="1200" b="0" i="0" u="none" strike="noStrike" kern="1200" baseline="0" dirty="0">
                <a:solidFill>
                  <a:schemeClr val="tx1"/>
                </a:solidFill>
                <a:latin typeface="+mn-lt"/>
                <a:ea typeface="+mn-ea"/>
                <a:cs typeface="+mn-cs"/>
              </a:rPr>
              <a:t>on the surface-inflated brain, visualized in Freeview. For surface projections, volumetric data (in MNI</a:t>
            </a:r>
          </a:p>
          <a:p>
            <a:r>
              <a:rPr lang="en-US" sz="1200" b="0" i="0" u="none" strike="noStrike" kern="1200" baseline="0" dirty="0">
                <a:solidFill>
                  <a:schemeClr val="tx1"/>
                </a:solidFill>
                <a:latin typeface="+mn-lt"/>
                <a:ea typeface="+mn-ea"/>
                <a:cs typeface="+mn-cs"/>
              </a:rPr>
              <a:t>IXI549Space; SPM12 197) were registered to </a:t>
            </a:r>
            <a:r>
              <a:rPr lang="en-US" sz="1200" b="0" i="0" u="none" strike="noStrike" kern="1200" baseline="0" dirty="0" err="1">
                <a:solidFill>
                  <a:schemeClr val="tx1"/>
                </a:solidFill>
                <a:latin typeface="+mn-lt"/>
                <a:ea typeface="+mn-ea"/>
                <a:cs typeface="+mn-cs"/>
              </a:rPr>
              <a:t>FreeSurfer’s</a:t>
            </a:r>
            <a:r>
              <a:rPr lang="en-US" sz="1200" b="0" i="0" u="none" strike="noStrike" kern="1200" baseline="0" dirty="0">
                <a:solidFill>
                  <a:schemeClr val="tx1"/>
                </a:solidFill>
                <a:latin typeface="+mn-lt"/>
                <a:ea typeface="+mn-ea"/>
                <a:cs typeface="+mn-cs"/>
              </a:rPr>
              <a:t> CVS35 (combined volumetric and </a:t>
            </a:r>
            <a:r>
              <a:rPr lang="en-US" sz="1200" b="0" i="0" u="none" strike="noStrike" kern="1200" baseline="0" dirty="0" err="1">
                <a:solidFill>
                  <a:schemeClr val="tx1"/>
                </a:solidFill>
                <a:latin typeface="+mn-lt"/>
                <a:ea typeface="+mn-ea"/>
                <a:cs typeface="+mn-cs"/>
              </a:rPr>
              <a:t>surfacebased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(CVS)) in the MNI152 space using </a:t>
            </a:r>
            <a:r>
              <a:rPr lang="en-US" sz="1200" b="0" i="1" u="none" strike="noStrike" kern="1200" baseline="0" dirty="0">
                <a:solidFill>
                  <a:schemeClr val="tx1"/>
                </a:solidFill>
                <a:latin typeface="+mn-lt"/>
                <a:ea typeface="+mn-ea"/>
                <a:cs typeface="+mn-cs"/>
              </a:rPr>
              <a:t>mri_vol2surf </a:t>
            </a:r>
            <a:r>
              <a:rPr lang="en-US" sz="1200" b="0" i="0" u="none" strike="noStrike" kern="1200" baseline="0" dirty="0">
                <a:solidFill>
                  <a:schemeClr val="tx1"/>
                </a:solidFill>
                <a:latin typeface="+mn-lt"/>
                <a:ea typeface="+mn-ea"/>
                <a:cs typeface="+mn-cs"/>
              </a:rPr>
              <a:t>in </a:t>
            </a:r>
            <a:r>
              <a:rPr lang="en-US" sz="1200" b="0" i="0" u="none" strike="noStrike" kern="1200" baseline="0" dirty="0" err="1">
                <a:solidFill>
                  <a:schemeClr val="tx1"/>
                </a:solidFill>
                <a:latin typeface="+mn-lt"/>
                <a:ea typeface="+mn-ea"/>
                <a:cs typeface="+mn-cs"/>
              </a:rPr>
              <a:t>FreeSurfer</a:t>
            </a:r>
            <a:r>
              <a:rPr lang="en-US" sz="1200" b="0" i="0" u="none" strike="noStrike" kern="1200" baseline="0" dirty="0">
                <a:solidFill>
                  <a:schemeClr val="tx1"/>
                </a:solidFill>
                <a:latin typeface="+mn-lt"/>
                <a:ea typeface="+mn-ea"/>
                <a:cs typeface="+mn-cs"/>
              </a:rPr>
              <a:t> v7.3.2 198 with a projection distance</a:t>
            </a:r>
          </a:p>
          <a:p>
            <a:r>
              <a:rPr lang="en-US" sz="1200" b="0" i="0" u="none" strike="noStrike" kern="1200" baseline="0" dirty="0">
                <a:solidFill>
                  <a:schemeClr val="tx1"/>
                </a:solidFill>
                <a:latin typeface="+mn-lt"/>
                <a:ea typeface="+mn-ea"/>
                <a:cs typeface="+mn-cs"/>
              </a:rPr>
              <a:t>of 1.5mm and otherwise default parameters.</a:t>
            </a:r>
          </a:p>
          <a:p>
            <a:r>
              <a:rPr lang="en-US" sz="1200" b="1" i="0"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The average language network fMRI response across, respectively, 240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240 </a:t>
            </a:r>
            <a:r>
              <a:rPr lang="en-US" sz="1200" b="0" i="1" u="none" strike="noStrike" kern="1200" baseline="0" dirty="0">
                <a:solidFill>
                  <a:schemeClr val="tx1"/>
                </a:solidFill>
                <a:latin typeface="+mn-lt"/>
                <a:ea typeface="+mn-ea"/>
                <a:cs typeface="+mn-cs"/>
              </a:rPr>
              <a:t>suppress</a:t>
            </a:r>
            <a:r>
              <a:rPr lang="en-US" sz="1200" b="0" i="0" u="none" strike="noStrike" kern="1200" baseline="0" dirty="0">
                <a:solidFill>
                  <a:schemeClr val="tx1"/>
                </a:solidFill>
                <a:latin typeface="+mn-lt"/>
                <a:ea typeface="+mn-ea"/>
                <a:cs typeface="+mn-cs"/>
              </a:rPr>
              <a:t>, and 240</a:t>
            </a:r>
          </a:p>
          <a:p>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(randomly sampled from the superset of 250/250 </a:t>
            </a:r>
            <a:r>
              <a:rPr lang="en-US" sz="1200" b="0" i="1" u="none" strike="noStrike" kern="1200" baseline="0" dirty="0">
                <a:solidFill>
                  <a:schemeClr val="tx1"/>
                </a:solidFill>
                <a:latin typeface="+mn-lt"/>
                <a:ea typeface="+mn-ea"/>
                <a:cs typeface="+mn-cs"/>
              </a:rPr>
              <a:t>drive/suppress </a:t>
            </a:r>
            <a:r>
              <a:rPr lang="en-US" sz="1200" b="0" i="0" u="none" strike="noStrike" kern="1200" baseline="0" dirty="0">
                <a:solidFill>
                  <a:schemeClr val="tx1"/>
                </a:solidFill>
                <a:latin typeface="+mn-lt"/>
                <a:ea typeface="+mn-ea"/>
                <a:cs typeface="+mn-cs"/>
              </a:rPr>
              <a:t>sentences and 1,000</a:t>
            </a:r>
          </a:p>
          <a:p>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for n=4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 collected in a blocked fMRI paradigm. The evoked</a:t>
            </a:r>
          </a:p>
          <a:p>
            <a:r>
              <a:rPr lang="en-US" sz="1200" b="0" i="0" u="none" strike="noStrike" kern="1200" baseline="0" dirty="0">
                <a:solidFill>
                  <a:schemeClr val="tx1"/>
                </a:solidFill>
                <a:latin typeface="+mn-lt"/>
                <a:ea typeface="+mn-ea"/>
                <a:cs typeface="+mn-cs"/>
              </a:rPr>
              <a:t>BOLD response was 12.9% higher for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and 56.6% lower for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relative to</a:t>
            </a:r>
          </a:p>
          <a:p>
            <a:r>
              <a:rPr lang="en-IN" sz="1200" b="0" i="1" u="none" strike="noStrike" kern="1200" baseline="0" dirty="0">
                <a:solidFill>
                  <a:schemeClr val="tx1"/>
                </a:solidFill>
                <a:latin typeface="+mn-lt"/>
                <a:ea typeface="+mn-ea"/>
                <a:cs typeface="+mn-cs"/>
              </a:rPr>
              <a:t>baseline </a:t>
            </a:r>
            <a:r>
              <a:rPr lang="en-IN" sz="1200" b="0" i="0" u="none" strike="noStrike" kern="1200" baseline="0" dirty="0">
                <a:solidFill>
                  <a:schemeClr val="tx1"/>
                </a:solidFill>
                <a:latin typeface="+mn-lt"/>
                <a:ea typeface="+mn-ea"/>
                <a:cs typeface="+mn-cs"/>
              </a:rPr>
              <a:t>(SI 12B).</a:t>
            </a:r>
          </a:p>
          <a:p>
            <a:r>
              <a:rPr lang="en-US" sz="1200" b="1" i="0"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Example sentences from each condition.</a:t>
            </a:r>
            <a:endParaRPr lang="en-IN" dirty="0"/>
          </a:p>
        </p:txBody>
      </p:sp>
      <p:sp>
        <p:nvSpPr>
          <p:cNvPr id="4" name="Slide Number Placeholder 3">
            <a:extLst>
              <a:ext uri="{FF2B5EF4-FFF2-40B4-BE49-F238E27FC236}">
                <a16:creationId xmlns:a16="http://schemas.microsoft.com/office/drawing/2014/main" id="{40C28D40-0C5A-44E6-68BF-E0F5485DA22A}"/>
              </a:ext>
            </a:extLst>
          </p:cNvPr>
          <p:cNvSpPr>
            <a:spLocks noGrp="1"/>
          </p:cNvSpPr>
          <p:nvPr>
            <p:ph type="sldNum" sz="quarter" idx="5"/>
          </p:nvPr>
        </p:nvSpPr>
        <p:spPr/>
        <p:txBody>
          <a:bodyPr/>
          <a:lstStyle/>
          <a:p>
            <a:fld id="{A17CC37F-F01B-4280-A5A5-2FFF1CF8B992}" type="slidenum">
              <a:rPr lang="en-US" smtClean="0"/>
              <a:t>6</a:t>
            </a:fld>
            <a:endParaRPr lang="en-US"/>
          </a:p>
        </p:txBody>
      </p:sp>
    </p:spTree>
    <p:extLst>
      <p:ext uri="{BB962C8B-B14F-4D97-AF65-F5344CB8AC3E}">
        <p14:creationId xmlns:p14="http://schemas.microsoft.com/office/powerpoint/2010/main" val="242331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0C02-741F-BE10-6DFE-83DB64D81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9CA27-32D9-48B9-0CD0-01CC4A054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8EB20-3D5F-FCF8-4247-8926ED06167D}"/>
              </a:ext>
            </a:extLst>
          </p:cNvPr>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 Model-selected sentences successfully drive and suppress responses in the language</a:t>
            </a:r>
          </a:p>
          <a:p>
            <a:r>
              <a:rPr lang="en-IN" sz="1200" b="1" i="0" u="none" strike="noStrike" kern="1200" baseline="0" dirty="0">
                <a:solidFill>
                  <a:schemeClr val="tx1"/>
                </a:solidFill>
                <a:latin typeface="+mn-lt"/>
                <a:ea typeface="+mn-ea"/>
                <a:cs typeface="+mn-cs"/>
              </a:rPr>
              <a:t>network</a:t>
            </a:r>
            <a:r>
              <a:rPr lang="en-IN"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We used our encoding model to select sentences that would elicit maximal response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sentences)</a:t>
            </a:r>
          </a:p>
          <a:p>
            <a:r>
              <a:rPr lang="en-US" sz="1200" b="0" i="0" u="none" strike="noStrike" kern="1200" baseline="0" dirty="0">
                <a:solidFill>
                  <a:schemeClr val="tx1"/>
                </a:solidFill>
                <a:latin typeface="+mn-lt"/>
                <a:ea typeface="+mn-ea"/>
                <a:cs typeface="+mn-cs"/>
              </a:rPr>
              <a:t>or minimal response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sentences) in the functionally defined language network. To define</a:t>
            </a:r>
          </a:p>
          <a:p>
            <a:r>
              <a:rPr lang="en-US" sz="1200" b="0" i="0" u="none" strike="noStrike" kern="1200" baseline="0" dirty="0">
                <a:solidFill>
                  <a:schemeClr val="tx1"/>
                </a:solidFill>
                <a:latin typeface="+mn-lt"/>
                <a:ea typeface="+mn-ea"/>
                <a:cs typeface="+mn-cs"/>
              </a:rPr>
              <a:t>functional ROIs, we used demarcations (‘language parcels’; shown on the surface-inflated MNI152</a:t>
            </a:r>
          </a:p>
          <a:p>
            <a:r>
              <a:rPr lang="en-US" sz="1200" b="0" i="0" u="none" strike="noStrike" kern="1200" baseline="0" dirty="0">
                <a:solidFill>
                  <a:schemeClr val="tx1"/>
                </a:solidFill>
                <a:latin typeface="+mn-lt"/>
                <a:ea typeface="+mn-ea"/>
                <a:cs typeface="+mn-cs"/>
              </a:rPr>
              <a:t>template brain) within which most or all individuals in prior studies showed activity for the language</a:t>
            </a:r>
          </a:p>
          <a:p>
            <a:r>
              <a:rPr lang="en-US" sz="1200" b="0" i="0" u="none" strike="noStrike" kern="1200" baseline="0" dirty="0">
                <a:solidFill>
                  <a:schemeClr val="tx1"/>
                </a:solidFill>
                <a:latin typeface="+mn-lt"/>
                <a:ea typeface="+mn-ea"/>
                <a:cs typeface="+mn-cs"/>
              </a:rPr>
              <a:t>localizer contrast in large samples (e.g., 2,3). We defined the LH language network as regions within the</a:t>
            </a:r>
          </a:p>
          <a:p>
            <a:r>
              <a:rPr lang="en-US" sz="1200" b="0" i="0" u="none" strike="noStrike" kern="1200" baseline="0" dirty="0">
                <a:solidFill>
                  <a:schemeClr val="tx1"/>
                </a:solidFill>
                <a:latin typeface="+mn-lt"/>
                <a:ea typeface="+mn-ea"/>
                <a:cs typeface="+mn-cs"/>
              </a:rPr>
              <a:t>borders of these five parcels that were activated (top 10%) in the functional localizer acquired for each</a:t>
            </a:r>
          </a:p>
          <a:p>
            <a:r>
              <a:rPr lang="en-US" sz="1200" b="0" i="0" u="none" strike="noStrike" kern="1200" baseline="0" dirty="0">
                <a:solidFill>
                  <a:schemeClr val="tx1"/>
                </a:solidFill>
                <a:latin typeface="+mn-lt"/>
                <a:ea typeface="+mn-ea"/>
                <a:cs typeface="+mn-cs"/>
              </a:rPr>
              <a:t>participant (see brain visualizations in B and C).</a:t>
            </a:r>
          </a:p>
          <a:p>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The average language network fMRI response across, respectively, 250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250 </a:t>
            </a:r>
            <a:r>
              <a:rPr lang="en-US" sz="1200" b="0" i="1" u="none" strike="noStrike" kern="1200" baseline="0" dirty="0">
                <a:solidFill>
                  <a:schemeClr val="tx1"/>
                </a:solidFill>
                <a:latin typeface="+mn-lt"/>
                <a:ea typeface="+mn-ea"/>
                <a:cs typeface="+mn-cs"/>
              </a:rPr>
              <a:t>suppress</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1,000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for n=3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 collected in an event-related, single-trial fMRI</a:t>
            </a:r>
          </a:p>
          <a:p>
            <a:r>
              <a:rPr lang="en-US" sz="1200" b="0" i="0" u="none" strike="noStrike" kern="1200" baseline="0" dirty="0">
                <a:solidFill>
                  <a:schemeClr val="tx1"/>
                </a:solidFill>
                <a:latin typeface="+mn-lt"/>
                <a:ea typeface="+mn-ea"/>
                <a:cs typeface="+mn-cs"/>
              </a:rPr>
              <a:t>paradigm. In both B and C, individual points show the average of each condition per participant. fMRI</a:t>
            </a:r>
          </a:p>
          <a:p>
            <a:r>
              <a:rPr lang="en-US" sz="1200" b="0" i="0" u="none" strike="noStrike" kern="1200" baseline="0" dirty="0">
                <a:solidFill>
                  <a:schemeClr val="tx1"/>
                </a:solidFill>
                <a:latin typeface="+mn-lt"/>
                <a:ea typeface="+mn-ea"/>
                <a:cs typeface="+mn-cs"/>
              </a:rPr>
              <a:t>responses were z-scored session-wise (see SI 12A for responses without normalization; no key patterns</a:t>
            </a:r>
          </a:p>
          <a:p>
            <a:r>
              <a:rPr lang="en-US" sz="1200" b="0" i="0" u="none" strike="noStrike" kern="1200" baseline="0" dirty="0">
                <a:solidFill>
                  <a:schemeClr val="tx1"/>
                </a:solidFill>
                <a:latin typeface="+mn-lt"/>
                <a:ea typeface="+mn-ea"/>
                <a:cs typeface="+mn-cs"/>
              </a:rPr>
              <a:t>are affected). The evoked BOLD response was 85.7% higher for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and 97.5%</a:t>
            </a:r>
          </a:p>
          <a:p>
            <a:r>
              <a:rPr lang="en-US" sz="1200" b="0" i="0" u="none" strike="noStrike" kern="1200" baseline="0" dirty="0">
                <a:solidFill>
                  <a:schemeClr val="tx1"/>
                </a:solidFill>
                <a:latin typeface="+mn-lt"/>
                <a:ea typeface="+mn-ea"/>
                <a:cs typeface="+mn-cs"/>
              </a:rPr>
              <a:t>lower for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(SI 12A). Error bars show within-participant standard error of the</a:t>
            </a:r>
          </a:p>
          <a:p>
            <a:r>
              <a:rPr lang="en-US" sz="1200" b="0" i="0" u="none" strike="noStrike" kern="1200" baseline="0" dirty="0">
                <a:solidFill>
                  <a:schemeClr val="tx1"/>
                </a:solidFill>
                <a:latin typeface="+mn-lt"/>
                <a:ea typeface="+mn-ea"/>
                <a:cs typeface="+mn-cs"/>
              </a:rPr>
              <a:t>mean. The brain illustrations show the functionally defined language network in the participants of interest</a:t>
            </a:r>
          </a:p>
          <a:p>
            <a:r>
              <a:rPr lang="en-US" sz="1200" b="0" i="0" u="none" strike="noStrike" kern="1200" baseline="0" dirty="0">
                <a:solidFill>
                  <a:schemeClr val="tx1"/>
                </a:solidFill>
                <a:latin typeface="+mn-lt"/>
                <a:ea typeface="+mn-ea"/>
                <a:cs typeface="+mn-cs"/>
              </a:rPr>
              <a:t>on the surface-inflated brain, visualized in Freeview. For surface projections, volumetric data (in MNI</a:t>
            </a:r>
          </a:p>
          <a:p>
            <a:r>
              <a:rPr lang="en-US" sz="1200" b="0" i="0" u="none" strike="noStrike" kern="1200" baseline="0" dirty="0">
                <a:solidFill>
                  <a:schemeClr val="tx1"/>
                </a:solidFill>
                <a:latin typeface="+mn-lt"/>
                <a:ea typeface="+mn-ea"/>
                <a:cs typeface="+mn-cs"/>
              </a:rPr>
              <a:t>IXI549Space; SPM12 197) were registered to </a:t>
            </a:r>
            <a:r>
              <a:rPr lang="en-US" sz="1200" b="0" i="0" u="none" strike="noStrike" kern="1200" baseline="0" dirty="0" err="1">
                <a:solidFill>
                  <a:schemeClr val="tx1"/>
                </a:solidFill>
                <a:latin typeface="+mn-lt"/>
                <a:ea typeface="+mn-ea"/>
                <a:cs typeface="+mn-cs"/>
              </a:rPr>
              <a:t>FreeSurfer’s</a:t>
            </a:r>
            <a:r>
              <a:rPr lang="en-US" sz="1200" b="0" i="0" u="none" strike="noStrike" kern="1200" baseline="0" dirty="0">
                <a:solidFill>
                  <a:schemeClr val="tx1"/>
                </a:solidFill>
                <a:latin typeface="+mn-lt"/>
                <a:ea typeface="+mn-ea"/>
                <a:cs typeface="+mn-cs"/>
              </a:rPr>
              <a:t> CVS35 (combined volumetric and </a:t>
            </a:r>
            <a:r>
              <a:rPr lang="en-US" sz="1200" b="0" i="0" u="none" strike="noStrike" kern="1200" baseline="0" dirty="0" err="1">
                <a:solidFill>
                  <a:schemeClr val="tx1"/>
                </a:solidFill>
                <a:latin typeface="+mn-lt"/>
                <a:ea typeface="+mn-ea"/>
                <a:cs typeface="+mn-cs"/>
              </a:rPr>
              <a:t>surfacebased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(CVS)) in the MNI152 space using </a:t>
            </a:r>
            <a:r>
              <a:rPr lang="en-US" sz="1200" b="0" i="1" u="none" strike="noStrike" kern="1200" baseline="0" dirty="0">
                <a:solidFill>
                  <a:schemeClr val="tx1"/>
                </a:solidFill>
                <a:latin typeface="+mn-lt"/>
                <a:ea typeface="+mn-ea"/>
                <a:cs typeface="+mn-cs"/>
              </a:rPr>
              <a:t>mri_vol2surf </a:t>
            </a:r>
            <a:r>
              <a:rPr lang="en-US" sz="1200" b="0" i="0" u="none" strike="noStrike" kern="1200" baseline="0" dirty="0">
                <a:solidFill>
                  <a:schemeClr val="tx1"/>
                </a:solidFill>
                <a:latin typeface="+mn-lt"/>
                <a:ea typeface="+mn-ea"/>
                <a:cs typeface="+mn-cs"/>
              </a:rPr>
              <a:t>in </a:t>
            </a:r>
            <a:r>
              <a:rPr lang="en-US" sz="1200" b="0" i="0" u="none" strike="noStrike" kern="1200" baseline="0" dirty="0" err="1">
                <a:solidFill>
                  <a:schemeClr val="tx1"/>
                </a:solidFill>
                <a:latin typeface="+mn-lt"/>
                <a:ea typeface="+mn-ea"/>
                <a:cs typeface="+mn-cs"/>
              </a:rPr>
              <a:t>FreeSurfer</a:t>
            </a:r>
            <a:r>
              <a:rPr lang="en-US" sz="1200" b="0" i="0" u="none" strike="noStrike" kern="1200" baseline="0" dirty="0">
                <a:solidFill>
                  <a:schemeClr val="tx1"/>
                </a:solidFill>
                <a:latin typeface="+mn-lt"/>
                <a:ea typeface="+mn-ea"/>
                <a:cs typeface="+mn-cs"/>
              </a:rPr>
              <a:t> v7.3.2 198 with a projection distance</a:t>
            </a:r>
          </a:p>
          <a:p>
            <a:r>
              <a:rPr lang="en-US" sz="1200" b="0" i="0" u="none" strike="noStrike" kern="1200" baseline="0" dirty="0">
                <a:solidFill>
                  <a:schemeClr val="tx1"/>
                </a:solidFill>
                <a:latin typeface="+mn-lt"/>
                <a:ea typeface="+mn-ea"/>
                <a:cs typeface="+mn-cs"/>
              </a:rPr>
              <a:t>of 1.5mm and otherwise default parameters.</a:t>
            </a:r>
          </a:p>
          <a:p>
            <a:r>
              <a:rPr lang="en-US" sz="1200" b="1" i="0"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The average language network fMRI response across, respectively, 240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240 </a:t>
            </a:r>
            <a:r>
              <a:rPr lang="en-US" sz="1200" b="0" i="1" u="none" strike="noStrike" kern="1200" baseline="0" dirty="0">
                <a:solidFill>
                  <a:schemeClr val="tx1"/>
                </a:solidFill>
                <a:latin typeface="+mn-lt"/>
                <a:ea typeface="+mn-ea"/>
                <a:cs typeface="+mn-cs"/>
              </a:rPr>
              <a:t>suppress</a:t>
            </a:r>
            <a:r>
              <a:rPr lang="en-US" sz="1200" b="0" i="0" u="none" strike="noStrike" kern="1200" baseline="0" dirty="0">
                <a:solidFill>
                  <a:schemeClr val="tx1"/>
                </a:solidFill>
                <a:latin typeface="+mn-lt"/>
                <a:ea typeface="+mn-ea"/>
                <a:cs typeface="+mn-cs"/>
              </a:rPr>
              <a:t>, and 240</a:t>
            </a:r>
          </a:p>
          <a:p>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(randomly sampled from the superset of 250/250 </a:t>
            </a:r>
            <a:r>
              <a:rPr lang="en-US" sz="1200" b="0" i="1" u="none" strike="noStrike" kern="1200" baseline="0" dirty="0">
                <a:solidFill>
                  <a:schemeClr val="tx1"/>
                </a:solidFill>
                <a:latin typeface="+mn-lt"/>
                <a:ea typeface="+mn-ea"/>
                <a:cs typeface="+mn-cs"/>
              </a:rPr>
              <a:t>drive/suppress </a:t>
            </a:r>
            <a:r>
              <a:rPr lang="en-US" sz="1200" b="0" i="0" u="none" strike="noStrike" kern="1200" baseline="0" dirty="0">
                <a:solidFill>
                  <a:schemeClr val="tx1"/>
                </a:solidFill>
                <a:latin typeface="+mn-lt"/>
                <a:ea typeface="+mn-ea"/>
                <a:cs typeface="+mn-cs"/>
              </a:rPr>
              <a:t>sentences and 1,000</a:t>
            </a:r>
          </a:p>
          <a:p>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sentences) for n=4 </a:t>
            </a:r>
            <a:r>
              <a:rPr lang="en-US" sz="1200" b="0" i="1" u="none" strike="noStrike" kern="1200" baseline="0" dirty="0">
                <a:solidFill>
                  <a:schemeClr val="tx1"/>
                </a:solidFill>
                <a:latin typeface="+mn-lt"/>
                <a:ea typeface="+mn-ea"/>
                <a:cs typeface="+mn-cs"/>
              </a:rPr>
              <a:t>evaluation </a:t>
            </a:r>
            <a:r>
              <a:rPr lang="en-US" sz="1200" b="0" i="0" u="none" strike="noStrike" kern="1200" baseline="0" dirty="0">
                <a:solidFill>
                  <a:schemeClr val="tx1"/>
                </a:solidFill>
                <a:latin typeface="+mn-lt"/>
                <a:ea typeface="+mn-ea"/>
                <a:cs typeface="+mn-cs"/>
              </a:rPr>
              <a:t>participants, collected in a blocked fMRI paradigm. The evoked</a:t>
            </a:r>
          </a:p>
          <a:p>
            <a:r>
              <a:rPr lang="en-US" sz="1200" b="0" i="0" u="none" strike="noStrike" kern="1200" baseline="0" dirty="0">
                <a:solidFill>
                  <a:schemeClr val="tx1"/>
                </a:solidFill>
                <a:latin typeface="+mn-lt"/>
                <a:ea typeface="+mn-ea"/>
                <a:cs typeface="+mn-cs"/>
              </a:rPr>
              <a:t>BOLD response was 12.9% higher for </a:t>
            </a:r>
            <a:r>
              <a:rPr lang="en-US" sz="1200" b="0" i="1" u="none" strike="noStrike" kern="1200" baseline="0" dirty="0">
                <a:solidFill>
                  <a:schemeClr val="tx1"/>
                </a:solidFill>
                <a:latin typeface="+mn-lt"/>
                <a:ea typeface="+mn-ea"/>
                <a:cs typeface="+mn-cs"/>
              </a:rPr>
              <a:t>drive </a:t>
            </a:r>
            <a:r>
              <a:rPr lang="en-US" sz="1200" b="0" i="0" u="none" strike="noStrike" kern="1200" baseline="0" dirty="0">
                <a:solidFill>
                  <a:schemeClr val="tx1"/>
                </a:solidFill>
                <a:latin typeface="+mn-lt"/>
                <a:ea typeface="+mn-ea"/>
                <a:cs typeface="+mn-cs"/>
              </a:rPr>
              <a:t>relative to </a:t>
            </a:r>
            <a:r>
              <a:rPr lang="en-US" sz="1200" b="0" i="1" u="none" strike="noStrike" kern="1200" baseline="0" dirty="0">
                <a:solidFill>
                  <a:schemeClr val="tx1"/>
                </a:solidFill>
                <a:latin typeface="+mn-lt"/>
                <a:ea typeface="+mn-ea"/>
                <a:cs typeface="+mn-cs"/>
              </a:rPr>
              <a:t>baseline </a:t>
            </a:r>
            <a:r>
              <a:rPr lang="en-US" sz="1200" b="0" i="0" u="none" strike="noStrike" kern="1200" baseline="0" dirty="0">
                <a:solidFill>
                  <a:schemeClr val="tx1"/>
                </a:solidFill>
                <a:latin typeface="+mn-lt"/>
                <a:ea typeface="+mn-ea"/>
                <a:cs typeface="+mn-cs"/>
              </a:rPr>
              <a:t>and 56.6% lower for </a:t>
            </a:r>
            <a:r>
              <a:rPr lang="en-US" sz="1200" b="0" i="1" u="none" strike="noStrike" kern="1200" baseline="0" dirty="0">
                <a:solidFill>
                  <a:schemeClr val="tx1"/>
                </a:solidFill>
                <a:latin typeface="+mn-lt"/>
                <a:ea typeface="+mn-ea"/>
                <a:cs typeface="+mn-cs"/>
              </a:rPr>
              <a:t>suppress </a:t>
            </a:r>
            <a:r>
              <a:rPr lang="en-US" sz="1200" b="0" i="0" u="none" strike="noStrike" kern="1200" baseline="0" dirty="0">
                <a:solidFill>
                  <a:schemeClr val="tx1"/>
                </a:solidFill>
                <a:latin typeface="+mn-lt"/>
                <a:ea typeface="+mn-ea"/>
                <a:cs typeface="+mn-cs"/>
              </a:rPr>
              <a:t>relative to</a:t>
            </a:r>
          </a:p>
          <a:p>
            <a:r>
              <a:rPr lang="en-IN" sz="1200" b="0" i="1" u="none" strike="noStrike" kern="1200" baseline="0" dirty="0">
                <a:solidFill>
                  <a:schemeClr val="tx1"/>
                </a:solidFill>
                <a:latin typeface="+mn-lt"/>
                <a:ea typeface="+mn-ea"/>
                <a:cs typeface="+mn-cs"/>
              </a:rPr>
              <a:t>baseline </a:t>
            </a:r>
            <a:r>
              <a:rPr lang="en-IN" sz="1200" b="0" i="0" u="none" strike="noStrike" kern="1200" baseline="0" dirty="0">
                <a:solidFill>
                  <a:schemeClr val="tx1"/>
                </a:solidFill>
                <a:latin typeface="+mn-lt"/>
                <a:ea typeface="+mn-ea"/>
                <a:cs typeface="+mn-cs"/>
              </a:rPr>
              <a:t>(SI 12B).</a:t>
            </a:r>
          </a:p>
          <a:p>
            <a:r>
              <a:rPr lang="en-US" sz="1200" b="1" i="0"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Example sentences from each condition.</a:t>
            </a:r>
            <a:endParaRPr lang="en-IN" dirty="0"/>
          </a:p>
        </p:txBody>
      </p:sp>
      <p:sp>
        <p:nvSpPr>
          <p:cNvPr id="4" name="Slide Number Placeholder 3">
            <a:extLst>
              <a:ext uri="{FF2B5EF4-FFF2-40B4-BE49-F238E27FC236}">
                <a16:creationId xmlns:a16="http://schemas.microsoft.com/office/drawing/2014/main" id="{FE49D09D-0D69-80CD-E4E1-BAB1D114B677}"/>
              </a:ext>
            </a:extLst>
          </p:cNvPr>
          <p:cNvSpPr>
            <a:spLocks noGrp="1"/>
          </p:cNvSpPr>
          <p:nvPr>
            <p:ph type="sldNum" sz="quarter" idx="5"/>
          </p:nvPr>
        </p:nvSpPr>
        <p:spPr/>
        <p:txBody>
          <a:bodyPr/>
          <a:lstStyle/>
          <a:p>
            <a:fld id="{A17CC37F-F01B-4280-A5A5-2FFF1CF8B992}" type="slidenum">
              <a:rPr lang="en-US" smtClean="0"/>
              <a:t>7</a:t>
            </a:fld>
            <a:endParaRPr lang="en-US"/>
          </a:p>
        </p:txBody>
      </p:sp>
    </p:spTree>
    <p:extLst>
      <p:ext uri="{BB962C8B-B14F-4D97-AF65-F5344CB8AC3E}">
        <p14:creationId xmlns:p14="http://schemas.microsoft.com/office/powerpoint/2010/main" val="316722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Driving single-voxel response with generative causal testing. (a) </a:t>
            </a:r>
            <a:r>
              <a:rPr lang="en-US" sz="1200" b="0" i="0" u="none" strike="noStrike" kern="1200" baseline="0" dirty="0" err="1">
                <a:solidFill>
                  <a:schemeClr val="tx1"/>
                </a:solidFill>
                <a:latin typeface="+mn-lt"/>
                <a:ea typeface="+mn-ea"/>
                <a:cs typeface="+mn-cs"/>
              </a:rPr>
              <a:t>Voxelwise</a:t>
            </a:r>
            <a:r>
              <a:rPr lang="en-US" sz="1200" b="0" i="0" u="none" strike="noStrike" kern="1200" baseline="0" dirty="0">
                <a:solidFill>
                  <a:schemeClr val="tx1"/>
                </a:solidFill>
                <a:latin typeface="+mn-lt"/>
                <a:ea typeface="+mn-ea"/>
                <a:cs typeface="+mn-cs"/>
              </a:rPr>
              <a:t> BOLD responses were</a:t>
            </a:r>
          </a:p>
          <a:p>
            <a:r>
              <a:rPr lang="en-US" sz="1200" b="0" i="0" u="none" strike="noStrike" kern="1200" baseline="0" dirty="0">
                <a:solidFill>
                  <a:schemeClr val="tx1"/>
                </a:solidFill>
                <a:latin typeface="+mn-lt"/>
                <a:ea typeface="+mn-ea"/>
                <a:cs typeface="+mn-cs"/>
              </a:rPr>
              <a:t>recorded using fMRI as human subjects listened to 20 hours of narrative stories. An encoding model f was fit to predict</a:t>
            </a:r>
          </a:p>
          <a:p>
            <a:r>
              <a:rPr lang="en-US" sz="1200" b="0" i="0" u="none" strike="noStrike" kern="1200" baseline="0" dirty="0">
                <a:solidFill>
                  <a:schemeClr val="tx1"/>
                </a:solidFill>
                <a:latin typeface="+mn-lt"/>
                <a:ea typeface="+mn-ea"/>
                <a:cs typeface="+mn-cs"/>
              </a:rPr>
              <a:t>these responses from the story text. f consists of a linear model fit on representations extracted from an LLM, which are</a:t>
            </a:r>
          </a:p>
          <a:p>
            <a:r>
              <a:rPr lang="en-US" sz="1200" b="0" i="0" u="none" strike="noStrike" kern="1200" baseline="0" dirty="0">
                <a:solidFill>
                  <a:schemeClr val="tx1"/>
                </a:solidFill>
                <a:latin typeface="+mn-lt"/>
                <a:ea typeface="+mn-ea"/>
                <a:cs typeface="+mn-cs"/>
              </a:rPr>
              <a:t>not readily interpretable. Encoding models were tested by predicting responses on held-out fMRI data, and only </a:t>
            </a:r>
            <a:r>
              <a:rPr lang="en-US" sz="1200" b="0" i="0" u="none" strike="noStrike" kern="1200" baseline="0" dirty="0" err="1">
                <a:solidFill>
                  <a:schemeClr val="tx1"/>
                </a:solidFill>
                <a:latin typeface="+mn-lt"/>
                <a:ea typeface="+mn-ea"/>
                <a:cs typeface="+mn-cs"/>
              </a:rPr>
              <a:t>wellperforming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models were selected for further analysis. (b) We used an automated procedure to find a verbal description</a:t>
            </a:r>
          </a:p>
          <a:p>
            <a:r>
              <a:rPr lang="en-US" sz="1200" b="0" i="0" u="none" strike="noStrike" kern="1200" baseline="0" dirty="0">
                <a:solidFill>
                  <a:schemeClr val="tx1"/>
                </a:solidFill>
                <a:latin typeface="+mn-lt"/>
                <a:ea typeface="+mn-ea"/>
                <a:cs typeface="+mn-cs"/>
              </a:rPr>
              <a:t>of the function that f computes for each voxel. First, we tested f on a large catalog of n-grams (n = 1, 2, 3) and found</a:t>
            </a:r>
          </a:p>
          <a:p>
            <a:r>
              <a:rPr lang="en-US" sz="1200" b="0" i="0" u="none" strike="noStrike" kern="1200" baseline="0" dirty="0">
                <a:solidFill>
                  <a:schemeClr val="tx1"/>
                </a:solidFill>
                <a:latin typeface="+mn-lt"/>
                <a:ea typeface="+mn-ea"/>
                <a:cs typeface="+mn-cs"/>
              </a:rPr>
              <a:t>those that maximally drove predicted responses. These n-grams were then summarized into stable explanation candidates</a:t>
            </a:r>
          </a:p>
          <a:p>
            <a:r>
              <a:rPr lang="en-US" sz="1200" b="0" i="0" u="none" strike="noStrike" kern="1200" baseline="0" dirty="0">
                <a:solidFill>
                  <a:schemeClr val="tx1"/>
                </a:solidFill>
                <a:latin typeface="+mn-lt"/>
                <a:ea typeface="+mn-ea"/>
                <a:cs typeface="+mn-cs"/>
              </a:rPr>
              <a:t>using a powerful instruction-tuned LLM. Finally, we evaluated each explanation candidate by generating corresponding</a:t>
            </a:r>
          </a:p>
          <a:p>
            <a:r>
              <a:rPr lang="en-US" sz="1200" b="0" i="0" u="none" strike="noStrike" kern="1200" baseline="0" dirty="0">
                <a:solidFill>
                  <a:schemeClr val="tx1"/>
                </a:solidFill>
                <a:latin typeface="+mn-lt"/>
                <a:ea typeface="+mn-ea"/>
                <a:cs typeface="+mn-cs"/>
              </a:rPr>
              <a:t>synthetic sentences and testing that these sentences yielded large predictions from f. (c) To test whether the generated</a:t>
            </a:r>
          </a:p>
          <a:p>
            <a:r>
              <a:rPr lang="en-US" sz="1200" b="0" i="0" u="none" strike="noStrike" kern="1200" baseline="0" dirty="0">
                <a:solidFill>
                  <a:schemeClr val="tx1"/>
                </a:solidFill>
                <a:latin typeface="+mn-lt"/>
                <a:ea typeface="+mn-ea"/>
                <a:cs typeface="+mn-cs"/>
              </a:rPr>
              <a:t>explanations were causally related to activation in the brain, we used an LLM to produce synthetic narrative stories</a:t>
            </a:r>
          </a:p>
          <a:p>
            <a:r>
              <a:rPr lang="en-US" sz="1200" b="0" i="0" u="none" strike="noStrike" kern="1200" baseline="0" dirty="0">
                <a:solidFill>
                  <a:schemeClr val="tx1"/>
                </a:solidFill>
                <a:latin typeface="+mn-lt"/>
                <a:ea typeface="+mn-ea"/>
                <a:cs typeface="+mn-cs"/>
              </a:rPr>
              <a:t>where each paragraph is designed to drive responses based on the generated explanation for one voxel. For each subject</a:t>
            </a:r>
          </a:p>
          <a:p>
            <a:r>
              <a:rPr lang="en-US" sz="1200" b="0" i="0" u="none" strike="noStrike" kern="1200" baseline="0" dirty="0">
                <a:solidFill>
                  <a:schemeClr val="tx1"/>
                </a:solidFill>
                <a:latin typeface="+mn-lt"/>
                <a:ea typeface="+mn-ea"/>
                <a:cs typeface="+mn-cs"/>
              </a:rPr>
              <a:t>we constructed stories to drive 17 well-modeled voxels with diverse selectivity. These stories were then presented to the</a:t>
            </a:r>
          </a:p>
          <a:p>
            <a:r>
              <a:rPr lang="en-US" sz="1200" b="0" i="0" u="none" strike="noStrike" kern="1200" baseline="0" dirty="0">
                <a:solidFill>
                  <a:schemeClr val="tx1"/>
                </a:solidFill>
                <a:latin typeface="+mn-lt"/>
                <a:ea typeface="+mn-ea"/>
                <a:cs typeface="+mn-cs"/>
              </a:rPr>
              <a:t>subjects in a second fMRI experiment. (d) Average BOLD response during its driving paragraph for each voxel, relative</a:t>
            </a:r>
          </a:p>
          <a:p>
            <a:r>
              <a:rPr lang="en-US" sz="1200" b="0" i="0" u="none" strike="noStrike" kern="1200" baseline="0" dirty="0">
                <a:solidFill>
                  <a:schemeClr val="tx1"/>
                </a:solidFill>
                <a:latin typeface="+mn-lt"/>
                <a:ea typeface="+mn-ea"/>
                <a:cs typeface="+mn-cs"/>
              </a:rPr>
              <a:t>to baseline, i.e. average response to all non-driving paragraphs. On average, driven responses were significantly higher</a:t>
            </a:r>
          </a:p>
          <a:p>
            <a:r>
              <a:rPr lang="en-US" sz="1200" b="0" i="0" u="none" strike="noStrike" kern="1200" baseline="0" dirty="0">
                <a:solidFill>
                  <a:schemeClr val="tx1"/>
                </a:solidFill>
                <a:latin typeface="+mn-lt"/>
                <a:ea typeface="+mn-ea"/>
                <a:cs typeface="+mn-cs"/>
              </a:rPr>
              <a:t>than baseline for each subject (p = 0.020 (S01), p &lt; 10−5 (S02), p = 0.009 (S03); permutation test, FDR-corrected). For</a:t>
            </a:r>
          </a:p>
          <a:p>
            <a:r>
              <a:rPr lang="en-US" sz="1200" b="0" i="0" u="none" strike="noStrike" kern="1200" baseline="0" dirty="0">
                <a:solidFill>
                  <a:schemeClr val="tx1"/>
                </a:solidFill>
                <a:latin typeface="+mn-lt"/>
                <a:ea typeface="+mn-ea"/>
                <a:cs typeface="+mn-cs"/>
              </a:rPr>
              <a:t>well-driven voxels, this means that the generated explanation is causally related to activation of that voxel, and thus that</a:t>
            </a:r>
          </a:p>
          <a:p>
            <a:r>
              <a:rPr lang="en-US" sz="1200" b="0" i="0" u="none" strike="noStrike" kern="1200" baseline="0" dirty="0">
                <a:solidFill>
                  <a:schemeClr val="tx1"/>
                </a:solidFill>
                <a:latin typeface="+mn-lt"/>
                <a:ea typeface="+mn-ea"/>
                <a:cs typeface="+mn-cs"/>
              </a:rPr>
              <a:t>we have successfully translated the LLM-based encoding model into a verbal explanation. (e) Average BOLD response for</a:t>
            </a:r>
          </a:p>
          <a:p>
            <a:r>
              <a:rPr lang="en-US" sz="1200" b="0" i="0" u="none" strike="noStrike" kern="1200" baseline="0" dirty="0">
                <a:solidFill>
                  <a:schemeClr val="tx1"/>
                </a:solidFill>
                <a:latin typeface="+mn-lt"/>
                <a:ea typeface="+mn-ea"/>
                <a:cs typeface="+mn-cs"/>
              </a:rPr>
              <a:t>each selected voxel to each of the driving paragraphs in one subject (S02). Responses to the driving paragraph generated</a:t>
            </a:r>
          </a:p>
          <a:p>
            <a:r>
              <a:rPr lang="en-US" sz="1200" b="0" i="0" u="none" strike="noStrike" kern="1200" baseline="0" dirty="0">
                <a:solidFill>
                  <a:schemeClr val="tx1"/>
                </a:solidFill>
                <a:latin typeface="+mn-lt"/>
                <a:ea typeface="+mn-ea"/>
                <a:cs typeface="+mn-cs"/>
              </a:rPr>
              <a:t>using the explanation for that voxel appear along the main diagonal. Explanations that were used to construct the driving</a:t>
            </a:r>
          </a:p>
          <a:p>
            <a:r>
              <a:rPr lang="en-US" sz="1200" b="0" i="0" u="none" strike="noStrike" kern="1200" baseline="0" dirty="0">
                <a:solidFill>
                  <a:schemeClr val="tx1"/>
                </a:solidFill>
                <a:latin typeface="+mn-lt"/>
                <a:ea typeface="+mn-ea"/>
                <a:cs typeface="+mn-cs"/>
              </a:rPr>
              <a:t>paragraphs are shown below. BOLD responses were generally high for the driving paragraphs for each voxel as well as</a:t>
            </a:r>
          </a:p>
          <a:p>
            <a:r>
              <a:rPr lang="en-US" sz="1200" b="0" i="0" u="none" strike="noStrike" kern="1200" baseline="0" dirty="0">
                <a:solidFill>
                  <a:schemeClr val="tx1"/>
                </a:solidFill>
                <a:latin typeface="+mn-lt"/>
                <a:ea typeface="+mn-ea"/>
                <a:cs typeface="+mn-cs"/>
              </a:rPr>
              <a:t>semantically related paragraphs (e.g. directions and locations, emotional expression and laughter).</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8</a:t>
            </a:fld>
            <a:endParaRPr lang="en-US"/>
          </a:p>
        </p:txBody>
      </p:sp>
    </p:spTree>
    <p:extLst>
      <p:ext uri="{BB962C8B-B14F-4D97-AF65-F5344CB8AC3E}">
        <p14:creationId xmlns:p14="http://schemas.microsoft.com/office/powerpoint/2010/main" val="92538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 1: Driving single-voxel response with generative causal testing. (a) </a:t>
            </a:r>
            <a:r>
              <a:rPr lang="en-US" sz="1200" b="0" i="0" u="none" strike="noStrike" kern="1200" baseline="0" dirty="0" err="1">
                <a:solidFill>
                  <a:schemeClr val="tx1"/>
                </a:solidFill>
                <a:latin typeface="+mn-lt"/>
                <a:ea typeface="+mn-ea"/>
                <a:cs typeface="+mn-cs"/>
              </a:rPr>
              <a:t>Voxelwise</a:t>
            </a:r>
            <a:r>
              <a:rPr lang="en-US" sz="1200" b="0" i="0" u="none" strike="noStrike" kern="1200" baseline="0" dirty="0">
                <a:solidFill>
                  <a:schemeClr val="tx1"/>
                </a:solidFill>
                <a:latin typeface="+mn-lt"/>
                <a:ea typeface="+mn-ea"/>
                <a:cs typeface="+mn-cs"/>
              </a:rPr>
              <a:t> BOLD responses were</a:t>
            </a:r>
          </a:p>
          <a:p>
            <a:r>
              <a:rPr lang="en-US" sz="1200" b="0" i="0" u="none" strike="noStrike" kern="1200" baseline="0" dirty="0">
                <a:solidFill>
                  <a:schemeClr val="tx1"/>
                </a:solidFill>
                <a:latin typeface="+mn-lt"/>
                <a:ea typeface="+mn-ea"/>
                <a:cs typeface="+mn-cs"/>
              </a:rPr>
              <a:t>recorded using fMRI as human subjects listened to 20 hours of narrative stories. An encoding model f was fit to predict</a:t>
            </a:r>
          </a:p>
          <a:p>
            <a:r>
              <a:rPr lang="en-US" sz="1200" b="0" i="0" u="none" strike="noStrike" kern="1200" baseline="0" dirty="0">
                <a:solidFill>
                  <a:schemeClr val="tx1"/>
                </a:solidFill>
                <a:latin typeface="+mn-lt"/>
                <a:ea typeface="+mn-ea"/>
                <a:cs typeface="+mn-cs"/>
              </a:rPr>
              <a:t>these responses from the story text. f consists of a linear model fit on representations extracted from an LLM, which are</a:t>
            </a:r>
          </a:p>
          <a:p>
            <a:r>
              <a:rPr lang="en-US" sz="1200" b="0" i="0" u="none" strike="noStrike" kern="1200" baseline="0" dirty="0">
                <a:solidFill>
                  <a:schemeClr val="tx1"/>
                </a:solidFill>
                <a:latin typeface="+mn-lt"/>
                <a:ea typeface="+mn-ea"/>
                <a:cs typeface="+mn-cs"/>
              </a:rPr>
              <a:t>not readily interpretable. Encoding models were tested by predicting responses on held-out fMRI data, and only </a:t>
            </a:r>
            <a:r>
              <a:rPr lang="en-US" sz="1200" b="0" i="0" u="none" strike="noStrike" kern="1200" baseline="0" dirty="0" err="1">
                <a:solidFill>
                  <a:schemeClr val="tx1"/>
                </a:solidFill>
                <a:latin typeface="+mn-lt"/>
                <a:ea typeface="+mn-ea"/>
                <a:cs typeface="+mn-cs"/>
              </a:rPr>
              <a:t>wellperforming</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models were selected for further analysis. (b) We used an automated procedure to find a verbal description</a:t>
            </a:r>
          </a:p>
          <a:p>
            <a:r>
              <a:rPr lang="en-US" sz="1200" b="0" i="0" u="none" strike="noStrike" kern="1200" baseline="0" dirty="0">
                <a:solidFill>
                  <a:schemeClr val="tx1"/>
                </a:solidFill>
                <a:latin typeface="+mn-lt"/>
                <a:ea typeface="+mn-ea"/>
                <a:cs typeface="+mn-cs"/>
              </a:rPr>
              <a:t>of the function that f computes for each voxel. First, we tested f on a large catalog of n-grams (n = 1, 2, 3) and found</a:t>
            </a:r>
          </a:p>
          <a:p>
            <a:r>
              <a:rPr lang="en-US" sz="1200" b="0" i="0" u="none" strike="noStrike" kern="1200" baseline="0" dirty="0">
                <a:solidFill>
                  <a:schemeClr val="tx1"/>
                </a:solidFill>
                <a:latin typeface="+mn-lt"/>
                <a:ea typeface="+mn-ea"/>
                <a:cs typeface="+mn-cs"/>
              </a:rPr>
              <a:t>those that maximally drove predicted responses. These n-grams were then summarized into stable explanation candidates</a:t>
            </a:r>
          </a:p>
          <a:p>
            <a:r>
              <a:rPr lang="en-US" sz="1200" b="0" i="0" u="none" strike="noStrike" kern="1200" baseline="0" dirty="0">
                <a:solidFill>
                  <a:schemeClr val="tx1"/>
                </a:solidFill>
                <a:latin typeface="+mn-lt"/>
                <a:ea typeface="+mn-ea"/>
                <a:cs typeface="+mn-cs"/>
              </a:rPr>
              <a:t>using a powerful instruction-tuned LLM. Finally, we evaluated each explanation candidate by generating corresponding</a:t>
            </a:r>
          </a:p>
          <a:p>
            <a:r>
              <a:rPr lang="en-US" sz="1200" b="0" i="0" u="none" strike="noStrike" kern="1200" baseline="0" dirty="0">
                <a:solidFill>
                  <a:schemeClr val="tx1"/>
                </a:solidFill>
                <a:latin typeface="+mn-lt"/>
                <a:ea typeface="+mn-ea"/>
                <a:cs typeface="+mn-cs"/>
              </a:rPr>
              <a:t>synthetic sentences and testing that these sentences yielded large predictions from f. (c) To test whether the generated</a:t>
            </a:r>
          </a:p>
          <a:p>
            <a:r>
              <a:rPr lang="en-US" sz="1200" b="0" i="0" u="none" strike="noStrike" kern="1200" baseline="0" dirty="0">
                <a:solidFill>
                  <a:schemeClr val="tx1"/>
                </a:solidFill>
                <a:latin typeface="+mn-lt"/>
                <a:ea typeface="+mn-ea"/>
                <a:cs typeface="+mn-cs"/>
              </a:rPr>
              <a:t>explanations were causally related to activation in the brain, we used an LLM to produce synthetic narrative stories</a:t>
            </a:r>
          </a:p>
          <a:p>
            <a:r>
              <a:rPr lang="en-US" sz="1200" b="0" i="0" u="none" strike="noStrike" kern="1200" baseline="0" dirty="0">
                <a:solidFill>
                  <a:schemeClr val="tx1"/>
                </a:solidFill>
                <a:latin typeface="+mn-lt"/>
                <a:ea typeface="+mn-ea"/>
                <a:cs typeface="+mn-cs"/>
              </a:rPr>
              <a:t>where each paragraph is designed to drive responses based on the generated explanation for one voxel. For each subject</a:t>
            </a:r>
          </a:p>
          <a:p>
            <a:r>
              <a:rPr lang="en-US" sz="1200" b="0" i="0" u="none" strike="noStrike" kern="1200" baseline="0" dirty="0">
                <a:solidFill>
                  <a:schemeClr val="tx1"/>
                </a:solidFill>
                <a:latin typeface="+mn-lt"/>
                <a:ea typeface="+mn-ea"/>
                <a:cs typeface="+mn-cs"/>
              </a:rPr>
              <a:t>we constructed stories to drive 17 well-modeled voxels with diverse selectivity. These stories were then presented to the</a:t>
            </a:r>
          </a:p>
          <a:p>
            <a:r>
              <a:rPr lang="en-US" sz="1200" b="0" i="0" u="none" strike="noStrike" kern="1200" baseline="0" dirty="0">
                <a:solidFill>
                  <a:schemeClr val="tx1"/>
                </a:solidFill>
                <a:latin typeface="+mn-lt"/>
                <a:ea typeface="+mn-ea"/>
                <a:cs typeface="+mn-cs"/>
              </a:rPr>
              <a:t>subjects in a second fMRI experiment. (d) Average BOLD response during its driving paragraph for each voxel, relative</a:t>
            </a:r>
          </a:p>
          <a:p>
            <a:r>
              <a:rPr lang="en-US" sz="1200" b="0" i="0" u="none" strike="noStrike" kern="1200" baseline="0" dirty="0">
                <a:solidFill>
                  <a:schemeClr val="tx1"/>
                </a:solidFill>
                <a:latin typeface="+mn-lt"/>
                <a:ea typeface="+mn-ea"/>
                <a:cs typeface="+mn-cs"/>
              </a:rPr>
              <a:t>to baseline, i.e. average response to all non-driving paragraphs. On average, driven responses were significantly higher</a:t>
            </a:r>
          </a:p>
          <a:p>
            <a:r>
              <a:rPr lang="en-US" sz="1200" b="0" i="0" u="none" strike="noStrike" kern="1200" baseline="0" dirty="0">
                <a:solidFill>
                  <a:schemeClr val="tx1"/>
                </a:solidFill>
                <a:latin typeface="+mn-lt"/>
                <a:ea typeface="+mn-ea"/>
                <a:cs typeface="+mn-cs"/>
              </a:rPr>
              <a:t>than baseline for each subject (p = 0.020 (S01), p &lt; 10−5 (S02), p = 0.009 (S03); permutation test, FDR-corrected). For</a:t>
            </a:r>
          </a:p>
          <a:p>
            <a:r>
              <a:rPr lang="en-US" sz="1200" b="0" i="0" u="none" strike="noStrike" kern="1200" baseline="0" dirty="0">
                <a:solidFill>
                  <a:schemeClr val="tx1"/>
                </a:solidFill>
                <a:latin typeface="+mn-lt"/>
                <a:ea typeface="+mn-ea"/>
                <a:cs typeface="+mn-cs"/>
              </a:rPr>
              <a:t>well-driven voxels, this means that the generated explanation is causally related to activation of that voxel, and thus that</a:t>
            </a:r>
          </a:p>
          <a:p>
            <a:r>
              <a:rPr lang="en-US" sz="1200" b="0" i="0" u="none" strike="noStrike" kern="1200" baseline="0" dirty="0">
                <a:solidFill>
                  <a:schemeClr val="tx1"/>
                </a:solidFill>
                <a:latin typeface="+mn-lt"/>
                <a:ea typeface="+mn-ea"/>
                <a:cs typeface="+mn-cs"/>
              </a:rPr>
              <a:t>we have successfully translated the LLM-based encoding model into a verbal explanation. (e) Average BOLD response for</a:t>
            </a:r>
          </a:p>
          <a:p>
            <a:r>
              <a:rPr lang="en-US" sz="1200" b="0" i="0" u="none" strike="noStrike" kern="1200" baseline="0" dirty="0">
                <a:solidFill>
                  <a:schemeClr val="tx1"/>
                </a:solidFill>
                <a:latin typeface="+mn-lt"/>
                <a:ea typeface="+mn-ea"/>
                <a:cs typeface="+mn-cs"/>
              </a:rPr>
              <a:t>each selected voxel to each of the driving paragraphs in one subject (S02). Responses to the driving paragraph generated</a:t>
            </a:r>
          </a:p>
          <a:p>
            <a:r>
              <a:rPr lang="en-US" sz="1200" b="0" i="0" u="none" strike="noStrike" kern="1200" baseline="0" dirty="0">
                <a:solidFill>
                  <a:schemeClr val="tx1"/>
                </a:solidFill>
                <a:latin typeface="+mn-lt"/>
                <a:ea typeface="+mn-ea"/>
                <a:cs typeface="+mn-cs"/>
              </a:rPr>
              <a:t>using the explanation for that voxel appear along the main diagonal. Explanations that were used to construct the driving</a:t>
            </a:r>
          </a:p>
          <a:p>
            <a:r>
              <a:rPr lang="en-US" sz="1200" b="0" i="0" u="none" strike="noStrike" kern="1200" baseline="0" dirty="0">
                <a:solidFill>
                  <a:schemeClr val="tx1"/>
                </a:solidFill>
                <a:latin typeface="+mn-lt"/>
                <a:ea typeface="+mn-ea"/>
                <a:cs typeface="+mn-cs"/>
              </a:rPr>
              <a:t>paragraphs are shown below. BOLD responses were generally high for the driving paragraphs for each voxel as well as</a:t>
            </a:r>
          </a:p>
          <a:p>
            <a:r>
              <a:rPr lang="en-US" sz="1200" b="0" i="0" u="none" strike="noStrike" kern="1200" baseline="0" dirty="0">
                <a:solidFill>
                  <a:schemeClr val="tx1"/>
                </a:solidFill>
                <a:latin typeface="+mn-lt"/>
                <a:ea typeface="+mn-ea"/>
                <a:cs typeface="+mn-cs"/>
              </a:rPr>
              <a:t>semantically related paragraphs (e.g. directions and locations, emotional expression and laughter).</a:t>
            </a:r>
            <a:endParaRPr lang="en-IN" dirty="0"/>
          </a:p>
        </p:txBody>
      </p:sp>
      <p:sp>
        <p:nvSpPr>
          <p:cNvPr id="4" name="Slide Number Placeholder 3"/>
          <p:cNvSpPr>
            <a:spLocks noGrp="1"/>
          </p:cNvSpPr>
          <p:nvPr>
            <p:ph type="sldNum" sz="quarter" idx="5"/>
          </p:nvPr>
        </p:nvSpPr>
        <p:spPr/>
        <p:txBody>
          <a:bodyPr/>
          <a:lstStyle/>
          <a:p>
            <a:fld id="{A17CC37F-F01B-4280-A5A5-2FFF1CF8B992}" type="slidenum">
              <a:rPr lang="en-US" smtClean="0"/>
              <a:t>9</a:t>
            </a:fld>
            <a:endParaRPr lang="en-US"/>
          </a:p>
        </p:txBody>
      </p:sp>
    </p:spTree>
    <p:extLst>
      <p:ext uri="{BB962C8B-B14F-4D97-AF65-F5344CB8AC3E}">
        <p14:creationId xmlns:p14="http://schemas.microsoft.com/office/powerpoint/2010/main" val="266332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96BD-E91C-EBCF-F168-D1910A6563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FA4E4-0F74-F39A-D265-563DF4912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5B419-F174-6FBB-E1AA-C654488FE21E}"/>
              </a:ext>
            </a:extLst>
          </p:cNvPr>
          <p:cNvSpPr>
            <a:spLocks noGrp="1"/>
          </p:cNvSpPr>
          <p:nvPr>
            <p:ph type="dt" sz="half" idx="10"/>
          </p:nvPr>
        </p:nvSpPr>
        <p:spPr/>
        <p:txBody>
          <a:bodyPr/>
          <a:lstStyle/>
          <a:p>
            <a:fld id="{96229344-C69F-4257-987F-C3F5E9E13FAF}" type="datetime1">
              <a:rPr lang="en-US" smtClean="0"/>
              <a:t>1/19/2026</a:t>
            </a:fld>
            <a:endParaRPr lang="en-US"/>
          </a:p>
        </p:txBody>
      </p:sp>
      <p:sp>
        <p:nvSpPr>
          <p:cNvPr id="5" name="Footer Placeholder 4">
            <a:extLst>
              <a:ext uri="{FF2B5EF4-FFF2-40B4-BE49-F238E27FC236}">
                <a16:creationId xmlns:a16="http://schemas.microsoft.com/office/drawing/2014/main" id="{7B713EAC-1FDB-DDF9-8C92-5CEB16749788}"/>
              </a:ext>
            </a:extLst>
          </p:cNvPr>
          <p:cNvSpPr>
            <a:spLocks noGrp="1"/>
          </p:cNvSpPr>
          <p:nvPr>
            <p:ph type="ftr" sz="quarter" idx="11"/>
          </p:nvPr>
        </p:nvSpPr>
        <p:spPr>
          <a:xfrm>
            <a:off x="4038599" y="6356350"/>
            <a:ext cx="423862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F19DB602-663E-1E8E-0BDA-97D35EECE709}"/>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47096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CDF7-ACB7-1265-E7C4-EC82E9EDD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5844D-CC79-3B32-83D1-4FEA59F7D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5FE62-B290-4D2B-1690-7ED61AB0D921}"/>
              </a:ext>
            </a:extLst>
          </p:cNvPr>
          <p:cNvSpPr>
            <a:spLocks noGrp="1"/>
          </p:cNvSpPr>
          <p:nvPr>
            <p:ph type="dt" sz="half" idx="10"/>
          </p:nvPr>
        </p:nvSpPr>
        <p:spPr/>
        <p:txBody>
          <a:bodyPr/>
          <a:lstStyle/>
          <a:p>
            <a:fld id="{B9E58DCD-B1E0-45A0-934E-09833DF3C0A1}" type="datetime1">
              <a:rPr lang="en-US" smtClean="0"/>
              <a:t>1/19/2026</a:t>
            </a:fld>
            <a:endParaRPr lang="en-US"/>
          </a:p>
        </p:txBody>
      </p:sp>
      <p:sp>
        <p:nvSpPr>
          <p:cNvPr id="5" name="Footer Placeholder 4">
            <a:extLst>
              <a:ext uri="{FF2B5EF4-FFF2-40B4-BE49-F238E27FC236}">
                <a16:creationId xmlns:a16="http://schemas.microsoft.com/office/drawing/2014/main" id="{D7C175CF-F4A7-6650-6F43-88D74E22733F}"/>
              </a:ext>
            </a:extLst>
          </p:cNvPr>
          <p:cNvSpPr>
            <a:spLocks noGrp="1"/>
          </p:cNvSpPr>
          <p:nvPr>
            <p:ph type="ftr" sz="quarter" idx="11"/>
          </p:nvPr>
        </p:nvSpPr>
        <p:spPr>
          <a:xfrm>
            <a:off x="4038600" y="6356350"/>
            <a:ext cx="421005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6C8A3E52-F83F-677D-C2D4-C64948645096}"/>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70618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970F-FB0F-4CA8-D451-0B6149D4BB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C3EB1-9353-FE87-9608-AADF45DCB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E756-2299-CEE9-8995-CAEABFC35B40}"/>
              </a:ext>
            </a:extLst>
          </p:cNvPr>
          <p:cNvSpPr>
            <a:spLocks noGrp="1"/>
          </p:cNvSpPr>
          <p:nvPr>
            <p:ph type="dt" sz="half" idx="10"/>
          </p:nvPr>
        </p:nvSpPr>
        <p:spPr/>
        <p:txBody>
          <a:bodyPr/>
          <a:lstStyle/>
          <a:p>
            <a:fld id="{C9E9A3E8-4D29-4B80-8437-7D3B7AFE8D7E}" type="datetime1">
              <a:rPr lang="en-US" smtClean="0"/>
              <a:t>1/19/2026</a:t>
            </a:fld>
            <a:endParaRPr lang="en-US"/>
          </a:p>
        </p:txBody>
      </p:sp>
      <p:sp>
        <p:nvSpPr>
          <p:cNvPr id="5" name="Footer Placeholder 4">
            <a:extLst>
              <a:ext uri="{FF2B5EF4-FFF2-40B4-BE49-F238E27FC236}">
                <a16:creationId xmlns:a16="http://schemas.microsoft.com/office/drawing/2014/main" id="{3279D9C9-4301-A7CE-C5A8-279A3C60F1EE}"/>
              </a:ext>
            </a:extLst>
          </p:cNvPr>
          <p:cNvSpPr>
            <a:spLocks noGrp="1"/>
          </p:cNvSpPr>
          <p:nvPr>
            <p:ph type="ftr" sz="quarter" idx="11"/>
          </p:nvPr>
        </p:nvSpPr>
        <p:spPr>
          <a:xfrm>
            <a:off x="4038599" y="6356350"/>
            <a:ext cx="431482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F2455F0D-DC0D-AB6B-FFB3-CB70AA19FD31}"/>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378287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3"/>
        <p:cNvGrpSpPr/>
        <p:nvPr/>
      </p:nvGrpSpPr>
      <p:grpSpPr>
        <a:xfrm>
          <a:off x="0" y="0"/>
          <a:ext cx="0" cy="0"/>
          <a:chOff x="0" y="0"/>
          <a:chExt cx="0" cy="0"/>
        </a:xfrm>
      </p:grpSpPr>
      <p:sp>
        <p:nvSpPr>
          <p:cNvPr id="94" name="Google Shape;94;p214"/>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14"/>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4"/>
          <p:cNvSpPr txBox="1">
            <a:spLocks noGrp="1"/>
          </p:cNvSpPr>
          <p:nvPr>
            <p:ph type="dt" idx="10"/>
          </p:nvPr>
        </p:nvSpPr>
        <p:spPr>
          <a:xfrm>
            <a:off x="147638" y="6532575"/>
            <a:ext cx="38290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0" b="0" i="0" u="none" strike="noStrike" cap="none">
                <a:solidFill>
                  <a:srgbClr val="F4B08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3355FCA5-C9D3-440B-8DAA-CD3F273B5DEF}" type="datetime1">
              <a:rPr lang="en-US" smtClean="0"/>
              <a:t>1/19/2026</a:t>
            </a:fld>
            <a:endParaRPr/>
          </a:p>
        </p:txBody>
      </p:sp>
      <p:sp>
        <p:nvSpPr>
          <p:cNvPr id="98" name="Google Shape;98;p214"/>
          <p:cNvSpPr txBox="1">
            <a:spLocks noGrp="1"/>
          </p:cNvSpPr>
          <p:nvPr>
            <p:ph type="sldNum" idx="12"/>
          </p:nvPr>
        </p:nvSpPr>
        <p:spPr>
          <a:xfrm>
            <a:off x="8610600" y="6532575"/>
            <a:ext cx="34290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dk1"/>
                </a:solidFill>
                <a:latin typeface="Calibri"/>
                <a:ea typeface="Calibri"/>
                <a:cs typeface="Calibri"/>
                <a:sym typeface="Calibri"/>
              </a:defRPr>
            </a:lvl1pPr>
            <a:lvl2pPr marL="0" marR="0" lvl="1" indent="0" algn="r" rtl="0">
              <a:spcBef>
                <a:spcPts val="0"/>
              </a:spcBef>
              <a:buNone/>
              <a:defRPr sz="1800" b="0" i="0" u="none" strike="noStrike" cap="none">
                <a:solidFill>
                  <a:schemeClr val="dk1"/>
                </a:solidFill>
                <a:latin typeface="Calibri"/>
                <a:ea typeface="Calibri"/>
                <a:cs typeface="Calibri"/>
                <a:sym typeface="Calibri"/>
              </a:defRPr>
            </a:lvl2pPr>
            <a:lvl3pPr marL="0" marR="0" lvl="2" indent="0" algn="r" rtl="0">
              <a:spcBef>
                <a:spcPts val="0"/>
              </a:spcBef>
              <a:buNone/>
              <a:defRPr sz="1800" b="0" i="0" u="none" strike="noStrike" cap="none">
                <a:solidFill>
                  <a:schemeClr val="dk1"/>
                </a:solidFill>
                <a:latin typeface="Calibri"/>
                <a:ea typeface="Calibri"/>
                <a:cs typeface="Calibri"/>
                <a:sym typeface="Calibri"/>
              </a:defRPr>
            </a:lvl3pPr>
            <a:lvl4pPr marL="0" marR="0" lvl="3" indent="0" algn="r" rtl="0">
              <a:spcBef>
                <a:spcPts val="0"/>
              </a:spcBef>
              <a:buNone/>
              <a:defRPr sz="1800" b="0" i="0" u="none" strike="noStrike" cap="none">
                <a:solidFill>
                  <a:schemeClr val="dk1"/>
                </a:solidFill>
                <a:latin typeface="Calibri"/>
                <a:ea typeface="Calibri"/>
                <a:cs typeface="Calibri"/>
                <a:sym typeface="Calibri"/>
              </a:defRPr>
            </a:lvl4pPr>
            <a:lvl5pPr marL="0" marR="0" lvl="4" indent="0" algn="r" rtl="0">
              <a:spcBef>
                <a:spcPts val="0"/>
              </a:spcBef>
              <a:buNone/>
              <a:defRPr sz="1800" b="0" i="0" u="none" strike="noStrike" cap="none">
                <a:solidFill>
                  <a:schemeClr val="dk1"/>
                </a:solidFill>
                <a:latin typeface="Calibri"/>
                <a:ea typeface="Calibri"/>
                <a:cs typeface="Calibri"/>
                <a:sym typeface="Calibri"/>
              </a:defRPr>
            </a:lvl5pPr>
            <a:lvl6pPr marL="0" marR="0" lvl="5" indent="0" algn="r" rtl="0">
              <a:spcBef>
                <a:spcPts val="0"/>
              </a:spcBef>
              <a:buNone/>
              <a:defRPr sz="1800" b="0" i="0" u="none" strike="noStrike" cap="none">
                <a:solidFill>
                  <a:schemeClr val="dk1"/>
                </a:solidFill>
                <a:latin typeface="Calibri"/>
                <a:ea typeface="Calibri"/>
                <a:cs typeface="Calibri"/>
                <a:sym typeface="Calibri"/>
              </a:defRPr>
            </a:lvl6pPr>
            <a:lvl7pPr marL="0" marR="0" lvl="6" indent="0" algn="r" rtl="0">
              <a:spcBef>
                <a:spcPts val="0"/>
              </a:spcBef>
              <a:buNone/>
              <a:defRPr sz="1800" b="0" i="0" u="none" strike="noStrike" cap="none">
                <a:solidFill>
                  <a:schemeClr val="dk1"/>
                </a:solidFill>
                <a:latin typeface="Calibri"/>
                <a:ea typeface="Calibri"/>
                <a:cs typeface="Calibri"/>
                <a:sym typeface="Calibri"/>
              </a:defRPr>
            </a:lvl7pPr>
            <a:lvl8pPr marL="0" marR="0" lvl="7" indent="0" algn="r" rtl="0">
              <a:spcBef>
                <a:spcPts val="0"/>
              </a:spcBef>
              <a:buNone/>
              <a:defRPr sz="1800" b="0" i="0" u="none" strike="noStrike" cap="none">
                <a:solidFill>
                  <a:schemeClr val="dk1"/>
                </a:solidFill>
                <a:latin typeface="Calibri"/>
                <a:ea typeface="Calibri"/>
                <a:cs typeface="Calibri"/>
                <a:sym typeface="Calibri"/>
              </a:defRPr>
            </a:lvl8pPr>
            <a:lvl9pPr marL="0" marR="0" lvl="8" indent="0" algn="r" rtl="0">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
        <p:nvSpPr>
          <p:cNvPr id="99" name="Google Shape;99;p214"/>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648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8"/>
        <p:cNvGrpSpPr/>
        <p:nvPr/>
      </p:nvGrpSpPr>
      <p:grpSpPr>
        <a:xfrm>
          <a:off x="0" y="0"/>
          <a:ext cx="0" cy="0"/>
          <a:chOff x="0" y="0"/>
          <a:chExt cx="0" cy="0"/>
        </a:xfrm>
      </p:grpSpPr>
      <p:sp>
        <p:nvSpPr>
          <p:cNvPr id="109" name="Google Shape;109;p2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399845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type="obj">
  <p:cSld name="2_Title and Content">
    <p:spTree>
      <p:nvGrpSpPr>
        <p:cNvPr id="1" name="Shape 111"/>
        <p:cNvGrpSpPr/>
        <p:nvPr/>
      </p:nvGrpSpPr>
      <p:grpSpPr>
        <a:xfrm>
          <a:off x="0" y="0"/>
          <a:ext cx="0" cy="0"/>
          <a:chOff x="0" y="0"/>
          <a:chExt cx="0" cy="0"/>
        </a:xfrm>
      </p:grpSpPr>
      <p:sp>
        <p:nvSpPr>
          <p:cNvPr id="112" name="Google Shape;112;p2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2F2D30E5-3D2D-4F92-88FF-EC8A74142193}" type="datetime1">
              <a:rPr lang="en-US" smtClean="0"/>
              <a:t>1/19/2026</a:t>
            </a:fld>
            <a:endParaRPr/>
          </a:p>
        </p:txBody>
      </p:sp>
      <p:sp>
        <p:nvSpPr>
          <p:cNvPr id="116" name="Google Shape;116;p21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IN"/>
              <a:t>‹#›</a:t>
            </a:fld>
            <a:endParaRPr/>
          </a:p>
        </p:txBody>
      </p:sp>
    </p:spTree>
    <p:extLst>
      <p:ext uri="{BB962C8B-B14F-4D97-AF65-F5344CB8AC3E}">
        <p14:creationId xmlns:p14="http://schemas.microsoft.com/office/powerpoint/2010/main" val="192897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0"/>
        <p:cNvGrpSpPr/>
        <p:nvPr/>
      </p:nvGrpSpPr>
      <p:grpSpPr>
        <a:xfrm>
          <a:off x="0" y="0"/>
          <a:ext cx="0" cy="0"/>
          <a:chOff x="0" y="0"/>
          <a:chExt cx="0" cy="0"/>
        </a:xfrm>
      </p:grpSpPr>
      <p:sp>
        <p:nvSpPr>
          <p:cNvPr id="101" name="Google Shape;101;p215"/>
          <p:cNvSpPr txBox="1">
            <a:spLocks noGrp="1"/>
          </p:cNvSpPr>
          <p:nvPr>
            <p:ph type="body" idx="1"/>
          </p:nvPr>
        </p:nvSpPr>
        <p:spPr>
          <a:xfrm>
            <a:off x="147638" y="1128713"/>
            <a:ext cx="5805487" cy="5167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15"/>
          <p:cNvSpPr txBox="1">
            <a:spLocks noGrp="1"/>
          </p:cNvSpPr>
          <p:nvPr>
            <p:ph type="dt" idx="10"/>
          </p:nvPr>
        </p:nvSpPr>
        <p:spPr>
          <a:xfrm>
            <a:off x="147638" y="6532575"/>
            <a:ext cx="38290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00" b="0" i="0" u="none" strike="noStrike" cap="none">
                <a:solidFill>
                  <a:srgbClr val="F4B08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F78952A-38F2-4222-9E27-A4253BE4641A}" type="datetime1">
              <a:rPr lang="en-US" smtClean="0"/>
              <a:t>1/19/2026</a:t>
            </a:fld>
            <a:endParaRPr/>
          </a:p>
        </p:txBody>
      </p:sp>
      <p:sp>
        <p:nvSpPr>
          <p:cNvPr id="104" name="Google Shape;104;p215"/>
          <p:cNvSpPr txBox="1">
            <a:spLocks noGrp="1"/>
          </p:cNvSpPr>
          <p:nvPr>
            <p:ph type="sldNum" idx="12"/>
          </p:nvPr>
        </p:nvSpPr>
        <p:spPr>
          <a:xfrm>
            <a:off x="8610600" y="6532575"/>
            <a:ext cx="34290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dk1"/>
                </a:solidFill>
                <a:latin typeface="Calibri"/>
                <a:ea typeface="Calibri"/>
                <a:cs typeface="Calibri"/>
                <a:sym typeface="Calibri"/>
              </a:defRPr>
            </a:lvl1pPr>
            <a:lvl2pPr marL="0" marR="0" lvl="1" indent="0" algn="r" rtl="0">
              <a:spcBef>
                <a:spcPts val="0"/>
              </a:spcBef>
              <a:buNone/>
              <a:defRPr sz="1800" b="0" i="0" u="none" strike="noStrike" cap="none">
                <a:solidFill>
                  <a:schemeClr val="dk1"/>
                </a:solidFill>
                <a:latin typeface="Calibri"/>
                <a:ea typeface="Calibri"/>
                <a:cs typeface="Calibri"/>
                <a:sym typeface="Calibri"/>
              </a:defRPr>
            </a:lvl2pPr>
            <a:lvl3pPr marL="0" marR="0" lvl="2" indent="0" algn="r" rtl="0">
              <a:spcBef>
                <a:spcPts val="0"/>
              </a:spcBef>
              <a:buNone/>
              <a:defRPr sz="1800" b="0" i="0" u="none" strike="noStrike" cap="none">
                <a:solidFill>
                  <a:schemeClr val="dk1"/>
                </a:solidFill>
                <a:latin typeface="Calibri"/>
                <a:ea typeface="Calibri"/>
                <a:cs typeface="Calibri"/>
                <a:sym typeface="Calibri"/>
              </a:defRPr>
            </a:lvl3pPr>
            <a:lvl4pPr marL="0" marR="0" lvl="3" indent="0" algn="r" rtl="0">
              <a:spcBef>
                <a:spcPts val="0"/>
              </a:spcBef>
              <a:buNone/>
              <a:defRPr sz="1800" b="0" i="0" u="none" strike="noStrike" cap="none">
                <a:solidFill>
                  <a:schemeClr val="dk1"/>
                </a:solidFill>
                <a:latin typeface="Calibri"/>
                <a:ea typeface="Calibri"/>
                <a:cs typeface="Calibri"/>
                <a:sym typeface="Calibri"/>
              </a:defRPr>
            </a:lvl4pPr>
            <a:lvl5pPr marL="0" marR="0" lvl="4" indent="0" algn="r" rtl="0">
              <a:spcBef>
                <a:spcPts val="0"/>
              </a:spcBef>
              <a:buNone/>
              <a:defRPr sz="1800" b="0" i="0" u="none" strike="noStrike" cap="none">
                <a:solidFill>
                  <a:schemeClr val="dk1"/>
                </a:solidFill>
                <a:latin typeface="Calibri"/>
                <a:ea typeface="Calibri"/>
                <a:cs typeface="Calibri"/>
                <a:sym typeface="Calibri"/>
              </a:defRPr>
            </a:lvl5pPr>
            <a:lvl6pPr marL="0" marR="0" lvl="5" indent="0" algn="r" rtl="0">
              <a:spcBef>
                <a:spcPts val="0"/>
              </a:spcBef>
              <a:buNone/>
              <a:defRPr sz="1800" b="0" i="0" u="none" strike="noStrike" cap="none">
                <a:solidFill>
                  <a:schemeClr val="dk1"/>
                </a:solidFill>
                <a:latin typeface="Calibri"/>
                <a:ea typeface="Calibri"/>
                <a:cs typeface="Calibri"/>
                <a:sym typeface="Calibri"/>
              </a:defRPr>
            </a:lvl6pPr>
            <a:lvl7pPr marL="0" marR="0" lvl="6" indent="0" algn="r" rtl="0">
              <a:spcBef>
                <a:spcPts val="0"/>
              </a:spcBef>
              <a:buNone/>
              <a:defRPr sz="1800" b="0" i="0" u="none" strike="noStrike" cap="none">
                <a:solidFill>
                  <a:schemeClr val="dk1"/>
                </a:solidFill>
                <a:latin typeface="Calibri"/>
                <a:ea typeface="Calibri"/>
                <a:cs typeface="Calibri"/>
                <a:sym typeface="Calibri"/>
              </a:defRPr>
            </a:lvl7pPr>
            <a:lvl8pPr marL="0" marR="0" lvl="7" indent="0" algn="r" rtl="0">
              <a:spcBef>
                <a:spcPts val="0"/>
              </a:spcBef>
              <a:buNone/>
              <a:defRPr sz="1800" b="0" i="0" u="none" strike="noStrike" cap="none">
                <a:solidFill>
                  <a:schemeClr val="dk1"/>
                </a:solidFill>
                <a:latin typeface="Calibri"/>
                <a:ea typeface="Calibri"/>
                <a:cs typeface="Calibri"/>
                <a:sym typeface="Calibri"/>
              </a:defRPr>
            </a:lvl8pPr>
            <a:lvl9pPr marL="0" marR="0" lvl="8" indent="0" algn="r" rtl="0">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
        <p:nvSpPr>
          <p:cNvPr id="105" name="Google Shape;105;p215"/>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15"/>
          <p:cNvSpPr txBox="1">
            <a:spLocks noGrp="1"/>
          </p:cNvSpPr>
          <p:nvPr>
            <p:ph type="body" idx="3"/>
          </p:nvPr>
        </p:nvSpPr>
        <p:spPr>
          <a:xfrm>
            <a:off x="6234113" y="1128713"/>
            <a:ext cx="5805487" cy="5167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15"/>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91694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C94D-22C6-9F1A-1DBF-5A67A203A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720551-A693-598C-77BB-3CC0C01E7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94510C-C792-CCD5-B23A-49D3C887F967}"/>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7E8BCE08-3499-F6EA-5BA7-6852E7FBE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5536A-DF01-779B-BC3C-E7F481590D49}"/>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360911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A6EE-F8BC-9BF5-652D-907D74A85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C165D-86CC-588D-60A8-935F28DD5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BB216-5179-B9EE-CCF4-DFB277CD5E28}"/>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0C23D668-747A-79AD-6D0C-9D7FBC281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FFFDE-A8D9-262C-5061-8AEBA621F05B}"/>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304642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7690-FE1C-90EB-2F95-23ECA8CAF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730B3-171C-A7A0-9E9A-4E377C3C82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E4C24-C6DE-F282-CED2-D21386790786}"/>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73141D05-7F93-1519-B310-F3C04206B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64B36-2C4A-3B63-5F66-F052713DF447}"/>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2434280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509C-963D-8460-3C78-C7BB0E476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7D65A-063B-BE76-F2AA-EAEDE79D7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EA413-B4E5-1073-BC93-E12357707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B5F75A-1F28-D6C9-02FC-36EF3DB9F151}"/>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6" name="Footer Placeholder 5">
            <a:extLst>
              <a:ext uri="{FF2B5EF4-FFF2-40B4-BE49-F238E27FC236}">
                <a16:creationId xmlns:a16="http://schemas.microsoft.com/office/drawing/2014/main" id="{465912AF-ED68-ECDC-2D40-D6533D1D7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2A746-6FE5-DEEA-73C9-924B7F223363}"/>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80175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B61E-BBDA-E8E5-E44A-051CF7E19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0C2134-C9D3-9DDD-3B4B-BFBC1DBCE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A21AD-9E3A-D637-2D17-70C5A5D30A58}"/>
              </a:ext>
            </a:extLst>
          </p:cNvPr>
          <p:cNvSpPr>
            <a:spLocks noGrp="1"/>
          </p:cNvSpPr>
          <p:nvPr>
            <p:ph type="dt" sz="half" idx="10"/>
          </p:nvPr>
        </p:nvSpPr>
        <p:spPr/>
        <p:txBody>
          <a:bodyPr/>
          <a:lstStyle/>
          <a:p>
            <a:fld id="{C200D4CD-1470-4C1E-BC66-3764396F953B}" type="datetime1">
              <a:rPr lang="en-US" smtClean="0"/>
              <a:t>1/19/2026</a:t>
            </a:fld>
            <a:endParaRPr lang="en-US"/>
          </a:p>
        </p:txBody>
      </p:sp>
      <p:sp>
        <p:nvSpPr>
          <p:cNvPr id="5" name="Footer Placeholder 4">
            <a:extLst>
              <a:ext uri="{FF2B5EF4-FFF2-40B4-BE49-F238E27FC236}">
                <a16:creationId xmlns:a16="http://schemas.microsoft.com/office/drawing/2014/main" id="{1A176AF8-664B-D880-900E-F02CE445928E}"/>
              </a:ext>
            </a:extLst>
          </p:cNvPr>
          <p:cNvSpPr>
            <a:spLocks noGrp="1"/>
          </p:cNvSpPr>
          <p:nvPr>
            <p:ph type="ftr" sz="quarter" idx="11"/>
          </p:nvPr>
        </p:nvSpPr>
        <p:spPr>
          <a:xfrm>
            <a:off x="4038599" y="6356350"/>
            <a:ext cx="444817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2B85E14F-4462-1AC5-9BB2-9D7A33DE8B30}"/>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39366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3C2F-2CA7-E0DD-2390-55677EDFF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669BC0-7B5B-14BD-B8D8-1123DD041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F0BE1-FFBF-D493-A9C7-9FC0BD7A0C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34FA20-3422-9DA6-E06F-4528C1DEDF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38F39-FA20-4E41-5BD9-39CF207231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8EDD6-9275-5B70-E0A9-AEFCF13572A5}"/>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8" name="Footer Placeholder 7">
            <a:extLst>
              <a:ext uri="{FF2B5EF4-FFF2-40B4-BE49-F238E27FC236}">
                <a16:creationId xmlns:a16="http://schemas.microsoft.com/office/drawing/2014/main" id="{2F28097B-AE14-291A-5383-3923F5F9B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18E4F-7E08-9417-CF85-A507503CB216}"/>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1969995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0C05-6D63-F8EC-9AF5-ABC9237825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A3EFBD-44DF-65DA-5044-BFE8F81B75EA}"/>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4" name="Footer Placeholder 3">
            <a:extLst>
              <a:ext uri="{FF2B5EF4-FFF2-40B4-BE49-F238E27FC236}">
                <a16:creationId xmlns:a16="http://schemas.microsoft.com/office/drawing/2014/main" id="{638AE687-96D1-1EAB-368F-18D9995AAD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40033-6B2F-006D-C1C5-350EE2CE8172}"/>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100957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7FF87-9C89-EAC4-389E-A6EE09000B4E}"/>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3" name="Footer Placeholder 2">
            <a:extLst>
              <a:ext uri="{FF2B5EF4-FFF2-40B4-BE49-F238E27FC236}">
                <a16:creationId xmlns:a16="http://schemas.microsoft.com/office/drawing/2014/main" id="{A3F56661-0B85-D86D-C625-CB73CCD825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90AF8-D77F-8977-1065-5B725D6009DA}"/>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222815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C26E-B889-1E55-9E9D-713B08A08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071C2-B374-B824-D7E4-2E0C8E9C6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44DDF-B8B0-B1FD-7F04-ABF47C894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2326C-C150-E16B-24E2-8EA7A5D4309A}"/>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6" name="Footer Placeholder 5">
            <a:extLst>
              <a:ext uri="{FF2B5EF4-FFF2-40B4-BE49-F238E27FC236}">
                <a16:creationId xmlns:a16="http://schemas.microsoft.com/office/drawing/2014/main" id="{20F9DF0C-F5B4-4236-090D-111B6B730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A5484-BEEC-8E03-9BB8-30927E62AF2E}"/>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427080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A02E-05A5-5BA9-4035-25E517FB66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4229A-2E9A-B425-6546-703DFE4DB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026A99-71D6-370D-1077-7698A2AFF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B6136-08E7-6367-BC01-1F190C40F095}"/>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6" name="Footer Placeholder 5">
            <a:extLst>
              <a:ext uri="{FF2B5EF4-FFF2-40B4-BE49-F238E27FC236}">
                <a16:creationId xmlns:a16="http://schemas.microsoft.com/office/drawing/2014/main" id="{ACE730B7-3B9A-A0C6-6685-C624505CF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AC114-CFCA-347B-5DA9-FDB1DF4E9FF8}"/>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2977264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08A5-0B75-BE2D-AFBA-2D44FD08D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8F479A-9386-336E-56B7-D49478B27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EAE30-43C9-C4E8-4C2A-A61D5C0ADBAC}"/>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749DD80C-BD64-6DF3-3307-505EFB3E4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9256-80BB-2C96-9861-4E8FD18EF036}"/>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4046186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01499-FF92-BE2E-DAF8-C5D5674BD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537397-FA89-0F1B-6B08-877D5AC5E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A35BD-D4F8-2018-B86D-74CCDBF3EBF5}"/>
              </a:ext>
            </a:extLst>
          </p:cNvPr>
          <p:cNvSpPr>
            <a:spLocks noGrp="1"/>
          </p:cNvSpPr>
          <p:nvPr>
            <p:ph type="dt" sz="half" idx="10"/>
          </p:nvPr>
        </p:nvSpPr>
        <p:spPr/>
        <p:txBody>
          <a:body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EC9E658F-9EC8-B3B1-D2B2-48209E618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244BD-6C27-5731-2A54-8CAEEAFDE8B3}"/>
              </a:ext>
            </a:extLst>
          </p:cNvPr>
          <p:cNvSpPr>
            <a:spLocks noGrp="1"/>
          </p:cNvSpPr>
          <p:nvPr>
            <p:ph type="sldNum" sz="quarter" idx="12"/>
          </p:nvPr>
        </p:nvSpPr>
        <p:spPr/>
        <p:txBody>
          <a:bodyPr/>
          <a:lstStyle/>
          <a:p>
            <a:fld id="{1C85A1BA-BE4E-4321-B6F1-458B6FE10ED1}" type="slidenum">
              <a:rPr lang="en-US" smtClean="0"/>
              <a:t>‹#›</a:t>
            </a:fld>
            <a:endParaRPr lang="en-US"/>
          </a:p>
        </p:txBody>
      </p:sp>
    </p:spTree>
    <p:extLst>
      <p:ext uri="{BB962C8B-B14F-4D97-AF65-F5344CB8AC3E}">
        <p14:creationId xmlns:p14="http://schemas.microsoft.com/office/powerpoint/2010/main" val="171819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464B-DE61-FAD9-F630-417353340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E7F64D-E3BF-687D-D42F-D4A865FB9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A07AC1-9A4F-053D-E178-FB2F92C551E3}"/>
              </a:ext>
            </a:extLst>
          </p:cNvPr>
          <p:cNvSpPr>
            <a:spLocks noGrp="1"/>
          </p:cNvSpPr>
          <p:nvPr>
            <p:ph type="dt" sz="half" idx="10"/>
          </p:nvPr>
        </p:nvSpPr>
        <p:spPr/>
        <p:txBody>
          <a:bodyPr/>
          <a:lstStyle/>
          <a:p>
            <a:fld id="{D7BAFF4F-5232-4F09-9292-9E41A63E728E}" type="datetime1">
              <a:rPr lang="en-US" smtClean="0"/>
              <a:t>1/19/2026</a:t>
            </a:fld>
            <a:endParaRPr lang="en-US"/>
          </a:p>
        </p:txBody>
      </p:sp>
      <p:sp>
        <p:nvSpPr>
          <p:cNvPr id="5" name="Footer Placeholder 4">
            <a:extLst>
              <a:ext uri="{FF2B5EF4-FFF2-40B4-BE49-F238E27FC236}">
                <a16:creationId xmlns:a16="http://schemas.microsoft.com/office/drawing/2014/main" id="{D7B31098-CA04-2AE1-7E41-10542901326F}"/>
              </a:ext>
            </a:extLst>
          </p:cNvPr>
          <p:cNvSpPr>
            <a:spLocks noGrp="1"/>
          </p:cNvSpPr>
          <p:nvPr>
            <p:ph type="ftr" sz="quarter" idx="11"/>
          </p:nvPr>
        </p:nvSpPr>
        <p:spPr/>
        <p:txBody>
          <a:bodyPr/>
          <a:lstStyle/>
          <a:p>
            <a:r>
              <a:rPr lang="en-US" dirty="0"/>
              <a:t>CODS COMAD 2024: DL for Brain Encoding and Decoding</a:t>
            </a:r>
          </a:p>
        </p:txBody>
      </p:sp>
      <p:sp>
        <p:nvSpPr>
          <p:cNvPr id="6" name="Slide Number Placeholder 5">
            <a:extLst>
              <a:ext uri="{FF2B5EF4-FFF2-40B4-BE49-F238E27FC236}">
                <a16:creationId xmlns:a16="http://schemas.microsoft.com/office/drawing/2014/main" id="{23C8B79A-FEE8-A680-BA23-11DE87A3304E}"/>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1177312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6B079-EA52-BDD1-EDBC-B804BD497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BDCE7-046B-6343-E8EA-1E14AE1C7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4E344-15C9-3261-5B9F-5A5E0C4F58CB}"/>
              </a:ext>
            </a:extLst>
          </p:cNvPr>
          <p:cNvSpPr>
            <a:spLocks noGrp="1"/>
          </p:cNvSpPr>
          <p:nvPr>
            <p:ph type="dt" sz="half" idx="10"/>
          </p:nvPr>
        </p:nvSpPr>
        <p:spPr/>
        <p:txBody>
          <a:bodyPr/>
          <a:lstStyle/>
          <a:p>
            <a:fld id="{EC38C5EF-5222-403C-B21B-C5709CFBBB85}" type="datetime1">
              <a:rPr lang="en-US" smtClean="0"/>
              <a:t>1/19/2026</a:t>
            </a:fld>
            <a:endParaRPr lang="en-US"/>
          </a:p>
        </p:txBody>
      </p:sp>
      <p:sp>
        <p:nvSpPr>
          <p:cNvPr id="5" name="Footer Placeholder 4">
            <a:extLst>
              <a:ext uri="{FF2B5EF4-FFF2-40B4-BE49-F238E27FC236}">
                <a16:creationId xmlns:a16="http://schemas.microsoft.com/office/drawing/2014/main" id="{C013BD7A-5580-4798-F0B1-DE524EB2CDF6}"/>
              </a:ext>
            </a:extLst>
          </p:cNvPr>
          <p:cNvSpPr>
            <a:spLocks noGrp="1"/>
          </p:cNvSpPr>
          <p:nvPr>
            <p:ph type="ftr" sz="quarter" idx="11"/>
          </p:nvPr>
        </p:nvSpPr>
        <p:spPr/>
        <p:txBody>
          <a:bodyPr/>
          <a:lstStyle/>
          <a:p>
            <a:r>
              <a:rPr lang="en-US"/>
              <a:t>ICETCI 2024: DL for Brain Encoding and Decoding</a:t>
            </a:r>
          </a:p>
        </p:txBody>
      </p:sp>
      <p:sp>
        <p:nvSpPr>
          <p:cNvPr id="6" name="Slide Number Placeholder 5">
            <a:extLst>
              <a:ext uri="{FF2B5EF4-FFF2-40B4-BE49-F238E27FC236}">
                <a16:creationId xmlns:a16="http://schemas.microsoft.com/office/drawing/2014/main" id="{0E9C0352-4CFF-D0A4-7E6B-4248E87F6EDB}"/>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1076390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4B1D-C9F8-32F0-CC32-7860440CC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6849E-B857-35F3-658A-DF7C383A3A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6BCC5-AB02-3508-BD88-CF16AD3C0D58}"/>
              </a:ext>
            </a:extLst>
          </p:cNvPr>
          <p:cNvSpPr>
            <a:spLocks noGrp="1"/>
          </p:cNvSpPr>
          <p:nvPr>
            <p:ph type="dt" sz="half" idx="10"/>
          </p:nvPr>
        </p:nvSpPr>
        <p:spPr/>
        <p:txBody>
          <a:bodyPr/>
          <a:lstStyle/>
          <a:p>
            <a:fld id="{C9F6BFC1-EB02-4F4F-AE55-2C72B191C5C5}" type="datetime1">
              <a:rPr lang="en-US" smtClean="0"/>
              <a:t>1/19/2026</a:t>
            </a:fld>
            <a:endParaRPr lang="en-US"/>
          </a:p>
        </p:txBody>
      </p:sp>
      <p:sp>
        <p:nvSpPr>
          <p:cNvPr id="5" name="Footer Placeholder 4">
            <a:extLst>
              <a:ext uri="{FF2B5EF4-FFF2-40B4-BE49-F238E27FC236}">
                <a16:creationId xmlns:a16="http://schemas.microsoft.com/office/drawing/2014/main" id="{91139A15-4083-A0AE-2DC9-E26EF2023647}"/>
              </a:ext>
            </a:extLst>
          </p:cNvPr>
          <p:cNvSpPr>
            <a:spLocks noGrp="1"/>
          </p:cNvSpPr>
          <p:nvPr>
            <p:ph type="ftr" sz="quarter" idx="11"/>
          </p:nvPr>
        </p:nvSpPr>
        <p:spPr/>
        <p:txBody>
          <a:bodyPr/>
          <a:lstStyle/>
          <a:p>
            <a:r>
              <a:rPr lang="en-US"/>
              <a:t>ICETCI 2024: DL for Brain Encoding and Decoding</a:t>
            </a:r>
          </a:p>
        </p:txBody>
      </p:sp>
      <p:sp>
        <p:nvSpPr>
          <p:cNvPr id="6" name="Slide Number Placeholder 5">
            <a:extLst>
              <a:ext uri="{FF2B5EF4-FFF2-40B4-BE49-F238E27FC236}">
                <a16:creationId xmlns:a16="http://schemas.microsoft.com/office/drawing/2014/main" id="{D0DAC10D-5100-2886-0059-83F2AC0CF4C5}"/>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66892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1562-F6E4-DB30-3A4A-9D77D657C2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94AE51-C121-D505-61E9-AAE182DC8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EB4C7-0ECE-0C8D-28AA-F7920F91BEF0}"/>
              </a:ext>
            </a:extLst>
          </p:cNvPr>
          <p:cNvSpPr>
            <a:spLocks noGrp="1"/>
          </p:cNvSpPr>
          <p:nvPr>
            <p:ph type="dt" sz="half" idx="10"/>
          </p:nvPr>
        </p:nvSpPr>
        <p:spPr/>
        <p:txBody>
          <a:bodyPr/>
          <a:lstStyle/>
          <a:p>
            <a:fld id="{80F917EB-56FC-4F45-8EFE-41CEDAD69953}" type="datetime1">
              <a:rPr lang="en-US" smtClean="0"/>
              <a:t>1/19/2026</a:t>
            </a:fld>
            <a:endParaRPr lang="en-US"/>
          </a:p>
        </p:txBody>
      </p:sp>
      <p:sp>
        <p:nvSpPr>
          <p:cNvPr id="5" name="Footer Placeholder 4">
            <a:extLst>
              <a:ext uri="{FF2B5EF4-FFF2-40B4-BE49-F238E27FC236}">
                <a16:creationId xmlns:a16="http://schemas.microsoft.com/office/drawing/2014/main" id="{CEDF813A-9482-B1BF-7DDA-C8E475B14DF9}"/>
              </a:ext>
            </a:extLst>
          </p:cNvPr>
          <p:cNvSpPr>
            <a:spLocks noGrp="1"/>
          </p:cNvSpPr>
          <p:nvPr>
            <p:ph type="ftr" sz="quarter" idx="11"/>
          </p:nvPr>
        </p:nvSpPr>
        <p:spPr>
          <a:xfrm>
            <a:off x="4038600" y="6356350"/>
            <a:ext cx="424815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CDE4A3D2-3A27-EC0D-A661-573C9A7F17CB}"/>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61546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22F6-DA79-2CCE-B6A7-03FD93172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7BE4F-B21E-88C6-0F3B-79209E37D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CC263-2C57-A454-0576-89541D3E7A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4C25C-8575-FE57-F532-DC12FC2436BE}"/>
              </a:ext>
            </a:extLst>
          </p:cNvPr>
          <p:cNvSpPr>
            <a:spLocks noGrp="1"/>
          </p:cNvSpPr>
          <p:nvPr>
            <p:ph type="dt" sz="half" idx="10"/>
          </p:nvPr>
        </p:nvSpPr>
        <p:spPr/>
        <p:txBody>
          <a:bodyPr/>
          <a:lstStyle/>
          <a:p>
            <a:fld id="{63C170B6-FE90-40C2-BF61-0E95CD2BBFC2}" type="datetime1">
              <a:rPr lang="en-US" smtClean="0"/>
              <a:t>1/19/2026</a:t>
            </a:fld>
            <a:endParaRPr lang="en-US"/>
          </a:p>
        </p:txBody>
      </p:sp>
      <p:sp>
        <p:nvSpPr>
          <p:cNvPr id="6" name="Footer Placeholder 5">
            <a:extLst>
              <a:ext uri="{FF2B5EF4-FFF2-40B4-BE49-F238E27FC236}">
                <a16:creationId xmlns:a16="http://schemas.microsoft.com/office/drawing/2014/main" id="{019354B8-2AF9-38E2-FF1D-0D172F03F184}"/>
              </a:ext>
            </a:extLst>
          </p:cNvPr>
          <p:cNvSpPr>
            <a:spLocks noGrp="1"/>
          </p:cNvSpPr>
          <p:nvPr>
            <p:ph type="ftr" sz="quarter" idx="11"/>
          </p:nvPr>
        </p:nvSpPr>
        <p:spPr/>
        <p:txBody>
          <a:bodyPr/>
          <a:lstStyle/>
          <a:p>
            <a:r>
              <a:rPr lang="en-US"/>
              <a:t>ICETCI 2024: DL for Brain Encoding and Decoding</a:t>
            </a:r>
          </a:p>
        </p:txBody>
      </p:sp>
      <p:sp>
        <p:nvSpPr>
          <p:cNvPr id="7" name="Slide Number Placeholder 6">
            <a:extLst>
              <a:ext uri="{FF2B5EF4-FFF2-40B4-BE49-F238E27FC236}">
                <a16:creationId xmlns:a16="http://schemas.microsoft.com/office/drawing/2014/main" id="{E80A1D0D-C9FC-96B9-3C70-72D8E723B76D}"/>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172346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DCAD-23A6-76AC-22B1-7601A65E8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F74A90-672F-7FCD-64DF-99E9971E1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65C46B-7282-745A-FD9B-56B9B5089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ED1278-59C9-D5BE-DB56-831BF62F34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DB6873-0FA8-1135-316D-5151AEA53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A4C12D-7045-C0C4-CBA1-D6C4DBB136DE}"/>
              </a:ext>
            </a:extLst>
          </p:cNvPr>
          <p:cNvSpPr>
            <a:spLocks noGrp="1"/>
          </p:cNvSpPr>
          <p:nvPr>
            <p:ph type="dt" sz="half" idx="10"/>
          </p:nvPr>
        </p:nvSpPr>
        <p:spPr/>
        <p:txBody>
          <a:bodyPr/>
          <a:lstStyle/>
          <a:p>
            <a:fld id="{9E4894BF-2376-404F-A9BE-781788225CD0}" type="datetime1">
              <a:rPr lang="en-US" smtClean="0"/>
              <a:t>1/19/2026</a:t>
            </a:fld>
            <a:endParaRPr lang="en-US"/>
          </a:p>
        </p:txBody>
      </p:sp>
      <p:sp>
        <p:nvSpPr>
          <p:cNvPr id="8" name="Footer Placeholder 7">
            <a:extLst>
              <a:ext uri="{FF2B5EF4-FFF2-40B4-BE49-F238E27FC236}">
                <a16:creationId xmlns:a16="http://schemas.microsoft.com/office/drawing/2014/main" id="{0BE234FF-1A5A-1F67-057D-32BF40507AD4}"/>
              </a:ext>
            </a:extLst>
          </p:cNvPr>
          <p:cNvSpPr>
            <a:spLocks noGrp="1"/>
          </p:cNvSpPr>
          <p:nvPr>
            <p:ph type="ftr" sz="quarter" idx="11"/>
          </p:nvPr>
        </p:nvSpPr>
        <p:spPr/>
        <p:txBody>
          <a:bodyPr/>
          <a:lstStyle/>
          <a:p>
            <a:r>
              <a:rPr lang="en-US"/>
              <a:t>ICETCI 2024: DL for Brain Encoding and Decoding</a:t>
            </a:r>
          </a:p>
        </p:txBody>
      </p:sp>
      <p:sp>
        <p:nvSpPr>
          <p:cNvPr id="9" name="Slide Number Placeholder 8">
            <a:extLst>
              <a:ext uri="{FF2B5EF4-FFF2-40B4-BE49-F238E27FC236}">
                <a16:creationId xmlns:a16="http://schemas.microsoft.com/office/drawing/2014/main" id="{A5D89CEB-6EA5-5B13-1D72-FD5C15D1B2BA}"/>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2653284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DFDD-E2FA-7C24-90F7-4173CB470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FE414-20B2-2E9E-C21D-55ED2410C8B4}"/>
              </a:ext>
            </a:extLst>
          </p:cNvPr>
          <p:cNvSpPr>
            <a:spLocks noGrp="1"/>
          </p:cNvSpPr>
          <p:nvPr>
            <p:ph type="dt" sz="half" idx="10"/>
          </p:nvPr>
        </p:nvSpPr>
        <p:spPr/>
        <p:txBody>
          <a:bodyPr/>
          <a:lstStyle/>
          <a:p>
            <a:fld id="{31F7A0AF-25C2-4582-88D8-F1094B35F01A}" type="datetime1">
              <a:rPr lang="en-US" smtClean="0"/>
              <a:t>1/19/2026</a:t>
            </a:fld>
            <a:endParaRPr lang="en-US"/>
          </a:p>
        </p:txBody>
      </p:sp>
      <p:sp>
        <p:nvSpPr>
          <p:cNvPr id="4" name="Footer Placeholder 3">
            <a:extLst>
              <a:ext uri="{FF2B5EF4-FFF2-40B4-BE49-F238E27FC236}">
                <a16:creationId xmlns:a16="http://schemas.microsoft.com/office/drawing/2014/main" id="{02D9A6A4-05C1-DB27-78EF-28F6EAFE4BA3}"/>
              </a:ext>
            </a:extLst>
          </p:cNvPr>
          <p:cNvSpPr>
            <a:spLocks noGrp="1"/>
          </p:cNvSpPr>
          <p:nvPr>
            <p:ph type="ftr" sz="quarter" idx="11"/>
          </p:nvPr>
        </p:nvSpPr>
        <p:spPr/>
        <p:txBody>
          <a:bodyPr/>
          <a:lstStyle/>
          <a:p>
            <a:r>
              <a:rPr lang="en-US"/>
              <a:t>ICETCI 2024: DL for Brain Encoding and Decoding</a:t>
            </a:r>
          </a:p>
        </p:txBody>
      </p:sp>
      <p:sp>
        <p:nvSpPr>
          <p:cNvPr id="5" name="Slide Number Placeholder 4">
            <a:extLst>
              <a:ext uri="{FF2B5EF4-FFF2-40B4-BE49-F238E27FC236}">
                <a16:creationId xmlns:a16="http://schemas.microsoft.com/office/drawing/2014/main" id="{43D5989A-AA10-3900-98A8-FCE3C420D5DF}"/>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781938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0D6D6-F721-DACF-D4B2-A0A152E98EE5}"/>
              </a:ext>
            </a:extLst>
          </p:cNvPr>
          <p:cNvSpPr>
            <a:spLocks noGrp="1"/>
          </p:cNvSpPr>
          <p:nvPr>
            <p:ph type="dt" sz="half" idx="10"/>
          </p:nvPr>
        </p:nvSpPr>
        <p:spPr/>
        <p:txBody>
          <a:bodyPr/>
          <a:lstStyle/>
          <a:p>
            <a:fld id="{EF2C1F66-38AA-457B-A413-8F81F00E60C8}" type="datetime1">
              <a:rPr lang="en-US" smtClean="0"/>
              <a:t>1/19/2026</a:t>
            </a:fld>
            <a:endParaRPr lang="en-US"/>
          </a:p>
        </p:txBody>
      </p:sp>
      <p:sp>
        <p:nvSpPr>
          <p:cNvPr id="3" name="Footer Placeholder 2">
            <a:extLst>
              <a:ext uri="{FF2B5EF4-FFF2-40B4-BE49-F238E27FC236}">
                <a16:creationId xmlns:a16="http://schemas.microsoft.com/office/drawing/2014/main" id="{62E35F44-BCC0-DE60-4B8F-6D51B0385EB9}"/>
              </a:ext>
            </a:extLst>
          </p:cNvPr>
          <p:cNvSpPr>
            <a:spLocks noGrp="1"/>
          </p:cNvSpPr>
          <p:nvPr>
            <p:ph type="ftr" sz="quarter" idx="11"/>
          </p:nvPr>
        </p:nvSpPr>
        <p:spPr/>
        <p:txBody>
          <a:bodyPr/>
          <a:lstStyle/>
          <a:p>
            <a:r>
              <a:rPr lang="en-US"/>
              <a:t>ICETCI 2024: DL for Brain Encoding and Decoding</a:t>
            </a:r>
          </a:p>
        </p:txBody>
      </p:sp>
      <p:sp>
        <p:nvSpPr>
          <p:cNvPr id="4" name="Slide Number Placeholder 3">
            <a:extLst>
              <a:ext uri="{FF2B5EF4-FFF2-40B4-BE49-F238E27FC236}">
                <a16:creationId xmlns:a16="http://schemas.microsoft.com/office/drawing/2014/main" id="{EC628A8C-4DD3-A2D1-4FAC-7C59B53AD7B4}"/>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213598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1B2E-4F23-7F7F-B624-02DD7D5AB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68D8AC-F8BB-B3C2-79A9-DACB93D95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89AFE-FA65-C7F1-A1ED-C775A5CBD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DB725-DB1B-8687-8E78-88FD51992252}"/>
              </a:ext>
            </a:extLst>
          </p:cNvPr>
          <p:cNvSpPr>
            <a:spLocks noGrp="1"/>
          </p:cNvSpPr>
          <p:nvPr>
            <p:ph type="dt" sz="half" idx="10"/>
          </p:nvPr>
        </p:nvSpPr>
        <p:spPr/>
        <p:txBody>
          <a:bodyPr/>
          <a:lstStyle/>
          <a:p>
            <a:fld id="{2E68BE2D-CB71-482B-BCF1-FEA1BE872F56}" type="datetime1">
              <a:rPr lang="en-US" smtClean="0"/>
              <a:t>1/19/2026</a:t>
            </a:fld>
            <a:endParaRPr lang="en-US"/>
          </a:p>
        </p:txBody>
      </p:sp>
      <p:sp>
        <p:nvSpPr>
          <p:cNvPr id="6" name="Footer Placeholder 5">
            <a:extLst>
              <a:ext uri="{FF2B5EF4-FFF2-40B4-BE49-F238E27FC236}">
                <a16:creationId xmlns:a16="http://schemas.microsoft.com/office/drawing/2014/main" id="{C167EECC-480B-411B-2699-4B27B462BCB3}"/>
              </a:ext>
            </a:extLst>
          </p:cNvPr>
          <p:cNvSpPr>
            <a:spLocks noGrp="1"/>
          </p:cNvSpPr>
          <p:nvPr>
            <p:ph type="ftr" sz="quarter" idx="11"/>
          </p:nvPr>
        </p:nvSpPr>
        <p:spPr/>
        <p:txBody>
          <a:bodyPr/>
          <a:lstStyle/>
          <a:p>
            <a:r>
              <a:rPr lang="en-US"/>
              <a:t>ICETCI 2024: DL for Brain Encoding and Decoding</a:t>
            </a:r>
          </a:p>
        </p:txBody>
      </p:sp>
      <p:sp>
        <p:nvSpPr>
          <p:cNvPr id="7" name="Slide Number Placeholder 6">
            <a:extLst>
              <a:ext uri="{FF2B5EF4-FFF2-40B4-BE49-F238E27FC236}">
                <a16:creationId xmlns:a16="http://schemas.microsoft.com/office/drawing/2014/main" id="{859F928F-E0B7-C713-5AD9-295B2AC31C1E}"/>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235270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C567-E1B7-54BE-1F8E-05DA0C376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15EBD0-9D06-E304-165F-E9B78DD6B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FC9ACB-C4D9-05ED-C29E-E813BD4BC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AA5A-5831-06C3-272A-CF87913764E8}"/>
              </a:ext>
            </a:extLst>
          </p:cNvPr>
          <p:cNvSpPr>
            <a:spLocks noGrp="1"/>
          </p:cNvSpPr>
          <p:nvPr>
            <p:ph type="dt" sz="half" idx="10"/>
          </p:nvPr>
        </p:nvSpPr>
        <p:spPr/>
        <p:txBody>
          <a:bodyPr/>
          <a:lstStyle/>
          <a:p>
            <a:fld id="{94671FD1-0266-433E-B16E-CCA253203D18}" type="datetime1">
              <a:rPr lang="en-US" smtClean="0"/>
              <a:t>1/19/2026</a:t>
            </a:fld>
            <a:endParaRPr lang="en-US"/>
          </a:p>
        </p:txBody>
      </p:sp>
      <p:sp>
        <p:nvSpPr>
          <p:cNvPr id="6" name="Footer Placeholder 5">
            <a:extLst>
              <a:ext uri="{FF2B5EF4-FFF2-40B4-BE49-F238E27FC236}">
                <a16:creationId xmlns:a16="http://schemas.microsoft.com/office/drawing/2014/main" id="{2504E0A3-61D0-C06D-3999-56D1F7B05978}"/>
              </a:ext>
            </a:extLst>
          </p:cNvPr>
          <p:cNvSpPr>
            <a:spLocks noGrp="1"/>
          </p:cNvSpPr>
          <p:nvPr>
            <p:ph type="ftr" sz="quarter" idx="11"/>
          </p:nvPr>
        </p:nvSpPr>
        <p:spPr/>
        <p:txBody>
          <a:bodyPr/>
          <a:lstStyle/>
          <a:p>
            <a:r>
              <a:rPr lang="en-US"/>
              <a:t>ICETCI 2024: DL for Brain Encoding and Decoding</a:t>
            </a:r>
          </a:p>
        </p:txBody>
      </p:sp>
      <p:sp>
        <p:nvSpPr>
          <p:cNvPr id="7" name="Slide Number Placeholder 6">
            <a:extLst>
              <a:ext uri="{FF2B5EF4-FFF2-40B4-BE49-F238E27FC236}">
                <a16:creationId xmlns:a16="http://schemas.microsoft.com/office/drawing/2014/main" id="{EA221A4C-67CF-FAC8-7BB7-BAAA4761721C}"/>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1574514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32AD-BD1B-A5E9-914E-4BD9321E5E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CE199-A592-32B8-D12B-7533198A1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CFF3-9AAB-5883-5A3F-A39C56E1810A}"/>
              </a:ext>
            </a:extLst>
          </p:cNvPr>
          <p:cNvSpPr>
            <a:spLocks noGrp="1"/>
          </p:cNvSpPr>
          <p:nvPr>
            <p:ph type="dt" sz="half" idx="10"/>
          </p:nvPr>
        </p:nvSpPr>
        <p:spPr/>
        <p:txBody>
          <a:bodyPr/>
          <a:lstStyle/>
          <a:p>
            <a:fld id="{8AF7DACC-40C3-4281-AA67-F73A227497A5}" type="datetime1">
              <a:rPr lang="en-US" smtClean="0"/>
              <a:t>1/19/2026</a:t>
            </a:fld>
            <a:endParaRPr lang="en-US"/>
          </a:p>
        </p:txBody>
      </p:sp>
      <p:sp>
        <p:nvSpPr>
          <p:cNvPr id="5" name="Footer Placeholder 4">
            <a:extLst>
              <a:ext uri="{FF2B5EF4-FFF2-40B4-BE49-F238E27FC236}">
                <a16:creationId xmlns:a16="http://schemas.microsoft.com/office/drawing/2014/main" id="{A3F69E6B-D54A-A33E-B2B9-50D0EF8C37A0}"/>
              </a:ext>
            </a:extLst>
          </p:cNvPr>
          <p:cNvSpPr>
            <a:spLocks noGrp="1"/>
          </p:cNvSpPr>
          <p:nvPr>
            <p:ph type="ftr" sz="quarter" idx="11"/>
          </p:nvPr>
        </p:nvSpPr>
        <p:spPr/>
        <p:txBody>
          <a:bodyPr/>
          <a:lstStyle/>
          <a:p>
            <a:r>
              <a:rPr lang="en-US"/>
              <a:t>ICETCI 2024: DL for Brain Encoding and Decoding</a:t>
            </a:r>
          </a:p>
        </p:txBody>
      </p:sp>
      <p:sp>
        <p:nvSpPr>
          <p:cNvPr id="6" name="Slide Number Placeholder 5">
            <a:extLst>
              <a:ext uri="{FF2B5EF4-FFF2-40B4-BE49-F238E27FC236}">
                <a16:creationId xmlns:a16="http://schemas.microsoft.com/office/drawing/2014/main" id="{DFEA92DE-6A77-DF2D-56D0-A8CAF4D9BCB9}"/>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2181563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B8A58-BEF5-AB34-BEA4-5C62CCD52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39659-DA41-F3F0-21F7-8FF808D959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E8166-116D-E627-D975-D2BA8B2BAD55}"/>
              </a:ext>
            </a:extLst>
          </p:cNvPr>
          <p:cNvSpPr>
            <a:spLocks noGrp="1"/>
          </p:cNvSpPr>
          <p:nvPr>
            <p:ph type="dt" sz="half" idx="10"/>
          </p:nvPr>
        </p:nvSpPr>
        <p:spPr/>
        <p:txBody>
          <a:bodyPr/>
          <a:lstStyle/>
          <a:p>
            <a:fld id="{536BD43E-9521-4922-9C8E-898B7A2F77C4}" type="datetime1">
              <a:rPr lang="en-US" smtClean="0"/>
              <a:t>1/19/2026</a:t>
            </a:fld>
            <a:endParaRPr lang="en-US"/>
          </a:p>
        </p:txBody>
      </p:sp>
      <p:sp>
        <p:nvSpPr>
          <p:cNvPr id="5" name="Footer Placeholder 4">
            <a:extLst>
              <a:ext uri="{FF2B5EF4-FFF2-40B4-BE49-F238E27FC236}">
                <a16:creationId xmlns:a16="http://schemas.microsoft.com/office/drawing/2014/main" id="{209762C7-80C3-E4AE-870E-C52E90B07A13}"/>
              </a:ext>
            </a:extLst>
          </p:cNvPr>
          <p:cNvSpPr>
            <a:spLocks noGrp="1"/>
          </p:cNvSpPr>
          <p:nvPr>
            <p:ph type="ftr" sz="quarter" idx="11"/>
          </p:nvPr>
        </p:nvSpPr>
        <p:spPr/>
        <p:txBody>
          <a:bodyPr/>
          <a:lstStyle/>
          <a:p>
            <a:r>
              <a:rPr lang="en-US"/>
              <a:t>ICETCI 2024: DL for Brain Encoding and Decoding</a:t>
            </a:r>
          </a:p>
        </p:txBody>
      </p:sp>
      <p:sp>
        <p:nvSpPr>
          <p:cNvPr id="6" name="Slide Number Placeholder 5">
            <a:extLst>
              <a:ext uri="{FF2B5EF4-FFF2-40B4-BE49-F238E27FC236}">
                <a16:creationId xmlns:a16="http://schemas.microsoft.com/office/drawing/2014/main" id="{ECE9DBD9-F03F-FF28-8EE9-38F21647E9C6}"/>
              </a:ext>
            </a:extLst>
          </p:cNvPr>
          <p:cNvSpPr>
            <a:spLocks noGrp="1"/>
          </p:cNvSpPr>
          <p:nvPr>
            <p:ph type="sldNum" sz="quarter" idx="12"/>
          </p:nvPr>
        </p:nvSpPr>
        <p:spPr/>
        <p:txBody>
          <a:bodyPr/>
          <a:lstStyle/>
          <a:p>
            <a:fld id="{5BE9A157-85A7-42EF-8098-7F5FC6C09ADD}" type="slidenum">
              <a:rPr lang="en-US" smtClean="0"/>
              <a:t>‹#›</a:t>
            </a:fld>
            <a:endParaRPr lang="en-US"/>
          </a:p>
        </p:txBody>
      </p:sp>
    </p:spTree>
    <p:extLst>
      <p:ext uri="{BB962C8B-B14F-4D97-AF65-F5344CB8AC3E}">
        <p14:creationId xmlns:p14="http://schemas.microsoft.com/office/powerpoint/2010/main" val="947405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4A52-CCCA-4054-AFCF-415A5EC27E89}"/>
              </a:ext>
            </a:extLst>
          </p:cNvPr>
          <p:cNvSpPr>
            <a:spLocks noGrp="1"/>
          </p:cNvSpPr>
          <p:nvPr>
            <p:ph type="title"/>
          </p:nvPr>
        </p:nvSpPr>
        <p:spPr>
          <a:xfrm>
            <a:off x="0" y="1"/>
            <a:ext cx="12192000" cy="9525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7A1CED-1C57-42F9-B384-4E4195C39663}"/>
              </a:ext>
            </a:extLst>
          </p:cNvPr>
          <p:cNvSpPr>
            <a:spLocks noGrp="1"/>
          </p:cNvSpPr>
          <p:nvPr>
            <p:ph idx="1"/>
          </p:nvPr>
        </p:nvSpPr>
        <p:spPr>
          <a:xfrm>
            <a:off x="147638" y="1104900"/>
            <a:ext cx="11891962" cy="5191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C04FF9-20C4-4942-9BCA-0E74E891D749}"/>
              </a:ext>
            </a:extLst>
          </p:cNvPr>
          <p:cNvSpPr>
            <a:spLocks noGrp="1"/>
          </p:cNvSpPr>
          <p:nvPr>
            <p:ph type="dt" sz="half" idx="10"/>
          </p:nvPr>
        </p:nvSpPr>
        <p:spPr>
          <a:xfrm>
            <a:off x="147638" y="6532575"/>
            <a:ext cx="3829050" cy="365125"/>
          </a:xfrm>
          <a:prstGeom prst="rect">
            <a:avLst/>
          </a:prstGeom>
        </p:spPr>
        <p:txBody>
          <a:bodyPr/>
          <a:lstStyle>
            <a:lvl1pPr>
              <a:defRPr sz="1600">
                <a:solidFill>
                  <a:schemeClr val="accent2">
                    <a:lumMod val="60000"/>
                    <a:lumOff val="40000"/>
                  </a:schemeClr>
                </a:solidFill>
              </a:defRPr>
            </a:lvl1pPr>
          </a:lstStyle>
          <a:p>
            <a:fld id="{F1A8D119-2A86-47E9-A45E-325E911C429B}" type="datetime1">
              <a:rPr lang="en-US" smtClean="0"/>
              <a:t>1/19/2026</a:t>
            </a:fld>
            <a:endParaRPr lang="en-US" dirty="0"/>
          </a:p>
        </p:txBody>
      </p:sp>
      <p:sp>
        <p:nvSpPr>
          <p:cNvPr id="5" name="Footer Placeholder 4">
            <a:extLst>
              <a:ext uri="{FF2B5EF4-FFF2-40B4-BE49-F238E27FC236}">
                <a16:creationId xmlns:a16="http://schemas.microsoft.com/office/drawing/2014/main" id="{DB544C9B-7E75-4D09-82DF-60E33053F169}"/>
              </a:ext>
            </a:extLst>
          </p:cNvPr>
          <p:cNvSpPr>
            <a:spLocks noGrp="1"/>
          </p:cNvSpPr>
          <p:nvPr>
            <p:ph type="ftr" sz="quarter" idx="11"/>
          </p:nvPr>
        </p:nvSpPr>
        <p:spPr>
          <a:xfrm>
            <a:off x="4095751" y="6532575"/>
            <a:ext cx="4333872" cy="365125"/>
          </a:xfrm>
          <a:prstGeom prst="rect">
            <a:avLst/>
          </a:prstGeom>
        </p:spPr>
        <p:txBody>
          <a:bodyPr/>
          <a:lstStyle>
            <a:lvl1pPr>
              <a:defRPr sz="1600">
                <a:solidFill>
                  <a:srgbClr val="00B050"/>
                </a:solidFill>
              </a:defRPr>
            </a:lvl1pPr>
          </a:lstStyle>
          <a:p>
            <a:r>
              <a:rPr lang="en-US"/>
              <a:t>ICETCI 2024: DL for Brain Encoding and Decoding</a:t>
            </a:r>
            <a:endParaRPr lang="en-US" dirty="0"/>
          </a:p>
        </p:txBody>
      </p:sp>
      <p:sp>
        <p:nvSpPr>
          <p:cNvPr id="6" name="Slide Number Placeholder 5">
            <a:extLst>
              <a:ext uri="{FF2B5EF4-FFF2-40B4-BE49-F238E27FC236}">
                <a16:creationId xmlns:a16="http://schemas.microsoft.com/office/drawing/2014/main" id="{4BBC9A73-5C88-4F29-82A4-D4E1914F745E}"/>
              </a:ext>
            </a:extLst>
          </p:cNvPr>
          <p:cNvSpPr>
            <a:spLocks noGrp="1"/>
          </p:cNvSpPr>
          <p:nvPr>
            <p:ph type="sldNum" sz="quarter" idx="12"/>
          </p:nvPr>
        </p:nvSpPr>
        <p:spPr>
          <a:xfrm>
            <a:off x="8610600" y="6532575"/>
            <a:ext cx="3429000" cy="365125"/>
          </a:xfrm>
          <a:prstGeom prst="rect">
            <a:avLst/>
          </a:prstGeom>
        </p:spPr>
        <p:txBody>
          <a:bodyPr/>
          <a:lstStyle>
            <a:lvl1pPr algn="r">
              <a:defRPr/>
            </a:lvl1pPr>
          </a:lstStyle>
          <a:p>
            <a:fld id="{AE17A532-D286-470D-AE82-1500C848B688}" type="slidenum">
              <a:rPr lang="en-US" smtClean="0"/>
              <a:pPr/>
              <a:t>‹#›</a:t>
            </a:fld>
            <a:endParaRPr lang="en-US" dirty="0"/>
          </a:p>
        </p:txBody>
      </p:sp>
      <p:sp>
        <p:nvSpPr>
          <p:cNvPr id="8" name="Content Placeholder 2">
            <a:extLst>
              <a:ext uri="{FF2B5EF4-FFF2-40B4-BE49-F238E27FC236}">
                <a16:creationId xmlns:a16="http://schemas.microsoft.com/office/drawing/2014/main" id="{5356ED09-8EA3-4EC3-BDD6-C7B019224EA7}"/>
              </a:ext>
            </a:extLst>
          </p:cNvPr>
          <p:cNvSpPr>
            <a:spLocks noGrp="1"/>
          </p:cNvSpPr>
          <p:nvPr>
            <p:ph idx="13" hasCustomPrompt="1"/>
          </p:nvPr>
        </p:nvSpPr>
        <p:spPr>
          <a:xfrm>
            <a:off x="147638" y="6296025"/>
            <a:ext cx="11891962" cy="236550"/>
          </a:xfrm>
        </p:spPr>
        <p:txBody>
          <a:bodyPr/>
          <a:lstStyle>
            <a:lvl1pPr>
              <a:defRPr/>
            </a:lvl1pPr>
          </a:lstStyle>
          <a:p>
            <a:pPr lvl="0"/>
            <a:r>
              <a:rPr lang="en-US" dirty="0"/>
              <a:t>Link</a:t>
            </a:r>
          </a:p>
        </p:txBody>
      </p:sp>
    </p:spTree>
    <p:extLst>
      <p:ext uri="{BB962C8B-B14F-4D97-AF65-F5344CB8AC3E}">
        <p14:creationId xmlns:p14="http://schemas.microsoft.com/office/powerpoint/2010/main" val="1644168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0" y="1"/>
            <a:ext cx="12192000" cy="952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147639" y="1104900"/>
            <a:ext cx="11892000" cy="519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0" name="Google Shape;60;p15"/>
          <p:cNvSpPr txBox="1">
            <a:spLocks noGrp="1"/>
          </p:cNvSpPr>
          <p:nvPr>
            <p:ph type="sldNum" idx="12"/>
          </p:nvPr>
        </p:nvSpPr>
        <p:spPr>
          <a:xfrm>
            <a:off x="8610600" y="6532575"/>
            <a:ext cx="34292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867" b="0" i="0" u="none" strike="noStrike" cap="none">
                <a:solidFill>
                  <a:schemeClr val="dk1"/>
                </a:solidFill>
                <a:latin typeface="Calibri"/>
                <a:ea typeface="Calibri"/>
                <a:cs typeface="Calibri"/>
                <a:sym typeface="Calibri"/>
              </a:defRPr>
            </a:lvl1pPr>
            <a:lvl2pPr marL="0" marR="0" lvl="1" indent="0" algn="r" rtl="0">
              <a:spcBef>
                <a:spcPts val="0"/>
              </a:spcBef>
              <a:buNone/>
              <a:defRPr sz="1867" b="0" i="0" u="none" strike="noStrike" cap="none">
                <a:solidFill>
                  <a:schemeClr val="dk1"/>
                </a:solidFill>
                <a:latin typeface="Calibri"/>
                <a:ea typeface="Calibri"/>
                <a:cs typeface="Calibri"/>
                <a:sym typeface="Calibri"/>
              </a:defRPr>
            </a:lvl2pPr>
            <a:lvl3pPr marL="0" marR="0" lvl="2" indent="0" algn="r" rtl="0">
              <a:spcBef>
                <a:spcPts val="0"/>
              </a:spcBef>
              <a:buNone/>
              <a:defRPr sz="1867" b="0" i="0" u="none" strike="noStrike" cap="none">
                <a:solidFill>
                  <a:schemeClr val="dk1"/>
                </a:solidFill>
                <a:latin typeface="Calibri"/>
                <a:ea typeface="Calibri"/>
                <a:cs typeface="Calibri"/>
                <a:sym typeface="Calibri"/>
              </a:defRPr>
            </a:lvl3pPr>
            <a:lvl4pPr marL="0" marR="0" lvl="3" indent="0" algn="r" rtl="0">
              <a:spcBef>
                <a:spcPts val="0"/>
              </a:spcBef>
              <a:buNone/>
              <a:defRPr sz="1867" b="0" i="0" u="none" strike="noStrike" cap="none">
                <a:solidFill>
                  <a:schemeClr val="dk1"/>
                </a:solidFill>
                <a:latin typeface="Calibri"/>
                <a:ea typeface="Calibri"/>
                <a:cs typeface="Calibri"/>
                <a:sym typeface="Calibri"/>
              </a:defRPr>
            </a:lvl4pPr>
            <a:lvl5pPr marL="0" marR="0" lvl="4" indent="0" algn="r" rtl="0">
              <a:spcBef>
                <a:spcPts val="0"/>
              </a:spcBef>
              <a:buNone/>
              <a:defRPr sz="1867" b="0" i="0" u="none" strike="noStrike" cap="none">
                <a:solidFill>
                  <a:schemeClr val="dk1"/>
                </a:solidFill>
                <a:latin typeface="Calibri"/>
                <a:ea typeface="Calibri"/>
                <a:cs typeface="Calibri"/>
                <a:sym typeface="Calibri"/>
              </a:defRPr>
            </a:lvl5pPr>
            <a:lvl6pPr marL="0" marR="0" lvl="5" indent="0" algn="r" rtl="0">
              <a:spcBef>
                <a:spcPts val="0"/>
              </a:spcBef>
              <a:buNone/>
              <a:defRPr sz="1867" b="0" i="0" u="none" strike="noStrike" cap="none">
                <a:solidFill>
                  <a:schemeClr val="dk1"/>
                </a:solidFill>
                <a:latin typeface="Calibri"/>
                <a:ea typeface="Calibri"/>
                <a:cs typeface="Calibri"/>
                <a:sym typeface="Calibri"/>
              </a:defRPr>
            </a:lvl6pPr>
            <a:lvl7pPr marL="0" marR="0" lvl="6" indent="0" algn="r" rtl="0">
              <a:spcBef>
                <a:spcPts val="0"/>
              </a:spcBef>
              <a:buNone/>
              <a:defRPr sz="1867" b="0" i="0" u="none" strike="noStrike" cap="none">
                <a:solidFill>
                  <a:schemeClr val="dk1"/>
                </a:solidFill>
                <a:latin typeface="Calibri"/>
                <a:ea typeface="Calibri"/>
                <a:cs typeface="Calibri"/>
                <a:sym typeface="Calibri"/>
              </a:defRPr>
            </a:lvl7pPr>
            <a:lvl8pPr marL="0" marR="0" lvl="7" indent="0" algn="r" rtl="0">
              <a:spcBef>
                <a:spcPts val="0"/>
              </a:spcBef>
              <a:buNone/>
              <a:defRPr sz="1867" b="0" i="0" u="none" strike="noStrike" cap="none">
                <a:solidFill>
                  <a:schemeClr val="dk1"/>
                </a:solidFill>
                <a:latin typeface="Calibri"/>
                <a:ea typeface="Calibri"/>
                <a:cs typeface="Calibri"/>
                <a:sym typeface="Calibri"/>
              </a:defRPr>
            </a:lvl8pPr>
            <a:lvl9pPr marL="0" marR="0" lvl="8" indent="0" algn="r"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
        <p:nvSpPr>
          <p:cNvPr id="61" name="Google Shape;61;p15"/>
          <p:cNvSpPr txBox="1"/>
          <p:nvPr/>
        </p:nvSpPr>
        <p:spPr>
          <a:xfrm>
            <a:off x="3706500" y="6199100"/>
            <a:ext cx="4630800" cy="615513"/>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62" name="Google Shape;62;p15"/>
          <p:cNvSpPr txBox="1"/>
          <p:nvPr/>
        </p:nvSpPr>
        <p:spPr>
          <a:xfrm>
            <a:off x="-32" y="6492800"/>
            <a:ext cx="12192000" cy="365200"/>
          </a:xfrm>
          <a:prstGeom prst="rect">
            <a:avLst/>
          </a:prstGeom>
          <a:noFill/>
          <a:ln>
            <a:noFill/>
          </a:ln>
        </p:spPr>
        <p:txBody>
          <a:bodyPr spcFirstLastPara="1" wrap="square" lIns="91433" tIns="45700" rIns="91433" bIns="45700" anchor="t" anchorCtr="0">
            <a:noAutofit/>
          </a:bodyPr>
          <a:lstStyle/>
          <a:p>
            <a:pPr marL="0" lvl="0" indent="0" algn="ctr" rtl="0">
              <a:spcBef>
                <a:spcPts val="0"/>
              </a:spcBef>
              <a:spcAft>
                <a:spcPts val="0"/>
              </a:spcAft>
              <a:buNone/>
            </a:pPr>
            <a:r>
              <a:rPr lang="en" sz="1600" dirty="0">
                <a:solidFill>
                  <a:srgbClr val="00B050"/>
                </a:solidFill>
                <a:latin typeface="Calibri"/>
                <a:ea typeface="Calibri"/>
                <a:cs typeface="Calibri"/>
                <a:sym typeface="Calibri"/>
              </a:rPr>
              <a:t>CODS COMAD 2024: DL for Brain Encoding and Decoding</a:t>
            </a:r>
            <a:endParaRPr sz="1600"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177582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1643-E437-7693-7FE2-A81BF75E4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446AC-E961-3E21-77AB-91821E5E01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91CE5-5A1A-960F-03E4-60C77D1B9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43C217-968C-5C82-CA2F-E12579E2FB37}"/>
              </a:ext>
            </a:extLst>
          </p:cNvPr>
          <p:cNvSpPr>
            <a:spLocks noGrp="1"/>
          </p:cNvSpPr>
          <p:nvPr>
            <p:ph type="dt" sz="half" idx="10"/>
          </p:nvPr>
        </p:nvSpPr>
        <p:spPr/>
        <p:txBody>
          <a:bodyPr/>
          <a:lstStyle/>
          <a:p>
            <a:fld id="{02899623-DDC7-4030-B9ED-E2939E1FAE7B}" type="datetime1">
              <a:rPr lang="en-US" smtClean="0"/>
              <a:t>1/19/2026</a:t>
            </a:fld>
            <a:endParaRPr lang="en-US"/>
          </a:p>
        </p:txBody>
      </p:sp>
      <p:sp>
        <p:nvSpPr>
          <p:cNvPr id="6" name="Footer Placeholder 5">
            <a:extLst>
              <a:ext uri="{FF2B5EF4-FFF2-40B4-BE49-F238E27FC236}">
                <a16:creationId xmlns:a16="http://schemas.microsoft.com/office/drawing/2014/main" id="{D920968F-60F7-104B-1A5E-2BBB049CF973}"/>
              </a:ext>
            </a:extLst>
          </p:cNvPr>
          <p:cNvSpPr>
            <a:spLocks noGrp="1"/>
          </p:cNvSpPr>
          <p:nvPr>
            <p:ph type="ftr" sz="quarter" idx="11"/>
          </p:nvPr>
        </p:nvSpPr>
        <p:spPr>
          <a:xfrm>
            <a:off x="4038599" y="6356350"/>
            <a:ext cx="418147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7" name="Slide Number Placeholder 6">
            <a:extLst>
              <a:ext uri="{FF2B5EF4-FFF2-40B4-BE49-F238E27FC236}">
                <a16:creationId xmlns:a16="http://schemas.microsoft.com/office/drawing/2014/main" id="{0AB6EE29-18F0-8DF1-7C7B-C55958D84B63}"/>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3894573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Slide">
  <p:cSld name="Main Slide">
    <p:spTree>
      <p:nvGrpSpPr>
        <p:cNvPr id="1" name="Shape 16"/>
        <p:cNvGrpSpPr/>
        <p:nvPr/>
      </p:nvGrpSpPr>
      <p:grpSpPr>
        <a:xfrm>
          <a:off x="0" y="0"/>
          <a:ext cx="0" cy="0"/>
          <a:chOff x="0" y="0"/>
          <a:chExt cx="0" cy="0"/>
        </a:xfrm>
      </p:grpSpPr>
      <p:sp>
        <p:nvSpPr>
          <p:cNvPr id="17" name="Google Shape;17;p15"/>
          <p:cNvSpPr txBox="1">
            <a:spLocks noGrp="1"/>
          </p:cNvSpPr>
          <p:nvPr>
            <p:ph type="sldNum" idx="12"/>
          </p:nvPr>
        </p:nvSpPr>
        <p:spPr>
          <a:xfrm>
            <a:off x="11311128" y="6492874"/>
            <a:ext cx="8808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SG"/>
              <a:t>‹#›</a:t>
            </a:fld>
            <a:endParaRPr/>
          </a:p>
        </p:txBody>
      </p:sp>
      <p:sp>
        <p:nvSpPr>
          <p:cNvPr id="18" name="Google Shape;18;p15"/>
          <p:cNvSpPr txBox="1">
            <a:spLocks noGrp="1"/>
          </p:cNvSpPr>
          <p:nvPr>
            <p:ph type="ftr" idx="11"/>
          </p:nvPr>
        </p:nvSpPr>
        <p:spPr>
          <a:xfrm>
            <a:off x="0" y="6492875"/>
            <a:ext cx="11311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ICETCI 2024: DL for Brain Encoding and Decoding</a:t>
            </a:r>
            <a:endParaRPr/>
          </a:p>
        </p:txBody>
      </p:sp>
    </p:spTree>
    <p:extLst>
      <p:ext uri="{BB962C8B-B14F-4D97-AF65-F5344CB8AC3E}">
        <p14:creationId xmlns:p14="http://schemas.microsoft.com/office/powerpoint/2010/main" val="299498934"/>
      </p:ext>
    </p:extLst>
  </p:cSld>
  <p:clrMapOvr>
    <a:masterClrMapping/>
  </p:clrMapOvr>
  <p:extLst>
    <p:ext uri="{DCECCB84-F9BA-43D5-87BE-67443E8EF086}">
      <p15:sldGuideLst xmlns:p15="http://schemas.microsoft.com/office/powerpoint/2012/main">
        <p15:guide id="1" pos="3720">
          <p15:clr>
            <a:srgbClr val="FBAE40"/>
          </p15:clr>
        </p15:guide>
        <p15:guide id="2" orient="horz" pos="552">
          <p15:clr>
            <a:srgbClr val="FBAE40"/>
          </p15:clr>
        </p15:guide>
        <p15:guide id="3" orient="horz" pos="3696">
          <p15:clr>
            <a:srgbClr val="FBAE40"/>
          </p15:clr>
        </p15:guide>
        <p15:guide id="4" pos="168">
          <p15:clr>
            <a:srgbClr val="FBAE40"/>
          </p15:clr>
        </p15:guide>
        <p15:guide id="5" pos="3960">
          <p15:clr>
            <a:srgbClr val="FBAE40"/>
          </p15:clr>
        </p15:guide>
        <p15:guide id="6" pos="7512">
          <p15:clr>
            <a:srgbClr val="FBAE40"/>
          </p15:clr>
        </p15:guide>
        <p15:guide id="7"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6975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0" y="1"/>
            <a:ext cx="12192000" cy="952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4"/>
          <p:cNvSpPr txBox="1">
            <a:spLocks noGrp="1"/>
          </p:cNvSpPr>
          <p:nvPr>
            <p:ph type="body" idx="1"/>
          </p:nvPr>
        </p:nvSpPr>
        <p:spPr>
          <a:xfrm>
            <a:off x="147639" y="1104900"/>
            <a:ext cx="11892000" cy="519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78" name="Google Shape;178;p34"/>
          <p:cNvSpPr txBox="1">
            <a:spLocks noGrp="1"/>
          </p:cNvSpPr>
          <p:nvPr>
            <p:ph type="dt" idx="10"/>
          </p:nvPr>
        </p:nvSpPr>
        <p:spPr>
          <a:xfrm>
            <a:off x="147637" y="6532575"/>
            <a:ext cx="38292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600" b="0" i="0" u="none" strike="noStrike" cap="none">
                <a:solidFill>
                  <a:srgbClr val="F4B08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27F49AA6-DA30-4A70-9654-F335BF6C6DD5}" type="datetime1">
              <a:rPr lang="en-US" smtClean="0"/>
              <a:t>1/19/2026</a:t>
            </a:fld>
            <a:endParaRPr/>
          </a:p>
        </p:txBody>
      </p:sp>
      <p:sp>
        <p:nvSpPr>
          <p:cNvPr id="179" name="Google Shape;179;p34"/>
          <p:cNvSpPr txBox="1">
            <a:spLocks noGrp="1"/>
          </p:cNvSpPr>
          <p:nvPr>
            <p:ph type="ftr" idx="11"/>
          </p:nvPr>
        </p:nvSpPr>
        <p:spPr>
          <a:xfrm>
            <a:off x="4095751" y="6532575"/>
            <a:ext cx="43340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600" b="0" i="0" u="none" strike="noStrike" cap="none">
                <a:solidFill>
                  <a:srgbClr val="00B050"/>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ICETCI 2024: DL for Brain Encoding and Decoding</a:t>
            </a:r>
            <a:endParaRPr/>
          </a:p>
        </p:txBody>
      </p:sp>
      <p:sp>
        <p:nvSpPr>
          <p:cNvPr id="180" name="Google Shape;180;p34"/>
          <p:cNvSpPr txBox="1">
            <a:spLocks noGrp="1"/>
          </p:cNvSpPr>
          <p:nvPr>
            <p:ph type="sldNum" idx="12"/>
          </p:nvPr>
        </p:nvSpPr>
        <p:spPr>
          <a:xfrm>
            <a:off x="8610600" y="6532575"/>
            <a:ext cx="34292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867" b="0" i="0" u="none" strike="noStrike" cap="none">
                <a:solidFill>
                  <a:schemeClr val="dk1"/>
                </a:solidFill>
                <a:latin typeface="Calibri"/>
                <a:ea typeface="Calibri"/>
                <a:cs typeface="Calibri"/>
                <a:sym typeface="Calibri"/>
              </a:defRPr>
            </a:lvl1pPr>
            <a:lvl2pPr marL="0" marR="0" lvl="1" indent="0" algn="r" rtl="0">
              <a:spcBef>
                <a:spcPts val="0"/>
              </a:spcBef>
              <a:buNone/>
              <a:defRPr sz="1867" b="0" i="0" u="none" strike="noStrike" cap="none">
                <a:solidFill>
                  <a:schemeClr val="dk1"/>
                </a:solidFill>
                <a:latin typeface="Calibri"/>
                <a:ea typeface="Calibri"/>
                <a:cs typeface="Calibri"/>
                <a:sym typeface="Calibri"/>
              </a:defRPr>
            </a:lvl2pPr>
            <a:lvl3pPr marL="0" marR="0" lvl="2" indent="0" algn="r" rtl="0">
              <a:spcBef>
                <a:spcPts val="0"/>
              </a:spcBef>
              <a:buNone/>
              <a:defRPr sz="1867" b="0" i="0" u="none" strike="noStrike" cap="none">
                <a:solidFill>
                  <a:schemeClr val="dk1"/>
                </a:solidFill>
                <a:latin typeface="Calibri"/>
                <a:ea typeface="Calibri"/>
                <a:cs typeface="Calibri"/>
                <a:sym typeface="Calibri"/>
              </a:defRPr>
            </a:lvl3pPr>
            <a:lvl4pPr marL="0" marR="0" lvl="3" indent="0" algn="r" rtl="0">
              <a:spcBef>
                <a:spcPts val="0"/>
              </a:spcBef>
              <a:buNone/>
              <a:defRPr sz="1867" b="0" i="0" u="none" strike="noStrike" cap="none">
                <a:solidFill>
                  <a:schemeClr val="dk1"/>
                </a:solidFill>
                <a:latin typeface="Calibri"/>
                <a:ea typeface="Calibri"/>
                <a:cs typeface="Calibri"/>
                <a:sym typeface="Calibri"/>
              </a:defRPr>
            </a:lvl4pPr>
            <a:lvl5pPr marL="0" marR="0" lvl="4" indent="0" algn="r" rtl="0">
              <a:spcBef>
                <a:spcPts val="0"/>
              </a:spcBef>
              <a:buNone/>
              <a:defRPr sz="1867" b="0" i="0" u="none" strike="noStrike" cap="none">
                <a:solidFill>
                  <a:schemeClr val="dk1"/>
                </a:solidFill>
                <a:latin typeface="Calibri"/>
                <a:ea typeface="Calibri"/>
                <a:cs typeface="Calibri"/>
                <a:sym typeface="Calibri"/>
              </a:defRPr>
            </a:lvl5pPr>
            <a:lvl6pPr marL="0" marR="0" lvl="5" indent="0" algn="r" rtl="0">
              <a:spcBef>
                <a:spcPts val="0"/>
              </a:spcBef>
              <a:buNone/>
              <a:defRPr sz="1867" b="0" i="0" u="none" strike="noStrike" cap="none">
                <a:solidFill>
                  <a:schemeClr val="dk1"/>
                </a:solidFill>
                <a:latin typeface="Calibri"/>
                <a:ea typeface="Calibri"/>
                <a:cs typeface="Calibri"/>
                <a:sym typeface="Calibri"/>
              </a:defRPr>
            </a:lvl6pPr>
            <a:lvl7pPr marL="0" marR="0" lvl="6" indent="0" algn="r" rtl="0">
              <a:spcBef>
                <a:spcPts val="0"/>
              </a:spcBef>
              <a:buNone/>
              <a:defRPr sz="1867" b="0" i="0" u="none" strike="noStrike" cap="none">
                <a:solidFill>
                  <a:schemeClr val="dk1"/>
                </a:solidFill>
                <a:latin typeface="Calibri"/>
                <a:ea typeface="Calibri"/>
                <a:cs typeface="Calibri"/>
                <a:sym typeface="Calibri"/>
              </a:defRPr>
            </a:lvl7pPr>
            <a:lvl8pPr marL="0" marR="0" lvl="7" indent="0" algn="r" rtl="0">
              <a:spcBef>
                <a:spcPts val="0"/>
              </a:spcBef>
              <a:buNone/>
              <a:defRPr sz="1867" b="0" i="0" u="none" strike="noStrike" cap="none">
                <a:solidFill>
                  <a:schemeClr val="dk1"/>
                </a:solidFill>
                <a:latin typeface="Calibri"/>
                <a:ea typeface="Calibri"/>
                <a:cs typeface="Calibri"/>
                <a:sym typeface="Calibri"/>
              </a:defRPr>
            </a:lvl8pPr>
            <a:lvl9pPr marL="0" marR="0" lvl="8" indent="0" algn="r"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
        <p:nvSpPr>
          <p:cNvPr id="181" name="Google Shape;181;p34"/>
          <p:cNvSpPr txBox="1">
            <a:spLocks noGrp="1"/>
          </p:cNvSpPr>
          <p:nvPr>
            <p:ph type="body" idx="2"/>
          </p:nvPr>
        </p:nvSpPr>
        <p:spPr>
          <a:xfrm>
            <a:off x="147639" y="6296025"/>
            <a:ext cx="11892000" cy="2368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86521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A1CED-1C57-42F9-B384-4E4195C39663}"/>
              </a:ext>
            </a:extLst>
          </p:cNvPr>
          <p:cNvSpPr>
            <a:spLocks noGrp="1"/>
          </p:cNvSpPr>
          <p:nvPr>
            <p:ph idx="1"/>
          </p:nvPr>
        </p:nvSpPr>
        <p:spPr>
          <a:xfrm>
            <a:off x="147638" y="1128713"/>
            <a:ext cx="5805487"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8C04FF9-20C4-4942-9BCA-0E74E891D749}"/>
              </a:ext>
            </a:extLst>
          </p:cNvPr>
          <p:cNvSpPr>
            <a:spLocks noGrp="1"/>
          </p:cNvSpPr>
          <p:nvPr>
            <p:ph type="dt" sz="half" idx="10"/>
          </p:nvPr>
        </p:nvSpPr>
        <p:spPr>
          <a:xfrm>
            <a:off x="147638" y="6532575"/>
            <a:ext cx="3829050" cy="365125"/>
          </a:xfrm>
          <a:prstGeom prst="rect">
            <a:avLst/>
          </a:prstGeom>
        </p:spPr>
        <p:txBody>
          <a:bodyPr/>
          <a:lstStyle>
            <a:lvl1pPr>
              <a:defRPr sz="1600">
                <a:solidFill>
                  <a:srgbClr val="0070C0"/>
                </a:solidFill>
              </a:defRPr>
            </a:lvl1pPr>
          </a:lstStyle>
          <a:p>
            <a:fld id="{AEAB87A8-750D-4ACE-9E7B-EB25E8EA05E0}" type="datetime1">
              <a:rPr lang="en-US" smtClean="0"/>
              <a:t>1/19/2026</a:t>
            </a:fld>
            <a:endParaRPr lang="en-US" dirty="0"/>
          </a:p>
        </p:txBody>
      </p:sp>
      <p:sp>
        <p:nvSpPr>
          <p:cNvPr id="5" name="Footer Placeholder 4">
            <a:extLst>
              <a:ext uri="{FF2B5EF4-FFF2-40B4-BE49-F238E27FC236}">
                <a16:creationId xmlns:a16="http://schemas.microsoft.com/office/drawing/2014/main" id="{DB544C9B-7E75-4D09-82DF-60E33053F169}"/>
              </a:ext>
            </a:extLst>
          </p:cNvPr>
          <p:cNvSpPr>
            <a:spLocks noGrp="1"/>
          </p:cNvSpPr>
          <p:nvPr>
            <p:ph type="ftr" sz="quarter" idx="11"/>
          </p:nvPr>
        </p:nvSpPr>
        <p:spPr>
          <a:xfrm>
            <a:off x="4371974" y="6532575"/>
            <a:ext cx="3781425" cy="365125"/>
          </a:xfrm>
          <a:prstGeom prst="rect">
            <a:avLst/>
          </a:prstGeom>
        </p:spPr>
        <p:txBody>
          <a:bodyPr/>
          <a:lstStyle>
            <a:lvl1pPr>
              <a:defRPr sz="1600" b="1">
                <a:solidFill>
                  <a:srgbClr val="FF0000"/>
                </a:solidFill>
              </a:defRPr>
            </a:lvl1pPr>
          </a:lstStyle>
          <a:p>
            <a:r>
              <a:rPr lang="en-US"/>
              <a:t>manishg.iitb@gmail.com</a:t>
            </a:r>
            <a:endParaRPr lang="en-US" dirty="0"/>
          </a:p>
        </p:txBody>
      </p:sp>
      <p:sp>
        <p:nvSpPr>
          <p:cNvPr id="8" name="Content Placeholder 2">
            <a:extLst>
              <a:ext uri="{FF2B5EF4-FFF2-40B4-BE49-F238E27FC236}">
                <a16:creationId xmlns:a16="http://schemas.microsoft.com/office/drawing/2014/main" id="{5356ED09-8EA3-4EC3-BDD6-C7B019224EA7}"/>
              </a:ext>
            </a:extLst>
          </p:cNvPr>
          <p:cNvSpPr>
            <a:spLocks noGrp="1"/>
          </p:cNvSpPr>
          <p:nvPr>
            <p:ph idx="13"/>
          </p:nvPr>
        </p:nvSpPr>
        <p:spPr>
          <a:xfrm>
            <a:off x="147638" y="6296025"/>
            <a:ext cx="12044362" cy="236550"/>
          </a:xfrm>
        </p:spPr>
        <p:txBody>
          <a:bodyPr>
            <a:noAutofit/>
          </a:bodyPr>
          <a:lstStyle>
            <a:lvl1pPr marL="0" indent="0">
              <a:buNone/>
              <a:defRPr sz="1200"/>
            </a:lvl1pPr>
          </a:lstStyle>
          <a:p>
            <a:pPr lvl="0"/>
            <a:endParaRPr lang="en-US" dirty="0"/>
          </a:p>
        </p:txBody>
      </p:sp>
      <p:sp>
        <p:nvSpPr>
          <p:cNvPr id="9" name="Content Placeholder 2">
            <a:extLst>
              <a:ext uri="{FF2B5EF4-FFF2-40B4-BE49-F238E27FC236}">
                <a16:creationId xmlns:a16="http://schemas.microsoft.com/office/drawing/2014/main" id="{8C6B631D-5D6E-40B9-864F-B40B728CF095}"/>
              </a:ext>
            </a:extLst>
          </p:cNvPr>
          <p:cNvSpPr>
            <a:spLocks noGrp="1"/>
          </p:cNvSpPr>
          <p:nvPr>
            <p:ph idx="14"/>
          </p:nvPr>
        </p:nvSpPr>
        <p:spPr>
          <a:xfrm>
            <a:off x="6234113" y="1128713"/>
            <a:ext cx="5805487" cy="5167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C55BFDE-5FCF-431E-BB72-17CD5033C878}"/>
              </a:ext>
            </a:extLst>
          </p:cNvPr>
          <p:cNvSpPr>
            <a:spLocks noGrp="1"/>
          </p:cNvSpPr>
          <p:nvPr>
            <p:ph type="title"/>
          </p:nvPr>
        </p:nvSpPr>
        <p:spPr>
          <a:xfrm>
            <a:off x="0" y="1"/>
            <a:ext cx="12192000" cy="952500"/>
          </a:xfrm>
        </p:spPr>
        <p:txBody>
          <a:bodyPr/>
          <a:lstStyle/>
          <a:p>
            <a:r>
              <a:rPr lang="en-US" dirty="0"/>
              <a:t>Click to edit Master title style</a:t>
            </a:r>
          </a:p>
        </p:txBody>
      </p:sp>
      <p:sp>
        <p:nvSpPr>
          <p:cNvPr id="2" name="Slide Number Placeholder 5">
            <a:extLst>
              <a:ext uri="{FF2B5EF4-FFF2-40B4-BE49-F238E27FC236}">
                <a16:creationId xmlns:a16="http://schemas.microsoft.com/office/drawing/2014/main" id="{5531C877-425D-F5ED-6CB7-4171A110ED8A}"/>
              </a:ext>
            </a:extLst>
          </p:cNvPr>
          <p:cNvSpPr>
            <a:spLocks noGrp="1"/>
          </p:cNvSpPr>
          <p:nvPr>
            <p:ph type="sldNum" sz="quarter" idx="12"/>
          </p:nvPr>
        </p:nvSpPr>
        <p:spPr>
          <a:xfrm>
            <a:off x="10550022" y="6532575"/>
            <a:ext cx="1641978" cy="365125"/>
          </a:xfrm>
          <a:prstGeom prst="rect">
            <a:avLst/>
          </a:prstGeom>
        </p:spPr>
        <p:txBody>
          <a:bodyPr/>
          <a:lstStyle>
            <a:lvl1pPr algn="r">
              <a:defRPr/>
            </a:lvl1pPr>
          </a:lstStyle>
          <a:p>
            <a:fld id="{AE17A532-D286-470D-AE82-1500C848B688}" type="slidenum">
              <a:rPr lang="en-US" smtClean="0"/>
              <a:pPr/>
              <a:t>‹#›</a:t>
            </a:fld>
            <a:endParaRPr lang="en-US" dirty="0"/>
          </a:p>
        </p:txBody>
      </p:sp>
    </p:spTree>
    <p:extLst>
      <p:ext uri="{BB962C8B-B14F-4D97-AF65-F5344CB8AC3E}">
        <p14:creationId xmlns:p14="http://schemas.microsoft.com/office/powerpoint/2010/main" val="977962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EBFA-045D-4366-0A6D-2BCA336AA4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73E1FBC-5C69-AC98-B0FD-11977178F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1557FC1-EEBF-BAE4-0414-6215B4596655}"/>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4F4D6D7A-0B7F-2613-FB7C-10CC3F3F87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56E1B7-F62D-598A-2E2A-DD2988AEF3E0}"/>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183738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5E36-B4C5-7775-3FB2-5EB51E5A1C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AF2D21-5B47-9B5B-2B34-949C8EDFA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D70E98-B174-379A-D384-E41660EDC8E6}"/>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D074154C-E5EA-798C-CC34-D697C5EC72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AC7C6F8-5B92-57C2-335E-38A72AF5CBBC}"/>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1925820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A0FF-EBBB-7F46-CA9D-9AE220737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52104B9-7A7A-9B7B-441B-76B039915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AC1A8-667D-BF06-C2D1-1729ABEDCC19}"/>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D3EBCD5C-FD5F-33AF-8104-6E9037509A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4BB180-E0BC-0213-DA40-BBE041C647F0}"/>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470906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4A37-1A22-E509-0048-DB57ED125F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5F3F06-C164-06BA-D6C1-2103B6A04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DB172EE-5E9B-7CA8-A454-350666410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A5BE56-9379-479B-8C8A-144C264030CB}"/>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6" name="Footer Placeholder 5">
            <a:extLst>
              <a:ext uri="{FF2B5EF4-FFF2-40B4-BE49-F238E27FC236}">
                <a16:creationId xmlns:a16="http://schemas.microsoft.com/office/drawing/2014/main" id="{2DDF38C0-0EA4-B4EF-795A-BE0BEC4B45F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F943166-2B98-F6F3-68B4-692CAEA176FB}"/>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1818339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D23D-806F-1866-2AA7-905F45CAC82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85C50B-5E6E-F11F-EE4A-5B544120F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AFA17-7CCD-084D-551F-89F8E7984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FCD4882-5434-67E6-1F3B-8A2E60F10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08DED-7391-E881-9A22-4AB38864F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5BB59F-C375-F028-9688-6053954B3434}"/>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8" name="Footer Placeholder 7">
            <a:extLst>
              <a:ext uri="{FF2B5EF4-FFF2-40B4-BE49-F238E27FC236}">
                <a16:creationId xmlns:a16="http://schemas.microsoft.com/office/drawing/2014/main" id="{80BA4F2C-7276-D8EB-A4C0-A4CB4C91EBE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40D8F8B-1FEB-5539-E8E7-F04D448E4E51}"/>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3277158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7BA1-8FA8-B123-C532-181A576EF4D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C90D7F4-07B2-45E7-2196-EA50B39114B6}"/>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4" name="Footer Placeholder 3">
            <a:extLst>
              <a:ext uri="{FF2B5EF4-FFF2-40B4-BE49-F238E27FC236}">
                <a16:creationId xmlns:a16="http://schemas.microsoft.com/office/drawing/2014/main" id="{66A21B02-B8F8-3F87-2B38-C673ECB504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6B318CE-1D40-AFD3-6A8F-5EBFEE4A7694}"/>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34951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557F-8572-88F6-6340-3B125343A2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22A186-3DD9-AD0E-6F1D-5425093D2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94021-C697-12A9-BE11-54CA4C538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B974D1-6FCC-824C-828E-92C91E3C0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C43C2-14A0-4A50-F524-206DFD979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78064E-77E6-326C-425A-4A0EE0B68221}"/>
              </a:ext>
            </a:extLst>
          </p:cNvPr>
          <p:cNvSpPr>
            <a:spLocks noGrp="1"/>
          </p:cNvSpPr>
          <p:nvPr>
            <p:ph type="dt" sz="half" idx="10"/>
          </p:nvPr>
        </p:nvSpPr>
        <p:spPr/>
        <p:txBody>
          <a:bodyPr/>
          <a:lstStyle/>
          <a:p>
            <a:fld id="{5B6216D8-D05F-47A4-B4CE-133FD9724BCB}" type="datetime1">
              <a:rPr lang="en-US" smtClean="0"/>
              <a:t>1/19/2026</a:t>
            </a:fld>
            <a:endParaRPr lang="en-US"/>
          </a:p>
        </p:txBody>
      </p:sp>
      <p:sp>
        <p:nvSpPr>
          <p:cNvPr id="8" name="Footer Placeholder 7">
            <a:extLst>
              <a:ext uri="{FF2B5EF4-FFF2-40B4-BE49-F238E27FC236}">
                <a16:creationId xmlns:a16="http://schemas.microsoft.com/office/drawing/2014/main" id="{1C43C6B7-2B6F-8DD4-9338-868574883FC1}"/>
              </a:ext>
            </a:extLst>
          </p:cNvPr>
          <p:cNvSpPr>
            <a:spLocks noGrp="1"/>
          </p:cNvSpPr>
          <p:nvPr>
            <p:ph type="ftr" sz="quarter" idx="11"/>
          </p:nvPr>
        </p:nvSpPr>
        <p:spPr>
          <a:xfrm>
            <a:off x="4038599" y="6356350"/>
            <a:ext cx="418147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9" name="Slide Number Placeholder 8">
            <a:extLst>
              <a:ext uri="{FF2B5EF4-FFF2-40B4-BE49-F238E27FC236}">
                <a16:creationId xmlns:a16="http://schemas.microsoft.com/office/drawing/2014/main" id="{B2A15749-AEC3-1ADF-6ABB-167235B48A80}"/>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3180242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E0284-F234-D5EB-F161-186B46CD5E9B}"/>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3" name="Footer Placeholder 2">
            <a:extLst>
              <a:ext uri="{FF2B5EF4-FFF2-40B4-BE49-F238E27FC236}">
                <a16:creationId xmlns:a16="http://schemas.microsoft.com/office/drawing/2014/main" id="{3E24D3C3-2AA6-CBD1-501E-5223EBA2735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3EA49B3-DCCB-CBB2-3BCC-E4DD5572934F}"/>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3786028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DE30-E56D-F8DD-F6A1-98157736B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F98EB63-223D-2B9A-86EB-B3D4CF8F3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595DDAB-C78E-5B38-458A-482B6532F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B3EF4-1E21-FAD6-6CBB-9D66E88BAEF4}"/>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6" name="Footer Placeholder 5">
            <a:extLst>
              <a:ext uri="{FF2B5EF4-FFF2-40B4-BE49-F238E27FC236}">
                <a16:creationId xmlns:a16="http://schemas.microsoft.com/office/drawing/2014/main" id="{BAB1B586-65DF-D553-27BA-4A0639516C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D3ACAD1-E2FD-EDD5-ED44-0B06D69526BC}"/>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882133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54F0-012F-92E5-D3EF-D40CCB339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45ADF41-9112-1F07-1AFD-33EF6AF65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BFA3D3A-F73E-D754-C398-538B08B2F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3D8A3-8FE1-9A1D-5741-9793F5E9669E}"/>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6" name="Footer Placeholder 5">
            <a:extLst>
              <a:ext uri="{FF2B5EF4-FFF2-40B4-BE49-F238E27FC236}">
                <a16:creationId xmlns:a16="http://schemas.microsoft.com/office/drawing/2014/main" id="{032CA240-5A8B-63BE-886C-D9FD8EA585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B2D2BB-03F9-9564-CA9B-9DC9FA4427CE}"/>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1032672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2B7C-BCA9-4B24-90A2-0A3D47FBF4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DD292DD-FB98-F8E4-63A6-353F2D65DD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0C34D2-90F9-EA6C-C403-EA784927009A}"/>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92388E0D-DC81-C728-E806-2B25A8A2E8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33199A-C187-C1CA-7DF9-969513820026}"/>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775574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D45D7-4E31-29F4-90EA-36A80662E2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E79AC6-74C8-D76F-D104-1FD7A7DC4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F29CB-D3B4-1B67-A47E-B5EDC4380CFD}"/>
              </a:ext>
            </a:extLst>
          </p:cNvPr>
          <p:cNvSpPr>
            <a:spLocks noGrp="1"/>
          </p:cNvSpPr>
          <p:nvPr>
            <p:ph type="dt" sz="half" idx="10"/>
          </p:nvPr>
        </p:nvSpPr>
        <p:spPr/>
        <p:txBody>
          <a:body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CE36CE62-24CA-CBFA-B8FD-BD5CCF1820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57AB45-306A-E6FF-BDF4-F6AE57FF0B36}"/>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258061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5" name="Google Shape;70;p16">
            <a:extLst>
              <a:ext uri="{FF2B5EF4-FFF2-40B4-BE49-F238E27FC236}">
                <a16:creationId xmlns:a16="http://schemas.microsoft.com/office/drawing/2014/main" id="{A985BD55-99DD-E4AD-F061-3060FEF1ABEA}"/>
              </a:ext>
            </a:extLst>
          </p:cNvPr>
          <p:cNvSpPr txBox="1"/>
          <p:nvPr userDrawn="1"/>
        </p:nvSpPr>
        <p:spPr>
          <a:xfrm>
            <a:off x="1524000" y="6476999"/>
            <a:ext cx="9144000" cy="2739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en" sz="1200" dirty="0">
                <a:solidFill>
                  <a:srgbClr val="00B050"/>
                </a:solidFill>
                <a:latin typeface="Calibri"/>
                <a:ea typeface="Calibri"/>
                <a:cs typeface="Calibri"/>
                <a:sym typeface="Calibri"/>
              </a:rPr>
              <a:t>CogSci 2022: DL for Brain Encoding and Decoding</a:t>
            </a:r>
            <a:endParaRPr sz="1200" dirty="0">
              <a:solidFill>
                <a:srgbClr val="00B050"/>
              </a:solidFill>
              <a:latin typeface="Calibri"/>
              <a:ea typeface="Calibri"/>
              <a:cs typeface="Calibri"/>
              <a:sym typeface="Calibri"/>
            </a:endParaRPr>
          </a:p>
        </p:txBody>
      </p:sp>
      <p:sp>
        <p:nvSpPr>
          <p:cNvPr id="12" name="Footer Placeholder 11">
            <a:extLst>
              <a:ext uri="{FF2B5EF4-FFF2-40B4-BE49-F238E27FC236}">
                <a16:creationId xmlns:a16="http://schemas.microsoft.com/office/drawing/2014/main" id="{94E47D7A-F1F2-93F8-7DE6-F3DE5B68E216}"/>
              </a:ext>
            </a:extLst>
          </p:cNvPr>
          <p:cNvSpPr>
            <a:spLocks noGrp="1"/>
          </p:cNvSpPr>
          <p:nvPr>
            <p:ph type="ftr" sz="quarter" idx="11"/>
          </p:nvPr>
        </p:nvSpPr>
        <p:spPr/>
        <p:txBody>
          <a:bodyPr/>
          <a:lstStyle/>
          <a:p>
            <a:endParaRPr lang="en-IN" dirty="0"/>
          </a:p>
        </p:txBody>
      </p:sp>
      <p:sp>
        <p:nvSpPr>
          <p:cNvPr id="13" name="Slide Number Placeholder 12">
            <a:extLst>
              <a:ext uri="{FF2B5EF4-FFF2-40B4-BE49-F238E27FC236}">
                <a16:creationId xmlns:a16="http://schemas.microsoft.com/office/drawing/2014/main" id="{921D4AA0-94D8-B796-D1B3-4BC9684DC97A}"/>
              </a:ext>
            </a:extLst>
          </p:cNvPr>
          <p:cNvSpPr>
            <a:spLocks noGrp="1"/>
          </p:cNvSpPr>
          <p:nvPr>
            <p:ph type="sldNum" sz="quarter" idx="12"/>
          </p:nvPr>
        </p:nvSpPr>
        <p:spPr/>
        <p:txBody>
          <a:bodyPr/>
          <a:lstStyle/>
          <a:p>
            <a:fld id="{B01E917E-4F3B-441C-944F-9F35F8D712FD}" type="slidenum">
              <a:rPr lang="en-IN" smtClean="0"/>
              <a:t>‹#›</a:t>
            </a:fld>
            <a:endParaRPr lang="en-IN"/>
          </a:p>
        </p:txBody>
      </p:sp>
    </p:spTree>
    <p:extLst>
      <p:ext uri="{BB962C8B-B14F-4D97-AF65-F5344CB8AC3E}">
        <p14:creationId xmlns:p14="http://schemas.microsoft.com/office/powerpoint/2010/main" val="2931583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0" y="1"/>
            <a:ext cx="12192000" cy="952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 name="Google Shape;67;p16"/>
          <p:cNvSpPr txBox="1">
            <a:spLocks noGrp="1"/>
          </p:cNvSpPr>
          <p:nvPr>
            <p:ph type="body" idx="1"/>
          </p:nvPr>
        </p:nvSpPr>
        <p:spPr>
          <a:xfrm>
            <a:off x="147639" y="1104900"/>
            <a:ext cx="11892000" cy="519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8" name="Google Shape;68;p16"/>
          <p:cNvSpPr txBox="1">
            <a:spLocks noGrp="1"/>
          </p:cNvSpPr>
          <p:nvPr>
            <p:ph type="sldNum" idx="12"/>
          </p:nvPr>
        </p:nvSpPr>
        <p:spPr>
          <a:xfrm>
            <a:off x="8610600" y="6532575"/>
            <a:ext cx="3429200" cy="3652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867" b="0" i="0" u="none" strike="noStrike" cap="none">
                <a:solidFill>
                  <a:schemeClr val="dk1"/>
                </a:solidFill>
                <a:latin typeface="Calibri"/>
                <a:ea typeface="Calibri"/>
                <a:cs typeface="Calibri"/>
                <a:sym typeface="Calibri"/>
              </a:defRPr>
            </a:lvl1pPr>
            <a:lvl2pPr marL="0" marR="0" lvl="1" indent="0" algn="r" rtl="0">
              <a:spcBef>
                <a:spcPts val="0"/>
              </a:spcBef>
              <a:buNone/>
              <a:defRPr sz="1867" b="0" i="0" u="none" strike="noStrike" cap="none">
                <a:solidFill>
                  <a:schemeClr val="dk1"/>
                </a:solidFill>
                <a:latin typeface="Calibri"/>
                <a:ea typeface="Calibri"/>
                <a:cs typeface="Calibri"/>
                <a:sym typeface="Calibri"/>
              </a:defRPr>
            </a:lvl2pPr>
            <a:lvl3pPr marL="0" marR="0" lvl="2" indent="0" algn="r" rtl="0">
              <a:spcBef>
                <a:spcPts val="0"/>
              </a:spcBef>
              <a:buNone/>
              <a:defRPr sz="1867" b="0" i="0" u="none" strike="noStrike" cap="none">
                <a:solidFill>
                  <a:schemeClr val="dk1"/>
                </a:solidFill>
                <a:latin typeface="Calibri"/>
                <a:ea typeface="Calibri"/>
                <a:cs typeface="Calibri"/>
                <a:sym typeface="Calibri"/>
              </a:defRPr>
            </a:lvl3pPr>
            <a:lvl4pPr marL="0" marR="0" lvl="3" indent="0" algn="r" rtl="0">
              <a:spcBef>
                <a:spcPts val="0"/>
              </a:spcBef>
              <a:buNone/>
              <a:defRPr sz="1867" b="0" i="0" u="none" strike="noStrike" cap="none">
                <a:solidFill>
                  <a:schemeClr val="dk1"/>
                </a:solidFill>
                <a:latin typeface="Calibri"/>
                <a:ea typeface="Calibri"/>
                <a:cs typeface="Calibri"/>
                <a:sym typeface="Calibri"/>
              </a:defRPr>
            </a:lvl4pPr>
            <a:lvl5pPr marL="0" marR="0" lvl="4" indent="0" algn="r" rtl="0">
              <a:spcBef>
                <a:spcPts val="0"/>
              </a:spcBef>
              <a:buNone/>
              <a:defRPr sz="1867" b="0" i="0" u="none" strike="noStrike" cap="none">
                <a:solidFill>
                  <a:schemeClr val="dk1"/>
                </a:solidFill>
                <a:latin typeface="Calibri"/>
                <a:ea typeface="Calibri"/>
                <a:cs typeface="Calibri"/>
                <a:sym typeface="Calibri"/>
              </a:defRPr>
            </a:lvl5pPr>
            <a:lvl6pPr marL="0" marR="0" lvl="5" indent="0" algn="r" rtl="0">
              <a:spcBef>
                <a:spcPts val="0"/>
              </a:spcBef>
              <a:buNone/>
              <a:defRPr sz="1867" b="0" i="0" u="none" strike="noStrike" cap="none">
                <a:solidFill>
                  <a:schemeClr val="dk1"/>
                </a:solidFill>
                <a:latin typeface="Calibri"/>
                <a:ea typeface="Calibri"/>
                <a:cs typeface="Calibri"/>
                <a:sym typeface="Calibri"/>
              </a:defRPr>
            </a:lvl6pPr>
            <a:lvl7pPr marL="0" marR="0" lvl="6" indent="0" algn="r" rtl="0">
              <a:spcBef>
                <a:spcPts val="0"/>
              </a:spcBef>
              <a:buNone/>
              <a:defRPr sz="1867" b="0" i="0" u="none" strike="noStrike" cap="none">
                <a:solidFill>
                  <a:schemeClr val="dk1"/>
                </a:solidFill>
                <a:latin typeface="Calibri"/>
                <a:ea typeface="Calibri"/>
                <a:cs typeface="Calibri"/>
                <a:sym typeface="Calibri"/>
              </a:defRPr>
            </a:lvl7pPr>
            <a:lvl8pPr marL="0" marR="0" lvl="7" indent="0" algn="r" rtl="0">
              <a:spcBef>
                <a:spcPts val="0"/>
              </a:spcBef>
              <a:buNone/>
              <a:defRPr sz="1867" b="0" i="0" u="none" strike="noStrike" cap="none">
                <a:solidFill>
                  <a:schemeClr val="dk1"/>
                </a:solidFill>
                <a:latin typeface="Calibri"/>
                <a:ea typeface="Calibri"/>
                <a:cs typeface="Calibri"/>
                <a:sym typeface="Calibri"/>
              </a:defRPr>
            </a:lvl8pPr>
            <a:lvl9pPr marL="0" marR="0" lvl="8" indent="0" algn="r"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
        <p:nvSpPr>
          <p:cNvPr id="69" name="Google Shape;69;p16"/>
          <p:cNvSpPr txBox="1"/>
          <p:nvPr/>
        </p:nvSpPr>
        <p:spPr>
          <a:xfrm>
            <a:off x="3706500" y="6199100"/>
            <a:ext cx="4630800" cy="615513"/>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70" name="Google Shape;70;p16"/>
          <p:cNvSpPr txBox="1"/>
          <p:nvPr/>
        </p:nvSpPr>
        <p:spPr>
          <a:xfrm>
            <a:off x="-32" y="6492800"/>
            <a:ext cx="12192000" cy="365200"/>
          </a:xfrm>
          <a:prstGeom prst="rect">
            <a:avLst/>
          </a:prstGeom>
          <a:noFill/>
          <a:ln>
            <a:noFill/>
          </a:ln>
        </p:spPr>
        <p:txBody>
          <a:bodyPr spcFirstLastPara="1" wrap="square" lIns="91433" tIns="45700" rIns="91433" bIns="45700" anchor="t" anchorCtr="0">
            <a:noAutofit/>
          </a:bodyPr>
          <a:lstStyle/>
          <a:p>
            <a:pPr marL="0" lvl="0" indent="0" algn="ctr" rtl="0">
              <a:spcBef>
                <a:spcPts val="0"/>
              </a:spcBef>
              <a:spcAft>
                <a:spcPts val="0"/>
              </a:spcAft>
              <a:buNone/>
            </a:pPr>
            <a:r>
              <a:rPr lang="en" sz="1600">
                <a:solidFill>
                  <a:srgbClr val="00B050"/>
                </a:solidFill>
                <a:latin typeface="Calibri"/>
                <a:ea typeface="Calibri"/>
                <a:cs typeface="Calibri"/>
                <a:sym typeface="Calibri"/>
              </a:rPr>
              <a:t>CogSci 2022: DL for Brain Encoding and Decoding</a:t>
            </a:r>
            <a:endParaRPr sz="160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16323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1BF4-7538-A7A4-C91C-16DDBED16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D25EF2-E470-2CBE-9209-BC800658CFED}"/>
              </a:ext>
            </a:extLst>
          </p:cNvPr>
          <p:cNvSpPr>
            <a:spLocks noGrp="1"/>
          </p:cNvSpPr>
          <p:nvPr>
            <p:ph type="dt" sz="half" idx="10"/>
          </p:nvPr>
        </p:nvSpPr>
        <p:spPr/>
        <p:txBody>
          <a:bodyPr/>
          <a:lstStyle/>
          <a:p>
            <a:fld id="{93B29A5F-417C-44B2-8B26-0AA179CFF0DB}" type="datetime1">
              <a:rPr lang="en-US" smtClean="0"/>
              <a:t>1/19/2026</a:t>
            </a:fld>
            <a:endParaRPr lang="en-US"/>
          </a:p>
        </p:txBody>
      </p:sp>
      <p:sp>
        <p:nvSpPr>
          <p:cNvPr id="4" name="Footer Placeholder 3">
            <a:extLst>
              <a:ext uri="{FF2B5EF4-FFF2-40B4-BE49-F238E27FC236}">
                <a16:creationId xmlns:a16="http://schemas.microsoft.com/office/drawing/2014/main" id="{1C25168C-6EF7-2177-0D68-298DCACA841B}"/>
              </a:ext>
            </a:extLst>
          </p:cNvPr>
          <p:cNvSpPr>
            <a:spLocks noGrp="1"/>
          </p:cNvSpPr>
          <p:nvPr>
            <p:ph type="ftr" sz="quarter" idx="11"/>
          </p:nvPr>
        </p:nvSpPr>
        <p:spPr>
          <a:xfrm>
            <a:off x="4038600" y="6356350"/>
            <a:ext cx="4248150" cy="365125"/>
          </a:xfrm>
        </p:spPr>
        <p:txBody>
          <a:bodyPr/>
          <a:lstStyle/>
          <a:p>
            <a:r>
              <a:rPr kumimoji="0" lang="en-IN" sz="1600" b="0" i="0" u="none" strike="noStrike" kern="1200" cap="none" spc="0" normalizeH="0" baseline="0" noProof="0" dirty="0">
                <a:ln>
                  <a:noFill/>
                </a:ln>
                <a:solidFill>
                  <a:srgbClr val="00B050"/>
                </a:solidFill>
                <a:effectLst/>
                <a:uLnTx/>
                <a:uFillTx/>
                <a:latin typeface="+mn-lt"/>
                <a:ea typeface="+mn-ea"/>
                <a:cs typeface="+mn-cs"/>
              </a:rPr>
              <a:t>AAAI 2026: Brain-Inspired AI 2.0</a:t>
            </a:r>
            <a:endParaRPr lang="en-US" dirty="0"/>
          </a:p>
        </p:txBody>
      </p:sp>
      <p:sp>
        <p:nvSpPr>
          <p:cNvPr id="5" name="Slide Number Placeholder 4">
            <a:extLst>
              <a:ext uri="{FF2B5EF4-FFF2-40B4-BE49-F238E27FC236}">
                <a16:creationId xmlns:a16="http://schemas.microsoft.com/office/drawing/2014/main" id="{9F8FBEC7-303F-C745-AC60-9346E7C253F0}"/>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78395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DB4057-51FA-5362-776E-36EBB986C95F}"/>
              </a:ext>
            </a:extLst>
          </p:cNvPr>
          <p:cNvSpPr>
            <a:spLocks noGrp="1"/>
          </p:cNvSpPr>
          <p:nvPr>
            <p:ph type="dt" sz="half" idx="10"/>
          </p:nvPr>
        </p:nvSpPr>
        <p:spPr/>
        <p:txBody>
          <a:bodyPr/>
          <a:lstStyle/>
          <a:p>
            <a:fld id="{54D5B78D-29C6-4756-8EE1-1FD56FAA9ECB}" type="datetime1">
              <a:rPr lang="en-US" smtClean="0"/>
              <a:t>1/19/2026</a:t>
            </a:fld>
            <a:endParaRPr lang="en-US"/>
          </a:p>
        </p:txBody>
      </p:sp>
      <p:sp>
        <p:nvSpPr>
          <p:cNvPr id="3" name="Footer Placeholder 2">
            <a:extLst>
              <a:ext uri="{FF2B5EF4-FFF2-40B4-BE49-F238E27FC236}">
                <a16:creationId xmlns:a16="http://schemas.microsoft.com/office/drawing/2014/main" id="{6FB143AA-8B9F-FE78-79ED-D3F1ED9B53D3}"/>
              </a:ext>
            </a:extLst>
          </p:cNvPr>
          <p:cNvSpPr>
            <a:spLocks noGrp="1"/>
          </p:cNvSpPr>
          <p:nvPr>
            <p:ph type="ftr" sz="quarter" idx="11"/>
          </p:nvPr>
        </p:nvSpPr>
        <p:spPr>
          <a:xfrm>
            <a:off x="4038599" y="6356350"/>
            <a:ext cx="418147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4" name="Slide Number Placeholder 3">
            <a:extLst>
              <a:ext uri="{FF2B5EF4-FFF2-40B4-BE49-F238E27FC236}">
                <a16:creationId xmlns:a16="http://schemas.microsoft.com/office/drawing/2014/main" id="{100B5166-DFAA-175D-5C8C-1A41C1CD10A8}"/>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12789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3F2B-8140-EC70-27AC-DC7069ABE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E157C5-F148-1603-3D20-CB2FF5F96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088F3-3EB0-72EF-6DCE-CF3C716D8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BCED1-E9B2-75AC-26A7-200FB362987E}"/>
              </a:ext>
            </a:extLst>
          </p:cNvPr>
          <p:cNvSpPr>
            <a:spLocks noGrp="1"/>
          </p:cNvSpPr>
          <p:nvPr>
            <p:ph type="dt" sz="half" idx="10"/>
          </p:nvPr>
        </p:nvSpPr>
        <p:spPr/>
        <p:txBody>
          <a:bodyPr/>
          <a:lstStyle/>
          <a:p>
            <a:fld id="{7EE1BE52-85F2-4E3A-AC0B-54AFED6600A5}" type="datetime1">
              <a:rPr lang="en-US" smtClean="0"/>
              <a:t>1/19/2026</a:t>
            </a:fld>
            <a:endParaRPr lang="en-US"/>
          </a:p>
        </p:txBody>
      </p:sp>
      <p:sp>
        <p:nvSpPr>
          <p:cNvPr id="6" name="Footer Placeholder 5">
            <a:extLst>
              <a:ext uri="{FF2B5EF4-FFF2-40B4-BE49-F238E27FC236}">
                <a16:creationId xmlns:a16="http://schemas.microsoft.com/office/drawing/2014/main" id="{C078E1D9-9032-684A-6D06-6FCF9ECBDFF5}"/>
              </a:ext>
            </a:extLst>
          </p:cNvPr>
          <p:cNvSpPr>
            <a:spLocks noGrp="1"/>
          </p:cNvSpPr>
          <p:nvPr>
            <p:ph type="ftr" sz="quarter" idx="11"/>
          </p:nvPr>
        </p:nvSpPr>
        <p:spPr>
          <a:xfrm>
            <a:off x="4038599" y="6356350"/>
            <a:ext cx="418147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7" name="Slide Number Placeholder 6">
            <a:extLst>
              <a:ext uri="{FF2B5EF4-FFF2-40B4-BE49-F238E27FC236}">
                <a16:creationId xmlns:a16="http://schemas.microsoft.com/office/drawing/2014/main" id="{3EF17620-9F74-697D-4CEF-1DDCD3419350}"/>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209991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FD0F-01B8-32EB-F1C4-7E7BCA772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2B21F6-04CC-DABA-5D2A-AB0E0A644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95EBA-50F8-DCB4-AF27-81F33E402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57806-CC4A-CDDD-1AF4-4AEA4BEA175F}"/>
              </a:ext>
            </a:extLst>
          </p:cNvPr>
          <p:cNvSpPr>
            <a:spLocks noGrp="1"/>
          </p:cNvSpPr>
          <p:nvPr>
            <p:ph type="dt" sz="half" idx="10"/>
          </p:nvPr>
        </p:nvSpPr>
        <p:spPr/>
        <p:txBody>
          <a:bodyPr/>
          <a:lstStyle/>
          <a:p>
            <a:fld id="{19D11E66-44E6-48E4-8CF7-D8571B84652F}" type="datetime1">
              <a:rPr lang="en-US" smtClean="0"/>
              <a:t>1/19/2026</a:t>
            </a:fld>
            <a:endParaRPr lang="en-US"/>
          </a:p>
        </p:txBody>
      </p:sp>
      <p:sp>
        <p:nvSpPr>
          <p:cNvPr id="6" name="Footer Placeholder 5">
            <a:extLst>
              <a:ext uri="{FF2B5EF4-FFF2-40B4-BE49-F238E27FC236}">
                <a16:creationId xmlns:a16="http://schemas.microsoft.com/office/drawing/2014/main" id="{14C77076-BC33-712B-BE15-3D3CA509C0DA}"/>
              </a:ext>
            </a:extLst>
          </p:cNvPr>
          <p:cNvSpPr>
            <a:spLocks noGrp="1"/>
          </p:cNvSpPr>
          <p:nvPr>
            <p:ph type="ftr" sz="quarter" idx="11"/>
          </p:nvPr>
        </p:nvSpPr>
        <p:spPr>
          <a:xfrm>
            <a:off x="4038600" y="6356350"/>
            <a:ext cx="42291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7" name="Slide Number Placeholder 6">
            <a:extLst>
              <a:ext uri="{FF2B5EF4-FFF2-40B4-BE49-F238E27FC236}">
                <a16:creationId xmlns:a16="http://schemas.microsoft.com/office/drawing/2014/main" id="{550391D0-3DCF-A414-F27B-3D9AF60DD5AB}"/>
              </a:ext>
            </a:extLst>
          </p:cNvPr>
          <p:cNvSpPr>
            <a:spLocks noGrp="1"/>
          </p:cNvSpPr>
          <p:nvPr>
            <p:ph type="sldNum" sz="quarter" idx="12"/>
          </p:nvPr>
        </p:nvSpPr>
        <p:spPr/>
        <p:txBody>
          <a:bodyPr/>
          <a:lstStyle/>
          <a:p>
            <a:fld id="{F9AB4AAD-7D95-4EA7-9734-52571C4B4A51}" type="slidenum">
              <a:rPr lang="en-US" smtClean="0"/>
              <a:t>‹#›</a:t>
            </a:fld>
            <a:endParaRPr lang="en-US"/>
          </a:p>
        </p:txBody>
      </p:sp>
    </p:spTree>
    <p:extLst>
      <p:ext uri="{BB962C8B-B14F-4D97-AF65-F5344CB8AC3E}">
        <p14:creationId xmlns:p14="http://schemas.microsoft.com/office/powerpoint/2010/main" val="251218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746E5-E645-7181-05A3-9B34B716E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2B32CD-3A16-F1A7-6E70-C46D93C55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BC7E2-5D98-E12F-39C8-99C14A940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EA5DD-AF43-496C-BBA6-63A383BA9163}" type="datetime1">
              <a:rPr lang="en-US" smtClean="0"/>
              <a:t>1/19/2026</a:t>
            </a:fld>
            <a:endParaRPr lang="en-US"/>
          </a:p>
        </p:txBody>
      </p:sp>
      <p:sp>
        <p:nvSpPr>
          <p:cNvPr id="5" name="Footer Placeholder 4">
            <a:extLst>
              <a:ext uri="{FF2B5EF4-FFF2-40B4-BE49-F238E27FC236}">
                <a16:creationId xmlns:a16="http://schemas.microsoft.com/office/drawing/2014/main" id="{00994F70-05C3-775B-ADC8-F5A42288FB13}"/>
              </a:ext>
            </a:extLst>
          </p:cNvPr>
          <p:cNvSpPr>
            <a:spLocks noGrp="1"/>
          </p:cNvSpPr>
          <p:nvPr>
            <p:ph type="ftr" sz="quarter" idx="3"/>
          </p:nvPr>
        </p:nvSpPr>
        <p:spPr>
          <a:xfrm>
            <a:off x="4038600" y="6356350"/>
            <a:ext cx="4248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 DL for Brain Encoding and Decoding</a:t>
            </a:r>
            <a:endParaRPr lang="en-US" dirty="0"/>
          </a:p>
        </p:txBody>
      </p:sp>
      <p:sp>
        <p:nvSpPr>
          <p:cNvPr id="6" name="Slide Number Placeholder 5">
            <a:extLst>
              <a:ext uri="{FF2B5EF4-FFF2-40B4-BE49-F238E27FC236}">
                <a16:creationId xmlns:a16="http://schemas.microsoft.com/office/drawing/2014/main" id="{BDC2A510-7C75-1DFD-39D7-CC6A3228E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B4AAD-7D95-4EA7-9734-52571C4B4A51}" type="slidenum">
              <a:rPr lang="en-US" smtClean="0"/>
              <a:t>‹#›</a:t>
            </a:fld>
            <a:endParaRPr lang="en-US"/>
          </a:p>
        </p:txBody>
      </p:sp>
    </p:spTree>
    <p:extLst>
      <p:ext uri="{BB962C8B-B14F-4D97-AF65-F5344CB8AC3E}">
        <p14:creationId xmlns:p14="http://schemas.microsoft.com/office/powerpoint/2010/main" val="78709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2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2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 name="TextBox 2">
            <a:extLst>
              <a:ext uri="{FF2B5EF4-FFF2-40B4-BE49-F238E27FC236}">
                <a16:creationId xmlns:a16="http://schemas.microsoft.com/office/drawing/2014/main" id="{A858B6F2-3767-3422-9664-DD8691A45D97}"/>
              </a:ext>
            </a:extLst>
          </p:cNvPr>
          <p:cNvSpPr txBox="1"/>
          <p:nvPr userDrawn="1"/>
        </p:nvSpPr>
        <p:spPr>
          <a:xfrm>
            <a:off x="4630310" y="6550223"/>
            <a:ext cx="2931380" cy="338554"/>
          </a:xfrm>
          <a:prstGeom prst="rect">
            <a:avLst/>
          </a:prstGeom>
          <a:noFill/>
        </p:spPr>
        <p:txBody>
          <a:bodyPr wrap="square">
            <a:spAutoFit/>
          </a:bodyPr>
          <a:lstStyle/>
          <a:p>
            <a:pPr marL="0" lvl="0" indent="0" algn="l" rtl="0">
              <a:spcBef>
                <a:spcPts val="0"/>
              </a:spcBef>
              <a:spcAft>
                <a:spcPts val="0"/>
              </a:spcAft>
              <a:buNone/>
            </a:pPr>
            <a:r>
              <a:rPr lang="en-IN" sz="1600" dirty="0">
                <a:solidFill>
                  <a:srgbClr val="00B050"/>
                </a:solidFill>
                <a:latin typeface="Calibri" panose="020F0502020204030204" pitchFamily="34" charset="0"/>
                <a:ea typeface="Calibri" panose="020F0502020204030204" pitchFamily="34" charset="0"/>
                <a:cs typeface="Calibri" panose="020F0502020204030204" pitchFamily="34" charset="0"/>
              </a:rPr>
              <a:t>AAAI 2026: Brain-Inspired AI 2.0</a:t>
            </a:r>
          </a:p>
        </p:txBody>
      </p:sp>
    </p:spTree>
    <p:extLst>
      <p:ext uri="{BB962C8B-B14F-4D97-AF65-F5344CB8AC3E}">
        <p14:creationId xmlns:p14="http://schemas.microsoft.com/office/powerpoint/2010/main" val="360929775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43E19A-E742-6233-29B3-9671468E1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4614F0-3814-464D-6E68-9E6E46EB01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73A15-B10A-FD92-8975-9253D17B88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8A1EBA-FB71-4247-B66D-A89D88FEC730}" type="datetimeFigureOut">
              <a:rPr lang="en-US" smtClean="0"/>
              <a:t>1/19/2026</a:t>
            </a:fld>
            <a:endParaRPr lang="en-US"/>
          </a:p>
        </p:txBody>
      </p:sp>
      <p:sp>
        <p:nvSpPr>
          <p:cNvPr id="5" name="Footer Placeholder 4">
            <a:extLst>
              <a:ext uri="{FF2B5EF4-FFF2-40B4-BE49-F238E27FC236}">
                <a16:creationId xmlns:a16="http://schemas.microsoft.com/office/drawing/2014/main" id="{2D34E5CA-988C-4C3D-9ABF-E9716994A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4F0D30-37B0-D29A-8A2C-F186664050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85A1BA-BE4E-4321-B6F1-458B6FE10ED1}" type="slidenum">
              <a:rPr lang="en-US" smtClean="0"/>
              <a:t>‹#›</a:t>
            </a:fld>
            <a:endParaRPr lang="en-US"/>
          </a:p>
        </p:txBody>
      </p:sp>
    </p:spTree>
    <p:extLst>
      <p:ext uri="{BB962C8B-B14F-4D97-AF65-F5344CB8AC3E}">
        <p14:creationId xmlns:p14="http://schemas.microsoft.com/office/powerpoint/2010/main" val="20899472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5083F0-4948-A43C-1A75-ACFEA3D67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AD041-D634-80BE-7277-FBF4CBBF0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4E035-A4AB-2A0F-F99A-E6E863FAD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ACDF7-355A-4596-95D6-0C4270D8BE8F}" type="datetime1">
              <a:rPr lang="en-US" smtClean="0"/>
              <a:t>1/19/2026</a:t>
            </a:fld>
            <a:endParaRPr lang="en-US"/>
          </a:p>
        </p:txBody>
      </p:sp>
      <p:sp>
        <p:nvSpPr>
          <p:cNvPr id="5" name="Footer Placeholder 4">
            <a:extLst>
              <a:ext uri="{FF2B5EF4-FFF2-40B4-BE49-F238E27FC236}">
                <a16:creationId xmlns:a16="http://schemas.microsoft.com/office/drawing/2014/main" id="{259884AC-E86A-0BBE-33AC-63C460F64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ICETCI 2024: DL for Brain Encoding and Decoding</a:t>
            </a:r>
          </a:p>
        </p:txBody>
      </p:sp>
      <p:sp>
        <p:nvSpPr>
          <p:cNvPr id="6" name="Slide Number Placeholder 5">
            <a:extLst>
              <a:ext uri="{FF2B5EF4-FFF2-40B4-BE49-F238E27FC236}">
                <a16:creationId xmlns:a16="http://schemas.microsoft.com/office/drawing/2014/main" id="{E3CB3413-12D4-F612-0570-642423D3F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E9A157-85A7-42EF-8098-7F5FC6C09ADD}" type="slidenum">
              <a:rPr lang="en-US" smtClean="0"/>
              <a:t>‹#›</a:t>
            </a:fld>
            <a:endParaRPr lang="en-US"/>
          </a:p>
        </p:txBody>
      </p:sp>
    </p:spTree>
    <p:extLst>
      <p:ext uri="{BB962C8B-B14F-4D97-AF65-F5344CB8AC3E}">
        <p14:creationId xmlns:p14="http://schemas.microsoft.com/office/powerpoint/2010/main" val="27740290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8A5D-20CB-14BA-EF12-9BB5937BB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8C32057-79E3-99A0-457D-26F72A93D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6D9026-8840-6ACF-A59F-EA9950182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21E47-A2F4-4B3B-8E78-E7512EAE3CCF}" type="datetimeFigureOut">
              <a:rPr lang="en-IN" smtClean="0"/>
              <a:t>19-01-2026</a:t>
            </a:fld>
            <a:endParaRPr lang="en-IN"/>
          </a:p>
        </p:txBody>
      </p:sp>
      <p:sp>
        <p:nvSpPr>
          <p:cNvPr id="5" name="Footer Placeholder 4">
            <a:extLst>
              <a:ext uri="{FF2B5EF4-FFF2-40B4-BE49-F238E27FC236}">
                <a16:creationId xmlns:a16="http://schemas.microsoft.com/office/drawing/2014/main" id="{3990EAEC-7988-B503-9F8E-E573DCB3E7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7C56A85-7206-2E5E-B71C-93075D2E2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E917E-4F3B-441C-944F-9F35F8D712FD}" type="slidenum">
              <a:rPr lang="en-IN" smtClean="0"/>
              <a:t>‹#›</a:t>
            </a:fld>
            <a:endParaRPr lang="en-IN"/>
          </a:p>
        </p:txBody>
      </p:sp>
    </p:spTree>
    <p:extLst>
      <p:ext uri="{BB962C8B-B14F-4D97-AF65-F5344CB8AC3E}">
        <p14:creationId xmlns:p14="http://schemas.microsoft.com/office/powerpoint/2010/main" val="13200749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hyperlink" Target="https://google-research.github.io/" TargetMode="External"/><Relationship Id="rId3" Type="http://schemas.microsoft.com/office/2007/relationships/media" Target="../media/media2.mp3"/><Relationship Id="rId7" Type="http://schemas.openxmlformats.org/officeDocument/2006/relationships/slideLayout" Target="../slideLayouts/slideLayout2.xml"/><Relationship Id="rId12"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audio" Target="../media/media3.mp3"/><Relationship Id="rId11" Type="http://schemas.openxmlformats.org/officeDocument/2006/relationships/image" Target="../media/image18.PNG"/><Relationship Id="rId5" Type="http://schemas.microsoft.com/office/2007/relationships/media" Target="../media/media3.mp3"/><Relationship Id="rId10" Type="http://schemas.openxmlformats.org/officeDocument/2006/relationships/image" Target="../media/image17.png"/><Relationship Id="rId4" Type="http://schemas.openxmlformats.org/officeDocument/2006/relationships/audio" Target="../media/media2.mp3"/><Relationship Id="rId9" Type="http://schemas.openxmlformats.org/officeDocument/2006/relationships/image" Target="../media/image16.PNG"/><Relationship Id="rId14" Type="http://schemas.openxmlformats.org/officeDocument/2006/relationships/hyperlink" Target="https://www.nature.com/articles/s42256-023-00714-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hyperlink" Target="https://www.nature.com/articles/s41593-023-01304-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hyperlink" Target="https://www.nature.com/articles/s41593-023-01304-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nature.com/articles/s41593-023-01304-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5.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inyurl.com/DL4Brain" TargetMode="External"/><Relationship Id="rId7"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tinyurl.com/DLBrainIJCNN2023" TargetMode="External"/><Relationship Id="rId9" Type="http://schemas.openxmlformats.org/officeDocument/2006/relationships/hyperlink" Target="https://tinyurl.com/DLBrainIJCAI202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hyperlink" Target="Gauthier,%20Jon,%20and%20Roger%20Levy.%20%22Linking%20artificial%20and%20human%20neural%20representations%20of%20language.%22%20EMNLP/IJCNLP%20(1).%202019." TargetMode="External"/><Relationship Id="rId3" Type="http://schemas.openxmlformats.org/officeDocument/2006/relationships/hyperlink" Target="Sun,%20Jingyuan,%20et%20al.%20%22Towards%20sentence-level%20brain%20decoding%20with%20distributed%20representations.%22%20Proceedings%20of%20the%20AAAI%20Conference%20on%20Artificial%20Intelligence.%20Vol.%2033.%20No.%2001.%202019." TargetMode="External"/><Relationship Id="rId7" Type="http://schemas.openxmlformats.org/officeDocument/2006/relationships/hyperlink" Target="https://arxiv.org/abs/2204.09564" TargetMode="External"/><Relationship Id="rId2" Type="http://schemas.openxmlformats.org/officeDocument/2006/relationships/hyperlink" Target="https://www.nature.com/articles/s41467-018-03068-4" TargetMode="External"/><Relationship Id="rId1" Type="http://schemas.openxmlformats.org/officeDocument/2006/relationships/slideLayout" Target="../slideLayouts/slideLayout2.xml"/><Relationship Id="rId6" Type="http://schemas.openxmlformats.org/officeDocument/2006/relationships/hyperlink" Target="https://ieeexplore.ieee.org/abstract/document/9223750/" TargetMode="External"/><Relationship Id="rId11" Type="http://schemas.openxmlformats.org/officeDocument/2006/relationships/hyperlink" Target="https://www.frontiersin.org/articles/10.3389/fncom.2019.00021/full?ref=https://githubhelp.com" TargetMode="External"/><Relationship Id="rId5" Type="http://schemas.openxmlformats.org/officeDocument/2006/relationships/hyperlink" Target="https://arxiv.org/abs/2101.12608" TargetMode="External"/><Relationship Id="rId10" Type="http://schemas.openxmlformats.org/officeDocument/2006/relationships/hyperlink" Target="https://proceedings.neurips.cc/paper/2019/hash/7d2be41b1bde6ff8fe45150c37488ebb-Abstract.html" TargetMode="External"/><Relationship Id="rId4" Type="http://schemas.openxmlformats.org/officeDocument/2006/relationships/hyperlink" Target="https://arxiv.org/abs/2009.04765" TargetMode="External"/><Relationship Id="rId9" Type="http://schemas.openxmlformats.org/officeDocument/2006/relationships/hyperlink" Target="https://journals.plos.org/ploscompbiol/article?id=10.1371/journal.pcbi.1006633"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Anumanchipalli,%20Gopala%20K.,%20Josh%20Chartier,%20and%20Edward%20F.%20Chang.%20%22Speech%20synthesis%20from%20neural%20decoding%20of%20spoken%20sentences.%22%20Nature%20568.7753%20(2019):%20493-498." TargetMode="External"/><Relationship Id="rId2" Type="http://schemas.openxmlformats.org/officeDocument/2006/relationships/hyperlink" Target="https://www.sciencedirect.com/science/article/pii/S0960982211009377" TargetMode="External"/><Relationship Id="rId1" Type="http://schemas.openxmlformats.org/officeDocument/2006/relationships/slideLayout" Target="../slideLayouts/slideLayout2.xml"/><Relationship Id="rId5" Type="http://schemas.openxmlformats.org/officeDocument/2006/relationships/hyperlink" Target="Wehbe,%20Leila,%20et%20al.%20%22Simultaneously%20uncovering%20the%20patterns%20of%20brain%20regions%20involved%20in%20different%20story%20reading%20subprocesses.%22%20PloS%20one%209.11%20(2014):%20e112575." TargetMode="External"/><Relationship Id="rId4" Type="http://schemas.openxmlformats.org/officeDocument/2006/relationships/hyperlink" Target="Schrimpf,%20Martin,%20et%20al.%20%22The%20neural%20architecture%20of%20language:%20Integrative%20modeling%20converges%20on%20predictive%20processing.%22%20Proceedings%20of%20the%20National%20Academy%20of%20Sciences%20118.45%20(2021):%20e2105646118."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tanmoychak.com/" TargetMode="External"/><Relationship Id="rId3" Type="http://schemas.openxmlformats.org/officeDocument/2006/relationships/hyperlink" Target="mailto:subba-reddy.oota@inria.fr" TargetMode="External"/><Relationship Id="rId7" Type="http://schemas.openxmlformats.org/officeDocument/2006/relationships/hyperlink" Target="https://www.linkedin.com/in/subba-reddy-oota-11a91254/"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mailto:raju.bapi@iiit.ac.in" TargetMode="External"/><Relationship Id="rId11" Type="http://schemas.openxmlformats.org/officeDocument/2006/relationships/hyperlink" Target="https://sites.google.com/view/bccl-iiith/home" TargetMode="External"/><Relationship Id="rId5" Type="http://schemas.openxmlformats.org/officeDocument/2006/relationships/hyperlink" Target="mailto:gmanish@microsoft.com" TargetMode="External"/><Relationship Id="rId10" Type="http://schemas.openxmlformats.org/officeDocument/2006/relationships/hyperlink" Target="https://sites.google.com/view/manishg/" TargetMode="External"/><Relationship Id="rId4" Type="http://schemas.openxmlformats.org/officeDocument/2006/relationships/hyperlink" Target="mailto:tanchak@iitd.ac.in" TargetMode="External"/><Relationship Id="rId9" Type="http://schemas.openxmlformats.org/officeDocument/2006/relationships/hyperlink" Target="http://aka.ms/manishgup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247040" y="495717"/>
            <a:ext cx="11650320" cy="1740000"/>
          </a:xfrm>
          <a:prstGeom prst="rect">
            <a:avLst/>
          </a:prstGeom>
          <a:noFill/>
          <a:ln>
            <a:noFill/>
          </a:ln>
        </p:spPr>
        <p:txBody>
          <a:bodyPr spcFirstLastPara="1" wrap="square" lIns="91425" tIns="45700" rIns="91425" bIns="45700" anchor="b" anchorCtr="0">
            <a:normAutofit/>
          </a:bodyPr>
          <a:lstStyle/>
          <a:p>
            <a:pPr lvl="0">
              <a:buClr>
                <a:srgbClr val="FF0000"/>
              </a:buClr>
              <a:buSzPts val="4800"/>
            </a:pPr>
            <a:r>
              <a:rPr lang="en-US" sz="4800" b="1" dirty="0">
                <a:solidFill>
                  <a:srgbClr val="FF0000"/>
                </a:solidFill>
              </a:rPr>
              <a:t>Brain-Inspired AI 2.0: Aligning Language Models Across Languages and Modalities</a:t>
            </a:r>
            <a:endParaRPr sz="4800" dirty="0"/>
          </a:p>
        </p:txBody>
      </p:sp>
      <p:sp>
        <p:nvSpPr>
          <p:cNvPr id="145" name="Google Shape;145;p1"/>
          <p:cNvSpPr txBox="1">
            <a:spLocks noGrp="1"/>
          </p:cNvSpPr>
          <p:nvPr>
            <p:ph type="subTitle" idx="1"/>
          </p:nvPr>
        </p:nvSpPr>
        <p:spPr>
          <a:xfrm>
            <a:off x="790600" y="2463800"/>
            <a:ext cx="10563200" cy="1998408"/>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buClr>
                <a:srgbClr val="00B0F0"/>
              </a:buClr>
              <a:buSzPct val="100000"/>
            </a:pPr>
            <a:r>
              <a:rPr lang="en-IN" sz="2800" dirty="0">
                <a:solidFill>
                  <a:srgbClr val="00B0F0"/>
                </a:solidFill>
              </a:rPr>
              <a:t>Subba Reddy Oota</a:t>
            </a:r>
            <a:r>
              <a:rPr lang="en-IN" sz="2800" baseline="30000" dirty="0">
                <a:solidFill>
                  <a:srgbClr val="00B0F0"/>
                </a:solidFill>
              </a:rPr>
              <a:t>1</a:t>
            </a:r>
            <a:r>
              <a:rPr lang="en-IN" sz="2800" dirty="0">
                <a:solidFill>
                  <a:srgbClr val="00B0F0"/>
                </a:solidFill>
              </a:rPr>
              <a:t>, Tanmoy Chakraborty</a:t>
            </a:r>
            <a:r>
              <a:rPr lang="en-IN" sz="2800" baseline="30000" dirty="0">
                <a:solidFill>
                  <a:srgbClr val="00B0F0"/>
                </a:solidFill>
              </a:rPr>
              <a:t>2</a:t>
            </a:r>
            <a:r>
              <a:rPr lang="en-IN" sz="2800" dirty="0">
                <a:solidFill>
                  <a:srgbClr val="00B0F0"/>
                </a:solidFill>
              </a:rPr>
              <a:t>, Manish Gupta</a:t>
            </a:r>
            <a:r>
              <a:rPr lang="en-IN" sz="2800" baseline="30000" dirty="0">
                <a:solidFill>
                  <a:srgbClr val="00B0F0"/>
                </a:solidFill>
              </a:rPr>
              <a:t>3,4</a:t>
            </a:r>
            <a:r>
              <a:rPr lang="en-IN" sz="2800" dirty="0">
                <a:solidFill>
                  <a:srgbClr val="00B0F0"/>
                </a:solidFill>
              </a:rPr>
              <a:t>, Raju S. Bapi</a:t>
            </a:r>
            <a:r>
              <a:rPr lang="en-IN" sz="2800" baseline="30000" dirty="0">
                <a:solidFill>
                  <a:srgbClr val="00B0F0"/>
                </a:solidFill>
              </a:rPr>
              <a:t>3</a:t>
            </a:r>
            <a:endParaRPr dirty="0"/>
          </a:p>
          <a:p>
            <a:pPr marL="0" lvl="0" indent="0" algn="ctr" rtl="0">
              <a:lnSpc>
                <a:spcPct val="90000"/>
              </a:lnSpc>
              <a:spcBef>
                <a:spcPts val="1067"/>
              </a:spcBef>
              <a:spcAft>
                <a:spcPts val="0"/>
              </a:spcAft>
              <a:buClr>
                <a:schemeClr val="dk1"/>
              </a:buClr>
              <a:buSzPct val="100000"/>
              <a:buNone/>
            </a:pPr>
            <a:endParaRPr sz="1300" baseline="30000" dirty="0">
              <a:solidFill>
                <a:srgbClr val="00B050"/>
              </a:solidFill>
            </a:endParaRPr>
          </a:p>
          <a:p>
            <a:pPr marL="0" lvl="0" indent="0">
              <a:spcBef>
                <a:spcPts val="1067"/>
              </a:spcBef>
              <a:buClr>
                <a:srgbClr val="00B050"/>
              </a:buClr>
              <a:buSzPct val="100000"/>
            </a:pPr>
            <a:r>
              <a:rPr lang="en-IN" sz="2267" baseline="30000" dirty="0">
                <a:solidFill>
                  <a:srgbClr val="00B050"/>
                </a:solidFill>
              </a:rPr>
              <a:t>1</a:t>
            </a:r>
            <a:r>
              <a:rPr lang="en-IN" sz="2267" dirty="0">
                <a:solidFill>
                  <a:srgbClr val="00B050"/>
                </a:solidFill>
              </a:rPr>
              <a:t>TU Berlin, Germany; </a:t>
            </a:r>
            <a:r>
              <a:rPr lang="en-IN" sz="2267" baseline="30000" dirty="0">
                <a:solidFill>
                  <a:srgbClr val="00B050"/>
                </a:solidFill>
              </a:rPr>
              <a:t>2</a:t>
            </a:r>
            <a:r>
              <a:rPr lang="en-IN" sz="2267" dirty="0">
                <a:solidFill>
                  <a:srgbClr val="00B050"/>
                </a:solidFill>
              </a:rPr>
              <a:t>IIT Delhi, India; </a:t>
            </a:r>
            <a:r>
              <a:rPr lang="en-IN" sz="2267" baseline="30000" dirty="0">
                <a:solidFill>
                  <a:srgbClr val="00B050"/>
                </a:solidFill>
              </a:rPr>
              <a:t>3</a:t>
            </a:r>
            <a:r>
              <a:rPr lang="en-IN" sz="2267" dirty="0">
                <a:solidFill>
                  <a:srgbClr val="00B050"/>
                </a:solidFill>
              </a:rPr>
              <a:t>IIIT Hyderabad, India; </a:t>
            </a:r>
            <a:r>
              <a:rPr lang="en-IN" sz="2267" baseline="30000" dirty="0">
                <a:solidFill>
                  <a:srgbClr val="00B050"/>
                </a:solidFill>
              </a:rPr>
              <a:t>4</a:t>
            </a:r>
            <a:r>
              <a:rPr lang="en-IN" sz="2267" dirty="0">
                <a:solidFill>
                  <a:srgbClr val="00B050"/>
                </a:solidFill>
              </a:rPr>
              <a:t>Microsoft, India</a:t>
            </a:r>
            <a:endParaRPr dirty="0"/>
          </a:p>
          <a:p>
            <a:pPr marL="0" lvl="0" indent="0" algn="ctr" rtl="0">
              <a:lnSpc>
                <a:spcPct val="90000"/>
              </a:lnSpc>
              <a:spcBef>
                <a:spcPts val="1067"/>
              </a:spcBef>
              <a:spcAft>
                <a:spcPts val="0"/>
              </a:spcAft>
              <a:buClr>
                <a:schemeClr val="dk1"/>
              </a:buClr>
              <a:buSzPct val="64285"/>
              <a:buNone/>
            </a:pPr>
            <a:endParaRPr sz="1400" dirty="0"/>
          </a:p>
          <a:p>
            <a:pPr marL="0" lvl="0" indent="0">
              <a:spcBef>
                <a:spcPts val="1067"/>
              </a:spcBef>
              <a:buSzPct val="64285"/>
            </a:pPr>
            <a:r>
              <a:rPr lang="en-IN" dirty="0"/>
              <a:t>subba.reddy.oota@tu-berlin.de, tanchak@iitd.ac.in, gmanish@microsoft.com, raju.bapi@iiit.ac.in</a:t>
            </a:r>
            <a:endParaRPr dirty="0"/>
          </a:p>
        </p:txBody>
      </p:sp>
      <p:pic>
        <p:nvPicPr>
          <p:cNvPr id="146" name="Google Shape;146;p1" descr="A picture containing person, wall, indoor, person&#10;&#10;Description automatically generated"/>
          <p:cNvPicPr preferRelativeResize="0"/>
          <p:nvPr/>
        </p:nvPicPr>
        <p:blipFill rotWithShape="1">
          <a:blip r:embed="rId3">
            <a:alphaModFix/>
          </a:blip>
          <a:srcRect/>
          <a:stretch/>
        </p:blipFill>
        <p:spPr>
          <a:xfrm>
            <a:off x="2743200" y="4562124"/>
            <a:ext cx="1233584" cy="1307732"/>
          </a:xfrm>
          <a:prstGeom prst="rect">
            <a:avLst/>
          </a:prstGeom>
          <a:noFill/>
          <a:ln>
            <a:noFill/>
          </a:ln>
        </p:spPr>
      </p:pic>
      <p:pic>
        <p:nvPicPr>
          <p:cNvPr id="147" name="Google Shape;147;p1" descr="A picture containing person, person, wall, indoor&#10;&#10;Description automatically generated"/>
          <p:cNvPicPr preferRelativeResize="0"/>
          <p:nvPr/>
        </p:nvPicPr>
        <p:blipFill rotWithShape="1">
          <a:blip r:embed="rId4">
            <a:alphaModFix/>
          </a:blip>
          <a:srcRect/>
          <a:stretch/>
        </p:blipFill>
        <p:spPr>
          <a:xfrm>
            <a:off x="6641004" y="4562124"/>
            <a:ext cx="1176100" cy="1307733"/>
          </a:xfrm>
          <a:prstGeom prst="rect">
            <a:avLst/>
          </a:prstGeom>
          <a:noFill/>
          <a:ln>
            <a:noFill/>
          </a:ln>
        </p:spPr>
      </p:pic>
      <p:pic>
        <p:nvPicPr>
          <p:cNvPr id="148" name="Google Shape;148;p1" descr="A picture containing person, indoor, wearing, posing&#10;&#10;Description automatically generated"/>
          <p:cNvPicPr preferRelativeResize="0"/>
          <p:nvPr/>
        </p:nvPicPr>
        <p:blipFill rotWithShape="1">
          <a:blip r:embed="rId5">
            <a:alphaModFix/>
          </a:blip>
          <a:srcRect/>
          <a:stretch/>
        </p:blipFill>
        <p:spPr>
          <a:xfrm>
            <a:off x="8561163" y="4562124"/>
            <a:ext cx="1233584" cy="1307733"/>
          </a:xfrm>
          <a:prstGeom prst="rect">
            <a:avLst/>
          </a:prstGeom>
          <a:noFill/>
          <a:ln>
            <a:noFill/>
          </a:ln>
        </p:spPr>
      </p:pic>
      <p:pic>
        <p:nvPicPr>
          <p:cNvPr id="1026" name="Picture 2">
            <a:extLst>
              <a:ext uri="{FF2B5EF4-FFF2-40B4-BE49-F238E27FC236}">
                <a16:creationId xmlns:a16="http://schemas.microsoft.com/office/drawing/2014/main" id="{051D01D5-ED69-923E-CBA5-A2E7F95C83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636" r="24088" b="51594"/>
          <a:stretch>
            <a:fillRect/>
          </a:stretch>
        </p:blipFill>
        <p:spPr bwMode="auto">
          <a:xfrm>
            <a:off x="4720844" y="4562123"/>
            <a:ext cx="1176100" cy="13050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9AB3C86-FE2C-B337-755E-98D88133F91B}"/>
              </a:ext>
            </a:extLst>
          </p:cNvPr>
          <p:cNvSpPr/>
          <p:nvPr/>
        </p:nvSpPr>
        <p:spPr>
          <a:xfrm>
            <a:off x="515100" y="326549"/>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Generating and evaluating natural-language explanations for single voxels (GEM-V)</a:t>
            </a:r>
          </a:p>
        </p:txBody>
      </p:sp>
      <p:sp>
        <p:nvSpPr>
          <p:cNvPr id="10" name="Google Shape;337;p44">
            <a:extLst>
              <a:ext uri="{FF2B5EF4-FFF2-40B4-BE49-F238E27FC236}">
                <a16:creationId xmlns:a16="http://schemas.microsoft.com/office/drawing/2014/main" id="{95030B3A-520A-1E23-FA10-65C59866C07B}"/>
              </a:ext>
            </a:extLst>
          </p:cNvPr>
          <p:cNvSpPr txBox="1"/>
          <p:nvPr/>
        </p:nvSpPr>
        <p:spPr>
          <a:xfrm>
            <a:off x="2603397" y="5322087"/>
            <a:ext cx="7161992" cy="523180"/>
          </a:xfrm>
          <a:prstGeom prst="rect">
            <a:avLst/>
          </a:prstGeom>
          <a:solidFill>
            <a:srgbClr val="FFF2CC"/>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Are the generated explanations causally related to brain activation?</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2" name="Picture 1" descr="A screenshot of a diagram&#10;&#10;Description automatically generated">
            <a:extLst>
              <a:ext uri="{FF2B5EF4-FFF2-40B4-BE49-F238E27FC236}">
                <a16:creationId xmlns:a16="http://schemas.microsoft.com/office/drawing/2014/main" id="{54578484-3AF1-E941-150B-0855B07929A5}"/>
              </a:ext>
            </a:extLst>
          </p:cNvPr>
          <p:cNvPicPr>
            <a:picLocks noChangeAspect="1"/>
          </p:cNvPicPr>
          <p:nvPr/>
        </p:nvPicPr>
        <p:blipFill>
          <a:blip r:embed="rId3">
            <a:extLst>
              <a:ext uri="{28A0092B-C50C-407E-A947-70E740481C1C}">
                <a14:useLocalDpi xmlns:a14="http://schemas.microsoft.com/office/drawing/2010/main" val="0"/>
              </a:ext>
            </a:extLst>
          </a:blip>
          <a:srcRect l="3119" t="29851" r="28471" b="44257"/>
          <a:stretch/>
        </p:blipFill>
        <p:spPr>
          <a:xfrm>
            <a:off x="301092" y="2253983"/>
            <a:ext cx="11766602" cy="2350033"/>
          </a:xfrm>
          <a:prstGeom prst="rect">
            <a:avLst/>
          </a:prstGeom>
        </p:spPr>
      </p:pic>
      <p:sp>
        <p:nvSpPr>
          <p:cNvPr id="3" name="TextBox 2">
            <a:extLst>
              <a:ext uri="{FF2B5EF4-FFF2-40B4-BE49-F238E27FC236}">
                <a16:creationId xmlns:a16="http://schemas.microsoft.com/office/drawing/2014/main" id="{C475AB80-07E8-D530-A202-6164C59205AC}"/>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Antonello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2025 http://arxiv.org/pdf/2410.00812</a:t>
            </a:r>
          </a:p>
        </p:txBody>
      </p:sp>
      <p:sp>
        <p:nvSpPr>
          <p:cNvPr id="4" name="Footer Placeholder 2">
            <a:extLst>
              <a:ext uri="{FF2B5EF4-FFF2-40B4-BE49-F238E27FC236}">
                <a16:creationId xmlns:a16="http://schemas.microsoft.com/office/drawing/2014/main" id="{470BFBFD-A973-0157-22F2-3C6AE57BA158}"/>
              </a:ext>
            </a:extLst>
          </p:cNvPr>
          <p:cNvSpPr>
            <a:spLocks noGrp="1"/>
          </p:cNvSpPr>
          <p:nvPr>
            <p:ph type="ftr" sz="quarter" idx="11"/>
          </p:nvPr>
        </p:nvSpPr>
        <p:spPr>
          <a:xfrm>
            <a:off x="4038600" y="6356350"/>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23818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9AB3C86-FE2C-B337-755E-98D88133F91B}"/>
              </a:ext>
            </a:extLst>
          </p:cNvPr>
          <p:cNvSpPr/>
          <p:nvPr/>
        </p:nvSpPr>
        <p:spPr>
          <a:xfrm>
            <a:off x="155176" y="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Build story from voxel explanations</a:t>
            </a:r>
          </a:p>
        </p:txBody>
      </p:sp>
      <p:sp>
        <p:nvSpPr>
          <p:cNvPr id="10" name="Google Shape;337;p44">
            <a:extLst>
              <a:ext uri="{FF2B5EF4-FFF2-40B4-BE49-F238E27FC236}">
                <a16:creationId xmlns:a16="http://schemas.microsoft.com/office/drawing/2014/main" id="{95030B3A-520A-1E23-FA10-65C59866C07B}"/>
              </a:ext>
            </a:extLst>
          </p:cNvPr>
          <p:cNvSpPr txBox="1"/>
          <p:nvPr/>
        </p:nvSpPr>
        <p:spPr>
          <a:xfrm>
            <a:off x="651753" y="947773"/>
            <a:ext cx="11274358" cy="800179"/>
          </a:xfrm>
          <a:prstGeom prst="rect">
            <a:avLst/>
          </a:prstGeom>
          <a:solidFill>
            <a:schemeClr val="bg2"/>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For each subject, constructed stories using LLMs to drive 17 well-modeled voxels with diverse selectivity. These stories were then presented to the subjects in a second fMRI experiment.</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Google Shape;337;p44">
            <a:extLst>
              <a:ext uri="{FF2B5EF4-FFF2-40B4-BE49-F238E27FC236}">
                <a16:creationId xmlns:a16="http://schemas.microsoft.com/office/drawing/2014/main" id="{8A18800A-02E6-D900-F1E8-F0C0D2350240}"/>
              </a:ext>
            </a:extLst>
          </p:cNvPr>
          <p:cNvSpPr txBox="1"/>
          <p:nvPr/>
        </p:nvSpPr>
        <p:spPr>
          <a:xfrm>
            <a:off x="2512002" y="5644412"/>
            <a:ext cx="7161992" cy="523180"/>
          </a:xfrm>
          <a:prstGeom prst="rect">
            <a:avLst/>
          </a:prstGeom>
          <a:solidFill>
            <a:srgbClr val="FFF2CC"/>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Are the generated explanations causally related to brain activation?</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8" name="Picture 7" descr="A graph of driving response&#10;&#10;Description automatically generated">
            <a:extLst>
              <a:ext uri="{FF2B5EF4-FFF2-40B4-BE49-F238E27FC236}">
                <a16:creationId xmlns:a16="http://schemas.microsoft.com/office/drawing/2014/main" id="{0C4D5F54-58CE-E212-02F3-05F26D9E4927}"/>
              </a:ext>
            </a:extLst>
          </p:cNvPr>
          <p:cNvPicPr>
            <a:picLocks noChangeAspect="1"/>
          </p:cNvPicPr>
          <p:nvPr/>
        </p:nvPicPr>
        <p:blipFill>
          <a:blip r:embed="rId3">
            <a:extLst>
              <a:ext uri="{28A0092B-C50C-407E-A947-70E740481C1C}">
                <a14:useLocalDpi xmlns:a14="http://schemas.microsoft.com/office/drawing/2010/main" val="0"/>
              </a:ext>
            </a:extLst>
          </a:blip>
          <a:srcRect l="5870" t="3549"/>
          <a:stretch/>
        </p:blipFill>
        <p:spPr>
          <a:xfrm>
            <a:off x="9182910" y="2178995"/>
            <a:ext cx="2823319" cy="3408897"/>
          </a:xfrm>
          <a:prstGeom prst="rect">
            <a:avLst/>
          </a:prstGeom>
        </p:spPr>
      </p:pic>
      <p:sp>
        <p:nvSpPr>
          <p:cNvPr id="2" name="TextBox 1">
            <a:extLst>
              <a:ext uri="{FF2B5EF4-FFF2-40B4-BE49-F238E27FC236}">
                <a16:creationId xmlns:a16="http://schemas.microsoft.com/office/drawing/2014/main" id="{5556545F-E0C5-BA06-56F4-41673625CF9F}"/>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Antonello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2025 http://arxiv.org/pdf/2410.00812</a:t>
            </a:r>
          </a:p>
        </p:txBody>
      </p:sp>
      <p:pic>
        <p:nvPicPr>
          <p:cNvPr id="3" name="Picture 2" descr="A screenshot of a diagram&#10;&#10;Description automatically generated">
            <a:extLst>
              <a:ext uri="{FF2B5EF4-FFF2-40B4-BE49-F238E27FC236}">
                <a16:creationId xmlns:a16="http://schemas.microsoft.com/office/drawing/2014/main" id="{0C002ACA-DCCC-77E0-0850-58A21FFFF094}"/>
              </a:ext>
            </a:extLst>
          </p:cNvPr>
          <p:cNvPicPr>
            <a:picLocks noChangeAspect="1"/>
          </p:cNvPicPr>
          <p:nvPr/>
        </p:nvPicPr>
        <p:blipFill>
          <a:blip r:embed="rId4">
            <a:extLst>
              <a:ext uri="{28A0092B-C50C-407E-A947-70E740481C1C}">
                <a14:useLocalDpi xmlns:a14="http://schemas.microsoft.com/office/drawing/2010/main" val="0"/>
              </a:ext>
            </a:extLst>
          </a:blip>
          <a:srcRect l="4034" t="58016" r="24942" b="700"/>
          <a:stretch>
            <a:fillRect/>
          </a:stretch>
        </p:blipFill>
        <p:spPr>
          <a:xfrm>
            <a:off x="426822" y="2178995"/>
            <a:ext cx="8590431" cy="3133654"/>
          </a:xfrm>
          <a:prstGeom prst="rect">
            <a:avLst/>
          </a:prstGeom>
        </p:spPr>
      </p:pic>
      <p:sp>
        <p:nvSpPr>
          <p:cNvPr id="6" name="Footer Placeholder 2">
            <a:extLst>
              <a:ext uri="{FF2B5EF4-FFF2-40B4-BE49-F238E27FC236}">
                <a16:creationId xmlns:a16="http://schemas.microsoft.com/office/drawing/2014/main" id="{9B3D162C-69DF-0DED-0201-D63E14B1BFC8}"/>
              </a:ext>
            </a:extLst>
          </p:cNvPr>
          <p:cNvSpPr>
            <a:spLocks noGrp="1"/>
          </p:cNvSpPr>
          <p:nvPr>
            <p:ph type="ftr" sz="quarter" idx="11"/>
          </p:nvPr>
        </p:nvSpPr>
        <p:spPr>
          <a:xfrm>
            <a:off x="4038600" y="6356350"/>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303627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9AB3C86-FE2C-B337-755E-98D88133F91B}"/>
              </a:ext>
            </a:extLst>
          </p:cNvPr>
          <p:cNvSpPr/>
          <p:nvPr/>
        </p:nvSpPr>
        <p:spPr>
          <a:xfrm>
            <a:off x="515098" y="114252"/>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Responses to driving paragraphs reproduce known semantic contrasts</a:t>
            </a:r>
          </a:p>
        </p:txBody>
      </p:sp>
      <p:sp>
        <p:nvSpPr>
          <p:cNvPr id="10" name="Google Shape;337;p44">
            <a:extLst>
              <a:ext uri="{FF2B5EF4-FFF2-40B4-BE49-F238E27FC236}">
                <a16:creationId xmlns:a16="http://schemas.microsoft.com/office/drawing/2014/main" id="{95030B3A-520A-1E23-FA10-65C59866C07B}"/>
              </a:ext>
            </a:extLst>
          </p:cNvPr>
          <p:cNvSpPr txBox="1"/>
          <p:nvPr/>
        </p:nvSpPr>
        <p:spPr>
          <a:xfrm>
            <a:off x="3248652" y="6099738"/>
            <a:ext cx="7161992" cy="523180"/>
          </a:xfrm>
          <a:prstGeom prst="rect">
            <a:avLst/>
          </a:prstGeom>
          <a:solidFill>
            <a:srgbClr val="FFF2CC"/>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Are the generated explanations causally related to brain activation?</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pic>
        <p:nvPicPr>
          <p:cNvPr id="4" name="Picture 3" descr="A diagram of a brain&#10;&#10;Description automatically generated with medium confidence">
            <a:extLst>
              <a:ext uri="{FF2B5EF4-FFF2-40B4-BE49-F238E27FC236}">
                <a16:creationId xmlns:a16="http://schemas.microsoft.com/office/drawing/2014/main" id="{8FD213EF-F4DA-C683-E33C-981E3D43E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38" y="1185911"/>
            <a:ext cx="10415603" cy="4909216"/>
          </a:xfrm>
          <a:prstGeom prst="rect">
            <a:avLst/>
          </a:prstGeom>
        </p:spPr>
      </p:pic>
      <p:sp>
        <p:nvSpPr>
          <p:cNvPr id="2" name="TextBox 1">
            <a:extLst>
              <a:ext uri="{FF2B5EF4-FFF2-40B4-BE49-F238E27FC236}">
                <a16:creationId xmlns:a16="http://schemas.microsoft.com/office/drawing/2014/main" id="{10165ADF-3117-5989-12C1-20FC847D311F}"/>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Antonello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2025 http://arxiv.org/pdf/2410.00812</a:t>
            </a:r>
          </a:p>
        </p:txBody>
      </p:sp>
      <p:sp>
        <p:nvSpPr>
          <p:cNvPr id="3" name="Footer Placeholder 2">
            <a:extLst>
              <a:ext uri="{FF2B5EF4-FFF2-40B4-BE49-F238E27FC236}">
                <a16:creationId xmlns:a16="http://schemas.microsoft.com/office/drawing/2014/main" id="{9648E820-3C98-AED7-08C1-F1A3195D94CD}"/>
              </a:ext>
            </a:extLst>
          </p:cNvPr>
          <p:cNvSpPr>
            <a:spLocks noGrp="1"/>
          </p:cNvSpPr>
          <p:nvPr>
            <p:ph type="ftr" sz="quarter" idx="11"/>
          </p:nvPr>
        </p:nvSpPr>
        <p:spPr>
          <a:xfrm>
            <a:off x="8578708" y="6567419"/>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36875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ED75-8ABD-8147-488F-E2BA4A6DF0C9}"/>
            </a:ext>
          </a:extLst>
        </p:cNvPr>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5CF8D47-4214-98F8-42D4-FE7E05661B27}"/>
              </a:ext>
            </a:extLst>
          </p:cNvPr>
          <p:cNvSpPr/>
          <p:nvPr/>
        </p:nvSpPr>
        <p:spPr>
          <a:xfrm>
            <a:off x="155176" y="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Divergences Between LMs and Human Brains</a:t>
            </a:r>
          </a:p>
        </p:txBody>
      </p:sp>
      <p:sp>
        <p:nvSpPr>
          <p:cNvPr id="10" name="Google Shape;337;p44">
            <a:extLst>
              <a:ext uri="{FF2B5EF4-FFF2-40B4-BE49-F238E27FC236}">
                <a16:creationId xmlns:a16="http://schemas.microsoft.com/office/drawing/2014/main" id="{9C34D698-1CC9-97C7-9DBF-9B3F85445A4A}"/>
              </a:ext>
            </a:extLst>
          </p:cNvPr>
          <p:cNvSpPr txBox="1"/>
          <p:nvPr/>
        </p:nvSpPr>
        <p:spPr>
          <a:xfrm>
            <a:off x="651753" y="947773"/>
            <a:ext cx="11274358" cy="800179"/>
          </a:xfrm>
          <a:prstGeom prst="rect">
            <a:avLst/>
          </a:prstGeom>
          <a:solidFill>
            <a:schemeClr val="bg2"/>
          </a:solidFill>
          <a:ln>
            <a:noFill/>
          </a:ln>
        </p:spPr>
        <p:txBody>
          <a:bodyPr spcFirstLastPara="1" wrap="square" lIns="121900" tIns="121900" rIns="121900" bIns="121900" anchor="t" anchorCtr="0">
            <a:spAutoFit/>
          </a:bodyPr>
          <a:lstStyle/>
          <a:p>
            <a:pPr lvl="0">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Participants</a:t>
            </a:r>
            <a:r>
              <a:rPr kumimoji="0" lang="en-US" sz="1800" b="0" i="0" u="none" strike="noStrike" kern="1200" cap="none" spc="0" normalizeH="0" noProof="0" dirty="0">
                <a:ln>
                  <a:noFill/>
                </a:ln>
                <a:solidFill>
                  <a:prstClr val="black"/>
                </a:solidFill>
                <a:effectLst/>
                <a:uLnTx/>
                <a:uFillTx/>
                <a:latin typeface="Aptos" panose="02110004020202020204"/>
                <a:ea typeface="+mn-ea"/>
                <a:cs typeface="+mn-cs"/>
              </a:rPr>
              <a:t> either listened to or read narratives. </a:t>
            </a:r>
            <a:r>
              <a:rPr lang="en-US" dirty="0">
                <a:solidFill>
                  <a:prstClr val="black"/>
                </a:solidFill>
              </a:rPr>
              <a:t>LM embeddings from GPT-2 XL (1.5B) and Llama-2 7B. Ridge regression with cross-validation is used to compute prediction error per word. </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Google Shape;337;p44">
            <a:extLst>
              <a:ext uri="{FF2B5EF4-FFF2-40B4-BE49-F238E27FC236}">
                <a16:creationId xmlns:a16="http://schemas.microsoft.com/office/drawing/2014/main" id="{CBA54161-5423-0973-F50B-A02232E646CC}"/>
              </a:ext>
            </a:extLst>
          </p:cNvPr>
          <p:cNvSpPr txBox="1"/>
          <p:nvPr/>
        </p:nvSpPr>
        <p:spPr>
          <a:xfrm>
            <a:off x="2778220" y="5806457"/>
            <a:ext cx="7951512" cy="800179"/>
          </a:xfrm>
          <a:prstGeom prst="rect">
            <a:avLst/>
          </a:prstGeom>
          <a:solidFill>
            <a:srgbClr val="FFF2CC"/>
          </a:solidFill>
          <a:ln>
            <a:noFill/>
          </a:ln>
        </p:spPr>
        <p:txBody>
          <a:bodyPr spcFirstLastPara="1" wrap="square" lIns="121900" tIns="121900" rIns="121900" bIns="121900" anchor="t" anchorCtr="0">
            <a:spAutoFit/>
          </a:bodyPr>
          <a:lstStyle/>
          <a:p>
            <a:pPr lvl="0">
              <a:defRPr/>
            </a:pPr>
            <a:r>
              <a:rPr lang="en-US" dirty="0">
                <a:solidFill>
                  <a:prstClr val="black"/>
                </a:solidFill>
              </a:rPr>
              <a:t>NL hypotheses explaining the differences between two text corpora (D0, D1) are generated using a proposer (GPT-3) - verifier (FLAN-T5-XXL) system.</a:t>
            </a:r>
          </a:p>
        </p:txBody>
      </p:sp>
      <p:sp>
        <p:nvSpPr>
          <p:cNvPr id="2" name="TextBox 1">
            <a:extLst>
              <a:ext uri="{FF2B5EF4-FFF2-40B4-BE49-F238E27FC236}">
                <a16:creationId xmlns:a16="http://schemas.microsoft.com/office/drawing/2014/main" id="{AE1C0437-5E74-D34B-D975-E2B218DE87A9}"/>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Zhou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NeurIPS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https://arxiv.org/pdf/2311.09308</a:t>
            </a:r>
          </a:p>
        </p:txBody>
      </p:sp>
      <p:pic>
        <p:nvPicPr>
          <p:cNvPr id="6" name="Picture 5">
            <a:extLst>
              <a:ext uri="{FF2B5EF4-FFF2-40B4-BE49-F238E27FC236}">
                <a16:creationId xmlns:a16="http://schemas.microsoft.com/office/drawing/2014/main" id="{91853E07-E8E7-71E5-C2DA-BA77F1A8D098}"/>
              </a:ext>
            </a:extLst>
          </p:cNvPr>
          <p:cNvPicPr>
            <a:picLocks noChangeAspect="1"/>
          </p:cNvPicPr>
          <p:nvPr/>
        </p:nvPicPr>
        <p:blipFill>
          <a:blip r:embed="rId3"/>
          <a:stretch>
            <a:fillRect/>
          </a:stretch>
        </p:blipFill>
        <p:spPr>
          <a:xfrm>
            <a:off x="451084" y="1710811"/>
            <a:ext cx="11329988" cy="4141946"/>
          </a:xfrm>
          <a:prstGeom prst="rect">
            <a:avLst/>
          </a:prstGeom>
        </p:spPr>
      </p:pic>
      <p:sp>
        <p:nvSpPr>
          <p:cNvPr id="9" name="Footer Placeholder 2">
            <a:extLst>
              <a:ext uri="{FF2B5EF4-FFF2-40B4-BE49-F238E27FC236}">
                <a16:creationId xmlns:a16="http://schemas.microsoft.com/office/drawing/2014/main" id="{63E9692D-FFB8-3C84-7652-8F7C55F08EA6}"/>
              </a:ext>
            </a:extLst>
          </p:cNvPr>
          <p:cNvSpPr>
            <a:spLocks noGrp="1"/>
          </p:cNvSpPr>
          <p:nvPr>
            <p:ph type="ftr" sz="quarter" idx="11"/>
          </p:nvPr>
        </p:nvSpPr>
        <p:spPr>
          <a:xfrm>
            <a:off x="4049233" y="6547738"/>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161966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B3F0-4550-3675-27BC-C66485A5311A}"/>
            </a:ext>
          </a:extLst>
        </p:cNvPr>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161E36E7-D9F7-5E6D-728D-68F65FD08612}"/>
              </a:ext>
            </a:extLst>
          </p:cNvPr>
          <p:cNvSpPr/>
          <p:nvPr/>
        </p:nvSpPr>
        <p:spPr>
          <a:xfrm>
            <a:off x="155176" y="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Divergences Between LMs and Human Brains</a:t>
            </a:r>
          </a:p>
        </p:txBody>
      </p:sp>
      <p:sp>
        <p:nvSpPr>
          <p:cNvPr id="10" name="Google Shape;337;p44">
            <a:extLst>
              <a:ext uri="{FF2B5EF4-FFF2-40B4-BE49-F238E27FC236}">
                <a16:creationId xmlns:a16="http://schemas.microsoft.com/office/drawing/2014/main" id="{19403039-9CF9-E825-179E-62A63569FE43}"/>
              </a:ext>
            </a:extLst>
          </p:cNvPr>
          <p:cNvSpPr txBox="1"/>
          <p:nvPr/>
        </p:nvSpPr>
        <p:spPr>
          <a:xfrm>
            <a:off x="651753" y="762577"/>
            <a:ext cx="11274358" cy="779532"/>
          </a:xfrm>
          <a:prstGeom prst="rect">
            <a:avLst/>
          </a:prstGeom>
          <a:solidFill>
            <a:schemeClr val="bg2"/>
          </a:solidFill>
          <a:ln>
            <a:noFill/>
          </a:ln>
        </p:spPr>
        <p:txBody>
          <a:bodyPr spcFirstLastPara="1" wrap="square" lIns="121900" tIns="121900" rIns="121900" bIns="121900" anchor="t" anchorCtr="0">
            <a:spAutoFit/>
          </a:bodyPr>
          <a:lstStyle/>
          <a:p>
            <a:pPr lvl="0">
              <a:defRPr/>
            </a:pPr>
            <a:r>
              <a:rPr lang="en-US" sz="1733" dirty="0">
                <a:solidFill>
                  <a:prstClr val="black"/>
                </a:solidFill>
                <a:latin typeface="Calibri"/>
                <a:ea typeface="Calibri"/>
                <a:cs typeface="Calibri"/>
                <a:sym typeface="Calibri"/>
              </a:rPr>
              <a:t>Validity measures the difference in certainty that the hypothesis is true between the two corpora. </a:t>
            </a:r>
          </a:p>
          <a:p>
            <a:pPr lvl="0">
              <a:defRPr/>
            </a:pPr>
            <a:r>
              <a:rPr lang="en-US" sz="1733" dirty="0">
                <a:solidFill>
                  <a:prstClr val="black"/>
                </a:solidFill>
                <a:latin typeface="Calibri"/>
                <a:ea typeface="Calibri"/>
                <a:cs typeface="Calibri"/>
                <a:sym typeface="Calibri"/>
              </a:rPr>
              <a:t>Two topics chosen: </a:t>
            </a:r>
            <a:r>
              <a:rPr lang="en-US" sz="1733" b="1" dirty="0">
                <a:solidFill>
                  <a:prstClr val="black"/>
                </a:solidFill>
                <a:latin typeface="Calibri"/>
                <a:ea typeface="Calibri"/>
                <a:cs typeface="Calibri"/>
                <a:sym typeface="Calibri"/>
              </a:rPr>
              <a:t>Social/Emotional Intelligence</a:t>
            </a:r>
            <a:r>
              <a:rPr lang="en-US" sz="1733" dirty="0">
                <a:solidFill>
                  <a:prstClr val="black"/>
                </a:solidFill>
                <a:latin typeface="Calibri"/>
                <a:ea typeface="Calibri"/>
                <a:cs typeface="Calibri"/>
                <a:sym typeface="Calibri"/>
              </a:rPr>
              <a:t> and </a:t>
            </a:r>
            <a:r>
              <a:rPr lang="en-US" sz="1733" b="1" dirty="0">
                <a:solidFill>
                  <a:prstClr val="black"/>
                </a:solidFill>
                <a:latin typeface="Calibri"/>
                <a:ea typeface="Calibri"/>
                <a:cs typeface="Calibri"/>
                <a:sym typeface="Calibri"/>
              </a:rPr>
              <a:t>Physical Commonsense</a:t>
            </a:r>
            <a:endParaRPr kumimoji="0" sz="1733"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Google Shape;337;p44">
            <a:extLst>
              <a:ext uri="{FF2B5EF4-FFF2-40B4-BE49-F238E27FC236}">
                <a16:creationId xmlns:a16="http://schemas.microsoft.com/office/drawing/2014/main" id="{0A8EE269-27EA-22BE-A308-05AE8C00B0A7}"/>
              </a:ext>
            </a:extLst>
          </p:cNvPr>
          <p:cNvSpPr txBox="1"/>
          <p:nvPr/>
        </p:nvSpPr>
        <p:spPr>
          <a:xfrm>
            <a:off x="1215227" y="5508740"/>
            <a:ext cx="9449229" cy="800179"/>
          </a:xfrm>
          <a:prstGeom prst="rect">
            <a:avLst/>
          </a:prstGeom>
          <a:solidFill>
            <a:srgbClr val="FFF2CC"/>
          </a:solidFill>
          <a:ln>
            <a:noFill/>
          </a:ln>
        </p:spPr>
        <p:txBody>
          <a:bodyPr spcFirstLastPara="1" wrap="square" lIns="121900" tIns="121900" rIns="121900" bIns="121900" anchor="t" anchorCtr="0">
            <a:spAutoFit/>
          </a:bodyPr>
          <a:lstStyle/>
          <a:p>
            <a:pPr lvl="0" algn="ctr">
              <a:defRPr/>
            </a:pPr>
            <a:r>
              <a:rPr lang="en-US" dirty="0">
                <a:solidFill>
                  <a:prstClr val="black"/>
                </a:solidFill>
              </a:rPr>
              <a:t>Divergence between human brains and LMs: </a:t>
            </a:r>
          </a:p>
          <a:p>
            <a:pPr lvl="0" algn="ctr">
              <a:defRPr/>
            </a:pPr>
            <a:r>
              <a:rPr lang="en-US" dirty="0">
                <a:solidFill>
                  <a:prstClr val="black"/>
                </a:solidFill>
              </a:rPr>
              <a:t>Brain responses not well explained by LMs because of limited representations of these topics</a:t>
            </a:r>
          </a:p>
        </p:txBody>
      </p:sp>
      <p:sp>
        <p:nvSpPr>
          <p:cNvPr id="2" name="TextBox 1">
            <a:extLst>
              <a:ext uri="{FF2B5EF4-FFF2-40B4-BE49-F238E27FC236}">
                <a16:creationId xmlns:a16="http://schemas.microsoft.com/office/drawing/2014/main" id="{2EA0DA15-FF63-A066-74BF-411EB62B3669}"/>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Zhou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NeurIPS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https://arxiv.org/pdf/2311.09308</a:t>
            </a:r>
          </a:p>
        </p:txBody>
      </p:sp>
      <p:pic>
        <p:nvPicPr>
          <p:cNvPr id="4" name="Picture 3">
            <a:extLst>
              <a:ext uri="{FF2B5EF4-FFF2-40B4-BE49-F238E27FC236}">
                <a16:creationId xmlns:a16="http://schemas.microsoft.com/office/drawing/2014/main" id="{0896C783-476D-62B6-934B-E72054BD5BA2}"/>
              </a:ext>
            </a:extLst>
          </p:cNvPr>
          <p:cNvPicPr>
            <a:picLocks noChangeAspect="1"/>
          </p:cNvPicPr>
          <p:nvPr/>
        </p:nvPicPr>
        <p:blipFill>
          <a:blip r:embed="rId3"/>
          <a:stretch>
            <a:fillRect/>
          </a:stretch>
        </p:blipFill>
        <p:spPr>
          <a:xfrm>
            <a:off x="848523" y="1658139"/>
            <a:ext cx="10487025" cy="3909060"/>
          </a:xfrm>
          <a:prstGeom prst="rect">
            <a:avLst/>
          </a:prstGeom>
        </p:spPr>
      </p:pic>
      <p:sp>
        <p:nvSpPr>
          <p:cNvPr id="8" name="Footer Placeholder 2">
            <a:extLst>
              <a:ext uri="{FF2B5EF4-FFF2-40B4-BE49-F238E27FC236}">
                <a16:creationId xmlns:a16="http://schemas.microsoft.com/office/drawing/2014/main" id="{3D620DDC-D423-550E-1F9F-5B774B00C118}"/>
              </a:ext>
            </a:extLst>
          </p:cNvPr>
          <p:cNvSpPr>
            <a:spLocks noGrp="1"/>
          </p:cNvSpPr>
          <p:nvPr>
            <p:ph type="ftr" sz="quarter" idx="11"/>
          </p:nvPr>
        </p:nvSpPr>
        <p:spPr>
          <a:xfrm>
            <a:off x="4038600" y="6473312"/>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9547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63C0-4F3C-AA47-BB73-20B38ECB3F04}"/>
            </a:ext>
          </a:extLst>
        </p:cNvPr>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09E2BD83-4247-9E99-3F06-6046462CFA08}"/>
              </a:ext>
            </a:extLst>
          </p:cNvPr>
          <p:cNvSpPr/>
          <p:nvPr/>
        </p:nvSpPr>
        <p:spPr>
          <a:xfrm>
            <a:off x="155176" y="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Divergences Between LMs and Human Brains</a:t>
            </a:r>
          </a:p>
        </p:txBody>
      </p:sp>
      <p:sp>
        <p:nvSpPr>
          <p:cNvPr id="10" name="Google Shape;337;p44">
            <a:extLst>
              <a:ext uri="{FF2B5EF4-FFF2-40B4-BE49-F238E27FC236}">
                <a16:creationId xmlns:a16="http://schemas.microsoft.com/office/drawing/2014/main" id="{006D9860-985A-778D-B819-1BF8804EE85E}"/>
              </a:ext>
            </a:extLst>
          </p:cNvPr>
          <p:cNvSpPr txBox="1"/>
          <p:nvPr/>
        </p:nvSpPr>
        <p:spPr>
          <a:xfrm>
            <a:off x="651753" y="762577"/>
            <a:ext cx="11274358" cy="512857"/>
          </a:xfrm>
          <a:prstGeom prst="rect">
            <a:avLst/>
          </a:prstGeom>
          <a:solidFill>
            <a:schemeClr val="bg2"/>
          </a:solidFill>
          <a:ln>
            <a:noFill/>
          </a:ln>
        </p:spPr>
        <p:txBody>
          <a:bodyPr spcFirstLastPara="1" wrap="square" lIns="121900" tIns="121900" rIns="121900" bIns="121900" anchor="t" anchorCtr="0">
            <a:spAutoFit/>
          </a:bodyPr>
          <a:lstStyle/>
          <a:p>
            <a:pPr lvl="0">
              <a:defRPr/>
            </a:pPr>
            <a:r>
              <a:rPr lang="en-US" sz="1733" dirty="0">
                <a:solidFill>
                  <a:prstClr val="black"/>
                </a:solidFill>
                <a:latin typeface="Calibri"/>
                <a:ea typeface="Calibri"/>
                <a:cs typeface="Calibri"/>
                <a:sym typeface="Calibri"/>
              </a:rPr>
              <a:t>Each multiple-choice option is concatenated with the question to format it as a language modeling task.</a:t>
            </a:r>
            <a:endParaRPr kumimoji="0" sz="1733"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Google Shape;337;p44">
            <a:extLst>
              <a:ext uri="{FF2B5EF4-FFF2-40B4-BE49-F238E27FC236}">
                <a16:creationId xmlns:a16="http://schemas.microsoft.com/office/drawing/2014/main" id="{22DCAB24-C743-7333-CBCD-2680658A5B76}"/>
              </a:ext>
            </a:extLst>
          </p:cNvPr>
          <p:cNvSpPr txBox="1"/>
          <p:nvPr/>
        </p:nvSpPr>
        <p:spPr>
          <a:xfrm>
            <a:off x="1215227" y="5508740"/>
            <a:ext cx="9449229" cy="523180"/>
          </a:xfrm>
          <a:prstGeom prst="rect">
            <a:avLst/>
          </a:prstGeom>
          <a:solidFill>
            <a:srgbClr val="FFF2CC"/>
          </a:solidFill>
          <a:ln>
            <a:noFill/>
          </a:ln>
        </p:spPr>
        <p:txBody>
          <a:bodyPr spcFirstLastPara="1" wrap="square" lIns="121900" tIns="121900" rIns="121900" bIns="121900" anchor="t" anchorCtr="0">
            <a:spAutoFit/>
          </a:bodyPr>
          <a:lstStyle/>
          <a:p>
            <a:pPr lvl="0" algn="ctr">
              <a:defRPr/>
            </a:pPr>
            <a:r>
              <a:rPr lang="en-US" dirty="0">
                <a:solidFill>
                  <a:prstClr val="black"/>
                </a:solidFill>
              </a:rPr>
              <a:t>Fine-tuning!</a:t>
            </a:r>
          </a:p>
        </p:txBody>
      </p:sp>
      <p:sp>
        <p:nvSpPr>
          <p:cNvPr id="2" name="TextBox 1">
            <a:extLst>
              <a:ext uri="{FF2B5EF4-FFF2-40B4-BE49-F238E27FC236}">
                <a16:creationId xmlns:a16="http://schemas.microsoft.com/office/drawing/2014/main" id="{F158B311-DB7A-3F8E-A629-C4DD79E00E56}"/>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Zhou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NeurIPS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https://arxiv.org/pdf/2311.09308</a:t>
            </a:r>
          </a:p>
        </p:txBody>
      </p:sp>
      <p:pic>
        <p:nvPicPr>
          <p:cNvPr id="6" name="Picture 5">
            <a:extLst>
              <a:ext uri="{FF2B5EF4-FFF2-40B4-BE49-F238E27FC236}">
                <a16:creationId xmlns:a16="http://schemas.microsoft.com/office/drawing/2014/main" id="{5A13FAFC-BF48-1E3E-545A-2C2DD2B2A230}"/>
              </a:ext>
            </a:extLst>
          </p:cNvPr>
          <p:cNvPicPr>
            <a:picLocks noChangeAspect="1"/>
          </p:cNvPicPr>
          <p:nvPr/>
        </p:nvPicPr>
        <p:blipFill>
          <a:blip r:embed="rId3"/>
          <a:stretch>
            <a:fillRect/>
          </a:stretch>
        </p:blipFill>
        <p:spPr>
          <a:xfrm>
            <a:off x="593458" y="1710350"/>
            <a:ext cx="10692765" cy="3177540"/>
          </a:xfrm>
          <a:prstGeom prst="rect">
            <a:avLst/>
          </a:prstGeom>
        </p:spPr>
      </p:pic>
    </p:spTree>
    <p:extLst>
      <p:ext uri="{BB962C8B-B14F-4D97-AF65-F5344CB8AC3E}">
        <p14:creationId xmlns:p14="http://schemas.microsoft.com/office/powerpoint/2010/main" val="11522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C1D5-A6C0-7530-FCE6-72BE558CFEC1}"/>
            </a:ext>
          </a:extLst>
        </p:cNvPr>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8597EC1-722C-4571-EC75-B7A77166A48F}"/>
              </a:ext>
            </a:extLst>
          </p:cNvPr>
          <p:cNvSpPr/>
          <p:nvPr/>
        </p:nvSpPr>
        <p:spPr>
          <a:xfrm>
            <a:off x="155176" y="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Divergences Between LMs and Human Brains</a:t>
            </a:r>
          </a:p>
        </p:txBody>
      </p:sp>
      <p:sp>
        <p:nvSpPr>
          <p:cNvPr id="10" name="Google Shape;337;p44">
            <a:extLst>
              <a:ext uri="{FF2B5EF4-FFF2-40B4-BE49-F238E27FC236}">
                <a16:creationId xmlns:a16="http://schemas.microsoft.com/office/drawing/2014/main" id="{0F1FFC5F-84D8-0806-4DE5-3781A626763B}"/>
              </a:ext>
            </a:extLst>
          </p:cNvPr>
          <p:cNvSpPr txBox="1"/>
          <p:nvPr/>
        </p:nvSpPr>
        <p:spPr>
          <a:xfrm>
            <a:off x="651753" y="762577"/>
            <a:ext cx="11274358" cy="1312883"/>
          </a:xfrm>
          <a:prstGeom prst="rect">
            <a:avLst/>
          </a:prstGeom>
          <a:solidFill>
            <a:schemeClr val="bg2"/>
          </a:solidFill>
          <a:ln>
            <a:noFill/>
          </a:ln>
        </p:spPr>
        <p:txBody>
          <a:bodyPr spcFirstLastPara="1" wrap="square" lIns="121900" tIns="121900" rIns="121900" bIns="121900" anchor="t" anchorCtr="0">
            <a:spAutoFit/>
          </a:bodyPr>
          <a:lstStyle/>
          <a:p>
            <a:pPr lvl="0" algn="ctr">
              <a:defRPr/>
            </a:pPr>
            <a:r>
              <a:rPr lang="en-US" sz="1733" dirty="0">
                <a:solidFill>
                  <a:prstClr val="black"/>
                </a:solidFill>
                <a:latin typeface="Calibri"/>
                <a:ea typeface="Calibri"/>
                <a:cs typeface="Calibri"/>
                <a:sym typeface="Calibri"/>
              </a:rPr>
              <a:t>Can targeted fine-tuning improve LM-brain alignment? </a:t>
            </a:r>
          </a:p>
          <a:p>
            <a:pPr lvl="0">
              <a:defRPr/>
            </a:pPr>
            <a:r>
              <a:rPr lang="en-US" sz="1733" dirty="0">
                <a:solidFill>
                  <a:prstClr val="black"/>
                </a:solidFill>
                <a:latin typeface="Calibri"/>
                <a:ea typeface="Calibri"/>
                <a:cs typeface="Calibri"/>
                <a:sym typeface="Calibri"/>
              </a:rPr>
              <a:t>Comparison of improved MSE between </a:t>
            </a:r>
            <a:r>
              <a:rPr lang="en-US" sz="1733" b="1" dirty="0">
                <a:solidFill>
                  <a:prstClr val="black"/>
                </a:solidFill>
                <a:latin typeface="Calibri"/>
                <a:ea typeface="Calibri"/>
                <a:cs typeface="Calibri"/>
                <a:sym typeface="Calibri"/>
              </a:rPr>
              <a:t>(A) social </a:t>
            </a:r>
            <a:r>
              <a:rPr lang="en-US" sz="1733" dirty="0">
                <a:solidFill>
                  <a:prstClr val="black"/>
                </a:solidFill>
                <a:latin typeface="Calibri"/>
                <a:ea typeface="Calibri"/>
                <a:cs typeface="Calibri"/>
                <a:sym typeface="Calibri"/>
              </a:rPr>
              <a:t>and </a:t>
            </a:r>
            <a:r>
              <a:rPr lang="en-US" sz="1733" b="1" dirty="0">
                <a:solidFill>
                  <a:prstClr val="black"/>
                </a:solidFill>
                <a:latin typeface="Calibri"/>
                <a:ea typeface="Calibri"/>
                <a:cs typeface="Calibri"/>
                <a:sym typeface="Calibri"/>
              </a:rPr>
              <a:t>(B) physical words</a:t>
            </a:r>
            <a:r>
              <a:rPr lang="en-US" sz="1733" dirty="0">
                <a:solidFill>
                  <a:prstClr val="black"/>
                </a:solidFill>
                <a:latin typeface="Calibri"/>
                <a:ea typeface="Calibri"/>
                <a:cs typeface="Calibri"/>
                <a:sym typeface="Calibri"/>
              </a:rPr>
              <a:t> and those outside each category evaluated on models fine-tuned on corresponding datasets. Positive values denote lower MSEs in the fine-tuned model.</a:t>
            </a:r>
          </a:p>
          <a:p>
            <a:pPr lvl="0">
              <a:defRPr/>
            </a:pPr>
            <a:endParaRPr kumimoji="0" sz="1733"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5" name="Google Shape;337;p44">
            <a:extLst>
              <a:ext uri="{FF2B5EF4-FFF2-40B4-BE49-F238E27FC236}">
                <a16:creationId xmlns:a16="http://schemas.microsoft.com/office/drawing/2014/main" id="{F42B1929-C934-A7EA-338C-CAD4DF882127}"/>
              </a:ext>
            </a:extLst>
          </p:cNvPr>
          <p:cNvSpPr txBox="1"/>
          <p:nvPr/>
        </p:nvSpPr>
        <p:spPr>
          <a:xfrm>
            <a:off x="651753" y="4976574"/>
            <a:ext cx="10665223" cy="523180"/>
          </a:xfrm>
          <a:prstGeom prst="rect">
            <a:avLst/>
          </a:prstGeom>
          <a:solidFill>
            <a:srgbClr val="FFF2CC"/>
          </a:solidFill>
          <a:ln>
            <a:noFill/>
          </a:ln>
        </p:spPr>
        <p:txBody>
          <a:bodyPr spcFirstLastPara="1" wrap="square" lIns="121900" tIns="121900" rIns="121900" bIns="121900" anchor="t" anchorCtr="0">
            <a:spAutoFit/>
          </a:bodyPr>
          <a:lstStyle/>
          <a:p>
            <a:pPr lvl="0" algn="ctr">
              <a:defRPr/>
            </a:pPr>
            <a:r>
              <a:rPr lang="en-US" dirty="0">
                <a:solidFill>
                  <a:prstClr val="black"/>
                </a:solidFill>
              </a:rPr>
              <a:t>LMs differ from human language processing in social/emotional intelligence and physical commonsense</a:t>
            </a:r>
          </a:p>
        </p:txBody>
      </p:sp>
      <p:sp>
        <p:nvSpPr>
          <p:cNvPr id="2" name="TextBox 1">
            <a:extLst>
              <a:ext uri="{FF2B5EF4-FFF2-40B4-BE49-F238E27FC236}">
                <a16:creationId xmlns:a16="http://schemas.microsoft.com/office/drawing/2014/main" id="{DC117267-DEC9-441A-C79D-70D6397928DD}"/>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Zhou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NeurIPS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https://arxiv.org/pdf/2311.09308</a:t>
            </a:r>
          </a:p>
        </p:txBody>
      </p:sp>
      <p:pic>
        <p:nvPicPr>
          <p:cNvPr id="6" name="Picture 5">
            <a:extLst>
              <a:ext uri="{FF2B5EF4-FFF2-40B4-BE49-F238E27FC236}">
                <a16:creationId xmlns:a16="http://schemas.microsoft.com/office/drawing/2014/main" id="{CAEFBC80-A0F7-78EB-67FA-25C1FF0EAF8B}"/>
              </a:ext>
            </a:extLst>
          </p:cNvPr>
          <p:cNvPicPr>
            <a:picLocks noChangeAspect="1"/>
          </p:cNvPicPr>
          <p:nvPr/>
        </p:nvPicPr>
        <p:blipFill>
          <a:blip r:embed="rId3"/>
          <a:stretch>
            <a:fillRect/>
          </a:stretch>
        </p:blipFill>
        <p:spPr>
          <a:xfrm>
            <a:off x="535187" y="2060244"/>
            <a:ext cx="11087100" cy="2828925"/>
          </a:xfrm>
          <a:prstGeom prst="rect">
            <a:avLst/>
          </a:prstGeom>
        </p:spPr>
      </p:pic>
      <p:sp>
        <p:nvSpPr>
          <p:cNvPr id="8" name="Google Shape;337;p44">
            <a:extLst>
              <a:ext uri="{FF2B5EF4-FFF2-40B4-BE49-F238E27FC236}">
                <a16:creationId xmlns:a16="http://schemas.microsoft.com/office/drawing/2014/main" id="{04A0835B-2470-4042-FC89-A3B6D90CF4E6}"/>
              </a:ext>
            </a:extLst>
          </p:cNvPr>
          <p:cNvSpPr txBox="1"/>
          <p:nvPr/>
        </p:nvSpPr>
        <p:spPr>
          <a:xfrm>
            <a:off x="1217157" y="5603536"/>
            <a:ext cx="9449229" cy="523180"/>
          </a:xfrm>
          <a:prstGeom prst="rect">
            <a:avLst/>
          </a:prstGeom>
          <a:solidFill>
            <a:srgbClr val="FFF2CC"/>
          </a:solidFill>
          <a:ln>
            <a:noFill/>
          </a:ln>
        </p:spPr>
        <p:txBody>
          <a:bodyPr spcFirstLastPara="1" wrap="square" lIns="121900" tIns="121900" rIns="121900" bIns="121900" anchor="t" anchorCtr="0">
            <a:spAutoFit/>
          </a:bodyPr>
          <a:lstStyle/>
          <a:p>
            <a:pPr lvl="0" algn="ctr">
              <a:defRPr/>
            </a:pPr>
            <a:r>
              <a:rPr lang="en-US" dirty="0">
                <a:solidFill>
                  <a:prstClr val="black"/>
                </a:solidFill>
              </a:rPr>
              <a:t>Fine-tuning indeed improves alignment for words annotated with that category! </a:t>
            </a:r>
          </a:p>
        </p:txBody>
      </p:sp>
      <p:sp>
        <p:nvSpPr>
          <p:cNvPr id="9" name="Footer Placeholder 2">
            <a:extLst>
              <a:ext uri="{FF2B5EF4-FFF2-40B4-BE49-F238E27FC236}">
                <a16:creationId xmlns:a16="http://schemas.microsoft.com/office/drawing/2014/main" id="{CA4A4DF1-22DB-5E0D-5014-291E97A8823D}"/>
              </a:ext>
            </a:extLst>
          </p:cNvPr>
          <p:cNvSpPr>
            <a:spLocks noGrp="1"/>
          </p:cNvSpPr>
          <p:nvPr>
            <p:ph type="ftr" sz="quarter" idx="11"/>
          </p:nvPr>
        </p:nvSpPr>
        <p:spPr>
          <a:xfrm>
            <a:off x="4038600" y="6483942"/>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151994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489A276A-C146-83BF-582A-EF8DEF20DF23}"/>
            </a:ext>
          </a:extLst>
        </p:cNvPr>
        <p:cNvGrpSpPr/>
        <p:nvPr/>
      </p:nvGrpSpPr>
      <p:grpSpPr>
        <a:xfrm>
          <a:off x="0" y="0"/>
          <a:ext cx="0" cy="0"/>
          <a:chOff x="0" y="0"/>
          <a:chExt cx="0" cy="0"/>
        </a:xfrm>
      </p:grpSpPr>
      <p:sp>
        <p:nvSpPr>
          <p:cNvPr id="154" name="Google Shape;154;p2">
            <a:extLst>
              <a:ext uri="{FF2B5EF4-FFF2-40B4-BE49-F238E27FC236}">
                <a16:creationId xmlns:a16="http://schemas.microsoft.com/office/drawing/2014/main" id="{5A290034-8768-AA02-5FFF-4A24A0C72FDF}"/>
              </a:ext>
            </a:extLst>
          </p:cNvPr>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Agenda</a:t>
            </a:r>
            <a:endParaRPr/>
          </a:p>
        </p:txBody>
      </p:sp>
      <p:sp>
        <p:nvSpPr>
          <p:cNvPr id="155" name="Google Shape;155;p2">
            <a:extLst>
              <a:ext uri="{FF2B5EF4-FFF2-40B4-BE49-F238E27FC236}">
                <a16:creationId xmlns:a16="http://schemas.microsoft.com/office/drawing/2014/main" id="{FE8C8832-BE2F-E1ED-6C84-0AA956447C9C}"/>
              </a:ext>
            </a:extLst>
          </p:cNvPr>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solidFill>
                  <a:schemeClr val="tx1"/>
                </a:solidFill>
              </a:rPr>
              <a:t>Introduction to the tutorial [10 min]</a:t>
            </a:r>
          </a:p>
          <a:p>
            <a:pPr marL="228600" lvl="0" indent="-228600">
              <a:buSzPts val="2800"/>
            </a:pPr>
            <a:r>
              <a:rPr lang="en-US" dirty="0"/>
              <a:t>Introduction to Brain Encoding and Decoding [50 min]</a:t>
            </a:r>
          </a:p>
          <a:p>
            <a:pPr marL="228600" lvl="0" indent="-228600">
              <a:buSzPts val="2800"/>
            </a:pPr>
            <a:r>
              <a:rPr lang="en-US" dirty="0"/>
              <a:t>Brain Encoding: Scaling Laws, </a:t>
            </a:r>
            <a:r>
              <a:rPr lang="en-US" dirty="0" err="1"/>
              <a:t>Multilinguality</a:t>
            </a:r>
            <a:r>
              <a:rPr lang="en-US" dirty="0"/>
              <a:t>, Multimodal and Instruction-tuned Models [60 min]</a:t>
            </a:r>
          </a:p>
          <a:p>
            <a:pPr marL="228600" lvl="0" indent="-228600">
              <a:buSzPts val="2800"/>
            </a:pPr>
            <a:r>
              <a:rPr lang="en-US" dirty="0"/>
              <a:t>Coffee Break &amp; Networking [30 min]</a:t>
            </a:r>
          </a:p>
          <a:p>
            <a:pPr marL="228600" lvl="0" indent="-228600">
              <a:buSzPts val="2800"/>
            </a:pPr>
            <a:r>
              <a:rPr lang="en-US" dirty="0"/>
              <a:t>Brain-informed Fine-tuning of Language Models [30 min]</a:t>
            </a:r>
          </a:p>
          <a:p>
            <a:pPr marL="228600" lvl="0" indent="-228600">
              <a:buSzPts val="2800"/>
            </a:pPr>
            <a:r>
              <a:rPr lang="en-US" dirty="0"/>
              <a:t>Brain-based Interpretability and Causal Testing of AI Models [20 min]</a:t>
            </a:r>
          </a:p>
          <a:p>
            <a:pPr marL="228600" lvl="0" indent="-228600">
              <a:buSzPts val="2800"/>
            </a:pPr>
            <a:r>
              <a:rPr kumimoji="0" lang="en-US" sz="2800" b="1" i="0" u="none" strike="noStrike" kern="0" cap="none" spc="0" normalizeH="0" baseline="0" noProof="0" dirty="0">
                <a:ln>
                  <a:noFill/>
                </a:ln>
                <a:solidFill>
                  <a:srgbClr val="EE0000"/>
                </a:solidFill>
                <a:effectLst/>
                <a:uLnTx/>
                <a:uFillTx/>
                <a:latin typeface="Calibri"/>
                <a:cs typeface="Calibri"/>
                <a:sym typeface="Calibri"/>
              </a:rPr>
              <a:t>Brain Decoding</a:t>
            </a:r>
            <a:r>
              <a:rPr lang="en-US" dirty="0"/>
              <a:t> [30 min]</a:t>
            </a:r>
          </a:p>
          <a:p>
            <a:pPr marL="228600" lvl="0" indent="-228600">
              <a:buSzPts val="2800"/>
            </a:pPr>
            <a:r>
              <a:rPr lang="en-US" dirty="0"/>
              <a:t>Summary and Future Trends [10 min]</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58" name="Google Shape;158;p2">
            <a:extLst>
              <a:ext uri="{FF2B5EF4-FFF2-40B4-BE49-F238E27FC236}">
                <a16:creationId xmlns:a16="http://schemas.microsoft.com/office/drawing/2014/main" id="{8A5DFECC-96E9-8793-F52A-F9BA90A23429}"/>
              </a:ext>
            </a:extLst>
          </p:cNvPr>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fontScale="47500" lnSpcReduction="20000"/>
          </a:bodyPr>
          <a:lstStyle/>
          <a:p>
            <a:pPr marL="228600" lvl="0" indent="-157480" algn="l" rtl="0">
              <a:lnSpc>
                <a:spcPct val="90000"/>
              </a:lnSpc>
              <a:spcBef>
                <a:spcPts val="0"/>
              </a:spcBef>
              <a:spcAft>
                <a:spcPts val="0"/>
              </a:spcAft>
              <a:buClr>
                <a:schemeClr val="dk1"/>
              </a:buClr>
              <a:buSzPct val="100000"/>
              <a:buNone/>
            </a:pPr>
            <a:endParaRPr/>
          </a:p>
        </p:txBody>
      </p:sp>
    </p:spTree>
    <p:extLst>
      <p:ext uri="{BB962C8B-B14F-4D97-AF65-F5344CB8AC3E}">
        <p14:creationId xmlns:p14="http://schemas.microsoft.com/office/powerpoint/2010/main" val="52542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CA75E-174F-0A88-F5B6-EF12ACEF437F}"/>
              </a:ext>
            </a:extLst>
          </p:cNvPr>
          <p:cNvSpPr>
            <a:spLocks noGrp="1"/>
          </p:cNvSpPr>
          <p:nvPr>
            <p:ph type="title"/>
          </p:nvPr>
        </p:nvSpPr>
        <p:spPr>
          <a:xfrm>
            <a:off x="343855" y="605569"/>
            <a:ext cx="4804652" cy="1378168"/>
          </a:xfrm>
        </p:spPr>
        <p:txBody>
          <a:bodyPr anchor="ctr">
            <a:normAutofit/>
          </a:bodyPr>
          <a:lstStyle/>
          <a:p>
            <a:r>
              <a:rPr lang="en-US" sz="3600" b="1" dirty="0"/>
              <a:t>What is Brain Decoding?</a:t>
            </a:r>
          </a:p>
        </p:txBody>
      </p:sp>
      <p:sp>
        <p:nvSpPr>
          <p:cNvPr id="2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10D40E-369B-3F4E-116C-EC6F8EBE39F8}"/>
              </a:ext>
            </a:extLst>
          </p:cNvPr>
          <p:cNvSpPr>
            <a:spLocks noGrp="1"/>
          </p:cNvSpPr>
          <p:nvPr>
            <p:ph idx="1"/>
          </p:nvPr>
        </p:nvSpPr>
        <p:spPr>
          <a:xfrm>
            <a:off x="5553456" y="594441"/>
            <a:ext cx="6007608" cy="1660451"/>
          </a:xfrm>
        </p:spPr>
        <p:txBody>
          <a:bodyPr anchor="ctr">
            <a:normAutofit/>
          </a:bodyPr>
          <a:lstStyle/>
          <a:p>
            <a:r>
              <a:rPr lang="en-US" sz="2200" dirty="0"/>
              <a:t>Can we reconstruct the stimulus, given the brain response? </a:t>
            </a:r>
          </a:p>
          <a:p>
            <a:r>
              <a:rPr lang="en-US" sz="2200" dirty="0"/>
              <a:t>Can you read the mind from fMRI responses!</a:t>
            </a:r>
          </a:p>
          <a:p>
            <a:r>
              <a:rPr lang="en-US" sz="2200" dirty="0"/>
              <a:t>Or at least tell what the person saw?</a:t>
            </a:r>
          </a:p>
        </p:txBody>
      </p:sp>
      <p:pic>
        <p:nvPicPr>
          <p:cNvPr id="7" name="Picture 6" descr="Diagram&#10;&#10;Description automatically generated">
            <a:extLst>
              <a:ext uri="{FF2B5EF4-FFF2-40B4-BE49-F238E27FC236}">
                <a16:creationId xmlns:a16="http://schemas.microsoft.com/office/drawing/2014/main" id="{50FCE058-BF08-6C1B-4F55-746F8D344DCE}"/>
              </a:ext>
            </a:extLst>
          </p:cNvPr>
          <p:cNvPicPr>
            <a:picLocks noChangeAspect="1"/>
          </p:cNvPicPr>
          <p:nvPr/>
        </p:nvPicPr>
        <p:blipFill rotWithShape="1">
          <a:blip r:embed="rId9">
            <a:extLst>
              <a:ext uri="{28A0092B-C50C-407E-A947-70E740481C1C}">
                <a14:useLocalDpi xmlns:a14="http://schemas.microsoft.com/office/drawing/2010/main" val="0"/>
              </a:ext>
            </a:extLst>
          </a:blip>
          <a:srcRect r="54885"/>
          <a:stretch/>
        </p:blipFill>
        <p:spPr>
          <a:xfrm>
            <a:off x="5504786" y="2385766"/>
            <a:ext cx="2638804" cy="1691148"/>
          </a:xfrm>
          <a:prstGeom prst="rect">
            <a:avLst/>
          </a:prstGeom>
        </p:spPr>
      </p:pic>
      <p:pic>
        <p:nvPicPr>
          <p:cNvPr id="22" name="Picture 21" descr="Diagram&#10;&#10;Description automatically generated">
            <a:extLst>
              <a:ext uri="{FF2B5EF4-FFF2-40B4-BE49-F238E27FC236}">
                <a16:creationId xmlns:a16="http://schemas.microsoft.com/office/drawing/2014/main" id="{900C61AD-7AF9-08DF-F1F7-726D635FC82C}"/>
              </a:ext>
            </a:extLst>
          </p:cNvPr>
          <p:cNvPicPr>
            <a:picLocks noChangeAspect="1"/>
          </p:cNvPicPr>
          <p:nvPr/>
        </p:nvPicPr>
        <p:blipFill rotWithShape="1">
          <a:blip r:embed="rId9">
            <a:extLst>
              <a:ext uri="{28A0092B-C50C-407E-A947-70E740481C1C}">
                <a14:useLocalDpi xmlns:a14="http://schemas.microsoft.com/office/drawing/2010/main" val="0"/>
              </a:ext>
            </a:extLst>
          </a:blip>
          <a:srcRect l="45115"/>
          <a:stretch/>
        </p:blipFill>
        <p:spPr>
          <a:xfrm>
            <a:off x="8143590" y="2385766"/>
            <a:ext cx="3210210" cy="1691148"/>
          </a:xfrm>
          <a:prstGeom prst="rect">
            <a:avLst/>
          </a:prstGeom>
        </p:spPr>
      </p:pic>
      <p:sp>
        <p:nvSpPr>
          <p:cNvPr id="25" name="TextBox 24">
            <a:extLst>
              <a:ext uri="{FF2B5EF4-FFF2-40B4-BE49-F238E27FC236}">
                <a16:creationId xmlns:a16="http://schemas.microsoft.com/office/drawing/2014/main" id="{19C0BD34-2437-F511-886A-1DFE35F68BED}"/>
              </a:ext>
            </a:extLst>
          </p:cNvPr>
          <p:cNvSpPr txBox="1"/>
          <p:nvPr/>
        </p:nvSpPr>
        <p:spPr>
          <a:xfrm>
            <a:off x="2261077" y="2774287"/>
            <a:ext cx="321021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Linguistic Decoding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4C02C8-9CF8-6A1E-F8F7-4B6E70484532}"/>
              </a:ext>
            </a:extLst>
          </p:cNvPr>
          <p:cNvSpPr>
            <a:spLocks noGrp="1"/>
          </p:cNvSpPr>
          <p:nvPr>
            <p:ph type="sldNum" sz="quarter" idx="12"/>
          </p:nvPr>
        </p:nvSpPr>
        <p:spPr/>
        <p:txBody>
          <a:bodyPr/>
          <a:lstStyle/>
          <a:p>
            <a:fld id="{F9AB4AAD-7D95-4EA7-9734-52571C4B4A51}" type="slidenum">
              <a:rPr lang="en-US" smtClean="0"/>
              <a:t>18</a:t>
            </a:fld>
            <a:endParaRPr lang="en-US"/>
          </a:p>
        </p:txBody>
      </p:sp>
      <p:sp>
        <p:nvSpPr>
          <p:cNvPr id="23" name="Footer Placeholder 3">
            <a:extLst>
              <a:ext uri="{FF2B5EF4-FFF2-40B4-BE49-F238E27FC236}">
                <a16:creationId xmlns:a16="http://schemas.microsoft.com/office/drawing/2014/main" id="{B90C9D48-7234-7C1C-FE83-E335E8F5BCF8}"/>
              </a:ext>
            </a:extLst>
          </p:cNvPr>
          <p:cNvSpPr>
            <a:spLocks noGrp="1"/>
          </p:cNvSpPr>
          <p:nvPr>
            <p:ph type="ftr" sz="quarter" idx="11"/>
          </p:nvPr>
        </p:nvSpPr>
        <p:spPr>
          <a:xfrm>
            <a:off x="7451666" y="6430783"/>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pic>
        <p:nvPicPr>
          <p:cNvPr id="4" name="G9RBsZiQw2JKywx0">
            <a:hlinkClick r:id="" action="ppaction://media"/>
            <a:extLst>
              <a:ext uri="{FF2B5EF4-FFF2-40B4-BE49-F238E27FC236}">
                <a16:creationId xmlns:a16="http://schemas.microsoft.com/office/drawing/2014/main" id="{5E3B43AF-5F81-958B-838A-51D562CE03F7}"/>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51256" y="3208606"/>
            <a:ext cx="4602455" cy="2572967"/>
          </a:xfrm>
          <a:prstGeom prst="rect">
            <a:avLst/>
          </a:prstGeom>
        </p:spPr>
      </p:pic>
      <p:pic>
        <p:nvPicPr>
          <p:cNvPr id="9" name="Picture 8" descr="A diagram of a diagram&#10;&#10;Description automatically generated">
            <a:extLst>
              <a:ext uri="{FF2B5EF4-FFF2-40B4-BE49-F238E27FC236}">
                <a16:creationId xmlns:a16="http://schemas.microsoft.com/office/drawing/2014/main" id="{3BF150D6-7501-A450-E209-FDF5D61590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5588" y="4336506"/>
            <a:ext cx="6492887" cy="1097118"/>
          </a:xfrm>
          <a:prstGeom prst="rect">
            <a:avLst/>
          </a:prstGeom>
        </p:spPr>
      </p:pic>
      <p:pic>
        <p:nvPicPr>
          <p:cNvPr id="10" name="53128_stim">
            <a:hlinkClick r:id="" action="ppaction://media"/>
            <a:extLst>
              <a:ext uri="{FF2B5EF4-FFF2-40B4-BE49-F238E27FC236}">
                <a16:creationId xmlns:a16="http://schemas.microsoft.com/office/drawing/2014/main" id="{711F6F9E-5F94-DA4C-C18B-5D7392C3478C}"/>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756297" y="5582177"/>
            <a:ext cx="309585" cy="309585"/>
          </a:xfrm>
          <a:prstGeom prst="rect">
            <a:avLst/>
          </a:prstGeom>
        </p:spPr>
      </p:pic>
      <p:pic>
        <p:nvPicPr>
          <p:cNvPr id="11" name="06487_gen">
            <a:hlinkClick r:id="" action="ppaction://media"/>
            <a:extLst>
              <a:ext uri="{FF2B5EF4-FFF2-40B4-BE49-F238E27FC236}">
                <a16:creationId xmlns:a16="http://schemas.microsoft.com/office/drawing/2014/main" id="{2D2742DA-BFFD-F526-4027-BDCBF6A500EE}"/>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0328991" y="5562499"/>
            <a:ext cx="367213" cy="367213"/>
          </a:xfrm>
          <a:prstGeom prst="rect">
            <a:avLst/>
          </a:prstGeom>
        </p:spPr>
      </p:pic>
      <p:sp>
        <p:nvSpPr>
          <p:cNvPr id="12" name="Google Shape;430;p41">
            <a:extLst>
              <a:ext uri="{FF2B5EF4-FFF2-40B4-BE49-F238E27FC236}">
                <a16:creationId xmlns:a16="http://schemas.microsoft.com/office/drawing/2014/main" id="{71208904-01A9-3A9F-8215-6E34765807DD}"/>
              </a:ext>
            </a:extLst>
          </p:cNvPr>
          <p:cNvSpPr txBox="1">
            <a:spLocks/>
          </p:cNvSpPr>
          <p:nvPr/>
        </p:nvSpPr>
        <p:spPr>
          <a:xfrm>
            <a:off x="113289" y="6469567"/>
            <a:ext cx="10772800" cy="177600"/>
          </a:xfrm>
          <a:prstGeom prst="rect">
            <a:avLst/>
          </a:prstGeom>
          <a:noFill/>
          <a:ln>
            <a:noFill/>
          </a:ln>
        </p:spPr>
        <p:txBody>
          <a:bodyPr spcFirstLastPara="1" vert="horz" wrap="square" lIns="91433" tIns="45700" rIns="91433"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22222"/>
              </a:buClr>
              <a:buSzPct val="100000"/>
              <a:buFont typeface="Arial" panose="020B0604020202020204" pitchFamily="34" charset="0"/>
              <a:buNone/>
              <a:tabLst/>
              <a:defRPr/>
            </a:pP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3"/>
              </a:rPr>
              <a:t>Timo I. Denk, Yu Takagi, Takuya Matsuyama, Andrea Agostinelli, Tomoya Nakai, Christian Frank, Shinji Nishimoto. "Brain2Music: Reconstructing Music from Human Brain Activity"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3"/>
              </a:rPr>
              <a:t>Arxiv</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3"/>
              </a:rPr>
              <a:t> 2024.</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Google Shape;430;p41">
            <a:extLst>
              <a:ext uri="{FF2B5EF4-FFF2-40B4-BE49-F238E27FC236}">
                <a16:creationId xmlns:a16="http://schemas.microsoft.com/office/drawing/2014/main" id="{9F8B2F64-1A0F-7A2C-EB72-DA91C98D2C7C}"/>
              </a:ext>
            </a:extLst>
          </p:cNvPr>
          <p:cNvSpPr txBox="1">
            <a:spLocks/>
          </p:cNvSpPr>
          <p:nvPr/>
        </p:nvSpPr>
        <p:spPr>
          <a:xfrm>
            <a:off x="113289" y="6193981"/>
            <a:ext cx="10772800" cy="177600"/>
          </a:xfrm>
          <a:prstGeom prst="rect">
            <a:avLst/>
          </a:prstGeom>
          <a:noFill/>
          <a:ln>
            <a:noFill/>
          </a:ln>
        </p:spPr>
        <p:txBody>
          <a:bodyPr spcFirstLastPara="1" vert="horz" wrap="square" lIns="91433" tIns="45700" rIns="91433"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22222"/>
              </a:buClr>
              <a:buSzPct val="100000"/>
              <a:buFont typeface="Arial" panose="020B0604020202020204" pitchFamily="34" charset="0"/>
              <a:buNone/>
              <a:tabLst/>
              <a:defRPr/>
            </a:pP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Alexandre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4"/>
              </a:rPr>
              <a:t>Défossez</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 Charlotte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4"/>
              </a:rPr>
              <a:t>Caucheteux</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 Jérémy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4"/>
              </a:rPr>
              <a:t>Rapin</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 Ori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4"/>
              </a:rPr>
              <a:t>Kabeli</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 &amp; Jean-</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14"/>
              </a:rPr>
              <a:t>Rémi</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14"/>
              </a:rPr>
              <a:t> King. "Decoding speech perception from non-invasive brain recordings"  Nature Machine Intelligence 2023.</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63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5" fill="hold" display="0">
                  <p:stCondLst>
                    <p:cond delay="indefinite"/>
                  </p:stCondLst>
                </p:cTn>
                <p:tgtEl>
                  <p:spTgt spid="4"/>
                </p:tgtEl>
              </p:cMediaNode>
            </p:video>
            <p:audio>
              <p:cMediaNode vol="80000">
                <p:cTn id="46" fill="hold" display="0">
                  <p:stCondLst>
                    <p:cond delay="indefinite"/>
                  </p:stCondLst>
                  <p:endCondLst>
                    <p:cond evt="onStopAudio" delay="0">
                      <p:tgtEl>
                        <p:sldTgt/>
                      </p:tgtEl>
                    </p:cond>
                  </p:endCondLst>
                </p:cTn>
                <p:tgtEl>
                  <p:spTgt spid="10"/>
                </p:tgtEl>
              </p:cMediaNode>
            </p:audio>
            <p:audio>
              <p:cMediaNode vol="80000">
                <p:cTn id="47" fill="hold" display="0">
                  <p:stCondLst>
                    <p:cond delay="indefinite"/>
                  </p:stCondLst>
                  <p:endCondLst>
                    <p:cond evt="onStopAudio" delay="0">
                      <p:tgtEl>
                        <p:sldTgt/>
                      </p:tgtEl>
                    </p:cond>
                  </p:endCondLst>
                </p:cTn>
                <p:tgtEl>
                  <p:spTgt spid="11"/>
                </p:tgtEl>
              </p:cMediaNode>
            </p:audio>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9C2D-789A-4213-48CD-53D73D4AB9DE}"/>
              </a:ext>
            </a:extLst>
          </p:cNvPr>
          <p:cNvSpPr>
            <a:spLocks noGrp="1"/>
          </p:cNvSpPr>
          <p:nvPr>
            <p:ph type="title"/>
          </p:nvPr>
        </p:nvSpPr>
        <p:spPr>
          <a:xfrm>
            <a:off x="352425" y="133350"/>
            <a:ext cx="10515600" cy="720725"/>
          </a:xfrm>
        </p:spPr>
        <p:txBody>
          <a:bodyPr/>
          <a:lstStyle/>
          <a:p>
            <a:r>
              <a:rPr lang="en-US" dirty="0"/>
              <a:t>Outline</a:t>
            </a:r>
          </a:p>
        </p:txBody>
      </p:sp>
      <p:sp>
        <p:nvSpPr>
          <p:cNvPr id="3" name="Content Placeholder 2">
            <a:extLst>
              <a:ext uri="{FF2B5EF4-FFF2-40B4-BE49-F238E27FC236}">
                <a16:creationId xmlns:a16="http://schemas.microsoft.com/office/drawing/2014/main" id="{EE107C32-2035-D089-F155-02D1CA12CD0C}"/>
              </a:ext>
            </a:extLst>
          </p:cNvPr>
          <p:cNvSpPr>
            <a:spLocks noGrp="1"/>
          </p:cNvSpPr>
          <p:nvPr>
            <p:ph idx="1"/>
          </p:nvPr>
        </p:nvSpPr>
        <p:spPr>
          <a:xfrm>
            <a:off x="542925" y="1057276"/>
            <a:ext cx="11487150" cy="5143500"/>
          </a:xfrm>
        </p:spPr>
        <p:txBody>
          <a:bodyPr>
            <a:normAutofit/>
          </a:bodyPr>
          <a:lstStyle/>
          <a:p>
            <a:r>
              <a:rPr lang="en-US" dirty="0"/>
              <a:t>Semantic reconstruction of continuous language from non-invasive brain recordings</a:t>
            </a:r>
          </a:p>
          <a:p>
            <a:r>
              <a:rPr lang="en-US" dirty="0"/>
              <a:t>Generative Language reconstruction from non-invasive brain recordings</a:t>
            </a:r>
          </a:p>
        </p:txBody>
      </p:sp>
      <p:sp>
        <p:nvSpPr>
          <p:cNvPr id="5" name="Slide Number Placeholder 4">
            <a:extLst>
              <a:ext uri="{FF2B5EF4-FFF2-40B4-BE49-F238E27FC236}">
                <a16:creationId xmlns:a16="http://schemas.microsoft.com/office/drawing/2014/main" id="{E1F58557-243D-F25F-D79D-7B50714A9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B4AAD-7D95-4EA7-9734-52571C4B4A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3">
            <a:extLst>
              <a:ext uri="{FF2B5EF4-FFF2-40B4-BE49-F238E27FC236}">
                <a16:creationId xmlns:a16="http://schemas.microsoft.com/office/drawing/2014/main" id="{AD9A9A55-51DC-1407-1D66-F28DBD0E76C4}"/>
              </a:ext>
            </a:extLst>
          </p:cNvPr>
          <p:cNvSpPr>
            <a:spLocks noGrp="1"/>
          </p:cNvSpPr>
          <p:nvPr>
            <p:ph type="ftr" sz="quarter" idx="11"/>
          </p:nvPr>
        </p:nvSpPr>
        <p:spPr>
          <a:xfrm>
            <a:off x="4038600" y="6462679"/>
            <a:ext cx="43815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23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Agenda</a:t>
            </a:r>
            <a:endParaRPr/>
          </a:p>
        </p:txBody>
      </p:sp>
      <p:sp>
        <p:nvSpPr>
          <p:cNvPr id="155" name="Google Shape;155;p2"/>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t>Introduction to the tutorial [10 min]</a:t>
            </a:r>
          </a:p>
          <a:p>
            <a:pPr marL="228600" lvl="0" indent="-228600">
              <a:buSzPts val="2800"/>
            </a:pPr>
            <a:r>
              <a:rPr lang="en-US" dirty="0"/>
              <a:t>Introduction to Brain Encoding and Decoding [50 min]</a:t>
            </a:r>
          </a:p>
          <a:p>
            <a:pPr marL="228600" lvl="0" indent="-228600">
              <a:buSzPts val="2800"/>
            </a:pPr>
            <a:r>
              <a:rPr lang="en-US" dirty="0"/>
              <a:t>Brain Encoding: Scaling Laws, </a:t>
            </a:r>
            <a:r>
              <a:rPr lang="en-US" dirty="0" err="1"/>
              <a:t>Multilinguality</a:t>
            </a:r>
            <a:r>
              <a:rPr lang="en-US" dirty="0"/>
              <a:t>, Multimodal and Instruction-tuned Models [60 min]</a:t>
            </a:r>
          </a:p>
          <a:p>
            <a:pPr marL="228600" lvl="0" indent="-228600">
              <a:buSzPts val="2800"/>
            </a:pPr>
            <a:r>
              <a:rPr lang="en-US" dirty="0"/>
              <a:t>Coffee Break &amp; Networking [30 min]</a:t>
            </a:r>
          </a:p>
          <a:p>
            <a:pPr marL="228600" lvl="0" indent="-228600">
              <a:buSzPts val="2800"/>
            </a:pPr>
            <a:r>
              <a:rPr lang="en-US" dirty="0"/>
              <a:t>Brain-informed Fine-tuning of Language Models [30 min]</a:t>
            </a:r>
          </a:p>
          <a:p>
            <a:pPr marL="228600" lvl="0" indent="-228600">
              <a:buSzPts val="2800"/>
            </a:pPr>
            <a:r>
              <a:rPr lang="en-US" dirty="0"/>
              <a:t>Brain-based Interpretability and Causal Testing of AI Models [20 min]</a:t>
            </a:r>
          </a:p>
          <a:p>
            <a:pPr marL="228600" lvl="0" indent="-228600">
              <a:buSzPts val="2800"/>
            </a:pPr>
            <a:r>
              <a:rPr lang="en-US" dirty="0"/>
              <a:t>Brain Decoding [30 min]</a:t>
            </a:r>
          </a:p>
          <a:p>
            <a:pPr marL="228600" lvl="0" indent="-228600">
              <a:buSzPts val="2800"/>
            </a:pPr>
            <a:r>
              <a:rPr lang="en-US" dirty="0"/>
              <a:t>Summary and Future Trends [10 min]</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58" name="Google Shape;158;p2"/>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fontScale="47500" lnSpcReduction="20000"/>
          </a:bodyPr>
          <a:lstStyle/>
          <a:p>
            <a:pPr marL="228600" lvl="0" indent="-157480" algn="l" rtl="0">
              <a:lnSpc>
                <a:spcPct val="90000"/>
              </a:lnSpc>
              <a:spcBef>
                <a:spcPts val="0"/>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906ED0-5EF1-BD82-65F4-3E9F3C9312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B4AAD-7D95-4EA7-9734-52571C4B4A51}"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EA60AABC-B35D-A2DB-7256-53DCEA52BCC3}"/>
              </a:ext>
            </a:extLst>
          </p:cNvPr>
          <p:cNvPicPr>
            <a:picLocks noChangeAspect="1"/>
          </p:cNvPicPr>
          <p:nvPr/>
        </p:nvPicPr>
        <p:blipFill>
          <a:blip r:embed="rId3"/>
          <a:stretch>
            <a:fillRect/>
          </a:stretch>
        </p:blipFill>
        <p:spPr>
          <a:xfrm>
            <a:off x="808594" y="2292889"/>
            <a:ext cx="10948988" cy="3876675"/>
          </a:xfrm>
          <a:prstGeom prst="rect">
            <a:avLst/>
          </a:prstGeom>
        </p:spPr>
      </p:pic>
      <p:sp>
        <p:nvSpPr>
          <p:cNvPr id="7" name="TextBox 6">
            <a:extLst>
              <a:ext uri="{FF2B5EF4-FFF2-40B4-BE49-F238E27FC236}">
                <a16:creationId xmlns:a16="http://schemas.microsoft.com/office/drawing/2014/main" id="{20120E4B-AEB0-73B6-69C9-F19EC6DAF292}"/>
              </a:ext>
            </a:extLst>
          </p:cNvPr>
          <p:cNvSpPr txBox="1"/>
          <p:nvPr/>
        </p:nvSpPr>
        <p:spPr>
          <a:xfrm>
            <a:off x="265967" y="101903"/>
            <a:ext cx="109489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Continuous Language Decoder</a:t>
            </a:r>
            <a:endParaRPr kumimoji="0" lang="en-IN" sz="36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6" name="Google Shape;430;p41">
            <a:extLst>
              <a:ext uri="{FF2B5EF4-FFF2-40B4-BE49-F238E27FC236}">
                <a16:creationId xmlns:a16="http://schemas.microsoft.com/office/drawing/2014/main" id="{B6CB9C4F-CFFC-0CF5-013B-B8C6683DBE64}"/>
              </a:ext>
            </a:extLst>
          </p:cNvPr>
          <p:cNvSpPr txBox="1">
            <a:spLocks/>
          </p:cNvSpPr>
          <p:nvPr/>
        </p:nvSpPr>
        <p:spPr>
          <a:xfrm>
            <a:off x="113289" y="6267550"/>
            <a:ext cx="10772800" cy="177600"/>
          </a:xfrm>
          <a:prstGeom prst="rect">
            <a:avLst/>
          </a:prstGeom>
          <a:noFill/>
          <a:ln>
            <a:noFill/>
          </a:ln>
        </p:spPr>
        <p:txBody>
          <a:bodyPr spcFirstLastPara="1" vert="horz" wrap="square" lIns="91433" tIns="45700" rIns="91433"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22222"/>
              </a:buClr>
              <a:buSzPct val="100000"/>
              <a:buFont typeface="Arial" panose="020B0604020202020204" pitchFamily="34" charset="0"/>
              <a:buNone/>
              <a:tabLst/>
              <a:defRPr/>
            </a:pP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Jerry Tang, Amanda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LeBel</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Shailee</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Jain &amp; Alexander G. Huth "Semantic reconstruction of continuous language from non-invasive brain recordings"  Nature Neuroscience 2023.</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Google Shape;211;p26">
            <a:extLst>
              <a:ext uri="{FF2B5EF4-FFF2-40B4-BE49-F238E27FC236}">
                <a16:creationId xmlns:a16="http://schemas.microsoft.com/office/drawing/2014/main" id="{8DDE8CE1-486E-89E2-587F-F183A09DB522}"/>
              </a:ext>
            </a:extLst>
          </p:cNvPr>
          <p:cNvSpPr txBox="1"/>
          <p:nvPr/>
        </p:nvSpPr>
        <p:spPr>
          <a:xfrm>
            <a:off x="808594" y="903763"/>
            <a:ext cx="5738251" cy="1494215"/>
          </a:xfrm>
          <a:prstGeom prst="rect">
            <a:avLst/>
          </a:prstGeom>
          <a:noFill/>
          <a:ln>
            <a:noFill/>
          </a:ln>
        </p:spPr>
        <p:txBody>
          <a:bodyPr spcFirstLastPara="1" wrap="square" lIns="121900" tIns="121900" rIns="121900" bIns="121900" anchor="t" anchorCtr="0">
            <a:spAutoFit/>
          </a:bodyPr>
          <a:lstStyle/>
          <a:p>
            <a:pPr marL="237061" marR="0" lvl="0" indent="-262460" algn="l" defTabSz="914400" rtl="0" eaLnBrk="1" fontAlgn="auto" latinLnBrk="0" hangingPunct="1">
              <a:lnSpc>
                <a:spcPct val="90000"/>
              </a:lnSpc>
              <a:spcBef>
                <a:spcPts val="0"/>
              </a:spcBef>
              <a:spcAft>
                <a:spcPts val="0"/>
              </a:spcAft>
              <a:buClr>
                <a:prstClr val="black"/>
              </a:buClr>
              <a:buSzPts val="1700"/>
              <a:buFontTx/>
              <a:buChar char="•"/>
              <a:tabLst/>
              <a:defRPr/>
            </a:pPr>
            <a:r>
              <a:rPr kumimoji="0" lang="en" sz="1800" b="0" i="0" u="none" strike="noStrike" kern="1200" cap="none" spc="0" normalizeH="0" baseline="0" noProof="0" dirty="0">
                <a:ln>
                  <a:noFill/>
                </a:ln>
                <a:solidFill>
                  <a:prstClr val="black"/>
                </a:solidFill>
                <a:effectLst/>
                <a:uLnTx/>
                <a:uFillTx/>
                <a:latin typeface="Calibri"/>
                <a:ea typeface="Calibri"/>
                <a:cs typeface="Calibri"/>
                <a:sym typeface="Calibri"/>
              </a:rPr>
              <a:t>Stimuli: Moth-Radio-Hour, Short-movie-clips</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237061" marR="0" lvl="0" indent="-262460" algn="l" defTabSz="914400" rtl="0" eaLnBrk="1" fontAlgn="auto" latinLnBrk="0" hangingPunct="1">
              <a:lnSpc>
                <a:spcPct val="90000"/>
              </a:lnSpc>
              <a:spcBef>
                <a:spcPts val="1333"/>
              </a:spcBef>
              <a:spcAft>
                <a:spcPts val="0"/>
              </a:spcAft>
              <a:buClr>
                <a:prstClr val="black"/>
              </a:buClr>
              <a:buSzPts val="1700"/>
              <a:buFontTx/>
              <a:buChar char="•"/>
              <a:tabLst/>
              <a:defRPr/>
            </a:pPr>
            <a:r>
              <a:rPr kumimoji="0" lang="en" sz="1800" b="0" i="0" u="none" strike="noStrike" kern="1200" cap="none" spc="0" normalizeH="0" baseline="0" noProof="0" dirty="0">
                <a:ln>
                  <a:noFill/>
                </a:ln>
                <a:solidFill>
                  <a:prstClr val="black"/>
                </a:solidFill>
                <a:effectLst/>
                <a:uLnTx/>
                <a:uFillTx/>
                <a:latin typeface="Calibri"/>
                <a:ea typeface="Calibri"/>
                <a:cs typeface="Calibri"/>
                <a:sym typeface="Calibri"/>
              </a:rPr>
              <a:t>Stimulus representation: GPT2 language model</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237061" marR="0" lvl="0" indent="-262460" algn="l" defTabSz="914400" rtl="0" eaLnBrk="1" fontAlgn="auto" latinLnBrk="0" hangingPunct="1">
              <a:lnSpc>
                <a:spcPct val="90000"/>
              </a:lnSpc>
              <a:spcBef>
                <a:spcPts val="1333"/>
              </a:spcBef>
              <a:spcAft>
                <a:spcPts val="1333"/>
              </a:spcAft>
              <a:buClr>
                <a:prstClr val="black"/>
              </a:buClr>
              <a:buSzPts val="1700"/>
              <a:buFontTx/>
              <a:buChar char="•"/>
              <a:tabLst/>
              <a:defRPr/>
            </a:pPr>
            <a:r>
              <a:rPr kumimoji="0" lang="en" sz="1800" b="0" i="0" u="none" strike="noStrike" kern="1200" cap="none" spc="0" normalizeH="0" baseline="0" noProof="0" dirty="0">
                <a:ln>
                  <a:noFill/>
                </a:ln>
                <a:solidFill>
                  <a:prstClr val="black"/>
                </a:solidFill>
                <a:effectLst/>
                <a:uLnTx/>
                <a:uFillTx/>
                <a:latin typeface="Calibri"/>
                <a:ea typeface="Calibri"/>
                <a:cs typeface="Calibri"/>
                <a:sym typeface="Calibri"/>
              </a:rPr>
              <a:t>Brain recording &amp; modality: fMRI, listening</a:t>
            </a: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Footer Placeholder 2">
            <a:extLst>
              <a:ext uri="{FF2B5EF4-FFF2-40B4-BE49-F238E27FC236}">
                <a16:creationId xmlns:a16="http://schemas.microsoft.com/office/drawing/2014/main" id="{17E3D031-262C-89CB-E642-733B4AF1B8DF}"/>
              </a:ext>
            </a:extLst>
          </p:cNvPr>
          <p:cNvSpPr>
            <a:spLocks noGrp="1"/>
          </p:cNvSpPr>
          <p:nvPr>
            <p:ph type="ftr" sz="quarter" idx="11"/>
          </p:nvPr>
        </p:nvSpPr>
        <p:spPr>
          <a:xfrm>
            <a:off x="4038600" y="6473310"/>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14470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906ED0-5EF1-BD82-65F4-3E9F3C9312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B4AAD-7D95-4EA7-9734-52571C4B4A51}"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5295E93-8B35-FAEE-85C4-EC366784FA09}"/>
              </a:ext>
            </a:extLst>
          </p:cNvPr>
          <p:cNvPicPr>
            <a:picLocks noChangeAspect="1"/>
          </p:cNvPicPr>
          <p:nvPr/>
        </p:nvPicPr>
        <p:blipFill>
          <a:blip r:embed="rId3"/>
          <a:stretch>
            <a:fillRect/>
          </a:stretch>
        </p:blipFill>
        <p:spPr>
          <a:xfrm>
            <a:off x="755904" y="1680210"/>
            <a:ext cx="10680192" cy="3497580"/>
          </a:xfrm>
          <a:prstGeom prst="rect">
            <a:avLst/>
          </a:prstGeom>
        </p:spPr>
      </p:pic>
      <p:sp>
        <p:nvSpPr>
          <p:cNvPr id="4" name="TextBox 3">
            <a:extLst>
              <a:ext uri="{FF2B5EF4-FFF2-40B4-BE49-F238E27FC236}">
                <a16:creationId xmlns:a16="http://schemas.microsoft.com/office/drawing/2014/main" id="{8A976CAE-10E5-FB2B-CC33-015C3DEA62C4}"/>
              </a:ext>
            </a:extLst>
          </p:cNvPr>
          <p:cNvSpPr txBox="1"/>
          <p:nvPr/>
        </p:nvSpPr>
        <p:spPr>
          <a:xfrm>
            <a:off x="654842" y="474432"/>
            <a:ext cx="1094898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Continuous Language Decoder</a:t>
            </a:r>
            <a:endParaRPr kumimoji="0" lang="en-IN" sz="36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5" name="Google Shape;430;p41">
            <a:extLst>
              <a:ext uri="{FF2B5EF4-FFF2-40B4-BE49-F238E27FC236}">
                <a16:creationId xmlns:a16="http://schemas.microsoft.com/office/drawing/2014/main" id="{DBE072A9-1DB4-C663-C2ED-46879922E678}"/>
              </a:ext>
            </a:extLst>
          </p:cNvPr>
          <p:cNvSpPr txBox="1">
            <a:spLocks/>
          </p:cNvSpPr>
          <p:nvPr/>
        </p:nvSpPr>
        <p:spPr>
          <a:xfrm>
            <a:off x="113289" y="6267550"/>
            <a:ext cx="10772800" cy="177600"/>
          </a:xfrm>
          <a:prstGeom prst="rect">
            <a:avLst/>
          </a:prstGeom>
          <a:noFill/>
          <a:ln>
            <a:noFill/>
          </a:ln>
        </p:spPr>
        <p:txBody>
          <a:bodyPr spcFirstLastPara="1" vert="horz" wrap="square" lIns="91433" tIns="45700" rIns="91433"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22222"/>
              </a:buClr>
              <a:buSzPct val="100000"/>
              <a:buFont typeface="Arial" panose="020B0604020202020204" pitchFamily="34" charset="0"/>
              <a:buNone/>
              <a:tabLst/>
              <a:defRPr/>
            </a:pP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Jerry Tang, Amanda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LeBel</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Shailee</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Jain &amp; Alexander G. Huth "Semantic reconstruction of continuous language from non-invasive brain recordings"  Nature Neuroscience 2023.</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Footer Placeholder 2">
            <a:extLst>
              <a:ext uri="{FF2B5EF4-FFF2-40B4-BE49-F238E27FC236}">
                <a16:creationId xmlns:a16="http://schemas.microsoft.com/office/drawing/2014/main" id="{311EDC94-C0D5-81FA-6009-80F042A99E45}"/>
              </a:ext>
            </a:extLst>
          </p:cNvPr>
          <p:cNvSpPr>
            <a:spLocks noGrp="1"/>
          </p:cNvSpPr>
          <p:nvPr>
            <p:ph type="ftr" sz="quarter" idx="11"/>
          </p:nvPr>
        </p:nvSpPr>
        <p:spPr>
          <a:xfrm>
            <a:off x="4038600" y="6526472"/>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23059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906ED0-5EF1-BD82-65F4-3E9F3C931248}"/>
              </a:ext>
            </a:extLst>
          </p:cNvPr>
          <p:cNvSpPr>
            <a:spLocks noGrp="1"/>
          </p:cNvSpPr>
          <p:nvPr>
            <p:ph type="sldNum" sz="quarter" idx="12"/>
          </p:nvPr>
        </p:nvSpPr>
        <p:spPr/>
        <p:txBody>
          <a:bodyPr/>
          <a:lstStyle/>
          <a:p>
            <a:fld id="{F9AB4AAD-7D95-4EA7-9734-52571C4B4A51}" type="slidenum">
              <a:rPr lang="en-US" smtClean="0"/>
              <a:t>22</a:t>
            </a:fld>
            <a:endParaRPr lang="en-US"/>
          </a:p>
        </p:txBody>
      </p:sp>
      <p:sp>
        <p:nvSpPr>
          <p:cNvPr id="7" name="TextBox 6">
            <a:extLst>
              <a:ext uri="{FF2B5EF4-FFF2-40B4-BE49-F238E27FC236}">
                <a16:creationId xmlns:a16="http://schemas.microsoft.com/office/drawing/2014/main" id="{20120E4B-AEB0-73B6-69C9-F19EC6DAF292}"/>
              </a:ext>
            </a:extLst>
          </p:cNvPr>
          <p:cNvSpPr txBox="1"/>
          <p:nvPr/>
        </p:nvSpPr>
        <p:spPr>
          <a:xfrm>
            <a:off x="654842" y="320194"/>
            <a:ext cx="10948988" cy="646331"/>
          </a:xfrm>
          <a:prstGeom prst="rect">
            <a:avLst/>
          </a:prstGeom>
          <a:noFill/>
        </p:spPr>
        <p:txBody>
          <a:bodyPr wrap="square">
            <a:spAutoFit/>
          </a:bodyPr>
          <a:lstStyle/>
          <a:p>
            <a:r>
              <a:rPr lang="en-US" sz="3600" b="1" dirty="0">
                <a:latin typeface="+mj-lt"/>
              </a:rPr>
              <a:t>Continuous Language Decoder</a:t>
            </a:r>
            <a:endParaRPr lang="en-IN" sz="3600" b="1" dirty="0">
              <a:latin typeface="+mj-lt"/>
            </a:endParaRPr>
          </a:p>
        </p:txBody>
      </p:sp>
      <p:pic>
        <p:nvPicPr>
          <p:cNvPr id="5" name="Picture 4">
            <a:extLst>
              <a:ext uri="{FF2B5EF4-FFF2-40B4-BE49-F238E27FC236}">
                <a16:creationId xmlns:a16="http://schemas.microsoft.com/office/drawing/2014/main" id="{9F537CD0-03D3-DF70-0A71-D801EDA2F5BB}"/>
              </a:ext>
            </a:extLst>
          </p:cNvPr>
          <p:cNvPicPr>
            <a:picLocks noChangeAspect="1"/>
          </p:cNvPicPr>
          <p:nvPr/>
        </p:nvPicPr>
        <p:blipFill>
          <a:blip r:embed="rId3"/>
          <a:stretch>
            <a:fillRect/>
          </a:stretch>
        </p:blipFill>
        <p:spPr>
          <a:xfrm>
            <a:off x="3761422" y="1094663"/>
            <a:ext cx="4653915" cy="5147310"/>
          </a:xfrm>
          <a:prstGeom prst="rect">
            <a:avLst/>
          </a:prstGeom>
        </p:spPr>
      </p:pic>
      <p:sp>
        <p:nvSpPr>
          <p:cNvPr id="4" name="Footer Placeholder 3">
            <a:extLst>
              <a:ext uri="{FF2B5EF4-FFF2-40B4-BE49-F238E27FC236}">
                <a16:creationId xmlns:a16="http://schemas.microsoft.com/office/drawing/2014/main" id="{3870D8F6-141B-FEEA-F299-C067DBB80BA6}"/>
              </a:ext>
            </a:extLst>
          </p:cNvPr>
          <p:cNvSpPr>
            <a:spLocks noGrp="1"/>
          </p:cNvSpPr>
          <p:nvPr>
            <p:ph type="ftr" sz="quarter" idx="11"/>
          </p:nvPr>
        </p:nvSpPr>
        <p:spPr>
          <a:xfrm>
            <a:off x="4038600" y="6473309"/>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sp>
        <p:nvSpPr>
          <p:cNvPr id="6" name="Google Shape;430;p41">
            <a:extLst>
              <a:ext uri="{FF2B5EF4-FFF2-40B4-BE49-F238E27FC236}">
                <a16:creationId xmlns:a16="http://schemas.microsoft.com/office/drawing/2014/main" id="{401DFD3B-6A12-8C2D-3556-5D91C03D93BA}"/>
              </a:ext>
            </a:extLst>
          </p:cNvPr>
          <p:cNvSpPr txBox="1">
            <a:spLocks/>
          </p:cNvSpPr>
          <p:nvPr/>
        </p:nvSpPr>
        <p:spPr>
          <a:xfrm>
            <a:off x="113289" y="6267550"/>
            <a:ext cx="10772800" cy="177600"/>
          </a:xfrm>
          <a:prstGeom prst="rect">
            <a:avLst/>
          </a:prstGeom>
          <a:noFill/>
          <a:ln>
            <a:noFill/>
          </a:ln>
        </p:spPr>
        <p:txBody>
          <a:bodyPr spcFirstLastPara="1" vert="horz" wrap="square" lIns="91433" tIns="45700" rIns="91433" bIns="45700" rtlCol="0" anchor="t" anchorCtr="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22222"/>
              </a:buClr>
              <a:buSzPct val="100000"/>
              <a:buFont typeface="Arial" panose="020B0604020202020204" pitchFamily="34" charset="0"/>
              <a:buNone/>
              <a:tabLst/>
              <a:defRPr/>
            </a:pP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Jerry Tang, Amanda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LeBel</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a:t>
            </a:r>
            <a:r>
              <a:rPr kumimoji="0" lang="en-US" sz="2800" b="0" i="0" u="sng" strike="noStrike" kern="1200" cap="none" spc="0" normalizeH="0" baseline="0" noProof="0" dirty="0" err="1">
                <a:ln>
                  <a:noFill/>
                </a:ln>
                <a:solidFill>
                  <a:srgbClr val="467886"/>
                </a:solidFill>
                <a:effectLst/>
                <a:uLnTx/>
                <a:uFillTx/>
                <a:latin typeface="Arial"/>
                <a:ea typeface="Arial"/>
                <a:cs typeface="Arial"/>
                <a:sym typeface="Arial"/>
                <a:hlinkClick r:id="rId4"/>
              </a:rPr>
              <a:t>Shailee</a:t>
            </a:r>
            <a:r>
              <a:rPr kumimoji="0" lang="en-US" sz="2800" b="0" i="0" u="sng" strike="noStrike" kern="1200" cap="none" spc="0" normalizeH="0" baseline="0" noProof="0" dirty="0">
                <a:ln>
                  <a:noFill/>
                </a:ln>
                <a:solidFill>
                  <a:srgbClr val="467886"/>
                </a:solidFill>
                <a:effectLst/>
                <a:uLnTx/>
                <a:uFillTx/>
                <a:latin typeface="Arial"/>
                <a:ea typeface="Arial"/>
                <a:cs typeface="Arial"/>
                <a:sym typeface="Arial"/>
                <a:hlinkClick r:id="rId4"/>
              </a:rPr>
              <a:t> Jain &amp; Alexander G. Huth "Semantic reconstruction of continuous language from non-invasive brain recordings"  Nature Neuroscience 2023.</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395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8E07A-8EE2-7ADB-A8C1-F536FBAD1D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5ECE47-BB37-0F0C-5298-76242863A296}"/>
              </a:ext>
            </a:extLst>
          </p:cNvPr>
          <p:cNvSpPr>
            <a:spLocks noGrp="1"/>
          </p:cNvSpPr>
          <p:nvPr>
            <p:ph type="sldNum" sz="quarter" idx="12"/>
          </p:nvPr>
        </p:nvSpPr>
        <p:spPr/>
        <p:txBody>
          <a:bodyPr/>
          <a:lstStyle/>
          <a:p>
            <a:fld id="{F9AB4AAD-7D95-4EA7-9734-52571C4B4A51}" type="slidenum">
              <a:rPr lang="en-US" smtClean="0"/>
              <a:t>23</a:t>
            </a:fld>
            <a:endParaRPr lang="en-US" dirty="0"/>
          </a:p>
        </p:txBody>
      </p:sp>
      <p:sp>
        <p:nvSpPr>
          <p:cNvPr id="7" name="TextBox 6">
            <a:extLst>
              <a:ext uri="{FF2B5EF4-FFF2-40B4-BE49-F238E27FC236}">
                <a16:creationId xmlns:a16="http://schemas.microsoft.com/office/drawing/2014/main" id="{354BB80E-BA28-6322-062D-8A53C2DCE4C9}"/>
              </a:ext>
            </a:extLst>
          </p:cNvPr>
          <p:cNvSpPr txBox="1"/>
          <p:nvPr/>
        </p:nvSpPr>
        <p:spPr>
          <a:xfrm>
            <a:off x="654842" y="320194"/>
            <a:ext cx="10948988" cy="646331"/>
          </a:xfrm>
          <a:prstGeom prst="rect">
            <a:avLst/>
          </a:prstGeom>
          <a:noFill/>
        </p:spPr>
        <p:txBody>
          <a:bodyPr wrap="square">
            <a:spAutoFit/>
          </a:bodyPr>
          <a:lstStyle/>
          <a:p>
            <a:r>
              <a:rPr lang="en-US" sz="3600" b="1" dirty="0">
                <a:latin typeface="+mj-lt"/>
              </a:rPr>
              <a:t>Generative Language Decoder</a:t>
            </a:r>
            <a:endParaRPr lang="en-IN" sz="3600" b="1" dirty="0">
              <a:latin typeface="+mj-lt"/>
            </a:endParaRPr>
          </a:p>
        </p:txBody>
      </p:sp>
      <p:sp>
        <p:nvSpPr>
          <p:cNvPr id="4" name="Footer Placeholder 3">
            <a:extLst>
              <a:ext uri="{FF2B5EF4-FFF2-40B4-BE49-F238E27FC236}">
                <a16:creationId xmlns:a16="http://schemas.microsoft.com/office/drawing/2014/main" id="{C87E3CD3-03E8-4233-17AE-AB41BEA6FFE7}"/>
              </a:ext>
            </a:extLst>
          </p:cNvPr>
          <p:cNvSpPr>
            <a:spLocks noGrp="1"/>
          </p:cNvSpPr>
          <p:nvPr>
            <p:ph type="ftr" sz="quarter" idx="11"/>
          </p:nvPr>
        </p:nvSpPr>
        <p:spPr>
          <a:xfrm>
            <a:off x="4038600" y="6473309"/>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pic>
        <p:nvPicPr>
          <p:cNvPr id="8" name="Picture 7">
            <a:extLst>
              <a:ext uri="{FF2B5EF4-FFF2-40B4-BE49-F238E27FC236}">
                <a16:creationId xmlns:a16="http://schemas.microsoft.com/office/drawing/2014/main" id="{2CFD42E4-4ECD-13A4-2680-6BBEF44013E9}"/>
              </a:ext>
            </a:extLst>
          </p:cNvPr>
          <p:cNvPicPr>
            <a:picLocks noChangeAspect="1"/>
          </p:cNvPicPr>
          <p:nvPr/>
        </p:nvPicPr>
        <p:blipFill>
          <a:blip r:embed="rId3"/>
          <a:stretch>
            <a:fillRect/>
          </a:stretch>
        </p:blipFill>
        <p:spPr>
          <a:xfrm>
            <a:off x="458389" y="1605488"/>
            <a:ext cx="11341894" cy="3934301"/>
          </a:xfrm>
          <a:prstGeom prst="rect">
            <a:avLst/>
          </a:prstGeom>
        </p:spPr>
      </p:pic>
      <p:sp>
        <p:nvSpPr>
          <p:cNvPr id="10" name="TextBox 9">
            <a:extLst>
              <a:ext uri="{FF2B5EF4-FFF2-40B4-BE49-F238E27FC236}">
                <a16:creationId xmlns:a16="http://schemas.microsoft.com/office/drawing/2014/main" id="{DED60961-6FF8-E416-CEF4-EE853D74F0CD}"/>
              </a:ext>
            </a:extLst>
          </p:cNvPr>
          <p:cNvSpPr txBox="1"/>
          <p:nvPr/>
        </p:nvSpPr>
        <p:spPr>
          <a:xfrm>
            <a:off x="131292" y="6141825"/>
            <a:ext cx="8479308" cy="584775"/>
          </a:xfrm>
          <a:prstGeom prst="rect">
            <a:avLst/>
          </a:prstGeom>
          <a:noFill/>
        </p:spPr>
        <p:txBody>
          <a:bodyPr wrap="square">
            <a:spAutoFit/>
          </a:bodyPr>
          <a:lstStyle/>
          <a:p>
            <a:r>
              <a:rPr lang="en-IN" sz="1600" dirty="0"/>
              <a:t>Ye et al. (2025). Generative language reconstruction from brain recordings. Commun Biol. </a:t>
            </a:r>
          </a:p>
          <a:p>
            <a:r>
              <a:rPr lang="en-IN" sz="1600" dirty="0"/>
              <a:t>https://doi.org/10.1038/s42003-025-07731-7</a:t>
            </a:r>
          </a:p>
        </p:txBody>
      </p:sp>
      <p:sp>
        <p:nvSpPr>
          <p:cNvPr id="11" name="Google Shape;337;p44">
            <a:extLst>
              <a:ext uri="{FF2B5EF4-FFF2-40B4-BE49-F238E27FC236}">
                <a16:creationId xmlns:a16="http://schemas.microsoft.com/office/drawing/2014/main" id="{65B813C7-2A80-62F6-BCCE-6B52B74196CA}"/>
              </a:ext>
            </a:extLst>
          </p:cNvPr>
          <p:cNvSpPr txBox="1"/>
          <p:nvPr/>
        </p:nvSpPr>
        <p:spPr>
          <a:xfrm>
            <a:off x="651753" y="5590535"/>
            <a:ext cx="10665223" cy="523180"/>
          </a:xfrm>
          <a:prstGeom prst="rect">
            <a:avLst/>
          </a:prstGeom>
          <a:solidFill>
            <a:srgbClr val="FFF2CC"/>
          </a:solidFill>
          <a:ln>
            <a:noFill/>
          </a:ln>
        </p:spPr>
        <p:txBody>
          <a:bodyPr spcFirstLastPara="1" wrap="square" lIns="121900" tIns="121900" rIns="121900" bIns="121900" anchor="t" anchorCtr="0">
            <a:spAutoFit/>
          </a:bodyPr>
          <a:lstStyle/>
          <a:p>
            <a:pPr lvl="0" algn="ctr">
              <a:defRPr/>
            </a:pPr>
            <a:r>
              <a:rPr lang="en-US" dirty="0" err="1">
                <a:solidFill>
                  <a:prstClr val="black"/>
                </a:solidFill>
              </a:rPr>
              <a:t>BrainLLM</a:t>
            </a:r>
            <a:endParaRPr lang="en-US" dirty="0">
              <a:solidFill>
                <a:prstClr val="black"/>
              </a:solidFill>
            </a:endParaRPr>
          </a:p>
        </p:txBody>
      </p:sp>
      <p:sp>
        <p:nvSpPr>
          <p:cNvPr id="12" name="Google Shape;337;p44">
            <a:extLst>
              <a:ext uri="{FF2B5EF4-FFF2-40B4-BE49-F238E27FC236}">
                <a16:creationId xmlns:a16="http://schemas.microsoft.com/office/drawing/2014/main" id="{64D355E1-0784-03AF-DA3E-5C7CA914D5C0}"/>
              </a:ext>
            </a:extLst>
          </p:cNvPr>
          <p:cNvSpPr txBox="1"/>
          <p:nvPr/>
        </p:nvSpPr>
        <p:spPr>
          <a:xfrm>
            <a:off x="442745" y="997711"/>
            <a:ext cx="11274358" cy="512857"/>
          </a:xfrm>
          <a:prstGeom prst="rect">
            <a:avLst/>
          </a:prstGeom>
          <a:solidFill>
            <a:schemeClr val="bg2"/>
          </a:solidFill>
          <a:ln>
            <a:noFill/>
          </a:ln>
        </p:spPr>
        <p:txBody>
          <a:bodyPr spcFirstLastPara="1" wrap="square" lIns="121900" tIns="121900" rIns="121900" bIns="121900" anchor="t" anchorCtr="0">
            <a:spAutoFit/>
          </a:bodyPr>
          <a:lstStyle/>
          <a:p>
            <a:pPr lvl="0" algn="ctr">
              <a:defRPr/>
            </a:pPr>
            <a:r>
              <a:rPr lang="en-US" sz="1733" dirty="0">
                <a:solidFill>
                  <a:prstClr val="black"/>
                </a:solidFill>
                <a:latin typeface="Calibri"/>
                <a:ea typeface="Calibri"/>
                <a:cs typeface="Calibri"/>
                <a:sym typeface="Calibri"/>
              </a:rPr>
              <a:t>Four main Stages in Language Generation with brain recordings.</a:t>
            </a:r>
            <a:endParaRPr kumimoji="0" sz="1733"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60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A12C-C256-2FBF-44BB-DF29CAF0B6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01715-8F4E-59DD-2B1C-DECA13310243}"/>
              </a:ext>
            </a:extLst>
          </p:cNvPr>
          <p:cNvSpPr>
            <a:spLocks noGrp="1"/>
          </p:cNvSpPr>
          <p:nvPr>
            <p:ph type="sldNum" sz="quarter" idx="12"/>
          </p:nvPr>
        </p:nvSpPr>
        <p:spPr/>
        <p:txBody>
          <a:bodyPr/>
          <a:lstStyle/>
          <a:p>
            <a:fld id="{F9AB4AAD-7D95-4EA7-9734-52571C4B4A51}" type="slidenum">
              <a:rPr lang="en-US" smtClean="0"/>
              <a:t>24</a:t>
            </a:fld>
            <a:endParaRPr lang="en-US"/>
          </a:p>
        </p:txBody>
      </p:sp>
      <p:sp>
        <p:nvSpPr>
          <p:cNvPr id="7" name="TextBox 6">
            <a:extLst>
              <a:ext uri="{FF2B5EF4-FFF2-40B4-BE49-F238E27FC236}">
                <a16:creationId xmlns:a16="http://schemas.microsoft.com/office/drawing/2014/main" id="{D54E652E-19FA-DEF2-2539-BFA522B146BF}"/>
              </a:ext>
            </a:extLst>
          </p:cNvPr>
          <p:cNvSpPr txBox="1"/>
          <p:nvPr/>
        </p:nvSpPr>
        <p:spPr>
          <a:xfrm>
            <a:off x="654842" y="320194"/>
            <a:ext cx="10948988" cy="646331"/>
          </a:xfrm>
          <a:prstGeom prst="rect">
            <a:avLst/>
          </a:prstGeom>
          <a:noFill/>
        </p:spPr>
        <p:txBody>
          <a:bodyPr wrap="square">
            <a:spAutoFit/>
          </a:bodyPr>
          <a:lstStyle/>
          <a:p>
            <a:r>
              <a:rPr lang="en-US" sz="3600" b="1" dirty="0">
                <a:latin typeface="+mj-lt"/>
              </a:rPr>
              <a:t>Generative Language Decoder</a:t>
            </a:r>
            <a:endParaRPr lang="en-IN" sz="3600" b="1" dirty="0">
              <a:latin typeface="+mj-lt"/>
            </a:endParaRPr>
          </a:p>
        </p:txBody>
      </p:sp>
      <p:sp>
        <p:nvSpPr>
          <p:cNvPr id="4" name="Footer Placeholder 3">
            <a:extLst>
              <a:ext uri="{FF2B5EF4-FFF2-40B4-BE49-F238E27FC236}">
                <a16:creationId xmlns:a16="http://schemas.microsoft.com/office/drawing/2014/main" id="{99318BBF-5878-8029-8455-1141856080E6}"/>
              </a:ext>
            </a:extLst>
          </p:cNvPr>
          <p:cNvSpPr>
            <a:spLocks noGrp="1"/>
          </p:cNvSpPr>
          <p:nvPr>
            <p:ph type="ftr" sz="quarter" idx="11"/>
          </p:nvPr>
        </p:nvSpPr>
        <p:spPr>
          <a:xfrm>
            <a:off x="4038600" y="6473309"/>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sp>
        <p:nvSpPr>
          <p:cNvPr id="10" name="TextBox 9">
            <a:extLst>
              <a:ext uri="{FF2B5EF4-FFF2-40B4-BE49-F238E27FC236}">
                <a16:creationId xmlns:a16="http://schemas.microsoft.com/office/drawing/2014/main" id="{DBB9EA4C-D4C2-BC5F-785C-B068FF5C47B8}"/>
              </a:ext>
            </a:extLst>
          </p:cNvPr>
          <p:cNvSpPr txBox="1"/>
          <p:nvPr/>
        </p:nvSpPr>
        <p:spPr>
          <a:xfrm>
            <a:off x="131292" y="6141825"/>
            <a:ext cx="8479308" cy="584775"/>
          </a:xfrm>
          <a:prstGeom prst="rect">
            <a:avLst/>
          </a:prstGeom>
          <a:noFill/>
        </p:spPr>
        <p:txBody>
          <a:bodyPr wrap="square">
            <a:spAutoFit/>
          </a:bodyPr>
          <a:lstStyle/>
          <a:p>
            <a:r>
              <a:rPr lang="en-IN" sz="1600" dirty="0"/>
              <a:t>Ye et al. (2025). Generative language reconstruction from brain recordings. Commun Biol. </a:t>
            </a:r>
          </a:p>
          <a:p>
            <a:r>
              <a:rPr lang="en-IN" sz="1600" dirty="0"/>
              <a:t>https://doi.org/10.1038/s42003-025-07731-7</a:t>
            </a:r>
          </a:p>
        </p:txBody>
      </p:sp>
      <p:pic>
        <p:nvPicPr>
          <p:cNvPr id="5" name="Picture 4">
            <a:extLst>
              <a:ext uri="{FF2B5EF4-FFF2-40B4-BE49-F238E27FC236}">
                <a16:creationId xmlns:a16="http://schemas.microsoft.com/office/drawing/2014/main" id="{AA65C6CF-7B16-500D-B60B-AEC5DEADCE1B}"/>
              </a:ext>
            </a:extLst>
          </p:cNvPr>
          <p:cNvPicPr>
            <a:picLocks noChangeAspect="1"/>
          </p:cNvPicPr>
          <p:nvPr/>
        </p:nvPicPr>
        <p:blipFill>
          <a:blip r:embed="rId3"/>
          <a:stretch>
            <a:fillRect/>
          </a:stretch>
        </p:blipFill>
        <p:spPr>
          <a:xfrm>
            <a:off x="459105" y="2274747"/>
            <a:ext cx="11273790" cy="2912745"/>
          </a:xfrm>
          <a:prstGeom prst="rect">
            <a:avLst/>
          </a:prstGeom>
        </p:spPr>
      </p:pic>
      <p:sp>
        <p:nvSpPr>
          <p:cNvPr id="11" name="Google Shape;337;p44">
            <a:extLst>
              <a:ext uri="{FF2B5EF4-FFF2-40B4-BE49-F238E27FC236}">
                <a16:creationId xmlns:a16="http://schemas.microsoft.com/office/drawing/2014/main" id="{4E10F0FA-3B0C-0407-B6D9-2AEC731514CC}"/>
              </a:ext>
            </a:extLst>
          </p:cNvPr>
          <p:cNvSpPr txBox="1"/>
          <p:nvPr/>
        </p:nvSpPr>
        <p:spPr>
          <a:xfrm>
            <a:off x="442745" y="997711"/>
            <a:ext cx="11274358" cy="1046208"/>
          </a:xfrm>
          <a:prstGeom prst="rect">
            <a:avLst/>
          </a:prstGeom>
          <a:solidFill>
            <a:schemeClr val="bg2"/>
          </a:solidFill>
          <a:ln>
            <a:noFill/>
          </a:ln>
        </p:spPr>
        <p:txBody>
          <a:bodyPr spcFirstLastPara="1" wrap="square" lIns="121900" tIns="121900" rIns="121900" bIns="121900" anchor="t" anchorCtr="0">
            <a:spAutoFit/>
          </a:bodyPr>
          <a:lstStyle/>
          <a:p>
            <a:pPr lvl="0">
              <a:defRPr/>
            </a:pPr>
            <a:r>
              <a:rPr lang="en-US" sz="1733" dirty="0">
                <a:solidFill>
                  <a:prstClr val="black"/>
                </a:solidFill>
                <a:ea typeface="Calibri"/>
                <a:cs typeface="Calibri"/>
                <a:sym typeface="Calibri"/>
              </a:rPr>
              <a:t>Examples of language generation with </a:t>
            </a:r>
            <a:r>
              <a:rPr lang="en-US" sz="1733" dirty="0" err="1">
                <a:solidFill>
                  <a:prstClr val="black"/>
                </a:solidFill>
                <a:ea typeface="Calibri"/>
                <a:cs typeface="Calibri"/>
                <a:sym typeface="Calibri"/>
              </a:rPr>
              <a:t>BrainLLM</a:t>
            </a:r>
            <a:r>
              <a:rPr lang="en-US" sz="1733" dirty="0">
                <a:solidFill>
                  <a:prstClr val="black"/>
                </a:solidFill>
                <a:ea typeface="Calibri"/>
                <a:cs typeface="Calibri"/>
                <a:sym typeface="Calibri"/>
              </a:rPr>
              <a:t> and its controls (</a:t>
            </a:r>
            <a:r>
              <a:rPr lang="en-US" sz="1733" dirty="0" err="1">
                <a:solidFill>
                  <a:prstClr val="black"/>
                </a:solidFill>
                <a:ea typeface="Calibri"/>
                <a:cs typeface="Calibri"/>
                <a:sym typeface="Calibri"/>
              </a:rPr>
              <a:t>PerBrainLLM</a:t>
            </a:r>
            <a:r>
              <a:rPr lang="en-US" sz="1733" dirty="0">
                <a:solidFill>
                  <a:prstClr val="black"/>
                </a:solidFill>
                <a:ea typeface="Calibri"/>
                <a:cs typeface="Calibri"/>
                <a:sym typeface="Calibri"/>
              </a:rPr>
              <a:t>). </a:t>
            </a:r>
          </a:p>
          <a:p>
            <a:pPr lvl="0">
              <a:defRPr/>
            </a:pPr>
            <a:r>
              <a:rPr lang="en-US" sz="1733" dirty="0">
                <a:solidFill>
                  <a:prstClr val="black"/>
                </a:solidFill>
                <a:ea typeface="Calibri"/>
                <a:cs typeface="Calibri"/>
                <a:sym typeface="Calibri"/>
              </a:rPr>
              <a:t>Text in blue and bold indicates that the generated content and the ground truth (perceived continuation) are manually annotated as semantically similar and an exact match, respectively.</a:t>
            </a:r>
            <a:endParaRPr kumimoji="0" sz="1733"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4" name="Google Shape;337;p44">
            <a:extLst>
              <a:ext uri="{FF2B5EF4-FFF2-40B4-BE49-F238E27FC236}">
                <a16:creationId xmlns:a16="http://schemas.microsoft.com/office/drawing/2014/main" id="{D3465B6A-88A0-C6FF-1DA3-62AA3FAD40B7}"/>
              </a:ext>
            </a:extLst>
          </p:cNvPr>
          <p:cNvSpPr txBox="1"/>
          <p:nvPr/>
        </p:nvSpPr>
        <p:spPr>
          <a:xfrm>
            <a:off x="651753" y="5318683"/>
            <a:ext cx="10665223" cy="800179"/>
          </a:xfrm>
          <a:prstGeom prst="rect">
            <a:avLst/>
          </a:prstGeom>
          <a:solidFill>
            <a:srgbClr val="FFF2CC"/>
          </a:solidFill>
          <a:ln>
            <a:noFill/>
          </a:ln>
        </p:spPr>
        <p:txBody>
          <a:bodyPr spcFirstLastPara="1" wrap="square" lIns="121900" tIns="121900" rIns="121900" bIns="121900" anchor="t" anchorCtr="0">
            <a:spAutoFit/>
          </a:bodyPr>
          <a:lstStyle/>
          <a:p>
            <a:pPr algn="ctr"/>
            <a:r>
              <a:rPr lang="en-US" dirty="0" err="1">
                <a:solidFill>
                  <a:prstClr val="black"/>
                </a:solidFill>
              </a:rPr>
              <a:t>BrainLLM</a:t>
            </a:r>
            <a:r>
              <a:rPr lang="en-US" dirty="0">
                <a:solidFill>
                  <a:prstClr val="black"/>
                </a:solidFill>
              </a:rPr>
              <a:t> </a:t>
            </a:r>
            <a:r>
              <a:rPr lang="en-US" dirty="0">
                <a:latin typeface="AdvOTf0129623"/>
              </a:rPr>
              <a:t>can be used in an auto-regressive manner to </a:t>
            </a:r>
            <a:r>
              <a:rPr lang="en-US" b="1" dirty="0">
                <a:latin typeface="AdvOTf0129623"/>
              </a:rPr>
              <a:t>reconstruct a </a:t>
            </a:r>
            <a:r>
              <a:rPr lang="en-IN" b="1" dirty="0">
                <a:latin typeface="AdvOTf0129623"/>
              </a:rPr>
              <a:t>10 min-long language stimulus</a:t>
            </a:r>
            <a:r>
              <a:rPr lang="en-IN" dirty="0">
                <a:latin typeface="AdvOTf0129623"/>
              </a:rPr>
              <a:t>!!</a:t>
            </a:r>
          </a:p>
          <a:p>
            <a:pPr algn="ctr"/>
            <a:r>
              <a:rPr lang="en-US" dirty="0">
                <a:latin typeface="AdvOTf0129623"/>
              </a:rPr>
              <a:t>Brain language interfaces for mapping functional representations of language perception in the brain.</a:t>
            </a:r>
            <a:r>
              <a:rPr lang="en-IN" dirty="0">
                <a:latin typeface="AdvOTf0129623"/>
              </a:rPr>
              <a:t> </a:t>
            </a:r>
            <a:endParaRPr lang="en-US" dirty="0">
              <a:solidFill>
                <a:prstClr val="black"/>
              </a:solidFill>
            </a:endParaRPr>
          </a:p>
        </p:txBody>
      </p:sp>
    </p:spTree>
    <p:extLst>
      <p:ext uri="{BB962C8B-B14F-4D97-AF65-F5344CB8AC3E}">
        <p14:creationId xmlns:p14="http://schemas.microsoft.com/office/powerpoint/2010/main" val="3109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19A0E80-A817-9677-963F-17305E0602C2}"/>
            </a:ext>
          </a:extLst>
        </p:cNvPr>
        <p:cNvGrpSpPr/>
        <p:nvPr/>
      </p:nvGrpSpPr>
      <p:grpSpPr>
        <a:xfrm>
          <a:off x="0" y="0"/>
          <a:ext cx="0" cy="0"/>
          <a:chOff x="0" y="0"/>
          <a:chExt cx="0" cy="0"/>
        </a:xfrm>
      </p:grpSpPr>
      <p:sp>
        <p:nvSpPr>
          <p:cNvPr id="154" name="Google Shape;154;p2">
            <a:extLst>
              <a:ext uri="{FF2B5EF4-FFF2-40B4-BE49-F238E27FC236}">
                <a16:creationId xmlns:a16="http://schemas.microsoft.com/office/drawing/2014/main" id="{85ECFAA5-04A6-DA13-A168-490B3FD74810}"/>
              </a:ext>
            </a:extLst>
          </p:cNvPr>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Agenda</a:t>
            </a:r>
            <a:endParaRPr/>
          </a:p>
        </p:txBody>
      </p:sp>
      <p:sp>
        <p:nvSpPr>
          <p:cNvPr id="155" name="Google Shape;155;p2">
            <a:extLst>
              <a:ext uri="{FF2B5EF4-FFF2-40B4-BE49-F238E27FC236}">
                <a16:creationId xmlns:a16="http://schemas.microsoft.com/office/drawing/2014/main" id="{E1D293D6-1810-7423-9DD5-73BD7BC06B90}"/>
              </a:ext>
            </a:extLst>
          </p:cNvPr>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solidFill>
                  <a:schemeClr val="tx1"/>
                </a:solidFill>
              </a:rPr>
              <a:t>Introduction to the tutorial [10 min]</a:t>
            </a:r>
          </a:p>
          <a:p>
            <a:pPr marL="228600" lvl="0" indent="-228600">
              <a:buSzPts val="2800"/>
            </a:pPr>
            <a:r>
              <a:rPr lang="en-US" dirty="0"/>
              <a:t>Introduction to Brain Encoding and Decoding [50 min]</a:t>
            </a:r>
          </a:p>
          <a:p>
            <a:pPr marL="228600" lvl="0" indent="-228600">
              <a:buSzPts val="2800"/>
            </a:pPr>
            <a:r>
              <a:rPr lang="en-US" dirty="0"/>
              <a:t>Brain Encoding: Scaling Laws, </a:t>
            </a:r>
            <a:r>
              <a:rPr lang="en-US" dirty="0" err="1"/>
              <a:t>Multilinguality</a:t>
            </a:r>
            <a:r>
              <a:rPr lang="en-US" dirty="0"/>
              <a:t>, Multimodal and Instruction-tuned Models [60 min]</a:t>
            </a:r>
          </a:p>
          <a:p>
            <a:pPr marL="228600" lvl="0" indent="-228600">
              <a:buSzPts val="2800"/>
            </a:pPr>
            <a:r>
              <a:rPr lang="en-US" dirty="0"/>
              <a:t>Coffee Break &amp; Networking [30 min]</a:t>
            </a:r>
          </a:p>
          <a:p>
            <a:pPr marL="228600" lvl="0" indent="-228600">
              <a:buSzPts val="2800"/>
            </a:pPr>
            <a:r>
              <a:rPr lang="en-US" dirty="0"/>
              <a:t>Brain-informed Fine-tuning of Language Models [30 min]</a:t>
            </a:r>
          </a:p>
          <a:p>
            <a:pPr marL="228600" lvl="0" indent="-228600">
              <a:buSzPts val="2800"/>
            </a:pPr>
            <a:r>
              <a:rPr lang="en-US" dirty="0"/>
              <a:t>Brain-based Interpretability and Causal Testing of AI Models [20 min]</a:t>
            </a:r>
          </a:p>
          <a:p>
            <a:pPr marL="228600" lvl="0" indent="-228600">
              <a:buSzPts val="2800"/>
            </a:pPr>
            <a:r>
              <a:rPr kumimoji="0" lang="en-US" sz="2800" i="0" u="none" strike="noStrike" kern="0" cap="none" spc="0" normalizeH="0" baseline="0" noProof="0" dirty="0">
                <a:ln>
                  <a:noFill/>
                </a:ln>
                <a:solidFill>
                  <a:schemeClr val="tx1"/>
                </a:solidFill>
                <a:effectLst/>
                <a:uLnTx/>
                <a:uFillTx/>
                <a:latin typeface="Calibri"/>
                <a:cs typeface="Calibri"/>
                <a:sym typeface="Calibri"/>
              </a:rPr>
              <a:t>Brain Decoding</a:t>
            </a:r>
            <a:r>
              <a:rPr lang="en-US" dirty="0"/>
              <a:t> [30 min]</a:t>
            </a:r>
          </a:p>
          <a:p>
            <a:pPr marL="228600" lvl="0" indent="-228600">
              <a:buSzPts val="2800"/>
            </a:pPr>
            <a:r>
              <a:rPr lang="en-US" b="1" dirty="0">
                <a:solidFill>
                  <a:srgbClr val="FF0000"/>
                </a:solidFill>
              </a:rPr>
              <a:t>Summary and Future Trends</a:t>
            </a:r>
            <a:r>
              <a:rPr lang="en-US" dirty="0"/>
              <a:t> [10 min]</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58" name="Google Shape;158;p2">
            <a:extLst>
              <a:ext uri="{FF2B5EF4-FFF2-40B4-BE49-F238E27FC236}">
                <a16:creationId xmlns:a16="http://schemas.microsoft.com/office/drawing/2014/main" id="{B90874FA-D024-795A-089D-5A483148ACA7}"/>
              </a:ext>
            </a:extLst>
          </p:cNvPr>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fontScale="47500" lnSpcReduction="20000"/>
          </a:bodyPr>
          <a:lstStyle/>
          <a:p>
            <a:pPr marL="228600" lvl="0" indent="-157480" algn="l" rtl="0">
              <a:lnSpc>
                <a:spcPct val="90000"/>
              </a:lnSpc>
              <a:spcBef>
                <a:spcPts val="0"/>
              </a:spcBef>
              <a:spcAft>
                <a:spcPts val="0"/>
              </a:spcAft>
              <a:buClr>
                <a:schemeClr val="dk1"/>
              </a:buClr>
              <a:buSzPct val="100000"/>
              <a:buNone/>
            </a:pPr>
            <a:endParaRPr/>
          </a:p>
        </p:txBody>
      </p:sp>
    </p:spTree>
    <p:extLst>
      <p:ext uri="{BB962C8B-B14F-4D97-AF65-F5344CB8AC3E}">
        <p14:creationId xmlns:p14="http://schemas.microsoft.com/office/powerpoint/2010/main" val="356056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680C8C6C-F1D4-666C-DF07-C39D62AF1A45}"/>
            </a:ext>
          </a:extLst>
        </p:cNvPr>
        <p:cNvGrpSpPr/>
        <p:nvPr/>
      </p:nvGrpSpPr>
      <p:grpSpPr>
        <a:xfrm>
          <a:off x="0" y="0"/>
          <a:ext cx="0" cy="0"/>
          <a:chOff x="0" y="0"/>
          <a:chExt cx="0" cy="0"/>
        </a:xfrm>
      </p:grpSpPr>
      <p:sp>
        <p:nvSpPr>
          <p:cNvPr id="408" name="Google Shape;408;g299ad7074e6_0_4">
            <a:extLst>
              <a:ext uri="{FF2B5EF4-FFF2-40B4-BE49-F238E27FC236}">
                <a16:creationId xmlns:a16="http://schemas.microsoft.com/office/drawing/2014/main" id="{204DD791-C9D2-3FDF-6927-7376AA45B230}"/>
              </a:ext>
            </a:extLst>
          </p:cNvPr>
          <p:cNvSpPr txBox="1"/>
          <p:nvPr/>
        </p:nvSpPr>
        <p:spPr>
          <a:xfrm>
            <a:off x="0" y="157655"/>
            <a:ext cx="10565176" cy="82173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SG"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Summary &amp; Future Directions</a:t>
            </a:r>
            <a:endParaRPr kumimoji="0"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endParaRPr>
          </a:p>
        </p:txBody>
      </p:sp>
      <p:sp>
        <p:nvSpPr>
          <p:cNvPr id="3" name="Footer Placeholder 3">
            <a:extLst>
              <a:ext uri="{FF2B5EF4-FFF2-40B4-BE49-F238E27FC236}">
                <a16:creationId xmlns:a16="http://schemas.microsoft.com/office/drawing/2014/main" id="{DC45BDA3-3B47-33D4-2B3B-86CBA17C2772}"/>
              </a:ext>
            </a:extLst>
          </p:cNvPr>
          <p:cNvSpPr>
            <a:spLocks noGrp="1"/>
          </p:cNvSpPr>
          <p:nvPr>
            <p:ph type="ftr" sz="quarter" idx="11"/>
          </p:nvPr>
        </p:nvSpPr>
        <p:spPr>
          <a:xfrm>
            <a:off x="4038600" y="6473309"/>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sp>
        <p:nvSpPr>
          <p:cNvPr id="4" name="Google Shape;992;p87">
            <a:extLst>
              <a:ext uri="{FF2B5EF4-FFF2-40B4-BE49-F238E27FC236}">
                <a16:creationId xmlns:a16="http://schemas.microsoft.com/office/drawing/2014/main" id="{2E51AD90-D398-EE4A-3B56-9848B89BFC94}"/>
              </a:ext>
            </a:extLst>
          </p:cNvPr>
          <p:cNvSpPr txBox="1">
            <a:spLocks/>
          </p:cNvSpPr>
          <p:nvPr/>
        </p:nvSpPr>
        <p:spPr>
          <a:xfrm>
            <a:off x="404583" y="831626"/>
            <a:ext cx="11360800" cy="5618747"/>
          </a:xfrm>
          <a:prstGeom prst="rect">
            <a:avLst/>
          </a:prstGeom>
        </p:spPr>
        <p:txBody>
          <a:bodyPr spcFirstLastPara="1" vert="horz" wrap="square" lIns="121900" tIns="121900" rIns="121900" bIns="121900" rtlCol="0"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 dirty="0"/>
              <a:t>Exciting times: publicly accessible neuroimaging data of various tasks starting to be avaliable now!</a:t>
            </a:r>
          </a:p>
          <a:p>
            <a:pPr lvl="1">
              <a:lnSpc>
                <a:spcPct val="110000"/>
              </a:lnSpc>
            </a:pPr>
            <a:r>
              <a:rPr lang="en" dirty="0"/>
              <a:t>Opportunities: </a:t>
            </a:r>
          </a:p>
          <a:p>
            <a:pPr lvl="2">
              <a:lnSpc>
                <a:spcPct val="110000"/>
              </a:lnSpc>
            </a:pPr>
            <a:r>
              <a:rPr lang="en" sz="2400" dirty="0">
                <a:solidFill>
                  <a:srgbClr val="FF0000"/>
                </a:solidFill>
              </a:rPr>
              <a:t>Data ahead of theory</a:t>
            </a:r>
            <a:r>
              <a:rPr lang="en" sz="2400" dirty="0"/>
              <a:t>, so it’s an open field for theoretical and methodological innovation! </a:t>
            </a:r>
          </a:p>
          <a:p>
            <a:pPr lvl="2">
              <a:lnSpc>
                <a:spcPct val="110000"/>
              </a:lnSpc>
            </a:pPr>
            <a:r>
              <a:rPr lang="en-US" sz="2400" dirty="0"/>
              <a:t>Encoding models can be interpreted as process models constraining brain-computational theories (</a:t>
            </a:r>
            <a:r>
              <a:rPr lang="en-US" sz="2400" dirty="0" err="1"/>
              <a:t>Kriegeskorte</a:t>
            </a:r>
            <a:r>
              <a:rPr lang="en-US" sz="2400" dirty="0"/>
              <a:t> and Douglas, 2019).</a:t>
            </a:r>
          </a:p>
          <a:p>
            <a:pPr lvl="2">
              <a:lnSpc>
                <a:spcPct val="110000"/>
              </a:lnSpc>
            </a:pPr>
            <a:r>
              <a:rPr lang="en-US" sz="2400" dirty="0"/>
              <a:t>Decoding models serve as a test for the presence of information in neural responses (</a:t>
            </a:r>
            <a:r>
              <a:rPr lang="en-US" sz="2400" dirty="0" err="1"/>
              <a:t>Karamolegkou</a:t>
            </a:r>
            <a:r>
              <a:rPr lang="en-US" sz="2400" dirty="0"/>
              <a:t> et al., 2023)</a:t>
            </a:r>
          </a:p>
          <a:p>
            <a:pPr lvl="2">
              <a:lnSpc>
                <a:spcPct val="110000"/>
              </a:lnSpc>
            </a:pPr>
            <a:r>
              <a:rPr lang="en-US" sz="2400" dirty="0"/>
              <a:t>Decoding is relevant for cognitive neuroscientists interested in how semantic information is represented in the brain. </a:t>
            </a:r>
          </a:p>
          <a:p>
            <a:pPr lvl="2">
              <a:lnSpc>
                <a:spcPct val="110000"/>
              </a:lnSpc>
            </a:pPr>
            <a:r>
              <a:rPr lang="en-US" sz="2400" dirty="0"/>
              <a:t>Computational linguists are interested in the cognitive plausibility of distributional models. (Minnema &amp; </a:t>
            </a:r>
            <a:r>
              <a:rPr lang="en-US" sz="2400" dirty="0" err="1"/>
              <a:t>Herbelot</a:t>
            </a:r>
            <a:r>
              <a:rPr lang="en-US" sz="2400" dirty="0"/>
              <a:t>, ACL 2019)</a:t>
            </a:r>
          </a:p>
          <a:p>
            <a:pPr lvl="2">
              <a:lnSpc>
                <a:spcPct val="110000"/>
              </a:lnSpc>
            </a:pPr>
            <a:r>
              <a:rPr lang="en" sz="2400" dirty="0"/>
              <a:t>DL is helpful in uncovering patterns in brain responses and may lead to </a:t>
            </a:r>
            <a:r>
              <a:rPr lang="en" sz="2400" dirty="0">
                <a:solidFill>
                  <a:srgbClr val="00B050"/>
                </a:solidFill>
              </a:rPr>
              <a:t>theories of information organization in the brain</a:t>
            </a:r>
            <a:r>
              <a:rPr lang="en" sz="2400" dirty="0"/>
              <a:t>.</a:t>
            </a:r>
          </a:p>
          <a:p>
            <a:pPr lvl="1">
              <a:lnSpc>
                <a:spcPct val="110000"/>
              </a:lnSpc>
            </a:pPr>
            <a:r>
              <a:rPr lang="en" dirty="0"/>
              <a:t>Challenges: </a:t>
            </a:r>
          </a:p>
          <a:p>
            <a:pPr lvl="2">
              <a:lnSpc>
                <a:spcPct val="110000"/>
              </a:lnSpc>
            </a:pPr>
            <a:r>
              <a:rPr lang="en" sz="2400" dirty="0"/>
              <a:t>Neuroimaging data is more complex, noisy as compared to classical datasets used by DL researchers</a:t>
            </a:r>
          </a:p>
          <a:p>
            <a:pPr lvl="2">
              <a:lnSpc>
                <a:spcPct val="110000"/>
              </a:lnSpc>
            </a:pPr>
            <a:r>
              <a:rPr lang="en-US" sz="2400" dirty="0"/>
              <a:t>The differences between the models in terms of </a:t>
            </a:r>
            <a:r>
              <a:rPr lang="en-US" sz="2400" b="1" dirty="0"/>
              <a:t>architectural variability</a:t>
            </a:r>
            <a:r>
              <a:rPr lang="en-US" sz="2400" dirty="0"/>
              <a:t> and </a:t>
            </a:r>
            <a:r>
              <a:rPr lang="en-US" sz="2400" b="1" dirty="0"/>
              <a:t>variability in pretraining methods</a:t>
            </a:r>
            <a:r>
              <a:rPr lang="en-US" sz="2400" dirty="0"/>
              <a:t> have an impact on the outcomes. More tightly controlled comparisons are required to better isolate the effects of these factors.</a:t>
            </a:r>
          </a:p>
          <a:p>
            <a:pPr lvl="2">
              <a:lnSpc>
                <a:spcPct val="110000"/>
              </a:lnSpc>
            </a:pPr>
            <a:r>
              <a:rPr lang="en-US" sz="2400" dirty="0"/>
              <a:t>Disentangling contributions of multiple sources of info impacting brain predictions</a:t>
            </a:r>
            <a:endParaRPr lang="en" sz="2400" dirty="0"/>
          </a:p>
        </p:txBody>
      </p:sp>
    </p:spTree>
    <p:extLst>
      <p:ext uri="{BB962C8B-B14F-4D97-AF65-F5344CB8AC3E}">
        <p14:creationId xmlns:p14="http://schemas.microsoft.com/office/powerpoint/2010/main" val="8062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FC0B5-5574-FCA6-3B0B-78B380443C16}"/>
              </a:ext>
            </a:extLst>
          </p:cNvPr>
          <p:cNvSpPr>
            <a:spLocks noGrp="1"/>
          </p:cNvSpPr>
          <p:nvPr>
            <p:ph idx="1"/>
          </p:nvPr>
        </p:nvSpPr>
        <p:spPr>
          <a:xfrm>
            <a:off x="838200" y="1020200"/>
            <a:ext cx="10515600" cy="639174"/>
          </a:xfrm>
        </p:spPr>
        <p:txBody>
          <a:bodyPr>
            <a:normAutofit fontScale="85000" lnSpcReduction="20000"/>
          </a:bodyPr>
          <a:lstStyle/>
          <a:p>
            <a:r>
              <a:rPr lang="en-IN" dirty="0"/>
              <a:t>DL models of encoding and decoding have not yet been put through the brain-damage experiments. Ex. Semantic Dementia</a:t>
            </a:r>
          </a:p>
        </p:txBody>
      </p:sp>
      <p:sp>
        <p:nvSpPr>
          <p:cNvPr id="6" name="Title 1">
            <a:extLst>
              <a:ext uri="{FF2B5EF4-FFF2-40B4-BE49-F238E27FC236}">
                <a16:creationId xmlns:a16="http://schemas.microsoft.com/office/drawing/2014/main" id="{1F54977F-467E-440C-0519-2D77F1133E79}"/>
              </a:ext>
            </a:extLst>
          </p:cNvPr>
          <p:cNvSpPr>
            <a:spLocks noGrp="1"/>
          </p:cNvSpPr>
          <p:nvPr>
            <p:ph type="title"/>
          </p:nvPr>
        </p:nvSpPr>
        <p:spPr>
          <a:xfrm>
            <a:off x="386135" y="86112"/>
            <a:ext cx="10515600" cy="867774"/>
          </a:xfrm>
        </p:spPr>
        <p:txBody>
          <a:bodyPr>
            <a:normAutofit/>
          </a:bodyPr>
          <a:lstStyle/>
          <a:p>
            <a:r>
              <a:rPr lang="en-IN" sz="3600" b="1" dirty="0"/>
              <a:t>DNNs &amp; Brain Damage </a:t>
            </a:r>
          </a:p>
        </p:txBody>
      </p:sp>
      <p:sp>
        <p:nvSpPr>
          <p:cNvPr id="5" name="TextBox 4">
            <a:extLst>
              <a:ext uri="{FF2B5EF4-FFF2-40B4-BE49-F238E27FC236}">
                <a16:creationId xmlns:a16="http://schemas.microsoft.com/office/drawing/2014/main" id="{B58D7FA8-6CB2-76D4-36EA-CC783AF19056}"/>
              </a:ext>
            </a:extLst>
          </p:cNvPr>
          <p:cNvSpPr txBox="1"/>
          <p:nvPr/>
        </p:nvSpPr>
        <p:spPr>
          <a:xfrm>
            <a:off x="139700" y="6262041"/>
            <a:ext cx="1191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rPr>
              <a:t>Snowden, Harris, Thompson, </a:t>
            </a:r>
            <a:r>
              <a:rPr kumimoji="0" lang="en-IN" sz="1400" b="0" i="0" u="none" strike="noStrike" kern="1200" cap="none" spc="0" normalizeH="0" baseline="0" noProof="0" dirty="0" err="1">
                <a:ln>
                  <a:noFill/>
                </a:ln>
                <a:solidFill>
                  <a:prstClr val="black"/>
                </a:solidFill>
                <a:effectLst/>
                <a:uLnTx/>
                <a:uFillTx/>
                <a:latin typeface="Calibri" panose="020F0502020204030204"/>
                <a:ea typeface="+mn-ea"/>
                <a:cs typeface="+mn-cs"/>
              </a:rPr>
              <a:t>Kobylecki</a:t>
            </a:r>
            <a:r>
              <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rPr>
              <a:t>, Jones, Richardson, Neary (2018). Semantic dementia and the left and right temporal lobes, </a:t>
            </a:r>
            <a:r>
              <a:rPr kumimoji="0" lang="en-IN" sz="1400" b="0" i="1" u="none" strike="noStrike" kern="1200" cap="none" spc="0" normalizeH="0" baseline="0" noProof="0" dirty="0">
                <a:ln>
                  <a:noFill/>
                </a:ln>
                <a:solidFill>
                  <a:prstClr val="black"/>
                </a:solidFill>
                <a:effectLst/>
                <a:uLnTx/>
                <a:uFillTx/>
                <a:latin typeface="Calibri" panose="020F0502020204030204"/>
                <a:ea typeface="+mn-ea"/>
                <a:cs typeface="+mn-cs"/>
              </a:rPr>
              <a:t>Cortex</a:t>
            </a:r>
            <a:r>
              <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rPr>
              <a:t>, 107(188-203).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rPr>
              <a:t>https://doi.org/10.1016/j.cortex.2017.08.024.</a:t>
            </a:r>
          </a:p>
        </p:txBody>
      </p:sp>
      <p:pic>
        <p:nvPicPr>
          <p:cNvPr id="7" name="Picture 6">
            <a:extLst>
              <a:ext uri="{FF2B5EF4-FFF2-40B4-BE49-F238E27FC236}">
                <a16:creationId xmlns:a16="http://schemas.microsoft.com/office/drawing/2014/main" id="{696BB007-A5C5-2A97-61A6-F7D898AF9458}"/>
              </a:ext>
            </a:extLst>
          </p:cNvPr>
          <p:cNvPicPr>
            <a:picLocks noChangeAspect="1"/>
          </p:cNvPicPr>
          <p:nvPr/>
        </p:nvPicPr>
        <p:blipFill rotWithShape="1">
          <a:blip r:embed="rId3"/>
          <a:srcRect r="46042"/>
          <a:stretch/>
        </p:blipFill>
        <p:spPr>
          <a:xfrm>
            <a:off x="1104900" y="1603111"/>
            <a:ext cx="2413000" cy="4740593"/>
          </a:xfrm>
          <a:prstGeom prst="rect">
            <a:avLst/>
          </a:prstGeom>
        </p:spPr>
      </p:pic>
      <p:pic>
        <p:nvPicPr>
          <p:cNvPr id="10" name="Picture 9">
            <a:extLst>
              <a:ext uri="{FF2B5EF4-FFF2-40B4-BE49-F238E27FC236}">
                <a16:creationId xmlns:a16="http://schemas.microsoft.com/office/drawing/2014/main" id="{9C931273-0D27-F829-2C78-1D68BA67CCFF}"/>
              </a:ext>
            </a:extLst>
          </p:cNvPr>
          <p:cNvPicPr>
            <a:picLocks noChangeAspect="1"/>
          </p:cNvPicPr>
          <p:nvPr/>
        </p:nvPicPr>
        <p:blipFill rotWithShape="1">
          <a:blip r:embed="rId3"/>
          <a:srcRect l="53071"/>
          <a:stretch/>
        </p:blipFill>
        <p:spPr>
          <a:xfrm>
            <a:off x="6985000" y="1521448"/>
            <a:ext cx="2098676" cy="4740593"/>
          </a:xfrm>
          <a:prstGeom prst="rect">
            <a:avLst/>
          </a:prstGeom>
        </p:spPr>
      </p:pic>
      <p:grpSp>
        <p:nvGrpSpPr>
          <p:cNvPr id="26" name="Group 25">
            <a:extLst>
              <a:ext uri="{FF2B5EF4-FFF2-40B4-BE49-F238E27FC236}">
                <a16:creationId xmlns:a16="http://schemas.microsoft.com/office/drawing/2014/main" id="{CA0ACD9A-6E46-EDC7-354B-F4322F888B44}"/>
              </a:ext>
            </a:extLst>
          </p:cNvPr>
          <p:cNvGrpSpPr/>
          <p:nvPr/>
        </p:nvGrpSpPr>
        <p:grpSpPr>
          <a:xfrm>
            <a:off x="3688238" y="3022600"/>
            <a:ext cx="2892743" cy="3092200"/>
            <a:chOff x="4843938" y="3022600"/>
            <a:chExt cx="2892743" cy="3092200"/>
          </a:xfrm>
        </p:grpSpPr>
        <p:pic>
          <p:nvPicPr>
            <p:cNvPr id="14" name="Picture 13">
              <a:extLst>
                <a:ext uri="{FF2B5EF4-FFF2-40B4-BE49-F238E27FC236}">
                  <a16:creationId xmlns:a16="http://schemas.microsoft.com/office/drawing/2014/main" id="{9DFE34FA-150B-A7D2-70CC-E770E557AB63}"/>
                </a:ext>
              </a:extLst>
            </p:cNvPr>
            <p:cNvPicPr>
              <a:picLocks noChangeAspect="1"/>
            </p:cNvPicPr>
            <p:nvPr/>
          </p:nvPicPr>
          <p:blipFill>
            <a:blip r:embed="rId4"/>
            <a:stretch>
              <a:fillRect/>
            </a:stretch>
          </p:blipFill>
          <p:spPr>
            <a:xfrm>
              <a:off x="5063013" y="3022600"/>
              <a:ext cx="2673668" cy="2466975"/>
            </a:xfrm>
            <a:prstGeom prst="rect">
              <a:avLst/>
            </a:prstGeom>
          </p:spPr>
        </p:pic>
        <p:sp>
          <p:nvSpPr>
            <p:cNvPr id="15" name="TextBox 14">
              <a:extLst>
                <a:ext uri="{FF2B5EF4-FFF2-40B4-BE49-F238E27FC236}">
                  <a16:creationId xmlns:a16="http://schemas.microsoft.com/office/drawing/2014/main" id="{8130092C-B0BD-C821-E603-8684F07898AB}"/>
                </a:ext>
              </a:extLst>
            </p:cNvPr>
            <p:cNvSpPr txBox="1"/>
            <p:nvPr/>
          </p:nvSpPr>
          <p:spPr>
            <a:xfrm>
              <a:off x="5145563" y="5468469"/>
              <a:ext cx="2413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anose="020F0502020204030204"/>
                  <a:ea typeface="+mn-ea"/>
                  <a:cs typeface="+mn-cs"/>
                </a:rPr>
                <a:t>Rt Ant Temporal Lobe Damage (Patient 8)</a:t>
              </a:r>
            </a:p>
          </p:txBody>
        </p:sp>
        <p:grpSp>
          <p:nvGrpSpPr>
            <p:cNvPr id="25" name="Group 24">
              <a:extLst>
                <a:ext uri="{FF2B5EF4-FFF2-40B4-BE49-F238E27FC236}">
                  <a16:creationId xmlns:a16="http://schemas.microsoft.com/office/drawing/2014/main" id="{08B11977-80B6-01EF-9668-D46133C13CDE}"/>
                </a:ext>
              </a:extLst>
            </p:cNvPr>
            <p:cNvGrpSpPr/>
            <p:nvPr/>
          </p:nvGrpSpPr>
          <p:grpSpPr>
            <a:xfrm>
              <a:off x="4843938" y="4654262"/>
              <a:ext cx="799997" cy="1130734"/>
              <a:chOff x="4843938" y="4654262"/>
              <a:chExt cx="799997" cy="1130734"/>
            </a:xfrm>
          </p:grpSpPr>
          <p:cxnSp>
            <p:nvCxnSpPr>
              <p:cNvPr id="19" name="Straight Arrow Connector 18">
                <a:extLst>
                  <a:ext uri="{FF2B5EF4-FFF2-40B4-BE49-F238E27FC236}">
                    <a16:creationId xmlns:a16="http://schemas.microsoft.com/office/drawing/2014/main" id="{3A58627D-5E12-49E0-0600-2492BF3830BC}"/>
                  </a:ext>
                </a:extLst>
              </p:cNvPr>
              <p:cNvCxnSpPr>
                <a:cxnSpLocks/>
              </p:cNvCxnSpPr>
              <p:nvPr/>
            </p:nvCxnSpPr>
            <p:spPr>
              <a:xfrm flipV="1">
                <a:off x="4843938" y="4654262"/>
                <a:ext cx="799997" cy="1130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8F0F80-B718-D1F6-07B6-07A0A2F5A8C7}"/>
                  </a:ext>
                </a:extLst>
              </p:cNvPr>
              <p:cNvCxnSpPr/>
              <p:nvPr/>
            </p:nvCxnSpPr>
            <p:spPr>
              <a:xfrm>
                <a:off x="4843938" y="5784996"/>
                <a:ext cx="7999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6F77EE9F-746A-B751-369B-3C4CFB2403C0}"/>
              </a:ext>
            </a:extLst>
          </p:cNvPr>
          <p:cNvSpPr txBox="1"/>
          <p:nvPr/>
        </p:nvSpPr>
        <p:spPr>
          <a:xfrm>
            <a:off x="3289300" y="1597819"/>
            <a:ext cx="35941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Animal habitat task.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patient is asked: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would you find this?</a:t>
            </a: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63C80A6-838B-1BA8-93F7-E678B5AC6A9A}"/>
              </a:ext>
            </a:extLst>
          </p:cNvPr>
          <p:cNvSpPr txBox="1"/>
          <p:nvPr/>
        </p:nvSpPr>
        <p:spPr>
          <a:xfrm>
            <a:off x="9083676" y="3022600"/>
            <a:ext cx="2938462"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Do DL Models exhibit such degradation with damage to units?</a:t>
            </a:r>
            <a:endParaRPr kumimoji="0" lang="en-IN"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Footer Placeholder 3">
            <a:extLst>
              <a:ext uri="{FF2B5EF4-FFF2-40B4-BE49-F238E27FC236}">
                <a16:creationId xmlns:a16="http://schemas.microsoft.com/office/drawing/2014/main" id="{32200B1C-6394-D261-25BA-4A4D143A500B}"/>
              </a:ext>
            </a:extLst>
          </p:cNvPr>
          <p:cNvSpPr>
            <a:spLocks noGrp="1"/>
          </p:cNvSpPr>
          <p:nvPr>
            <p:ph type="ftr" sz="quarter" idx="11"/>
          </p:nvPr>
        </p:nvSpPr>
        <p:spPr>
          <a:xfrm>
            <a:off x="4027583" y="6583479"/>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spTree>
    <p:extLst>
      <p:ext uri="{BB962C8B-B14F-4D97-AF65-F5344CB8AC3E}">
        <p14:creationId xmlns:p14="http://schemas.microsoft.com/office/powerpoint/2010/main" val="215992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54977F-467E-440C-0519-2D77F1133E79}"/>
              </a:ext>
            </a:extLst>
          </p:cNvPr>
          <p:cNvSpPr>
            <a:spLocks noGrp="1"/>
          </p:cNvSpPr>
          <p:nvPr>
            <p:ph type="title"/>
          </p:nvPr>
        </p:nvSpPr>
        <p:spPr>
          <a:xfrm>
            <a:off x="386135" y="174248"/>
            <a:ext cx="10515600" cy="867774"/>
          </a:xfrm>
        </p:spPr>
        <p:txBody>
          <a:bodyPr>
            <a:normAutofit/>
          </a:bodyPr>
          <a:lstStyle/>
          <a:p>
            <a:r>
              <a:rPr lang="en-IN" sz="3600" b="1" dirty="0"/>
              <a:t>DNNs as a model organism</a:t>
            </a:r>
          </a:p>
        </p:txBody>
      </p:sp>
      <p:sp>
        <p:nvSpPr>
          <p:cNvPr id="5" name="TextBox 4">
            <a:extLst>
              <a:ext uri="{FF2B5EF4-FFF2-40B4-BE49-F238E27FC236}">
                <a16:creationId xmlns:a16="http://schemas.microsoft.com/office/drawing/2014/main" id="{B58D7FA8-6CB2-76D4-36EA-CC783AF19056}"/>
              </a:ext>
            </a:extLst>
          </p:cNvPr>
          <p:cNvSpPr txBox="1"/>
          <p:nvPr/>
        </p:nvSpPr>
        <p:spPr>
          <a:xfrm>
            <a:off x="139700" y="6262041"/>
            <a:ext cx="1191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Abdou, Mostafa, Ana Valeria González, Mariya Toneva, Daniel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Hershcovich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and Anders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Søgaard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"Does injecting linguistic structure into language models lead to better alignment with brain recordings?."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preprint arXiv:2101.12608</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(2021).</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19D6622-C2AE-81BD-111D-D7A96A9E7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0" y="1974275"/>
            <a:ext cx="7747906" cy="4041321"/>
          </a:xfrm>
          <a:prstGeom prst="rect">
            <a:avLst/>
          </a:prstGeom>
        </p:spPr>
      </p:pic>
      <p:sp>
        <p:nvSpPr>
          <p:cNvPr id="11" name="Content Placeholder 2">
            <a:extLst>
              <a:ext uri="{FF2B5EF4-FFF2-40B4-BE49-F238E27FC236}">
                <a16:creationId xmlns:a16="http://schemas.microsoft.com/office/drawing/2014/main" id="{8BC8BE62-4015-92A2-8E4B-5054576A0F8A}"/>
              </a:ext>
            </a:extLst>
          </p:cNvPr>
          <p:cNvSpPr>
            <a:spLocks noGrp="1"/>
          </p:cNvSpPr>
          <p:nvPr>
            <p:ph idx="1"/>
          </p:nvPr>
        </p:nvSpPr>
        <p:spPr>
          <a:xfrm>
            <a:off x="522206" y="4360489"/>
            <a:ext cx="3414485" cy="1606878"/>
          </a:xfrm>
        </p:spPr>
        <p:txBody>
          <a:bodyPr>
            <a:normAutofit/>
          </a:bodyPr>
          <a:lstStyle/>
          <a:p>
            <a:pPr marL="0" indent="0">
              <a:buNone/>
            </a:pPr>
            <a:r>
              <a:rPr lang="en-IN" sz="2400" dirty="0"/>
              <a:t>Model organisms allow for </a:t>
            </a:r>
            <a:r>
              <a:rPr lang="en-IN" sz="2400" dirty="0">
                <a:solidFill>
                  <a:srgbClr val="FF0000"/>
                </a:solidFill>
              </a:rPr>
              <a:t>direct interventions</a:t>
            </a:r>
            <a:r>
              <a:rPr lang="en-IN" sz="2400" dirty="0"/>
              <a:t>, which cannot be done in humans</a:t>
            </a:r>
          </a:p>
        </p:txBody>
      </p:sp>
      <p:sp>
        <p:nvSpPr>
          <p:cNvPr id="13" name="Content Placeholder 2">
            <a:extLst>
              <a:ext uri="{FF2B5EF4-FFF2-40B4-BE49-F238E27FC236}">
                <a16:creationId xmlns:a16="http://schemas.microsoft.com/office/drawing/2014/main" id="{B990F21D-B3B3-DEAD-1252-098A99C7A583}"/>
              </a:ext>
            </a:extLst>
          </p:cNvPr>
          <p:cNvSpPr txBox="1">
            <a:spLocks/>
          </p:cNvSpPr>
          <p:nvPr/>
        </p:nvSpPr>
        <p:spPr>
          <a:xfrm>
            <a:off x="522207" y="1241714"/>
            <a:ext cx="3414485" cy="1606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Model </a:t>
            </a:r>
            <a:r>
              <a:rPr kumimoji="0" lang="en-IN" sz="2400" b="0" i="1" u="none" strike="noStrike" kern="1200" cap="none" spc="0" normalizeH="0" baseline="0" noProof="0" dirty="0">
                <a:ln>
                  <a:noFill/>
                </a:ln>
                <a:solidFill>
                  <a:prstClr val="black"/>
                </a:solidFill>
                <a:effectLst/>
                <a:uLnTx/>
                <a:uFillTx/>
                <a:latin typeface="Calibri" panose="020F0502020204030204"/>
                <a:ea typeface="+mn-ea"/>
                <a:cs typeface="+mn-cs"/>
              </a:rPr>
              <a:t>organism</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 and not simply a model, because DNNs have evolved separately from the human brain</a:t>
            </a:r>
          </a:p>
        </p:txBody>
      </p:sp>
      <p:sp>
        <p:nvSpPr>
          <p:cNvPr id="16" name="Content Placeholder 2">
            <a:extLst>
              <a:ext uri="{FF2B5EF4-FFF2-40B4-BE49-F238E27FC236}">
                <a16:creationId xmlns:a16="http://schemas.microsoft.com/office/drawing/2014/main" id="{87F32F09-4027-4492-B4A9-57F74F7D0C43}"/>
              </a:ext>
            </a:extLst>
          </p:cNvPr>
          <p:cNvSpPr txBox="1">
            <a:spLocks/>
          </p:cNvSpPr>
          <p:nvPr/>
        </p:nvSpPr>
        <p:spPr>
          <a:xfrm>
            <a:off x="7487250" y="372768"/>
            <a:ext cx="3414485" cy="1606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0" i="0" u="none" strike="noStrike" kern="1200" cap="none" spc="0" normalizeH="0" baseline="0" noProof="0" dirty="0">
                <a:ln>
                  <a:noFill/>
                </a:ln>
                <a:solidFill>
                  <a:srgbClr val="FF0000"/>
                </a:solidFill>
                <a:effectLst/>
                <a:uLnTx/>
                <a:uFillTx/>
                <a:latin typeface="Calibri" panose="020F0502020204030204"/>
                <a:ea typeface="+mn-ea"/>
                <a:cs typeface="+mn-cs"/>
              </a:rPr>
              <a:t>What information is necessary or sufficient to perform a task? To predict brain activity?</a:t>
            </a:r>
          </a:p>
        </p:txBody>
      </p:sp>
      <p:sp>
        <p:nvSpPr>
          <p:cNvPr id="2" name="Footer Placeholder 3">
            <a:extLst>
              <a:ext uri="{FF2B5EF4-FFF2-40B4-BE49-F238E27FC236}">
                <a16:creationId xmlns:a16="http://schemas.microsoft.com/office/drawing/2014/main" id="{597C8AB9-FC12-850C-A69C-F4C46C604A2E}"/>
              </a:ext>
            </a:extLst>
          </p:cNvPr>
          <p:cNvSpPr>
            <a:spLocks noGrp="1"/>
          </p:cNvSpPr>
          <p:nvPr>
            <p:ph type="ftr" sz="quarter" idx="11"/>
          </p:nvPr>
        </p:nvSpPr>
        <p:spPr>
          <a:xfrm>
            <a:off x="6197908" y="6572462"/>
            <a:ext cx="4381500"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AAAI 2026: Brain-Inspired AI 2.0</a:t>
            </a:r>
            <a:endParaRPr lang="en-US" sz="1600" dirty="0">
              <a:solidFill>
                <a:srgbClr val="00B050"/>
              </a:solidFill>
            </a:endParaRPr>
          </a:p>
        </p:txBody>
      </p:sp>
    </p:spTree>
    <p:extLst>
      <p:ext uri="{BB962C8B-B14F-4D97-AF65-F5344CB8AC3E}">
        <p14:creationId xmlns:p14="http://schemas.microsoft.com/office/powerpoint/2010/main" val="3923674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4"/>
        <p:cNvGrpSpPr/>
        <p:nvPr/>
      </p:nvGrpSpPr>
      <p:grpSpPr>
        <a:xfrm>
          <a:off x="0" y="0"/>
          <a:ext cx="0" cy="0"/>
          <a:chOff x="0" y="0"/>
          <a:chExt cx="0" cy="0"/>
        </a:xfrm>
      </p:grpSpPr>
      <p:sp>
        <p:nvSpPr>
          <p:cNvPr id="3025" name="Google Shape;3025;p209"/>
          <p:cNvSpPr txBox="1">
            <a:spLocks noGrp="1"/>
          </p:cNvSpPr>
          <p:nvPr>
            <p:ph type="title"/>
          </p:nvPr>
        </p:nvSpPr>
        <p:spPr>
          <a:xfrm>
            <a:off x="386135" y="174248"/>
            <a:ext cx="10515600" cy="8677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A big thank you!</a:t>
            </a:r>
            <a:endParaRPr/>
          </a:p>
        </p:txBody>
      </p:sp>
      <p:sp>
        <p:nvSpPr>
          <p:cNvPr id="3026" name="Google Shape;3026;p209"/>
          <p:cNvSpPr txBox="1"/>
          <p:nvPr/>
        </p:nvSpPr>
        <p:spPr>
          <a:xfrm>
            <a:off x="420491" y="1803799"/>
            <a:ext cx="8083413" cy="867774"/>
          </a:xfrm>
          <a:prstGeom prst="rect">
            <a:avLst/>
          </a:prstGeom>
          <a:noFill/>
          <a:ln>
            <a:noFill/>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IN" sz="2400" b="0" i="0" u="none" strike="noStrike" kern="0" cap="none" spc="0" normalizeH="0" baseline="0" noProof="0" dirty="0">
                <a:ln>
                  <a:noFill/>
                </a:ln>
                <a:solidFill>
                  <a:srgbClr val="000000"/>
                </a:solidFill>
                <a:effectLst/>
                <a:uLnTx/>
                <a:uFillTx/>
                <a:latin typeface="Calibri"/>
                <a:ea typeface="Calibri"/>
                <a:cs typeface="Calibri"/>
                <a:sym typeface="Calibri"/>
              </a:rPr>
              <a:t>Tutorial, Code and Material:</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2400"/>
              <a:buFont typeface="Arial"/>
              <a:buNone/>
              <a:tabLst/>
              <a:defRPr/>
            </a:pPr>
            <a:r>
              <a:rPr kumimoji="0" lang="en-IN" sz="2400" b="0" i="0" u="none" strike="noStrike" kern="0" cap="none" spc="0" normalizeH="0" baseline="0" noProof="0" dirty="0">
                <a:ln>
                  <a:noFill/>
                </a:ln>
                <a:solidFill>
                  <a:srgbClr val="000000"/>
                </a:solidFill>
                <a:effectLst/>
                <a:uLnTx/>
                <a:uFillTx/>
                <a:latin typeface="Calibri"/>
                <a:ea typeface="Calibri"/>
                <a:cs typeface="Calibri"/>
                <a:sym typeface="Calibri"/>
              </a:rPr>
              <a:t>Material from AAAI 2026 Tutorial would be uploaded soon!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028" name="Google Shape;3028;p209"/>
          <p:cNvSpPr txBox="1"/>
          <p:nvPr/>
        </p:nvSpPr>
        <p:spPr>
          <a:xfrm>
            <a:off x="420491" y="3013561"/>
            <a:ext cx="6593773" cy="71917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(Past): Deep Learning for Brain Encoding and Decoding, Cogsci-2022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en-IN" sz="18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https://tinyurl.com/DL4Brain</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032" name="Google Shape;3032;p209"/>
          <p:cNvSpPr txBox="1"/>
          <p:nvPr/>
        </p:nvSpPr>
        <p:spPr>
          <a:xfrm>
            <a:off x="420491" y="3959496"/>
            <a:ext cx="8792089" cy="71917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(Past): Language and the Brain: Deep Learning for Brain Encoding and Decoding, IJCNN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IN"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https://tinyurl.com/DLBrainIJCNN2023</a:t>
            </a: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Google Shape;146;p1" descr="A picture containing person, wall, indoor, person&#10;&#10;Description automatically generated">
            <a:extLst>
              <a:ext uri="{FF2B5EF4-FFF2-40B4-BE49-F238E27FC236}">
                <a16:creationId xmlns:a16="http://schemas.microsoft.com/office/drawing/2014/main" id="{A54828DD-11D4-5148-3BB3-7C89090748FD}"/>
              </a:ext>
            </a:extLst>
          </p:cNvPr>
          <p:cNvPicPr preferRelativeResize="0"/>
          <p:nvPr/>
        </p:nvPicPr>
        <p:blipFill rotWithShape="1">
          <a:blip r:embed="rId5">
            <a:alphaModFix/>
          </a:blip>
          <a:srcRect/>
          <a:stretch/>
        </p:blipFill>
        <p:spPr>
          <a:xfrm>
            <a:off x="4862416" y="325072"/>
            <a:ext cx="1233584" cy="1307732"/>
          </a:xfrm>
          <a:prstGeom prst="rect">
            <a:avLst/>
          </a:prstGeom>
          <a:noFill/>
          <a:ln>
            <a:noFill/>
          </a:ln>
        </p:spPr>
      </p:pic>
      <p:pic>
        <p:nvPicPr>
          <p:cNvPr id="3" name="Google Shape;147;p1" descr="A picture containing person, person, wall, indoor&#10;&#10;Description automatically generated">
            <a:extLst>
              <a:ext uri="{FF2B5EF4-FFF2-40B4-BE49-F238E27FC236}">
                <a16:creationId xmlns:a16="http://schemas.microsoft.com/office/drawing/2014/main" id="{50D22BEB-26C2-76BA-AD84-EC864F36CFF2}"/>
              </a:ext>
            </a:extLst>
          </p:cNvPr>
          <p:cNvPicPr preferRelativeResize="0"/>
          <p:nvPr/>
        </p:nvPicPr>
        <p:blipFill rotWithShape="1">
          <a:blip r:embed="rId6">
            <a:alphaModFix/>
          </a:blip>
          <a:srcRect/>
          <a:stretch/>
        </p:blipFill>
        <p:spPr>
          <a:xfrm>
            <a:off x="8760220" y="325072"/>
            <a:ext cx="1176100" cy="1307733"/>
          </a:xfrm>
          <a:prstGeom prst="rect">
            <a:avLst/>
          </a:prstGeom>
          <a:noFill/>
          <a:ln>
            <a:noFill/>
          </a:ln>
        </p:spPr>
      </p:pic>
      <p:pic>
        <p:nvPicPr>
          <p:cNvPr id="4" name="Google Shape;148;p1" descr="A picture containing person, indoor, wearing, posing&#10;&#10;Description automatically generated">
            <a:extLst>
              <a:ext uri="{FF2B5EF4-FFF2-40B4-BE49-F238E27FC236}">
                <a16:creationId xmlns:a16="http://schemas.microsoft.com/office/drawing/2014/main" id="{5A7067BB-D805-FBF1-FE68-019B3ABE7B2A}"/>
              </a:ext>
            </a:extLst>
          </p:cNvPr>
          <p:cNvPicPr preferRelativeResize="0"/>
          <p:nvPr/>
        </p:nvPicPr>
        <p:blipFill rotWithShape="1">
          <a:blip r:embed="rId7">
            <a:alphaModFix/>
          </a:blip>
          <a:srcRect/>
          <a:stretch/>
        </p:blipFill>
        <p:spPr>
          <a:xfrm>
            <a:off x="10680379" y="325072"/>
            <a:ext cx="1233584" cy="1307733"/>
          </a:xfrm>
          <a:prstGeom prst="rect">
            <a:avLst/>
          </a:prstGeom>
          <a:noFill/>
          <a:ln>
            <a:noFill/>
          </a:ln>
        </p:spPr>
      </p:pic>
      <p:pic>
        <p:nvPicPr>
          <p:cNvPr id="5" name="Picture 2">
            <a:extLst>
              <a:ext uri="{FF2B5EF4-FFF2-40B4-BE49-F238E27FC236}">
                <a16:creationId xmlns:a16="http://schemas.microsoft.com/office/drawing/2014/main" id="{057C7D88-A6B9-2960-CAF0-E00B1D30497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636" r="24088" b="51594"/>
          <a:stretch>
            <a:fillRect/>
          </a:stretch>
        </p:blipFill>
        <p:spPr bwMode="auto">
          <a:xfrm>
            <a:off x="6840060" y="325071"/>
            <a:ext cx="1176100" cy="130502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032;p209">
            <a:extLst>
              <a:ext uri="{FF2B5EF4-FFF2-40B4-BE49-F238E27FC236}">
                <a16:creationId xmlns:a16="http://schemas.microsoft.com/office/drawing/2014/main" id="{E9B563E0-D757-DF29-1B2C-743313A507B6}"/>
              </a:ext>
            </a:extLst>
          </p:cNvPr>
          <p:cNvSpPr txBox="1"/>
          <p:nvPr/>
        </p:nvSpPr>
        <p:spPr>
          <a:xfrm>
            <a:off x="420490" y="4869876"/>
            <a:ext cx="8792089" cy="96843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Pts val="1800"/>
              <a:buFont typeface="Arial"/>
              <a:buNone/>
              <a:tabLst/>
              <a:defRPr/>
            </a:pP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(Past):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Deep Neural Networks and Brain Alignment: Brain Encoding and Decoding</a:t>
            </a: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 IJCAI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1000"/>
              </a:spcBef>
              <a:spcAft>
                <a:spcPts val="0"/>
              </a:spcAft>
              <a:buClr>
                <a:srgbClr val="000000"/>
              </a:buClr>
              <a:buSzPts val="1800"/>
              <a:buFont typeface="Arial"/>
              <a:buNone/>
              <a:tabLst/>
              <a:defRPr/>
            </a:pP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hlinkClick r:id="rId9">
                  <a:extLst>
                    <a:ext uri="{A12FA001-AC4F-418D-AE19-62706E023703}">
                      <ahyp:hlinkClr xmlns:ahyp="http://schemas.microsoft.com/office/drawing/2018/hyperlinkcolor" val="tx"/>
                    </a:ext>
                  </a:extLst>
                </a:hlinkClick>
              </a:rPr>
              <a:t>https://tinyurl.com/DLBrainIJCAI2023</a:t>
            </a:r>
            <a:r>
              <a:rPr kumimoji="0" lang="en-IN"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Slide Number Placeholder 6">
            <a:extLst>
              <a:ext uri="{FF2B5EF4-FFF2-40B4-BE49-F238E27FC236}">
                <a16:creationId xmlns:a16="http://schemas.microsoft.com/office/drawing/2014/main" id="{CF21FA68-AF50-2C90-47BB-4209AB253DD6}"/>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IN" sz="1800" b="0" i="0" u="none" strike="noStrike" kern="0" cap="none" spc="0" normalizeH="0" baseline="0" noProof="0">
              <a:ln>
                <a:noFill/>
              </a:ln>
              <a:solidFill>
                <a:srgbClr val="000000"/>
              </a:solidFill>
              <a:effectLst/>
              <a:uLnTx/>
              <a:uFillTx/>
              <a:latin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7D1D2975-5C31-45B0-BB8D-B07E701B0FE4}"/>
            </a:ext>
          </a:extLst>
        </p:cNvPr>
        <p:cNvGrpSpPr/>
        <p:nvPr/>
      </p:nvGrpSpPr>
      <p:grpSpPr>
        <a:xfrm>
          <a:off x="0" y="0"/>
          <a:ext cx="0" cy="0"/>
          <a:chOff x="0" y="0"/>
          <a:chExt cx="0" cy="0"/>
        </a:xfrm>
      </p:grpSpPr>
      <p:sp>
        <p:nvSpPr>
          <p:cNvPr id="154" name="Google Shape;154;p2">
            <a:extLst>
              <a:ext uri="{FF2B5EF4-FFF2-40B4-BE49-F238E27FC236}">
                <a16:creationId xmlns:a16="http://schemas.microsoft.com/office/drawing/2014/main" id="{9FEA9EA0-2C13-2EB4-900F-E8347F11CEB0}"/>
              </a:ext>
            </a:extLst>
          </p:cNvPr>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Agenda</a:t>
            </a:r>
            <a:endParaRPr/>
          </a:p>
        </p:txBody>
      </p:sp>
      <p:sp>
        <p:nvSpPr>
          <p:cNvPr id="155" name="Google Shape;155;p2">
            <a:extLst>
              <a:ext uri="{FF2B5EF4-FFF2-40B4-BE49-F238E27FC236}">
                <a16:creationId xmlns:a16="http://schemas.microsoft.com/office/drawing/2014/main" id="{DB0B46EE-7036-081B-3A6E-745AE7D90BF8}"/>
              </a:ext>
            </a:extLst>
          </p:cNvPr>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p>
            <a:pPr marL="228600" lvl="0" indent="-228600">
              <a:buSzPts val="2800"/>
            </a:pPr>
            <a:r>
              <a:rPr lang="en-US" dirty="0">
                <a:solidFill>
                  <a:schemeClr val="tx1"/>
                </a:solidFill>
              </a:rPr>
              <a:t>Introduction to the tutorial [10 min]</a:t>
            </a:r>
          </a:p>
          <a:p>
            <a:pPr marL="228600" lvl="0" indent="-228600">
              <a:buSzPts val="2800"/>
            </a:pPr>
            <a:r>
              <a:rPr lang="en-US" dirty="0"/>
              <a:t>Introduction to Brain Encoding and Decoding [50 min]</a:t>
            </a:r>
          </a:p>
          <a:p>
            <a:pPr marL="228600" lvl="0" indent="-228600">
              <a:buSzPts val="2800"/>
            </a:pPr>
            <a:r>
              <a:rPr lang="en-US" dirty="0"/>
              <a:t>Brain Encoding: Scaling Laws, </a:t>
            </a:r>
            <a:r>
              <a:rPr lang="en-US" dirty="0" err="1"/>
              <a:t>Multilinguality</a:t>
            </a:r>
            <a:r>
              <a:rPr lang="en-US" dirty="0"/>
              <a:t>, Multimodal and Instruction-tuned Models [60 min]</a:t>
            </a:r>
          </a:p>
          <a:p>
            <a:pPr marL="228600" lvl="0" indent="-228600">
              <a:buSzPts val="2800"/>
            </a:pPr>
            <a:r>
              <a:rPr lang="en-US" dirty="0"/>
              <a:t>Coffee Break &amp; Networking [30 min]</a:t>
            </a:r>
          </a:p>
          <a:p>
            <a:pPr marL="228600" lvl="0" indent="-228600">
              <a:buSzPts val="2800"/>
            </a:pPr>
            <a:r>
              <a:rPr lang="en-US" dirty="0"/>
              <a:t>Brain-informed Fine-tuning of Language Models [30 min]</a:t>
            </a:r>
          </a:p>
          <a:p>
            <a:pPr marL="228600" lvl="0" indent="-228600">
              <a:buSzPts val="2800"/>
            </a:pPr>
            <a:r>
              <a:rPr lang="en-US" b="1" dirty="0">
                <a:solidFill>
                  <a:srgbClr val="FF0000"/>
                </a:solidFill>
              </a:rPr>
              <a:t>Brain-based Interpretability and Causal Testing of AI Models</a:t>
            </a:r>
            <a:r>
              <a:rPr lang="en-US" dirty="0"/>
              <a:t> [20 min]</a:t>
            </a:r>
          </a:p>
          <a:p>
            <a:pPr marL="228600" lvl="0" indent="-228600">
              <a:buSzPts val="2800"/>
            </a:pPr>
            <a:r>
              <a:rPr kumimoji="0" lang="en-US" sz="2800" i="0" u="none" strike="noStrike" kern="0" cap="none" spc="0" normalizeH="0" baseline="0" noProof="0" dirty="0">
                <a:ln>
                  <a:noFill/>
                </a:ln>
                <a:solidFill>
                  <a:schemeClr val="tx1"/>
                </a:solidFill>
                <a:effectLst/>
                <a:uLnTx/>
                <a:uFillTx/>
                <a:latin typeface="Calibri"/>
                <a:cs typeface="Calibri"/>
                <a:sym typeface="Calibri"/>
              </a:rPr>
              <a:t>Brain Decoding</a:t>
            </a:r>
            <a:r>
              <a:rPr lang="en-US" dirty="0"/>
              <a:t> [30 min]</a:t>
            </a:r>
          </a:p>
          <a:p>
            <a:pPr marL="228600" lvl="0" indent="-228600">
              <a:buSzPts val="2800"/>
            </a:pPr>
            <a:r>
              <a:rPr lang="en-US" dirty="0"/>
              <a:t>Summary and Future Trends [10 min]</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158" name="Google Shape;158;p2">
            <a:extLst>
              <a:ext uri="{FF2B5EF4-FFF2-40B4-BE49-F238E27FC236}">
                <a16:creationId xmlns:a16="http://schemas.microsoft.com/office/drawing/2014/main" id="{B2A5DE9C-D152-BD76-1F54-B18A3C1B3B09}"/>
              </a:ext>
            </a:extLst>
          </p:cNvPr>
          <p:cNvSpPr txBox="1">
            <a:spLocks noGrp="1"/>
          </p:cNvSpPr>
          <p:nvPr>
            <p:ph type="body" idx="2"/>
          </p:nvPr>
        </p:nvSpPr>
        <p:spPr>
          <a:xfrm>
            <a:off x="147638" y="6296025"/>
            <a:ext cx="11891962" cy="236550"/>
          </a:xfrm>
          <a:prstGeom prst="rect">
            <a:avLst/>
          </a:prstGeom>
          <a:noFill/>
          <a:ln>
            <a:noFill/>
          </a:ln>
        </p:spPr>
        <p:txBody>
          <a:bodyPr spcFirstLastPara="1" wrap="square" lIns="91425" tIns="45700" rIns="91425" bIns="45700" anchor="t" anchorCtr="0">
            <a:normAutofit fontScale="47500" lnSpcReduction="20000"/>
          </a:bodyPr>
          <a:lstStyle/>
          <a:p>
            <a:pPr marL="228600" lvl="0" indent="-157480" algn="l" rtl="0">
              <a:lnSpc>
                <a:spcPct val="90000"/>
              </a:lnSpc>
              <a:spcBef>
                <a:spcPts val="0"/>
              </a:spcBef>
              <a:spcAft>
                <a:spcPts val="0"/>
              </a:spcAft>
              <a:buClr>
                <a:schemeClr val="dk1"/>
              </a:buClr>
              <a:buSzPct val="100000"/>
              <a:buNone/>
            </a:pPr>
            <a:endParaRPr/>
          </a:p>
        </p:txBody>
      </p:sp>
    </p:spTree>
    <p:extLst>
      <p:ext uri="{BB962C8B-B14F-4D97-AF65-F5344CB8AC3E}">
        <p14:creationId xmlns:p14="http://schemas.microsoft.com/office/powerpoint/2010/main" val="3984801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8323-05F6-E0B7-ABA5-4FC92316BF94}"/>
              </a:ext>
            </a:extLst>
          </p:cNvPr>
          <p:cNvSpPr>
            <a:spLocks noGrp="1"/>
          </p:cNvSpPr>
          <p:nvPr>
            <p:ph type="title"/>
          </p:nvPr>
        </p:nvSpPr>
        <p:spPr>
          <a:xfrm>
            <a:off x="838200" y="222885"/>
            <a:ext cx="10515600" cy="815975"/>
          </a:xfrm>
        </p:spPr>
        <p:txBody>
          <a:bodyPr/>
          <a:lstStyle/>
          <a:p>
            <a:r>
              <a:rPr lang="en-US"/>
              <a:t>References</a:t>
            </a:r>
          </a:p>
        </p:txBody>
      </p:sp>
      <p:sp>
        <p:nvSpPr>
          <p:cNvPr id="3" name="Content Placeholder 2">
            <a:extLst>
              <a:ext uri="{FF2B5EF4-FFF2-40B4-BE49-F238E27FC236}">
                <a16:creationId xmlns:a16="http://schemas.microsoft.com/office/drawing/2014/main" id="{D59BC318-9EA8-9026-9FEE-545CD0E5D0BE}"/>
              </a:ext>
            </a:extLst>
          </p:cNvPr>
          <p:cNvSpPr>
            <a:spLocks noGrp="1"/>
          </p:cNvSpPr>
          <p:nvPr>
            <p:ph idx="1"/>
          </p:nvPr>
        </p:nvSpPr>
        <p:spPr>
          <a:xfrm>
            <a:off x="325120" y="1168400"/>
            <a:ext cx="11744960" cy="5187950"/>
          </a:xfrm>
        </p:spPr>
        <p:txBody>
          <a:bodyPr>
            <a:normAutofit/>
          </a:bodyPr>
          <a:lstStyle/>
          <a:p>
            <a:r>
              <a:rPr lang="en-US" sz="1600" b="0" i="0">
                <a:solidFill>
                  <a:srgbClr val="222222"/>
                </a:solidFill>
                <a:effectLst/>
                <a:latin typeface="Arial" panose="020B0604020202020204" pitchFamily="34" charset="0"/>
                <a:hlinkClick r:id="rId2"/>
              </a:rPr>
              <a:t>Pereira, Francisco, et al. "Toward a universal decoder of linguistic meaning from brain activation." </a:t>
            </a:r>
            <a:r>
              <a:rPr lang="en-US" sz="1600" b="0" i="1">
                <a:solidFill>
                  <a:srgbClr val="222222"/>
                </a:solidFill>
                <a:effectLst/>
                <a:latin typeface="Arial" panose="020B0604020202020204" pitchFamily="34" charset="0"/>
                <a:hlinkClick r:id="rId2"/>
              </a:rPr>
              <a:t>Nature communications</a:t>
            </a:r>
            <a:r>
              <a:rPr lang="en-US" sz="1600" b="0" i="0">
                <a:solidFill>
                  <a:srgbClr val="222222"/>
                </a:solidFill>
                <a:effectLst/>
                <a:latin typeface="Arial" panose="020B0604020202020204" pitchFamily="34" charset="0"/>
                <a:hlinkClick r:id="rId2"/>
              </a:rPr>
              <a:t> 9.1 (2018).</a:t>
            </a:r>
            <a:endParaRPr lang="en-US" sz="1600" b="0" i="0">
              <a:solidFill>
                <a:srgbClr val="222222"/>
              </a:solidFill>
              <a:effectLst/>
              <a:latin typeface="Arial" panose="020B0604020202020204" pitchFamily="34" charset="0"/>
            </a:endParaRPr>
          </a:p>
          <a:p>
            <a:r>
              <a:rPr lang="en-US" sz="1600" b="0" i="0">
                <a:solidFill>
                  <a:srgbClr val="222222"/>
                </a:solidFill>
                <a:effectLst/>
                <a:latin typeface="Arial" panose="020B0604020202020204" pitchFamily="34" charset="0"/>
                <a:hlinkClick r:id="rId3" action="ppaction://hlinkfile"/>
              </a:rPr>
              <a:t>Sun, Jingyuan, et al. "Towards sentence-level brain decoding with distributed representations." </a:t>
            </a:r>
            <a:r>
              <a:rPr lang="en-US" sz="1600" b="0" i="1">
                <a:solidFill>
                  <a:srgbClr val="222222"/>
                </a:solidFill>
                <a:effectLst/>
                <a:latin typeface="Arial" panose="020B0604020202020204" pitchFamily="34" charset="0"/>
                <a:hlinkClick r:id="rId3" action="ppaction://hlinkfile"/>
              </a:rPr>
              <a:t>Proceedings of the AAAI Conference on Artificial Intelligence</a:t>
            </a:r>
            <a:r>
              <a:rPr lang="en-US" sz="1600" b="0" i="0">
                <a:solidFill>
                  <a:srgbClr val="222222"/>
                </a:solidFill>
                <a:effectLst/>
                <a:latin typeface="Arial" panose="020B0604020202020204" pitchFamily="34" charset="0"/>
                <a:hlinkClick r:id="rId3" action="ppaction://hlinkfile"/>
              </a:rPr>
              <a:t>. Vol. 33. No. 01. 2019.</a:t>
            </a:r>
            <a:endParaRPr lang="en-US" sz="1600" b="0" i="0">
              <a:solidFill>
                <a:srgbClr val="222222"/>
              </a:solidFill>
              <a:effectLst/>
              <a:latin typeface="Arial" panose="020B0604020202020204" pitchFamily="34" charset="0"/>
            </a:endParaRPr>
          </a:p>
          <a:p>
            <a:r>
              <a:rPr lang="en-US" sz="1600">
                <a:solidFill>
                  <a:srgbClr val="222222"/>
                </a:solidFill>
                <a:latin typeface="Arial" panose="020B0604020202020204" pitchFamily="34" charset="0"/>
                <a:hlinkClick r:id="rId4"/>
              </a:rPr>
              <a:t>Affolter, Nicolas, et al. "Brain2word: decoding brain activity for language generation." arXiv preprint arXiv:2009.04765 (2020).</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5"/>
              </a:rPr>
              <a:t>Abdou, Mostafa, et al. "Does injecting linguistic structure into language models lead to better alignment with brain recordings?." arXiv preprint arXiv:2101.12608 (2021).</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6"/>
              </a:rPr>
              <a:t>Sun, Jingyuan, et al. "Neural encoding and decoding with distributed sentence representations." IEEE Transactions on Neural Networks and Learning Systems 32.2 (2020): 589-603.</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7"/>
              </a:rPr>
              <a:t>Oota, Subba Reddy, et al. "Cross-view Brain Decoding." arXiv preprint arXiv:2204.09564 (2022).</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8" action="ppaction://hlinkfile"/>
              </a:rPr>
              <a:t>Gauthier, Jon, and Roger Levy. "Linking artificial and human neural representations of language." EMNLP/IJCNLP (1). 2019.</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9"/>
              </a:rPr>
              <a:t>Shen, Guohua, et al. "Deep image reconstruction from human brain activity." PLoS computational biology 15.1 (2019): e1006633.</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10"/>
              </a:rPr>
              <a:t>Beliy, Roman, et al. "From voxels to pixels and back: Self-supervision in natural-image reconstruction from fMRI." Advances in Neural Information Processing Systems 32 (2019).</a:t>
            </a:r>
            <a:endParaRPr lang="en-US" sz="1600">
              <a:solidFill>
                <a:srgbClr val="222222"/>
              </a:solidFill>
              <a:latin typeface="Arial" panose="020B0604020202020204" pitchFamily="34" charset="0"/>
            </a:endParaRPr>
          </a:p>
          <a:p>
            <a:r>
              <a:rPr lang="en-US" sz="1600">
                <a:solidFill>
                  <a:srgbClr val="222222"/>
                </a:solidFill>
                <a:latin typeface="Arial" panose="020B0604020202020204" pitchFamily="34" charset="0"/>
                <a:hlinkClick r:id="rId11"/>
              </a:rPr>
              <a:t>Shen, Guohua, et al. "End-to-end deep image reconstruction from human brain activity." Frontiers in Computational Neuroscience (2019): 21.</a:t>
            </a:r>
            <a:endParaRPr lang="en-US" sz="1600">
              <a:solidFill>
                <a:srgbClr val="222222"/>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E40D3E0E-D320-2C84-8116-9D8AD463C918}"/>
              </a:ext>
            </a:extLst>
          </p:cNvPr>
          <p:cNvSpPr>
            <a:spLocks noGrp="1"/>
          </p:cNvSpPr>
          <p:nvPr>
            <p:ph type="sldNum" sz="quarter" idx="12"/>
          </p:nvPr>
        </p:nvSpPr>
        <p:spPr/>
        <p:txBody>
          <a:bodyPr/>
          <a:lstStyle/>
          <a:p>
            <a:fld id="{F9AB4AAD-7D95-4EA7-9734-52571C4B4A51}" type="slidenum">
              <a:rPr lang="en-US" smtClean="0"/>
              <a:t>30</a:t>
            </a:fld>
            <a:endParaRPr lang="en-US"/>
          </a:p>
        </p:txBody>
      </p:sp>
      <p:sp>
        <p:nvSpPr>
          <p:cNvPr id="6" name="Footer Placeholder 1">
            <a:extLst>
              <a:ext uri="{FF2B5EF4-FFF2-40B4-BE49-F238E27FC236}">
                <a16:creationId xmlns:a16="http://schemas.microsoft.com/office/drawing/2014/main" id="{13328720-CD77-0E4C-7392-7B5DA1C2158D}"/>
              </a:ext>
            </a:extLst>
          </p:cNvPr>
          <p:cNvSpPr>
            <a:spLocks noGrp="1"/>
          </p:cNvSpPr>
          <p:nvPr>
            <p:ph type="ftr" sz="quarter" idx="11"/>
          </p:nvPr>
        </p:nvSpPr>
        <p:spPr>
          <a:xfrm>
            <a:off x="4038599" y="6356350"/>
            <a:ext cx="446722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a:t>
            </a:r>
            <a:r>
              <a:rPr lang="en-US" sz="1600" dirty="0">
                <a:solidFill>
                  <a:srgbClr val="00B050"/>
                </a:solidFill>
              </a:rPr>
              <a:t>: DL for Brain Encoding and Decoding</a:t>
            </a:r>
          </a:p>
        </p:txBody>
      </p:sp>
    </p:spTree>
    <p:extLst>
      <p:ext uri="{BB962C8B-B14F-4D97-AF65-F5344CB8AC3E}">
        <p14:creationId xmlns:p14="http://schemas.microsoft.com/office/powerpoint/2010/main" val="173544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706B-8043-CF6E-17F4-E360E3D9B8D7}"/>
              </a:ext>
            </a:extLst>
          </p:cNvPr>
          <p:cNvSpPr>
            <a:spLocks noGrp="1"/>
          </p:cNvSpPr>
          <p:nvPr>
            <p:ph type="title"/>
          </p:nvPr>
        </p:nvSpPr>
        <p:spPr>
          <a:xfrm>
            <a:off x="838200" y="365125"/>
            <a:ext cx="10515600" cy="671195"/>
          </a:xfrm>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54ACAC4F-AAD6-BE95-674D-CBC0802DC78F}"/>
              </a:ext>
            </a:extLst>
          </p:cNvPr>
          <p:cNvSpPr>
            <a:spLocks noGrp="1"/>
          </p:cNvSpPr>
          <p:nvPr>
            <p:ph idx="1"/>
          </p:nvPr>
        </p:nvSpPr>
        <p:spPr>
          <a:xfrm>
            <a:off x="447040" y="1412240"/>
            <a:ext cx="11369040" cy="4764723"/>
          </a:xfrm>
        </p:spPr>
        <p:txBody>
          <a:bodyPr>
            <a:normAutofit/>
          </a:bodyPr>
          <a:lstStyle/>
          <a:p>
            <a:r>
              <a:rPr lang="en-US" sz="1600" b="0" i="0">
                <a:solidFill>
                  <a:srgbClr val="222222"/>
                </a:solidFill>
                <a:effectLst/>
                <a:latin typeface="Arial" panose="020B0604020202020204" pitchFamily="34" charset="0"/>
                <a:hlinkClick r:id="rId2"/>
              </a:rPr>
              <a:t>Nishimoto, Shinji, et al. "Reconstructing visual experiences from brain activity evoked by natural movies." </a:t>
            </a:r>
            <a:r>
              <a:rPr lang="en-US" sz="1600" b="0" i="1">
                <a:solidFill>
                  <a:srgbClr val="222222"/>
                </a:solidFill>
                <a:effectLst/>
                <a:latin typeface="Arial" panose="020B0604020202020204" pitchFamily="34" charset="0"/>
                <a:hlinkClick r:id="rId2"/>
              </a:rPr>
              <a:t>Current biology</a:t>
            </a:r>
            <a:r>
              <a:rPr lang="en-US" sz="1600" b="0" i="0">
                <a:solidFill>
                  <a:srgbClr val="222222"/>
                </a:solidFill>
                <a:effectLst/>
                <a:latin typeface="Arial" panose="020B0604020202020204" pitchFamily="34" charset="0"/>
                <a:hlinkClick r:id="rId2"/>
              </a:rPr>
              <a:t> 21.19 (2011): 1641-1646.</a:t>
            </a:r>
            <a:endParaRPr lang="en-US" sz="1600" b="0" i="0">
              <a:solidFill>
                <a:srgbClr val="222222"/>
              </a:solidFill>
              <a:effectLst/>
              <a:latin typeface="Arial" panose="020B0604020202020204" pitchFamily="34" charset="0"/>
            </a:endParaRPr>
          </a:p>
          <a:p>
            <a:r>
              <a:rPr lang="en-US" sz="1600">
                <a:hlinkClick r:id="rId3"/>
              </a:rPr>
              <a:t>Anumanchipalli, Gopala K., Josh Chartier, and Edward F. Chang. "Speech synthesis from neural decoding of spoken sentences." Nature 568.7753 (2019): 493-498.</a:t>
            </a:r>
            <a:endParaRPr lang="en-US" sz="1600"/>
          </a:p>
          <a:p>
            <a:r>
              <a:rPr lang="en-US" sz="1600">
                <a:hlinkClick r:id="rId4"/>
              </a:rPr>
              <a:t>Schrimpf, Martin, et al. "The neural architecture of language: Integrative modeling converges on predictive processing." Proceedings of the National Academy of Sciences 118.45 (2021): e2105646118.</a:t>
            </a:r>
            <a:endParaRPr lang="en-US" sz="1600"/>
          </a:p>
          <a:p>
            <a:r>
              <a:rPr lang="en-US" sz="1600">
                <a:hlinkClick r:id="rId5"/>
              </a:rPr>
              <a:t>Wehbe, Leila, et al. "Simultaneously uncovering the patterns of brain regions involved in different story reading subprocesses." PloS one 9.11 (2014): e112575.</a:t>
            </a:r>
            <a:endParaRPr lang="en-US" sz="1600"/>
          </a:p>
        </p:txBody>
      </p:sp>
      <p:sp>
        <p:nvSpPr>
          <p:cNvPr id="5" name="Slide Number Placeholder 4">
            <a:extLst>
              <a:ext uri="{FF2B5EF4-FFF2-40B4-BE49-F238E27FC236}">
                <a16:creationId xmlns:a16="http://schemas.microsoft.com/office/drawing/2014/main" id="{EF2AE2C9-F4BA-9450-9C23-68767FEC279E}"/>
              </a:ext>
            </a:extLst>
          </p:cNvPr>
          <p:cNvSpPr>
            <a:spLocks noGrp="1"/>
          </p:cNvSpPr>
          <p:nvPr>
            <p:ph type="sldNum" sz="quarter" idx="12"/>
          </p:nvPr>
        </p:nvSpPr>
        <p:spPr/>
        <p:txBody>
          <a:bodyPr/>
          <a:lstStyle/>
          <a:p>
            <a:fld id="{F9AB4AAD-7D95-4EA7-9734-52571C4B4A51}" type="slidenum">
              <a:rPr lang="en-US" smtClean="0"/>
              <a:t>31</a:t>
            </a:fld>
            <a:endParaRPr lang="en-US"/>
          </a:p>
        </p:txBody>
      </p:sp>
      <p:sp>
        <p:nvSpPr>
          <p:cNvPr id="6" name="Footer Placeholder 1">
            <a:extLst>
              <a:ext uri="{FF2B5EF4-FFF2-40B4-BE49-F238E27FC236}">
                <a16:creationId xmlns:a16="http://schemas.microsoft.com/office/drawing/2014/main" id="{0BB925D0-2992-12CB-950A-A3D3083D3717}"/>
              </a:ext>
            </a:extLst>
          </p:cNvPr>
          <p:cNvSpPr>
            <a:spLocks noGrp="1"/>
          </p:cNvSpPr>
          <p:nvPr>
            <p:ph type="ftr" sz="quarter" idx="11"/>
          </p:nvPr>
        </p:nvSpPr>
        <p:spPr>
          <a:xfrm>
            <a:off x="4038599" y="6356350"/>
            <a:ext cx="4467225" cy="365125"/>
          </a:xfrm>
        </p:spPr>
        <p:txBody>
          <a:bodyPr/>
          <a:lstStyle/>
          <a:p>
            <a:r>
              <a:rPr kumimoji="0" lang="en-IN" sz="1600" b="0" i="0" u="none" strike="noStrike" kern="1200" cap="none" spc="0" normalizeH="0" baseline="0" noProof="0" dirty="0">
                <a:ln>
                  <a:noFill/>
                </a:ln>
                <a:solidFill>
                  <a:srgbClr val="00B050"/>
                </a:solidFill>
                <a:effectLst/>
                <a:uLnTx/>
                <a:uFillTx/>
                <a:latin typeface="Calibri" panose="020F0502020204030204"/>
                <a:ea typeface="+mn-ea"/>
                <a:cs typeface="+mn-cs"/>
              </a:rPr>
              <a:t>IJCAI 2023</a:t>
            </a:r>
            <a:r>
              <a:rPr lang="en-US" sz="1600" dirty="0">
                <a:solidFill>
                  <a:srgbClr val="00B050"/>
                </a:solidFill>
              </a:rPr>
              <a:t>: DL for Brain Encoding and Decoding</a:t>
            </a:r>
          </a:p>
        </p:txBody>
      </p:sp>
    </p:spTree>
    <p:extLst>
      <p:ext uri="{BB962C8B-B14F-4D97-AF65-F5344CB8AC3E}">
        <p14:creationId xmlns:p14="http://schemas.microsoft.com/office/powerpoint/2010/main" val="22366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7"/>
        <p:cNvGrpSpPr/>
        <p:nvPr/>
      </p:nvGrpSpPr>
      <p:grpSpPr>
        <a:xfrm>
          <a:off x="0" y="0"/>
          <a:ext cx="0" cy="0"/>
          <a:chOff x="0" y="0"/>
          <a:chExt cx="0" cy="0"/>
        </a:xfrm>
      </p:grpSpPr>
      <p:sp>
        <p:nvSpPr>
          <p:cNvPr id="3038" name="Google Shape;3038;p210"/>
          <p:cNvSpPr txBox="1">
            <a:spLocks noGrp="1"/>
          </p:cNvSpPr>
          <p:nvPr>
            <p:ph type="title"/>
          </p:nvPr>
        </p:nvSpPr>
        <p:spPr>
          <a:xfrm>
            <a:off x="0" y="1"/>
            <a:ext cx="12192000" cy="952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Thanks!</a:t>
            </a:r>
            <a:endParaRPr/>
          </a:p>
        </p:txBody>
      </p:sp>
      <p:sp>
        <p:nvSpPr>
          <p:cNvPr id="3039" name="Google Shape;3039;p210"/>
          <p:cNvSpPr txBox="1">
            <a:spLocks noGrp="1"/>
          </p:cNvSpPr>
          <p:nvPr>
            <p:ph type="body" idx="1"/>
          </p:nvPr>
        </p:nvSpPr>
        <p:spPr>
          <a:xfrm>
            <a:off x="147638" y="1104900"/>
            <a:ext cx="11891962" cy="5191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dirty="0"/>
              <a:t>Questions</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3"/>
              </a:rPr>
              <a:t>subba-reddy.oota@inria.fr</a:t>
            </a:r>
            <a:endParaRPr lang="en-IN" u="sng" dirty="0">
              <a:solidFill>
                <a:schemeClr val="hlink"/>
              </a:solidFill>
            </a:endParaRPr>
          </a:p>
          <a:p>
            <a:pPr marL="685800" lvl="1" indent="-228600">
              <a:buSzPts val="2400"/>
            </a:pPr>
            <a:r>
              <a:rPr lang="en-IN" dirty="0">
                <a:hlinkClick r:id="rId4"/>
              </a:rPr>
              <a:t>tanchak@iitd.ac.in</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5"/>
              </a:rPr>
              <a:t>gmanish@microsoft.com</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6"/>
              </a:rPr>
              <a:t>raju.bapi@iiit.ac.in</a:t>
            </a:r>
            <a:endParaRPr dirty="0"/>
          </a:p>
          <a:p>
            <a:pPr marL="228600" lvl="0" indent="-228600" algn="l" rtl="0">
              <a:lnSpc>
                <a:spcPct val="90000"/>
              </a:lnSpc>
              <a:spcBef>
                <a:spcPts val="1000"/>
              </a:spcBef>
              <a:spcAft>
                <a:spcPts val="0"/>
              </a:spcAft>
              <a:buClr>
                <a:schemeClr val="dk1"/>
              </a:buClr>
              <a:buSzPts val="2800"/>
              <a:buChar char="•"/>
            </a:pPr>
            <a:r>
              <a:rPr lang="en-IN" dirty="0"/>
              <a:t>Connect with us:</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7"/>
              </a:rPr>
              <a:t>https://www.linkedin.com/in/subba-reddy-oota-11a91254/</a:t>
            </a:r>
            <a:endParaRPr lang="en-IN" u="sng" dirty="0">
              <a:solidFill>
                <a:schemeClr val="hlink"/>
              </a:solidFill>
            </a:endParaRPr>
          </a:p>
          <a:p>
            <a:pPr marL="685800" lvl="1" indent="-228600">
              <a:buSzPts val="2400"/>
            </a:pPr>
            <a:r>
              <a:rPr lang="en-IN" dirty="0">
                <a:hlinkClick r:id="rId8"/>
              </a:rPr>
              <a:t>https://tanmoychak.com/</a:t>
            </a:r>
            <a:r>
              <a:rPr lang="en-IN" dirty="0"/>
              <a:t> </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9"/>
              </a:rPr>
              <a:t>http://aka.ms/manishgupta</a:t>
            </a:r>
            <a:r>
              <a:rPr lang="en-IN" dirty="0"/>
              <a:t>, </a:t>
            </a:r>
            <a:r>
              <a:rPr lang="en-IN" u="sng" dirty="0">
                <a:solidFill>
                  <a:schemeClr val="hlink"/>
                </a:solidFill>
                <a:hlinkClick r:id="rId10"/>
              </a:rPr>
              <a:t>https://sites.google.com/view/manishg/</a:t>
            </a:r>
            <a:r>
              <a:rPr lang="en-IN" dirty="0"/>
              <a:t> </a:t>
            </a:r>
            <a:endParaRPr dirty="0"/>
          </a:p>
          <a:p>
            <a:pPr marL="685800" lvl="1" indent="-228600" algn="l" rtl="0">
              <a:lnSpc>
                <a:spcPct val="90000"/>
              </a:lnSpc>
              <a:spcBef>
                <a:spcPts val="500"/>
              </a:spcBef>
              <a:spcAft>
                <a:spcPts val="0"/>
              </a:spcAft>
              <a:buClr>
                <a:schemeClr val="dk1"/>
              </a:buClr>
              <a:buSzPts val="2400"/>
              <a:buChar char="•"/>
            </a:pPr>
            <a:r>
              <a:rPr lang="en-IN" u="sng" dirty="0">
                <a:solidFill>
                  <a:schemeClr val="hlink"/>
                </a:solidFill>
                <a:hlinkClick r:id="rId11"/>
              </a:rPr>
              <a:t>https://sites.google.com/view/bccl-iiith/home</a:t>
            </a:r>
            <a:r>
              <a:rPr lang="en-IN" dirty="0"/>
              <a:t> </a:t>
            </a:r>
          </a:p>
          <a:p>
            <a:pPr marL="685800" lvl="1" indent="-76200" algn="l" rtl="0">
              <a:lnSpc>
                <a:spcPct val="90000"/>
              </a:lnSpc>
              <a:spcBef>
                <a:spcPts val="500"/>
              </a:spcBef>
              <a:spcAft>
                <a:spcPts val="0"/>
              </a:spcAft>
              <a:buClr>
                <a:schemeClr val="dk1"/>
              </a:buClr>
              <a:buSzPts val="2400"/>
              <a:buNone/>
            </a:pPr>
            <a:endParaRPr lang="en-IN" dirty="0"/>
          </a:p>
          <a:p>
            <a:pPr marL="685800" lvl="1" indent="-7620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0555-1204-96FE-163B-5BAFA4D84C13}"/>
              </a:ext>
            </a:extLst>
          </p:cNvPr>
          <p:cNvSpPr>
            <a:spLocks noGrp="1"/>
          </p:cNvSpPr>
          <p:nvPr>
            <p:ph type="title"/>
          </p:nvPr>
        </p:nvSpPr>
        <p:spPr>
          <a:xfrm>
            <a:off x="287076" y="-7021"/>
            <a:ext cx="11756065" cy="1325563"/>
          </a:xfrm>
        </p:spPr>
        <p:txBody>
          <a:bodyPr>
            <a:normAutofit/>
          </a:bodyPr>
          <a:lstStyle/>
          <a:p>
            <a:r>
              <a:rPr lang="en-US" sz="3600" b="1" dirty="0"/>
              <a:t>Model-selected sentences control language network responses</a:t>
            </a:r>
            <a:endParaRPr lang="en-IN" sz="3600" b="1" dirty="0"/>
          </a:p>
        </p:txBody>
      </p:sp>
      <p:sp>
        <p:nvSpPr>
          <p:cNvPr id="3" name="Footer Placeholder 2">
            <a:extLst>
              <a:ext uri="{FF2B5EF4-FFF2-40B4-BE49-F238E27FC236}">
                <a16:creationId xmlns:a16="http://schemas.microsoft.com/office/drawing/2014/main" id="{DD870CED-6705-4003-594A-82D45958D534}"/>
              </a:ext>
            </a:extLst>
          </p:cNvPr>
          <p:cNvSpPr>
            <a:spLocks noGrp="1"/>
          </p:cNvSpPr>
          <p:nvPr>
            <p:ph type="ftr" sz="quarter" idx="11"/>
          </p:nvPr>
        </p:nvSpPr>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
        <p:nvSpPr>
          <p:cNvPr id="4" name="Slide Number Placeholder 3">
            <a:extLst>
              <a:ext uri="{FF2B5EF4-FFF2-40B4-BE49-F238E27FC236}">
                <a16:creationId xmlns:a16="http://schemas.microsoft.com/office/drawing/2014/main" id="{A5218D75-EEA7-F608-FDCA-480754291B42}"/>
              </a:ext>
            </a:extLst>
          </p:cNvPr>
          <p:cNvSpPr>
            <a:spLocks noGrp="1"/>
          </p:cNvSpPr>
          <p:nvPr>
            <p:ph type="sldNum" sz="quarter" idx="12"/>
          </p:nvPr>
        </p:nvSpPr>
        <p:spPr/>
        <p:txBody>
          <a:bodyPr/>
          <a:lstStyle/>
          <a:p>
            <a:fld id="{F9AB4AAD-7D95-4EA7-9734-52571C4B4A51}" type="slidenum">
              <a:rPr lang="en-US" smtClean="0"/>
              <a:t>4</a:t>
            </a:fld>
            <a:endParaRPr lang="en-US"/>
          </a:p>
        </p:txBody>
      </p:sp>
      <p:pic>
        <p:nvPicPr>
          <p:cNvPr id="5" name="Picture 4">
            <a:extLst>
              <a:ext uri="{FF2B5EF4-FFF2-40B4-BE49-F238E27FC236}">
                <a16:creationId xmlns:a16="http://schemas.microsoft.com/office/drawing/2014/main" id="{6E453F89-FC64-E6D5-F6F0-B5515A05F8D9}"/>
              </a:ext>
            </a:extLst>
          </p:cNvPr>
          <p:cNvPicPr>
            <a:picLocks noChangeAspect="1"/>
          </p:cNvPicPr>
          <p:nvPr/>
        </p:nvPicPr>
        <p:blipFill>
          <a:blip r:embed="rId3"/>
          <a:srcRect t="6242"/>
          <a:stretch>
            <a:fillRect/>
          </a:stretch>
        </p:blipFill>
        <p:spPr>
          <a:xfrm>
            <a:off x="838200" y="1169572"/>
            <a:ext cx="10715625" cy="4399159"/>
          </a:xfrm>
          <a:prstGeom prst="rect">
            <a:avLst/>
          </a:prstGeom>
        </p:spPr>
      </p:pic>
      <p:sp>
        <p:nvSpPr>
          <p:cNvPr id="7" name="TextBox 6">
            <a:extLst>
              <a:ext uri="{FF2B5EF4-FFF2-40B4-BE49-F238E27FC236}">
                <a16:creationId xmlns:a16="http://schemas.microsoft.com/office/drawing/2014/main" id="{FA2A1E40-77B8-E91D-4396-8FB2B817866F}"/>
              </a:ext>
            </a:extLst>
          </p:cNvPr>
          <p:cNvSpPr txBox="1"/>
          <p:nvPr/>
        </p:nvSpPr>
        <p:spPr>
          <a:xfrm>
            <a:off x="2105243" y="5656855"/>
            <a:ext cx="8442251" cy="369332"/>
          </a:xfrm>
          <a:prstGeom prst="rect">
            <a:avLst/>
          </a:prstGeom>
          <a:noFill/>
        </p:spPr>
        <p:txBody>
          <a:bodyPr wrap="square">
            <a:spAutoFit/>
          </a:bodyPr>
          <a:lstStyle/>
          <a:p>
            <a:r>
              <a:rPr lang="en-US" sz="1800" b="0" i="0" u="none" strike="noStrike" baseline="0" dirty="0">
                <a:latin typeface="ArialMT"/>
              </a:rPr>
              <a:t>Encoding model development: Fitting a predictive model of the language network</a:t>
            </a:r>
            <a:endParaRPr lang="en-IN" dirty="0"/>
          </a:p>
        </p:txBody>
      </p:sp>
      <p:sp>
        <p:nvSpPr>
          <p:cNvPr id="8" name="TextBox 7">
            <a:extLst>
              <a:ext uri="{FF2B5EF4-FFF2-40B4-BE49-F238E27FC236}">
                <a16:creationId xmlns:a16="http://schemas.microsoft.com/office/drawing/2014/main" id="{C2F4F4AD-F858-EC4F-997E-52C0D1D4ED22}"/>
              </a:ext>
            </a:extLst>
          </p:cNvPr>
          <p:cNvSpPr txBox="1"/>
          <p:nvPr/>
        </p:nvSpPr>
        <p:spPr>
          <a:xfrm>
            <a:off x="0" y="6361215"/>
            <a:ext cx="3814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Calibri" panose="020F0502020204030204"/>
              </a:rPr>
              <a:t>Tuckute</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Nat. Hum.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Behav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a:t>
            </a:r>
          </a:p>
        </p:txBody>
      </p:sp>
    </p:spTree>
    <p:extLst>
      <p:ext uri="{BB962C8B-B14F-4D97-AF65-F5344CB8AC3E}">
        <p14:creationId xmlns:p14="http://schemas.microsoft.com/office/powerpoint/2010/main" val="114809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B95A5-9091-3DEB-720D-A20F9BF1B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A6096-E82E-7105-4616-7A90BB38F983}"/>
              </a:ext>
            </a:extLst>
          </p:cNvPr>
          <p:cNvSpPr>
            <a:spLocks noGrp="1"/>
          </p:cNvSpPr>
          <p:nvPr>
            <p:ph type="title"/>
          </p:nvPr>
        </p:nvSpPr>
        <p:spPr>
          <a:xfrm>
            <a:off x="287076" y="-7021"/>
            <a:ext cx="11756065" cy="1325563"/>
          </a:xfrm>
        </p:spPr>
        <p:txBody>
          <a:bodyPr>
            <a:normAutofit/>
          </a:bodyPr>
          <a:lstStyle/>
          <a:p>
            <a:r>
              <a:rPr lang="en-US" sz="3600" b="1" dirty="0"/>
              <a:t>Model-selected sentences control language network responses</a:t>
            </a:r>
            <a:endParaRPr lang="en-IN" sz="3600" b="1" dirty="0"/>
          </a:p>
        </p:txBody>
      </p:sp>
      <p:sp>
        <p:nvSpPr>
          <p:cNvPr id="3" name="Footer Placeholder 2">
            <a:extLst>
              <a:ext uri="{FF2B5EF4-FFF2-40B4-BE49-F238E27FC236}">
                <a16:creationId xmlns:a16="http://schemas.microsoft.com/office/drawing/2014/main" id="{93FE8248-F8D3-9B0A-A143-52EEECB75366}"/>
              </a:ext>
            </a:extLst>
          </p:cNvPr>
          <p:cNvSpPr>
            <a:spLocks noGrp="1"/>
          </p:cNvSpPr>
          <p:nvPr>
            <p:ph type="ftr" sz="quarter" idx="11"/>
          </p:nvPr>
        </p:nvSpPr>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
        <p:nvSpPr>
          <p:cNvPr id="4" name="Slide Number Placeholder 3">
            <a:extLst>
              <a:ext uri="{FF2B5EF4-FFF2-40B4-BE49-F238E27FC236}">
                <a16:creationId xmlns:a16="http://schemas.microsoft.com/office/drawing/2014/main" id="{7F22AB9E-74CB-2CB3-6B95-EBAE852BB88B}"/>
              </a:ext>
            </a:extLst>
          </p:cNvPr>
          <p:cNvSpPr>
            <a:spLocks noGrp="1"/>
          </p:cNvSpPr>
          <p:nvPr>
            <p:ph type="sldNum" sz="quarter" idx="12"/>
          </p:nvPr>
        </p:nvSpPr>
        <p:spPr/>
        <p:txBody>
          <a:bodyPr/>
          <a:lstStyle/>
          <a:p>
            <a:fld id="{F9AB4AAD-7D95-4EA7-9734-52571C4B4A51}" type="slidenum">
              <a:rPr lang="en-US" smtClean="0"/>
              <a:t>5</a:t>
            </a:fld>
            <a:endParaRPr lang="en-US"/>
          </a:p>
        </p:txBody>
      </p:sp>
      <p:sp>
        <p:nvSpPr>
          <p:cNvPr id="7" name="TextBox 6">
            <a:extLst>
              <a:ext uri="{FF2B5EF4-FFF2-40B4-BE49-F238E27FC236}">
                <a16:creationId xmlns:a16="http://schemas.microsoft.com/office/drawing/2014/main" id="{1365D311-FCF9-6D91-2004-2C3288FD9E86}"/>
              </a:ext>
            </a:extLst>
          </p:cNvPr>
          <p:cNvSpPr txBox="1"/>
          <p:nvPr/>
        </p:nvSpPr>
        <p:spPr>
          <a:xfrm>
            <a:off x="2020182" y="4444187"/>
            <a:ext cx="8442251" cy="369332"/>
          </a:xfrm>
          <a:prstGeom prst="rect">
            <a:avLst/>
          </a:prstGeom>
          <a:noFill/>
        </p:spPr>
        <p:txBody>
          <a:bodyPr wrap="square">
            <a:spAutoFit/>
          </a:bodyPr>
          <a:lstStyle/>
          <a:p>
            <a:r>
              <a:rPr lang="en-US" sz="1800" b="0" i="0" u="none" strike="noStrike" baseline="0" dirty="0">
                <a:latin typeface="ArialMT"/>
              </a:rPr>
              <a:t>Encoding model evaluation: Selection of novel drive and suppress sentences</a:t>
            </a:r>
            <a:endParaRPr lang="en-IN" dirty="0"/>
          </a:p>
        </p:txBody>
      </p:sp>
      <p:pic>
        <p:nvPicPr>
          <p:cNvPr id="8" name="Picture 7">
            <a:extLst>
              <a:ext uri="{FF2B5EF4-FFF2-40B4-BE49-F238E27FC236}">
                <a16:creationId xmlns:a16="http://schemas.microsoft.com/office/drawing/2014/main" id="{F81832A3-710A-A609-6990-3C1B8253F715}"/>
              </a:ext>
            </a:extLst>
          </p:cNvPr>
          <p:cNvPicPr>
            <a:picLocks noChangeAspect="1"/>
          </p:cNvPicPr>
          <p:nvPr/>
        </p:nvPicPr>
        <p:blipFill>
          <a:blip r:embed="rId3"/>
          <a:stretch>
            <a:fillRect/>
          </a:stretch>
        </p:blipFill>
        <p:spPr>
          <a:xfrm>
            <a:off x="256354" y="1794293"/>
            <a:ext cx="11722989" cy="2320290"/>
          </a:xfrm>
          <a:prstGeom prst="rect">
            <a:avLst/>
          </a:prstGeom>
        </p:spPr>
      </p:pic>
      <p:sp>
        <p:nvSpPr>
          <p:cNvPr id="9" name="TextBox 8">
            <a:extLst>
              <a:ext uri="{FF2B5EF4-FFF2-40B4-BE49-F238E27FC236}">
                <a16:creationId xmlns:a16="http://schemas.microsoft.com/office/drawing/2014/main" id="{A887AB65-FD95-A386-1597-5277B48A2E68}"/>
              </a:ext>
            </a:extLst>
          </p:cNvPr>
          <p:cNvSpPr txBox="1"/>
          <p:nvPr/>
        </p:nvSpPr>
        <p:spPr>
          <a:xfrm>
            <a:off x="0" y="6361215"/>
            <a:ext cx="3814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Calibri" panose="020F0502020204030204"/>
              </a:rPr>
              <a:t>Tuckute</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Nat. Hum.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Behav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a:t>
            </a:r>
          </a:p>
        </p:txBody>
      </p:sp>
    </p:spTree>
    <p:extLst>
      <p:ext uri="{BB962C8B-B14F-4D97-AF65-F5344CB8AC3E}">
        <p14:creationId xmlns:p14="http://schemas.microsoft.com/office/powerpoint/2010/main" val="258712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90D4-9046-AE52-667A-D58913460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F8560-BDFF-321D-F735-B56FB0D27969}"/>
              </a:ext>
            </a:extLst>
          </p:cNvPr>
          <p:cNvSpPr>
            <a:spLocks noGrp="1"/>
          </p:cNvSpPr>
          <p:nvPr>
            <p:ph type="title"/>
          </p:nvPr>
        </p:nvSpPr>
        <p:spPr>
          <a:xfrm>
            <a:off x="287076" y="-7021"/>
            <a:ext cx="11756065" cy="1325563"/>
          </a:xfrm>
        </p:spPr>
        <p:txBody>
          <a:bodyPr>
            <a:normAutofit/>
          </a:bodyPr>
          <a:lstStyle/>
          <a:p>
            <a:r>
              <a:rPr lang="en-US" sz="3600" b="1" dirty="0"/>
              <a:t>Model-selected sentences control language network responses</a:t>
            </a:r>
            <a:endParaRPr lang="en-IN" sz="3600" b="1" dirty="0"/>
          </a:p>
        </p:txBody>
      </p:sp>
      <p:sp>
        <p:nvSpPr>
          <p:cNvPr id="3" name="Footer Placeholder 2">
            <a:extLst>
              <a:ext uri="{FF2B5EF4-FFF2-40B4-BE49-F238E27FC236}">
                <a16:creationId xmlns:a16="http://schemas.microsoft.com/office/drawing/2014/main" id="{F7FA3798-5CCA-812C-1BE1-9077889A1291}"/>
              </a:ext>
            </a:extLst>
          </p:cNvPr>
          <p:cNvSpPr>
            <a:spLocks noGrp="1"/>
          </p:cNvSpPr>
          <p:nvPr>
            <p:ph type="ftr" sz="quarter" idx="11"/>
          </p:nvPr>
        </p:nvSpPr>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
        <p:nvSpPr>
          <p:cNvPr id="4" name="Slide Number Placeholder 3">
            <a:extLst>
              <a:ext uri="{FF2B5EF4-FFF2-40B4-BE49-F238E27FC236}">
                <a16:creationId xmlns:a16="http://schemas.microsoft.com/office/drawing/2014/main" id="{2D884D73-12DE-3819-096C-C641BC7CBE66}"/>
              </a:ext>
            </a:extLst>
          </p:cNvPr>
          <p:cNvSpPr>
            <a:spLocks noGrp="1"/>
          </p:cNvSpPr>
          <p:nvPr>
            <p:ph type="sldNum" sz="quarter" idx="12"/>
          </p:nvPr>
        </p:nvSpPr>
        <p:spPr/>
        <p:txBody>
          <a:bodyPr/>
          <a:lstStyle/>
          <a:p>
            <a:fld id="{F9AB4AAD-7D95-4EA7-9734-52571C4B4A51}" type="slidenum">
              <a:rPr lang="en-US" smtClean="0"/>
              <a:t>6</a:t>
            </a:fld>
            <a:endParaRPr lang="en-US"/>
          </a:p>
        </p:txBody>
      </p:sp>
      <p:sp>
        <p:nvSpPr>
          <p:cNvPr id="7" name="TextBox 6">
            <a:extLst>
              <a:ext uri="{FF2B5EF4-FFF2-40B4-BE49-F238E27FC236}">
                <a16:creationId xmlns:a16="http://schemas.microsoft.com/office/drawing/2014/main" id="{31F862D4-0A1E-8B2F-77A0-30D93C6CD5FE}"/>
              </a:ext>
            </a:extLst>
          </p:cNvPr>
          <p:cNvSpPr txBox="1"/>
          <p:nvPr/>
        </p:nvSpPr>
        <p:spPr>
          <a:xfrm>
            <a:off x="2020182" y="4444187"/>
            <a:ext cx="8442251" cy="369332"/>
          </a:xfrm>
          <a:prstGeom prst="rect">
            <a:avLst/>
          </a:prstGeom>
          <a:noFill/>
        </p:spPr>
        <p:txBody>
          <a:bodyPr wrap="square">
            <a:spAutoFit/>
          </a:bodyPr>
          <a:lstStyle/>
          <a:p>
            <a:pPr algn="ctr"/>
            <a:r>
              <a:rPr lang="en-US" sz="1800" b="0" i="0" u="none" strike="noStrike" baseline="0" dirty="0">
                <a:latin typeface="ArialMT"/>
              </a:rPr>
              <a:t>Sentence Examples from each condition</a:t>
            </a:r>
            <a:endParaRPr lang="en-IN" dirty="0"/>
          </a:p>
        </p:txBody>
      </p:sp>
      <p:sp>
        <p:nvSpPr>
          <p:cNvPr id="9" name="TextBox 8">
            <a:extLst>
              <a:ext uri="{FF2B5EF4-FFF2-40B4-BE49-F238E27FC236}">
                <a16:creationId xmlns:a16="http://schemas.microsoft.com/office/drawing/2014/main" id="{24B92AF5-1F68-F362-2854-B30398B0D992}"/>
              </a:ext>
            </a:extLst>
          </p:cNvPr>
          <p:cNvSpPr txBox="1"/>
          <p:nvPr/>
        </p:nvSpPr>
        <p:spPr>
          <a:xfrm>
            <a:off x="0" y="6361215"/>
            <a:ext cx="3814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Calibri" panose="020F0502020204030204"/>
              </a:rPr>
              <a:t>Tuckute</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Nat. Hum.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Behav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a:t>
            </a:r>
          </a:p>
        </p:txBody>
      </p:sp>
      <p:pic>
        <p:nvPicPr>
          <p:cNvPr id="8" name="Picture 7">
            <a:extLst>
              <a:ext uri="{FF2B5EF4-FFF2-40B4-BE49-F238E27FC236}">
                <a16:creationId xmlns:a16="http://schemas.microsoft.com/office/drawing/2014/main" id="{FA0B8E0A-C40D-CEB1-C1D5-CA318245C40D}"/>
              </a:ext>
            </a:extLst>
          </p:cNvPr>
          <p:cNvPicPr>
            <a:picLocks noChangeAspect="1"/>
          </p:cNvPicPr>
          <p:nvPr/>
        </p:nvPicPr>
        <p:blipFill>
          <a:blip r:embed="rId3"/>
          <a:stretch>
            <a:fillRect/>
          </a:stretch>
        </p:blipFill>
        <p:spPr>
          <a:xfrm>
            <a:off x="469384" y="1681756"/>
            <a:ext cx="11059001" cy="2504123"/>
          </a:xfrm>
          <a:prstGeom prst="rect">
            <a:avLst/>
          </a:prstGeom>
        </p:spPr>
      </p:pic>
    </p:spTree>
    <p:extLst>
      <p:ext uri="{BB962C8B-B14F-4D97-AF65-F5344CB8AC3E}">
        <p14:creationId xmlns:p14="http://schemas.microsoft.com/office/powerpoint/2010/main" val="204214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6575-FAA6-9BB9-CA8C-4BAA0DD04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8C29B-E66A-4FDA-C6AA-39AAC4EB7699}"/>
              </a:ext>
            </a:extLst>
          </p:cNvPr>
          <p:cNvSpPr>
            <a:spLocks noGrp="1"/>
          </p:cNvSpPr>
          <p:nvPr>
            <p:ph type="title"/>
          </p:nvPr>
        </p:nvSpPr>
        <p:spPr>
          <a:xfrm>
            <a:off x="287076" y="-7021"/>
            <a:ext cx="11756065" cy="1325563"/>
          </a:xfrm>
        </p:spPr>
        <p:txBody>
          <a:bodyPr>
            <a:normAutofit/>
          </a:bodyPr>
          <a:lstStyle/>
          <a:p>
            <a:r>
              <a:rPr lang="en-US" sz="3600" b="1" dirty="0"/>
              <a:t>Model-selected sentences control language network responses</a:t>
            </a:r>
            <a:endParaRPr lang="en-IN" sz="3600" b="1" dirty="0"/>
          </a:p>
        </p:txBody>
      </p:sp>
      <p:sp>
        <p:nvSpPr>
          <p:cNvPr id="3" name="Footer Placeholder 2">
            <a:extLst>
              <a:ext uri="{FF2B5EF4-FFF2-40B4-BE49-F238E27FC236}">
                <a16:creationId xmlns:a16="http://schemas.microsoft.com/office/drawing/2014/main" id="{89722C49-5886-FF27-46A1-7049707479B5}"/>
              </a:ext>
            </a:extLst>
          </p:cNvPr>
          <p:cNvSpPr>
            <a:spLocks noGrp="1"/>
          </p:cNvSpPr>
          <p:nvPr>
            <p:ph type="ftr" sz="quarter" idx="11"/>
          </p:nvPr>
        </p:nvSpPr>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
        <p:nvSpPr>
          <p:cNvPr id="4" name="Slide Number Placeholder 3">
            <a:extLst>
              <a:ext uri="{FF2B5EF4-FFF2-40B4-BE49-F238E27FC236}">
                <a16:creationId xmlns:a16="http://schemas.microsoft.com/office/drawing/2014/main" id="{9C23FA46-5EEC-A3AF-FC94-A10DA30A0C59}"/>
              </a:ext>
            </a:extLst>
          </p:cNvPr>
          <p:cNvSpPr>
            <a:spLocks noGrp="1"/>
          </p:cNvSpPr>
          <p:nvPr>
            <p:ph type="sldNum" sz="quarter" idx="12"/>
          </p:nvPr>
        </p:nvSpPr>
        <p:spPr/>
        <p:txBody>
          <a:bodyPr/>
          <a:lstStyle/>
          <a:p>
            <a:fld id="{F9AB4AAD-7D95-4EA7-9734-52571C4B4A51}" type="slidenum">
              <a:rPr lang="en-US" smtClean="0"/>
              <a:t>7</a:t>
            </a:fld>
            <a:endParaRPr lang="en-US"/>
          </a:p>
        </p:txBody>
      </p:sp>
      <p:sp>
        <p:nvSpPr>
          <p:cNvPr id="9" name="TextBox 8">
            <a:extLst>
              <a:ext uri="{FF2B5EF4-FFF2-40B4-BE49-F238E27FC236}">
                <a16:creationId xmlns:a16="http://schemas.microsoft.com/office/drawing/2014/main" id="{8FD069F2-5B64-5EC0-F655-068BD6266FFC}"/>
              </a:ext>
            </a:extLst>
          </p:cNvPr>
          <p:cNvSpPr txBox="1"/>
          <p:nvPr/>
        </p:nvSpPr>
        <p:spPr>
          <a:xfrm>
            <a:off x="0" y="6361215"/>
            <a:ext cx="38143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prstClr val="black"/>
                </a:solidFill>
                <a:latin typeface="Calibri" panose="020F0502020204030204"/>
              </a:rPr>
              <a:t>Tuckute</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Nat. Hum.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Behav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a:t>
            </a:r>
          </a:p>
        </p:txBody>
      </p:sp>
      <p:pic>
        <p:nvPicPr>
          <p:cNvPr id="6" name="Picture 5">
            <a:extLst>
              <a:ext uri="{FF2B5EF4-FFF2-40B4-BE49-F238E27FC236}">
                <a16:creationId xmlns:a16="http://schemas.microsoft.com/office/drawing/2014/main" id="{5188CF41-03EC-1CE3-51EC-64F84CBDBC37}"/>
              </a:ext>
            </a:extLst>
          </p:cNvPr>
          <p:cNvPicPr>
            <a:picLocks noChangeAspect="1"/>
          </p:cNvPicPr>
          <p:nvPr/>
        </p:nvPicPr>
        <p:blipFill>
          <a:blip r:embed="rId3"/>
          <a:srcRect t="7056" r="35087"/>
          <a:stretch>
            <a:fillRect/>
          </a:stretch>
        </p:blipFill>
        <p:spPr>
          <a:xfrm>
            <a:off x="1780214" y="983847"/>
            <a:ext cx="8753221" cy="4329607"/>
          </a:xfrm>
          <a:prstGeom prst="rect">
            <a:avLst/>
          </a:prstGeom>
        </p:spPr>
      </p:pic>
      <p:sp>
        <p:nvSpPr>
          <p:cNvPr id="10" name="TextBox 9">
            <a:extLst>
              <a:ext uri="{FF2B5EF4-FFF2-40B4-BE49-F238E27FC236}">
                <a16:creationId xmlns:a16="http://schemas.microsoft.com/office/drawing/2014/main" id="{B79A502A-CCC6-8CED-70FB-C13911B3892D}"/>
              </a:ext>
            </a:extLst>
          </p:cNvPr>
          <p:cNvSpPr txBox="1"/>
          <p:nvPr/>
        </p:nvSpPr>
        <p:spPr>
          <a:xfrm>
            <a:off x="256354" y="5259602"/>
            <a:ext cx="11272031" cy="830997"/>
          </a:xfrm>
          <a:prstGeom prst="rect">
            <a:avLst/>
          </a:prstGeom>
          <a:noFill/>
        </p:spPr>
        <p:txBody>
          <a:bodyPr wrap="square">
            <a:spAutoFit/>
          </a:bodyPr>
          <a:lstStyle/>
          <a:p>
            <a:pPr algn="ctr"/>
            <a:r>
              <a:rPr lang="en-US" sz="2400" b="0" i="0" dirty="0">
                <a:solidFill>
                  <a:srgbClr val="1B1B1B"/>
                </a:solidFill>
                <a:effectLst/>
                <a:latin typeface="Cambria" panose="02040503050406030204" pitchFamily="18" charset="0"/>
              </a:rPr>
              <a:t>LLMs mimic human language (predict brain responses). </a:t>
            </a:r>
          </a:p>
          <a:p>
            <a:pPr algn="ctr"/>
            <a:r>
              <a:rPr lang="en-US" sz="2400" b="0" i="0" dirty="0">
                <a:solidFill>
                  <a:srgbClr val="1B1B1B"/>
                </a:solidFill>
                <a:effectLst/>
                <a:latin typeface="Cambria" panose="02040503050406030204" pitchFamily="18" charset="0"/>
              </a:rPr>
              <a:t>Also, enable </a:t>
            </a:r>
            <a:r>
              <a:rPr lang="en-US" sz="2400" b="0" i="0" u="sng" dirty="0">
                <a:solidFill>
                  <a:srgbClr val="1B1B1B"/>
                </a:solidFill>
                <a:effectLst/>
                <a:latin typeface="Cambria" panose="02040503050406030204" pitchFamily="18" charset="0"/>
              </a:rPr>
              <a:t>noninvasive control</a:t>
            </a:r>
            <a:r>
              <a:rPr lang="en-US" sz="2400" b="0" i="0" dirty="0">
                <a:solidFill>
                  <a:srgbClr val="1B1B1B"/>
                </a:solidFill>
                <a:effectLst/>
                <a:latin typeface="Cambria" panose="02040503050406030204" pitchFamily="18" charset="0"/>
              </a:rPr>
              <a:t> of neural activity in the  language network!</a:t>
            </a:r>
            <a:endParaRPr lang="en-IN" sz="2400" dirty="0"/>
          </a:p>
        </p:txBody>
      </p:sp>
    </p:spTree>
    <p:extLst>
      <p:ext uri="{BB962C8B-B14F-4D97-AF65-F5344CB8AC3E}">
        <p14:creationId xmlns:p14="http://schemas.microsoft.com/office/powerpoint/2010/main" val="283931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9AB3C86-FE2C-B337-755E-98D88133F91B}"/>
              </a:ext>
            </a:extLst>
          </p:cNvPr>
          <p:cNvSpPr/>
          <p:nvPr/>
        </p:nvSpPr>
        <p:spPr>
          <a:xfrm>
            <a:off x="515100" y="326549"/>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SG"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LMs are highly effective at predicting fMRI responses to language stimuli</a:t>
            </a:r>
            <a:endParaRPr kumimoji="0"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endParaRPr>
          </a:p>
        </p:txBody>
      </p:sp>
      <p:pic>
        <p:nvPicPr>
          <p:cNvPr id="9" name="Picture 8" descr="A screenshot of a diagram&#10;&#10;Description automatically generated">
            <a:extLst>
              <a:ext uri="{FF2B5EF4-FFF2-40B4-BE49-F238E27FC236}">
                <a16:creationId xmlns:a16="http://schemas.microsoft.com/office/drawing/2014/main" id="{546ACE20-ADB3-C9F8-2787-FC5D8AEA6C9A}"/>
              </a:ext>
            </a:extLst>
          </p:cNvPr>
          <p:cNvPicPr>
            <a:picLocks noChangeAspect="1"/>
          </p:cNvPicPr>
          <p:nvPr/>
        </p:nvPicPr>
        <p:blipFill>
          <a:blip r:embed="rId3">
            <a:extLst>
              <a:ext uri="{28A0092B-C50C-407E-A947-70E740481C1C}">
                <a14:useLocalDpi xmlns:a14="http://schemas.microsoft.com/office/drawing/2010/main" val="0"/>
              </a:ext>
            </a:extLst>
          </a:blip>
          <a:srcRect l="3024" r="28279" b="70511"/>
          <a:stretch/>
        </p:blipFill>
        <p:spPr>
          <a:xfrm>
            <a:off x="169708" y="2086583"/>
            <a:ext cx="11852581" cy="2684834"/>
          </a:xfrm>
          <a:prstGeom prst="rect">
            <a:avLst/>
          </a:prstGeom>
        </p:spPr>
      </p:pic>
      <p:sp>
        <p:nvSpPr>
          <p:cNvPr id="10" name="Google Shape;337;p44">
            <a:extLst>
              <a:ext uri="{FF2B5EF4-FFF2-40B4-BE49-F238E27FC236}">
                <a16:creationId xmlns:a16="http://schemas.microsoft.com/office/drawing/2014/main" id="{95030B3A-520A-1E23-FA10-65C59866C07B}"/>
              </a:ext>
            </a:extLst>
          </p:cNvPr>
          <p:cNvSpPr txBox="1"/>
          <p:nvPr/>
        </p:nvSpPr>
        <p:spPr>
          <a:xfrm>
            <a:off x="2089012" y="5583678"/>
            <a:ext cx="8013971" cy="523180"/>
          </a:xfrm>
          <a:prstGeom prst="rect">
            <a:avLst/>
          </a:prstGeom>
          <a:solidFill>
            <a:srgbClr val="FFF2CC"/>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What features of the language stimulus drive the response in each brain area?</a:t>
            </a:r>
            <a:endParaRPr kumimoji="0" sz="1733"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1" name="Rectangle 10">
            <a:extLst>
              <a:ext uri="{FF2B5EF4-FFF2-40B4-BE49-F238E27FC236}">
                <a16:creationId xmlns:a16="http://schemas.microsoft.com/office/drawing/2014/main" id="{85FB2596-A26F-844B-E7B6-7176D9DA5DEF}"/>
              </a:ext>
            </a:extLst>
          </p:cNvPr>
          <p:cNvSpPr/>
          <p:nvPr/>
        </p:nvSpPr>
        <p:spPr>
          <a:xfrm>
            <a:off x="184826" y="2480553"/>
            <a:ext cx="1254868" cy="19552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5DBCFEE-FBA1-6356-0064-D01934367C89}"/>
              </a:ext>
            </a:extLst>
          </p:cNvPr>
          <p:cNvSpPr/>
          <p:nvPr/>
        </p:nvSpPr>
        <p:spPr>
          <a:xfrm>
            <a:off x="1961744" y="2086583"/>
            <a:ext cx="4134255" cy="26848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6BD4E278-6858-917E-CA6F-6CD1FD4842DD}"/>
              </a:ext>
            </a:extLst>
          </p:cNvPr>
          <p:cNvSpPr/>
          <p:nvPr/>
        </p:nvSpPr>
        <p:spPr>
          <a:xfrm>
            <a:off x="7272553" y="2086583"/>
            <a:ext cx="4749736" cy="26848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5954CD1-DB45-E270-0CDE-AF85C564101B}"/>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Antonello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2025 http://arxiv.org/pdf/2410.00812</a:t>
            </a:r>
          </a:p>
        </p:txBody>
      </p:sp>
      <p:sp>
        <p:nvSpPr>
          <p:cNvPr id="3" name="Footer Placeholder 2">
            <a:extLst>
              <a:ext uri="{FF2B5EF4-FFF2-40B4-BE49-F238E27FC236}">
                <a16:creationId xmlns:a16="http://schemas.microsoft.com/office/drawing/2014/main" id="{4E7426EC-8099-8EBB-5C72-FA9AFEB12136}"/>
              </a:ext>
            </a:extLst>
          </p:cNvPr>
          <p:cNvSpPr>
            <a:spLocks noGrp="1"/>
          </p:cNvSpPr>
          <p:nvPr>
            <p:ph type="ftr" sz="quarter" idx="11"/>
          </p:nvPr>
        </p:nvSpPr>
        <p:spPr>
          <a:xfrm>
            <a:off x="4038600" y="6356350"/>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18039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Google Shape;136;g22857952a9e_0_169">
            <a:extLst>
              <a:ext uri="{FF2B5EF4-FFF2-40B4-BE49-F238E27FC236}">
                <a16:creationId xmlns:a16="http://schemas.microsoft.com/office/drawing/2014/main" id="{59AB3C86-FE2C-B337-755E-98D88133F91B}"/>
              </a:ext>
            </a:extLst>
          </p:cNvPr>
          <p:cNvSpPr/>
          <p:nvPr/>
        </p:nvSpPr>
        <p:spPr>
          <a:xfrm>
            <a:off x="268061" y="73630"/>
            <a:ext cx="11161800" cy="947773"/>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1200" cap="none" spc="0" normalizeH="0" baseline="0" noProof="0" dirty="0">
                <a:ln>
                  <a:noFill/>
                </a:ln>
                <a:effectLst/>
                <a:uLnTx/>
                <a:uFillTx/>
                <a:latin typeface="Calibri Light" panose="020F0302020204030204" pitchFamily="34" charset="0"/>
                <a:ea typeface="Helvetica Neue"/>
                <a:cs typeface="Calibri Light" panose="020F0302020204030204" pitchFamily="34" charset="0"/>
                <a:sym typeface="Helvetica Neue"/>
              </a:rPr>
              <a:t>Methodological details</a:t>
            </a:r>
          </a:p>
        </p:txBody>
      </p:sp>
      <p:sp>
        <p:nvSpPr>
          <p:cNvPr id="3" name="Google Shape;701;p37">
            <a:extLst>
              <a:ext uri="{FF2B5EF4-FFF2-40B4-BE49-F238E27FC236}">
                <a16:creationId xmlns:a16="http://schemas.microsoft.com/office/drawing/2014/main" id="{BA112E27-852A-2724-6FE1-09F56D793CF5}"/>
              </a:ext>
            </a:extLst>
          </p:cNvPr>
          <p:cNvSpPr txBox="1"/>
          <p:nvPr/>
        </p:nvSpPr>
        <p:spPr>
          <a:xfrm>
            <a:off x="268061" y="932394"/>
            <a:ext cx="6875600" cy="1515246"/>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Data collection:</a:t>
            </a:r>
            <a:endParaRPr kumimoji="0" sz="24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O</a:t>
            </a:r>
            <a:r>
              <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ne set of fMRI data is for fitting encoding models</a:t>
            </a: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Second set is for selectively driving brain regions</a:t>
            </a:r>
            <a:endParaRPr kumimoji="0"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4" name="Google Shape;701;p37">
            <a:extLst>
              <a:ext uri="{FF2B5EF4-FFF2-40B4-BE49-F238E27FC236}">
                <a16:creationId xmlns:a16="http://schemas.microsoft.com/office/drawing/2014/main" id="{94C36B43-7EC9-6F0B-027D-C30A89AEE3F6}"/>
              </a:ext>
            </a:extLst>
          </p:cNvPr>
          <p:cNvSpPr txBox="1"/>
          <p:nvPr/>
        </p:nvSpPr>
        <p:spPr>
          <a:xfrm>
            <a:off x="6096000" y="2224657"/>
            <a:ext cx="6875600" cy="1515246"/>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LLMs:</a:t>
            </a:r>
            <a:endParaRPr kumimoji="0" sz="24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LLaMA-30B – 18</a:t>
            </a:r>
            <a:r>
              <a:rPr kumimoji="0" lang="en-US" sz="1600" b="0" i="0" u="none" strike="noStrike" kern="1200" cap="none" spc="0" normalizeH="0" baseline="30000" noProof="0" dirty="0">
                <a:ln>
                  <a:noFill/>
                </a:ln>
                <a:solidFill>
                  <a:prstClr val="black"/>
                </a:solidFill>
                <a:effectLst/>
                <a:uLnTx/>
                <a:uFillTx/>
                <a:latin typeface="Montserrat"/>
                <a:ea typeface="Montserrat"/>
                <a:cs typeface="Montserrat"/>
                <a:sym typeface="Montserrat"/>
              </a:rPr>
              <a:t>th</a:t>
            </a: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 layer for feature selection</a:t>
            </a:r>
            <a:endPar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OPT-30B – 33</a:t>
            </a:r>
            <a:r>
              <a:rPr kumimoji="0" lang="en" sz="1600" b="0" i="0" u="none" strike="noStrike" kern="1200" cap="none" spc="0" normalizeH="0" baseline="30000" noProof="0" dirty="0">
                <a:ln>
                  <a:noFill/>
                </a:ln>
                <a:solidFill>
                  <a:prstClr val="black"/>
                </a:solidFill>
                <a:effectLst/>
                <a:uLnTx/>
                <a:uFillTx/>
                <a:latin typeface="Montserrat"/>
                <a:ea typeface="Montserrat"/>
                <a:cs typeface="Montserrat"/>
                <a:sym typeface="Montserrat"/>
              </a:rPr>
              <a:t>rd</a:t>
            </a:r>
            <a:r>
              <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 layer for feature selection</a:t>
            </a:r>
            <a:endParaRPr kumimoji="0"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5" name="Google Shape;701;p37">
            <a:extLst>
              <a:ext uri="{FF2B5EF4-FFF2-40B4-BE49-F238E27FC236}">
                <a16:creationId xmlns:a16="http://schemas.microsoft.com/office/drawing/2014/main" id="{ED51E39F-3C54-6ED9-D298-69EF4898DA0D}"/>
              </a:ext>
            </a:extLst>
          </p:cNvPr>
          <p:cNvSpPr txBox="1"/>
          <p:nvPr/>
        </p:nvSpPr>
        <p:spPr>
          <a:xfrm>
            <a:off x="268061" y="3512668"/>
            <a:ext cx="6875600" cy="1515246"/>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Encoding models performance:</a:t>
            </a:r>
            <a:endParaRPr kumimoji="0" sz="24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LLaMA-30B – mean voxel correlation of about 0.132</a:t>
            </a:r>
            <a:endPar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OPT-30B – mean voxel correlation of about 0.128</a:t>
            </a:r>
            <a:endParaRPr kumimoji="0"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6" name="Google Shape;701;p37">
            <a:extLst>
              <a:ext uri="{FF2B5EF4-FFF2-40B4-BE49-F238E27FC236}">
                <a16:creationId xmlns:a16="http://schemas.microsoft.com/office/drawing/2014/main" id="{EEF55A79-6F59-C047-B2F8-7BE89D5AA2BE}"/>
              </a:ext>
            </a:extLst>
          </p:cNvPr>
          <p:cNvSpPr txBox="1"/>
          <p:nvPr/>
        </p:nvSpPr>
        <p:spPr>
          <a:xfrm>
            <a:off x="6096000" y="4804931"/>
            <a:ext cx="6096000" cy="2081555"/>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dirty="0">
                <a:ln>
                  <a:noFill/>
                </a:ln>
                <a:solidFill>
                  <a:prstClr val="black"/>
                </a:solidFill>
                <a:effectLst/>
                <a:uLnTx/>
                <a:uFillTx/>
                <a:latin typeface="Montserrat"/>
                <a:ea typeface="Montserrat"/>
                <a:cs typeface="Montserrat"/>
                <a:sym typeface="Montserrat"/>
              </a:rPr>
              <a:t>Voxel selection for explanation:</a:t>
            </a:r>
            <a:endParaRPr kumimoji="0" sz="24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Apply PCA on the learned ridge weights across all well-modeled voxels</a:t>
            </a:r>
            <a:endParaRPr kumimoji="0" lang="en"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a:p>
            <a:pPr marL="609585" marR="0" lvl="0" indent="-406390" algn="l" defTabSz="914400" rtl="0" eaLnBrk="1" fontAlgn="auto" latinLnBrk="0" hangingPunct="1">
              <a:lnSpc>
                <a:spcPct val="115000"/>
              </a:lnSpc>
              <a:spcBef>
                <a:spcPts val="1333"/>
              </a:spcBef>
              <a:spcAft>
                <a:spcPts val="0"/>
              </a:spcAft>
              <a:buClrTx/>
              <a:buSzPts val="1200"/>
              <a:buFont typeface="Montserrat"/>
              <a:buChar char="●"/>
              <a:tabLst/>
              <a:defRPr/>
            </a:pPr>
            <a:r>
              <a:rPr kumimoji="0" lang="en-US" sz="1600" b="0" i="0" u="none" strike="noStrike" kern="1200" cap="none" spc="0" normalizeH="0" baseline="0" noProof="0" dirty="0">
                <a:ln>
                  <a:noFill/>
                </a:ln>
                <a:solidFill>
                  <a:prstClr val="black"/>
                </a:solidFill>
                <a:effectLst/>
                <a:uLnTx/>
                <a:uFillTx/>
                <a:latin typeface="Montserrat"/>
                <a:ea typeface="Montserrat"/>
                <a:cs typeface="Montserrat"/>
                <a:sym typeface="Montserrat"/>
              </a:rPr>
              <a:t>Project all voxels to first 4 PCs and perform uniform sampling.</a:t>
            </a:r>
            <a:endParaRPr kumimoji="0" sz="1600" b="0" i="0" u="none" strike="noStrike" kern="120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2" name="TextBox 1">
            <a:extLst>
              <a:ext uri="{FF2B5EF4-FFF2-40B4-BE49-F238E27FC236}">
                <a16:creationId xmlns:a16="http://schemas.microsoft.com/office/drawing/2014/main" id="{BAB7534C-3E94-B592-7A83-5D411273F693}"/>
              </a:ext>
            </a:extLst>
          </p:cNvPr>
          <p:cNvSpPr txBox="1"/>
          <p:nvPr/>
        </p:nvSpPr>
        <p:spPr>
          <a:xfrm>
            <a:off x="0" y="6233621"/>
            <a:ext cx="38143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Antonello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et 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arXiv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2025 http://arxiv.org/pdf/2410.00812</a:t>
            </a:r>
          </a:p>
        </p:txBody>
      </p:sp>
      <p:sp>
        <p:nvSpPr>
          <p:cNvPr id="8" name="Footer Placeholder 2">
            <a:extLst>
              <a:ext uri="{FF2B5EF4-FFF2-40B4-BE49-F238E27FC236}">
                <a16:creationId xmlns:a16="http://schemas.microsoft.com/office/drawing/2014/main" id="{79024F32-A200-FC7E-9C32-31C3EA0D5EA7}"/>
              </a:ext>
            </a:extLst>
          </p:cNvPr>
          <p:cNvSpPr>
            <a:spLocks noGrp="1"/>
          </p:cNvSpPr>
          <p:nvPr>
            <p:ph type="ftr" sz="quarter" idx="11"/>
          </p:nvPr>
        </p:nvSpPr>
        <p:spPr>
          <a:xfrm>
            <a:off x="3039133" y="6420147"/>
            <a:ext cx="4248150" cy="365125"/>
          </a:xfrm>
        </p:spPr>
        <p:txBody>
          <a:bodyPr/>
          <a:lstStyle/>
          <a:p>
            <a:r>
              <a:rPr kumimoji="0" lang="en-IN" sz="1600" b="0" i="0" u="none" strike="noStrike" kern="1200" cap="none" spc="0" normalizeH="0" baseline="0" noProof="0">
                <a:ln>
                  <a:noFill/>
                </a:ln>
                <a:solidFill>
                  <a:srgbClr val="00B050"/>
                </a:solidFill>
                <a:effectLst/>
                <a:uLnTx/>
                <a:uFillTx/>
                <a:latin typeface="+mn-lt"/>
                <a:ea typeface="+mn-ea"/>
                <a:cs typeface="+mn-cs"/>
              </a:rPr>
              <a:t>AAAI 2026: Brain-Inspired AI 2.0</a:t>
            </a:r>
            <a:endParaRPr lang="en-US" dirty="0"/>
          </a:p>
        </p:txBody>
      </p:sp>
    </p:spTree>
    <p:extLst>
      <p:ext uri="{BB962C8B-B14F-4D97-AF65-F5344CB8AC3E}">
        <p14:creationId xmlns:p14="http://schemas.microsoft.com/office/powerpoint/2010/main" val="267268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18399</TotalTime>
  <Words>8264</Words>
  <Application>Microsoft Office PowerPoint</Application>
  <PresentationFormat>Widescreen</PresentationFormat>
  <Paragraphs>529</Paragraphs>
  <Slides>32</Slides>
  <Notes>30</Notes>
  <HiddenSlides>1</HiddenSlides>
  <MMClips>3</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32</vt:i4>
      </vt:variant>
    </vt:vector>
  </HeadingPairs>
  <TitlesOfParts>
    <vt:vector size="51" baseType="lpstr">
      <vt:lpstr>AdvCaceiliaHVY</vt:lpstr>
      <vt:lpstr>AdvOTe3b1fbf3.B</vt:lpstr>
      <vt:lpstr>AdvOTf0129623</vt:lpstr>
      <vt:lpstr>AdvPS44A44B</vt:lpstr>
      <vt:lpstr>Aptos</vt:lpstr>
      <vt:lpstr>Aptos Display</vt:lpstr>
      <vt:lpstr>Arial</vt:lpstr>
      <vt:lpstr>ArialMT</vt:lpstr>
      <vt:lpstr>Calibri</vt:lpstr>
      <vt:lpstr>Calibri Light</vt:lpstr>
      <vt:lpstr>Cambria</vt:lpstr>
      <vt:lpstr>Montserrat</vt:lpstr>
      <vt:lpstr>Open Sans</vt:lpstr>
      <vt:lpstr>Roboto</vt:lpstr>
      <vt:lpstr>Office Theme</vt:lpstr>
      <vt:lpstr>2_Office Theme</vt:lpstr>
      <vt:lpstr>4_Office Theme</vt:lpstr>
      <vt:lpstr>1_Office Theme</vt:lpstr>
      <vt:lpstr>3_Office Theme</vt:lpstr>
      <vt:lpstr>Brain-Inspired AI 2.0: Aligning Language Models Across Languages and Modalities</vt:lpstr>
      <vt:lpstr>Agenda</vt:lpstr>
      <vt:lpstr>Agenda</vt:lpstr>
      <vt:lpstr>Model-selected sentences control language network responses</vt:lpstr>
      <vt:lpstr>Model-selected sentences control language network responses</vt:lpstr>
      <vt:lpstr>Model-selected sentences control language network responses</vt:lpstr>
      <vt:lpstr>Model-selected sentences control language network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What is Brain Decoding?</vt:lpstr>
      <vt:lpstr>Outline</vt:lpstr>
      <vt:lpstr>PowerPoint Presentation</vt:lpstr>
      <vt:lpstr>PowerPoint Presentation</vt:lpstr>
      <vt:lpstr>PowerPoint Presentation</vt:lpstr>
      <vt:lpstr>PowerPoint Presentation</vt:lpstr>
      <vt:lpstr>PowerPoint Presentation</vt:lpstr>
      <vt:lpstr>Agenda</vt:lpstr>
      <vt:lpstr>PowerPoint Presentation</vt:lpstr>
      <vt:lpstr>DNNs &amp; Brain Damage </vt:lpstr>
      <vt:lpstr>DNNs as a model organism</vt:lpstr>
      <vt:lpstr>A big thank you!</vt:lpstr>
      <vt:lpstr>References</vt:lpstr>
      <vt:lpstr>References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Decoding</dc:title>
  <dc:creator>Oota Reddy</dc:creator>
  <cp:lastModifiedBy>Raju Bapi</cp:lastModifiedBy>
  <cp:revision>1082</cp:revision>
  <dcterms:created xsi:type="dcterms:W3CDTF">2022-06-17T15:42:07Z</dcterms:created>
  <dcterms:modified xsi:type="dcterms:W3CDTF">2026-01-19T17:23:37Z</dcterms:modified>
</cp:coreProperties>
</file>