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 id="2147483667" r:id="rId2"/>
  </p:sldMasterIdLst>
  <p:notesMasterIdLst>
    <p:notesMasterId r:id="rId60"/>
  </p:notesMasterIdLst>
  <p:sldIdLst>
    <p:sldId id="256" r:id="rId3"/>
    <p:sldId id="257" r:id="rId4"/>
    <p:sldId id="466" r:id="rId5"/>
    <p:sldId id="467" r:id="rId6"/>
    <p:sldId id="527" r:id="rId7"/>
    <p:sldId id="528" r:id="rId8"/>
    <p:sldId id="261" r:id="rId9"/>
    <p:sldId id="532" r:id="rId10"/>
    <p:sldId id="262" r:id="rId11"/>
    <p:sldId id="263" r:id="rId12"/>
    <p:sldId id="264" r:id="rId13"/>
    <p:sldId id="266" r:id="rId14"/>
    <p:sldId id="529" r:id="rId15"/>
    <p:sldId id="269" r:id="rId16"/>
    <p:sldId id="270" r:id="rId17"/>
    <p:sldId id="271" r:id="rId18"/>
    <p:sldId id="275" r:id="rId19"/>
    <p:sldId id="280" r:id="rId20"/>
    <p:sldId id="283" r:id="rId21"/>
    <p:sldId id="286" r:id="rId22"/>
    <p:sldId id="530" r:id="rId23"/>
    <p:sldId id="299" r:id="rId24"/>
    <p:sldId id="300" r:id="rId25"/>
    <p:sldId id="301" r:id="rId26"/>
    <p:sldId id="302" r:id="rId27"/>
    <p:sldId id="303" r:id="rId28"/>
    <p:sldId id="304" r:id="rId29"/>
    <p:sldId id="305" r:id="rId30"/>
    <p:sldId id="306" r:id="rId31"/>
    <p:sldId id="308" r:id="rId32"/>
    <p:sldId id="309" r:id="rId33"/>
    <p:sldId id="311" r:id="rId34"/>
    <p:sldId id="312" r:id="rId35"/>
    <p:sldId id="531" r:id="rId36"/>
    <p:sldId id="534" r:id="rId37"/>
    <p:sldId id="535" r:id="rId38"/>
    <p:sldId id="536" r:id="rId39"/>
    <p:sldId id="537" r:id="rId40"/>
    <p:sldId id="538" r:id="rId41"/>
    <p:sldId id="539" r:id="rId42"/>
    <p:sldId id="540" r:id="rId43"/>
    <p:sldId id="546" r:id="rId44"/>
    <p:sldId id="541" r:id="rId45"/>
    <p:sldId id="542" r:id="rId46"/>
    <p:sldId id="543" r:id="rId47"/>
    <p:sldId id="544" r:id="rId48"/>
    <p:sldId id="545" r:id="rId49"/>
    <p:sldId id="547" r:id="rId50"/>
    <p:sldId id="548" r:id="rId51"/>
    <p:sldId id="468" r:id="rId52"/>
    <p:sldId id="469" r:id="rId53"/>
    <p:sldId id="470" r:id="rId54"/>
    <p:sldId id="471" r:id="rId55"/>
    <p:sldId id="472" r:id="rId56"/>
    <p:sldId id="473" r:id="rId57"/>
    <p:sldId id="464" r:id="rId58"/>
    <p:sldId id="465" r:id="rId59"/>
  </p:sldIdLst>
  <p:sldSz cx="12192000" cy="6858000"/>
  <p:notesSz cx="6858000" cy="9144000"/>
  <p:embeddedFontLst>
    <p:embeddedFont>
      <p:font typeface="Cambria Math" panose="02040503050406030204" pitchFamily="18" charset="0"/>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7" roundtripDataSignature="AMtx7mhihV5n2OAXWNqlT4JHXjkgufs4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A3CC1F-0E36-42D3-8A65-A63B99E2748A}">
  <a:tblStyle styleId="{ECA3CC1F-0E36-42D3-8A65-A63B99E2748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80" d="100"/>
          <a:sy n="80" d="100"/>
        </p:scale>
        <p:origin x="18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39"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font" Target="fonts/font1.fntdata"/><Relationship Id="rId237" Type="http://customschemas.google.com/relationships/presentationmetadata" Target="metadata"/><Relationship Id="rId19" Type="http://schemas.openxmlformats.org/officeDocument/2006/relationships/slide" Target="slides/slide17.xml"/><Relationship Id="rId24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238" Type="http://schemas.openxmlformats.org/officeDocument/2006/relationships/presProps" Target="presProps.xml"/><Relationship Id="rId241" Type="http://schemas.openxmlformats.org/officeDocument/2006/relationships/tableStyles" Target="tableStyles.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2" name="Google Shape;14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486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N" b="0" i="0">
                <a:solidFill>
                  <a:srgbClr val="000000"/>
                </a:solidFill>
                <a:latin typeface="Arial"/>
                <a:ea typeface="Arial"/>
                <a:cs typeface="Arial"/>
                <a:sym typeface="Arial"/>
              </a:rPr>
              <a:t>FMRI scans use the same basic principles of atomic physics as MRI scans, but MRI scans image anatomical structure whereas FMRI image metabolic function.  Thus, the images generated by MRI scans are like three dimensional pictures of anatomic structure.  The images generated by FMRI scans are images of metabolic activity within these anatomic structures.</a:t>
            </a:r>
            <a:endParaRPr/>
          </a:p>
        </p:txBody>
      </p:sp>
      <p:sp>
        <p:nvSpPr>
          <p:cNvPr id="220" name="Google Shape;22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11</a:t>
            </a:fld>
            <a:endParaRPr/>
          </a:p>
        </p:txBody>
      </p:sp>
    </p:spTree>
    <p:extLst>
      <p:ext uri="{BB962C8B-B14F-4D97-AF65-F5344CB8AC3E}">
        <p14:creationId xmlns:p14="http://schemas.microsoft.com/office/powerpoint/2010/main" val="68312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179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11AB5410-1D32-9732-43EA-0C7E2B6BEC05}"/>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E576C84B-A735-B138-F8F6-C5C8CBFE054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E9506AA9-FA0A-A052-5A32-6B81F243D6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1814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801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5327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000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6814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0890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315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7083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2AD0FE08-7EC8-F5AF-B521-B2A8C3F9AC33}"/>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2DFD5E73-F5BD-CEB4-5B24-44B9DB380C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EC635104-67F4-7A58-0BA2-0149CDD992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1484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770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4412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2760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969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IN"/>
              <a:t>Dependency-based Word2Vec: The dependency-based Word2Vec introduced in [22] is a Word2Vec model in which the context of the words is computed based on the dependency relations. </a:t>
            </a:r>
            <a:endParaRPr/>
          </a:p>
          <a:p>
            <a:pPr marL="171450" lvl="0" indent="-171450" algn="l" rtl="0">
              <a:spcBef>
                <a:spcPts val="0"/>
              </a:spcBef>
              <a:spcAft>
                <a:spcPts val="0"/>
              </a:spcAft>
              <a:buClr>
                <a:schemeClr val="dk1"/>
              </a:buClr>
              <a:buSzPts val="1200"/>
              <a:buFont typeface="Arial"/>
              <a:buChar char="•"/>
            </a:pPr>
            <a:r>
              <a:rPr lang="en-IN"/>
              <a:t>fastText: fastText is a modification of Word2Vec that takes morphological information into account</a:t>
            </a:r>
            <a:endParaRPr/>
          </a:p>
          <a:p>
            <a:pPr marL="171450" lvl="0" indent="-171450" algn="l" rtl="0">
              <a:spcBef>
                <a:spcPts val="0"/>
              </a:spcBef>
              <a:spcAft>
                <a:spcPts val="0"/>
              </a:spcAft>
              <a:buClr>
                <a:schemeClr val="dk1"/>
              </a:buClr>
              <a:buSzPts val="1200"/>
              <a:buFont typeface="Arial"/>
              <a:buChar char="•"/>
            </a:pPr>
            <a:r>
              <a:rPr lang="en-IN"/>
              <a:t>GloVe is a count-based method that performs a dimensionality reduction on the cooccurrence matrix</a:t>
            </a:r>
            <a:endParaRPr/>
          </a:p>
          <a:p>
            <a:pPr marL="171450" lvl="0" indent="-171450" algn="l" rtl="0">
              <a:spcBef>
                <a:spcPts val="0"/>
              </a:spcBef>
              <a:spcAft>
                <a:spcPts val="0"/>
              </a:spcAft>
              <a:buClr>
                <a:schemeClr val="dk1"/>
              </a:buClr>
              <a:buSzPts val="1200"/>
              <a:buFont typeface="Arial"/>
              <a:buChar char="•"/>
            </a:pPr>
            <a:r>
              <a:rPr lang="en-IN"/>
              <a:t>RWSGwn: RWSGwn embeddings are computed on WordNet with random walks and dimensionality reduction techniques</a:t>
            </a:r>
            <a:endParaRPr/>
          </a:p>
          <a:p>
            <a:pPr marL="171450" lvl="0" indent="-171450" algn="l" rtl="0">
              <a:spcBef>
                <a:spcPts val="0"/>
              </a:spcBef>
              <a:spcAft>
                <a:spcPts val="0"/>
              </a:spcAft>
              <a:buClr>
                <a:schemeClr val="dk1"/>
              </a:buClr>
              <a:buSzPts val="1200"/>
              <a:buFont typeface="Arial"/>
              <a:buChar char="•"/>
            </a:pPr>
            <a:r>
              <a:rPr lang="en-IN"/>
              <a:t>ConceptNet: ConceptNet is a knowledge graph that connects words and phrases of natural language with labeled edges, representing the general knowledge involved in understanding language. The ConceptNet embeddings are computed on a ConceptNet graph using the PPMI (</a:t>
            </a:r>
            <a:r>
              <a:rPr lang="en-IN" b="0" i="0">
                <a:solidFill>
                  <a:srgbClr val="4D5156"/>
                </a:solidFill>
                <a:latin typeface="arial"/>
                <a:ea typeface="arial"/>
                <a:cs typeface="arial"/>
                <a:sym typeface="arial"/>
              </a:rPr>
              <a:t>Positive Pointwise Mutual Information) </a:t>
            </a:r>
            <a:r>
              <a:rPr lang="en-IN"/>
              <a:t>method.</a:t>
            </a:r>
            <a:endParaRPr/>
          </a:p>
          <a:p>
            <a:pPr marL="171450" lvl="0" indent="-95250" algn="l" rtl="0">
              <a:spcBef>
                <a:spcPts val="0"/>
              </a:spcBef>
              <a:spcAft>
                <a:spcPts val="0"/>
              </a:spcAft>
              <a:buClr>
                <a:schemeClr val="dk1"/>
              </a:buClr>
              <a:buSzPts val="1200"/>
              <a:buFont typeface="Arial"/>
              <a:buNone/>
            </a:pPr>
            <a:endParaRPr/>
          </a:p>
        </p:txBody>
      </p:sp>
      <p:sp>
        <p:nvSpPr>
          <p:cNvPr id="639" name="Google Shape;63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26</a:t>
            </a:fld>
            <a:endParaRPr/>
          </a:p>
        </p:txBody>
      </p:sp>
    </p:spTree>
    <p:extLst>
      <p:ext uri="{BB962C8B-B14F-4D97-AF65-F5344CB8AC3E}">
        <p14:creationId xmlns:p14="http://schemas.microsoft.com/office/powerpoint/2010/main" val="1229504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3344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811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2942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1B6FE124-D7B1-9546-93FA-2A6E36D815E7}"/>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BC30DDF6-9FFF-2CFA-1B75-46BF09F8A54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2205CEB3-7FDC-7BF0-7409-9DB3C293DF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9460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9393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6460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05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4034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42166C1B-E843-1A58-826F-655205998AEF}"/>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79C2297C-AC9B-AAEB-9D92-A5578A1A817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FB844BFB-9CB9-B48F-D7F0-470E4E2BC7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0482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7014E77D-44EB-451D-98CA-79B5704341CE}"/>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BCE90BA6-D5B7-6126-A0A6-A0F7E19E818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C0993C67-A1EB-DF42-E976-0D5EE1D6C0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9969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C1103534-9D39-5B4A-C6D7-E50C71282396}"/>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CD2A298C-69EF-EF63-1FA4-F3A3EC09BEE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C4F84BB5-9271-F3EE-A754-2466310D81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3431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513A69E6-8C86-E8C6-8AF5-18B3FF3AB85F}"/>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4C260C5E-493E-D5D1-2696-D5EA41E8E78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91B163D1-8094-FB6B-D7F4-052EA7ACB0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1055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CEE5E456-DB04-B7F9-56E6-A1799A73333D}"/>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7287423A-30A2-5241-DD82-30739BA7DE4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647C1F2D-CBF6-774A-170C-1151C46AFFE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711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FFE76891-D7DE-A558-D25A-566A8A9B8552}"/>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F70D7FCE-C100-382C-68A1-D5054E0F2D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9FCA44C7-9F44-6ACD-4809-FC6FDC5764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276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B8F8ACE1-93D6-7406-CAB7-5569161AFA08}"/>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2FE0CC1B-66E9-DB0C-BE85-C9D24B7F9F1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E452A9E8-6302-AF69-DAF5-939B057C901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3666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0C10E054-E216-E1B2-8975-376E7BC81F30}"/>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8F631AB4-BF07-A888-6E37-E380894E418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FFCDCF04-CA42-9E7F-84BD-4718219F56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8991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0"/>
        <p:cNvGrpSpPr/>
        <p:nvPr/>
      </p:nvGrpSpPr>
      <p:grpSpPr>
        <a:xfrm>
          <a:off x="0" y="0"/>
          <a:ext cx="0" cy="0"/>
          <a:chOff x="0" y="0"/>
          <a:chExt cx="0" cy="0"/>
        </a:xfrm>
      </p:grpSpPr>
      <p:sp>
        <p:nvSpPr>
          <p:cNvPr id="3021" name="Google Shape;3021;p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2" name="Google Shape;3022;p2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3" name="Google Shape;3023;p2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N"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4"/>
        <p:cNvGrpSpPr/>
        <p:nvPr/>
      </p:nvGrpSpPr>
      <p:grpSpPr>
        <a:xfrm>
          <a:off x="0" y="0"/>
          <a:ext cx="0" cy="0"/>
          <a:chOff x="0" y="0"/>
          <a:chExt cx="0" cy="0"/>
        </a:xfrm>
      </p:grpSpPr>
      <p:sp>
        <p:nvSpPr>
          <p:cNvPr id="3035" name="Google Shape;3035;p2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6" name="Google Shape;3036;p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30CCD45A-61AC-C4B6-7C17-7D9A496A31B3}"/>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23750986-5A72-F824-706E-19F97C0BF25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A49A2F8F-C2E6-E459-D4B4-FD5D2CB874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007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934C9F75-96B7-136B-FD27-347640D310AB}"/>
            </a:ext>
          </a:extLst>
        </p:cNvPr>
        <p:cNvGrpSpPr/>
        <p:nvPr/>
      </p:nvGrpSpPr>
      <p:grpSpPr>
        <a:xfrm>
          <a:off x="0" y="0"/>
          <a:ext cx="0" cy="0"/>
          <a:chOff x="0" y="0"/>
          <a:chExt cx="0" cy="0"/>
        </a:xfrm>
      </p:grpSpPr>
      <p:sp>
        <p:nvSpPr>
          <p:cNvPr id="151" name="Google Shape;151;p2:notes">
            <a:extLst>
              <a:ext uri="{FF2B5EF4-FFF2-40B4-BE49-F238E27FC236}">
                <a16:creationId xmlns:a16="http://schemas.microsoft.com/office/drawing/2014/main" id="{6251088C-13C1-66FA-81B9-B2BA6002BEE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notes">
            <a:extLst>
              <a:ext uri="{FF2B5EF4-FFF2-40B4-BE49-F238E27FC236}">
                <a16:creationId xmlns:a16="http://schemas.microsoft.com/office/drawing/2014/main" id="{351E1AB4-6C34-19F5-5B80-DF07E656FE3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1712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566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D4BF66A6-1381-F124-EED2-D70C0EF865DB}"/>
            </a:ext>
          </a:extLst>
        </p:cNvPr>
        <p:cNvGrpSpPr/>
        <p:nvPr/>
      </p:nvGrpSpPr>
      <p:grpSpPr>
        <a:xfrm>
          <a:off x="0" y="0"/>
          <a:ext cx="0" cy="0"/>
          <a:chOff x="0" y="0"/>
          <a:chExt cx="0" cy="0"/>
        </a:xfrm>
      </p:grpSpPr>
      <p:sp>
        <p:nvSpPr>
          <p:cNvPr id="187" name="Google Shape;187;p6:notes">
            <a:extLst>
              <a:ext uri="{FF2B5EF4-FFF2-40B4-BE49-F238E27FC236}">
                <a16:creationId xmlns:a16="http://schemas.microsoft.com/office/drawing/2014/main" id="{37A45B57-1974-DD47-A3FF-A526893CE47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6:notes">
            <a:extLst>
              <a:ext uri="{FF2B5EF4-FFF2-40B4-BE49-F238E27FC236}">
                <a16:creationId xmlns:a16="http://schemas.microsoft.com/office/drawing/2014/main" id="{604E0955-8B8B-0AFD-3B39-CFCCEC80E45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56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9</a:t>
            </a:fld>
            <a:endParaRPr/>
          </a:p>
        </p:txBody>
      </p:sp>
    </p:spTree>
    <p:extLst>
      <p:ext uri="{BB962C8B-B14F-4D97-AF65-F5344CB8AC3E}">
        <p14:creationId xmlns:p14="http://schemas.microsoft.com/office/powerpoint/2010/main" val="419168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3"/>
        <p:cNvGrpSpPr/>
        <p:nvPr/>
      </p:nvGrpSpPr>
      <p:grpSpPr>
        <a:xfrm>
          <a:off x="0" y="0"/>
          <a:ext cx="0" cy="0"/>
          <a:chOff x="0" y="0"/>
          <a:chExt cx="0" cy="0"/>
        </a:xfrm>
      </p:grpSpPr>
      <p:sp>
        <p:nvSpPr>
          <p:cNvPr id="94" name="Google Shape;94;p214"/>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214"/>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14"/>
          <p:cNvSpPr txBox="1">
            <a:spLocks noGrp="1"/>
          </p:cNvSpPr>
          <p:nvPr>
            <p:ph type="dt" idx="10"/>
          </p:nvPr>
        </p:nvSpPr>
        <p:spPr>
          <a:xfrm>
            <a:off x="147638" y="6532575"/>
            <a:ext cx="38290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b="0" i="0" u="none" strike="noStrike" cap="none">
                <a:solidFill>
                  <a:srgbClr val="F4B08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3355FCA5-C9D3-440B-8DAA-CD3F273B5DEF}" type="datetime1">
              <a:rPr lang="en-US" smtClean="0"/>
              <a:t>28-Dec-25</a:t>
            </a:fld>
            <a:endParaRPr/>
          </a:p>
        </p:txBody>
      </p:sp>
      <p:sp>
        <p:nvSpPr>
          <p:cNvPr id="98" name="Google Shape;98;p214"/>
          <p:cNvSpPr txBox="1">
            <a:spLocks noGrp="1"/>
          </p:cNvSpPr>
          <p:nvPr>
            <p:ph type="sldNum" idx="12"/>
          </p:nvPr>
        </p:nvSpPr>
        <p:spPr>
          <a:xfrm>
            <a:off x="8610600" y="6532575"/>
            <a:ext cx="34290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b="0" i="0" u="none" strike="noStrike" cap="none">
                <a:solidFill>
                  <a:schemeClr val="dk1"/>
                </a:solidFill>
                <a:latin typeface="Calibri"/>
                <a:ea typeface="Calibri"/>
                <a:cs typeface="Calibri"/>
                <a:sym typeface="Calibri"/>
              </a:defRPr>
            </a:lvl1pPr>
            <a:lvl2pPr marL="0" marR="0" lvl="1" indent="0" algn="r" rtl="0">
              <a:spcBef>
                <a:spcPts val="0"/>
              </a:spcBef>
              <a:buNone/>
              <a:defRPr sz="1800" b="0" i="0" u="none" strike="noStrike" cap="none">
                <a:solidFill>
                  <a:schemeClr val="dk1"/>
                </a:solidFill>
                <a:latin typeface="Calibri"/>
                <a:ea typeface="Calibri"/>
                <a:cs typeface="Calibri"/>
                <a:sym typeface="Calibri"/>
              </a:defRPr>
            </a:lvl2pPr>
            <a:lvl3pPr marL="0" marR="0" lvl="2" indent="0" algn="r" rtl="0">
              <a:spcBef>
                <a:spcPts val="0"/>
              </a:spcBef>
              <a:buNone/>
              <a:defRPr sz="1800" b="0" i="0" u="none" strike="noStrike" cap="none">
                <a:solidFill>
                  <a:schemeClr val="dk1"/>
                </a:solidFill>
                <a:latin typeface="Calibri"/>
                <a:ea typeface="Calibri"/>
                <a:cs typeface="Calibri"/>
                <a:sym typeface="Calibri"/>
              </a:defRPr>
            </a:lvl3pPr>
            <a:lvl4pPr marL="0" marR="0" lvl="3" indent="0" algn="r" rtl="0">
              <a:spcBef>
                <a:spcPts val="0"/>
              </a:spcBef>
              <a:buNone/>
              <a:defRPr sz="1800" b="0" i="0" u="none" strike="noStrike" cap="none">
                <a:solidFill>
                  <a:schemeClr val="dk1"/>
                </a:solidFill>
                <a:latin typeface="Calibri"/>
                <a:ea typeface="Calibri"/>
                <a:cs typeface="Calibri"/>
                <a:sym typeface="Calibri"/>
              </a:defRPr>
            </a:lvl4pPr>
            <a:lvl5pPr marL="0" marR="0" lvl="4" indent="0" algn="r" rtl="0">
              <a:spcBef>
                <a:spcPts val="0"/>
              </a:spcBef>
              <a:buNone/>
              <a:defRPr sz="1800" b="0" i="0" u="none" strike="noStrike" cap="none">
                <a:solidFill>
                  <a:schemeClr val="dk1"/>
                </a:solidFill>
                <a:latin typeface="Calibri"/>
                <a:ea typeface="Calibri"/>
                <a:cs typeface="Calibri"/>
                <a:sym typeface="Calibri"/>
              </a:defRPr>
            </a:lvl5pPr>
            <a:lvl6pPr marL="0" marR="0" lvl="5" indent="0" algn="r" rtl="0">
              <a:spcBef>
                <a:spcPts val="0"/>
              </a:spcBef>
              <a:buNone/>
              <a:defRPr sz="1800" b="0" i="0" u="none" strike="noStrike" cap="none">
                <a:solidFill>
                  <a:schemeClr val="dk1"/>
                </a:solidFill>
                <a:latin typeface="Calibri"/>
                <a:ea typeface="Calibri"/>
                <a:cs typeface="Calibri"/>
                <a:sym typeface="Calibri"/>
              </a:defRPr>
            </a:lvl6pPr>
            <a:lvl7pPr marL="0" marR="0" lvl="6" indent="0" algn="r" rtl="0">
              <a:spcBef>
                <a:spcPts val="0"/>
              </a:spcBef>
              <a:buNone/>
              <a:defRPr sz="1800" b="0" i="0" u="none" strike="noStrike" cap="none">
                <a:solidFill>
                  <a:schemeClr val="dk1"/>
                </a:solidFill>
                <a:latin typeface="Calibri"/>
                <a:ea typeface="Calibri"/>
                <a:cs typeface="Calibri"/>
                <a:sym typeface="Calibri"/>
              </a:defRPr>
            </a:lvl7pPr>
            <a:lvl8pPr marL="0" marR="0" lvl="7" indent="0" algn="r" rtl="0">
              <a:spcBef>
                <a:spcPts val="0"/>
              </a:spcBef>
              <a:buNone/>
              <a:defRPr sz="1800" b="0" i="0" u="none" strike="noStrike" cap="none">
                <a:solidFill>
                  <a:schemeClr val="dk1"/>
                </a:solidFill>
                <a:latin typeface="Calibri"/>
                <a:ea typeface="Calibri"/>
                <a:cs typeface="Calibri"/>
                <a:sym typeface="Calibri"/>
              </a:defRPr>
            </a:lvl8pPr>
            <a:lvl9pPr marL="0" marR="0" lvl="8" indent="0" algn="r" rtl="0">
              <a:spcBef>
                <a:spcPts val="0"/>
              </a:spcBef>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
        <p:nvSpPr>
          <p:cNvPr id="99" name="Google Shape;99;p214"/>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8"/>
        <p:cNvGrpSpPr/>
        <p:nvPr/>
      </p:nvGrpSpPr>
      <p:grpSpPr>
        <a:xfrm>
          <a:off x="0" y="0"/>
          <a:ext cx="0" cy="0"/>
          <a:chOff x="0" y="0"/>
          <a:chExt cx="0" cy="0"/>
        </a:xfrm>
      </p:grpSpPr>
      <p:sp>
        <p:nvSpPr>
          <p:cNvPr id="109" name="Google Shape;109;p2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type="obj">
  <p:cSld name="OBJECT">
    <p:spTree>
      <p:nvGrpSpPr>
        <p:cNvPr id="1" name="Shape 111"/>
        <p:cNvGrpSpPr/>
        <p:nvPr/>
      </p:nvGrpSpPr>
      <p:grpSpPr>
        <a:xfrm>
          <a:off x="0" y="0"/>
          <a:ext cx="0" cy="0"/>
          <a:chOff x="0" y="0"/>
          <a:chExt cx="0" cy="0"/>
        </a:xfrm>
      </p:grpSpPr>
      <p:sp>
        <p:nvSpPr>
          <p:cNvPr id="112" name="Google Shape;112;p2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21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2F2D30E5-3D2D-4F92-88FF-EC8A74142193}" type="datetime1">
              <a:rPr lang="en-US" smtClean="0"/>
              <a:t>28-Dec-25</a:t>
            </a:fld>
            <a:endParaRPr/>
          </a:p>
        </p:txBody>
      </p:sp>
      <p:sp>
        <p:nvSpPr>
          <p:cNvPr id="116" name="Google Shape;116;p21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00"/>
        <p:cNvGrpSpPr/>
        <p:nvPr/>
      </p:nvGrpSpPr>
      <p:grpSpPr>
        <a:xfrm>
          <a:off x="0" y="0"/>
          <a:ext cx="0" cy="0"/>
          <a:chOff x="0" y="0"/>
          <a:chExt cx="0" cy="0"/>
        </a:xfrm>
      </p:grpSpPr>
      <p:sp>
        <p:nvSpPr>
          <p:cNvPr id="101" name="Google Shape;101;p215"/>
          <p:cNvSpPr txBox="1">
            <a:spLocks noGrp="1"/>
          </p:cNvSpPr>
          <p:nvPr>
            <p:ph type="body" idx="1"/>
          </p:nvPr>
        </p:nvSpPr>
        <p:spPr>
          <a:xfrm>
            <a:off x="147638" y="1128713"/>
            <a:ext cx="5805487" cy="5167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15"/>
          <p:cNvSpPr txBox="1">
            <a:spLocks noGrp="1"/>
          </p:cNvSpPr>
          <p:nvPr>
            <p:ph type="dt" idx="10"/>
          </p:nvPr>
        </p:nvSpPr>
        <p:spPr>
          <a:xfrm>
            <a:off x="147638" y="6532575"/>
            <a:ext cx="38290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b="0" i="0" u="none" strike="noStrike" cap="none">
                <a:solidFill>
                  <a:srgbClr val="F4B08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0F78952A-38F2-4222-9E27-A4253BE4641A}" type="datetime1">
              <a:rPr lang="en-US" smtClean="0"/>
              <a:t>28-Dec-25</a:t>
            </a:fld>
            <a:endParaRPr/>
          </a:p>
        </p:txBody>
      </p:sp>
      <p:sp>
        <p:nvSpPr>
          <p:cNvPr id="104" name="Google Shape;104;p215"/>
          <p:cNvSpPr txBox="1">
            <a:spLocks noGrp="1"/>
          </p:cNvSpPr>
          <p:nvPr>
            <p:ph type="sldNum" idx="12"/>
          </p:nvPr>
        </p:nvSpPr>
        <p:spPr>
          <a:xfrm>
            <a:off x="8610600" y="6532575"/>
            <a:ext cx="34290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b="0" i="0" u="none" strike="noStrike" cap="none">
                <a:solidFill>
                  <a:schemeClr val="dk1"/>
                </a:solidFill>
                <a:latin typeface="Calibri"/>
                <a:ea typeface="Calibri"/>
                <a:cs typeface="Calibri"/>
                <a:sym typeface="Calibri"/>
              </a:defRPr>
            </a:lvl1pPr>
            <a:lvl2pPr marL="0" marR="0" lvl="1" indent="0" algn="r" rtl="0">
              <a:spcBef>
                <a:spcPts val="0"/>
              </a:spcBef>
              <a:buNone/>
              <a:defRPr sz="1800" b="0" i="0" u="none" strike="noStrike" cap="none">
                <a:solidFill>
                  <a:schemeClr val="dk1"/>
                </a:solidFill>
                <a:latin typeface="Calibri"/>
                <a:ea typeface="Calibri"/>
                <a:cs typeface="Calibri"/>
                <a:sym typeface="Calibri"/>
              </a:defRPr>
            </a:lvl2pPr>
            <a:lvl3pPr marL="0" marR="0" lvl="2" indent="0" algn="r" rtl="0">
              <a:spcBef>
                <a:spcPts val="0"/>
              </a:spcBef>
              <a:buNone/>
              <a:defRPr sz="1800" b="0" i="0" u="none" strike="noStrike" cap="none">
                <a:solidFill>
                  <a:schemeClr val="dk1"/>
                </a:solidFill>
                <a:latin typeface="Calibri"/>
                <a:ea typeface="Calibri"/>
                <a:cs typeface="Calibri"/>
                <a:sym typeface="Calibri"/>
              </a:defRPr>
            </a:lvl3pPr>
            <a:lvl4pPr marL="0" marR="0" lvl="3" indent="0" algn="r" rtl="0">
              <a:spcBef>
                <a:spcPts val="0"/>
              </a:spcBef>
              <a:buNone/>
              <a:defRPr sz="1800" b="0" i="0" u="none" strike="noStrike" cap="none">
                <a:solidFill>
                  <a:schemeClr val="dk1"/>
                </a:solidFill>
                <a:latin typeface="Calibri"/>
                <a:ea typeface="Calibri"/>
                <a:cs typeface="Calibri"/>
                <a:sym typeface="Calibri"/>
              </a:defRPr>
            </a:lvl4pPr>
            <a:lvl5pPr marL="0" marR="0" lvl="4" indent="0" algn="r" rtl="0">
              <a:spcBef>
                <a:spcPts val="0"/>
              </a:spcBef>
              <a:buNone/>
              <a:defRPr sz="1800" b="0" i="0" u="none" strike="noStrike" cap="none">
                <a:solidFill>
                  <a:schemeClr val="dk1"/>
                </a:solidFill>
                <a:latin typeface="Calibri"/>
                <a:ea typeface="Calibri"/>
                <a:cs typeface="Calibri"/>
                <a:sym typeface="Calibri"/>
              </a:defRPr>
            </a:lvl5pPr>
            <a:lvl6pPr marL="0" marR="0" lvl="5" indent="0" algn="r" rtl="0">
              <a:spcBef>
                <a:spcPts val="0"/>
              </a:spcBef>
              <a:buNone/>
              <a:defRPr sz="1800" b="0" i="0" u="none" strike="noStrike" cap="none">
                <a:solidFill>
                  <a:schemeClr val="dk1"/>
                </a:solidFill>
                <a:latin typeface="Calibri"/>
                <a:ea typeface="Calibri"/>
                <a:cs typeface="Calibri"/>
                <a:sym typeface="Calibri"/>
              </a:defRPr>
            </a:lvl6pPr>
            <a:lvl7pPr marL="0" marR="0" lvl="6" indent="0" algn="r" rtl="0">
              <a:spcBef>
                <a:spcPts val="0"/>
              </a:spcBef>
              <a:buNone/>
              <a:defRPr sz="1800" b="0" i="0" u="none" strike="noStrike" cap="none">
                <a:solidFill>
                  <a:schemeClr val="dk1"/>
                </a:solidFill>
                <a:latin typeface="Calibri"/>
                <a:ea typeface="Calibri"/>
                <a:cs typeface="Calibri"/>
                <a:sym typeface="Calibri"/>
              </a:defRPr>
            </a:lvl7pPr>
            <a:lvl8pPr marL="0" marR="0" lvl="7" indent="0" algn="r" rtl="0">
              <a:spcBef>
                <a:spcPts val="0"/>
              </a:spcBef>
              <a:buNone/>
              <a:defRPr sz="1800" b="0" i="0" u="none" strike="noStrike" cap="none">
                <a:solidFill>
                  <a:schemeClr val="dk1"/>
                </a:solidFill>
                <a:latin typeface="Calibri"/>
                <a:ea typeface="Calibri"/>
                <a:cs typeface="Calibri"/>
                <a:sym typeface="Calibri"/>
              </a:defRPr>
            </a:lvl8pPr>
            <a:lvl9pPr marL="0" marR="0" lvl="8" indent="0" algn="r" rtl="0">
              <a:spcBef>
                <a:spcPts val="0"/>
              </a:spcBef>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
        <p:nvSpPr>
          <p:cNvPr id="105" name="Google Shape;105;p215"/>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215"/>
          <p:cNvSpPr txBox="1">
            <a:spLocks noGrp="1"/>
          </p:cNvSpPr>
          <p:nvPr>
            <p:ph type="body" idx="3"/>
          </p:nvPr>
        </p:nvSpPr>
        <p:spPr>
          <a:xfrm>
            <a:off x="6234113" y="1128713"/>
            <a:ext cx="5805487" cy="5167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15"/>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8512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8891-779B-4C58-93B2-CD6B4FC1D1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77949B-AA10-4774-8DCB-057DB20C6D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D072C-ED97-5599-0FE3-653745A73C69}"/>
              </a:ext>
            </a:extLst>
          </p:cNvPr>
          <p:cNvSpPr>
            <a:spLocks noGrp="1"/>
          </p:cNvSpPr>
          <p:nvPr>
            <p:ph type="dt" sz="half" idx="10"/>
          </p:nvPr>
        </p:nvSpPr>
        <p:spPr>
          <a:xfrm>
            <a:off x="147638" y="6532575"/>
            <a:ext cx="3829050" cy="365125"/>
          </a:xfrm>
          <a:prstGeom prst="rect">
            <a:avLst/>
          </a:prstGeom>
        </p:spPr>
        <p:txBody>
          <a:bodyPr/>
          <a:lstStyle>
            <a:lvl1pPr>
              <a:defRPr sz="1600">
                <a:solidFill>
                  <a:srgbClr val="0070C0"/>
                </a:solidFill>
              </a:defRPr>
            </a:lvl1pPr>
          </a:lstStyle>
          <a:p>
            <a:fld id="{3F54668D-C92F-4B7D-A2D6-654AD75F50BC}" type="datetime1">
              <a:rPr lang="en-US" smtClean="0"/>
              <a:t>28-Dec-25</a:t>
            </a:fld>
            <a:endParaRPr lang="en-US" dirty="0"/>
          </a:p>
        </p:txBody>
      </p:sp>
      <p:sp>
        <p:nvSpPr>
          <p:cNvPr id="5" name="Footer Placeholder 4">
            <a:extLst>
              <a:ext uri="{FF2B5EF4-FFF2-40B4-BE49-F238E27FC236}">
                <a16:creationId xmlns:a16="http://schemas.microsoft.com/office/drawing/2014/main" id="{17058B0B-52C2-58FC-FF03-16C9A3B460D5}"/>
              </a:ext>
            </a:extLst>
          </p:cNvPr>
          <p:cNvSpPr>
            <a:spLocks noGrp="1"/>
          </p:cNvSpPr>
          <p:nvPr>
            <p:ph type="ftr" sz="quarter" idx="11"/>
          </p:nvPr>
        </p:nvSpPr>
        <p:spPr>
          <a:xfrm>
            <a:off x="4371974" y="6532575"/>
            <a:ext cx="3781425" cy="365125"/>
          </a:xfrm>
          <a:prstGeom prst="rect">
            <a:avLst/>
          </a:prstGeom>
        </p:spPr>
        <p:txBody>
          <a:bodyPr/>
          <a:lstStyle>
            <a:lvl1pPr>
              <a:defRPr sz="1600" b="1">
                <a:solidFill>
                  <a:srgbClr val="FF0000"/>
                </a:solidFill>
              </a:defRPr>
            </a:lvl1pPr>
          </a:lstStyle>
          <a:p>
            <a:r>
              <a:rPr lang="en-US"/>
              <a:t>manishg.iitb@gmail.com</a:t>
            </a:r>
            <a:endParaRPr lang="en-US" dirty="0"/>
          </a:p>
        </p:txBody>
      </p:sp>
      <p:sp>
        <p:nvSpPr>
          <p:cNvPr id="6" name="Slide Number Placeholder 5">
            <a:extLst>
              <a:ext uri="{FF2B5EF4-FFF2-40B4-BE49-F238E27FC236}">
                <a16:creationId xmlns:a16="http://schemas.microsoft.com/office/drawing/2014/main" id="{694BA628-3BE6-17A7-27E6-17F3D3A346F3}"/>
              </a:ext>
            </a:extLst>
          </p:cNvPr>
          <p:cNvSpPr>
            <a:spLocks noGrp="1"/>
          </p:cNvSpPr>
          <p:nvPr>
            <p:ph type="sldNum" sz="quarter" idx="12"/>
          </p:nvPr>
        </p:nvSpPr>
        <p:spPr>
          <a:xfrm>
            <a:off x="10550022" y="6532575"/>
            <a:ext cx="1641978" cy="365125"/>
          </a:xfrm>
          <a:prstGeom prst="rect">
            <a:avLst/>
          </a:prstGeom>
        </p:spPr>
        <p:txBody>
          <a:bodyPr/>
          <a:lstStyle>
            <a:lvl1pPr algn="r">
              <a:defRPr/>
            </a:lvl1pPr>
          </a:lstStyle>
          <a:p>
            <a:fld id="{AE17A532-D286-470D-AE82-1500C848B688}" type="slidenum">
              <a:rPr lang="en-US" smtClean="0"/>
              <a:pPr/>
              <a:t>‹#›</a:t>
            </a:fld>
            <a:endParaRPr lang="en-US" dirty="0"/>
          </a:p>
        </p:txBody>
      </p:sp>
    </p:spTree>
    <p:extLst>
      <p:ext uri="{BB962C8B-B14F-4D97-AF65-F5344CB8AC3E}">
        <p14:creationId xmlns:p14="http://schemas.microsoft.com/office/powerpoint/2010/main" val="385466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4A52-CCCA-4054-AFCF-415A5EC27E89}"/>
              </a:ext>
            </a:extLst>
          </p:cNvPr>
          <p:cNvSpPr>
            <a:spLocks noGrp="1"/>
          </p:cNvSpPr>
          <p:nvPr>
            <p:ph type="title"/>
          </p:nvPr>
        </p:nvSpPr>
        <p:spPr>
          <a:xfrm>
            <a:off x="0" y="1"/>
            <a:ext cx="12192000" cy="9525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7A1CED-1C57-42F9-B384-4E4195C39663}"/>
              </a:ext>
            </a:extLst>
          </p:cNvPr>
          <p:cNvSpPr>
            <a:spLocks noGrp="1"/>
          </p:cNvSpPr>
          <p:nvPr>
            <p:ph idx="1"/>
          </p:nvPr>
        </p:nvSpPr>
        <p:spPr>
          <a:xfrm>
            <a:off x="147638" y="1104901"/>
            <a:ext cx="11891962" cy="50768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8C04FF9-20C4-4942-9BCA-0E74E891D749}"/>
              </a:ext>
            </a:extLst>
          </p:cNvPr>
          <p:cNvSpPr>
            <a:spLocks noGrp="1"/>
          </p:cNvSpPr>
          <p:nvPr>
            <p:ph type="dt" sz="half" idx="10"/>
          </p:nvPr>
        </p:nvSpPr>
        <p:spPr>
          <a:xfrm>
            <a:off x="147638" y="6532575"/>
            <a:ext cx="3829050" cy="365125"/>
          </a:xfrm>
          <a:prstGeom prst="rect">
            <a:avLst/>
          </a:prstGeom>
        </p:spPr>
        <p:txBody>
          <a:bodyPr/>
          <a:lstStyle>
            <a:lvl1pPr>
              <a:defRPr sz="1600">
                <a:solidFill>
                  <a:srgbClr val="0070C0"/>
                </a:solidFill>
              </a:defRPr>
            </a:lvl1pPr>
          </a:lstStyle>
          <a:p>
            <a:fld id="{B88281D2-5AD3-44D2-9452-0B2DFCA9923E}" type="datetime1">
              <a:rPr lang="en-US" smtClean="0"/>
              <a:t>28-Dec-25</a:t>
            </a:fld>
            <a:endParaRPr lang="en-US" dirty="0"/>
          </a:p>
        </p:txBody>
      </p:sp>
      <p:sp>
        <p:nvSpPr>
          <p:cNvPr id="8" name="Content Placeholder 2">
            <a:extLst>
              <a:ext uri="{FF2B5EF4-FFF2-40B4-BE49-F238E27FC236}">
                <a16:creationId xmlns:a16="http://schemas.microsoft.com/office/drawing/2014/main" id="{5356ED09-8EA3-4EC3-BDD6-C7B019224EA7}"/>
              </a:ext>
            </a:extLst>
          </p:cNvPr>
          <p:cNvSpPr>
            <a:spLocks noGrp="1"/>
          </p:cNvSpPr>
          <p:nvPr>
            <p:ph idx="13"/>
          </p:nvPr>
        </p:nvSpPr>
        <p:spPr>
          <a:xfrm>
            <a:off x="147638" y="6296025"/>
            <a:ext cx="12044362" cy="236550"/>
          </a:xfrm>
        </p:spPr>
        <p:txBody>
          <a:bodyPr>
            <a:noAutofit/>
          </a:bodyPr>
          <a:lstStyle>
            <a:lvl1pPr marL="0" indent="0">
              <a:buNone/>
              <a:defRPr sz="1200"/>
            </a:lvl1pPr>
          </a:lstStyle>
          <a:p>
            <a:pPr lvl="0"/>
            <a:endParaRPr lang="en-US" dirty="0"/>
          </a:p>
        </p:txBody>
      </p:sp>
      <p:sp>
        <p:nvSpPr>
          <p:cNvPr id="7" name="Slide Number Placeholder 5">
            <a:extLst>
              <a:ext uri="{FF2B5EF4-FFF2-40B4-BE49-F238E27FC236}">
                <a16:creationId xmlns:a16="http://schemas.microsoft.com/office/drawing/2014/main" id="{37DB7A7D-8FB4-944A-5399-D8D1153CF94B}"/>
              </a:ext>
            </a:extLst>
          </p:cNvPr>
          <p:cNvSpPr>
            <a:spLocks noGrp="1"/>
          </p:cNvSpPr>
          <p:nvPr>
            <p:ph type="sldNum" sz="quarter" idx="12"/>
          </p:nvPr>
        </p:nvSpPr>
        <p:spPr>
          <a:xfrm>
            <a:off x="10550022" y="6532575"/>
            <a:ext cx="1641978" cy="365125"/>
          </a:xfrm>
          <a:prstGeom prst="rect">
            <a:avLst/>
          </a:prstGeom>
        </p:spPr>
        <p:txBody>
          <a:bodyPr/>
          <a:lstStyle>
            <a:lvl1pPr algn="r">
              <a:defRPr/>
            </a:lvl1pPr>
          </a:lstStyle>
          <a:p>
            <a:fld id="{AE17A532-D286-470D-AE82-1500C848B688}" type="slidenum">
              <a:rPr lang="en-US" smtClean="0"/>
              <a:pPr/>
              <a:t>‹#›</a:t>
            </a:fld>
            <a:endParaRPr lang="en-US" dirty="0"/>
          </a:p>
        </p:txBody>
      </p:sp>
    </p:spTree>
    <p:extLst>
      <p:ext uri="{BB962C8B-B14F-4D97-AF65-F5344CB8AC3E}">
        <p14:creationId xmlns:p14="http://schemas.microsoft.com/office/powerpoint/2010/main" val="1746487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A1CED-1C57-42F9-B384-4E4195C39663}"/>
              </a:ext>
            </a:extLst>
          </p:cNvPr>
          <p:cNvSpPr>
            <a:spLocks noGrp="1"/>
          </p:cNvSpPr>
          <p:nvPr>
            <p:ph idx="1"/>
          </p:nvPr>
        </p:nvSpPr>
        <p:spPr>
          <a:xfrm>
            <a:off x="147638" y="1128713"/>
            <a:ext cx="5805487" cy="5167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8C04FF9-20C4-4942-9BCA-0E74E891D749}"/>
              </a:ext>
            </a:extLst>
          </p:cNvPr>
          <p:cNvSpPr>
            <a:spLocks noGrp="1"/>
          </p:cNvSpPr>
          <p:nvPr>
            <p:ph type="dt" sz="half" idx="10"/>
          </p:nvPr>
        </p:nvSpPr>
        <p:spPr>
          <a:xfrm>
            <a:off x="147638" y="6532575"/>
            <a:ext cx="3829050" cy="365125"/>
          </a:xfrm>
          <a:prstGeom prst="rect">
            <a:avLst/>
          </a:prstGeom>
        </p:spPr>
        <p:txBody>
          <a:bodyPr/>
          <a:lstStyle>
            <a:lvl1pPr>
              <a:defRPr sz="1600">
                <a:solidFill>
                  <a:srgbClr val="0070C0"/>
                </a:solidFill>
              </a:defRPr>
            </a:lvl1pPr>
          </a:lstStyle>
          <a:p>
            <a:fld id="{73F4066A-28B7-45A2-B0C4-83084B4C1885}" type="datetime1">
              <a:rPr lang="en-US" smtClean="0"/>
              <a:t>28-Dec-25</a:t>
            </a:fld>
            <a:endParaRPr lang="en-US" dirty="0"/>
          </a:p>
        </p:txBody>
      </p:sp>
      <p:sp>
        <p:nvSpPr>
          <p:cNvPr id="8" name="Content Placeholder 2">
            <a:extLst>
              <a:ext uri="{FF2B5EF4-FFF2-40B4-BE49-F238E27FC236}">
                <a16:creationId xmlns:a16="http://schemas.microsoft.com/office/drawing/2014/main" id="{5356ED09-8EA3-4EC3-BDD6-C7B019224EA7}"/>
              </a:ext>
            </a:extLst>
          </p:cNvPr>
          <p:cNvSpPr>
            <a:spLocks noGrp="1"/>
          </p:cNvSpPr>
          <p:nvPr>
            <p:ph idx="13"/>
          </p:nvPr>
        </p:nvSpPr>
        <p:spPr>
          <a:xfrm>
            <a:off x="147638" y="6296025"/>
            <a:ext cx="12044362" cy="236550"/>
          </a:xfrm>
        </p:spPr>
        <p:txBody>
          <a:bodyPr>
            <a:noAutofit/>
          </a:bodyPr>
          <a:lstStyle>
            <a:lvl1pPr marL="0" indent="0">
              <a:buNone/>
              <a:defRPr sz="1200"/>
            </a:lvl1pPr>
          </a:lstStyle>
          <a:p>
            <a:pPr lvl="0"/>
            <a:endParaRPr lang="en-US" dirty="0"/>
          </a:p>
        </p:txBody>
      </p:sp>
      <p:sp>
        <p:nvSpPr>
          <p:cNvPr id="9" name="Content Placeholder 2">
            <a:extLst>
              <a:ext uri="{FF2B5EF4-FFF2-40B4-BE49-F238E27FC236}">
                <a16:creationId xmlns:a16="http://schemas.microsoft.com/office/drawing/2014/main" id="{8C6B631D-5D6E-40B9-864F-B40B728CF095}"/>
              </a:ext>
            </a:extLst>
          </p:cNvPr>
          <p:cNvSpPr>
            <a:spLocks noGrp="1"/>
          </p:cNvSpPr>
          <p:nvPr>
            <p:ph idx="14"/>
          </p:nvPr>
        </p:nvSpPr>
        <p:spPr>
          <a:xfrm>
            <a:off x="6234113" y="1128713"/>
            <a:ext cx="5805487" cy="5167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3C55BFDE-5FCF-431E-BB72-17CD5033C878}"/>
              </a:ext>
            </a:extLst>
          </p:cNvPr>
          <p:cNvSpPr>
            <a:spLocks noGrp="1"/>
          </p:cNvSpPr>
          <p:nvPr>
            <p:ph type="title"/>
          </p:nvPr>
        </p:nvSpPr>
        <p:spPr>
          <a:xfrm>
            <a:off x="0" y="1"/>
            <a:ext cx="12192000" cy="952500"/>
          </a:xfrm>
        </p:spPr>
        <p:txBody>
          <a:bodyPr/>
          <a:lstStyle/>
          <a:p>
            <a:r>
              <a:rPr lang="en-US" dirty="0"/>
              <a:t>Click to edit Master title style</a:t>
            </a:r>
          </a:p>
        </p:txBody>
      </p:sp>
      <p:sp>
        <p:nvSpPr>
          <p:cNvPr id="2" name="Slide Number Placeholder 5">
            <a:extLst>
              <a:ext uri="{FF2B5EF4-FFF2-40B4-BE49-F238E27FC236}">
                <a16:creationId xmlns:a16="http://schemas.microsoft.com/office/drawing/2014/main" id="{5531C877-425D-F5ED-6CB7-4171A110ED8A}"/>
              </a:ext>
            </a:extLst>
          </p:cNvPr>
          <p:cNvSpPr>
            <a:spLocks noGrp="1"/>
          </p:cNvSpPr>
          <p:nvPr>
            <p:ph type="sldNum" sz="quarter" idx="12"/>
          </p:nvPr>
        </p:nvSpPr>
        <p:spPr>
          <a:xfrm>
            <a:off x="10550022" y="6532575"/>
            <a:ext cx="1641978" cy="365125"/>
          </a:xfrm>
          <a:prstGeom prst="rect">
            <a:avLst/>
          </a:prstGeom>
        </p:spPr>
        <p:txBody>
          <a:bodyPr/>
          <a:lstStyle>
            <a:lvl1pPr algn="r">
              <a:defRPr/>
            </a:lvl1pPr>
          </a:lstStyle>
          <a:p>
            <a:fld id="{AE17A532-D286-470D-AE82-1500C848B688}" type="slidenum">
              <a:rPr lang="en-US" smtClean="0"/>
              <a:pPr/>
              <a:t>‹#›</a:t>
            </a:fld>
            <a:endParaRPr lang="en-US" dirty="0"/>
          </a:p>
        </p:txBody>
      </p:sp>
    </p:spTree>
    <p:extLst>
      <p:ext uri="{BB962C8B-B14F-4D97-AF65-F5344CB8AC3E}">
        <p14:creationId xmlns:p14="http://schemas.microsoft.com/office/powerpoint/2010/main" val="33876268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2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2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 name="TextBox 2">
            <a:extLst>
              <a:ext uri="{FF2B5EF4-FFF2-40B4-BE49-F238E27FC236}">
                <a16:creationId xmlns:a16="http://schemas.microsoft.com/office/drawing/2014/main" id="{A858B6F2-3767-3422-9664-DD8691A45D97}"/>
              </a:ext>
            </a:extLst>
          </p:cNvPr>
          <p:cNvSpPr txBox="1"/>
          <p:nvPr userDrawn="1"/>
        </p:nvSpPr>
        <p:spPr>
          <a:xfrm>
            <a:off x="4630310" y="6550223"/>
            <a:ext cx="2931380" cy="338554"/>
          </a:xfrm>
          <a:prstGeom prst="rect">
            <a:avLst/>
          </a:prstGeom>
          <a:noFill/>
        </p:spPr>
        <p:txBody>
          <a:bodyPr wrap="square">
            <a:spAutoFit/>
          </a:bodyPr>
          <a:lstStyle/>
          <a:p>
            <a:pPr marL="0" lvl="0" indent="0" algn="l" rtl="0">
              <a:spcBef>
                <a:spcPts val="0"/>
              </a:spcBef>
              <a:spcAft>
                <a:spcPts val="0"/>
              </a:spcAft>
              <a:buNone/>
            </a:pPr>
            <a:r>
              <a:rPr lang="en-IN" sz="1600" dirty="0">
                <a:solidFill>
                  <a:srgbClr val="00B050"/>
                </a:solidFill>
                <a:latin typeface="Calibri" panose="020F0502020204030204" pitchFamily="34" charset="0"/>
                <a:ea typeface="Calibri" panose="020F0502020204030204" pitchFamily="34" charset="0"/>
                <a:cs typeface="Calibri" panose="020F0502020204030204" pitchFamily="34" charset="0"/>
              </a:rPr>
              <a:t>AAAI 2026: Brain-Inspired AI 2.0</a:t>
            </a:r>
          </a:p>
        </p:txBody>
      </p:sp>
    </p:spTree>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B1128E-11EE-4196-99C7-A1FD48A00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9B8B1A-08B6-4D7D-987F-2B449D7050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F2D1B44-0FED-4A6B-DA09-86057E905CBD}"/>
              </a:ext>
            </a:extLst>
          </p:cNvPr>
          <p:cNvSpPr>
            <a:spLocks noGrp="1"/>
          </p:cNvSpPr>
          <p:nvPr>
            <p:ph type="dt" sz="half" idx="2"/>
          </p:nvPr>
        </p:nvSpPr>
        <p:spPr>
          <a:xfrm>
            <a:off x="147638" y="6532575"/>
            <a:ext cx="3829050" cy="365125"/>
          </a:xfrm>
          <a:prstGeom prst="rect">
            <a:avLst/>
          </a:prstGeom>
        </p:spPr>
        <p:txBody>
          <a:bodyPr/>
          <a:lstStyle>
            <a:lvl1pPr>
              <a:defRPr sz="1600" b="1">
                <a:solidFill>
                  <a:srgbClr val="0070C0"/>
                </a:solidFill>
              </a:defRPr>
            </a:lvl1pPr>
          </a:lstStyle>
          <a:p>
            <a:fld id="{19076865-630E-46CC-A05C-6186B656F73D}" type="datetime1">
              <a:rPr lang="en-US" smtClean="0"/>
              <a:t>28-Dec-25</a:t>
            </a:fld>
            <a:endParaRPr lang="en-US" dirty="0"/>
          </a:p>
        </p:txBody>
      </p:sp>
      <p:sp>
        <p:nvSpPr>
          <p:cNvPr id="6" name="TextBox 5">
            <a:extLst>
              <a:ext uri="{FF2B5EF4-FFF2-40B4-BE49-F238E27FC236}">
                <a16:creationId xmlns:a16="http://schemas.microsoft.com/office/drawing/2014/main" id="{6EDA61E9-24B6-F309-4297-377729D15F45}"/>
              </a:ext>
            </a:extLst>
          </p:cNvPr>
          <p:cNvSpPr txBox="1"/>
          <p:nvPr userDrawn="1"/>
        </p:nvSpPr>
        <p:spPr>
          <a:xfrm>
            <a:off x="4630310" y="6550223"/>
            <a:ext cx="2931380" cy="338554"/>
          </a:xfrm>
          <a:prstGeom prst="rect">
            <a:avLst/>
          </a:prstGeom>
          <a:noFill/>
        </p:spPr>
        <p:txBody>
          <a:bodyPr wrap="square">
            <a:spAutoFit/>
          </a:bodyPr>
          <a:lstStyle/>
          <a:p>
            <a:pPr marL="0" lvl="0" indent="0" algn="l" rtl="0">
              <a:spcBef>
                <a:spcPts val="0"/>
              </a:spcBef>
              <a:spcAft>
                <a:spcPts val="0"/>
              </a:spcAft>
              <a:buNone/>
            </a:pPr>
            <a:r>
              <a:rPr lang="en-IN" sz="1600" dirty="0">
                <a:solidFill>
                  <a:srgbClr val="00B050"/>
                </a:solidFill>
                <a:latin typeface="Calibri" panose="020F0502020204030204" pitchFamily="34" charset="0"/>
                <a:ea typeface="Calibri" panose="020F0502020204030204" pitchFamily="34" charset="0"/>
                <a:cs typeface="Calibri" panose="020F0502020204030204" pitchFamily="34" charset="0"/>
              </a:rPr>
              <a:t>AAAI 2026: Brain-Inspired AI 2.0</a:t>
            </a:r>
          </a:p>
        </p:txBody>
      </p:sp>
    </p:spTree>
    <p:extLst>
      <p:ext uri="{BB962C8B-B14F-4D97-AF65-F5344CB8AC3E}">
        <p14:creationId xmlns:p14="http://schemas.microsoft.com/office/powerpoint/2010/main" val="205395477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mediatum.ub.tum.de/doc/1308160/file.pdf"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www.biorxiv.org/content/biorxiv/early/2021/12/21/2021.04.02.438248.full.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journals.plos.org/plosone/article?id=10.1371/journal.pone.0112575"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www.ccbi.cmu.edu/reprints/Wang_Just_HBM-2017+%20supp-info_sentence%20decoding_reprint.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journals.plos.org/plosone/article?id=10.1371/journal.pone.0112575"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www.ccbi.cmu.edu/reprints/Wang_Just_HBM-2017+%20supp-info_sentence%20decoding_reprint.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proceedings.neurips.cc/paper/2019/file/749a8e6c231831ef7756db230b4359c8-Paper.pdf" TargetMode="External"/><Relationship Id="rId7"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hyperlink" Target="https://arxiv.org/pdf/1906.11861.pdf" TargetMode="External"/><Relationship Id="rId4" Type="http://schemas.openxmlformats.org/officeDocument/2006/relationships/hyperlink" Target="https://proceedings.neurips.cc/paper/2018/file/f471223d1a1614b58a7dc45c9d01df19-Paper.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proceedings.neurips.cc/paper/2019/file/749a8e6c231831ef7756db230b4359c8-Paper.pdf"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www.nlpr.ia.ac.cn/cip/ZongPublications/2019/2019-SunJingyuan-AAAI.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roceedings.neurips.cc/paper/2019/file/749a8e6c231831ef7756db230b4359c8-Paper.pdf" TargetMode="External"/><Relationship Id="rId7"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nlpr.ia.ac.cn/cip/ZongPublications/2020/TNNLS_wangshaonan.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pdf/2205.01404.pdf"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s://proceedings.neurips.cc/paper/2019/file/2b8501af7b64d1aaae7dd832805f0709-Paper.pdf"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hyperlink" Target="https://www.jneurosci.org/content/jneuro/39/45/8969.full.pdf"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www.nature.com/articles/s41467-020-19630-y" TargetMode="External"/><Relationship Id="rId4" Type="http://schemas.openxmlformats.org/officeDocument/2006/relationships/hyperlink" Target="https://www2.bcs.rochester.edu/sites/raizada/papers/Anderson_et_al_sentence_decoding_CerebralCortex2016.pdf"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sciencedirect.com/science/article/pii/S1053811916301021" TargetMode="External"/><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hyperlink" Target="http://www.ccbi.cmu.edu/reprints/Wang_Just_HBM-2017+%20supp-info_sentence%20decoding_reprint.pdf"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inyurl.com/DL4Brain" TargetMode="External"/><Relationship Id="rId7"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hyperlink" Target="https://tinyurl.com/DLBrainIJCNN2023" TargetMode="External"/><Relationship Id="rId9" Type="http://schemas.openxmlformats.org/officeDocument/2006/relationships/hyperlink" Target="https://tinyurl.com/DLBrainIJCAI2023"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tanmoychak.com/" TargetMode="External"/><Relationship Id="rId3" Type="http://schemas.openxmlformats.org/officeDocument/2006/relationships/hyperlink" Target="mailto:subba-reddy.oota@inria.fr" TargetMode="External"/><Relationship Id="rId7" Type="http://schemas.openxmlformats.org/officeDocument/2006/relationships/hyperlink" Target="https://www.linkedin.com/in/subba-reddy-oota-11a91254/"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mailto:raju.bapi@iiit.ac.in" TargetMode="External"/><Relationship Id="rId11" Type="http://schemas.openxmlformats.org/officeDocument/2006/relationships/hyperlink" Target="https://sites.google.com/view/bccl-iiith/home" TargetMode="External"/><Relationship Id="rId5" Type="http://schemas.openxmlformats.org/officeDocument/2006/relationships/hyperlink" Target="mailto:gmanish@microsoft.com" TargetMode="External"/><Relationship Id="rId10" Type="http://schemas.openxmlformats.org/officeDocument/2006/relationships/hyperlink" Target="https://sites.google.com/view/manishg/" TargetMode="External"/><Relationship Id="rId4" Type="http://schemas.openxmlformats.org/officeDocument/2006/relationships/hyperlink" Target="mailto:tanchak@iitd.ac.in" TargetMode="External"/><Relationship Id="rId9" Type="http://schemas.openxmlformats.org/officeDocument/2006/relationships/hyperlink" Target="http://aka.ms/manishgupt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biorxiv.org/content/10.1101/2021.04.02.438248v2.full.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
          <p:cNvSpPr txBox="1">
            <a:spLocks noGrp="1"/>
          </p:cNvSpPr>
          <p:nvPr>
            <p:ph type="ctrTitle"/>
          </p:nvPr>
        </p:nvSpPr>
        <p:spPr>
          <a:xfrm>
            <a:off x="247040" y="495717"/>
            <a:ext cx="11650320" cy="1740000"/>
          </a:xfrm>
          <a:prstGeom prst="rect">
            <a:avLst/>
          </a:prstGeom>
          <a:noFill/>
          <a:ln>
            <a:noFill/>
          </a:ln>
        </p:spPr>
        <p:txBody>
          <a:bodyPr spcFirstLastPara="1" wrap="square" lIns="91425" tIns="45700" rIns="91425" bIns="45700" anchor="b" anchorCtr="0">
            <a:normAutofit/>
          </a:bodyPr>
          <a:lstStyle/>
          <a:p>
            <a:pPr lvl="0">
              <a:buClr>
                <a:srgbClr val="FF0000"/>
              </a:buClr>
              <a:buSzPts val="4800"/>
            </a:pPr>
            <a:r>
              <a:rPr lang="en-US" sz="4800" b="1" dirty="0">
                <a:solidFill>
                  <a:srgbClr val="FF0000"/>
                </a:solidFill>
              </a:rPr>
              <a:t>Brain-Inspired AI 2.0: Aligning Language Models Across Languages and Modalities</a:t>
            </a:r>
            <a:endParaRPr sz="4800" dirty="0"/>
          </a:p>
        </p:txBody>
      </p:sp>
      <p:sp>
        <p:nvSpPr>
          <p:cNvPr id="145" name="Google Shape;145;p1"/>
          <p:cNvSpPr txBox="1">
            <a:spLocks noGrp="1"/>
          </p:cNvSpPr>
          <p:nvPr>
            <p:ph type="subTitle" idx="1"/>
          </p:nvPr>
        </p:nvSpPr>
        <p:spPr>
          <a:xfrm>
            <a:off x="790600" y="2463800"/>
            <a:ext cx="10563200" cy="1998408"/>
          </a:xfrm>
          <a:prstGeom prst="rect">
            <a:avLst/>
          </a:prstGeom>
          <a:noFill/>
          <a:ln>
            <a:noFill/>
          </a:ln>
        </p:spPr>
        <p:txBody>
          <a:bodyPr spcFirstLastPara="1" wrap="square" lIns="91425" tIns="45700" rIns="91425" bIns="45700" anchor="t" anchorCtr="0">
            <a:normAutofit fontScale="92500" lnSpcReduction="20000"/>
          </a:bodyPr>
          <a:lstStyle/>
          <a:p>
            <a:pPr marL="0" lvl="0" indent="0">
              <a:spcBef>
                <a:spcPts val="0"/>
              </a:spcBef>
              <a:buClr>
                <a:srgbClr val="00B0F0"/>
              </a:buClr>
              <a:buSzPct val="100000"/>
            </a:pPr>
            <a:r>
              <a:rPr lang="en-IN" sz="2800" dirty="0">
                <a:solidFill>
                  <a:srgbClr val="00B0F0"/>
                </a:solidFill>
              </a:rPr>
              <a:t>Subba Reddy Oota</a:t>
            </a:r>
            <a:r>
              <a:rPr lang="en-IN" sz="2800" baseline="30000" dirty="0">
                <a:solidFill>
                  <a:srgbClr val="00B0F0"/>
                </a:solidFill>
              </a:rPr>
              <a:t>1</a:t>
            </a:r>
            <a:r>
              <a:rPr lang="en-IN" sz="2800" dirty="0">
                <a:solidFill>
                  <a:srgbClr val="00B0F0"/>
                </a:solidFill>
              </a:rPr>
              <a:t>, Tanmoy Chakraborty</a:t>
            </a:r>
            <a:r>
              <a:rPr lang="en-IN" sz="2800" baseline="30000" dirty="0">
                <a:solidFill>
                  <a:srgbClr val="00B0F0"/>
                </a:solidFill>
              </a:rPr>
              <a:t>2</a:t>
            </a:r>
            <a:r>
              <a:rPr lang="en-IN" sz="2800" dirty="0">
                <a:solidFill>
                  <a:srgbClr val="00B0F0"/>
                </a:solidFill>
              </a:rPr>
              <a:t>, Manish Gupta</a:t>
            </a:r>
            <a:r>
              <a:rPr lang="en-IN" sz="2800" baseline="30000" dirty="0">
                <a:solidFill>
                  <a:srgbClr val="00B0F0"/>
                </a:solidFill>
              </a:rPr>
              <a:t>3,4</a:t>
            </a:r>
            <a:r>
              <a:rPr lang="en-IN" sz="2800" dirty="0">
                <a:solidFill>
                  <a:srgbClr val="00B0F0"/>
                </a:solidFill>
              </a:rPr>
              <a:t>, Raju S. Bapi</a:t>
            </a:r>
            <a:r>
              <a:rPr lang="en-IN" sz="2800" baseline="30000" dirty="0">
                <a:solidFill>
                  <a:srgbClr val="00B0F0"/>
                </a:solidFill>
              </a:rPr>
              <a:t>3</a:t>
            </a:r>
            <a:endParaRPr dirty="0"/>
          </a:p>
          <a:p>
            <a:pPr marL="0" lvl="0" indent="0" algn="ctr" rtl="0">
              <a:lnSpc>
                <a:spcPct val="90000"/>
              </a:lnSpc>
              <a:spcBef>
                <a:spcPts val="1067"/>
              </a:spcBef>
              <a:spcAft>
                <a:spcPts val="0"/>
              </a:spcAft>
              <a:buClr>
                <a:schemeClr val="dk1"/>
              </a:buClr>
              <a:buSzPct val="100000"/>
              <a:buNone/>
            </a:pPr>
            <a:endParaRPr sz="1300" baseline="30000" dirty="0">
              <a:solidFill>
                <a:srgbClr val="00B050"/>
              </a:solidFill>
            </a:endParaRPr>
          </a:p>
          <a:p>
            <a:pPr marL="0" lvl="0" indent="0">
              <a:spcBef>
                <a:spcPts val="1067"/>
              </a:spcBef>
              <a:buClr>
                <a:srgbClr val="00B050"/>
              </a:buClr>
              <a:buSzPct val="100000"/>
            </a:pPr>
            <a:r>
              <a:rPr lang="en-IN" sz="2267" baseline="30000" dirty="0">
                <a:solidFill>
                  <a:srgbClr val="00B050"/>
                </a:solidFill>
              </a:rPr>
              <a:t>1</a:t>
            </a:r>
            <a:r>
              <a:rPr lang="en-IN" sz="2267" dirty="0">
                <a:solidFill>
                  <a:srgbClr val="00B050"/>
                </a:solidFill>
              </a:rPr>
              <a:t>TU Berlin, Germany; </a:t>
            </a:r>
            <a:r>
              <a:rPr lang="en-IN" sz="2267" baseline="30000" dirty="0">
                <a:solidFill>
                  <a:srgbClr val="00B050"/>
                </a:solidFill>
              </a:rPr>
              <a:t>2</a:t>
            </a:r>
            <a:r>
              <a:rPr lang="en-IN" sz="2267" dirty="0">
                <a:solidFill>
                  <a:srgbClr val="00B050"/>
                </a:solidFill>
              </a:rPr>
              <a:t>IIT Delhi, India; </a:t>
            </a:r>
            <a:r>
              <a:rPr lang="en-IN" sz="2267" baseline="30000" dirty="0">
                <a:solidFill>
                  <a:srgbClr val="00B050"/>
                </a:solidFill>
              </a:rPr>
              <a:t>3</a:t>
            </a:r>
            <a:r>
              <a:rPr lang="en-IN" sz="2267" dirty="0">
                <a:solidFill>
                  <a:srgbClr val="00B050"/>
                </a:solidFill>
              </a:rPr>
              <a:t>IIIT Hyderabad, India; </a:t>
            </a:r>
            <a:r>
              <a:rPr lang="en-IN" sz="2267" baseline="30000" dirty="0">
                <a:solidFill>
                  <a:srgbClr val="00B050"/>
                </a:solidFill>
              </a:rPr>
              <a:t>4</a:t>
            </a:r>
            <a:r>
              <a:rPr lang="en-IN" sz="2267" dirty="0">
                <a:solidFill>
                  <a:srgbClr val="00B050"/>
                </a:solidFill>
              </a:rPr>
              <a:t>Microsoft, India</a:t>
            </a:r>
            <a:endParaRPr dirty="0"/>
          </a:p>
          <a:p>
            <a:pPr marL="0" lvl="0" indent="0" algn="ctr" rtl="0">
              <a:lnSpc>
                <a:spcPct val="90000"/>
              </a:lnSpc>
              <a:spcBef>
                <a:spcPts val="1067"/>
              </a:spcBef>
              <a:spcAft>
                <a:spcPts val="0"/>
              </a:spcAft>
              <a:buClr>
                <a:schemeClr val="dk1"/>
              </a:buClr>
              <a:buSzPct val="64285"/>
              <a:buNone/>
            </a:pPr>
            <a:endParaRPr sz="1400" dirty="0"/>
          </a:p>
          <a:p>
            <a:pPr marL="0" lvl="0" indent="0">
              <a:spcBef>
                <a:spcPts val="1067"/>
              </a:spcBef>
              <a:buSzPct val="64285"/>
            </a:pPr>
            <a:r>
              <a:rPr lang="en-IN" dirty="0"/>
              <a:t>subba.reddy.oota@tu-berlin.de, tanchak@iitd.ac.in, gmanish@microsoft.com, raju.bapi@iiit.ac.in</a:t>
            </a:r>
            <a:endParaRPr dirty="0"/>
          </a:p>
        </p:txBody>
      </p:sp>
      <p:pic>
        <p:nvPicPr>
          <p:cNvPr id="146" name="Google Shape;146;p1" descr="A picture containing person, wall, indoor, person&#10;&#10;Description automatically generated"/>
          <p:cNvPicPr preferRelativeResize="0"/>
          <p:nvPr/>
        </p:nvPicPr>
        <p:blipFill rotWithShape="1">
          <a:blip r:embed="rId3">
            <a:alphaModFix/>
          </a:blip>
          <a:srcRect/>
          <a:stretch/>
        </p:blipFill>
        <p:spPr>
          <a:xfrm>
            <a:off x="2743200" y="4562124"/>
            <a:ext cx="1233584" cy="1307732"/>
          </a:xfrm>
          <a:prstGeom prst="rect">
            <a:avLst/>
          </a:prstGeom>
          <a:noFill/>
          <a:ln>
            <a:noFill/>
          </a:ln>
        </p:spPr>
      </p:pic>
      <p:pic>
        <p:nvPicPr>
          <p:cNvPr id="147" name="Google Shape;147;p1" descr="A picture containing person, person, wall, indoor&#10;&#10;Description automatically generated"/>
          <p:cNvPicPr preferRelativeResize="0"/>
          <p:nvPr/>
        </p:nvPicPr>
        <p:blipFill rotWithShape="1">
          <a:blip r:embed="rId4">
            <a:alphaModFix/>
          </a:blip>
          <a:srcRect/>
          <a:stretch/>
        </p:blipFill>
        <p:spPr>
          <a:xfrm>
            <a:off x="6641004" y="4562124"/>
            <a:ext cx="1176100" cy="1307733"/>
          </a:xfrm>
          <a:prstGeom prst="rect">
            <a:avLst/>
          </a:prstGeom>
          <a:noFill/>
          <a:ln>
            <a:noFill/>
          </a:ln>
        </p:spPr>
      </p:pic>
      <p:pic>
        <p:nvPicPr>
          <p:cNvPr id="148" name="Google Shape;148;p1" descr="A picture containing person, indoor, wearing, posing&#10;&#10;Description automatically generated"/>
          <p:cNvPicPr preferRelativeResize="0"/>
          <p:nvPr/>
        </p:nvPicPr>
        <p:blipFill rotWithShape="1">
          <a:blip r:embed="rId5">
            <a:alphaModFix/>
          </a:blip>
          <a:srcRect/>
          <a:stretch/>
        </p:blipFill>
        <p:spPr>
          <a:xfrm>
            <a:off x="8561163" y="4562124"/>
            <a:ext cx="1233584" cy="1307733"/>
          </a:xfrm>
          <a:prstGeom prst="rect">
            <a:avLst/>
          </a:prstGeom>
          <a:noFill/>
          <a:ln>
            <a:noFill/>
          </a:ln>
        </p:spPr>
      </p:pic>
      <p:pic>
        <p:nvPicPr>
          <p:cNvPr id="1026" name="Picture 2">
            <a:extLst>
              <a:ext uri="{FF2B5EF4-FFF2-40B4-BE49-F238E27FC236}">
                <a16:creationId xmlns:a16="http://schemas.microsoft.com/office/drawing/2014/main" id="{051D01D5-ED69-923E-CBA5-A2E7F95C83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636" r="24088" b="51594"/>
          <a:stretch>
            <a:fillRect/>
          </a:stretch>
        </p:blipFill>
        <p:spPr bwMode="auto">
          <a:xfrm>
            <a:off x="4720844" y="4562123"/>
            <a:ext cx="1176100" cy="13050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Brain encoding and decoding</a:t>
            </a:r>
            <a:endParaRPr/>
          </a:p>
        </p:txBody>
      </p:sp>
      <p:sp>
        <p:nvSpPr>
          <p:cNvPr id="213" name="Google Shape;213;p8"/>
          <p:cNvSpPr txBox="1">
            <a:spLocks noGrp="1"/>
          </p:cNvSpPr>
          <p:nvPr>
            <p:ph type="body" idx="1"/>
          </p:nvPr>
        </p:nvSpPr>
        <p:spPr>
          <a:xfrm>
            <a:off x="147638" y="1104900"/>
            <a:ext cx="11891962" cy="5191125"/>
          </a:xfrm>
          <a:prstGeom prst="rect">
            <a:avLst/>
          </a:prstGeom>
          <a:blipFill rotWithShape="1">
            <a:blip r:embed="rId3">
              <a:alphaModFix/>
            </a:blip>
            <a:stretch>
              <a:fillRect l="-922" t="-1877"/>
            </a:stretch>
          </a:blip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IN" dirty="0"/>
              <a:t> </a:t>
            </a:r>
            <a:endParaRPr dirty="0"/>
          </a:p>
        </p:txBody>
      </p:sp>
      <p:sp>
        <p:nvSpPr>
          <p:cNvPr id="216" name="Google Shape;216;p8"/>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2498383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txBox="1">
            <a:spLocks noGrp="1"/>
          </p:cNvSpPr>
          <p:nvPr>
            <p:ph type="body" idx="1"/>
          </p:nvPr>
        </p:nvSpPr>
        <p:spPr>
          <a:xfrm>
            <a:off x="6093619" y="952501"/>
            <a:ext cx="5805487" cy="5167312"/>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IN" dirty="0"/>
              <a:t>fMRI: high spatial but low time resolution. </a:t>
            </a:r>
            <a:endParaRPr dirty="0"/>
          </a:p>
          <a:p>
            <a:pPr marL="685800" lvl="1" indent="-228600" algn="l" rtl="0">
              <a:lnSpc>
                <a:spcPct val="90000"/>
              </a:lnSpc>
              <a:spcBef>
                <a:spcPts val="500"/>
              </a:spcBef>
              <a:spcAft>
                <a:spcPts val="0"/>
              </a:spcAft>
              <a:buClr>
                <a:schemeClr val="dk1"/>
              </a:buClr>
              <a:buSzPct val="100000"/>
              <a:buChar char="•"/>
            </a:pPr>
            <a:r>
              <a:rPr lang="en-IN" dirty="0"/>
              <a:t>Good to study a specific location in the brain</a:t>
            </a:r>
            <a:endParaRPr dirty="0"/>
          </a:p>
          <a:p>
            <a:pPr marL="685800" lvl="1" indent="-228600" algn="l" rtl="0">
              <a:lnSpc>
                <a:spcPct val="90000"/>
              </a:lnSpc>
              <a:spcBef>
                <a:spcPts val="500"/>
              </a:spcBef>
              <a:spcAft>
                <a:spcPts val="0"/>
              </a:spcAft>
              <a:buClr>
                <a:schemeClr val="dk1"/>
              </a:buClr>
              <a:buSzPct val="100000"/>
              <a:buChar char="•"/>
            </a:pPr>
            <a:r>
              <a:rPr lang="en-IN" dirty="0"/>
              <a:t>Unsuitable for sentence-level analysis. fMRI takes about two seconds to complete a scan. This is far lower than the speed at which humans can process language. </a:t>
            </a:r>
            <a:endParaRPr dirty="0"/>
          </a:p>
          <a:p>
            <a:pPr marL="685800" lvl="1" indent="-228600" algn="l" rtl="0">
              <a:lnSpc>
                <a:spcPct val="90000"/>
              </a:lnSpc>
              <a:spcBef>
                <a:spcPts val="500"/>
              </a:spcBef>
              <a:spcAft>
                <a:spcPts val="0"/>
              </a:spcAft>
              <a:buClr>
                <a:schemeClr val="dk1"/>
              </a:buClr>
              <a:buSzPct val="100000"/>
              <a:buChar char="•"/>
            </a:pPr>
            <a:r>
              <a:rPr lang="en-IN" dirty="0"/>
              <a:t>Cannot capture syntactic information (Gauthier and Levy, 2019)</a:t>
            </a:r>
            <a:endParaRPr dirty="0"/>
          </a:p>
          <a:p>
            <a:pPr marL="228600" lvl="0" indent="-228600" algn="l" rtl="0">
              <a:lnSpc>
                <a:spcPct val="90000"/>
              </a:lnSpc>
              <a:spcBef>
                <a:spcPts val="1000"/>
              </a:spcBef>
              <a:spcAft>
                <a:spcPts val="0"/>
              </a:spcAft>
              <a:buClr>
                <a:schemeClr val="dk1"/>
              </a:buClr>
              <a:buSzPct val="100000"/>
              <a:buChar char="•"/>
            </a:pPr>
            <a:r>
              <a:rPr lang="en-IN" dirty="0"/>
              <a:t>EEG: high time but low spatial resolution. </a:t>
            </a:r>
            <a:endParaRPr dirty="0"/>
          </a:p>
          <a:p>
            <a:pPr marL="685800" lvl="1" indent="-228600" algn="l" rtl="0">
              <a:lnSpc>
                <a:spcPct val="90000"/>
              </a:lnSpc>
              <a:spcBef>
                <a:spcPts val="500"/>
              </a:spcBef>
              <a:spcAft>
                <a:spcPts val="0"/>
              </a:spcAft>
              <a:buClr>
                <a:schemeClr val="dk1"/>
              </a:buClr>
              <a:buSzPct val="100000"/>
              <a:buChar char="•"/>
            </a:pPr>
            <a:r>
              <a:rPr lang="en-IN" dirty="0"/>
              <a:t>Can preserve rich syntactic information (Hale et al., 2018)</a:t>
            </a:r>
            <a:endParaRPr dirty="0"/>
          </a:p>
          <a:p>
            <a:pPr marL="685800" lvl="1" indent="-228600" algn="l" rtl="0">
              <a:lnSpc>
                <a:spcPct val="90000"/>
              </a:lnSpc>
              <a:spcBef>
                <a:spcPts val="500"/>
              </a:spcBef>
              <a:spcAft>
                <a:spcPts val="0"/>
              </a:spcAft>
              <a:buClr>
                <a:schemeClr val="dk1"/>
              </a:buClr>
              <a:buSzPct val="100000"/>
              <a:buChar char="•"/>
            </a:pPr>
            <a:r>
              <a:rPr lang="en-IN" dirty="0"/>
              <a:t>But cannot use for source analysis. </a:t>
            </a:r>
            <a:endParaRPr dirty="0"/>
          </a:p>
          <a:p>
            <a:pPr marL="228600" lvl="0" indent="-228600" algn="l" rtl="0">
              <a:lnSpc>
                <a:spcPct val="90000"/>
              </a:lnSpc>
              <a:spcBef>
                <a:spcPts val="1000"/>
              </a:spcBef>
              <a:spcAft>
                <a:spcPts val="0"/>
              </a:spcAft>
              <a:buClr>
                <a:schemeClr val="dk1"/>
              </a:buClr>
              <a:buSzPct val="100000"/>
              <a:buChar char="•"/>
            </a:pPr>
            <a:r>
              <a:rPr lang="en-IN" dirty="0" err="1"/>
              <a:t>fNIRS</a:t>
            </a:r>
            <a:r>
              <a:rPr lang="en-IN" dirty="0"/>
              <a:t>: compromise option</a:t>
            </a:r>
            <a:endParaRPr dirty="0"/>
          </a:p>
          <a:p>
            <a:pPr marL="685800" lvl="1" indent="-228600" algn="l" rtl="0">
              <a:lnSpc>
                <a:spcPct val="90000"/>
              </a:lnSpc>
              <a:spcBef>
                <a:spcPts val="500"/>
              </a:spcBef>
              <a:spcAft>
                <a:spcPts val="0"/>
              </a:spcAft>
              <a:buClr>
                <a:schemeClr val="dk1"/>
              </a:buClr>
              <a:buSzPct val="100000"/>
              <a:buChar char="•"/>
            </a:pPr>
            <a:r>
              <a:rPr lang="en-IN" dirty="0"/>
              <a:t>Time resolution better than fMRI</a:t>
            </a:r>
            <a:endParaRPr dirty="0"/>
          </a:p>
          <a:p>
            <a:pPr marL="685800" lvl="1" indent="-228600" algn="l" rtl="0">
              <a:lnSpc>
                <a:spcPct val="90000"/>
              </a:lnSpc>
              <a:spcBef>
                <a:spcPts val="500"/>
              </a:spcBef>
              <a:spcAft>
                <a:spcPts val="0"/>
              </a:spcAft>
              <a:buClr>
                <a:schemeClr val="dk1"/>
              </a:buClr>
              <a:buSzPct val="100000"/>
              <a:buChar char="•"/>
            </a:pPr>
            <a:r>
              <a:rPr lang="en-IN" dirty="0"/>
              <a:t>Spatial resolution better than EEG</a:t>
            </a:r>
            <a:endParaRPr dirty="0"/>
          </a:p>
          <a:p>
            <a:pPr marL="685800" lvl="1" indent="-228600" algn="l" rtl="0">
              <a:lnSpc>
                <a:spcPct val="90000"/>
              </a:lnSpc>
              <a:spcBef>
                <a:spcPts val="500"/>
              </a:spcBef>
              <a:spcAft>
                <a:spcPts val="0"/>
              </a:spcAft>
              <a:buClr>
                <a:schemeClr val="dk1"/>
              </a:buClr>
              <a:buSzPct val="100000"/>
              <a:buChar char="•"/>
            </a:pPr>
            <a:r>
              <a:rPr lang="en-IN" dirty="0"/>
              <a:t>Balance of spatial and temporal resolution may not be enough to compensate for the loss in both.</a:t>
            </a:r>
            <a:endParaRPr dirty="0"/>
          </a:p>
        </p:txBody>
      </p:sp>
      <p:sp>
        <p:nvSpPr>
          <p:cNvPr id="224" name="Google Shape;224;p9"/>
          <p:cNvSpPr txBox="1">
            <a:spLocks noGrp="1"/>
          </p:cNvSpPr>
          <p:nvPr>
            <p:ph type="sldNum" idx="12"/>
          </p:nvPr>
        </p:nvSpPr>
        <p:spPr>
          <a:xfrm>
            <a:off x="8610600" y="6532575"/>
            <a:ext cx="34290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IN"/>
              <a:t>11</a:t>
            </a:fld>
            <a:endParaRPr/>
          </a:p>
        </p:txBody>
      </p:sp>
      <p:sp>
        <p:nvSpPr>
          <p:cNvPr id="225" name="Google Shape;225;p9"/>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222222"/>
              </a:buClr>
              <a:buSzPct val="100000"/>
              <a:buNone/>
            </a:pP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Vogel, Jörn, Sami Haddadin, Beata Jarosiewicz, John D. Simeral, Daniel Bacher, Leigh R. Hochberg, John P. Donoghue, and Patrick van der Smagt. "An assistive decision-and-control architecture for force-sensitive hand–arm systems driven by human–machine interfaces." </a:t>
            </a:r>
            <a:r>
              <a:rPr lang="en-IN"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The International Journal of Robotics Research</a:t>
            </a: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34, no. 6 (2015): 763-780.</a:t>
            </a:r>
            <a:endParaRPr/>
          </a:p>
        </p:txBody>
      </p:sp>
      <p:sp>
        <p:nvSpPr>
          <p:cNvPr id="226" name="Google Shape;226;p9"/>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Techniques for studying the brain function</a:t>
            </a:r>
            <a:endParaRPr/>
          </a:p>
        </p:txBody>
      </p:sp>
      <p:pic>
        <p:nvPicPr>
          <p:cNvPr id="227" name="Google Shape;227;p9"/>
          <p:cNvPicPr preferRelativeResize="0"/>
          <p:nvPr/>
        </p:nvPicPr>
        <p:blipFill rotWithShape="1">
          <a:blip r:embed="rId4">
            <a:alphaModFix/>
          </a:blip>
          <a:srcRect/>
          <a:stretch/>
        </p:blipFill>
        <p:spPr>
          <a:xfrm>
            <a:off x="292894" y="1128713"/>
            <a:ext cx="5448126" cy="3505426"/>
          </a:xfrm>
          <a:prstGeom prst="rect">
            <a:avLst/>
          </a:prstGeom>
          <a:noFill/>
          <a:ln>
            <a:noFill/>
          </a:ln>
        </p:spPr>
      </p:pic>
      <p:sp>
        <p:nvSpPr>
          <p:cNvPr id="228" name="Google Shape;228;p9"/>
          <p:cNvSpPr txBox="1"/>
          <p:nvPr/>
        </p:nvSpPr>
        <p:spPr>
          <a:xfrm>
            <a:off x="292894" y="4787880"/>
            <a:ext cx="568452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N" sz="1400" b="1" i="0" u="none" strike="noStrike" cap="none">
                <a:solidFill>
                  <a:schemeClr val="dk1"/>
                </a:solidFill>
                <a:latin typeface="Calibri"/>
                <a:ea typeface="Calibri"/>
                <a:cs typeface="Calibri"/>
                <a:sym typeface="Calibri"/>
              </a:rPr>
              <a:t>Single Micro-Electrode (ME), Micro-Electrode array (MEA), Electro-Cortico Graphy (ECoG), Positron emission tomography (PET), functional MRI (fMRI), Magneto-encephalography (MEG), Electro-encephalography (EEG), Near-Infrared Spectroscopy (NIRS)</a:t>
            </a:r>
            <a:endParaRPr/>
          </a:p>
        </p:txBody>
      </p:sp>
      <p:sp>
        <p:nvSpPr>
          <p:cNvPr id="2" name="Date Placeholder 1">
            <a:extLst>
              <a:ext uri="{FF2B5EF4-FFF2-40B4-BE49-F238E27FC236}">
                <a16:creationId xmlns:a16="http://schemas.microsoft.com/office/drawing/2014/main" id="{3377545E-F7B4-4EC6-5185-5AA405D5FE80}"/>
              </a:ext>
            </a:extLst>
          </p:cNvPr>
          <p:cNvSpPr>
            <a:spLocks noGrp="1"/>
          </p:cNvSpPr>
          <p:nvPr>
            <p:ph type="dt" idx="10"/>
          </p:nvPr>
        </p:nvSpPr>
        <p:spPr/>
        <p:txBody>
          <a:bodyPr/>
          <a:lstStyle/>
          <a:p>
            <a:fld id="{26CBA305-855D-468A-8C98-6E54FC2E01B2}" type="datetime1">
              <a:rPr lang="en-US" smtClean="0"/>
              <a:t>28-Dec-25</a:t>
            </a:fld>
            <a:endParaRPr lang="en-US"/>
          </a:p>
        </p:txBody>
      </p:sp>
    </p:spTree>
    <p:extLst>
      <p:ext uri="{BB962C8B-B14F-4D97-AF65-F5344CB8AC3E}">
        <p14:creationId xmlns:p14="http://schemas.microsoft.com/office/powerpoint/2010/main" val="364292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1"/>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dirty="0"/>
              <a:t>Computational Cognitive Science Research goals</a:t>
            </a:r>
            <a:endParaRPr dirty="0"/>
          </a:p>
        </p:txBody>
      </p:sp>
      <p:sp>
        <p:nvSpPr>
          <p:cNvPr id="246" name="Google Shape;246;p11"/>
          <p:cNvSpPr txBox="1">
            <a:spLocks noGrp="1"/>
          </p:cNvSpPr>
          <p:nvPr>
            <p:ph type="body" idx="1"/>
          </p:nvPr>
        </p:nvSpPr>
        <p:spPr>
          <a:xfrm>
            <a:off x="147638" y="1104900"/>
            <a:ext cx="7467600" cy="5191125"/>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IN" dirty="0"/>
              <a:t>Predictive Accuracy</a:t>
            </a:r>
            <a:endParaRPr dirty="0"/>
          </a:p>
          <a:p>
            <a:pPr marL="685800" lvl="1" indent="-228600" algn="l" rtl="0">
              <a:lnSpc>
                <a:spcPct val="90000"/>
              </a:lnSpc>
              <a:spcBef>
                <a:spcPts val="500"/>
              </a:spcBef>
              <a:spcAft>
                <a:spcPts val="0"/>
              </a:spcAft>
              <a:buClr>
                <a:schemeClr val="dk1"/>
              </a:buClr>
              <a:buSzPct val="100000"/>
              <a:buChar char="•"/>
            </a:pPr>
            <a:r>
              <a:rPr lang="en-IN" dirty="0"/>
              <a:t>Compare feature sets: Which feature set provides the most faithful reflection of the neural representational space?</a:t>
            </a:r>
            <a:endParaRPr dirty="0"/>
          </a:p>
          <a:p>
            <a:pPr marL="685800" lvl="1" indent="-228600" algn="l" rtl="0">
              <a:lnSpc>
                <a:spcPct val="90000"/>
              </a:lnSpc>
              <a:spcBef>
                <a:spcPts val="500"/>
              </a:spcBef>
              <a:spcAft>
                <a:spcPts val="0"/>
              </a:spcAft>
              <a:buClr>
                <a:schemeClr val="dk1"/>
              </a:buClr>
              <a:buSzPct val="100000"/>
              <a:buChar char="•"/>
            </a:pPr>
            <a:r>
              <a:rPr lang="en-IN" dirty="0"/>
              <a:t>Test feature </a:t>
            </a:r>
            <a:r>
              <a:rPr lang="en-IN" dirty="0" err="1"/>
              <a:t>decodability</a:t>
            </a:r>
            <a:r>
              <a:rPr lang="en-IN" dirty="0"/>
              <a:t>: “Does neural data Y contain information about features X?”</a:t>
            </a:r>
            <a:endParaRPr dirty="0"/>
          </a:p>
          <a:p>
            <a:pPr marL="685800" lvl="1" indent="-228600" algn="l" rtl="0">
              <a:lnSpc>
                <a:spcPct val="90000"/>
              </a:lnSpc>
              <a:spcBef>
                <a:spcPts val="500"/>
              </a:spcBef>
              <a:spcAft>
                <a:spcPts val="0"/>
              </a:spcAft>
              <a:buClr>
                <a:schemeClr val="dk1"/>
              </a:buClr>
              <a:buSzPct val="100000"/>
              <a:buChar char="•"/>
            </a:pPr>
            <a:r>
              <a:rPr lang="en-IN" dirty="0"/>
              <a:t>Build accurate models of brain data: Aim is to enable simulations of neuroscience experiments. </a:t>
            </a:r>
            <a:endParaRPr dirty="0"/>
          </a:p>
          <a:p>
            <a:pPr marL="228600" lvl="0" indent="-228600" algn="l" rtl="0">
              <a:lnSpc>
                <a:spcPct val="90000"/>
              </a:lnSpc>
              <a:spcBef>
                <a:spcPts val="1000"/>
              </a:spcBef>
              <a:spcAft>
                <a:spcPts val="0"/>
              </a:spcAft>
              <a:buClr>
                <a:schemeClr val="dk1"/>
              </a:buClr>
              <a:buSzPct val="100000"/>
              <a:buChar char="•"/>
            </a:pPr>
            <a:r>
              <a:rPr lang="en-IN" dirty="0"/>
              <a:t>Interpretability</a:t>
            </a:r>
            <a:endParaRPr dirty="0"/>
          </a:p>
          <a:p>
            <a:pPr marL="685800" lvl="1" indent="-228600" algn="l" rtl="0">
              <a:lnSpc>
                <a:spcPct val="90000"/>
              </a:lnSpc>
              <a:spcBef>
                <a:spcPts val="500"/>
              </a:spcBef>
              <a:spcAft>
                <a:spcPts val="0"/>
              </a:spcAft>
              <a:buClr>
                <a:schemeClr val="dk1"/>
              </a:buClr>
              <a:buSzPct val="100000"/>
              <a:buChar char="•"/>
            </a:pPr>
            <a:r>
              <a:rPr lang="en-IN" dirty="0"/>
              <a:t>Examine individual features: Which features contribute the most to neural activity? </a:t>
            </a:r>
            <a:endParaRPr dirty="0"/>
          </a:p>
          <a:p>
            <a:pPr marL="685800" lvl="1" indent="-228600" algn="l" rtl="0">
              <a:lnSpc>
                <a:spcPct val="90000"/>
              </a:lnSpc>
              <a:spcBef>
                <a:spcPts val="500"/>
              </a:spcBef>
              <a:spcAft>
                <a:spcPts val="0"/>
              </a:spcAft>
              <a:buClr>
                <a:schemeClr val="dk1"/>
              </a:buClr>
              <a:buSzPct val="100000"/>
              <a:buChar char="•"/>
            </a:pPr>
            <a:r>
              <a:rPr lang="en-IN" dirty="0"/>
              <a:t>Test correspondences between representational spaces</a:t>
            </a:r>
            <a:endParaRPr dirty="0"/>
          </a:p>
          <a:p>
            <a:pPr marL="1143000" lvl="2" indent="-228600" algn="l" rtl="0">
              <a:lnSpc>
                <a:spcPct val="90000"/>
              </a:lnSpc>
              <a:spcBef>
                <a:spcPts val="500"/>
              </a:spcBef>
              <a:spcAft>
                <a:spcPts val="0"/>
              </a:spcAft>
              <a:buClr>
                <a:schemeClr val="dk1"/>
              </a:buClr>
              <a:buSzPct val="100000"/>
              <a:buChar char="•"/>
            </a:pPr>
            <a:r>
              <a:rPr lang="en-IN" dirty="0"/>
              <a:t>“CNNs vs ventral visual stream” or “Two text representations”</a:t>
            </a:r>
            <a:endParaRPr dirty="0"/>
          </a:p>
          <a:p>
            <a:pPr marL="685800" lvl="1" indent="-228600" algn="l" rtl="0">
              <a:lnSpc>
                <a:spcPct val="90000"/>
              </a:lnSpc>
              <a:spcBef>
                <a:spcPts val="500"/>
              </a:spcBef>
              <a:spcAft>
                <a:spcPts val="0"/>
              </a:spcAft>
              <a:buClr>
                <a:schemeClr val="dk1"/>
              </a:buClr>
              <a:buSzPct val="100000"/>
              <a:buChar char="•"/>
            </a:pPr>
            <a:r>
              <a:rPr lang="en-IN" dirty="0"/>
              <a:t>Interpret feature sets</a:t>
            </a:r>
            <a:endParaRPr dirty="0"/>
          </a:p>
          <a:p>
            <a:pPr marL="1143000" lvl="2" indent="-228600" algn="l" rtl="0">
              <a:lnSpc>
                <a:spcPct val="90000"/>
              </a:lnSpc>
              <a:spcBef>
                <a:spcPts val="500"/>
              </a:spcBef>
              <a:spcAft>
                <a:spcPts val="0"/>
              </a:spcAft>
              <a:buClr>
                <a:schemeClr val="dk1"/>
              </a:buClr>
              <a:buSzPct val="100000"/>
              <a:buChar char="•"/>
            </a:pPr>
            <a:r>
              <a:rPr lang="en-IN" dirty="0"/>
              <a:t>Do features X, generated by a known process, accurately describe the space of neural responses Y?</a:t>
            </a:r>
            <a:endParaRPr dirty="0"/>
          </a:p>
          <a:p>
            <a:pPr marL="1143000" lvl="2" indent="-228600" algn="l" rtl="0">
              <a:lnSpc>
                <a:spcPct val="90000"/>
              </a:lnSpc>
              <a:spcBef>
                <a:spcPts val="500"/>
              </a:spcBef>
              <a:spcAft>
                <a:spcPts val="0"/>
              </a:spcAft>
              <a:buClr>
                <a:schemeClr val="dk1"/>
              </a:buClr>
              <a:buSzPct val="100000"/>
              <a:buChar char="•"/>
            </a:pPr>
            <a:r>
              <a:rPr lang="en-IN" dirty="0"/>
              <a:t>Do voxels respond to a single feature or exhibit mixed selectivity? </a:t>
            </a:r>
            <a:endParaRPr dirty="0"/>
          </a:p>
          <a:p>
            <a:pPr marL="685800" lvl="1" indent="-228600" algn="l" rtl="0">
              <a:lnSpc>
                <a:spcPct val="90000"/>
              </a:lnSpc>
              <a:spcBef>
                <a:spcPts val="500"/>
              </a:spcBef>
              <a:spcAft>
                <a:spcPts val="0"/>
              </a:spcAft>
              <a:buClr>
                <a:schemeClr val="dk1"/>
              </a:buClr>
              <a:buSzPct val="100000"/>
              <a:buChar char="•"/>
            </a:pPr>
            <a:r>
              <a:rPr lang="en-IN" dirty="0"/>
              <a:t>How does the mapping relate to other models or theories of brain function?</a:t>
            </a:r>
          </a:p>
          <a:p>
            <a:pPr marL="228600" indent="-228600">
              <a:spcBef>
                <a:spcPts val="500"/>
              </a:spcBef>
              <a:buSzPct val="100000"/>
            </a:pPr>
            <a:r>
              <a:rPr lang="en-IN" dirty="0"/>
              <a:t>…</a:t>
            </a:r>
            <a:endParaRPr dirty="0"/>
          </a:p>
        </p:txBody>
      </p:sp>
      <p:sp>
        <p:nvSpPr>
          <p:cNvPr id="249" name="Google Shape;249;p11"/>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22222"/>
              </a:buClr>
              <a:buSzPts val="1000"/>
              <a:buNone/>
            </a:pPr>
            <a:r>
              <a:rPr lang="en-IN" sz="1000"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Ivanova, Anna A., Martin Schrimpf, Stefano Anzellotti, Noga Zaslavsky, Evelina Fedorenko, and Leyla Isik. "Is it that simple? Linear mapping models in cognitive neuroscience." </a:t>
            </a:r>
            <a:r>
              <a:rPr lang="en-IN" sz="1000"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bioRxiv</a:t>
            </a:r>
            <a:r>
              <a:rPr lang="en-IN" sz="1000"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(2021).</a:t>
            </a:r>
            <a:endParaRPr sz="1000" b="0" i="0">
              <a:solidFill>
                <a:srgbClr val="222222"/>
              </a:solidFill>
              <a:latin typeface="Arial"/>
              <a:ea typeface="Arial"/>
              <a:cs typeface="Arial"/>
              <a:sym typeface="Arial"/>
            </a:endParaRPr>
          </a:p>
        </p:txBody>
      </p:sp>
      <p:pic>
        <p:nvPicPr>
          <p:cNvPr id="250" name="Google Shape;250;p11"/>
          <p:cNvPicPr preferRelativeResize="0"/>
          <p:nvPr/>
        </p:nvPicPr>
        <p:blipFill rotWithShape="1">
          <a:blip r:embed="rId4">
            <a:alphaModFix/>
          </a:blip>
          <a:srcRect l="37049" r="36280"/>
          <a:stretch/>
        </p:blipFill>
        <p:spPr>
          <a:xfrm>
            <a:off x="9102773" y="5564943"/>
            <a:ext cx="1365697" cy="327018"/>
          </a:xfrm>
          <a:prstGeom prst="rect">
            <a:avLst/>
          </a:prstGeom>
          <a:noFill/>
          <a:ln>
            <a:noFill/>
          </a:ln>
        </p:spPr>
      </p:pic>
      <p:pic>
        <p:nvPicPr>
          <p:cNvPr id="251" name="Google Shape;251;p11"/>
          <p:cNvPicPr preferRelativeResize="0"/>
          <p:nvPr/>
        </p:nvPicPr>
        <p:blipFill rotWithShape="1">
          <a:blip r:embed="rId4">
            <a:alphaModFix/>
          </a:blip>
          <a:srcRect r="66865"/>
          <a:stretch/>
        </p:blipFill>
        <p:spPr>
          <a:xfrm>
            <a:off x="9078869" y="5214829"/>
            <a:ext cx="1696707" cy="327018"/>
          </a:xfrm>
          <a:prstGeom prst="rect">
            <a:avLst/>
          </a:prstGeom>
          <a:noFill/>
          <a:ln>
            <a:noFill/>
          </a:ln>
        </p:spPr>
      </p:pic>
      <p:grpSp>
        <p:nvGrpSpPr>
          <p:cNvPr id="252" name="Google Shape;252;p11"/>
          <p:cNvGrpSpPr/>
          <p:nvPr/>
        </p:nvGrpSpPr>
        <p:grpSpPr>
          <a:xfrm>
            <a:off x="8646048" y="1193692"/>
            <a:ext cx="2647222" cy="1855456"/>
            <a:chOff x="8646048" y="1193692"/>
            <a:chExt cx="2647222" cy="1855456"/>
          </a:xfrm>
        </p:grpSpPr>
        <p:pic>
          <p:nvPicPr>
            <p:cNvPr id="253" name="Google Shape;253;p11"/>
            <p:cNvPicPr preferRelativeResize="0"/>
            <p:nvPr/>
          </p:nvPicPr>
          <p:blipFill rotWithShape="1">
            <a:blip r:embed="rId5">
              <a:alphaModFix/>
            </a:blip>
            <a:srcRect t="50041" b="36807"/>
            <a:stretch/>
          </p:blipFill>
          <p:spPr>
            <a:xfrm>
              <a:off x="8646048" y="1193692"/>
              <a:ext cx="2647222" cy="645160"/>
            </a:xfrm>
            <a:prstGeom prst="rect">
              <a:avLst/>
            </a:prstGeom>
            <a:noFill/>
            <a:ln>
              <a:noFill/>
            </a:ln>
          </p:spPr>
        </p:pic>
        <p:pic>
          <p:nvPicPr>
            <p:cNvPr id="254" name="Google Shape;254;p11"/>
            <p:cNvPicPr preferRelativeResize="0"/>
            <p:nvPr/>
          </p:nvPicPr>
          <p:blipFill rotWithShape="1">
            <a:blip r:embed="rId5">
              <a:alphaModFix/>
            </a:blip>
            <a:srcRect t="74585"/>
            <a:stretch/>
          </p:blipFill>
          <p:spPr>
            <a:xfrm>
              <a:off x="8646048" y="1802424"/>
              <a:ext cx="2647222" cy="1246724"/>
            </a:xfrm>
            <a:prstGeom prst="rect">
              <a:avLst/>
            </a:prstGeom>
            <a:noFill/>
            <a:ln>
              <a:noFill/>
            </a:ln>
          </p:spPr>
        </p:pic>
      </p:grpSp>
      <p:grpSp>
        <p:nvGrpSpPr>
          <p:cNvPr id="255" name="Google Shape;255;p11"/>
          <p:cNvGrpSpPr/>
          <p:nvPr/>
        </p:nvGrpSpPr>
        <p:grpSpPr>
          <a:xfrm>
            <a:off x="8646048" y="3205917"/>
            <a:ext cx="2649921" cy="1859254"/>
            <a:chOff x="8646048" y="3205917"/>
            <a:chExt cx="2649921" cy="1859254"/>
          </a:xfrm>
        </p:grpSpPr>
        <p:pic>
          <p:nvPicPr>
            <p:cNvPr id="256" name="Google Shape;256;p11"/>
            <p:cNvPicPr preferRelativeResize="0"/>
            <p:nvPr/>
          </p:nvPicPr>
          <p:blipFill rotWithShape="1">
            <a:blip r:embed="rId5">
              <a:alphaModFix/>
            </a:blip>
            <a:srcRect t="62790" b="25044"/>
            <a:stretch/>
          </p:blipFill>
          <p:spPr>
            <a:xfrm>
              <a:off x="8646048" y="4465731"/>
              <a:ext cx="2647222" cy="599440"/>
            </a:xfrm>
            <a:prstGeom prst="rect">
              <a:avLst/>
            </a:prstGeom>
            <a:noFill/>
            <a:ln>
              <a:noFill/>
            </a:ln>
          </p:spPr>
        </p:pic>
        <p:pic>
          <p:nvPicPr>
            <p:cNvPr id="257" name="Google Shape;257;p11"/>
            <p:cNvPicPr preferRelativeResize="0"/>
            <p:nvPr/>
          </p:nvPicPr>
          <p:blipFill rotWithShape="1">
            <a:blip r:embed="rId5">
              <a:alphaModFix/>
            </a:blip>
            <a:srcRect t="38328" b="48989"/>
            <a:stretch/>
          </p:blipFill>
          <p:spPr>
            <a:xfrm>
              <a:off x="8648747" y="3872323"/>
              <a:ext cx="2647222" cy="622106"/>
            </a:xfrm>
            <a:prstGeom prst="rect">
              <a:avLst/>
            </a:prstGeom>
            <a:noFill/>
            <a:ln>
              <a:noFill/>
            </a:ln>
          </p:spPr>
        </p:pic>
        <p:pic>
          <p:nvPicPr>
            <p:cNvPr id="258" name="Google Shape;258;p11"/>
            <p:cNvPicPr preferRelativeResize="0"/>
            <p:nvPr/>
          </p:nvPicPr>
          <p:blipFill rotWithShape="1">
            <a:blip r:embed="rId5">
              <a:alphaModFix/>
            </a:blip>
            <a:srcRect b="86866"/>
            <a:stretch/>
          </p:blipFill>
          <p:spPr>
            <a:xfrm>
              <a:off x="8646048" y="3205917"/>
              <a:ext cx="2647222" cy="644280"/>
            </a:xfrm>
            <a:prstGeom prst="rect">
              <a:avLst/>
            </a:prstGeom>
            <a:noFill/>
            <a:ln>
              <a:noFill/>
            </a:ln>
          </p:spPr>
        </p:pic>
      </p:grpSp>
    </p:spTree>
    <p:extLst>
      <p:ext uri="{BB962C8B-B14F-4D97-AF65-F5344CB8AC3E}">
        <p14:creationId xmlns:p14="http://schemas.microsoft.com/office/powerpoint/2010/main" val="42599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1A312A36-C07C-A39E-8B41-7E797683FA80}"/>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4149C374-CF08-B099-747F-C55F1399FB80}"/>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dirty="0"/>
              <a:t>Agenda</a:t>
            </a:r>
            <a:endParaRPr dirty="0"/>
          </a:p>
        </p:txBody>
      </p:sp>
      <p:sp>
        <p:nvSpPr>
          <p:cNvPr id="155" name="Google Shape;155;p2">
            <a:extLst>
              <a:ext uri="{FF2B5EF4-FFF2-40B4-BE49-F238E27FC236}">
                <a16:creationId xmlns:a16="http://schemas.microsoft.com/office/drawing/2014/main" id="{90B92D98-9B70-2BFA-33F3-94BCFBCB9B9E}"/>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buSzPts val="2800"/>
            </a:pPr>
            <a:r>
              <a:rPr lang="en-US" dirty="0"/>
              <a:t>Introduction to the tutorial [10 min]</a:t>
            </a:r>
          </a:p>
          <a:p>
            <a:pPr marL="228600" lvl="0" indent="-228600">
              <a:buSzPts val="2800"/>
            </a:pPr>
            <a:r>
              <a:rPr lang="en-US" dirty="0">
                <a:solidFill>
                  <a:schemeClr val="tx1"/>
                </a:solidFill>
              </a:rPr>
              <a:t>Introduction to Brain Encoding and Decoding [50 min]</a:t>
            </a:r>
          </a:p>
          <a:p>
            <a:pPr marL="685800" lvl="1" indent="-228600">
              <a:buSzPts val="2800"/>
            </a:pPr>
            <a:r>
              <a:rPr lang="en-US" dirty="0">
                <a:solidFill>
                  <a:schemeClr val="tx1"/>
                </a:solidFill>
              </a:rPr>
              <a:t>Brain Encoding/Decoding and applications</a:t>
            </a:r>
          </a:p>
          <a:p>
            <a:pPr marL="685800" lvl="1" indent="-228600">
              <a:buSzPts val="2800"/>
            </a:pPr>
            <a:r>
              <a:rPr lang="en-IN" b="1" dirty="0">
                <a:solidFill>
                  <a:srgbClr val="EE0000"/>
                </a:solidFill>
              </a:rPr>
              <a:t>Introduction to popular datasets</a:t>
            </a:r>
          </a:p>
          <a:p>
            <a:pPr marL="685800" lvl="1" indent="-228600">
              <a:buSzPts val="2800"/>
            </a:pPr>
            <a:r>
              <a:rPr lang="en-US" dirty="0">
                <a:solidFill>
                  <a:schemeClr val="tx1"/>
                </a:solidFill>
              </a:rPr>
              <a:t>Text Stimulus Representations</a:t>
            </a:r>
          </a:p>
          <a:p>
            <a:pPr marL="685800" lvl="1" indent="-228600">
              <a:buSzPts val="2800"/>
            </a:pPr>
            <a:r>
              <a:rPr lang="en-US" dirty="0">
                <a:solidFill>
                  <a:schemeClr val="tx1"/>
                </a:solidFill>
              </a:rPr>
              <a:t>Alignment Between AI Models and Human Brain Language Comprehension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dirty="0"/>
              <a:t>Coffee Break &amp; Networking [30 min]</a:t>
            </a:r>
          </a:p>
          <a:p>
            <a:pPr marL="228600" lvl="0" indent="-228600">
              <a:buSzPts val="2800"/>
            </a:pPr>
            <a:r>
              <a:rPr lang="en-US" dirty="0"/>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dirty="0"/>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DB43240A-5613-5A4A-4670-3761ABDDF6C6}"/>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1271359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4"/>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Types of stimuli and popular datasets</a:t>
            </a:r>
            <a:endParaRPr/>
          </a:p>
        </p:txBody>
      </p:sp>
      <p:sp>
        <p:nvSpPr>
          <p:cNvPr id="293" name="Google Shape;293;p14"/>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IN"/>
              <a:t>Text (Words, Sentences, Paragraphs): Harry Potter Story, ZUCO EEG, Question-Answering MEG.</a:t>
            </a:r>
            <a:endParaRPr/>
          </a:p>
          <a:p>
            <a:pPr marL="228600" lvl="0" indent="-228600" algn="l" rtl="0">
              <a:lnSpc>
                <a:spcPct val="90000"/>
              </a:lnSpc>
              <a:spcBef>
                <a:spcPts val="1000"/>
              </a:spcBef>
              <a:spcAft>
                <a:spcPts val="0"/>
              </a:spcAft>
              <a:buClr>
                <a:schemeClr val="dk1"/>
              </a:buClr>
              <a:buSzPts val="2800"/>
              <a:buChar char="•"/>
            </a:pPr>
            <a:r>
              <a:rPr lang="en-IN"/>
              <a:t>Visual: Binary visual patterns, Natural Images (Vim-1), BOLD5000, Algonauts and SS-fMRI.</a:t>
            </a:r>
            <a:endParaRPr/>
          </a:p>
          <a:p>
            <a:pPr marL="228600" lvl="0" indent="-228600" algn="l" rtl="0">
              <a:lnSpc>
                <a:spcPct val="90000"/>
              </a:lnSpc>
              <a:spcBef>
                <a:spcPts val="1000"/>
              </a:spcBef>
              <a:spcAft>
                <a:spcPts val="0"/>
              </a:spcAft>
              <a:buClr>
                <a:schemeClr val="dk1"/>
              </a:buClr>
              <a:buSzPts val="2800"/>
              <a:buChar char="•"/>
            </a:pPr>
            <a:r>
              <a:rPr lang="en-IN"/>
              <a:t>Audio: Alice’s Adventures in Wonderland, Narratives, The Moth Radio Hour, Audio stories.</a:t>
            </a:r>
            <a:endParaRPr/>
          </a:p>
          <a:p>
            <a:pPr marL="228600" lvl="0" indent="-228600" algn="l" rtl="0">
              <a:lnSpc>
                <a:spcPct val="90000"/>
              </a:lnSpc>
              <a:spcBef>
                <a:spcPts val="1000"/>
              </a:spcBef>
              <a:spcAft>
                <a:spcPts val="0"/>
              </a:spcAft>
              <a:buClr>
                <a:schemeClr val="dk1"/>
              </a:buClr>
              <a:buSzPts val="2800"/>
              <a:buChar char="•"/>
            </a:pPr>
            <a:r>
              <a:rPr lang="en-IN"/>
              <a:t>Videos: BBC’s Doctor Who, Japanese Ads, Pippi Langkous, Algonauts. </a:t>
            </a:r>
            <a:endParaRPr/>
          </a:p>
          <a:p>
            <a:pPr marL="228600" lvl="0" indent="-228600" algn="l" rtl="0">
              <a:lnSpc>
                <a:spcPct val="90000"/>
              </a:lnSpc>
              <a:spcBef>
                <a:spcPts val="1000"/>
              </a:spcBef>
              <a:spcAft>
                <a:spcPts val="0"/>
              </a:spcAft>
              <a:buClr>
                <a:schemeClr val="dk1"/>
              </a:buClr>
              <a:buSzPts val="2800"/>
              <a:buChar char="•"/>
            </a:pPr>
            <a:r>
              <a:rPr lang="en-IN"/>
              <a:t>Other Multimodal Stimuli: Words + line drawing of concept named by each word, Pereira.</a:t>
            </a:r>
            <a:endParaRPr/>
          </a:p>
        </p:txBody>
      </p:sp>
      <p:sp>
        <p:nvSpPr>
          <p:cNvPr id="296" name="Google Shape;296;p14"/>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3446654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5"/>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Forms of stimulus presentation and data collection</a:t>
            </a:r>
            <a:endParaRPr/>
          </a:p>
        </p:txBody>
      </p:sp>
      <p:sp>
        <p:nvSpPr>
          <p:cNvPr id="302" name="Google Shape;302;p15"/>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IN" dirty="0"/>
              <a:t>Type: fMRI, EEG, MEG, …</a:t>
            </a:r>
            <a:endParaRPr dirty="0"/>
          </a:p>
          <a:p>
            <a:pPr marL="228600" lvl="0" indent="-228600" algn="l" rtl="0">
              <a:lnSpc>
                <a:spcPct val="90000"/>
              </a:lnSpc>
              <a:spcBef>
                <a:spcPts val="1000"/>
              </a:spcBef>
              <a:spcAft>
                <a:spcPts val="0"/>
              </a:spcAft>
              <a:buClr>
                <a:schemeClr val="dk1"/>
              </a:buClr>
              <a:buSzPts val="2800"/>
              <a:buChar char="•"/>
            </a:pPr>
            <a:r>
              <a:rPr lang="en-IN" dirty="0"/>
              <a:t>TR: Sampling time.</a:t>
            </a:r>
            <a:endParaRPr dirty="0"/>
          </a:p>
          <a:p>
            <a:pPr marL="228600" lvl="0" indent="-228600" algn="l" rtl="0">
              <a:lnSpc>
                <a:spcPct val="90000"/>
              </a:lnSpc>
              <a:spcBef>
                <a:spcPts val="1000"/>
              </a:spcBef>
              <a:spcAft>
                <a:spcPts val="0"/>
              </a:spcAft>
              <a:buClr>
                <a:schemeClr val="dk1"/>
              </a:buClr>
              <a:buSzPts val="2800"/>
              <a:buChar char="•"/>
            </a:pPr>
            <a:r>
              <a:rPr lang="en-IN" dirty="0"/>
              <a:t>Fixation points: location, </a:t>
            </a:r>
            <a:r>
              <a:rPr lang="en-IN" dirty="0" err="1"/>
              <a:t>color</a:t>
            </a:r>
            <a:r>
              <a:rPr lang="en-IN" dirty="0"/>
              <a:t>, shape.</a:t>
            </a:r>
            <a:endParaRPr dirty="0"/>
          </a:p>
          <a:p>
            <a:pPr marL="228600" lvl="0" indent="-228600" algn="l" rtl="0">
              <a:lnSpc>
                <a:spcPct val="90000"/>
              </a:lnSpc>
              <a:spcBef>
                <a:spcPts val="1000"/>
              </a:spcBef>
              <a:spcAft>
                <a:spcPts val="0"/>
              </a:spcAft>
              <a:buClr>
                <a:schemeClr val="dk1"/>
              </a:buClr>
              <a:buSzPts val="2800"/>
              <a:buChar char="•"/>
            </a:pPr>
            <a:r>
              <a:rPr lang="en-IN" dirty="0"/>
              <a:t>Form of stimuli presentation: text, video, audio, images.</a:t>
            </a:r>
            <a:endParaRPr dirty="0"/>
          </a:p>
          <a:p>
            <a:pPr marL="228600" lvl="0" indent="-228600" algn="l" rtl="0">
              <a:lnSpc>
                <a:spcPct val="90000"/>
              </a:lnSpc>
              <a:spcBef>
                <a:spcPts val="1000"/>
              </a:spcBef>
              <a:spcAft>
                <a:spcPts val="0"/>
              </a:spcAft>
              <a:buClr>
                <a:schemeClr val="dk1"/>
              </a:buClr>
              <a:buSzPts val="2800"/>
              <a:buChar char="•"/>
            </a:pPr>
            <a:r>
              <a:rPr lang="en-IN" dirty="0"/>
              <a:t>Task: question answering, property generation, understanding, …</a:t>
            </a:r>
            <a:endParaRPr dirty="0"/>
          </a:p>
          <a:p>
            <a:pPr marL="228600" lvl="0" indent="-228600" algn="l" rtl="0">
              <a:lnSpc>
                <a:spcPct val="90000"/>
              </a:lnSpc>
              <a:spcBef>
                <a:spcPts val="1000"/>
              </a:spcBef>
              <a:spcAft>
                <a:spcPts val="0"/>
              </a:spcAft>
              <a:buClr>
                <a:schemeClr val="dk1"/>
              </a:buClr>
              <a:buSzPts val="2800"/>
              <a:buChar char="•"/>
            </a:pPr>
            <a:r>
              <a:rPr lang="en-IN" dirty="0"/>
              <a:t>Time given to participants: 1 minute to list properties, …</a:t>
            </a:r>
            <a:endParaRPr dirty="0"/>
          </a:p>
          <a:p>
            <a:pPr marL="228600" lvl="0" indent="-228600" algn="l" rtl="0">
              <a:lnSpc>
                <a:spcPct val="90000"/>
              </a:lnSpc>
              <a:spcBef>
                <a:spcPts val="1000"/>
              </a:spcBef>
              <a:spcAft>
                <a:spcPts val="0"/>
              </a:spcAft>
              <a:buClr>
                <a:schemeClr val="dk1"/>
              </a:buClr>
              <a:buSzPts val="2800"/>
              <a:buChar char="•"/>
            </a:pPr>
            <a:r>
              <a:rPr lang="en-IN" dirty="0"/>
              <a:t>Type of participants: males/females, sighted/blind, …</a:t>
            </a:r>
            <a:endParaRPr dirty="0"/>
          </a:p>
          <a:p>
            <a:pPr marL="228600" lvl="0" indent="-228600" algn="l" rtl="0">
              <a:lnSpc>
                <a:spcPct val="90000"/>
              </a:lnSpc>
              <a:spcBef>
                <a:spcPts val="1000"/>
              </a:spcBef>
              <a:spcAft>
                <a:spcPts val="0"/>
              </a:spcAft>
              <a:buClr>
                <a:schemeClr val="dk1"/>
              </a:buClr>
              <a:buSzPts val="2800"/>
              <a:buChar char="•"/>
            </a:pPr>
            <a:r>
              <a:rPr lang="en-IN" dirty="0"/>
              <a:t>Number of times the response to stimuli was recorded.</a:t>
            </a:r>
            <a:endParaRPr dirty="0"/>
          </a:p>
          <a:p>
            <a:pPr marL="228600" lvl="0" indent="-228600" algn="l" rtl="0">
              <a:lnSpc>
                <a:spcPct val="90000"/>
              </a:lnSpc>
              <a:spcBef>
                <a:spcPts val="1000"/>
              </a:spcBef>
              <a:spcAft>
                <a:spcPts val="0"/>
              </a:spcAft>
              <a:buClr>
                <a:schemeClr val="dk1"/>
              </a:buClr>
              <a:buSzPts val="2800"/>
              <a:buChar char="•"/>
            </a:pPr>
            <a:r>
              <a:rPr lang="en-IN" dirty="0"/>
              <a:t>Stimulus Language</a:t>
            </a:r>
            <a:endParaRPr dirty="0"/>
          </a:p>
        </p:txBody>
      </p:sp>
      <p:sp>
        <p:nvSpPr>
          <p:cNvPr id="305" name="Google Shape;305;p15"/>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3195349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6"/>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Text Stimulus Datasets </a:t>
            </a:r>
            <a:endParaRPr/>
          </a:p>
        </p:txBody>
      </p:sp>
      <p:sp>
        <p:nvSpPr>
          <p:cNvPr id="313" name="Google Shape;313;p16"/>
          <p:cNvSpPr txBox="1">
            <a:spLocks noGrp="1"/>
          </p:cNvSpPr>
          <p:nvPr>
            <p:ph type="body" idx="2"/>
          </p:nvPr>
        </p:nvSpPr>
        <p:spPr>
          <a:xfrm>
            <a:off x="147638" y="6255385"/>
            <a:ext cx="11891962" cy="236550"/>
          </a:xfrm>
          <a:prstGeom prst="rect">
            <a:avLst/>
          </a:prstGeom>
          <a:noFill/>
          <a:ln>
            <a:noFill/>
          </a:ln>
        </p:spPr>
        <p:txBody>
          <a:bodyPr spcFirstLastPara="1" wrap="square" lIns="91425" tIns="45700" rIns="91425" bIns="45700" anchor="t" anchorCtr="0">
            <a:noAutofit/>
          </a:bodyPr>
          <a:lstStyle/>
          <a:p>
            <a:pPr marL="228600" lvl="0" indent="-158750" algn="l" rtl="0">
              <a:lnSpc>
                <a:spcPct val="90000"/>
              </a:lnSpc>
              <a:spcBef>
                <a:spcPts val="0"/>
              </a:spcBef>
              <a:spcAft>
                <a:spcPts val="0"/>
              </a:spcAft>
              <a:buClr>
                <a:schemeClr val="dk1"/>
              </a:buClr>
              <a:buSzPts val="1100"/>
              <a:buNone/>
            </a:pPr>
            <a:endParaRPr sz="1100"/>
          </a:p>
        </p:txBody>
      </p:sp>
      <p:sp>
        <p:nvSpPr>
          <p:cNvPr id="314" name="Google Shape;314;p16"/>
          <p:cNvSpPr txBox="1">
            <a:spLocks noGrp="1"/>
          </p:cNvSpPr>
          <p:nvPr>
            <p:ph type="body" idx="1"/>
          </p:nvPr>
        </p:nvSpPr>
        <p:spPr>
          <a:xfrm>
            <a:off x="147638" y="1064260"/>
            <a:ext cx="11891962" cy="5191125"/>
          </a:xfrm>
          <a:prstGeom prst="rect">
            <a:avLst/>
          </a:prstGeom>
          <a:noFill/>
          <a:ln>
            <a:noFill/>
          </a:ln>
        </p:spPr>
        <p:txBody>
          <a:bodyPr spcFirstLastPara="1" wrap="square" lIns="91425" tIns="45700" rIns="91425" bIns="45700" anchor="t" anchorCtr="0">
            <a:normAutofit/>
          </a:bodyPr>
          <a:lstStyle/>
          <a:p>
            <a:pPr marL="228600" lvl="0" indent="-158750" algn="l" rtl="0">
              <a:lnSpc>
                <a:spcPct val="90000"/>
              </a:lnSpc>
              <a:spcBef>
                <a:spcPts val="0"/>
              </a:spcBef>
              <a:spcAft>
                <a:spcPts val="0"/>
              </a:spcAft>
              <a:buClr>
                <a:schemeClr val="dk1"/>
              </a:buClr>
              <a:buSzPts val="1100"/>
              <a:buNone/>
            </a:pPr>
            <a:endParaRPr sz="1100"/>
          </a:p>
        </p:txBody>
      </p:sp>
      <p:graphicFrame>
        <p:nvGraphicFramePr>
          <p:cNvPr id="315" name="Google Shape;315;p16"/>
          <p:cNvGraphicFramePr/>
          <p:nvPr>
            <p:extLst>
              <p:ext uri="{D42A27DB-BD31-4B8C-83A1-F6EECF244321}">
                <p14:modId xmlns:p14="http://schemas.microsoft.com/office/powerpoint/2010/main" val="1691140763"/>
              </p:ext>
            </p:extLst>
          </p:nvPr>
        </p:nvGraphicFramePr>
        <p:xfrm>
          <a:off x="147638" y="944575"/>
          <a:ext cx="11891950" cy="5486480"/>
        </p:xfrm>
        <a:graphic>
          <a:graphicData uri="http://schemas.openxmlformats.org/drawingml/2006/table">
            <a:tbl>
              <a:tblPr firstRow="1" bandRow="1">
                <a:noFill/>
                <a:tableStyleId>{ECA3CC1F-0E36-42D3-8A65-A63B99E2748A}</a:tableStyleId>
              </a:tblPr>
              <a:tblGrid>
                <a:gridCol w="1914850">
                  <a:extLst>
                    <a:ext uri="{9D8B030D-6E8A-4147-A177-3AD203B41FA5}">
                      <a16:colId xmlns:a16="http://schemas.microsoft.com/office/drawing/2014/main" val="20000"/>
                    </a:ext>
                  </a:extLst>
                </a:gridCol>
                <a:gridCol w="1032850">
                  <a:extLst>
                    <a:ext uri="{9D8B030D-6E8A-4147-A177-3AD203B41FA5}">
                      <a16:colId xmlns:a16="http://schemas.microsoft.com/office/drawing/2014/main" val="20001"/>
                    </a:ext>
                  </a:extLst>
                </a:gridCol>
                <a:gridCol w="1043975">
                  <a:extLst>
                    <a:ext uri="{9D8B030D-6E8A-4147-A177-3AD203B41FA5}">
                      <a16:colId xmlns:a16="http://schemas.microsoft.com/office/drawing/2014/main" val="20002"/>
                    </a:ext>
                  </a:extLst>
                </a:gridCol>
                <a:gridCol w="2082900">
                  <a:extLst>
                    <a:ext uri="{9D8B030D-6E8A-4147-A177-3AD203B41FA5}">
                      <a16:colId xmlns:a16="http://schemas.microsoft.com/office/drawing/2014/main" val="20003"/>
                    </a:ext>
                  </a:extLst>
                </a:gridCol>
                <a:gridCol w="957250">
                  <a:extLst>
                    <a:ext uri="{9D8B030D-6E8A-4147-A177-3AD203B41FA5}">
                      <a16:colId xmlns:a16="http://schemas.microsoft.com/office/drawing/2014/main" val="20004"/>
                    </a:ext>
                  </a:extLst>
                </a:gridCol>
                <a:gridCol w="1438475">
                  <a:extLst>
                    <a:ext uri="{9D8B030D-6E8A-4147-A177-3AD203B41FA5}">
                      <a16:colId xmlns:a16="http://schemas.microsoft.com/office/drawing/2014/main" val="20005"/>
                    </a:ext>
                  </a:extLst>
                </a:gridCol>
                <a:gridCol w="1710825">
                  <a:extLst>
                    <a:ext uri="{9D8B030D-6E8A-4147-A177-3AD203B41FA5}">
                      <a16:colId xmlns:a16="http://schemas.microsoft.com/office/drawing/2014/main" val="20006"/>
                    </a:ext>
                  </a:extLst>
                </a:gridCol>
                <a:gridCol w="1710825">
                  <a:extLst>
                    <a:ext uri="{9D8B030D-6E8A-4147-A177-3AD203B41FA5}">
                      <a16:colId xmlns:a16="http://schemas.microsoft.com/office/drawing/2014/main" val="20007"/>
                    </a:ext>
                  </a:extLst>
                </a:gridCol>
              </a:tblGrid>
              <a:tr h="229100">
                <a:tc>
                  <a:txBody>
                    <a:bodyPr/>
                    <a:lstStyle/>
                    <a:p>
                      <a:pPr marL="0" marR="0" lvl="0" indent="0" algn="l" rtl="0">
                        <a:spcBef>
                          <a:spcPts val="0"/>
                        </a:spcBef>
                        <a:spcAft>
                          <a:spcPts val="0"/>
                        </a:spcAft>
                        <a:buNone/>
                      </a:pPr>
                      <a:r>
                        <a:rPr lang="en-IN" sz="1300" i="0" u="none" strike="noStrike" cap="none">
                          <a:latin typeface="Calibri" panose="020F0502020204030204" pitchFamily="34" charset="0"/>
                          <a:ea typeface="Calibri" panose="020F0502020204030204" pitchFamily="34" charset="0"/>
                          <a:cs typeface="Calibri" panose="020F0502020204030204" pitchFamily="34" charset="0"/>
                        </a:rPr>
                        <a:t>Dataset</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Type</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Language</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Stimulus</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#Subjects</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Paradigm</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Size</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Task</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0"/>
                  </a:ext>
                </a:extLst>
              </a:tr>
              <a:tr h="542575">
                <a:tc>
                  <a:txBody>
                    <a:bodyPr/>
                    <a:lstStyle/>
                    <a:p>
                      <a:pPr marL="0" marR="0" lvl="0" indent="0" algn="l" rtl="0">
                        <a:spcBef>
                          <a:spcPts val="0"/>
                        </a:spcBef>
                        <a:spcAft>
                          <a:spcPts val="0"/>
                        </a:spcAft>
                        <a:buNone/>
                      </a:pPr>
                      <a:r>
                        <a:rPr lang="en-IN" sz="1300" i="0" dirty="0">
                          <a:latin typeface="Calibri" panose="020F0502020204030204" pitchFamily="34" charset="0"/>
                          <a:ea typeface="Calibri" panose="020F0502020204030204" pitchFamily="34" charset="0"/>
                          <a:cs typeface="Calibri" panose="020F0502020204030204" pitchFamily="34" charset="0"/>
                        </a:rPr>
                        <a:t>Wehbe et al., 2014</a:t>
                      </a:r>
                      <a:endParaRPr sz="1300" i="0" dirty="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fMRI</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English</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b="0" i="0">
                          <a:solidFill>
                            <a:srgbClr val="202020"/>
                          </a:solidFill>
                          <a:latin typeface="Calibri" panose="020F0502020204030204" pitchFamily="34" charset="0"/>
                          <a:ea typeface="Calibri" panose="020F0502020204030204" pitchFamily="34" charset="0"/>
                          <a:cs typeface="Calibri" panose="020F0502020204030204" pitchFamily="34" charset="0"/>
                          <a:sym typeface="Helvetica Neue"/>
                        </a:rPr>
                        <a:t>Chapter 9 of Harry Potter and the Sorcerer's Stone</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9</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Reading stories</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b="0" i="0">
                          <a:solidFill>
                            <a:srgbClr val="202020"/>
                          </a:solidFill>
                          <a:latin typeface="Calibri" panose="020F0502020204030204" pitchFamily="34" charset="0"/>
                          <a:ea typeface="Calibri" panose="020F0502020204030204" pitchFamily="34" charset="0"/>
                          <a:cs typeface="Calibri" panose="020F0502020204030204" pitchFamily="34" charset="0"/>
                          <a:sym typeface="Helvetica Neue"/>
                        </a:rPr>
                        <a:t>5000 word chapter was presented in 45 minutes.</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Story understanding</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1"/>
                  </a:ext>
                </a:extLst>
              </a:tr>
              <a:tr h="542575">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Handjaras et al., 2016</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fMRI</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Italian</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b="0" i="0" dirty="0">
                          <a:solidFill>
                            <a:srgbClr val="2E2E2E"/>
                          </a:solidFill>
                          <a:latin typeface="Calibri" panose="020F0502020204030204" pitchFamily="34" charset="0"/>
                          <a:ea typeface="Calibri" panose="020F0502020204030204" pitchFamily="34" charset="0"/>
                          <a:cs typeface="Calibri" panose="020F0502020204030204" pitchFamily="34" charset="0"/>
                          <a:sym typeface="Arial"/>
                        </a:rPr>
                        <a:t>Verbal, pictorial or auditory presentation of 40 concrete nouns</a:t>
                      </a:r>
                      <a:endParaRPr sz="1300" i="0" dirty="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20</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Reading, viewing or listening</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40 nouns * 4 times.</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Property Generation</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2"/>
                  </a:ext>
                </a:extLst>
              </a:tr>
              <a:tr h="699325">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Anderson et al., 2017</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fMRI</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Italian</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dirty="0">
                          <a:latin typeface="Calibri" panose="020F0502020204030204" pitchFamily="34" charset="0"/>
                          <a:ea typeface="Calibri" panose="020F0502020204030204" pitchFamily="34" charset="0"/>
                          <a:cs typeface="Calibri" panose="020F0502020204030204" pitchFamily="34" charset="0"/>
                        </a:rPr>
                        <a:t>70 concrete and abstract nouns from law/music.</a:t>
                      </a:r>
                      <a:endParaRPr sz="1300" i="0" dirty="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7</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Reading</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70 nouns * 5 times.</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Imagine a situation that they personally associate with the noun</a:t>
                      </a:r>
                      <a:endParaRPr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3"/>
                  </a:ext>
                </a:extLst>
              </a:tr>
              <a:tr h="712500">
                <a:tc>
                  <a:txBody>
                    <a:bodyPr/>
                    <a:lstStyle/>
                    <a:p>
                      <a:pPr marL="0" marR="0" lvl="0" indent="0" algn="l" rtl="0">
                        <a:spcBef>
                          <a:spcPts val="0"/>
                        </a:spcBef>
                        <a:spcAft>
                          <a:spcPts val="0"/>
                        </a:spcAft>
                        <a:buNone/>
                      </a:pPr>
                      <a:r>
                        <a:rPr lang="en-IN" sz="1300" b="0" i="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Zurich Cognitive Language Processing Corpus (ZuCo):  </a:t>
                      </a:r>
                      <a:r>
                        <a:rPr lang="en-IN" sz="1300" i="0">
                          <a:latin typeface="Calibri" panose="020F0502020204030204" pitchFamily="34" charset="0"/>
                          <a:ea typeface="Calibri" panose="020F0502020204030204" pitchFamily="34" charset="0"/>
                          <a:cs typeface="Calibri" panose="020F0502020204030204" pitchFamily="34" charset="0"/>
                        </a:rPr>
                        <a:t>Hollenstein et al., 2018</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EEG and eye-tracking</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English</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Sentences from movie reviews or Wikipedia</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12</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b="0" i="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Reading natural sentences</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b="0" i="0">
                          <a:solidFill>
                            <a:srgbClr val="222222"/>
                          </a:solidFill>
                          <a:latin typeface="Calibri" panose="020F0502020204030204" pitchFamily="34" charset="0"/>
                          <a:ea typeface="Calibri" panose="020F0502020204030204" pitchFamily="34" charset="0"/>
                          <a:cs typeface="Calibri" panose="020F0502020204030204" pitchFamily="34" charset="0"/>
                          <a:sym typeface="Arial"/>
                        </a:rPr>
                        <a:t>21,629 words in 1107 sentences and 154,173 fixations</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Rate movie quality, answer control questions, check for existence of a relation</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4"/>
                  </a:ext>
                </a:extLst>
              </a:tr>
              <a:tr h="699325">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Anderson et al., 2019</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fMRI</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English</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240 active voice sentences describing everyday situations</a:t>
                      </a:r>
                      <a:endParaRPr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14</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Reading</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240 sentences seen 12 times (by 10 subjects) and 6 times (by 4 subjects)</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Passive reading</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5"/>
                  </a:ext>
                </a:extLst>
              </a:tr>
              <a:tr h="385850">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BCCWJ-EEG: Oseki and Asahara, 2020</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EEG</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Japanese</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20 newspaper articles</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40</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Reading</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1 time reading for ~30-40 minutes</a:t>
                      </a:r>
                      <a:endParaRPr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Passive reading</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6"/>
                  </a:ext>
                </a:extLst>
              </a:tr>
              <a:tr h="542575">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Deniz et al., 2019</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fMRI</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English</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Subset of Moth Radio Hour. 11 stories</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9</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Reading</a:t>
                      </a:r>
                      <a:endParaRPr sz="1300"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i="0">
                          <a:latin typeface="Calibri" panose="020F0502020204030204" pitchFamily="34" charset="0"/>
                          <a:ea typeface="Calibri" panose="020F0502020204030204" pitchFamily="34" charset="0"/>
                          <a:cs typeface="Calibri" panose="020F0502020204030204" pitchFamily="34" charset="0"/>
                        </a:rPr>
                        <a:t>11 10- to 15 min stories presented twice word by word</a:t>
                      </a:r>
                      <a:endParaRPr i="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IN" sz="1300" b="0" i="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Passive reading and Listening</a:t>
                      </a:r>
                      <a:endParaRPr sz="1300" i="0" dirty="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8591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0"/>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Visual Stimulus Datasets </a:t>
            </a:r>
            <a:endParaRPr/>
          </a:p>
        </p:txBody>
      </p:sp>
      <p:graphicFrame>
        <p:nvGraphicFramePr>
          <p:cNvPr id="355" name="Google Shape;355;p20"/>
          <p:cNvGraphicFramePr/>
          <p:nvPr/>
        </p:nvGraphicFramePr>
        <p:xfrm>
          <a:off x="147638" y="789940"/>
          <a:ext cx="11963075" cy="5689890"/>
        </p:xfrm>
        <a:graphic>
          <a:graphicData uri="http://schemas.openxmlformats.org/drawingml/2006/table">
            <a:tbl>
              <a:tblPr firstRow="1" bandRow="1">
                <a:noFill/>
                <a:tableStyleId>{ECA3CC1F-0E36-42D3-8A65-A63B99E2748A}</a:tableStyleId>
              </a:tblPr>
              <a:tblGrid>
                <a:gridCol w="1899600">
                  <a:extLst>
                    <a:ext uri="{9D8B030D-6E8A-4147-A177-3AD203B41FA5}">
                      <a16:colId xmlns:a16="http://schemas.microsoft.com/office/drawing/2014/main" val="20000"/>
                    </a:ext>
                  </a:extLst>
                </a:gridCol>
                <a:gridCol w="1563750">
                  <a:extLst>
                    <a:ext uri="{9D8B030D-6E8A-4147-A177-3AD203B41FA5}">
                      <a16:colId xmlns:a16="http://schemas.microsoft.com/office/drawing/2014/main" val="20001"/>
                    </a:ext>
                  </a:extLst>
                </a:gridCol>
                <a:gridCol w="1809225">
                  <a:extLst>
                    <a:ext uri="{9D8B030D-6E8A-4147-A177-3AD203B41FA5}">
                      <a16:colId xmlns:a16="http://schemas.microsoft.com/office/drawing/2014/main" val="20002"/>
                    </a:ext>
                  </a:extLst>
                </a:gridCol>
                <a:gridCol w="407200">
                  <a:extLst>
                    <a:ext uri="{9D8B030D-6E8A-4147-A177-3AD203B41FA5}">
                      <a16:colId xmlns:a16="http://schemas.microsoft.com/office/drawing/2014/main" val="20003"/>
                    </a:ext>
                  </a:extLst>
                </a:gridCol>
                <a:gridCol w="1269350">
                  <a:extLst>
                    <a:ext uri="{9D8B030D-6E8A-4147-A177-3AD203B41FA5}">
                      <a16:colId xmlns:a16="http://schemas.microsoft.com/office/drawing/2014/main" val="20004"/>
                    </a:ext>
                  </a:extLst>
                </a:gridCol>
                <a:gridCol w="3261350">
                  <a:extLst>
                    <a:ext uri="{9D8B030D-6E8A-4147-A177-3AD203B41FA5}">
                      <a16:colId xmlns:a16="http://schemas.microsoft.com/office/drawing/2014/main" val="20005"/>
                    </a:ext>
                  </a:extLst>
                </a:gridCol>
                <a:gridCol w="1752600">
                  <a:extLst>
                    <a:ext uri="{9D8B030D-6E8A-4147-A177-3AD203B41FA5}">
                      <a16:colId xmlns:a16="http://schemas.microsoft.com/office/drawing/2014/main" val="20006"/>
                    </a:ext>
                  </a:extLst>
                </a:gridCol>
              </a:tblGrid>
              <a:tr h="300600">
                <a:tc>
                  <a:txBody>
                    <a:bodyPr/>
                    <a:lstStyle/>
                    <a:p>
                      <a:pPr marL="0" marR="0" lvl="0" indent="0" algn="l" rtl="0">
                        <a:spcBef>
                          <a:spcPts val="0"/>
                        </a:spcBef>
                        <a:spcAft>
                          <a:spcPts val="0"/>
                        </a:spcAft>
                        <a:buNone/>
                      </a:pPr>
                      <a:r>
                        <a:rPr lang="en-IN" sz="1300">
                          <a:latin typeface="Calibri"/>
                          <a:ea typeface="Calibri"/>
                          <a:cs typeface="Calibri"/>
                          <a:sym typeface="Calibri"/>
                        </a:rPr>
                        <a:t>Dataset</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Type</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Stimulus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Paradigm</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Size</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Task</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822675">
                <a:tc>
                  <a:txBody>
                    <a:bodyPr/>
                    <a:lstStyle/>
                    <a:p>
                      <a:pPr marL="0" marR="0" lvl="0" indent="0" algn="l" rtl="0">
                        <a:spcBef>
                          <a:spcPts val="0"/>
                        </a:spcBef>
                        <a:spcAft>
                          <a:spcPts val="0"/>
                        </a:spcAft>
                        <a:buNone/>
                      </a:pPr>
                      <a:r>
                        <a:rPr lang="en-IN" sz="1300" dirty="0">
                          <a:latin typeface="Calibri"/>
                          <a:ea typeface="Calibri"/>
                          <a:cs typeface="Calibri"/>
                          <a:sym typeface="Calibri"/>
                        </a:rPr>
                        <a:t>Thirion et al., 2006</a:t>
                      </a:r>
                      <a:endParaRPr sz="1300" dirty="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rgbClr val="202020"/>
                          </a:solidFill>
                          <a:latin typeface="Calibri"/>
                          <a:ea typeface="Calibri"/>
                          <a:cs typeface="Calibri"/>
                          <a:sym typeface="Calibri"/>
                        </a:rPr>
                        <a:t>Rotating wedges, expanding/contracting rings, rotating Gabor filters, grid</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9</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Viewing visual patterns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Wedges/rings for 8 times, 36 Gabor filters for 4 times, grid 36 times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Passive viewing, imagine one of the 6 domino stimuli when prompted to.</a:t>
                      </a:r>
                      <a:endParaRPr/>
                    </a:p>
                  </a:txBody>
                  <a:tcPr marL="91450" marR="91450" marT="45725" marB="45725"/>
                </a:tc>
                <a:extLst>
                  <a:ext uri="{0D108BD9-81ED-4DB2-BD59-A6C34878D82A}">
                    <a16:rowId xmlns:a16="http://schemas.microsoft.com/office/drawing/2014/main" val="10001"/>
                  </a:ext>
                </a:extLst>
              </a:tr>
              <a:tr h="638275">
                <a:tc>
                  <a:txBody>
                    <a:bodyPr/>
                    <a:lstStyle/>
                    <a:p>
                      <a:pPr marL="0" marR="0" lvl="0" indent="0" algn="l" rtl="0">
                        <a:spcBef>
                          <a:spcPts val="0"/>
                        </a:spcBef>
                        <a:spcAft>
                          <a:spcPts val="0"/>
                        </a:spcAft>
                        <a:buNone/>
                      </a:pPr>
                      <a:r>
                        <a:rPr lang="en-IN" sz="1300">
                          <a:latin typeface="Calibri"/>
                          <a:ea typeface="Calibri"/>
                          <a:cs typeface="Calibri"/>
                          <a:sym typeface="Calibri"/>
                        </a:rPr>
                        <a:t>Vim-1: Kay et al., 2008</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Sequences of natural photos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2</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Viewing natural images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Each subject viewed 1750 (Stage 1)+ 120 (Stage 2) novel natural images</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1007050">
                <a:tc>
                  <a:txBody>
                    <a:bodyPr/>
                    <a:lstStyle/>
                    <a:p>
                      <a:pPr marL="0" marR="0" lvl="0" indent="0" algn="l" rtl="0">
                        <a:spcBef>
                          <a:spcPts val="0"/>
                        </a:spcBef>
                        <a:spcAft>
                          <a:spcPts val="0"/>
                        </a:spcAft>
                        <a:buNone/>
                      </a:pPr>
                      <a:r>
                        <a:rPr lang="en-IN" sz="1300">
                          <a:latin typeface="Calibri"/>
                          <a:ea typeface="Calibri"/>
                          <a:cs typeface="Calibri"/>
                          <a:sym typeface="Calibri"/>
                        </a:rPr>
                        <a:t>Horikawa et al., 2017</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Object images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5</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Viewing and Reading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rgbClr val="222222"/>
                          </a:solidFill>
                          <a:latin typeface="Calibri"/>
                          <a:ea typeface="Calibri"/>
                          <a:cs typeface="Calibri"/>
                          <a:sym typeface="Calibri"/>
                        </a:rPr>
                        <a:t>Each subject: (1) Image presentation: 1,200 images from 150 object categories and 50 images from 50 object categories; (2) Imagery: 10 times.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One-back repetition detection task, imagine object images pertaining to the category</a:t>
                      </a:r>
                      <a:endParaRPr/>
                    </a:p>
                  </a:txBody>
                  <a:tcPr marL="91450" marR="91450" marT="45725" marB="45725"/>
                </a:tc>
                <a:extLst>
                  <a:ext uri="{0D108BD9-81ED-4DB2-BD59-A6C34878D82A}">
                    <a16:rowId xmlns:a16="http://schemas.microsoft.com/office/drawing/2014/main" val="10003"/>
                  </a:ext>
                </a:extLst>
              </a:tr>
              <a:tr h="638275">
                <a:tc>
                  <a:txBody>
                    <a:bodyPr/>
                    <a:lstStyle/>
                    <a:p>
                      <a:pPr marL="0" marR="0" lvl="0" indent="0" algn="l" rtl="0">
                        <a:spcBef>
                          <a:spcPts val="0"/>
                        </a:spcBef>
                        <a:spcAft>
                          <a:spcPts val="0"/>
                        </a:spcAft>
                        <a:buNone/>
                      </a:pPr>
                      <a:r>
                        <a:rPr lang="en-IN" sz="1300">
                          <a:latin typeface="Calibri"/>
                          <a:ea typeface="Calibri"/>
                          <a:cs typeface="Calibri"/>
                          <a:sym typeface="Calibri"/>
                        </a:rPr>
                        <a:t>BOLD5000: Chang et al., 2019</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5254 images depicting real-world scenes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4</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Viewing natural images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rgbClr val="222222"/>
                          </a:solidFill>
                          <a:latin typeface="Calibri"/>
                          <a:ea typeface="Calibri"/>
                          <a:cs typeface="Calibri"/>
                          <a:sym typeface="Calibri"/>
                        </a:rPr>
                        <a:t>∼20 hours of MRI scans per each of four participants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638275">
                <a:tc>
                  <a:txBody>
                    <a:bodyPr/>
                    <a:lstStyle/>
                    <a:p>
                      <a:pPr marL="0" marR="0" lvl="0" indent="0" algn="l" rtl="0">
                        <a:spcBef>
                          <a:spcPts val="0"/>
                        </a:spcBef>
                        <a:spcAft>
                          <a:spcPts val="0"/>
                        </a:spcAft>
                        <a:buNone/>
                      </a:pPr>
                      <a:r>
                        <a:rPr lang="en-IN" sz="1300">
                          <a:latin typeface="Calibri"/>
                          <a:ea typeface="Calibri"/>
                          <a:cs typeface="Calibri"/>
                          <a:sym typeface="Calibri"/>
                        </a:rPr>
                        <a:t>Algonauts: Cichy et al., 2019</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 (EVC and IT)/MEG (early and late in time)</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Object images</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15</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Viewing object images</a:t>
                      </a:r>
                      <a:endParaRPr sz="1300">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Calibri"/>
                        <a:buNone/>
                      </a:pPr>
                      <a:r>
                        <a:rPr lang="en-IN" sz="1300">
                          <a:latin typeface="Calibri"/>
                          <a:ea typeface="Calibri"/>
                          <a:cs typeface="Calibri"/>
                          <a:sym typeface="Calibri"/>
                        </a:rPr>
                        <a:t>92 silhouette object images and 118 images of objects on natural background</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638275">
                <a:tc>
                  <a:txBody>
                    <a:bodyPr/>
                    <a:lstStyle/>
                    <a:p>
                      <a:pPr marL="0" marR="0" lvl="0" indent="0" algn="l" rtl="0">
                        <a:spcBef>
                          <a:spcPts val="0"/>
                        </a:spcBef>
                        <a:spcAft>
                          <a:spcPts val="0"/>
                        </a:spcAft>
                        <a:buNone/>
                      </a:pPr>
                      <a:r>
                        <a:rPr lang="en-IN" sz="1300">
                          <a:latin typeface="Calibri"/>
                          <a:ea typeface="Calibri"/>
                          <a:cs typeface="Calibri"/>
                          <a:sym typeface="Calibri"/>
                        </a:rPr>
                        <a:t>Natural Scenes Dataset: Allen et al., 2022</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73000 natural scenes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8</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Viewing natural scenes</a:t>
                      </a:r>
                      <a:endParaRPr sz="1300">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Calibri"/>
                        <a:buNone/>
                      </a:pPr>
                      <a:r>
                        <a:rPr lang="en-IN" sz="1300">
                          <a:latin typeface="Calibri"/>
                          <a:ea typeface="Calibri"/>
                          <a:cs typeface="Calibri"/>
                          <a:sym typeface="Calibri"/>
                        </a:rPr>
                        <a:t>~73000 distinct natural scene images from MSCOCO.</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Calibri"/>
                        <a:buNone/>
                      </a:pPr>
                      <a:r>
                        <a:rPr lang="en-IN" sz="1300">
                          <a:latin typeface="Calibri"/>
                          <a:ea typeface="Calibri"/>
                          <a:cs typeface="Calibri"/>
                          <a:sym typeface="Calibri"/>
                        </a:rPr>
                        <a:t>Passive viewing</a:t>
                      </a:r>
                      <a:endParaRPr sz="1300">
                        <a:latin typeface="Calibri"/>
                        <a:ea typeface="Calibri"/>
                        <a:cs typeface="Calibri"/>
                        <a:sym typeface="Calibri"/>
                      </a:endParaRPr>
                    </a:p>
                    <a:p>
                      <a:pPr marL="0" marR="0" lvl="0" indent="0" algn="l" rtl="0">
                        <a:spcBef>
                          <a:spcPts val="0"/>
                        </a:spcBef>
                        <a:spcAft>
                          <a:spcPts val="0"/>
                        </a:spcAft>
                        <a:buNone/>
                      </a:pP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822675">
                <a:tc>
                  <a:txBody>
                    <a:bodyPr/>
                    <a:lstStyle/>
                    <a:p>
                      <a:pPr marL="0" marR="0" lvl="0" indent="0" algn="l" rtl="0">
                        <a:spcBef>
                          <a:spcPts val="0"/>
                        </a:spcBef>
                        <a:spcAft>
                          <a:spcPts val="0"/>
                        </a:spcAft>
                        <a:buNone/>
                      </a:pPr>
                      <a:r>
                        <a:rPr lang="en-IN" sz="1300">
                          <a:latin typeface="Calibri"/>
                          <a:ea typeface="Calibri"/>
                          <a:cs typeface="Calibri"/>
                          <a:sym typeface="Calibri"/>
                        </a:rPr>
                        <a:t>THINGS: Hebart et al., 2023</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fMRI/EEG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31188 natural images across </a:t>
                      </a:r>
                      <a:r>
                        <a:rPr lang="en-IN" sz="1300">
                          <a:latin typeface="Calibri"/>
                          <a:ea typeface="Calibri"/>
                          <a:cs typeface="Calibri"/>
                          <a:sym typeface="Calibri"/>
                        </a:rPr>
                        <a:t>1,854 object concepts.</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8</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Viewing natural images</a:t>
                      </a:r>
                      <a:endParaRPr sz="1300">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Calibri"/>
                        <a:buNone/>
                      </a:pPr>
                      <a:r>
                        <a:rPr lang="en-IN" sz="1300">
                          <a:latin typeface="Calibri"/>
                          <a:ea typeface="Calibri"/>
                          <a:cs typeface="Calibri"/>
                          <a:sym typeface="Calibri"/>
                        </a:rPr>
                        <a:t>fMRI: 3 Participants. 8,740 unique images. 720 objects. MEG: 4 Participants. 22,448 unique images. 1,854 objects</a:t>
                      </a:r>
                      <a:endParaRPr sz="1300">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Calibri"/>
                        <a:buNone/>
                      </a:pPr>
                      <a:r>
                        <a:rPr lang="en-IN" sz="1300" dirty="0">
                          <a:latin typeface="Calibri"/>
                          <a:ea typeface="Calibri"/>
                          <a:cs typeface="Calibri"/>
                          <a:sym typeface="Calibri"/>
                        </a:rPr>
                        <a:t>oddball detection task (synthetic image).</a:t>
                      </a:r>
                      <a:endParaRPr dirty="0"/>
                    </a:p>
                  </a:txBody>
                  <a:tcPr marL="91450" marR="91450" marT="45725" marB="45725"/>
                </a:tc>
                <a:extLst>
                  <a:ext uri="{0D108BD9-81ED-4DB2-BD59-A6C34878D82A}">
                    <a16:rowId xmlns:a16="http://schemas.microsoft.com/office/drawing/2014/main" val="10007"/>
                  </a:ext>
                </a:extLst>
              </a:tr>
            </a:tbl>
          </a:graphicData>
        </a:graphic>
      </p:graphicFrame>
      <p:sp>
        <p:nvSpPr>
          <p:cNvPr id="358" name="Google Shape;358;p20"/>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1791336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5"/>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Audio Stimulus Datasets </a:t>
            </a:r>
            <a:endParaRPr/>
          </a:p>
        </p:txBody>
      </p:sp>
      <p:sp>
        <p:nvSpPr>
          <p:cNvPr id="413" name="Google Shape;413;p25"/>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
        <p:nvSpPr>
          <p:cNvPr id="414" name="Google Shape;414;p25"/>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graphicFrame>
        <p:nvGraphicFramePr>
          <p:cNvPr id="415" name="Google Shape;415;p25"/>
          <p:cNvGraphicFramePr/>
          <p:nvPr/>
        </p:nvGraphicFramePr>
        <p:xfrm>
          <a:off x="147637" y="1066963"/>
          <a:ext cx="11891950" cy="5488745"/>
        </p:xfrm>
        <a:graphic>
          <a:graphicData uri="http://schemas.openxmlformats.org/drawingml/2006/table">
            <a:tbl>
              <a:tblPr firstRow="1" bandRow="1">
                <a:noFill/>
                <a:tableStyleId>{ECA3CC1F-0E36-42D3-8A65-A63B99E2748A}</a:tableStyleId>
              </a:tblPr>
              <a:tblGrid>
                <a:gridCol w="1575725">
                  <a:extLst>
                    <a:ext uri="{9D8B030D-6E8A-4147-A177-3AD203B41FA5}">
                      <a16:colId xmlns:a16="http://schemas.microsoft.com/office/drawing/2014/main" val="20000"/>
                    </a:ext>
                  </a:extLst>
                </a:gridCol>
                <a:gridCol w="574325">
                  <a:extLst>
                    <a:ext uri="{9D8B030D-6E8A-4147-A177-3AD203B41FA5}">
                      <a16:colId xmlns:a16="http://schemas.microsoft.com/office/drawing/2014/main" val="20001"/>
                    </a:ext>
                  </a:extLst>
                </a:gridCol>
                <a:gridCol w="830575">
                  <a:extLst>
                    <a:ext uri="{9D8B030D-6E8A-4147-A177-3AD203B41FA5}">
                      <a16:colId xmlns:a16="http://schemas.microsoft.com/office/drawing/2014/main" val="20002"/>
                    </a:ext>
                  </a:extLst>
                </a:gridCol>
                <a:gridCol w="2397250">
                  <a:extLst>
                    <a:ext uri="{9D8B030D-6E8A-4147-A177-3AD203B41FA5}">
                      <a16:colId xmlns:a16="http://schemas.microsoft.com/office/drawing/2014/main" val="20003"/>
                    </a:ext>
                  </a:extLst>
                </a:gridCol>
                <a:gridCol w="526550">
                  <a:extLst>
                    <a:ext uri="{9D8B030D-6E8A-4147-A177-3AD203B41FA5}">
                      <a16:colId xmlns:a16="http://schemas.microsoft.com/office/drawing/2014/main" val="20004"/>
                    </a:ext>
                  </a:extLst>
                </a:gridCol>
                <a:gridCol w="997600">
                  <a:extLst>
                    <a:ext uri="{9D8B030D-6E8A-4147-A177-3AD203B41FA5}">
                      <a16:colId xmlns:a16="http://schemas.microsoft.com/office/drawing/2014/main" val="20005"/>
                    </a:ext>
                  </a:extLst>
                </a:gridCol>
                <a:gridCol w="2994075">
                  <a:extLst>
                    <a:ext uri="{9D8B030D-6E8A-4147-A177-3AD203B41FA5}">
                      <a16:colId xmlns:a16="http://schemas.microsoft.com/office/drawing/2014/main" val="20006"/>
                    </a:ext>
                  </a:extLst>
                </a:gridCol>
                <a:gridCol w="1995850">
                  <a:extLst>
                    <a:ext uri="{9D8B030D-6E8A-4147-A177-3AD203B41FA5}">
                      <a16:colId xmlns:a16="http://schemas.microsoft.com/office/drawing/2014/main" val="20007"/>
                    </a:ext>
                  </a:extLst>
                </a:gridCol>
              </a:tblGrid>
              <a:tr h="388500">
                <a:tc>
                  <a:txBody>
                    <a:bodyPr/>
                    <a:lstStyle/>
                    <a:p>
                      <a:pPr marL="0" marR="0" lvl="0" indent="0" algn="l" rtl="0">
                        <a:spcBef>
                          <a:spcPts val="0"/>
                        </a:spcBef>
                        <a:spcAft>
                          <a:spcPts val="0"/>
                        </a:spcAft>
                        <a:buNone/>
                      </a:pPr>
                      <a:r>
                        <a:rPr lang="en-IN" sz="1300">
                          <a:latin typeface="Calibri"/>
                          <a:ea typeface="Calibri"/>
                          <a:cs typeface="Calibri"/>
                          <a:sym typeface="Calibri"/>
                        </a:rPr>
                        <a:t>Dataset</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Type</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Language</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Stimulus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Paradigm</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Size</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Task</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546325">
                <a:tc>
                  <a:txBody>
                    <a:bodyPr/>
                    <a:lstStyle/>
                    <a:p>
                      <a:pPr marL="0" marR="0" lvl="0" indent="0" algn="l" rtl="0">
                        <a:spcBef>
                          <a:spcPts val="0"/>
                        </a:spcBef>
                        <a:spcAft>
                          <a:spcPts val="0"/>
                        </a:spcAft>
                        <a:buNone/>
                      </a:pPr>
                      <a:r>
                        <a:rPr lang="en-IN" sz="1300">
                          <a:latin typeface="Calibri"/>
                          <a:ea typeface="Calibri"/>
                          <a:cs typeface="Calibri"/>
                          <a:sym typeface="Calibri"/>
                        </a:rPr>
                        <a:t>Handjaras et al., 2016</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Italian</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rgbClr val="2E2E2E"/>
                          </a:solidFill>
                          <a:latin typeface="Calibri"/>
                          <a:ea typeface="Calibri"/>
                          <a:cs typeface="Calibri"/>
                          <a:sym typeface="Calibri"/>
                        </a:rPr>
                        <a:t>Verbal, pictorial or auditory presentation of 40 concrete nouns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20</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Reading, viewing or listening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40 nouns * 4 times.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Property Generation</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388500">
                <a:tc>
                  <a:txBody>
                    <a:bodyPr/>
                    <a:lstStyle/>
                    <a:p>
                      <a:pPr marL="0" marR="0" lvl="0" indent="0" algn="l" rtl="0">
                        <a:spcBef>
                          <a:spcPts val="0"/>
                        </a:spcBef>
                        <a:spcAft>
                          <a:spcPts val="0"/>
                        </a:spcAft>
                        <a:buNone/>
                      </a:pPr>
                      <a:r>
                        <a:rPr lang="en-IN" sz="1300">
                          <a:latin typeface="Calibri"/>
                          <a:ea typeface="Calibri"/>
                          <a:cs typeface="Calibri"/>
                          <a:sym typeface="Calibri"/>
                        </a:rPr>
                        <a:t>Huth et al., 2016</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Eleven 10-minute stories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7</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Listening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2 hours of stories from The Moth Radio Hour</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Passive Listening</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705600">
                <a:tc>
                  <a:txBody>
                    <a:bodyPr/>
                    <a:lstStyle/>
                    <a:p>
                      <a:pPr marL="0" marR="0" lvl="0" indent="0" algn="l" rtl="0">
                        <a:spcBef>
                          <a:spcPts val="0"/>
                        </a:spcBef>
                        <a:spcAft>
                          <a:spcPts val="0"/>
                        </a:spcAft>
                        <a:buNone/>
                      </a:pPr>
                      <a:r>
                        <a:rPr lang="en-IN" sz="1300">
                          <a:latin typeface="Calibri"/>
                          <a:ea typeface="Calibri"/>
                          <a:cs typeface="Calibri"/>
                          <a:sym typeface="Calibri"/>
                        </a:rPr>
                        <a:t>Brennan and Hale, 2019</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EEG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Chapter one of Alice’s Adventures in Wonderland as read by Kristen McQuillan</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33</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Listening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2,129 words in 84 sentences. The entire experimental session lasted 1–1.5 h (including QA).</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8 MCQ Question answering concerning the contents of the story</a:t>
                      </a:r>
                      <a:endParaRPr/>
                    </a:p>
                  </a:txBody>
                  <a:tcPr marL="91450" marR="91450" marT="45725" marB="45725"/>
                </a:tc>
                <a:extLst>
                  <a:ext uri="{0D108BD9-81ED-4DB2-BD59-A6C34878D82A}">
                    <a16:rowId xmlns:a16="http://schemas.microsoft.com/office/drawing/2014/main" val="10003"/>
                  </a:ext>
                </a:extLst>
              </a:tr>
              <a:tr h="546325">
                <a:tc>
                  <a:txBody>
                    <a:bodyPr/>
                    <a:lstStyle/>
                    <a:p>
                      <a:pPr marL="0" marR="0" lvl="0" indent="0" algn="l" rtl="0">
                        <a:spcBef>
                          <a:spcPts val="0"/>
                        </a:spcBef>
                        <a:spcAft>
                          <a:spcPts val="0"/>
                        </a:spcAft>
                        <a:buNone/>
                      </a:pPr>
                      <a:r>
                        <a:rPr lang="en-IN" sz="1300">
                          <a:latin typeface="Calibri"/>
                          <a:ea typeface="Calibri"/>
                          <a:cs typeface="Calibri"/>
                          <a:sym typeface="Calibri"/>
                        </a:rPr>
                        <a:t>Anderson et al., 2020</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One of 20 scenario names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26</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Listening scenario name</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20 scenario prompts displayed 5 times.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rgbClr val="222222"/>
                          </a:solidFill>
                          <a:latin typeface="Calibri"/>
                          <a:ea typeface="Calibri"/>
                          <a:cs typeface="Calibri"/>
                          <a:sym typeface="Calibri"/>
                        </a:rPr>
                        <a:t>Imagine themselves personally experiencing  common scenarios</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576400">
                <a:tc>
                  <a:txBody>
                    <a:bodyPr/>
                    <a:lstStyle/>
                    <a:p>
                      <a:pPr marL="0" marR="0" lvl="0" indent="0" algn="l" rtl="0">
                        <a:spcBef>
                          <a:spcPts val="0"/>
                        </a:spcBef>
                        <a:spcAft>
                          <a:spcPts val="0"/>
                        </a:spcAft>
                        <a:buNone/>
                      </a:pPr>
                      <a:r>
                        <a:rPr lang="en-IN" sz="1300">
                          <a:latin typeface="Calibri"/>
                          <a:ea typeface="Calibri"/>
                          <a:cs typeface="Calibri"/>
                          <a:sym typeface="Calibri"/>
                        </a:rPr>
                        <a:t>Narratives: Nastase et al., 2021</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rgbClr val="222222"/>
                          </a:solidFill>
                          <a:latin typeface="Calibri"/>
                          <a:ea typeface="Calibri"/>
                          <a:cs typeface="Calibri"/>
                          <a:sym typeface="Calibri"/>
                        </a:rPr>
                        <a:t>27 diverse naturalistic spoken stories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345</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Listening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rgbClr val="222222"/>
                          </a:solidFill>
                          <a:latin typeface="Calibri"/>
                          <a:ea typeface="Calibri"/>
                          <a:cs typeface="Calibri"/>
                          <a:sym typeface="Calibri"/>
                        </a:rPr>
                        <a:t>891 functional scans, totaling ~4.6 hours of unique stimuli (~43,000 words)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Passive Listening</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488125">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Natural Stories: Zhang et al., 2020</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Moth-Radio-Hour naturalistic spoken stories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19</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Listening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5 h 33 m (repeated twice). Each story is 6 m 48 s avg or 2492 words.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Passive Listening</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546325">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The Little Prince: Li et al., 2021</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English, Chinese, French</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Audiobook </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112</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Listening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English audiobook is 94 minutes long. Chinese: 99min. French: 97 min.</a:t>
                      </a:r>
                      <a:endParaRPr/>
                    </a:p>
                  </a:txBody>
                  <a:tcPr marL="91450" marR="91450" marT="45725" marB="45725"/>
                </a:tc>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Passive Listening. </a:t>
                      </a:r>
                      <a:r>
                        <a:rPr lang="en-IN" sz="1300">
                          <a:latin typeface="Calibri"/>
                          <a:ea typeface="Calibri"/>
                          <a:cs typeface="Calibri"/>
                          <a:sym typeface="Calibri"/>
                        </a:rPr>
                        <a:t>4 quiz questions.</a:t>
                      </a:r>
                      <a:endParaRPr/>
                    </a:p>
                  </a:txBody>
                  <a:tcPr marL="91450" marR="91450" marT="45725" marB="45725"/>
                </a:tc>
                <a:extLst>
                  <a:ext uri="{0D108BD9-81ED-4DB2-BD59-A6C34878D82A}">
                    <a16:rowId xmlns:a16="http://schemas.microsoft.com/office/drawing/2014/main" val="10007"/>
                  </a:ext>
                </a:extLst>
              </a:tr>
              <a:tr h="576400">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MEG-MASC: Gwilliams et al., 2022</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MEG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4 English fictional stories: Cable spool boy, LW1, Black willow, Easy money. </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27</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Listening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Two hours of naturalistic stories. </a:t>
                      </a:r>
                      <a:r>
                        <a:rPr lang="en-IN" sz="1300" b="0" i="0">
                          <a:solidFill>
                            <a:schemeClr val="dk1"/>
                          </a:solidFill>
                          <a:latin typeface="Calibri"/>
                          <a:ea typeface="Calibri"/>
                          <a:cs typeface="Calibri"/>
                          <a:sym typeface="Calibri"/>
                        </a:rPr>
                        <a:t>208 MEG sensors.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Passive Listening</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69977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8"/>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Video Stimulus Datasets </a:t>
            </a:r>
            <a:endParaRPr/>
          </a:p>
        </p:txBody>
      </p:sp>
      <p:graphicFrame>
        <p:nvGraphicFramePr>
          <p:cNvPr id="446" name="Google Shape;446;p28"/>
          <p:cNvGraphicFramePr/>
          <p:nvPr/>
        </p:nvGraphicFramePr>
        <p:xfrm>
          <a:off x="147638" y="1104900"/>
          <a:ext cx="11891950" cy="4592380"/>
        </p:xfrm>
        <a:graphic>
          <a:graphicData uri="http://schemas.openxmlformats.org/drawingml/2006/table">
            <a:tbl>
              <a:tblPr firstRow="1" bandRow="1">
                <a:noFill/>
                <a:tableStyleId>{ECA3CC1F-0E36-42D3-8A65-A63B99E2748A}</a:tableStyleId>
              </a:tblPr>
              <a:tblGrid>
                <a:gridCol w="1711875">
                  <a:extLst>
                    <a:ext uri="{9D8B030D-6E8A-4147-A177-3AD203B41FA5}">
                      <a16:colId xmlns:a16="http://schemas.microsoft.com/office/drawing/2014/main" val="20000"/>
                    </a:ext>
                  </a:extLst>
                </a:gridCol>
                <a:gridCol w="628325">
                  <a:extLst>
                    <a:ext uri="{9D8B030D-6E8A-4147-A177-3AD203B41FA5}">
                      <a16:colId xmlns:a16="http://schemas.microsoft.com/office/drawing/2014/main" val="20001"/>
                    </a:ext>
                  </a:extLst>
                </a:gridCol>
                <a:gridCol w="1520250">
                  <a:extLst>
                    <a:ext uri="{9D8B030D-6E8A-4147-A177-3AD203B41FA5}">
                      <a16:colId xmlns:a16="http://schemas.microsoft.com/office/drawing/2014/main" val="20002"/>
                    </a:ext>
                  </a:extLst>
                </a:gridCol>
                <a:gridCol w="1903525">
                  <a:extLst>
                    <a:ext uri="{9D8B030D-6E8A-4147-A177-3AD203B41FA5}">
                      <a16:colId xmlns:a16="http://schemas.microsoft.com/office/drawing/2014/main" val="20003"/>
                    </a:ext>
                  </a:extLst>
                </a:gridCol>
                <a:gridCol w="1124175">
                  <a:extLst>
                    <a:ext uri="{9D8B030D-6E8A-4147-A177-3AD203B41FA5}">
                      <a16:colId xmlns:a16="http://schemas.microsoft.com/office/drawing/2014/main" val="20004"/>
                    </a:ext>
                  </a:extLst>
                </a:gridCol>
                <a:gridCol w="1402075">
                  <a:extLst>
                    <a:ext uri="{9D8B030D-6E8A-4147-A177-3AD203B41FA5}">
                      <a16:colId xmlns:a16="http://schemas.microsoft.com/office/drawing/2014/main" val="20005"/>
                    </a:ext>
                  </a:extLst>
                </a:gridCol>
                <a:gridCol w="2609425">
                  <a:extLst>
                    <a:ext uri="{9D8B030D-6E8A-4147-A177-3AD203B41FA5}">
                      <a16:colId xmlns:a16="http://schemas.microsoft.com/office/drawing/2014/main" val="20006"/>
                    </a:ext>
                  </a:extLst>
                </a:gridCol>
                <a:gridCol w="992300">
                  <a:extLst>
                    <a:ext uri="{9D8B030D-6E8A-4147-A177-3AD203B41FA5}">
                      <a16:colId xmlns:a16="http://schemas.microsoft.com/office/drawing/2014/main" val="20007"/>
                    </a:ext>
                  </a:extLst>
                </a:gridCol>
              </a:tblGrid>
              <a:tr h="370850">
                <a:tc>
                  <a:txBody>
                    <a:bodyPr/>
                    <a:lstStyle/>
                    <a:p>
                      <a:pPr marL="0" marR="0" lvl="0" indent="0" algn="l" rtl="0">
                        <a:spcBef>
                          <a:spcPts val="0"/>
                        </a:spcBef>
                        <a:spcAft>
                          <a:spcPts val="0"/>
                        </a:spcAft>
                        <a:buNone/>
                      </a:pPr>
                      <a:r>
                        <a:rPr lang="en-IN" sz="1300">
                          <a:latin typeface="Calibri"/>
                          <a:ea typeface="Calibri"/>
                          <a:cs typeface="Calibri"/>
                          <a:sym typeface="Calibri"/>
                        </a:rPr>
                        <a:t>Dataset</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Type</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Language</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Stimulus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#Subjects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Paradigm</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Size</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Task</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IN" sz="1300">
                          <a:latin typeface="Calibri"/>
                          <a:ea typeface="Calibri"/>
                          <a:cs typeface="Calibri"/>
                          <a:sym typeface="Calibri"/>
                        </a:rPr>
                        <a:t>BBC’s Doctor Who: Seeliger et al., 2019</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Spatiotemporal visual and auditory naturalistic stimuli (30 episodes of BBC’s Doctor Who)</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1</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Viewing episode videos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120.830 whole-brain volumes (approx. 23 h) of single-presentation data, and 1.178 volumes (11 min) of repeated narrative short episodes (22 repetitions)</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IN" sz="1300">
                          <a:latin typeface="Calibri"/>
                          <a:ea typeface="Calibri"/>
                          <a:cs typeface="Calibri"/>
                          <a:sym typeface="Calibri"/>
                        </a:rPr>
                        <a:t>Japanese Ads: Nishida et al., 2020</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Japanese</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368 web and 2452 TV Japanese ad movies (15-30s)</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40 and 28 for web and TV ads. 16 were overlapped</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Viewing Ads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7200 train and 1200 test fMRIs for web; fMRIs from 420 ads.</a:t>
                      </a:r>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IN" sz="1300">
                          <a:latin typeface="Calibri"/>
                          <a:ea typeface="Calibri"/>
                          <a:cs typeface="Calibri"/>
                          <a:sym typeface="Calibri"/>
                        </a:rPr>
                        <a:t>Pippi Langkous: Berezutskaya et al., 2020</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ECoG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rgbClr val="222222"/>
                          </a:solidFill>
                          <a:latin typeface="Calibri"/>
                          <a:ea typeface="Calibri"/>
                          <a:cs typeface="Calibri"/>
                          <a:sym typeface="Calibri"/>
                        </a:rPr>
                        <a:t>The movie was originally in Swedish but dubbed in Dutch</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rgbClr val="222222"/>
                          </a:solidFill>
                          <a:latin typeface="Calibri"/>
                          <a:ea typeface="Calibri"/>
                          <a:cs typeface="Calibri"/>
                          <a:sym typeface="Calibri"/>
                        </a:rPr>
                        <a:t>30 s excerpts of a feature film (in total, 6.5 min long), edited together for a coherent story</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37 patients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Viewing</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rgbClr val="222222"/>
                          </a:solidFill>
                          <a:latin typeface="Calibri"/>
                          <a:ea typeface="Calibri"/>
                          <a:cs typeface="Calibri"/>
                          <a:sym typeface="Calibri"/>
                        </a:rPr>
                        <a:t>6.5 min movie.</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IN" sz="1300">
                          <a:latin typeface="Calibri"/>
                          <a:ea typeface="Calibri"/>
                          <a:cs typeface="Calibri"/>
                          <a:sym typeface="Calibri"/>
                        </a:rPr>
                        <a:t>Algonauts: Cichy et al., 2021</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1000 short video clips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10</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Viewing video clips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1000 short video clips (3 sec each)</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Passive viewing</a:t>
                      </a: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IN" sz="1300">
                          <a:latin typeface="Calibri"/>
                          <a:ea typeface="Calibri"/>
                          <a:cs typeface="Calibri"/>
                          <a:sym typeface="Calibri"/>
                        </a:rPr>
                        <a:t>Natural Short Clips: Huth et al., 2022</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fMRI</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English</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Natural short movie clips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5</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b="0" i="0">
                          <a:solidFill>
                            <a:schemeClr val="dk1"/>
                          </a:solidFill>
                          <a:latin typeface="Calibri"/>
                          <a:ea typeface="Calibri"/>
                          <a:cs typeface="Calibri"/>
                          <a:sym typeface="Calibri"/>
                        </a:rPr>
                        <a:t>Watching natural short movie clips</a:t>
                      </a:r>
                      <a:endParaRPr sz="1300">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1300">
                          <a:latin typeface="Calibri"/>
                          <a:ea typeface="Calibri"/>
                          <a:cs typeface="Calibri"/>
                          <a:sym typeface="Calibri"/>
                        </a:rPr>
                        <a:t>3870 responses per subject. </a:t>
                      </a:r>
                      <a:endParaRPr sz="1300">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Calibri"/>
                        <a:buNone/>
                      </a:pPr>
                      <a:r>
                        <a:rPr lang="en-IN" sz="1300">
                          <a:latin typeface="Calibri"/>
                          <a:ea typeface="Calibri"/>
                          <a:cs typeface="Calibri"/>
                          <a:sym typeface="Calibri"/>
                        </a:rPr>
                        <a:t>Passive viewing</a:t>
                      </a:r>
                      <a:endParaRPr sz="1300">
                        <a:latin typeface="Calibri"/>
                        <a:ea typeface="Calibri"/>
                        <a:cs typeface="Calibri"/>
                        <a:sym typeface="Calibri"/>
                      </a:endParaRPr>
                    </a:p>
                    <a:p>
                      <a:pPr marL="0" marR="0" lvl="0" indent="0" algn="l" rtl="0">
                        <a:spcBef>
                          <a:spcPts val="0"/>
                        </a:spcBef>
                        <a:spcAft>
                          <a:spcPts val="0"/>
                        </a:spcAft>
                        <a:buNone/>
                      </a:pPr>
                      <a:endParaRPr sz="1300">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bl>
          </a:graphicData>
        </a:graphic>
      </p:graphicFrame>
      <p:sp>
        <p:nvSpPr>
          <p:cNvPr id="449" name="Google Shape;449;p28"/>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101001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Agenda</a:t>
            </a:r>
            <a:endParaRPr/>
          </a:p>
        </p:txBody>
      </p:sp>
      <p:sp>
        <p:nvSpPr>
          <p:cNvPr id="155" name="Google Shape;155;p2"/>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228600">
              <a:buSzPts val="2800"/>
            </a:pPr>
            <a:r>
              <a:rPr lang="en-US" dirty="0"/>
              <a:t>Introduction to the tutorial [10 min]</a:t>
            </a:r>
          </a:p>
          <a:p>
            <a:pPr marL="228600" lvl="0" indent="-228600">
              <a:buSzPts val="2800"/>
            </a:pPr>
            <a:r>
              <a:rPr lang="en-US" dirty="0"/>
              <a:t>Introduction to Brain Encoding and Decoding [50 min]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dirty="0"/>
              <a:t>Coffee Break &amp; Networking [30 min]</a:t>
            </a:r>
          </a:p>
          <a:p>
            <a:pPr marL="228600" lvl="0" indent="-228600">
              <a:buSzPts val="2800"/>
            </a:pPr>
            <a:r>
              <a:rPr lang="en-US" dirty="0"/>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dirty="0"/>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31"/>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Other Multimodal Stimulus Datasets </a:t>
            </a:r>
            <a:endParaRPr/>
          </a:p>
        </p:txBody>
      </p:sp>
      <p:graphicFrame>
        <p:nvGraphicFramePr>
          <p:cNvPr id="477" name="Google Shape;477;p31"/>
          <p:cNvGraphicFramePr/>
          <p:nvPr/>
        </p:nvGraphicFramePr>
        <p:xfrm>
          <a:off x="147638" y="1104900"/>
          <a:ext cx="11891975" cy="5080070"/>
        </p:xfrm>
        <a:graphic>
          <a:graphicData uri="http://schemas.openxmlformats.org/drawingml/2006/table">
            <a:tbl>
              <a:tblPr firstRow="1" bandRow="1">
                <a:noFill/>
                <a:tableStyleId>{ECA3CC1F-0E36-42D3-8A65-A63B99E2748A}</a:tableStyleId>
              </a:tblPr>
              <a:tblGrid>
                <a:gridCol w="1773850">
                  <a:extLst>
                    <a:ext uri="{9D8B030D-6E8A-4147-A177-3AD203B41FA5}">
                      <a16:colId xmlns:a16="http://schemas.microsoft.com/office/drawing/2014/main" val="20000"/>
                    </a:ext>
                  </a:extLst>
                </a:gridCol>
                <a:gridCol w="751275">
                  <a:extLst>
                    <a:ext uri="{9D8B030D-6E8A-4147-A177-3AD203B41FA5}">
                      <a16:colId xmlns:a16="http://schemas.microsoft.com/office/drawing/2014/main" val="20001"/>
                    </a:ext>
                  </a:extLst>
                </a:gridCol>
                <a:gridCol w="1128700">
                  <a:extLst>
                    <a:ext uri="{9D8B030D-6E8A-4147-A177-3AD203B41FA5}">
                      <a16:colId xmlns:a16="http://schemas.microsoft.com/office/drawing/2014/main" val="20002"/>
                    </a:ext>
                  </a:extLst>
                </a:gridCol>
                <a:gridCol w="1773850">
                  <a:extLst>
                    <a:ext uri="{9D8B030D-6E8A-4147-A177-3AD203B41FA5}">
                      <a16:colId xmlns:a16="http://schemas.microsoft.com/office/drawing/2014/main" val="20003"/>
                    </a:ext>
                  </a:extLst>
                </a:gridCol>
                <a:gridCol w="1142750">
                  <a:extLst>
                    <a:ext uri="{9D8B030D-6E8A-4147-A177-3AD203B41FA5}">
                      <a16:colId xmlns:a16="http://schemas.microsoft.com/office/drawing/2014/main" val="20004"/>
                    </a:ext>
                  </a:extLst>
                </a:gridCol>
                <a:gridCol w="1773850">
                  <a:extLst>
                    <a:ext uri="{9D8B030D-6E8A-4147-A177-3AD203B41FA5}">
                      <a16:colId xmlns:a16="http://schemas.microsoft.com/office/drawing/2014/main" val="20005"/>
                    </a:ext>
                  </a:extLst>
                </a:gridCol>
                <a:gridCol w="1773850">
                  <a:extLst>
                    <a:ext uri="{9D8B030D-6E8A-4147-A177-3AD203B41FA5}">
                      <a16:colId xmlns:a16="http://schemas.microsoft.com/office/drawing/2014/main" val="20006"/>
                    </a:ext>
                  </a:extLst>
                </a:gridCol>
                <a:gridCol w="1773850">
                  <a:extLst>
                    <a:ext uri="{9D8B030D-6E8A-4147-A177-3AD203B41FA5}">
                      <a16:colId xmlns:a16="http://schemas.microsoft.com/office/drawing/2014/main" val="20007"/>
                    </a:ext>
                  </a:extLst>
                </a:gridCol>
              </a:tblGrid>
              <a:tr h="370850">
                <a:tc>
                  <a:txBody>
                    <a:bodyPr/>
                    <a:lstStyle/>
                    <a:p>
                      <a:pPr marL="0" marR="0" lvl="0" indent="0" algn="l" rtl="0">
                        <a:spcBef>
                          <a:spcPts val="0"/>
                        </a:spcBef>
                        <a:spcAft>
                          <a:spcPts val="0"/>
                        </a:spcAft>
                        <a:buNone/>
                      </a:pPr>
                      <a:r>
                        <a:rPr lang="en-IN" sz="1300"/>
                        <a:t>Dataset</a:t>
                      </a:r>
                      <a:endParaRPr sz="1300"/>
                    </a:p>
                  </a:txBody>
                  <a:tcPr marL="91450" marR="91450" marT="45725" marB="45725"/>
                </a:tc>
                <a:tc>
                  <a:txBody>
                    <a:bodyPr/>
                    <a:lstStyle/>
                    <a:p>
                      <a:pPr marL="0" marR="0" lvl="0" indent="0" algn="l" rtl="0">
                        <a:spcBef>
                          <a:spcPts val="0"/>
                        </a:spcBef>
                        <a:spcAft>
                          <a:spcPts val="0"/>
                        </a:spcAft>
                        <a:buNone/>
                      </a:pPr>
                      <a:r>
                        <a:rPr lang="en-IN" sz="1300"/>
                        <a:t>Type</a:t>
                      </a:r>
                      <a:endParaRPr sz="1300"/>
                    </a:p>
                  </a:txBody>
                  <a:tcPr marL="91450" marR="91450" marT="45725" marB="45725"/>
                </a:tc>
                <a:tc>
                  <a:txBody>
                    <a:bodyPr/>
                    <a:lstStyle/>
                    <a:p>
                      <a:pPr marL="0" marR="0" lvl="0" indent="0" algn="l" rtl="0">
                        <a:spcBef>
                          <a:spcPts val="0"/>
                        </a:spcBef>
                        <a:spcAft>
                          <a:spcPts val="0"/>
                        </a:spcAft>
                        <a:buNone/>
                      </a:pPr>
                      <a:r>
                        <a:rPr lang="en-IN" sz="1300"/>
                        <a:t>Language</a:t>
                      </a:r>
                      <a:endParaRPr sz="1300"/>
                    </a:p>
                  </a:txBody>
                  <a:tcPr marL="91450" marR="91450" marT="45725" marB="45725"/>
                </a:tc>
                <a:tc>
                  <a:txBody>
                    <a:bodyPr/>
                    <a:lstStyle/>
                    <a:p>
                      <a:pPr marL="0" marR="0" lvl="0" indent="0" algn="l" rtl="0">
                        <a:spcBef>
                          <a:spcPts val="0"/>
                        </a:spcBef>
                        <a:spcAft>
                          <a:spcPts val="0"/>
                        </a:spcAft>
                        <a:buNone/>
                      </a:pPr>
                      <a:r>
                        <a:rPr lang="en-IN" sz="1300"/>
                        <a:t>Stimulus</a:t>
                      </a:r>
                      <a:endParaRPr sz="1300"/>
                    </a:p>
                  </a:txBody>
                  <a:tcPr marL="91450" marR="91450" marT="45725" marB="45725"/>
                </a:tc>
                <a:tc>
                  <a:txBody>
                    <a:bodyPr/>
                    <a:lstStyle/>
                    <a:p>
                      <a:pPr marL="0" marR="0" lvl="0" indent="0" algn="l" rtl="0">
                        <a:spcBef>
                          <a:spcPts val="0"/>
                        </a:spcBef>
                        <a:spcAft>
                          <a:spcPts val="0"/>
                        </a:spcAft>
                        <a:buNone/>
                      </a:pPr>
                      <a:r>
                        <a:rPr lang="en-IN" sz="1300"/>
                        <a:t>#Subjects</a:t>
                      </a:r>
                      <a:endParaRPr sz="1300"/>
                    </a:p>
                  </a:txBody>
                  <a:tcPr marL="91450" marR="91450" marT="45725" marB="45725"/>
                </a:tc>
                <a:tc>
                  <a:txBody>
                    <a:bodyPr/>
                    <a:lstStyle/>
                    <a:p>
                      <a:pPr marL="0" marR="0" lvl="0" indent="0" algn="l" rtl="0">
                        <a:spcBef>
                          <a:spcPts val="0"/>
                        </a:spcBef>
                        <a:spcAft>
                          <a:spcPts val="0"/>
                        </a:spcAft>
                        <a:buNone/>
                      </a:pPr>
                      <a:r>
                        <a:rPr lang="en-IN" sz="1300"/>
                        <a:t>Paradigm</a:t>
                      </a:r>
                      <a:endParaRPr sz="1300"/>
                    </a:p>
                  </a:txBody>
                  <a:tcPr marL="91450" marR="91450" marT="45725" marB="45725"/>
                </a:tc>
                <a:tc>
                  <a:txBody>
                    <a:bodyPr/>
                    <a:lstStyle/>
                    <a:p>
                      <a:pPr marL="0" marR="0" lvl="0" indent="0" algn="l" rtl="0">
                        <a:spcBef>
                          <a:spcPts val="0"/>
                        </a:spcBef>
                        <a:spcAft>
                          <a:spcPts val="0"/>
                        </a:spcAft>
                        <a:buNone/>
                      </a:pPr>
                      <a:r>
                        <a:rPr lang="en-IN" sz="1300"/>
                        <a:t>Size</a:t>
                      </a:r>
                      <a:endParaRPr sz="1300"/>
                    </a:p>
                  </a:txBody>
                  <a:tcPr marL="91450" marR="91450" marT="45725" marB="45725"/>
                </a:tc>
                <a:tc>
                  <a:txBody>
                    <a:bodyPr/>
                    <a:lstStyle/>
                    <a:p>
                      <a:pPr marL="0" marR="0" lvl="0" indent="0" algn="l" rtl="0">
                        <a:spcBef>
                          <a:spcPts val="0"/>
                        </a:spcBef>
                        <a:spcAft>
                          <a:spcPts val="0"/>
                        </a:spcAft>
                        <a:buNone/>
                      </a:pPr>
                      <a:r>
                        <a:rPr lang="en-IN" sz="1300"/>
                        <a:t>Task</a:t>
                      </a:r>
                      <a:endParaRPr sz="13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IN" sz="1300"/>
                        <a:t>Mitchell et al., 2008</a:t>
                      </a:r>
                      <a:endParaRPr/>
                    </a:p>
                  </a:txBody>
                  <a:tcPr marL="91450" marR="91450" marT="45725" marB="45725"/>
                </a:tc>
                <a:tc>
                  <a:txBody>
                    <a:bodyPr/>
                    <a:lstStyle/>
                    <a:p>
                      <a:pPr marL="0" marR="0" lvl="0" indent="0" algn="l" rtl="0">
                        <a:spcBef>
                          <a:spcPts val="0"/>
                        </a:spcBef>
                        <a:spcAft>
                          <a:spcPts val="0"/>
                        </a:spcAft>
                        <a:buNone/>
                      </a:pPr>
                      <a:r>
                        <a:rPr lang="en-IN" sz="1300"/>
                        <a:t>fMRI</a:t>
                      </a:r>
                      <a:endParaRPr sz="1300"/>
                    </a:p>
                  </a:txBody>
                  <a:tcPr marL="91450" marR="91450" marT="45725" marB="45725"/>
                </a:tc>
                <a:tc>
                  <a:txBody>
                    <a:bodyPr/>
                    <a:lstStyle/>
                    <a:p>
                      <a:pPr marL="0" marR="0" lvl="0" indent="0" algn="l" rtl="0">
                        <a:spcBef>
                          <a:spcPts val="0"/>
                        </a:spcBef>
                        <a:spcAft>
                          <a:spcPts val="0"/>
                        </a:spcAft>
                        <a:buNone/>
                      </a:pPr>
                      <a:r>
                        <a:rPr lang="en-IN" sz="1300"/>
                        <a:t>English</a:t>
                      </a:r>
                      <a:endParaRPr sz="1300"/>
                    </a:p>
                  </a:txBody>
                  <a:tcPr marL="91450" marR="91450" marT="45725" marB="45725"/>
                </a:tc>
                <a:tc>
                  <a:txBody>
                    <a:bodyPr/>
                    <a:lstStyle/>
                    <a:p>
                      <a:pPr marL="0" marR="0" lvl="0" indent="0" algn="l" rtl="0">
                        <a:spcBef>
                          <a:spcPts val="0"/>
                        </a:spcBef>
                        <a:spcAft>
                          <a:spcPts val="0"/>
                        </a:spcAft>
                        <a:buNone/>
                      </a:pPr>
                      <a:r>
                        <a:rPr lang="en-IN" sz="1300"/>
                        <a:t>60 different word-picture pairs from 12 categories.</a:t>
                      </a:r>
                      <a:endParaRPr/>
                    </a:p>
                  </a:txBody>
                  <a:tcPr marL="91450" marR="91450" marT="45725" marB="45725"/>
                </a:tc>
                <a:tc>
                  <a:txBody>
                    <a:bodyPr/>
                    <a:lstStyle/>
                    <a:p>
                      <a:pPr marL="0" marR="0" lvl="0" indent="0" algn="l" rtl="0">
                        <a:spcBef>
                          <a:spcPts val="0"/>
                        </a:spcBef>
                        <a:spcAft>
                          <a:spcPts val="0"/>
                        </a:spcAft>
                        <a:buNone/>
                      </a:pPr>
                      <a:r>
                        <a:rPr lang="en-IN" sz="1300"/>
                        <a:t>9</a:t>
                      </a:r>
                      <a:endParaRPr sz="1300"/>
                    </a:p>
                  </a:txBody>
                  <a:tcPr marL="91450" marR="91450" marT="45725" marB="45725"/>
                </a:tc>
                <a:tc>
                  <a:txBody>
                    <a:bodyPr/>
                    <a:lstStyle/>
                    <a:p>
                      <a:pPr marL="0" marR="0" lvl="0" indent="0" algn="l" rtl="0">
                        <a:spcBef>
                          <a:spcPts val="0"/>
                        </a:spcBef>
                        <a:spcAft>
                          <a:spcPts val="0"/>
                        </a:spcAft>
                        <a:buNone/>
                      </a:pPr>
                      <a:r>
                        <a:rPr lang="en-IN" sz="1300"/>
                        <a:t>Viewing word-picture pairs</a:t>
                      </a:r>
                      <a:endParaRPr sz="1300"/>
                    </a:p>
                  </a:txBody>
                  <a:tcPr marL="91450" marR="91450" marT="45725" marB="45725"/>
                </a:tc>
                <a:tc>
                  <a:txBody>
                    <a:bodyPr/>
                    <a:lstStyle/>
                    <a:p>
                      <a:pPr marL="0" marR="0" lvl="0" indent="0" algn="l" rtl="0">
                        <a:spcBef>
                          <a:spcPts val="0"/>
                        </a:spcBef>
                        <a:spcAft>
                          <a:spcPts val="0"/>
                        </a:spcAft>
                        <a:buNone/>
                      </a:pPr>
                      <a:r>
                        <a:rPr lang="en-IN" sz="1300"/>
                        <a:t>60 different word-picture pairs presented six times each</a:t>
                      </a:r>
                      <a:endParaRPr/>
                    </a:p>
                  </a:txBody>
                  <a:tcPr marL="91450" marR="91450" marT="45725" marB="45725"/>
                </a:tc>
                <a:tc>
                  <a:txBody>
                    <a:bodyPr/>
                    <a:lstStyle/>
                    <a:p>
                      <a:pPr marL="0" marR="0" lvl="0" indent="0" algn="l" rtl="0">
                        <a:spcBef>
                          <a:spcPts val="0"/>
                        </a:spcBef>
                        <a:spcAft>
                          <a:spcPts val="0"/>
                        </a:spcAft>
                        <a:buNone/>
                      </a:pPr>
                      <a:r>
                        <a:rPr lang="en-IN" sz="1300"/>
                        <a:t>Passive viewing</a:t>
                      </a:r>
                      <a:endParaRPr sz="13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IN" sz="1300"/>
                        <a:t>Sudre et al., 2012</a:t>
                      </a:r>
                      <a:endParaRPr sz="1300"/>
                    </a:p>
                  </a:txBody>
                  <a:tcPr marL="91450" marR="91450" marT="45725" marB="45725"/>
                </a:tc>
                <a:tc>
                  <a:txBody>
                    <a:bodyPr/>
                    <a:lstStyle/>
                    <a:p>
                      <a:pPr marL="0" marR="0" lvl="0" indent="0" algn="l" rtl="0">
                        <a:spcBef>
                          <a:spcPts val="0"/>
                        </a:spcBef>
                        <a:spcAft>
                          <a:spcPts val="0"/>
                        </a:spcAft>
                        <a:buNone/>
                      </a:pPr>
                      <a:r>
                        <a:rPr lang="en-IN" sz="1300"/>
                        <a:t>MEG</a:t>
                      </a:r>
                      <a:endParaRPr sz="1300"/>
                    </a:p>
                  </a:txBody>
                  <a:tcPr marL="91450" marR="91450" marT="45725" marB="45725"/>
                </a:tc>
                <a:tc>
                  <a:txBody>
                    <a:bodyPr/>
                    <a:lstStyle/>
                    <a:p>
                      <a:pPr marL="0" marR="0" lvl="0" indent="0" algn="l" rtl="0">
                        <a:spcBef>
                          <a:spcPts val="0"/>
                        </a:spcBef>
                        <a:spcAft>
                          <a:spcPts val="0"/>
                        </a:spcAft>
                        <a:buNone/>
                      </a:pPr>
                      <a:r>
                        <a:rPr lang="en-IN" sz="1300"/>
                        <a:t>English</a:t>
                      </a:r>
                      <a:endParaRPr sz="1300"/>
                    </a:p>
                  </a:txBody>
                  <a:tcPr marL="91450" marR="91450" marT="45725" marB="45725"/>
                </a:tc>
                <a:tc>
                  <a:txBody>
                    <a:bodyPr/>
                    <a:lstStyle/>
                    <a:p>
                      <a:pPr marL="0" marR="0" lvl="0" indent="0" algn="l" rtl="0">
                        <a:spcBef>
                          <a:spcPts val="0"/>
                        </a:spcBef>
                        <a:spcAft>
                          <a:spcPts val="0"/>
                        </a:spcAft>
                        <a:buNone/>
                      </a:pPr>
                      <a:r>
                        <a:rPr lang="en-IN" sz="1300"/>
                        <a:t>60 concrete nouns along with line drawings</a:t>
                      </a:r>
                      <a:endParaRPr sz="1300"/>
                    </a:p>
                  </a:txBody>
                  <a:tcPr marL="91450" marR="91450" marT="45725" marB="45725"/>
                </a:tc>
                <a:tc>
                  <a:txBody>
                    <a:bodyPr/>
                    <a:lstStyle/>
                    <a:p>
                      <a:pPr marL="0" marR="0" lvl="0" indent="0" algn="l" rtl="0">
                        <a:spcBef>
                          <a:spcPts val="0"/>
                        </a:spcBef>
                        <a:spcAft>
                          <a:spcPts val="0"/>
                        </a:spcAft>
                        <a:buNone/>
                      </a:pPr>
                      <a:r>
                        <a:rPr lang="en-IN" sz="1300"/>
                        <a:t>9</a:t>
                      </a:r>
                      <a:endParaRPr sz="1300"/>
                    </a:p>
                  </a:txBody>
                  <a:tcPr marL="91450" marR="91450" marT="45725" marB="45725"/>
                </a:tc>
                <a:tc>
                  <a:txBody>
                    <a:bodyPr/>
                    <a:lstStyle/>
                    <a:p>
                      <a:pPr marL="0" marR="0" lvl="0" indent="0" algn="l" rtl="0">
                        <a:spcBef>
                          <a:spcPts val="0"/>
                        </a:spcBef>
                        <a:spcAft>
                          <a:spcPts val="0"/>
                        </a:spcAft>
                        <a:buNone/>
                      </a:pPr>
                      <a:r>
                        <a:rPr lang="en-IN" sz="1300"/>
                        <a:t>Reading</a:t>
                      </a:r>
                      <a:endParaRPr sz="1300"/>
                    </a:p>
                  </a:txBody>
                  <a:tcPr marL="91450" marR="91450" marT="45725" marB="45725"/>
                </a:tc>
                <a:tc>
                  <a:txBody>
                    <a:bodyPr/>
                    <a:lstStyle/>
                    <a:p>
                      <a:pPr marL="0" marR="0" lvl="0" indent="0" algn="l" rtl="0">
                        <a:spcBef>
                          <a:spcPts val="0"/>
                        </a:spcBef>
                        <a:spcAft>
                          <a:spcPts val="0"/>
                        </a:spcAft>
                        <a:buNone/>
                      </a:pPr>
                      <a:r>
                        <a:rPr lang="en-IN" sz="1300"/>
                        <a:t>60 stimuli × 20 questions = 1200 examples</a:t>
                      </a:r>
                      <a:endParaRPr/>
                    </a:p>
                  </a:txBody>
                  <a:tcPr marL="91450" marR="91450" marT="45725" marB="45725"/>
                </a:tc>
                <a:tc>
                  <a:txBody>
                    <a:bodyPr/>
                    <a:lstStyle/>
                    <a:p>
                      <a:pPr marL="0" marR="0" lvl="0" indent="0" algn="l" rtl="0">
                        <a:spcBef>
                          <a:spcPts val="0"/>
                        </a:spcBef>
                        <a:spcAft>
                          <a:spcPts val="0"/>
                        </a:spcAft>
                        <a:buNone/>
                      </a:pPr>
                      <a:r>
                        <a:rPr lang="en-IN" sz="1300"/>
                        <a:t>Question answering</a:t>
                      </a:r>
                      <a:endParaRPr sz="13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IN" sz="1300"/>
                        <a:t>Zinszer et al., 2017</a:t>
                      </a:r>
                      <a:endParaRPr sz="1300"/>
                    </a:p>
                  </a:txBody>
                  <a:tcPr marL="91450" marR="91450" marT="45725" marB="45725"/>
                </a:tc>
                <a:tc>
                  <a:txBody>
                    <a:bodyPr/>
                    <a:lstStyle/>
                    <a:p>
                      <a:pPr marL="0" marR="0" lvl="0" indent="0" algn="l" rtl="0">
                        <a:spcBef>
                          <a:spcPts val="0"/>
                        </a:spcBef>
                        <a:spcAft>
                          <a:spcPts val="0"/>
                        </a:spcAft>
                        <a:buNone/>
                      </a:pPr>
                      <a:r>
                        <a:rPr lang="en-IN" sz="1300"/>
                        <a:t>fNIRS</a:t>
                      </a:r>
                      <a:endParaRPr sz="1300"/>
                    </a:p>
                  </a:txBody>
                  <a:tcPr marL="91450" marR="91450" marT="45725" marB="45725"/>
                </a:tc>
                <a:tc>
                  <a:txBody>
                    <a:bodyPr/>
                    <a:lstStyle/>
                    <a:p>
                      <a:pPr marL="0" marR="0" lvl="0" indent="0" algn="l" rtl="0">
                        <a:spcBef>
                          <a:spcPts val="0"/>
                        </a:spcBef>
                        <a:spcAft>
                          <a:spcPts val="0"/>
                        </a:spcAft>
                        <a:buNone/>
                      </a:pPr>
                      <a:r>
                        <a:rPr lang="en-IN" sz="1300"/>
                        <a:t>English</a:t>
                      </a:r>
                      <a:endParaRPr sz="1300"/>
                    </a:p>
                  </a:txBody>
                  <a:tcPr marL="91450" marR="91450" marT="45725" marB="45725"/>
                </a:tc>
                <a:tc>
                  <a:txBody>
                    <a:bodyPr/>
                    <a:lstStyle/>
                    <a:p>
                      <a:pPr marL="0" marR="0" lvl="0" indent="0" algn="l" rtl="0">
                        <a:spcBef>
                          <a:spcPts val="0"/>
                        </a:spcBef>
                        <a:spcAft>
                          <a:spcPts val="0"/>
                        </a:spcAft>
                        <a:buNone/>
                      </a:pPr>
                      <a:r>
                        <a:rPr lang="en-IN" sz="1300"/>
                        <a:t>8 concrete nouns (audiovisual word and picture stimuli): bunny, bear, kitty, dog, mouth, foot, hand, and nose</a:t>
                      </a:r>
                      <a:endParaRPr/>
                    </a:p>
                  </a:txBody>
                  <a:tcPr marL="91450" marR="91450" marT="45725" marB="45725"/>
                </a:tc>
                <a:tc>
                  <a:txBody>
                    <a:bodyPr/>
                    <a:lstStyle/>
                    <a:p>
                      <a:pPr marL="0" marR="0" lvl="0" indent="0" algn="l" rtl="0">
                        <a:spcBef>
                          <a:spcPts val="0"/>
                        </a:spcBef>
                        <a:spcAft>
                          <a:spcPts val="0"/>
                        </a:spcAft>
                        <a:buNone/>
                      </a:pPr>
                      <a:r>
                        <a:rPr lang="en-IN" sz="1300"/>
                        <a:t>24</a:t>
                      </a:r>
                      <a:endParaRPr sz="1300"/>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Calibri"/>
                        <a:buNone/>
                      </a:pPr>
                      <a:r>
                        <a:rPr lang="en-IN" sz="1300"/>
                        <a:t>Viewing and listening</a:t>
                      </a:r>
                      <a:endParaRPr sz="1300"/>
                    </a:p>
                  </a:txBody>
                  <a:tcPr marL="91450" marR="91450" marT="45725" marB="45725"/>
                </a:tc>
                <a:tc>
                  <a:txBody>
                    <a:bodyPr/>
                    <a:lstStyle/>
                    <a:p>
                      <a:pPr marL="0" marR="0" lvl="0" indent="0" algn="l" rtl="0">
                        <a:spcBef>
                          <a:spcPts val="0"/>
                        </a:spcBef>
                        <a:spcAft>
                          <a:spcPts val="0"/>
                        </a:spcAft>
                        <a:buNone/>
                      </a:pPr>
                      <a:r>
                        <a:rPr lang="en-IN" sz="1300"/>
                        <a:t>12 blocks with the 8 stimuli per subject.</a:t>
                      </a:r>
                      <a:endParaRPr sz="1300"/>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Calibri"/>
                        <a:buNone/>
                      </a:pPr>
                      <a:r>
                        <a:rPr lang="en-IN" sz="1300"/>
                        <a:t>Passive viewing and listening</a:t>
                      </a:r>
                      <a:endParaRPr sz="1300"/>
                    </a:p>
                    <a:p>
                      <a:pPr marL="0" marR="0" lvl="0" indent="0" algn="l" rtl="0">
                        <a:spcBef>
                          <a:spcPts val="0"/>
                        </a:spcBef>
                        <a:spcAft>
                          <a:spcPts val="0"/>
                        </a:spcAft>
                        <a:buNone/>
                      </a:pPr>
                      <a:endParaRPr sz="13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IN" sz="1300"/>
                        <a:t>Pereira et al., 2018</a:t>
                      </a:r>
                      <a:endParaRPr/>
                    </a:p>
                  </a:txBody>
                  <a:tcPr marL="91450" marR="91450" marT="45725" marB="45725"/>
                </a:tc>
                <a:tc>
                  <a:txBody>
                    <a:bodyPr/>
                    <a:lstStyle/>
                    <a:p>
                      <a:pPr marL="0" marR="0" lvl="0" indent="0" algn="l" rtl="0">
                        <a:spcBef>
                          <a:spcPts val="0"/>
                        </a:spcBef>
                        <a:spcAft>
                          <a:spcPts val="0"/>
                        </a:spcAft>
                        <a:buNone/>
                      </a:pPr>
                      <a:r>
                        <a:rPr lang="en-IN" sz="1300"/>
                        <a:t>fMRI</a:t>
                      </a:r>
                      <a:endParaRPr sz="1300"/>
                    </a:p>
                  </a:txBody>
                  <a:tcPr marL="91450" marR="91450" marT="45725" marB="45725"/>
                </a:tc>
                <a:tc>
                  <a:txBody>
                    <a:bodyPr/>
                    <a:lstStyle/>
                    <a:p>
                      <a:pPr marL="0" marR="0" lvl="0" indent="0" algn="l" rtl="0">
                        <a:spcBef>
                          <a:spcPts val="0"/>
                        </a:spcBef>
                        <a:spcAft>
                          <a:spcPts val="0"/>
                        </a:spcAft>
                        <a:buNone/>
                      </a:pPr>
                      <a:r>
                        <a:rPr lang="en-IN" sz="1300"/>
                        <a:t>English</a:t>
                      </a:r>
                      <a:endParaRPr sz="1300"/>
                    </a:p>
                  </a:txBody>
                  <a:tcPr marL="91450" marR="91450" marT="45725" marB="45725"/>
                </a:tc>
                <a:tc>
                  <a:txBody>
                    <a:bodyPr/>
                    <a:lstStyle/>
                    <a:p>
                      <a:pPr marL="0" marR="0" lvl="0" indent="0" algn="l" rtl="0">
                        <a:spcBef>
                          <a:spcPts val="0"/>
                        </a:spcBef>
                        <a:spcAft>
                          <a:spcPts val="0"/>
                        </a:spcAft>
                        <a:buNone/>
                      </a:pPr>
                      <a:r>
                        <a:rPr lang="en-IN" sz="1300"/>
                        <a:t>180 Words with Picture, Sentences, word clouds; 96 text passages; 72 passages</a:t>
                      </a:r>
                      <a:endParaRPr sz="1300"/>
                    </a:p>
                  </a:txBody>
                  <a:tcPr marL="91450" marR="91450" marT="45725" marB="45725"/>
                </a:tc>
                <a:tc>
                  <a:txBody>
                    <a:bodyPr/>
                    <a:lstStyle/>
                    <a:p>
                      <a:pPr marL="0" marR="0" lvl="0" indent="0" algn="l" rtl="0">
                        <a:spcBef>
                          <a:spcPts val="0"/>
                        </a:spcBef>
                        <a:spcAft>
                          <a:spcPts val="0"/>
                        </a:spcAft>
                        <a:buNone/>
                      </a:pPr>
                      <a:r>
                        <a:rPr lang="en-IN" sz="1300"/>
                        <a:t>16</a:t>
                      </a:r>
                      <a:endParaRPr sz="1300"/>
                    </a:p>
                  </a:txBody>
                  <a:tcPr marL="91450" marR="91450" marT="45725" marB="45725"/>
                </a:tc>
                <a:tc>
                  <a:txBody>
                    <a:bodyPr/>
                    <a:lstStyle/>
                    <a:p>
                      <a:pPr marL="0" marR="0" lvl="0" indent="0" algn="l" rtl="0">
                        <a:spcBef>
                          <a:spcPts val="0"/>
                        </a:spcBef>
                        <a:spcAft>
                          <a:spcPts val="0"/>
                        </a:spcAft>
                        <a:buNone/>
                      </a:pPr>
                      <a:r>
                        <a:rPr lang="en-IN" sz="1300"/>
                        <a:t>Viewing WP, sentences or word clouds</a:t>
                      </a:r>
                      <a:endParaRPr sz="1300"/>
                    </a:p>
                  </a:txBody>
                  <a:tcPr marL="91450" marR="91450" marT="45725" marB="45725"/>
                </a:tc>
                <a:tc>
                  <a:txBody>
                    <a:bodyPr/>
                    <a:lstStyle/>
                    <a:p>
                      <a:pPr marL="0" marR="0" lvl="0" indent="0" algn="l" rtl="0">
                        <a:spcBef>
                          <a:spcPts val="0"/>
                        </a:spcBef>
                        <a:spcAft>
                          <a:spcPts val="0"/>
                        </a:spcAft>
                        <a:buNone/>
                      </a:pPr>
                      <a:r>
                        <a:rPr lang="en-IN" sz="1300"/>
                        <a:t>180 WP, S and WC per subject; 96+72 passages shown 3 times</a:t>
                      </a:r>
                      <a:endParaRPr sz="1300"/>
                    </a:p>
                  </a:txBody>
                  <a:tcPr marL="91450" marR="91450" marT="45725" marB="45725"/>
                </a:tc>
                <a:tc>
                  <a:txBody>
                    <a:bodyPr/>
                    <a:lstStyle/>
                    <a:p>
                      <a:pPr marL="0" marR="0" lvl="0" indent="0" algn="l" rtl="0">
                        <a:spcBef>
                          <a:spcPts val="0"/>
                        </a:spcBef>
                        <a:spcAft>
                          <a:spcPts val="0"/>
                        </a:spcAft>
                        <a:buNone/>
                      </a:pPr>
                      <a:r>
                        <a:rPr lang="en-IN" sz="1300"/>
                        <a:t>Passive viewing</a:t>
                      </a:r>
                      <a:endParaRPr sz="13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IN" sz="1300"/>
                        <a:t>Cao et al., 2021</a:t>
                      </a:r>
                      <a:endParaRPr sz="1300"/>
                    </a:p>
                  </a:txBody>
                  <a:tcPr marL="91450" marR="91450" marT="45725" marB="45725"/>
                </a:tc>
                <a:tc>
                  <a:txBody>
                    <a:bodyPr/>
                    <a:lstStyle/>
                    <a:p>
                      <a:pPr marL="0" marR="0" lvl="0" indent="0" algn="l" rtl="0">
                        <a:spcBef>
                          <a:spcPts val="0"/>
                        </a:spcBef>
                        <a:spcAft>
                          <a:spcPts val="0"/>
                        </a:spcAft>
                        <a:buNone/>
                      </a:pPr>
                      <a:r>
                        <a:rPr lang="en-IN" sz="1300"/>
                        <a:t>fNIRS</a:t>
                      </a:r>
                      <a:endParaRPr sz="1300"/>
                    </a:p>
                  </a:txBody>
                  <a:tcPr marL="91450" marR="91450" marT="45725" marB="45725"/>
                </a:tc>
                <a:tc>
                  <a:txBody>
                    <a:bodyPr/>
                    <a:lstStyle/>
                    <a:p>
                      <a:pPr marL="0" marR="0" lvl="0" indent="0" algn="l" rtl="0">
                        <a:spcBef>
                          <a:spcPts val="0"/>
                        </a:spcBef>
                        <a:spcAft>
                          <a:spcPts val="0"/>
                        </a:spcAft>
                        <a:buNone/>
                      </a:pPr>
                      <a:r>
                        <a:rPr lang="en-IN" sz="1300"/>
                        <a:t>Chinese</a:t>
                      </a:r>
                      <a:endParaRPr sz="1300"/>
                    </a:p>
                  </a:txBody>
                  <a:tcPr marL="91450" marR="91450" marT="45725" marB="45725"/>
                </a:tc>
                <a:tc>
                  <a:txBody>
                    <a:bodyPr/>
                    <a:lstStyle/>
                    <a:p>
                      <a:pPr marL="0" marR="0" lvl="0" indent="0" algn="l" rtl="0">
                        <a:spcBef>
                          <a:spcPts val="0"/>
                        </a:spcBef>
                        <a:spcAft>
                          <a:spcPts val="0"/>
                        </a:spcAft>
                        <a:buNone/>
                      </a:pPr>
                      <a:r>
                        <a:rPr lang="en-IN" sz="1300"/>
                        <a:t>50 concrete nouns from 10 semantic categories</a:t>
                      </a:r>
                      <a:endParaRPr/>
                    </a:p>
                  </a:txBody>
                  <a:tcPr marL="91450" marR="91450" marT="45725" marB="45725"/>
                </a:tc>
                <a:tc>
                  <a:txBody>
                    <a:bodyPr/>
                    <a:lstStyle/>
                    <a:p>
                      <a:pPr marL="0" marR="0" lvl="0" indent="0" algn="l" rtl="0">
                        <a:spcBef>
                          <a:spcPts val="0"/>
                        </a:spcBef>
                        <a:spcAft>
                          <a:spcPts val="0"/>
                        </a:spcAft>
                        <a:buNone/>
                      </a:pPr>
                      <a:r>
                        <a:rPr lang="en-IN" sz="1300"/>
                        <a:t>7</a:t>
                      </a:r>
                      <a:endParaRPr sz="1300"/>
                    </a:p>
                  </a:txBody>
                  <a:tcPr marL="91450" marR="91450" marT="45725" marB="45725"/>
                </a:tc>
                <a:tc>
                  <a:txBody>
                    <a:bodyPr/>
                    <a:lstStyle/>
                    <a:p>
                      <a:pPr marL="0" marR="0" lvl="0" indent="0" algn="l" rtl="0">
                        <a:spcBef>
                          <a:spcPts val="0"/>
                        </a:spcBef>
                        <a:spcAft>
                          <a:spcPts val="0"/>
                        </a:spcAft>
                        <a:buNone/>
                      </a:pPr>
                      <a:r>
                        <a:rPr lang="en-IN" sz="1300"/>
                        <a:t>Viewing and listening</a:t>
                      </a:r>
                      <a:endParaRPr sz="1300"/>
                    </a:p>
                  </a:txBody>
                  <a:tcPr marL="91450" marR="91450" marT="45725" marB="45725"/>
                </a:tc>
                <a:tc>
                  <a:txBody>
                    <a:bodyPr/>
                    <a:lstStyle/>
                    <a:p>
                      <a:pPr marL="0" marR="0" lvl="0" indent="0" algn="l" rtl="0">
                        <a:spcBef>
                          <a:spcPts val="0"/>
                        </a:spcBef>
                        <a:spcAft>
                          <a:spcPts val="0"/>
                        </a:spcAft>
                        <a:buNone/>
                      </a:pPr>
                      <a:r>
                        <a:rPr lang="en-IN" sz="1300"/>
                        <a:t>Each stimulus is presented 7 times.</a:t>
                      </a:r>
                      <a:endParaRPr/>
                    </a:p>
                  </a:txBody>
                  <a:tcPr marL="91450" marR="91450" marT="45725" marB="45725"/>
                </a:tc>
                <a:tc>
                  <a:txBody>
                    <a:bodyPr/>
                    <a:lstStyle/>
                    <a:p>
                      <a:pPr marL="0" marR="0" lvl="0" indent="0" algn="l" rtl="0">
                        <a:spcBef>
                          <a:spcPts val="0"/>
                        </a:spcBef>
                        <a:spcAft>
                          <a:spcPts val="0"/>
                        </a:spcAft>
                        <a:buNone/>
                      </a:pPr>
                      <a:r>
                        <a:rPr lang="en-IN" sz="1300"/>
                        <a:t>Passive viewing and listening</a:t>
                      </a:r>
                      <a:endParaRPr sz="130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IN" sz="1300"/>
                        <a:t>Courtois Neuromod</a:t>
                      </a:r>
                      <a:endParaRPr sz="1300"/>
                    </a:p>
                  </a:txBody>
                  <a:tcPr marL="91450" marR="91450" marT="45725" marB="45725"/>
                </a:tc>
                <a:tc>
                  <a:txBody>
                    <a:bodyPr/>
                    <a:lstStyle/>
                    <a:p>
                      <a:pPr marL="0" marR="0" lvl="0" indent="0" algn="l" rtl="0">
                        <a:spcBef>
                          <a:spcPts val="0"/>
                        </a:spcBef>
                        <a:spcAft>
                          <a:spcPts val="0"/>
                        </a:spcAft>
                        <a:buNone/>
                      </a:pPr>
                      <a:r>
                        <a:rPr lang="en-IN" sz="1300"/>
                        <a:t>fMRI</a:t>
                      </a:r>
                      <a:endParaRPr/>
                    </a:p>
                  </a:txBody>
                  <a:tcPr marL="91450" marR="91450" marT="45725" marB="45725"/>
                </a:tc>
                <a:tc>
                  <a:txBody>
                    <a:bodyPr/>
                    <a:lstStyle/>
                    <a:p>
                      <a:pPr marL="0" marR="0" lvl="0" indent="0" algn="l" rtl="0">
                        <a:spcBef>
                          <a:spcPts val="0"/>
                        </a:spcBef>
                        <a:spcAft>
                          <a:spcPts val="0"/>
                        </a:spcAft>
                        <a:buNone/>
                      </a:pPr>
                      <a:r>
                        <a:rPr lang="en-IN" sz="1300"/>
                        <a:t>full-length movies and TV show</a:t>
                      </a:r>
                      <a:endParaRPr/>
                    </a:p>
                  </a:txBody>
                  <a:tcPr marL="91450" marR="91450" marT="45725" marB="45725"/>
                </a:tc>
                <a:tc>
                  <a:txBody>
                    <a:bodyPr/>
                    <a:lstStyle/>
                    <a:p>
                      <a:pPr marL="0" marR="0" lvl="0" indent="0" algn="l" rtl="0">
                        <a:spcBef>
                          <a:spcPts val="0"/>
                        </a:spcBef>
                        <a:spcAft>
                          <a:spcPts val="0"/>
                        </a:spcAft>
                        <a:buNone/>
                      </a:pPr>
                      <a:r>
                        <a:rPr lang="en-IN" sz="1300"/>
                        <a:t>6</a:t>
                      </a:r>
                      <a:endParaRPr sz="1300"/>
                    </a:p>
                  </a:txBody>
                  <a:tcPr marL="91450" marR="91450" marT="45725" marB="45725"/>
                </a:tc>
                <a:tc>
                  <a:txBody>
                    <a:bodyPr/>
                    <a:lstStyle/>
                    <a:p>
                      <a:pPr marL="0" marR="0" lvl="0" indent="0" algn="l" rtl="0">
                        <a:spcBef>
                          <a:spcPts val="0"/>
                        </a:spcBef>
                        <a:spcAft>
                          <a:spcPts val="0"/>
                        </a:spcAft>
                        <a:buNone/>
                      </a:pPr>
                      <a:r>
                        <a:rPr lang="en-IN" sz="1300"/>
                        <a:t>Viewing and Listening</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300"/>
                        <a:buFont typeface="Calibri"/>
                        <a:buNone/>
                      </a:pPr>
                      <a:r>
                        <a:rPr lang="en-IN" sz="1300"/>
                        <a:t>~100 hours of data per participant</a:t>
                      </a:r>
                      <a:endParaRPr/>
                    </a:p>
                  </a:txBody>
                  <a:tcPr marL="91450" marR="91450" marT="45725" marB="45725"/>
                </a:tc>
                <a:tc>
                  <a:txBody>
                    <a:bodyPr/>
                    <a:lstStyle/>
                    <a:p>
                      <a:pPr marL="0" marR="0" lvl="0" indent="0" algn="l" rtl="0">
                        <a:spcBef>
                          <a:spcPts val="0"/>
                        </a:spcBef>
                        <a:spcAft>
                          <a:spcPts val="0"/>
                        </a:spcAft>
                        <a:buNone/>
                      </a:pPr>
                      <a:r>
                        <a:rPr lang="en-IN" sz="1300"/>
                        <a:t>Passive viewing</a:t>
                      </a:r>
                      <a:endParaRPr/>
                    </a:p>
                  </a:txBody>
                  <a:tcPr marL="91450" marR="91450" marT="45725" marB="45725"/>
                </a:tc>
                <a:tc>
                  <a:txBody>
                    <a:bodyPr/>
                    <a:lstStyle/>
                    <a:p>
                      <a:pPr marL="0" marR="0" lvl="0" indent="0" algn="l" rtl="0">
                        <a:spcBef>
                          <a:spcPts val="0"/>
                        </a:spcBef>
                        <a:spcAft>
                          <a:spcPts val="0"/>
                        </a:spcAft>
                        <a:buNone/>
                      </a:pPr>
                      <a:endParaRPr sz="1300"/>
                    </a:p>
                  </a:txBody>
                  <a:tcPr marL="91450" marR="91450" marT="45725" marB="45725"/>
                </a:tc>
                <a:extLst>
                  <a:ext uri="{0D108BD9-81ED-4DB2-BD59-A6C34878D82A}">
                    <a16:rowId xmlns:a16="http://schemas.microsoft.com/office/drawing/2014/main" val="10006"/>
                  </a:ext>
                </a:extLst>
              </a:tr>
            </a:tbl>
          </a:graphicData>
        </a:graphic>
      </p:graphicFrame>
      <p:sp>
        <p:nvSpPr>
          <p:cNvPr id="480" name="Google Shape;480;p31"/>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478949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95858166-F373-5438-D095-54CCDA8A2D66}"/>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545B3901-2BC7-DAF7-ECCC-BA4C18C51BCD}"/>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dirty="0"/>
              <a:t>Agenda</a:t>
            </a:r>
            <a:endParaRPr dirty="0"/>
          </a:p>
        </p:txBody>
      </p:sp>
      <p:sp>
        <p:nvSpPr>
          <p:cNvPr id="155" name="Google Shape;155;p2">
            <a:extLst>
              <a:ext uri="{FF2B5EF4-FFF2-40B4-BE49-F238E27FC236}">
                <a16:creationId xmlns:a16="http://schemas.microsoft.com/office/drawing/2014/main" id="{3000B4F4-DE62-C165-ED41-CA6C2AC9E9A6}"/>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buSzPts val="2800"/>
            </a:pPr>
            <a:r>
              <a:rPr lang="en-US" dirty="0"/>
              <a:t>Introduction to the tutorial [10 min]</a:t>
            </a:r>
          </a:p>
          <a:p>
            <a:pPr marL="228600" lvl="0" indent="-228600">
              <a:buSzPts val="2800"/>
            </a:pPr>
            <a:r>
              <a:rPr lang="en-US" dirty="0">
                <a:solidFill>
                  <a:schemeClr val="tx1"/>
                </a:solidFill>
              </a:rPr>
              <a:t>Introduction to Brain Encoding and Decoding [50 min]</a:t>
            </a:r>
          </a:p>
          <a:p>
            <a:pPr marL="685800" lvl="1" indent="-228600">
              <a:buSzPts val="2800"/>
            </a:pPr>
            <a:r>
              <a:rPr lang="en-US" dirty="0">
                <a:solidFill>
                  <a:schemeClr val="tx1"/>
                </a:solidFill>
              </a:rPr>
              <a:t>Brain Encoding/Decoding and applications</a:t>
            </a:r>
          </a:p>
          <a:p>
            <a:pPr marL="685800" lvl="1" indent="-228600">
              <a:buSzPts val="2800"/>
            </a:pPr>
            <a:r>
              <a:rPr lang="en-IN" dirty="0"/>
              <a:t>Introduction to popular datasets</a:t>
            </a:r>
          </a:p>
          <a:p>
            <a:pPr marL="685800" lvl="1" indent="-228600">
              <a:buSzPts val="2800"/>
            </a:pPr>
            <a:r>
              <a:rPr lang="en-US" b="1" dirty="0">
                <a:solidFill>
                  <a:srgbClr val="EE0000"/>
                </a:solidFill>
              </a:rPr>
              <a:t>Text Stimulus Representations</a:t>
            </a:r>
          </a:p>
          <a:p>
            <a:pPr marL="685800" lvl="1" indent="-228600">
              <a:buSzPts val="2800"/>
            </a:pPr>
            <a:r>
              <a:rPr lang="en-US" dirty="0">
                <a:solidFill>
                  <a:schemeClr val="tx1"/>
                </a:solidFill>
              </a:rPr>
              <a:t>Alignment Between AI Models and Human Brain Language Comprehension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dirty="0"/>
              <a:t>Coffee Break &amp; Networking [30 min]</a:t>
            </a:r>
          </a:p>
          <a:p>
            <a:pPr marL="228600" lvl="0" indent="-228600">
              <a:buSzPts val="2800"/>
            </a:pPr>
            <a:r>
              <a:rPr lang="en-US" dirty="0"/>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dirty="0"/>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875EA0B2-6994-2C8D-6BF5-B6BD77B90DC3}"/>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2287090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4"/>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Text Stimulus Representations</a:t>
            </a:r>
            <a:endParaRPr/>
          </a:p>
        </p:txBody>
      </p:sp>
      <p:sp>
        <p:nvSpPr>
          <p:cNvPr id="603" name="Google Shape;603;p44"/>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IN"/>
              <a:t>Basic NLP Representations</a:t>
            </a:r>
            <a:endParaRPr/>
          </a:p>
          <a:p>
            <a:pPr marL="685800" lvl="1" indent="-228600" algn="l" rtl="0">
              <a:lnSpc>
                <a:spcPct val="90000"/>
              </a:lnSpc>
              <a:spcBef>
                <a:spcPts val="500"/>
              </a:spcBef>
              <a:spcAft>
                <a:spcPts val="0"/>
              </a:spcAft>
              <a:buClr>
                <a:schemeClr val="dk1"/>
              </a:buClr>
              <a:buSzPts val="2400"/>
              <a:buChar char="•"/>
            </a:pPr>
            <a:r>
              <a:rPr lang="en-IN"/>
              <a:t>Corpus co-occurrence counts</a:t>
            </a:r>
            <a:endParaRPr/>
          </a:p>
          <a:p>
            <a:pPr marL="685800" lvl="1" indent="-228600" algn="l" rtl="0">
              <a:lnSpc>
                <a:spcPct val="90000"/>
              </a:lnSpc>
              <a:spcBef>
                <a:spcPts val="500"/>
              </a:spcBef>
              <a:spcAft>
                <a:spcPts val="0"/>
              </a:spcAft>
              <a:buClr>
                <a:schemeClr val="dk1"/>
              </a:buClr>
              <a:buSzPts val="2400"/>
              <a:buChar char="•"/>
            </a:pPr>
            <a:r>
              <a:rPr lang="en-IN"/>
              <a:t>Topic models</a:t>
            </a:r>
            <a:endParaRPr/>
          </a:p>
          <a:p>
            <a:pPr marL="685800" lvl="1" indent="-228600" algn="l" rtl="0">
              <a:lnSpc>
                <a:spcPct val="90000"/>
              </a:lnSpc>
              <a:spcBef>
                <a:spcPts val="500"/>
              </a:spcBef>
              <a:spcAft>
                <a:spcPts val="0"/>
              </a:spcAft>
              <a:buClr>
                <a:schemeClr val="dk1"/>
              </a:buClr>
              <a:buSzPts val="2400"/>
              <a:buChar char="•"/>
            </a:pPr>
            <a:r>
              <a:rPr lang="en-IN"/>
              <a:t>Linguistic: POS, dependencies, roles.</a:t>
            </a:r>
            <a:endParaRPr/>
          </a:p>
          <a:p>
            <a:pPr marL="228600" lvl="0" indent="-228600" algn="l" rtl="0">
              <a:lnSpc>
                <a:spcPct val="90000"/>
              </a:lnSpc>
              <a:spcBef>
                <a:spcPts val="1000"/>
              </a:spcBef>
              <a:spcAft>
                <a:spcPts val="0"/>
              </a:spcAft>
              <a:buClr>
                <a:schemeClr val="dk1"/>
              </a:buClr>
              <a:buSzPts val="2800"/>
              <a:buChar char="•"/>
            </a:pPr>
            <a:r>
              <a:rPr lang="en-IN"/>
              <a:t>Discourse</a:t>
            </a:r>
            <a:endParaRPr/>
          </a:p>
          <a:p>
            <a:pPr marL="685800" lvl="1" indent="-228600" algn="l" rtl="0">
              <a:lnSpc>
                <a:spcPct val="90000"/>
              </a:lnSpc>
              <a:spcBef>
                <a:spcPts val="500"/>
              </a:spcBef>
              <a:spcAft>
                <a:spcPts val="0"/>
              </a:spcAft>
              <a:buClr>
                <a:schemeClr val="dk1"/>
              </a:buClr>
              <a:buSzPts val="2400"/>
              <a:buChar char="•"/>
            </a:pPr>
            <a:r>
              <a:rPr lang="en-IN"/>
              <a:t>Characters, motion, speech, emotions, non-motion verbs</a:t>
            </a:r>
            <a:endParaRPr/>
          </a:p>
          <a:p>
            <a:pPr marL="228600" lvl="0" indent="-228600" algn="l" rtl="0">
              <a:lnSpc>
                <a:spcPct val="90000"/>
              </a:lnSpc>
              <a:spcBef>
                <a:spcPts val="1000"/>
              </a:spcBef>
              <a:spcAft>
                <a:spcPts val="0"/>
              </a:spcAft>
              <a:buClr>
                <a:schemeClr val="dk1"/>
              </a:buClr>
              <a:buSzPts val="2800"/>
              <a:buChar char="•"/>
            </a:pPr>
            <a:r>
              <a:rPr lang="en-IN"/>
              <a:t>Deep Learning based Representations</a:t>
            </a:r>
            <a:endParaRPr/>
          </a:p>
          <a:p>
            <a:pPr marL="685800" lvl="1" indent="-228600" algn="l" rtl="0">
              <a:lnSpc>
                <a:spcPct val="90000"/>
              </a:lnSpc>
              <a:spcBef>
                <a:spcPts val="500"/>
              </a:spcBef>
              <a:spcAft>
                <a:spcPts val="0"/>
              </a:spcAft>
              <a:buClr>
                <a:schemeClr val="dk1"/>
              </a:buClr>
              <a:buSzPts val="2400"/>
              <a:buChar char="•"/>
            </a:pPr>
            <a:r>
              <a:rPr lang="en-IN"/>
              <a:t>Embeddings</a:t>
            </a:r>
            <a:endParaRPr/>
          </a:p>
          <a:p>
            <a:pPr marL="685800" lvl="1" indent="-228600" algn="l" rtl="0">
              <a:lnSpc>
                <a:spcPct val="90000"/>
              </a:lnSpc>
              <a:spcBef>
                <a:spcPts val="500"/>
              </a:spcBef>
              <a:spcAft>
                <a:spcPts val="0"/>
              </a:spcAft>
              <a:buClr>
                <a:schemeClr val="dk1"/>
              </a:buClr>
              <a:buSzPts val="2400"/>
              <a:buChar char="•"/>
            </a:pPr>
            <a:r>
              <a:rPr lang="en-IN"/>
              <a:t>Longer context using LSTMs</a:t>
            </a:r>
            <a:endParaRPr/>
          </a:p>
          <a:p>
            <a:pPr marL="685800" lvl="1" indent="-228600" algn="l" rtl="0">
              <a:lnSpc>
                <a:spcPct val="90000"/>
              </a:lnSpc>
              <a:spcBef>
                <a:spcPts val="500"/>
              </a:spcBef>
              <a:spcAft>
                <a:spcPts val="0"/>
              </a:spcAft>
              <a:buClr>
                <a:schemeClr val="dk1"/>
              </a:buClr>
              <a:buSzPts val="2400"/>
              <a:buChar char="•"/>
            </a:pPr>
            <a:r>
              <a:rPr lang="en-IN"/>
              <a:t>Transformers</a:t>
            </a:r>
            <a:endParaRPr/>
          </a:p>
          <a:p>
            <a:pPr marL="228600" lvl="0" indent="-228600" algn="l" rtl="0">
              <a:lnSpc>
                <a:spcPct val="90000"/>
              </a:lnSpc>
              <a:spcBef>
                <a:spcPts val="1000"/>
              </a:spcBef>
              <a:spcAft>
                <a:spcPts val="0"/>
              </a:spcAft>
              <a:buClr>
                <a:schemeClr val="dk1"/>
              </a:buClr>
              <a:buSzPts val="2800"/>
              <a:buChar char="•"/>
            </a:pPr>
            <a:r>
              <a:rPr lang="en-IN"/>
              <a:t>Experiential attributes</a:t>
            </a:r>
            <a:endParaRPr/>
          </a:p>
          <a:p>
            <a:pPr marL="685800" lvl="1" indent="-228600" algn="l" rtl="0">
              <a:lnSpc>
                <a:spcPct val="90000"/>
              </a:lnSpc>
              <a:spcBef>
                <a:spcPts val="500"/>
              </a:spcBef>
              <a:spcAft>
                <a:spcPts val="0"/>
              </a:spcAft>
              <a:buClr>
                <a:schemeClr val="dk1"/>
              </a:buClr>
              <a:buSzPts val="2400"/>
              <a:buChar char="•"/>
            </a:pPr>
            <a:r>
              <a:rPr lang="en-IN"/>
              <a:t>Rated on 0-6 scale</a:t>
            </a:r>
            <a:endParaRPr/>
          </a:p>
          <a:p>
            <a:pPr marL="685800" lvl="1" indent="-228600" algn="l" rtl="0">
              <a:lnSpc>
                <a:spcPct val="90000"/>
              </a:lnSpc>
              <a:spcBef>
                <a:spcPts val="500"/>
              </a:spcBef>
              <a:spcAft>
                <a:spcPts val="0"/>
              </a:spcAft>
              <a:buClr>
                <a:schemeClr val="dk1"/>
              </a:buClr>
              <a:buSzPts val="2400"/>
              <a:buChar char="•"/>
            </a:pPr>
            <a:r>
              <a:rPr lang="en-IN"/>
              <a:t>Binary</a:t>
            </a:r>
            <a:endParaRPr/>
          </a:p>
        </p:txBody>
      </p:sp>
      <p:sp>
        <p:nvSpPr>
          <p:cNvPr id="606" name="Google Shape;606;p44"/>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3327427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45"/>
          <p:cNvSpPr txBox="1">
            <a:spLocks noGrp="1"/>
          </p:cNvSpPr>
          <p:nvPr>
            <p:ph type="body" idx="1"/>
          </p:nvPr>
        </p:nvSpPr>
        <p:spPr>
          <a:xfrm>
            <a:off x="147638" y="1128713"/>
            <a:ext cx="5805487" cy="5167312"/>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ct val="100000"/>
              <a:buChar char="•"/>
            </a:pPr>
            <a:r>
              <a:rPr lang="en-IN" dirty="0"/>
              <a:t>Corpus co-occurrence counts</a:t>
            </a:r>
            <a:endParaRPr dirty="0"/>
          </a:p>
          <a:p>
            <a:pPr marL="685800" lvl="1" indent="-228600" algn="l" rtl="0">
              <a:lnSpc>
                <a:spcPct val="90000"/>
              </a:lnSpc>
              <a:spcBef>
                <a:spcPts val="500"/>
              </a:spcBef>
              <a:spcAft>
                <a:spcPts val="0"/>
              </a:spcAft>
              <a:buClr>
                <a:schemeClr val="dk1"/>
              </a:buClr>
              <a:buSzPct val="100000"/>
              <a:buChar char="•"/>
            </a:pPr>
            <a:r>
              <a:rPr lang="en-IN" dirty="0"/>
              <a:t>25 verbs (Mitchell et al., 2008; Pereira et al., 2013)</a:t>
            </a:r>
            <a:endParaRPr dirty="0"/>
          </a:p>
          <a:p>
            <a:pPr marL="1143000" lvl="2" indent="-228600">
              <a:buSzPct val="100000"/>
            </a:pPr>
            <a:r>
              <a:rPr lang="en-US" dirty="0"/>
              <a:t>Basic sensory and motor activities, actions per formed on objects, and actions involving changes to spatial relationships. </a:t>
            </a:r>
          </a:p>
          <a:p>
            <a:pPr marL="1143000" lvl="2" indent="-228600" algn="l" rtl="0">
              <a:lnSpc>
                <a:spcPct val="90000"/>
              </a:lnSpc>
              <a:spcBef>
                <a:spcPts val="500"/>
              </a:spcBef>
              <a:spcAft>
                <a:spcPts val="0"/>
              </a:spcAft>
              <a:buClr>
                <a:schemeClr val="dk1"/>
              </a:buClr>
              <a:buSzPct val="100000"/>
              <a:buChar char="•"/>
            </a:pPr>
            <a:r>
              <a:rPr lang="en-IN" dirty="0"/>
              <a:t>Verbs: see, hear, listen, taste, smell, eat, touch, nib, lift, manipulate, run, push, fill, move, ride, say, fear, open, approach, near, enter, drive, wear, break, and clean. </a:t>
            </a:r>
            <a:endParaRPr dirty="0"/>
          </a:p>
          <a:p>
            <a:pPr marL="1143000" lvl="2" indent="-228600" algn="l" rtl="0">
              <a:lnSpc>
                <a:spcPct val="90000"/>
              </a:lnSpc>
              <a:spcBef>
                <a:spcPts val="500"/>
              </a:spcBef>
              <a:spcAft>
                <a:spcPts val="0"/>
              </a:spcAft>
              <a:buClr>
                <a:schemeClr val="dk1"/>
              </a:buClr>
              <a:buSzPct val="100000"/>
              <a:buChar char="•"/>
            </a:pPr>
            <a:r>
              <a:rPr lang="en-IN" dirty="0"/>
              <a:t>For each (verb, stimulus word w), feature value = normalized co-occurrence count of w with any of three forms of the verb (e.g., taste, tastes, or tasted) over the text corpus.</a:t>
            </a:r>
            <a:endParaRPr dirty="0"/>
          </a:p>
          <a:p>
            <a:pPr marL="685800" lvl="1" indent="-228600" algn="l" rtl="0">
              <a:lnSpc>
                <a:spcPct val="90000"/>
              </a:lnSpc>
              <a:spcBef>
                <a:spcPts val="500"/>
              </a:spcBef>
              <a:spcAft>
                <a:spcPts val="0"/>
              </a:spcAft>
              <a:buClr>
                <a:schemeClr val="dk1"/>
              </a:buClr>
              <a:buSzPct val="100000"/>
              <a:buChar char="•"/>
            </a:pPr>
            <a:r>
              <a:rPr lang="en-IN" dirty="0"/>
              <a:t>985 common English words (such as above, worry, and mother) in (Huth et al., 2016).</a:t>
            </a:r>
            <a:endParaRPr dirty="0"/>
          </a:p>
        </p:txBody>
      </p:sp>
      <p:sp>
        <p:nvSpPr>
          <p:cNvPr id="613" name="Google Shape;613;p45"/>
          <p:cNvSpPr txBox="1">
            <a:spLocks noGrp="1"/>
          </p:cNvSpPr>
          <p:nvPr>
            <p:ph type="sldNum" idx="12"/>
          </p:nvPr>
        </p:nvSpPr>
        <p:spPr>
          <a:xfrm>
            <a:off x="8610600" y="6532575"/>
            <a:ext cx="34290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IN"/>
              <a:t>23</a:t>
            </a:fld>
            <a:endParaRPr/>
          </a:p>
        </p:txBody>
      </p:sp>
      <p:sp>
        <p:nvSpPr>
          <p:cNvPr id="614" name="Google Shape;614;p45"/>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
        <p:nvSpPr>
          <p:cNvPr id="615" name="Google Shape;615;p45"/>
          <p:cNvSpPr txBox="1">
            <a:spLocks noGrp="1"/>
          </p:cNvSpPr>
          <p:nvPr>
            <p:ph type="body" idx="3"/>
          </p:nvPr>
        </p:nvSpPr>
        <p:spPr>
          <a:xfrm>
            <a:off x="6234113" y="1128713"/>
            <a:ext cx="5805487" cy="3243782"/>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2800"/>
              <a:buChar char="•"/>
            </a:pPr>
            <a:r>
              <a:rPr lang="en-IN" dirty="0"/>
              <a:t>Topic models (Pereira et al., 2013)</a:t>
            </a:r>
            <a:endParaRPr dirty="0"/>
          </a:p>
          <a:p>
            <a:pPr marL="685800" lvl="1" indent="-228600" algn="l" rtl="0">
              <a:lnSpc>
                <a:spcPct val="90000"/>
              </a:lnSpc>
              <a:spcBef>
                <a:spcPts val="500"/>
              </a:spcBef>
              <a:spcAft>
                <a:spcPts val="0"/>
              </a:spcAft>
              <a:buClr>
                <a:schemeClr val="dk1"/>
              </a:buClr>
              <a:buSzPts val="2400"/>
              <a:buChar char="•"/>
            </a:pPr>
            <a:r>
              <a:rPr lang="en-IN" dirty="0"/>
              <a:t>Get relevant Wiki pages (e.g., “airplane” is “Fixed-Wing Aircraft”) and other linked pages (e.g. “Aircraft cabin”)</a:t>
            </a:r>
            <a:endParaRPr dirty="0"/>
          </a:p>
          <a:p>
            <a:pPr marL="685800" lvl="1" indent="-228600" algn="l" rtl="0">
              <a:lnSpc>
                <a:spcPct val="90000"/>
              </a:lnSpc>
              <a:spcBef>
                <a:spcPts val="500"/>
              </a:spcBef>
              <a:spcAft>
                <a:spcPts val="0"/>
              </a:spcAft>
              <a:buClr>
                <a:schemeClr val="dk1"/>
              </a:buClr>
              <a:buSzPts val="2400"/>
              <a:buChar char="•"/>
            </a:pPr>
            <a:r>
              <a:rPr lang="en-IN" dirty="0"/>
              <a:t>LDA topic modelling on 3500 pages with #topics from 10 to 100, in increments of 5, setting the α parameter to 25/#topics.</a:t>
            </a:r>
            <a:endParaRPr dirty="0"/>
          </a:p>
          <a:p>
            <a:pPr marL="685800" lvl="1" indent="-228600" algn="l" rtl="0">
              <a:lnSpc>
                <a:spcPct val="90000"/>
              </a:lnSpc>
              <a:spcBef>
                <a:spcPts val="500"/>
              </a:spcBef>
              <a:spcAft>
                <a:spcPts val="0"/>
              </a:spcAft>
              <a:buClr>
                <a:schemeClr val="dk1"/>
              </a:buClr>
              <a:buSzPts val="2400"/>
              <a:buChar char="•"/>
            </a:pPr>
            <a:r>
              <a:rPr lang="en-IN" dirty="0"/>
              <a:t>LSA topic modelling (Wang et al., 2017)</a:t>
            </a:r>
            <a:endParaRPr dirty="0"/>
          </a:p>
          <a:p>
            <a:pPr marL="685800" lvl="1" indent="-76200" algn="l" rtl="0">
              <a:lnSpc>
                <a:spcPct val="90000"/>
              </a:lnSpc>
              <a:spcBef>
                <a:spcPts val="500"/>
              </a:spcBef>
              <a:spcAft>
                <a:spcPts val="0"/>
              </a:spcAft>
              <a:buClr>
                <a:schemeClr val="dk1"/>
              </a:buClr>
              <a:buSzPts val="24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616" name="Google Shape;616;p45"/>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Basic NLP Representations for Word Stimuli</a:t>
            </a:r>
            <a:endParaRPr/>
          </a:p>
        </p:txBody>
      </p:sp>
      <p:pic>
        <p:nvPicPr>
          <p:cNvPr id="617" name="Google Shape;617;p45"/>
          <p:cNvPicPr preferRelativeResize="0"/>
          <p:nvPr/>
        </p:nvPicPr>
        <p:blipFill rotWithShape="1">
          <a:blip r:embed="rId3">
            <a:alphaModFix/>
          </a:blip>
          <a:srcRect/>
          <a:stretch/>
        </p:blipFill>
        <p:spPr>
          <a:xfrm>
            <a:off x="6389716" y="4319325"/>
            <a:ext cx="5649884" cy="1858425"/>
          </a:xfrm>
          <a:prstGeom prst="rect">
            <a:avLst/>
          </a:prstGeom>
          <a:noFill/>
          <a:ln>
            <a:noFill/>
          </a:ln>
        </p:spPr>
      </p:pic>
      <p:sp>
        <p:nvSpPr>
          <p:cNvPr id="2" name="Date Placeholder 1">
            <a:extLst>
              <a:ext uri="{FF2B5EF4-FFF2-40B4-BE49-F238E27FC236}">
                <a16:creationId xmlns:a16="http://schemas.microsoft.com/office/drawing/2014/main" id="{93A53A14-F271-8C62-64C7-73936A944010}"/>
              </a:ext>
            </a:extLst>
          </p:cNvPr>
          <p:cNvSpPr>
            <a:spLocks noGrp="1"/>
          </p:cNvSpPr>
          <p:nvPr>
            <p:ph type="dt" idx="10"/>
          </p:nvPr>
        </p:nvSpPr>
        <p:spPr/>
        <p:txBody>
          <a:bodyPr/>
          <a:lstStyle/>
          <a:p>
            <a:fld id="{1B45A1AA-BF26-4458-94D8-FB610B832594}" type="datetime1">
              <a:rPr lang="en-US" smtClean="0"/>
              <a:t>28-Dec-25</a:t>
            </a:fld>
            <a:endParaRPr lang="en-US"/>
          </a:p>
        </p:txBody>
      </p:sp>
    </p:spTree>
    <p:extLst>
      <p:ext uri="{BB962C8B-B14F-4D97-AF65-F5344CB8AC3E}">
        <p14:creationId xmlns:p14="http://schemas.microsoft.com/office/powerpoint/2010/main" val="111806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6"/>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Basic NLP Representations for Word Stimuli</a:t>
            </a:r>
            <a:endParaRPr/>
          </a:p>
        </p:txBody>
      </p:sp>
      <p:sp>
        <p:nvSpPr>
          <p:cNvPr id="623" name="Google Shape;623;p46"/>
          <p:cNvSpPr txBox="1">
            <a:spLocks noGrp="1"/>
          </p:cNvSpPr>
          <p:nvPr>
            <p:ph type="body" idx="1"/>
          </p:nvPr>
        </p:nvSpPr>
        <p:spPr>
          <a:xfrm>
            <a:off x="147638" y="1104901"/>
            <a:ext cx="11891962" cy="474218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IN"/>
              <a:t>Word length</a:t>
            </a:r>
            <a:endParaRPr/>
          </a:p>
          <a:p>
            <a:pPr marL="228600" lvl="0" indent="-228600" algn="l" rtl="0">
              <a:lnSpc>
                <a:spcPct val="90000"/>
              </a:lnSpc>
              <a:spcBef>
                <a:spcPts val="1000"/>
              </a:spcBef>
              <a:spcAft>
                <a:spcPts val="0"/>
              </a:spcAft>
              <a:buClr>
                <a:schemeClr val="dk1"/>
              </a:buClr>
              <a:buSzPts val="2800"/>
              <a:buChar char="•"/>
            </a:pPr>
            <a:r>
              <a:rPr lang="en-IN"/>
              <a:t>Is the word related to one of the 28 unique parts of speech and 17 unique dependency relationships?</a:t>
            </a:r>
            <a:endParaRPr/>
          </a:p>
          <a:p>
            <a:pPr marL="228600" lvl="0" indent="-228600" algn="l" rtl="0">
              <a:lnSpc>
                <a:spcPct val="90000"/>
              </a:lnSpc>
              <a:spcBef>
                <a:spcPts val="1000"/>
              </a:spcBef>
              <a:spcAft>
                <a:spcPts val="0"/>
              </a:spcAft>
              <a:buClr>
                <a:schemeClr val="dk1"/>
              </a:buClr>
              <a:buSzPts val="2800"/>
              <a:buChar char="•"/>
            </a:pPr>
            <a:r>
              <a:rPr lang="en-IN"/>
              <a:t>Position of word in the sentence</a:t>
            </a:r>
            <a:endParaRPr/>
          </a:p>
          <a:p>
            <a:pPr marL="228600" lvl="0" indent="-228600" algn="l" rtl="0">
              <a:lnSpc>
                <a:spcPct val="90000"/>
              </a:lnSpc>
              <a:spcBef>
                <a:spcPts val="1000"/>
              </a:spcBef>
              <a:spcAft>
                <a:spcPts val="0"/>
              </a:spcAft>
              <a:buClr>
                <a:schemeClr val="dk1"/>
              </a:buClr>
              <a:buSzPts val="2800"/>
              <a:buChar char="•"/>
            </a:pPr>
            <a:r>
              <a:rPr lang="en-IN"/>
              <a:t>Roles</a:t>
            </a:r>
            <a:endParaRPr/>
          </a:p>
          <a:p>
            <a:pPr marL="685800" lvl="1" indent="-228600" algn="l" rtl="0">
              <a:lnSpc>
                <a:spcPct val="90000"/>
              </a:lnSpc>
              <a:spcBef>
                <a:spcPts val="500"/>
              </a:spcBef>
              <a:spcAft>
                <a:spcPts val="0"/>
              </a:spcAft>
              <a:buClr>
                <a:schemeClr val="dk1"/>
              </a:buClr>
              <a:buSzPts val="2400"/>
              <a:buChar char="•"/>
            </a:pPr>
            <a:r>
              <a:rPr lang="en-IN"/>
              <a:t>Main verb</a:t>
            </a:r>
            <a:endParaRPr/>
          </a:p>
          <a:p>
            <a:pPr marL="685800" lvl="1" indent="-228600" algn="l" rtl="0">
              <a:lnSpc>
                <a:spcPct val="90000"/>
              </a:lnSpc>
              <a:spcBef>
                <a:spcPts val="500"/>
              </a:spcBef>
              <a:spcAft>
                <a:spcPts val="0"/>
              </a:spcAft>
              <a:buClr>
                <a:schemeClr val="dk1"/>
              </a:buClr>
              <a:buSzPts val="2400"/>
              <a:buChar char="•"/>
            </a:pPr>
            <a:r>
              <a:rPr lang="en-IN"/>
              <a:t>Agent or experiencer</a:t>
            </a:r>
            <a:endParaRPr/>
          </a:p>
          <a:p>
            <a:pPr marL="685800" lvl="1" indent="-228600" algn="l" rtl="0">
              <a:lnSpc>
                <a:spcPct val="90000"/>
              </a:lnSpc>
              <a:spcBef>
                <a:spcPts val="500"/>
              </a:spcBef>
              <a:spcAft>
                <a:spcPts val="0"/>
              </a:spcAft>
              <a:buClr>
                <a:schemeClr val="dk1"/>
              </a:buClr>
              <a:buSzPts val="2400"/>
              <a:buChar char="•"/>
            </a:pPr>
            <a:r>
              <a:rPr lang="en-IN"/>
              <a:t>Patient or recipient</a:t>
            </a:r>
            <a:endParaRPr/>
          </a:p>
          <a:p>
            <a:pPr marL="685800" lvl="1" indent="-228600" algn="l" rtl="0">
              <a:lnSpc>
                <a:spcPct val="90000"/>
              </a:lnSpc>
              <a:spcBef>
                <a:spcPts val="500"/>
              </a:spcBef>
              <a:spcAft>
                <a:spcPts val="0"/>
              </a:spcAft>
              <a:buClr>
                <a:schemeClr val="dk1"/>
              </a:buClr>
              <a:buSzPts val="2400"/>
              <a:buChar char="•"/>
            </a:pPr>
            <a:r>
              <a:rPr lang="en-IN"/>
              <a:t>Predicate of a sentence (The window was dusty)</a:t>
            </a:r>
            <a:endParaRPr/>
          </a:p>
          <a:p>
            <a:pPr marL="685800" lvl="1" indent="-228600" algn="l" rtl="0">
              <a:lnSpc>
                <a:spcPct val="90000"/>
              </a:lnSpc>
              <a:spcBef>
                <a:spcPts val="500"/>
              </a:spcBef>
              <a:spcAft>
                <a:spcPts val="0"/>
              </a:spcAft>
              <a:buClr>
                <a:schemeClr val="dk1"/>
              </a:buClr>
              <a:buSzPts val="2400"/>
              <a:buChar char="•"/>
            </a:pPr>
            <a:r>
              <a:rPr lang="en-IN"/>
              <a:t>Modifier (The angry activist broke the chair)</a:t>
            </a:r>
            <a:endParaRPr/>
          </a:p>
          <a:p>
            <a:pPr marL="685800" lvl="1" indent="-228600" algn="l" rtl="0">
              <a:lnSpc>
                <a:spcPct val="90000"/>
              </a:lnSpc>
              <a:spcBef>
                <a:spcPts val="500"/>
              </a:spcBef>
              <a:spcAft>
                <a:spcPts val="0"/>
              </a:spcAft>
              <a:buClr>
                <a:schemeClr val="dk1"/>
              </a:buClr>
              <a:buSzPts val="2400"/>
              <a:buChar char="•"/>
            </a:pPr>
            <a:r>
              <a:rPr lang="en-IN"/>
              <a:t>Complement in adjunct and propositional phrase, including direction, location, and time (The restaurant was loud at night).</a:t>
            </a:r>
            <a:endParaRPr/>
          </a:p>
        </p:txBody>
      </p:sp>
      <p:sp>
        <p:nvSpPr>
          <p:cNvPr id="626" name="Google Shape;626;p46"/>
          <p:cNvSpPr txBox="1">
            <a:spLocks noGrp="1"/>
          </p:cNvSpPr>
          <p:nvPr>
            <p:ph type="body" idx="2"/>
          </p:nvPr>
        </p:nvSpPr>
        <p:spPr>
          <a:xfrm>
            <a:off x="147638" y="6167450"/>
            <a:ext cx="11891962" cy="365125"/>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222222"/>
              </a:buClr>
              <a:buSzPct val="100000"/>
              <a:buNone/>
            </a:pP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Wehbe, Leila, Brian Murphy, Partha Talukdar, Alona Fyshe, Aaditya Ramdas, and Tom Mitchell. "Simultaneously uncovering the patterns of brain regions involved in different story reading subprocesses." </a:t>
            </a:r>
            <a:r>
              <a:rPr lang="en-IN"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PloS one</a:t>
            </a: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9, no. 11 (2014): e112575.</a:t>
            </a:r>
            <a:endParaRPr b="0" i="0">
              <a:solidFill>
                <a:srgbClr val="222222"/>
              </a:solidFill>
              <a:latin typeface="Arial"/>
              <a:ea typeface="Arial"/>
              <a:cs typeface="Arial"/>
              <a:sym typeface="Arial"/>
            </a:endParaRPr>
          </a:p>
          <a:p>
            <a:pPr marL="0" lvl="0" indent="0" algn="l" rtl="0">
              <a:lnSpc>
                <a:spcPct val="90000"/>
              </a:lnSpc>
              <a:spcBef>
                <a:spcPts val="1000"/>
              </a:spcBef>
              <a:spcAft>
                <a:spcPts val="0"/>
              </a:spcAft>
              <a:buClr>
                <a:srgbClr val="222222"/>
              </a:buClr>
              <a:buSzPct val="100000"/>
              <a:buNone/>
            </a:pP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Wang, Jing, Vladimir L. Cherkassky, and Marcel Adam Just. "Predicting the brain activation pattern associated with the propositional content of a sentence: modeling neural representations of events and states." </a:t>
            </a:r>
            <a:r>
              <a:rPr lang="en-IN" b="0" i="1"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Human brain mapping</a:t>
            </a: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 38, no. 10 (2017): 4865-4881.</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Tree>
    <p:extLst>
      <p:ext uri="{BB962C8B-B14F-4D97-AF65-F5344CB8AC3E}">
        <p14:creationId xmlns:p14="http://schemas.microsoft.com/office/powerpoint/2010/main" val="1117757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7"/>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Discourse features (for Harry Potter dataset)</a:t>
            </a:r>
            <a:endParaRPr/>
          </a:p>
        </p:txBody>
      </p:sp>
      <p:sp>
        <p:nvSpPr>
          <p:cNvPr id="632" name="Google Shape;632;p47"/>
          <p:cNvSpPr txBox="1">
            <a:spLocks noGrp="1"/>
          </p:cNvSpPr>
          <p:nvPr>
            <p:ph type="body" idx="1"/>
          </p:nvPr>
        </p:nvSpPr>
        <p:spPr>
          <a:xfrm>
            <a:off x="147638" y="1104901"/>
            <a:ext cx="11891962" cy="474218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IN" dirty="0"/>
              <a:t>Characters: Binary features to signal which of the 10 characters are mentioned. </a:t>
            </a:r>
            <a:endParaRPr dirty="0"/>
          </a:p>
          <a:p>
            <a:pPr marL="228600" lvl="0" indent="-228600" algn="l" rtl="0">
              <a:lnSpc>
                <a:spcPct val="90000"/>
              </a:lnSpc>
              <a:spcBef>
                <a:spcPts val="1000"/>
              </a:spcBef>
              <a:spcAft>
                <a:spcPts val="0"/>
              </a:spcAft>
              <a:buClr>
                <a:schemeClr val="dk1"/>
              </a:buClr>
              <a:buSzPts val="2800"/>
              <a:buChar char="•"/>
            </a:pPr>
            <a:r>
              <a:rPr lang="en-IN" dirty="0"/>
              <a:t>Motions: Identify a set of motions that occurred frequently in the chapter (e.g. fly, manipulate, collide physically, etc.). </a:t>
            </a:r>
            <a:endParaRPr dirty="0"/>
          </a:p>
          <a:p>
            <a:pPr marL="228600" lvl="0" indent="-228600" algn="l" rtl="0">
              <a:lnSpc>
                <a:spcPct val="90000"/>
              </a:lnSpc>
              <a:spcBef>
                <a:spcPts val="1000"/>
              </a:spcBef>
              <a:spcAft>
                <a:spcPts val="0"/>
              </a:spcAft>
              <a:buClr>
                <a:schemeClr val="dk1"/>
              </a:buClr>
              <a:buSzPts val="2800"/>
              <a:buChar char="•"/>
            </a:pPr>
            <a:r>
              <a:rPr lang="en-IN" dirty="0"/>
              <a:t>Speech: Indicate the parts of the story that correspond to direct speech between the characters. Used the presence of dialog as a feature. </a:t>
            </a:r>
            <a:endParaRPr dirty="0"/>
          </a:p>
          <a:p>
            <a:pPr marL="228600" lvl="0" indent="-228600" algn="l" rtl="0">
              <a:lnSpc>
                <a:spcPct val="90000"/>
              </a:lnSpc>
              <a:spcBef>
                <a:spcPts val="1000"/>
              </a:spcBef>
              <a:spcAft>
                <a:spcPts val="0"/>
              </a:spcAft>
              <a:buClr>
                <a:schemeClr val="dk1"/>
              </a:buClr>
              <a:buSzPts val="2800"/>
              <a:buChar char="•"/>
            </a:pPr>
            <a:r>
              <a:rPr lang="en-IN" dirty="0"/>
              <a:t>Emotions: Identified a set of emotions that were felt by the characters in the chapter (e.g. annoyance, nervousness, pride, etc.). </a:t>
            </a:r>
            <a:endParaRPr dirty="0"/>
          </a:p>
          <a:p>
            <a:pPr marL="228600" lvl="0" indent="-228600" algn="l" rtl="0">
              <a:lnSpc>
                <a:spcPct val="90000"/>
              </a:lnSpc>
              <a:spcBef>
                <a:spcPts val="1000"/>
              </a:spcBef>
              <a:spcAft>
                <a:spcPts val="0"/>
              </a:spcAft>
              <a:buClr>
                <a:schemeClr val="dk1"/>
              </a:buClr>
              <a:buSzPts val="2800"/>
              <a:buChar char="•"/>
            </a:pPr>
            <a:r>
              <a:rPr lang="en-IN" dirty="0"/>
              <a:t>Verbs: Identified a set of actions that occurred frequently in the chapter that were distinct from motion (e.g. hear, know, see, etc.).</a:t>
            </a:r>
            <a:endParaRPr dirty="0"/>
          </a:p>
        </p:txBody>
      </p:sp>
      <p:sp>
        <p:nvSpPr>
          <p:cNvPr id="635" name="Google Shape;635;p47"/>
          <p:cNvSpPr txBox="1">
            <a:spLocks noGrp="1"/>
          </p:cNvSpPr>
          <p:nvPr>
            <p:ph type="body" idx="2"/>
          </p:nvPr>
        </p:nvSpPr>
        <p:spPr>
          <a:xfrm>
            <a:off x="147638" y="6167450"/>
            <a:ext cx="11891962" cy="365125"/>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222222"/>
              </a:buClr>
              <a:buSzPct val="100000"/>
              <a:buNone/>
            </a:pP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Wehbe, Leila, Brian Murphy, Partha Talukdar, Alona Fyshe, Aaditya Ramdas, and Tom Mitchell. "Simultaneously uncovering the patterns of brain regions involved in different story reading subprocesses." </a:t>
            </a:r>
            <a:r>
              <a:rPr lang="en-IN"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PloS one</a:t>
            </a: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9, no. 11 (2014): e112575.</a:t>
            </a:r>
            <a:endParaRPr b="0" i="0">
              <a:solidFill>
                <a:srgbClr val="222222"/>
              </a:solidFill>
              <a:latin typeface="Arial"/>
              <a:ea typeface="Arial"/>
              <a:cs typeface="Arial"/>
              <a:sym typeface="Arial"/>
            </a:endParaRPr>
          </a:p>
          <a:p>
            <a:pPr marL="0" lvl="0" indent="0" algn="l" rtl="0">
              <a:lnSpc>
                <a:spcPct val="90000"/>
              </a:lnSpc>
              <a:spcBef>
                <a:spcPts val="1000"/>
              </a:spcBef>
              <a:spcAft>
                <a:spcPts val="0"/>
              </a:spcAft>
              <a:buClr>
                <a:srgbClr val="222222"/>
              </a:buClr>
              <a:buSzPct val="100000"/>
              <a:buNone/>
            </a:pP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Wang, Jing, Vladimir L. Cherkassky, and Marcel Adam Just. "Predicting the brain activation pattern associated with the propositional content of a sentence: modeling neural representations of events and states." </a:t>
            </a:r>
            <a:r>
              <a:rPr lang="en-IN" b="0" i="1"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Human brain mapping</a:t>
            </a: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 38, no. 10 (2017): 4865-4881.</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Tree>
    <p:extLst>
      <p:ext uri="{BB962C8B-B14F-4D97-AF65-F5344CB8AC3E}">
        <p14:creationId xmlns:p14="http://schemas.microsoft.com/office/powerpoint/2010/main" val="5334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8"/>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IN"/>
              <a:t>DL Representations: Using embeddings for word stimuli</a:t>
            </a:r>
            <a:endParaRPr/>
          </a:p>
        </p:txBody>
      </p:sp>
      <p:sp>
        <p:nvSpPr>
          <p:cNvPr id="642" name="Google Shape;642;p48"/>
          <p:cNvSpPr txBox="1">
            <a:spLocks noGrp="1"/>
          </p:cNvSpPr>
          <p:nvPr>
            <p:ph type="body" idx="1"/>
          </p:nvPr>
        </p:nvSpPr>
        <p:spPr>
          <a:xfrm>
            <a:off x="147638" y="3236421"/>
            <a:ext cx="11891961" cy="3059603"/>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IN" dirty="0" err="1"/>
              <a:t>GloVe</a:t>
            </a:r>
            <a:r>
              <a:rPr lang="en-IN" dirty="0"/>
              <a:t> 300D vectors (Pereira et al., 2016; Wang et al., 2017; Pereira et al., 2018; Anderson et al., 2019)</a:t>
            </a:r>
            <a:endParaRPr dirty="0"/>
          </a:p>
          <a:p>
            <a:pPr marL="228600" lvl="0" indent="-228600" algn="l" rtl="0">
              <a:lnSpc>
                <a:spcPct val="90000"/>
              </a:lnSpc>
              <a:spcBef>
                <a:spcPts val="1000"/>
              </a:spcBef>
              <a:spcAft>
                <a:spcPts val="0"/>
              </a:spcAft>
              <a:buClr>
                <a:schemeClr val="dk1"/>
              </a:buClr>
              <a:buSzPct val="100000"/>
              <a:buChar char="•"/>
            </a:pPr>
            <a:r>
              <a:rPr lang="en-IN" dirty="0"/>
              <a:t>300D embeddings by training a skip-gram model using negative sampling (SGNS) on Italian and English Wikipedia dumps using </a:t>
            </a:r>
            <a:r>
              <a:rPr lang="en-IN" dirty="0" err="1"/>
              <a:t>Gensim</a:t>
            </a:r>
            <a:r>
              <a:rPr lang="en-IN" dirty="0"/>
              <a:t>. (Anderson et al., 2017a)</a:t>
            </a:r>
            <a:endParaRPr dirty="0"/>
          </a:p>
          <a:p>
            <a:pPr marL="228600" lvl="0" indent="-228600" algn="l" rtl="0">
              <a:lnSpc>
                <a:spcPct val="90000"/>
              </a:lnSpc>
              <a:spcBef>
                <a:spcPts val="1000"/>
              </a:spcBef>
              <a:spcAft>
                <a:spcPts val="0"/>
              </a:spcAft>
              <a:buClr>
                <a:schemeClr val="dk1"/>
              </a:buClr>
              <a:buSzPct val="100000"/>
              <a:buChar char="•"/>
            </a:pPr>
            <a:r>
              <a:rPr lang="en-IN" dirty="0" err="1"/>
              <a:t>FastText</a:t>
            </a:r>
            <a:r>
              <a:rPr lang="en-IN" dirty="0"/>
              <a:t> (</a:t>
            </a:r>
            <a:r>
              <a:rPr lang="en-IN" dirty="0" err="1"/>
              <a:t>Berezutskaya</a:t>
            </a:r>
            <a:r>
              <a:rPr lang="en-IN" dirty="0"/>
              <a:t> et al., 2020)</a:t>
            </a:r>
            <a:endParaRPr dirty="0"/>
          </a:p>
          <a:p>
            <a:pPr marL="228600" lvl="0" indent="-228600" algn="l" rtl="0">
              <a:lnSpc>
                <a:spcPct val="90000"/>
              </a:lnSpc>
              <a:spcBef>
                <a:spcPts val="1000"/>
              </a:spcBef>
              <a:spcAft>
                <a:spcPts val="0"/>
              </a:spcAft>
              <a:buClr>
                <a:schemeClr val="dk1"/>
              </a:buClr>
              <a:buSzPct val="100000"/>
              <a:buChar char="•"/>
            </a:pPr>
            <a:r>
              <a:rPr lang="en-IN" dirty="0"/>
              <a:t>Comparison across multiple embedding methods</a:t>
            </a:r>
            <a:endParaRPr dirty="0"/>
          </a:p>
          <a:p>
            <a:pPr marL="685800" lvl="1" indent="-228600" algn="l" rtl="0">
              <a:lnSpc>
                <a:spcPct val="90000"/>
              </a:lnSpc>
              <a:spcBef>
                <a:spcPts val="500"/>
              </a:spcBef>
              <a:spcAft>
                <a:spcPts val="0"/>
              </a:spcAft>
              <a:buClr>
                <a:schemeClr val="dk1"/>
              </a:buClr>
              <a:buSzPct val="100000"/>
              <a:buChar char="•"/>
            </a:pPr>
            <a:r>
              <a:rPr lang="en-IN" dirty="0" err="1"/>
              <a:t>GloVe</a:t>
            </a:r>
            <a:r>
              <a:rPr lang="en-IN" dirty="0"/>
              <a:t>, word2vec, WordNet2Vec, </a:t>
            </a:r>
            <a:r>
              <a:rPr lang="en-IN" dirty="0" err="1"/>
              <a:t>FastText</a:t>
            </a:r>
            <a:r>
              <a:rPr lang="en-IN" dirty="0"/>
              <a:t>, </a:t>
            </a:r>
            <a:r>
              <a:rPr lang="en-IN" dirty="0" err="1"/>
              <a:t>ELMo</a:t>
            </a:r>
            <a:r>
              <a:rPr lang="en-IN" dirty="0"/>
              <a:t> (Hollenstein et al., 2019)</a:t>
            </a:r>
            <a:endParaRPr dirty="0"/>
          </a:p>
          <a:p>
            <a:pPr marL="685800" lvl="1" indent="-228600" algn="l" rtl="0">
              <a:lnSpc>
                <a:spcPct val="90000"/>
              </a:lnSpc>
              <a:spcBef>
                <a:spcPts val="500"/>
              </a:spcBef>
              <a:spcAft>
                <a:spcPts val="0"/>
              </a:spcAft>
              <a:buClr>
                <a:schemeClr val="dk1"/>
              </a:buClr>
              <a:buSzPct val="100000"/>
              <a:buChar char="•"/>
            </a:pPr>
            <a:r>
              <a:rPr lang="en-IN" dirty="0"/>
              <a:t>word2Vec, </a:t>
            </a:r>
            <a:r>
              <a:rPr lang="en-IN" dirty="0" err="1"/>
              <a:t>fastText</a:t>
            </a:r>
            <a:r>
              <a:rPr lang="en-IN" dirty="0"/>
              <a:t>, </a:t>
            </a:r>
            <a:r>
              <a:rPr lang="en-IN" dirty="0" err="1"/>
              <a:t>GloVe</a:t>
            </a:r>
            <a:r>
              <a:rPr lang="en-IN" dirty="0"/>
              <a:t>, Dependency-based word2vec, </a:t>
            </a:r>
            <a:r>
              <a:rPr lang="en-IN" dirty="0" err="1"/>
              <a:t>RWSGwn</a:t>
            </a:r>
            <a:r>
              <a:rPr lang="en-IN" dirty="0"/>
              <a:t>, </a:t>
            </a:r>
            <a:r>
              <a:rPr lang="en-IN" dirty="0" err="1"/>
              <a:t>ConceptNet</a:t>
            </a:r>
            <a:r>
              <a:rPr lang="en-IN" dirty="0"/>
              <a:t>, </a:t>
            </a:r>
            <a:r>
              <a:rPr lang="en-IN" dirty="0" err="1"/>
              <a:t>ELMo</a:t>
            </a:r>
            <a:r>
              <a:rPr lang="en-IN" dirty="0"/>
              <a:t>, averaged and concatenated combinations (Wang et al., 2020)</a:t>
            </a:r>
            <a:endParaRPr dirty="0"/>
          </a:p>
        </p:txBody>
      </p:sp>
      <p:sp>
        <p:nvSpPr>
          <p:cNvPr id="645" name="Google Shape;645;p48"/>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pic>
        <p:nvPicPr>
          <p:cNvPr id="646" name="Google Shape;646;p48"/>
          <p:cNvPicPr preferRelativeResize="0"/>
          <p:nvPr/>
        </p:nvPicPr>
        <p:blipFill rotWithShape="1">
          <a:blip r:embed="rId3">
            <a:alphaModFix/>
          </a:blip>
          <a:srcRect t="44367" b="20460"/>
          <a:stretch/>
        </p:blipFill>
        <p:spPr>
          <a:xfrm>
            <a:off x="147638" y="1038312"/>
            <a:ext cx="5805487" cy="1769225"/>
          </a:xfrm>
          <a:prstGeom prst="rect">
            <a:avLst/>
          </a:prstGeom>
          <a:noFill/>
          <a:ln>
            <a:noFill/>
          </a:ln>
        </p:spPr>
      </p:pic>
      <p:pic>
        <p:nvPicPr>
          <p:cNvPr id="647" name="Google Shape;647;p48"/>
          <p:cNvPicPr preferRelativeResize="0"/>
          <p:nvPr/>
        </p:nvPicPr>
        <p:blipFill rotWithShape="1">
          <a:blip r:embed="rId4">
            <a:alphaModFix/>
          </a:blip>
          <a:srcRect t="26328" b="15260"/>
          <a:stretch/>
        </p:blipFill>
        <p:spPr>
          <a:xfrm>
            <a:off x="6706474" y="1003286"/>
            <a:ext cx="5217109" cy="1839278"/>
          </a:xfrm>
          <a:prstGeom prst="rect">
            <a:avLst/>
          </a:prstGeom>
          <a:noFill/>
          <a:ln>
            <a:noFill/>
          </a:ln>
        </p:spPr>
      </p:pic>
    </p:spTree>
    <p:extLst>
      <p:ext uri="{BB962C8B-B14F-4D97-AF65-F5344CB8AC3E}">
        <p14:creationId xmlns:p14="http://schemas.microsoft.com/office/powerpoint/2010/main" val="161731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49"/>
          <p:cNvSpPr txBox="1">
            <a:spLocks noGrp="1"/>
          </p:cNvSpPr>
          <p:nvPr>
            <p:ph type="body" idx="1"/>
          </p:nvPr>
        </p:nvSpPr>
        <p:spPr>
          <a:xfrm>
            <a:off x="147638" y="1128713"/>
            <a:ext cx="5805487" cy="51673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IN"/>
              <a:t>Multi-task LSTMs</a:t>
            </a:r>
            <a:endParaRPr/>
          </a:p>
          <a:p>
            <a:pPr marL="685800" lvl="1" indent="-228600" algn="l" rtl="0">
              <a:lnSpc>
                <a:spcPct val="90000"/>
              </a:lnSpc>
              <a:spcBef>
                <a:spcPts val="500"/>
              </a:spcBef>
              <a:spcAft>
                <a:spcPts val="0"/>
              </a:spcAft>
              <a:buClr>
                <a:schemeClr val="dk1"/>
              </a:buClr>
              <a:buSzPts val="2400"/>
              <a:buChar char="•"/>
            </a:pPr>
            <a:r>
              <a:rPr lang="en-IN"/>
              <a:t>Predict next word and POS of next word.</a:t>
            </a:r>
            <a:endParaRPr/>
          </a:p>
        </p:txBody>
      </p:sp>
      <p:sp>
        <p:nvSpPr>
          <p:cNvPr id="654" name="Google Shape;654;p49"/>
          <p:cNvSpPr txBox="1">
            <a:spLocks noGrp="1"/>
          </p:cNvSpPr>
          <p:nvPr>
            <p:ph type="sldNum" idx="12"/>
          </p:nvPr>
        </p:nvSpPr>
        <p:spPr>
          <a:xfrm>
            <a:off x="8610600" y="6532575"/>
            <a:ext cx="34290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IN"/>
              <a:t>27</a:t>
            </a:fld>
            <a:endParaRPr/>
          </a:p>
        </p:txBody>
      </p:sp>
      <p:sp>
        <p:nvSpPr>
          <p:cNvPr id="655" name="Google Shape;655;p49"/>
          <p:cNvSpPr txBox="1">
            <a:spLocks noGrp="1"/>
          </p:cNvSpPr>
          <p:nvPr>
            <p:ph type="body" idx="2"/>
          </p:nvPr>
        </p:nvSpPr>
        <p:spPr>
          <a:xfrm>
            <a:off x="147638" y="6059475"/>
            <a:ext cx="11891962" cy="4731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222222"/>
              </a:buClr>
              <a:buSzPct val="100000"/>
              <a:buNone/>
            </a:pP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Toneva, Mariya, and Leila Wehbe. "Interpreting and improving natural-language processing (in machines) with natural language-processing (in the brain)." </a:t>
            </a:r>
            <a:r>
              <a:rPr lang="en-IN"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Advances in Neural Information Processing Systems</a:t>
            </a: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32 (2019).</a:t>
            </a:r>
            <a:endParaRPr/>
          </a:p>
          <a:p>
            <a:pPr marL="0" lvl="0" indent="0" algn="l" rtl="0">
              <a:lnSpc>
                <a:spcPct val="90000"/>
              </a:lnSpc>
              <a:spcBef>
                <a:spcPts val="1000"/>
              </a:spcBef>
              <a:spcAft>
                <a:spcPts val="0"/>
              </a:spcAft>
              <a:buClr>
                <a:srgbClr val="222222"/>
              </a:buClr>
              <a:buSzPct val="100000"/>
              <a:buNone/>
            </a:pP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Jain, Shailee, and Alexander Huth. "Incorporating context into language encoding models for fMRI." </a:t>
            </a:r>
            <a:r>
              <a:rPr lang="en-IN" b="0" i="1"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Advances in neural information processing systems</a:t>
            </a: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 31 (2018).</a:t>
            </a:r>
            <a:endParaRPr b="0" i="0">
              <a:solidFill>
                <a:srgbClr val="222222"/>
              </a:solidFill>
              <a:latin typeface="Arial"/>
              <a:ea typeface="Arial"/>
              <a:cs typeface="Arial"/>
              <a:sym typeface="Arial"/>
            </a:endParaRPr>
          </a:p>
          <a:p>
            <a:pPr marL="0" lvl="0" indent="0" algn="l" rtl="0">
              <a:lnSpc>
                <a:spcPct val="90000"/>
              </a:lnSpc>
              <a:spcBef>
                <a:spcPts val="1000"/>
              </a:spcBef>
              <a:spcAft>
                <a:spcPts val="0"/>
              </a:spcAft>
              <a:buClr>
                <a:srgbClr val="222222"/>
              </a:buClr>
              <a:buSzPct val="100000"/>
              <a:buNone/>
            </a:pPr>
            <a:r>
              <a:rPr lang="en-IN" b="0" i="0" u="sng">
                <a:solidFill>
                  <a:srgbClr val="222222"/>
                </a:solidFill>
                <a:latin typeface="Arial"/>
                <a:ea typeface="Arial"/>
                <a:cs typeface="Arial"/>
                <a:sym typeface="Arial"/>
                <a:hlinkClick r:id="rId5">
                  <a:extLst>
                    <a:ext uri="{A12FA001-AC4F-418D-AE19-62706E023703}">
                      <ahyp:hlinkClr xmlns:ahyp="http://schemas.microsoft.com/office/drawing/2018/hyperlinkcolor" val="tx"/>
                    </a:ext>
                  </a:extLst>
                </a:hlinkClick>
              </a:rPr>
              <a:t>Jat, Sharmistha, Hao Tang, Partha Talukdar, and Tom Mitchell. "Relating simple sentence representations in deep neural networks and the brain." </a:t>
            </a:r>
            <a:r>
              <a:rPr lang="en-IN" b="0" i="1" u="sng">
                <a:solidFill>
                  <a:srgbClr val="222222"/>
                </a:solidFill>
                <a:latin typeface="Arial"/>
                <a:ea typeface="Arial"/>
                <a:cs typeface="Arial"/>
                <a:sym typeface="Arial"/>
                <a:hlinkClick r:id="rId5">
                  <a:extLst>
                    <a:ext uri="{A12FA001-AC4F-418D-AE19-62706E023703}">
                      <ahyp:hlinkClr xmlns:ahyp="http://schemas.microsoft.com/office/drawing/2018/hyperlinkcolor" val="tx"/>
                    </a:ext>
                  </a:extLst>
                </a:hlinkClick>
              </a:rPr>
              <a:t>arXiv preprint arXiv:1906.11861</a:t>
            </a:r>
            <a:r>
              <a:rPr lang="en-IN" b="0" i="0" u="sng">
                <a:solidFill>
                  <a:srgbClr val="222222"/>
                </a:solidFill>
                <a:latin typeface="Arial"/>
                <a:ea typeface="Arial"/>
                <a:cs typeface="Arial"/>
                <a:sym typeface="Arial"/>
                <a:hlinkClick r:id="rId5">
                  <a:extLst>
                    <a:ext uri="{A12FA001-AC4F-418D-AE19-62706E023703}">
                      <ahyp:hlinkClr xmlns:ahyp="http://schemas.microsoft.com/office/drawing/2018/hyperlinkcolor" val="tx"/>
                    </a:ext>
                  </a:extLst>
                </a:hlinkClick>
              </a:rPr>
              <a:t> (2019).</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
        <p:nvSpPr>
          <p:cNvPr id="656" name="Google Shape;656;p49"/>
          <p:cNvSpPr txBox="1">
            <a:spLocks noGrp="1"/>
          </p:cNvSpPr>
          <p:nvPr>
            <p:ph type="body" idx="3"/>
          </p:nvPr>
        </p:nvSpPr>
        <p:spPr>
          <a:xfrm>
            <a:off x="6234113" y="1128713"/>
            <a:ext cx="5805487" cy="51673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IN"/>
              <a:t>ELMo embeddings: LSTM based pretrained language model</a:t>
            </a:r>
            <a:endParaRPr/>
          </a:p>
          <a:p>
            <a:pPr marL="228600" lvl="0" indent="-50800" algn="l" rtl="0">
              <a:lnSpc>
                <a:spcPct val="90000"/>
              </a:lnSpc>
              <a:spcBef>
                <a:spcPts val="1000"/>
              </a:spcBef>
              <a:spcAft>
                <a:spcPts val="0"/>
              </a:spcAft>
              <a:buClr>
                <a:schemeClr val="dk1"/>
              </a:buClr>
              <a:buSzPts val="2800"/>
              <a:buNone/>
            </a:pPr>
            <a:endParaRPr/>
          </a:p>
        </p:txBody>
      </p:sp>
      <p:sp>
        <p:nvSpPr>
          <p:cNvPr id="657" name="Google Shape;657;p49"/>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IN"/>
              <a:t>DL Representations: Using longer context for word stimuli</a:t>
            </a:r>
            <a:endParaRPr/>
          </a:p>
        </p:txBody>
      </p:sp>
      <p:grpSp>
        <p:nvGrpSpPr>
          <p:cNvPr id="658" name="Google Shape;658;p49"/>
          <p:cNvGrpSpPr/>
          <p:nvPr/>
        </p:nvGrpSpPr>
        <p:grpSpPr>
          <a:xfrm>
            <a:off x="6589221" y="1624612"/>
            <a:ext cx="5187143" cy="2496874"/>
            <a:chOff x="6007331" y="1762298"/>
            <a:chExt cx="5442065" cy="2534223"/>
          </a:xfrm>
        </p:grpSpPr>
        <p:pic>
          <p:nvPicPr>
            <p:cNvPr id="659" name="Google Shape;659;p49"/>
            <p:cNvPicPr preferRelativeResize="0"/>
            <p:nvPr/>
          </p:nvPicPr>
          <p:blipFill rotWithShape="1">
            <a:blip r:embed="rId6">
              <a:alphaModFix/>
            </a:blip>
            <a:srcRect t="12493" r="33716"/>
            <a:stretch/>
          </p:blipFill>
          <p:spPr>
            <a:xfrm>
              <a:off x="6007331" y="2116985"/>
              <a:ext cx="5342314" cy="2179536"/>
            </a:xfrm>
            <a:prstGeom prst="rect">
              <a:avLst/>
            </a:prstGeom>
            <a:noFill/>
            <a:ln>
              <a:noFill/>
            </a:ln>
          </p:spPr>
        </p:pic>
        <p:sp>
          <p:nvSpPr>
            <p:cNvPr id="660" name="Google Shape;660;p49"/>
            <p:cNvSpPr/>
            <p:nvPr/>
          </p:nvSpPr>
          <p:spPr>
            <a:xfrm>
              <a:off x="10978342" y="1762298"/>
              <a:ext cx="471054" cy="8811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661" name="Google Shape;661;p49"/>
          <p:cNvPicPr preferRelativeResize="0"/>
          <p:nvPr/>
        </p:nvPicPr>
        <p:blipFill rotWithShape="1">
          <a:blip r:embed="rId7">
            <a:alphaModFix/>
          </a:blip>
          <a:srcRect/>
          <a:stretch/>
        </p:blipFill>
        <p:spPr>
          <a:xfrm>
            <a:off x="6932702" y="4209592"/>
            <a:ext cx="4619168" cy="1849883"/>
          </a:xfrm>
          <a:prstGeom prst="rect">
            <a:avLst/>
          </a:prstGeom>
          <a:noFill/>
          <a:ln>
            <a:noFill/>
          </a:ln>
        </p:spPr>
      </p:pic>
      <p:pic>
        <p:nvPicPr>
          <p:cNvPr id="662" name="Google Shape;662;p49"/>
          <p:cNvPicPr preferRelativeResize="0"/>
          <p:nvPr/>
        </p:nvPicPr>
        <p:blipFill rotWithShape="1">
          <a:blip r:embed="rId8">
            <a:alphaModFix/>
          </a:blip>
          <a:srcRect/>
          <a:stretch/>
        </p:blipFill>
        <p:spPr>
          <a:xfrm>
            <a:off x="1565241" y="2312992"/>
            <a:ext cx="3632985" cy="3546071"/>
          </a:xfrm>
          <a:prstGeom prst="rect">
            <a:avLst/>
          </a:prstGeom>
          <a:noFill/>
          <a:ln>
            <a:noFill/>
          </a:ln>
        </p:spPr>
      </p:pic>
      <p:sp>
        <p:nvSpPr>
          <p:cNvPr id="2" name="Date Placeholder 1">
            <a:extLst>
              <a:ext uri="{FF2B5EF4-FFF2-40B4-BE49-F238E27FC236}">
                <a16:creationId xmlns:a16="http://schemas.microsoft.com/office/drawing/2014/main" id="{EAC4D7AC-8B0C-BE04-B3BA-D88CBB516810}"/>
              </a:ext>
            </a:extLst>
          </p:cNvPr>
          <p:cNvSpPr>
            <a:spLocks noGrp="1"/>
          </p:cNvSpPr>
          <p:nvPr>
            <p:ph type="dt" idx="10"/>
          </p:nvPr>
        </p:nvSpPr>
        <p:spPr/>
        <p:txBody>
          <a:bodyPr/>
          <a:lstStyle/>
          <a:p>
            <a:fld id="{7DCF47EC-606C-4A68-AEE5-9877BA3512A9}" type="datetime1">
              <a:rPr lang="en-US" smtClean="0"/>
              <a:t>28-Dec-25</a:t>
            </a:fld>
            <a:endParaRPr lang="en-US"/>
          </a:p>
        </p:txBody>
      </p:sp>
    </p:spTree>
    <p:extLst>
      <p:ext uri="{BB962C8B-B14F-4D97-AF65-F5344CB8AC3E}">
        <p14:creationId xmlns:p14="http://schemas.microsoft.com/office/powerpoint/2010/main" val="77426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50"/>
          <p:cNvSpPr txBox="1">
            <a:spLocks noGrp="1"/>
          </p:cNvSpPr>
          <p:nvPr>
            <p:ph type="body" idx="1"/>
          </p:nvPr>
        </p:nvSpPr>
        <p:spPr>
          <a:xfrm>
            <a:off x="147638" y="1128713"/>
            <a:ext cx="5805487" cy="4801032"/>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IN" dirty="0"/>
              <a:t>Unstructured Models: Ignore sentence structure</a:t>
            </a:r>
            <a:endParaRPr dirty="0"/>
          </a:p>
          <a:p>
            <a:pPr marL="685800" lvl="1" indent="-228600" algn="l" rtl="0">
              <a:lnSpc>
                <a:spcPct val="90000"/>
              </a:lnSpc>
              <a:spcBef>
                <a:spcPts val="500"/>
              </a:spcBef>
              <a:spcAft>
                <a:spcPts val="0"/>
              </a:spcAft>
              <a:buClr>
                <a:schemeClr val="dk1"/>
              </a:buClr>
              <a:buSzPct val="100000"/>
              <a:buChar char="•"/>
            </a:pPr>
            <a:r>
              <a:rPr lang="en-IN" dirty="0"/>
              <a:t>Simple Pooling Methods</a:t>
            </a:r>
            <a:endParaRPr dirty="0"/>
          </a:p>
          <a:p>
            <a:pPr marL="1143000" lvl="2" indent="-228600" algn="l" rtl="0">
              <a:lnSpc>
                <a:spcPct val="90000"/>
              </a:lnSpc>
              <a:spcBef>
                <a:spcPts val="500"/>
              </a:spcBef>
              <a:spcAft>
                <a:spcPts val="0"/>
              </a:spcAft>
              <a:buClr>
                <a:schemeClr val="dk1"/>
              </a:buClr>
              <a:buSzPct val="100000"/>
              <a:buChar char="•"/>
            </a:pPr>
            <a:r>
              <a:rPr lang="en-IN" dirty="0"/>
              <a:t>Average/max/</a:t>
            </a:r>
            <a:r>
              <a:rPr lang="en-IN" dirty="0" err="1"/>
              <a:t>concat</a:t>
            </a:r>
            <a:r>
              <a:rPr lang="en-IN" dirty="0"/>
              <a:t>(max, </a:t>
            </a:r>
            <a:r>
              <a:rPr lang="en-IN" dirty="0" err="1"/>
              <a:t>avg</a:t>
            </a:r>
            <a:r>
              <a:rPr lang="en-IN" dirty="0"/>
              <a:t>) pooling over word embeddings.</a:t>
            </a:r>
            <a:endParaRPr dirty="0"/>
          </a:p>
          <a:p>
            <a:pPr marL="685800" lvl="1" indent="-228600" algn="l" rtl="0">
              <a:lnSpc>
                <a:spcPct val="90000"/>
              </a:lnSpc>
              <a:spcBef>
                <a:spcPts val="500"/>
              </a:spcBef>
              <a:spcAft>
                <a:spcPts val="0"/>
              </a:spcAft>
              <a:buClr>
                <a:schemeClr val="dk1"/>
              </a:buClr>
              <a:buSzPct val="100000"/>
              <a:buChar char="•"/>
            </a:pPr>
            <a:r>
              <a:rPr lang="en-IN" dirty="0"/>
              <a:t>Advanced Pooling Methods</a:t>
            </a:r>
            <a:endParaRPr dirty="0"/>
          </a:p>
          <a:p>
            <a:pPr marL="1143000" lvl="2" indent="-228600" algn="l" rtl="0">
              <a:lnSpc>
                <a:spcPct val="90000"/>
              </a:lnSpc>
              <a:spcBef>
                <a:spcPts val="500"/>
              </a:spcBef>
              <a:spcAft>
                <a:spcPts val="0"/>
              </a:spcAft>
              <a:buClr>
                <a:schemeClr val="dk1"/>
              </a:buClr>
              <a:buSzPct val="100000"/>
              <a:buChar char="•"/>
            </a:pPr>
            <a:r>
              <a:rPr lang="en-IN" dirty="0" err="1"/>
              <a:t>FastSent</a:t>
            </a:r>
            <a:r>
              <a:rPr lang="en-IN" dirty="0"/>
              <a:t> (Hill, Cho, and Korhonen 2016)</a:t>
            </a:r>
            <a:endParaRPr dirty="0"/>
          </a:p>
          <a:p>
            <a:pPr marL="1143000" lvl="2" indent="-228600" algn="l" rtl="0">
              <a:lnSpc>
                <a:spcPct val="90000"/>
              </a:lnSpc>
              <a:spcBef>
                <a:spcPts val="500"/>
              </a:spcBef>
              <a:spcAft>
                <a:spcPts val="0"/>
              </a:spcAft>
              <a:buClr>
                <a:schemeClr val="dk1"/>
              </a:buClr>
              <a:buSzPct val="100000"/>
              <a:buChar char="•"/>
            </a:pPr>
            <a:r>
              <a:rPr lang="en-IN" dirty="0"/>
              <a:t>SIF (Arora, Liang, and Ma 2016) adapts the naïve averaging of word embeddings to weighted averaging.</a:t>
            </a:r>
            <a:endParaRPr dirty="0"/>
          </a:p>
          <a:p>
            <a:pPr marL="228600" lvl="0" indent="-228600" algn="l" rtl="0">
              <a:lnSpc>
                <a:spcPct val="90000"/>
              </a:lnSpc>
              <a:spcBef>
                <a:spcPts val="1000"/>
              </a:spcBef>
              <a:spcAft>
                <a:spcPts val="0"/>
              </a:spcAft>
              <a:buClr>
                <a:schemeClr val="dk1"/>
              </a:buClr>
              <a:buSzPct val="100000"/>
              <a:buChar char="•"/>
            </a:pPr>
            <a:r>
              <a:rPr lang="en-IN" dirty="0"/>
              <a:t>Structured Models</a:t>
            </a:r>
            <a:endParaRPr dirty="0"/>
          </a:p>
          <a:p>
            <a:pPr marL="685800" lvl="1" indent="-228600" algn="l" rtl="0">
              <a:lnSpc>
                <a:spcPct val="90000"/>
              </a:lnSpc>
              <a:spcBef>
                <a:spcPts val="500"/>
              </a:spcBef>
              <a:spcAft>
                <a:spcPts val="0"/>
              </a:spcAft>
              <a:buClr>
                <a:schemeClr val="dk1"/>
              </a:buClr>
              <a:buSzPct val="100000"/>
              <a:buChar char="•"/>
            </a:pPr>
            <a:r>
              <a:rPr lang="en-IN" dirty="0"/>
              <a:t>Unsupervised Methods: Skip-thought, </a:t>
            </a:r>
            <a:r>
              <a:rPr lang="en-IN" dirty="0" err="1"/>
              <a:t>QuickThought</a:t>
            </a:r>
            <a:r>
              <a:rPr lang="en-IN" dirty="0"/>
              <a:t>. </a:t>
            </a:r>
            <a:endParaRPr dirty="0"/>
          </a:p>
          <a:p>
            <a:pPr marL="685800" lvl="1" indent="-228600" algn="l" rtl="0">
              <a:lnSpc>
                <a:spcPct val="90000"/>
              </a:lnSpc>
              <a:spcBef>
                <a:spcPts val="500"/>
              </a:spcBef>
              <a:spcAft>
                <a:spcPts val="0"/>
              </a:spcAft>
              <a:buClr>
                <a:schemeClr val="dk1"/>
              </a:buClr>
              <a:buSzPct val="100000"/>
              <a:buChar char="•"/>
            </a:pPr>
            <a:r>
              <a:rPr lang="en-IN" dirty="0"/>
              <a:t>Supervised Methods: </a:t>
            </a:r>
            <a:r>
              <a:rPr lang="en-IN" dirty="0" err="1"/>
              <a:t>InferSent</a:t>
            </a:r>
            <a:r>
              <a:rPr lang="en-IN" dirty="0"/>
              <a:t>, GenSen (Subramanian et al. 2018), Universal Sentence Encoder</a:t>
            </a:r>
            <a:endParaRPr dirty="0"/>
          </a:p>
          <a:p>
            <a:pPr marL="228600" lvl="0" indent="-77470" algn="l" rtl="0">
              <a:lnSpc>
                <a:spcPct val="90000"/>
              </a:lnSpc>
              <a:spcBef>
                <a:spcPts val="1000"/>
              </a:spcBef>
              <a:spcAft>
                <a:spcPts val="0"/>
              </a:spcAft>
              <a:buClr>
                <a:schemeClr val="dk1"/>
              </a:buClr>
              <a:buSzPct val="100000"/>
              <a:buNone/>
            </a:pPr>
            <a:endParaRPr dirty="0"/>
          </a:p>
        </p:txBody>
      </p:sp>
      <p:sp>
        <p:nvSpPr>
          <p:cNvPr id="669" name="Google Shape;669;p50"/>
          <p:cNvSpPr txBox="1">
            <a:spLocks noGrp="1"/>
          </p:cNvSpPr>
          <p:nvPr>
            <p:ph type="sldNum" idx="12"/>
          </p:nvPr>
        </p:nvSpPr>
        <p:spPr>
          <a:xfrm>
            <a:off x="8610600" y="6532575"/>
            <a:ext cx="34290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IN"/>
              <a:t>28</a:t>
            </a:fld>
            <a:endParaRPr/>
          </a:p>
        </p:txBody>
      </p:sp>
      <p:sp>
        <p:nvSpPr>
          <p:cNvPr id="670" name="Google Shape;670;p50"/>
          <p:cNvSpPr txBox="1">
            <a:spLocks noGrp="1"/>
          </p:cNvSpPr>
          <p:nvPr>
            <p:ph type="body" idx="2"/>
          </p:nvPr>
        </p:nvSpPr>
        <p:spPr>
          <a:xfrm>
            <a:off x="147638" y="6084916"/>
            <a:ext cx="11891962" cy="447659"/>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222222"/>
              </a:buClr>
              <a:buSzPct val="100000"/>
              <a:buNone/>
            </a:pP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Toneva, Mariya, and Leila Wehbe. "Interpreting and improving natural-language processing (in machines) with natural language-processing (in the brain)." </a:t>
            </a:r>
            <a:r>
              <a:rPr lang="en-IN"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Advances in Neural Information Processing Systems</a:t>
            </a: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32 (2019).</a:t>
            </a:r>
            <a:endParaRPr b="0" i="0">
              <a:solidFill>
                <a:srgbClr val="222222"/>
              </a:solidFill>
              <a:latin typeface="Arial"/>
              <a:ea typeface="Arial"/>
              <a:cs typeface="Arial"/>
              <a:sym typeface="Arial"/>
            </a:endParaRPr>
          </a:p>
          <a:p>
            <a:pPr marL="0" lvl="0" indent="0" algn="l" rtl="0">
              <a:lnSpc>
                <a:spcPct val="90000"/>
              </a:lnSpc>
              <a:spcBef>
                <a:spcPts val="1000"/>
              </a:spcBef>
              <a:spcAft>
                <a:spcPts val="0"/>
              </a:spcAft>
              <a:buClr>
                <a:srgbClr val="222222"/>
              </a:buClr>
              <a:buSzPct val="100000"/>
              <a:buNone/>
            </a:pP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Sun, Jingyuan, Shaonan Wang, Jiajun Zhang, and Chengqing Zong. "Towards sentence-level brain decoding with distributed representations." In </a:t>
            </a:r>
            <a:r>
              <a:rPr lang="en-IN" b="0" i="1"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Proceedings of the AAAI Conference on Artificial Intelligence</a:t>
            </a: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 vol. 33, no. 01, pp. 7047-7054. 2019.</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
        <p:nvSpPr>
          <p:cNvPr id="671" name="Google Shape;671;p50"/>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DL Representations: Using sentence embeddings</a:t>
            </a:r>
            <a:endParaRPr/>
          </a:p>
        </p:txBody>
      </p:sp>
      <p:pic>
        <p:nvPicPr>
          <p:cNvPr id="672" name="Google Shape;672;p50"/>
          <p:cNvPicPr preferRelativeResize="0">
            <a:picLocks noGrp="1"/>
          </p:cNvPicPr>
          <p:nvPr>
            <p:ph type="body" idx="3"/>
          </p:nvPr>
        </p:nvPicPr>
        <p:blipFill rotWithShape="1">
          <a:blip r:embed="rId5">
            <a:alphaModFix/>
          </a:blip>
          <a:srcRect/>
          <a:stretch/>
        </p:blipFill>
        <p:spPr>
          <a:xfrm>
            <a:off x="6894363" y="1082042"/>
            <a:ext cx="4663098" cy="2640683"/>
          </a:xfrm>
          <a:prstGeom prst="rect">
            <a:avLst/>
          </a:prstGeom>
          <a:noFill/>
          <a:ln>
            <a:noFill/>
          </a:ln>
        </p:spPr>
      </p:pic>
      <p:pic>
        <p:nvPicPr>
          <p:cNvPr id="673" name="Google Shape;673;p50"/>
          <p:cNvPicPr preferRelativeResize="0"/>
          <p:nvPr/>
        </p:nvPicPr>
        <p:blipFill rotWithShape="1">
          <a:blip r:embed="rId6">
            <a:alphaModFix/>
          </a:blip>
          <a:srcRect r="31132" b="23468"/>
          <a:stretch/>
        </p:blipFill>
        <p:spPr>
          <a:xfrm>
            <a:off x="6830681" y="3928862"/>
            <a:ext cx="4731299" cy="2063231"/>
          </a:xfrm>
          <a:prstGeom prst="rect">
            <a:avLst/>
          </a:prstGeom>
          <a:noFill/>
          <a:ln>
            <a:noFill/>
          </a:ln>
        </p:spPr>
      </p:pic>
      <p:sp>
        <p:nvSpPr>
          <p:cNvPr id="2" name="Date Placeholder 1">
            <a:extLst>
              <a:ext uri="{FF2B5EF4-FFF2-40B4-BE49-F238E27FC236}">
                <a16:creationId xmlns:a16="http://schemas.microsoft.com/office/drawing/2014/main" id="{491574E6-9CE5-F8B7-564E-4661043F3882}"/>
              </a:ext>
            </a:extLst>
          </p:cNvPr>
          <p:cNvSpPr>
            <a:spLocks noGrp="1"/>
          </p:cNvSpPr>
          <p:nvPr>
            <p:ph type="dt" idx="10"/>
          </p:nvPr>
        </p:nvSpPr>
        <p:spPr/>
        <p:txBody>
          <a:bodyPr/>
          <a:lstStyle/>
          <a:p>
            <a:fld id="{DD59BB45-C4AC-48AF-B424-A82AC1455FE2}" type="datetime1">
              <a:rPr lang="en-US" smtClean="0"/>
              <a:t>28-Dec-25</a:t>
            </a:fld>
            <a:endParaRPr lang="en-US"/>
          </a:p>
        </p:txBody>
      </p:sp>
    </p:spTree>
    <p:extLst>
      <p:ext uri="{BB962C8B-B14F-4D97-AF65-F5344CB8AC3E}">
        <p14:creationId xmlns:p14="http://schemas.microsoft.com/office/powerpoint/2010/main" val="257182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9" name="Google Shape;679;p51"/>
          <p:cNvSpPr txBox="1">
            <a:spLocks noGrp="1"/>
          </p:cNvSpPr>
          <p:nvPr>
            <p:ph type="sldNum" idx="12"/>
          </p:nvPr>
        </p:nvSpPr>
        <p:spPr>
          <a:xfrm>
            <a:off x="8610600" y="6532575"/>
            <a:ext cx="34290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IN"/>
              <a:t>29</a:t>
            </a:fld>
            <a:endParaRPr/>
          </a:p>
        </p:txBody>
      </p:sp>
      <p:sp>
        <p:nvSpPr>
          <p:cNvPr id="680" name="Google Shape;680;p51"/>
          <p:cNvSpPr txBox="1">
            <a:spLocks noGrp="1"/>
          </p:cNvSpPr>
          <p:nvPr>
            <p:ph type="body" idx="2"/>
          </p:nvPr>
        </p:nvSpPr>
        <p:spPr>
          <a:xfrm>
            <a:off x="147638" y="6081439"/>
            <a:ext cx="11891962" cy="451136"/>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222222"/>
              </a:buClr>
              <a:buSzPct val="100000"/>
              <a:buNone/>
            </a:pP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Toneva, Mariya, and Leila Wehbe. "Interpreting and improving natural-language processing (in machines) with natural language-processing (in the brain)." </a:t>
            </a:r>
            <a:r>
              <a:rPr lang="en-IN"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Advances in Neural Information Processing Systems</a:t>
            </a: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32 (2019).</a:t>
            </a:r>
            <a:endParaRPr b="0" i="0">
              <a:solidFill>
                <a:srgbClr val="222222"/>
              </a:solidFill>
              <a:latin typeface="Arial"/>
              <a:ea typeface="Arial"/>
              <a:cs typeface="Arial"/>
              <a:sym typeface="Arial"/>
            </a:endParaRPr>
          </a:p>
          <a:p>
            <a:pPr marL="0" lvl="0" indent="0" algn="l" rtl="0">
              <a:lnSpc>
                <a:spcPct val="90000"/>
              </a:lnSpc>
              <a:spcBef>
                <a:spcPts val="1000"/>
              </a:spcBef>
              <a:spcAft>
                <a:spcPts val="0"/>
              </a:spcAft>
              <a:buClr>
                <a:srgbClr val="222222"/>
              </a:buClr>
              <a:buSzPct val="100000"/>
              <a:buNone/>
            </a:pP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Sun, Jingyuan, Shaonan Wang, Jiajun Zhang, and Chengqing Zong. "Neural encoding and decoding with distributed sentence representations." </a:t>
            </a:r>
            <a:r>
              <a:rPr lang="en-IN" b="0" i="1"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IEEE Transactions on Neural Networks and Learning Systems</a:t>
            </a: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 32, no. 2 (2020): 589-603.</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
        <p:nvSpPr>
          <p:cNvPr id="681" name="Google Shape;681;p51"/>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IN"/>
              <a:t>DL Representations: Transformer-based methods for text stimuli (Layer #, context length, architecture)</a:t>
            </a:r>
            <a:endParaRPr/>
          </a:p>
        </p:txBody>
      </p:sp>
      <p:pic>
        <p:nvPicPr>
          <p:cNvPr id="682" name="Google Shape;682;p51"/>
          <p:cNvPicPr preferRelativeResize="0">
            <a:picLocks noGrp="1"/>
          </p:cNvPicPr>
          <p:nvPr>
            <p:ph type="body" idx="3"/>
          </p:nvPr>
        </p:nvPicPr>
        <p:blipFill rotWithShape="1">
          <a:blip r:embed="rId5">
            <a:alphaModFix/>
          </a:blip>
          <a:srcRect/>
          <a:stretch/>
        </p:blipFill>
        <p:spPr>
          <a:xfrm>
            <a:off x="47525" y="1070776"/>
            <a:ext cx="6005711" cy="3849815"/>
          </a:xfrm>
          <a:prstGeom prst="rect">
            <a:avLst/>
          </a:prstGeom>
          <a:noFill/>
          <a:ln>
            <a:noFill/>
          </a:ln>
        </p:spPr>
      </p:pic>
      <p:sp>
        <p:nvSpPr>
          <p:cNvPr id="683" name="Google Shape;683;p51"/>
          <p:cNvSpPr txBox="1"/>
          <p:nvPr/>
        </p:nvSpPr>
        <p:spPr>
          <a:xfrm>
            <a:off x="147637" y="5025491"/>
            <a:ext cx="5805487" cy="1003129"/>
          </a:xfrm>
          <a:prstGeom prst="rect">
            <a:avLst/>
          </a:prstGeom>
          <a:noFill/>
          <a:ln>
            <a:noFill/>
          </a:ln>
        </p:spPr>
        <p:txBody>
          <a:bodyPr spcFirstLastPara="1" wrap="square" lIns="91425" tIns="45700" rIns="91425" bIns="45700" anchor="t" anchorCtr="0">
            <a:normAutofit fontScale="92500"/>
          </a:bodyPr>
          <a:lstStyle/>
          <a:p>
            <a:pPr marL="0" marR="0" lvl="0" indent="0" algn="just" rtl="0">
              <a:lnSpc>
                <a:spcPct val="90000"/>
              </a:lnSpc>
              <a:spcBef>
                <a:spcPts val="0"/>
              </a:spcBef>
              <a:spcAft>
                <a:spcPts val="0"/>
              </a:spcAft>
              <a:buClr>
                <a:schemeClr val="dk1"/>
              </a:buClr>
              <a:buSzPct val="100000"/>
              <a:buFont typeface="Arial"/>
              <a:buNone/>
            </a:pPr>
            <a:r>
              <a:rPr lang="en-IN" sz="1400" b="1">
                <a:solidFill>
                  <a:schemeClr val="dk1"/>
                </a:solidFill>
                <a:latin typeface="Calibri"/>
                <a:ea typeface="Calibri"/>
                <a:cs typeface="Calibri"/>
                <a:sym typeface="Calibri"/>
              </a:rPr>
              <a:t>Transformer-XL is the only model that continues to increase performance as the context length is increased. In all networks, the middle layers perform the best for contexts longer than 15 words. The deepest layers across all networks show a sharp increase in performance at short-range context (fewer than 10 words), followed by a decrease in performance. [Toneva and Wehbe, 2019]</a:t>
            </a:r>
            <a:endParaRPr/>
          </a:p>
        </p:txBody>
      </p:sp>
      <p:pic>
        <p:nvPicPr>
          <p:cNvPr id="684" name="Google Shape;684;p51"/>
          <p:cNvPicPr preferRelativeResize="0"/>
          <p:nvPr/>
        </p:nvPicPr>
        <p:blipFill rotWithShape="1">
          <a:blip r:embed="rId6">
            <a:alphaModFix/>
          </a:blip>
          <a:srcRect/>
          <a:stretch/>
        </p:blipFill>
        <p:spPr>
          <a:xfrm>
            <a:off x="7125210" y="1070776"/>
            <a:ext cx="4379605" cy="3155335"/>
          </a:xfrm>
          <a:prstGeom prst="rect">
            <a:avLst/>
          </a:prstGeom>
          <a:noFill/>
          <a:ln>
            <a:noFill/>
          </a:ln>
        </p:spPr>
      </p:pic>
      <p:pic>
        <p:nvPicPr>
          <p:cNvPr id="685" name="Google Shape;685;p51"/>
          <p:cNvPicPr preferRelativeResize="0"/>
          <p:nvPr/>
        </p:nvPicPr>
        <p:blipFill rotWithShape="1">
          <a:blip r:embed="rId7">
            <a:alphaModFix/>
          </a:blip>
          <a:srcRect/>
          <a:stretch/>
        </p:blipFill>
        <p:spPr>
          <a:xfrm>
            <a:off x="6238878" y="4201318"/>
            <a:ext cx="5867021" cy="1827302"/>
          </a:xfrm>
          <a:prstGeom prst="rect">
            <a:avLst/>
          </a:prstGeom>
          <a:noFill/>
          <a:ln>
            <a:noFill/>
          </a:ln>
        </p:spPr>
      </p:pic>
      <p:sp>
        <p:nvSpPr>
          <p:cNvPr id="2" name="Date Placeholder 1">
            <a:extLst>
              <a:ext uri="{FF2B5EF4-FFF2-40B4-BE49-F238E27FC236}">
                <a16:creationId xmlns:a16="http://schemas.microsoft.com/office/drawing/2014/main" id="{3A0A8C28-ABC1-DD9F-8860-6FE9CD78906D}"/>
              </a:ext>
            </a:extLst>
          </p:cNvPr>
          <p:cNvSpPr>
            <a:spLocks noGrp="1"/>
          </p:cNvSpPr>
          <p:nvPr>
            <p:ph type="dt" idx="10"/>
          </p:nvPr>
        </p:nvSpPr>
        <p:spPr/>
        <p:txBody>
          <a:bodyPr/>
          <a:lstStyle/>
          <a:p>
            <a:fld id="{726B1202-7AB5-484F-AC38-E84B844CE084}" type="datetime1">
              <a:rPr lang="en-US" smtClean="0"/>
              <a:t>28-Dec-25</a:t>
            </a:fld>
            <a:endParaRPr lang="en-US"/>
          </a:p>
        </p:txBody>
      </p:sp>
    </p:spTree>
    <p:extLst>
      <p:ext uri="{BB962C8B-B14F-4D97-AF65-F5344CB8AC3E}">
        <p14:creationId xmlns:p14="http://schemas.microsoft.com/office/powerpoint/2010/main" val="4167340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489A276A-C146-83BF-582A-EF8DEF20DF23}"/>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5A290034-8768-AA02-5FFF-4A24A0C72FDF}"/>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Agenda</a:t>
            </a:r>
            <a:endParaRPr/>
          </a:p>
        </p:txBody>
      </p:sp>
      <p:sp>
        <p:nvSpPr>
          <p:cNvPr id="155" name="Google Shape;155;p2">
            <a:extLst>
              <a:ext uri="{FF2B5EF4-FFF2-40B4-BE49-F238E27FC236}">
                <a16:creationId xmlns:a16="http://schemas.microsoft.com/office/drawing/2014/main" id="{FE8C8832-BE2F-E1ED-6C84-0AA956447C9C}"/>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228600">
              <a:buSzPts val="2800"/>
            </a:pPr>
            <a:r>
              <a:rPr lang="en-US" b="1" dirty="0">
                <a:solidFill>
                  <a:srgbClr val="EE0000"/>
                </a:solidFill>
              </a:rPr>
              <a:t>Introduction to the tutorial [10 min]</a:t>
            </a:r>
          </a:p>
          <a:p>
            <a:pPr marL="228600" lvl="0" indent="-228600">
              <a:buSzPts val="2800"/>
            </a:pPr>
            <a:r>
              <a:rPr lang="en-US" dirty="0"/>
              <a:t>Introduction to Brain Encoding and Decoding [50 min]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dirty="0"/>
              <a:t>Coffee Break &amp; Networking [30 min]</a:t>
            </a:r>
          </a:p>
          <a:p>
            <a:pPr marL="228600" lvl="0" indent="-228600">
              <a:buSzPts val="2800"/>
            </a:pPr>
            <a:r>
              <a:rPr lang="en-US" dirty="0"/>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dirty="0"/>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8A5DFECC-96E9-8793-F52A-F9BA90A23429}"/>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525422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3" name="Google Shape;703;p53"/>
          <p:cNvSpPr txBox="1">
            <a:spLocks noGrp="1"/>
          </p:cNvSpPr>
          <p:nvPr>
            <p:ph type="sldNum" idx="12"/>
          </p:nvPr>
        </p:nvSpPr>
        <p:spPr>
          <a:xfrm>
            <a:off x="8610600" y="6532575"/>
            <a:ext cx="34290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IN"/>
              <a:t>30</a:t>
            </a:fld>
            <a:endParaRPr/>
          </a:p>
        </p:txBody>
      </p:sp>
      <p:sp>
        <p:nvSpPr>
          <p:cNvPr id="704" name="Google Shape;704;p53"/>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222222"/>
              </a:buClr>
              <a:buSzPct val="100000"/>
              <a:buNone/>
            </a:pP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Oota, Subba Reddy, Jashn Arora, Veeral Agarwal, Mounika Marreddy, Manish Gupta, and Bapi Raju Surampudi. "Neural Language Taskonomy: Which NLP Tasks are the most Predictive of fMRI Brain Activity?." </a:t>
            </a:r>
            <a:r>
              <a:rPr lang="en-IN"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arXiv preprint arXiv:2205.01404</a:t>
            </a: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(2022).</a:t>
            </a:r>
            <a:endParaRPr/>
          </a:p>
          <a:p>
            <a:pPr marL="0" lvl="0" indent="0" algn="l" rtl="0">
              <a:lnSpc>
                <a:spcPct val="90000"/>
              </a:lnSpc>
              <a:spcBef>
                <a:spcPts val="1000"/>
              </a:spcBef>
              <a:spcAft>
                <a:spcPts val="0"/>
              </a:spcAft>
              <a:buClr>
                <a:schemeClr val="dk1"/>
              </a:buClr>
              <a:buSzPct val="100000"/>
              <a:buNone/>
            </a:pPr>
            <a:endParaRPr/>
          </a:p>
        </p:txBody>
      </p:sp>
      <p:pic>
        <p:nvPicPr>
          <p:cNvPr id="705" name="Google Shape;705;p53"/>
          <p:cNvPicPr preferRelativeResize="0">
            <a:picLocks noGrp="1"/>
          </p:cNvPicPr>
          <p:nvPr>
            <p:ph type="body" idx="3"/>
          </p:nvPr>
        </p:nvPicPr>
        <p:blipFill rotWithShape="1">
          <a:blip r:embed="rId4">
            <a:alphaModFix/>
          </a:blip>
          <a:srcRect r="1119" b="967"/>
          <a:stretch/>
        </p:blipFill>
        <p:spPr>
          <a:xfrm>
            <a:off x="6234113" y="1271644"/>
            <a:ext cx="5740494" cy="2128988"/>
          </a:xfrm>
          <a:prstGeom prst="rect">
            <a:avLst/>
          </a:prstGeom>
          <a:noFill/>
          <a:ln>
            <a:noFill/>
          </a:ln>
        </p:spPr>
      </p:pic>
      <p:sp>
        <p:nvSpPr>
          <p:cNvPr id="706" name="Google Shape;706;p53"/>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IN"/>
              <a:t>DL Representations: Transformer-based methods for text stimuli (NLP task finetuning)</a:t>
            </a:r>
            <a:endParaRPr/>
          </a:p>
        </p:txBody>
      </p:sp>
      <p:pic>
        <p:nvPicPr>
          <p:cNvPr id="707" name="Google Shape;707;p53" descr="Table&#10;&#10;Description automatically generated"/>
          <p:cNvPicPr preferRelativeResize="0">
            <a:picLocks noGrp="1"/>
          </p:cNvPicPr>
          <p:nvPr>
            <p:ph type="body" idx="1"/>
          </p:nvPr>
        </p:nvPicPr>
        <p:blipFill rotWithShape="1">
          <a:blip r:embed="rId5">
            <a:alphaModFix/>
          </a:blip>
          <a:srcRect r="34372"/>
          <a:stretch/>
        </p:blipFill>
        <p:spPr>
          <a:xfrm>
            <a:off x="436880" y="1189051"/>
            <a:ext cx="5115559" cy="3317586"/>
          </a:xfrm>
          <a:prstGeom prst="rect">
            <a:avLst/>
          </a:prstGeom>
          <a:noFill/>
          <a:ln>
            <a:noFill/>
          </a:ln>
        </p:spPr>
      </p:pic>
      <p:sp>
        <p:nvSpPr>
          <p:cNvPr id="708" name="Google Shape;708;p53"/>
          <p:cNvSpPr txBox="1"/>
          <p:nvPr/>
        </p:nvSpPr>
        <p:spPr>
          <a:xfrm>
            <a:off x="436880" y="400812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9" name="Google Shape;709;p53"/>
          <p:cNvSpPr txBox="1"/>
          <p:nvPr/>
        </p:nvSpPr>
        <p:spPr>
          <a:xfrm>
            <a:off x="228918" y="4589624"/>
            <a:ext cx="5805487"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800">
                <a:solidFill>
                  <a:srgbClr val="0070C0"/>
                </a:solidFill>
                <a:latin typeface="Calibri"/>
                <a:ea typeface="Calibri"/>
                <a:cs typeface="Calibri"/>
                <a:sym typeface="Calibri"/>
              </a:rPr>
              <a:t>Tasks</a:t>
            </a:r>
            <a:endParaRPr/>
          </a:p>
          <a:p>
            <a:pPr marL="0" marR="0" lvl="0" indent="0" algn="just" rtl="0">
              <a:spcBef>
                <a:spcPts val="0"/>
              </a:spcBef>
              <a:spcAft>
                <a:spcPts val="0"/>
              </a:spcAft>
              <a:buNone/>
            </a:pPr>
            <a:r>
              <a:rPr lang="en-IN" sz="1800">
                <a:solidFill>
                  <a:srgbClr val="C00000"/>
                </a:solidFill>
                <a:latin typeface="Calibri"/>
                <a:ea typeface="Calibri"/>
                <a:cs typeface="Calibri"/>
                <a:sym typeface="Calibri"/>
              </a:rPr>
              <a:t>Paraphrase, Summarization, Question Answering, Sentiment Analysis, NER, Word Sense Disambiguation, Natural Language Inference, Semantic Role Labeling, Coreference Resolution, Shallow Syntax Parsing</a:t>
            </a:r>
            <a:endParaRPr/>
          </a:p>
        </p:txBody>
      </p:sp>
      <p:sp>
        <p:nvSpPr>
          <p:cNvPr id="710" name="Google Shape;710;p53"/>
          <p:cNvSpPr txBox="1"/>
          <p:nvPr/>
        </p:nvSpPr>
        <p:spPr>
          <a:xfrm>
            <a:off x="6832599" y="3457369"/>
            <a:ext cx="54406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N" sz="1800">
                <a:solidFill>
                  <a:schemeClr val="dk1"/>
                </a:solidFill>
                <a:latin typeface="Calibri"/>
                <a:ea typeface="Calibri"/>
                <a:cs typeface="Calibri"/>
                <a:sym typeface="Calibri"/>
              </a:rPr>
              <a:t>Pereira dataset: CR, NER, and SS perform the best.</a:t>
            </a:r>
            <a:endParaRPr/>
          </a:p>
        </p:txBody>
      </p:sp>
      <p:pic>
        <p:nvPicPr>
          <p:cNvPr id="711" name="Google Shape;711;p53"/>
          <p:cNvPicPr preferRelativeResize="0"/>
          <p:nvPr/>
        </p:nvPicPr>
        <p:blipFill rotWithShape="1">
          <a:blip r:embed="rId6">
            <a:alphaModFix/>
          </a:blip>
          <a:srcRect/>
          <a:stretch/>
        </p:blipFill>
        <p:spPr>
          <a:xfrm>
            <a:off x="7743972" y="3953250"/>
            <a:ext cx="3186136" cy="1600212"/>
          </a:xfrm>
          <a:prstGeom prst="rect">
            <a:avLst/>
          </a:prstGeom>
          <a:noFill/>
          <a:ln>
            <a:noFill/>
          </a:ln>
        </p:spPr>
      </p:pic>
      <p:sp>
        <p:nvSpPr>
          <p:cNvPr id="712" name="Google Shape;712;p53"/>
          <p:cNvSpPr txBox="1"/>
          <p:nvPr/>
        </p:nvSpPr>
        <p:spPr>
          <a:xfrm>
            <a:off x="6410960" y="5553462"/>
            <a:ext cx="5609907"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N" sz="1400" b="1">
                <a:solidFill>
                  <a:schemeClr val="dk1"/>
                </a:solidFill>
                <a:latin typeface="Calibri"/>
                <a:ea typeface="Calibri"/>
                <a:cs typeface="Calibri"/>
                <a:sym typeface="Calibri"/>
              </a:rPr>
              <a:t>Dendrogram constructed using similarity on representations from task-specific Transformer encoder models with stimuli from the dataset passed as input. </a:t>
            </a:r>
            <a:endParaRPr/>
          </a:p>
        </p:txBody>
      </p:sp>
      <p:sp>
        <p:nvSpPr>
          <p:cNvPr id="2" name="Date Placeholder 1">
            <a:extLst>
              <a:ext uri="{FF2B5EF4-FFF2-40B4-BE49-F238E27FC236}">
                <a16:creationId xmlns:a16="http://schemas.microsoft.com/office/drawing/2014/main" id="{F4B6DF16-EFA5-FBFE-7951-10E254FEC83F}"/>
              </a:ext>
            </a:extLst>
          </p:cNvPr>
          <p:cNvSpPr>
            <a:spLocks noGrp="1"/>
          </p:cNvSpPr>
          <p:nvPr>
            <p:ph type="dt" idx="10"/>
          </p:nvPr>
        </p:nvSpPr>
        <p:spPr/>
        <p:txBody>
          <a:bodyPr/>
          <a:lstStyle/>
          <a:p>
            <a:fld id="{EADB6539-3BBC-455D-8B97-3E4A458DB43E}" type="datetime1">
              <a:rPr lang="en-US" smtClean="0"/>
              <a:t>28-Dec-25</a:t>
            </a:fld>
            <a:endParaRPr lang="en-US"/>
          </a:p>
        </p:txBody>
      </p:sp>
    </p:spTree>
    <p:extLst>
      <p:ext uri="{BB962C8B-B14F-4D97-AF65-F5344CB8AC3E}">
        <p14:creationId xmlns:p14="http://schemas.microsoft.com/office/powerpoint/2010/main" val="238014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8" name="Google Shape;718;p54"/>
          <p:cNvSpPr txBox="1">
            <a:spLocks noGrp="1"/>
          </p:cNvSpPr>
          <p:nvPr>
            <p:ph type="sldNum" idx="12"/>
          </p:nvPr>
        </p:nvSpPr>
        <p:spPr>
          <a:xfrm>
            <a:off x="8610600" y="6532575"/>
            <a:ext cx="34290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IN"/>
              <a:t>31</a:t>
            </a:fld>
            <a:endParaRPr/>
          </a:p>
        </p:txBody>
      </p:sp>
      <p:sp>
        <p:nvSpPr>
          <p:cNvPr id="719" name="Google Shape;719;p54"/>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90000"/>
              </a:lnSpc>
              <a:spcBef>
                <a:spcPts val="0"/>
              </a:spcBef>
              <a:spcAft>
                <a:spcPts val="0"/>
              </a:spcAft>
              <a:buClr>
                <a:srgbClr val="222222"/>
              </a:buClr>
              <a:buSzPct val="100000"/>
              <a:buNone/>
            </a:pP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Schwartz, Dan, Mariya Toneva, and Leila Wehbe. "Inducing brain-relevant bias in natural language processing models." </a:t>
            </a:r>
            <a:r>
              <a:rPr lang="en-IN"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Advances in neural information processing systems</a:t>
            </a: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32 (2019).</a:t>
            </a:r>
            <a:endParaRPr/>
          </a:p>
          <a:p>
            <a:pPr marL="0" lvl="0" indent="0" algn="l" rtl="0">
              <a:lnSpc>
                <a:spcPct val="90000"/>
              </a:lnSpc>
              <a:spcBef>
                <a:spcPts val="1000"/>
              </a:spcBef>
              <a:spcAft>
                <a:spcPts val="0"/>
              </a:spcAft>
              <a:buClr>
                <a:schemeClr val="dk1"/>
              </a:buClr>
              <a:buSzPct val="100000"/>
              <a:buNone/>
            </a:pPr>
            <a:endParaRPr/>
          </a:p>
        </p:txBody>
      </p:sp>
      <p:sp>
        <p:nvSpPr>
          <p:cNvPr id="720" name="Google Shape;720;p54"/>
          <p:cNvSpPr txBox="1">
            <a:spLocks noGrp="1"/>
          </p:cNvSpPr>
          <p:nvPr>
            <p:ph type="body" idx="3"/>
          </p:nvPr>
        </p:nvSpPr>
        <p:spPr>
          <a:xfrm>
            <a:off x="6234113" y="1128713"/>
            <a:ext cx="5805487" cy="5167312"/>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IN"/>
              <a:t>Settings</a:t>
            </a:r>
            <a:endParaRPr/>
          </a:p>
          <a:p>
            <a:pPr marL="685800" lvl="1" indent="-228600" algn="l" rtl="0">
              <a:lnSpc>
                <a:spcPct val="90000"/>
              </a:lnSpc>
              <a:spcBef>
                <a:spcPts val="500"/>
              </a:spcBef>
              <a:spcAft>
                <a:spcPts val="0"/>
              </a:spcAft>
              <a:buClr>
                <a:schemeClr val="dk1"/>
              </a:buClr>
              <a:buSzPct val="100000"/>
              <a:buChar char="•"/>
            </a:pPr>
            <a:r>
              <a:rPr lang="en-IN"/>
              <a:t>Finetune BERT vs not</a:t>
            </a:r>
            <a:endParaRPr/>
          </a:p>
          <a:p>
            <a:pPr marL="685800" lvl="1" indent="-228600" algn="l" rtl="0">
              <a:lnSpc>
                <a:spcPct val="90000"/>
              </a:lnSpc>
              <a:spcBef>
                <a:spcPts val="500"/>
              </a:spcBef>
              <a:spcAft>
                <a:spcPts val="0"/>
              </a:spcAft>
              <a:buClr>
                <a:schemeClr val="dk1"/>
              </a:buClr>
              <a:buSzPct val="100000"/>
              <a:buChar char="•"/>
            </a:pPr>
            <a:r>
              <a:rPr lang="en-IN"/>
              <a:t>Finetune BERT using one representative subject and train dense layer for each subject, vs finetune BERT for each subject.</a:t>
            </a:r>
            <a:endParaRPr/>
          </a:p>
          <a:p>
            <a:pPr marL="685800" lvl="1" indent="-228600" algn="l" rtl="0">
              <a:lnSpc>
                <a:spcPct val="90000"/>
              </a:lnSpc>
              <a:spcBef>
                <a:spcPts val="500"/>
              </a:spcBef>
              <a:spcAft>
                <a:spcPts val="0"/>
              </a:spcAft>
              <a:buClr>
                <a:schemeClr val="dk1"/>
              </a:buClr>
              <a:buSzPct val="100000"/>
              <a:buChar char="•"/>
            </a:pPr>
            <a:r>
              <a:rPr lang="en-IN"/>
              <a:t>Finetune BERT on MEG for all subjects, then finetune BERT on fMRI.</a:t>
            </a:r>
            <a:endParaRPr/>
          </a:p>
          <a:p>
            <a:pPr marL="685800" lvl="1" indent="-228600" algn="l" rtl="0">
              <a:lnSpc>
                <a:spcPct val="90000"/>
              </a:lnSpc>
              <a:spcBef>
                <a:spcPts val="500"/>
              </a:spcBef>
              <a:spcAft>
                <a:spcPts val="0"/>
              </a:spcAft>
              <a:buClr>
                <a:schemeClr val="dk1"/>
              </a:buClr>
              <a:buSzPct val="100000"/>
              <a:buChar char="•"/>
            </a:pPr>
            <a:r>
              <a:rPr lang="en-IN"/>
              <a:t>Multi-task finetune BERT for fMRI+MEG prediction task</a:t>
            </a:r>
            <a:endParaRPr/>
          </a:p>
          <a:p>
            <a:pPr marL="228600" lvl="0" indent="-228600" algn="l" rtl="0">
              <a:lnSpc>
                <a:spcPct val="90000"/>
              </a:lnSpc>
              <a:spcBef>
                <a:spcPts val="1000"/>
              </a:spcBef>
              <a:spcAft>
                <a:spcPts val="0"/>
              </a:spcAft>
              <a:buClr>
                <a:schemeClr val="dk1"/>
              </a:buClr>
              <a:buSzPct val="100000"/>
              <a:buChar char="•"/>
            </a:pPr>
            <a:r>
              <a:rPr lang="en-IN"/>
              <a:t>Results</a:t>
            </a:r>
            <a:endParaRPr/>
          </a:p>
          <a:p>
            <a:pPr marL="685800" lvl="1" indent="-228600" algn="l" rtl="0">
              <a:lnSpc>
                <a:spcPct val="90000"/>
              </a:lnSpc>
              <a:spcBef>
                <a:spcPts val="500"/>
              </a:spcBef>
              <a:spcAft>
                <a:spcPts val="0"/>
              </a:spcAft>
              <a:buClr>
                <a:schemeClr val="dk1"/>
              </a:buClr>
              <a:buSzPct val="100000"/>
              <a:buChar char="•"/>
            </a:pPr>
            <a:r>
              <a:rPr lang="en-IN"/>
              <a:t>Fine-tuned models predict fMRI data better than vanilla BERT</a:t>
            </a:r>
            <a:endParaRPr/>
          </a:p>
          <a:p>
            <a:pPr marL="685800" lvl="1" indent="-228600" algn="l" rtl="0">
              <a:lnSpc>
                <a:spcPct val="90000"/>
              </a:lnSpc>
              <a:spcBef>
                <a:spcPts val="500"/>
              </a:spcBef>
              <a:spcAft>
                <a:spcPts val="0"/>
              </a:spcAft>
              <a:buClr>
                <a:schemeClr val="dk1"/>
              </a:buClr>
              <a:buSzPct val="100000"/>
              <a:buChar char="•"/>
            </a:pPr>
            <a:r>
              <a:rPr lang="en-IN"/>
              <a:t>Relationships between text and brain activity generalize across experiment participants.</a:t>
            </a:r>
            <a:endParaRPr/>
          </a:p>
          <a:p>
            <a:pPr marL="685800" lvl="1" indent="-228600" algn="l" rtl="0">
              <a:lnSpc>
                <a:spcPct val="90000"/>
              </a:lnSpc>
              <a:spcBef>
                <a:spcPts val="500"/>
              </a:spcBef>
              <a:spcAft>
                <a:spcPts val="0"/>
              </a:spcAft>
              <a:buClr>
                <a:schemeClr val="dk1"/>
              </a:buClr>
              <a:buSzPct val="100000"/>
              <a:buChar char="•"/>
            </a:pPr>
            <a:r>
              <a:rPr lang="en-IN"/>
              <a:t>Using MEG data can improve fMRI predictions. </a:t>
            </a:r>
            <a:endParaRPr/>
          </a:p>
          <a:p>
            <a:pPr marL="685800" lvl="1" indent="-228600" algn="l" rtl="0">
              <a:lnSpc>
                <a:spcPct val="90000"/>
              </a:lnSpc>
              <a:spcBef>
                <a:spcPts val="500"/>
              </a:spcBef>
              <a:spcAft>
                <a:spcPts val="0"/>
              </a:spcAft>
              <a:buClr>
                <a:schemeClr val="dk1"/>
              </a:buClr>
              <a:buSzPct val="100000"/>
              <a:buChar char="•"/>
            </a:pPr>
            <a:r>
              <a:rPr lang="en-IN"/>
              <a:t>A single model can be used to predict fMRI activity across multiple experiment participants.</a:t>
            </a:r>
            <a:endParaRPr/>
          </a:p>
        </p:txBody>
      </p:sp>
      <p:sp>
        <p:nvSpPr>
          <p:cNvPr id="721" name="Google Shape;721;p54"/>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IN"/>
              <a:t>DL Representations: Transformer-based methods for text stimuli (Multi-task setup)</a:t>
            </a:r>
            <a:endParaRPr/>
          </a:p>
        </p:txBody>
      </p:sp>
      <p:pic>
        <p:nvPicPr>
          <p:cNvPr id="722" name="Google Shape;722;p54"/>
          <p:cNvPicPr preferRelativeResize="0"/>
          <p:nvPr/>
        </p:nvPicPr>
        <p:blipFill rotWithShape="1">
          <a:blip r:embed="rId4">
            <a:alphaModFix/>
          </a:blip>
          <a:srcRect r="33629"/>
          <a:stretch/>
        </p:blipFill>
        <p:spPr>
          <a:xfrm>
            <a:off x="553617" y="1277720"/>
            <a:ext cx="5038077" cy="4192054"/>
          </a:xfrm>
          <a:prstGeom prst="rect">
            <a:avLst/>
          </a:prstGeom>
          <a:noFill/>
          <a:ln>
            <a:noFill/>
          </a:ln>
        </p:spPr>
      </p:pic>
      <p:sp>
        <p:nvSpPr>
          <p:cNvPr id="2" name="Date Placeholder 1">
            <a:extLst>
              <a:ext uri="{FF2B5EF4-FFF2-40B4-BE49-F238E27FC236}">
                <a16:creationId xmlns:a16="http://schemas.microsoft.com/office/drawing/2014/main" id="{14723D90-C040-1753-1554-08109F164254}"/>
              </a:ext>
            </a:extLst>
          </p:cNvPr>
          <p:cNvSpPr>
            <a:spLocks noGrp="1"/>
          </p:cNvSpPr>
          <p:nvPr>
            <p:ph type="dt" idx="10"/>
          </p:nvPr>
        </p:nvSpPr>
        <p:spPr/>
        <p:txBody>
          <a:bodyPr/>
          <a:lstStyle/>
          <a:p>
            <a:fld id="{D06D40F6-1941-46CC-920B-8BADCFF23AD1}" type="datetime1">
              <a:rPr lang="en-US" smtClean="0"/>
              <a:t>28-Dec-25</a:t>
            </a:fld>
            <a:endParaRPr lang="en-US"/>
          </a:p>
        </p:txBody>
      </p:sp>
    </p:spTree>
    <p:extLst>
      <p:ext uri="{BB962C8B-B14F-4D97-AF65-F5344CB8AC3E}">
        <p14:creationId xmlns:p14="http://schemas.microsoft.com/office/powerpoint/2010/main" val="2639071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56"/>
          <p:cNvSpPr txBox="1">
            <a:spLocks noGrp="1"/>
          </p:cNvSpPr>
          <p:nvPr>
            <p:ph type="body" idx="1"/>
          </p:nvPr>
        </p:nvSpPr>
        <p:spPr>
          <a:xfrm>
            <a:off x="147638" y="1128713"/>
            <a:ext cx="6330747" cy="4611687"/>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Char char="•"/>
            </a:pPr>
            <a:r>
              <a:rPr lang="en-IN" dirty="0"/>
              <a:t>Represents words in terms of human ratings of their degree of association with different attributes of experience</a:t>
            </a:r>
            <a:endParaRPr dirty="0"/>
          </a:p>
          <a:p>
            <a:pPr marL="685800" lvl="1" indent="-228600" algn="l" rtl="0">
              <a:lnSpc>
                <a:spcPct val="90000"/>
              </a:lnSpc>
              <a:spcBef>
                <a:spcPts val="500"/>
              </a:spcBef>
              <a:spcAft>
                <a:spcPts val="0"/>
              </a:spcAft>
              <a:buClr>
                <a:schemeClr val="dk1"/>
              </a:buClr>
              <a:buSzPct val="100000"/>
              <a:buChar char="•"/>
            </a:pPr>
            <a:r>
              <a:rPr lang="en-IN" dirty="0"/>
              <a:t>“On a scale of 0 to 6, to what degree do you think of a banana as having a characteristic or defining </a:t>
            </a:r>
            <a:r>
              <a:rPr lang="en-IN" dirty="0" err="1"/>
              <a:t>color</a:t>
            </a:r>
            <a:r>
              <a:rPr lang="en-IN" dirty="0"/>
              <a:t>?”</a:t>
            </a:r>
            <a:endParaRPr dirty="0"/>
          </a:p>
          <a:p>
            <a:pPr marL="685800" lvl="1" indent="-228600" algn="l" rtl="0">
              <a:lnSpc>
                <a:spcPct val="90000"/>
              </a:lnSpc>
              <a:spcBef>
                <a:spcPts val="500"/>
              </a:spcBef>
              <a:spcAft>
                <a:spcPts val="0"/>
              </a:spcAft>
              <a:buClr>
                <a:schemeClr val="dk1"/>
              </a:buClr>
              <a:buSzPct val="100000"/>
              <a:buChar char="•"/>
            </a:pPr>
            <a:r>
              <a:rPr lang="en-IN" dirty="0"/>
              <a:t>Anderson et al., 2019: 65 attributes spanning sensory, motor, affective, spatial, temporal, causal, social, and abstract cognitive experiences. </a:t>
            </a:r>
            <a:endParaRPr dirty="0"/>
          </a:p>
          <a:p>
            <a:pPr marL="228600" lvl="0" indent="-228600" algn="l" rtl="0">
              <a:lnSpc>
                <a:spcPct val="90000"/>
              </a:lnSpc>
              <a:spcBef>
                <a:spcPts val="1000"/>
              </a:spcBef>
              <a:spcAft>
                <a:spcPts val="0"/>
              </a:spcAft>
              <a:buClr>
                <a:schemeClr val="dk1"/>
              </a:buClr>
              <a:buSzPct val="100000"/>
              <a:buChar char="•"/>
            </a:pPr>
            <a:r>
              <a:rPr lang="en-IN" dirty="0"/>
              <a:t>Value-add on top of text models: a lot of experiential information goes unstated in natural verbal communication.</a:t>
            </a:r>
            <a:endParaRPr dirty="0"/>
          </a:p>
          <a:p>
            <a:pPr marL="685800" lvl="1" indent="-228600" algn="l" rtl="0">
              <a:lnSpc>
                <a:spcPct val="90000"/>
              </a:lnSpc>
              <a:spcBef>
                <a:spcPts val="500"/>
              </a:spcBef>
              <a:spcAft>
                <a:spcPts val="0"/>
              </a:spcAft>
              <a:buClr>
                <a:schemeClr val="dk1"/>
              </a:buClr>
              <a:buSzPct val="100000"/>
              <a:buChar char="•"/>
            </a:pPr>
            <a:r>
              <a:rPr lang="en-IN" dirty="0"/>
              <a:t>E.g., it is rarely useful to communicate the </a:t>
            </a:r>
            <a:r>
              <a:rPr lang="en-IN" dirty="0" err="1"/>
              <a:t>color</a:t>
            </a:r>
            <a:r>
              <a:rPr lang="en-IN" dirty="0"/>
              <a:t> of bananas because it is obvious to all those with experience of bananas. </a:t>
            </a:r>
            <a:endParaRPr dirty="0"/>
          </a:p>
          <a:p>
            <a:pPr marL="685800" lvl="1" indent="-228600" algn="l" rtl="0">
              <a:lnSpc>
                <a:spcPct val="90000"/>
              </a:lnSpc>
              <a:spcBef>
                <a:spcPts val="500"/>
              </a:spcBef>
              <a:spcAft>
                <a:spcPts val="0"/>
              </a:spcAft>
              <a:buClr>
                <a:schemeClr val="dk1"/>
              </a:buClr>
              <a:buSzPct val="100000"/>
              <a:buChar char="•"/>
            </a:pPr>
            <a:r>
              <a:rPr lang="en-IN" dirty="0"/>
              <a:t>E.g., it would be unusual to specify that dropping things involves movement.</a:t>
            </a:r>
            <a:endParaRPr dirty="0"/>
          </a:p>
          <a:p>
            <a:pPr marL="228600" lvl="0" indent="-228600" algn="l" rtl="0">
              <a:lnSpc>
                <a:spcPct val="90000"/>
              </a:lnSpc>
              <a:spcBef>
                <a:spcPts val="1000"/>
              </a:spcBef>
              <a:spcAft>
                <a:spcPts val="0"/>
              </a:spcAft>
              <a:buClr>
                <a:schemeClr val="dk1"/>
              </a:buClr>
              <a:buSzPct val="100000"/>
              <a:buChar char="•"/>
            </a:pPr>
            <a:r>
              <a:rPr lang="en-IN" dirty="0"/>
              <a:t>Nishida et al., 2020 use a subset of 20 attributes.</a:t>
            </a:r>
            <a:endParaRPr dirty="0"/>
          </a:p>
        </p:txBody>
      </p:sp>
      <p:sp>
        <p:nvSpPr>
          <p:cNvPr id="742" name="Google Shape;742;p56"/>
          <p:cNvSpPr txBox="1">
            <a:spLocks noGrp="1"/>
          </p:cNvSpPr>
          <p:nvPr>
            <p:ph type="sldNum" idx="12"/>
          </p:nvPr>
        </p:nvSpPr>
        <p:spPr>
          <a:xfrm>
            <a:off x="8610600" y="6532575"/>
            <a:ext cx="34290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IN"/>
              <a:t>32</a:t>
            </a:fld>
            <a:endParaRPr/>
          </a:p>
        </p:txBody>
      </p:sp>
      <p:sp>
        <p:nvSpPr>
          <p:cNvPr id="743" name="Google Shape;743;p56"/>
          <p:cNvSpPr txBox="1">
            <a:spLocks noGrp="1"/>
          </p:cNvSpPr>
          <p:nvPr>
            <p:ph type="body" idx="2"/>
          </p:nvPr>
        </p:nvSpPr>
        <p:spPr>
          <a:xfrm>
            <a:off x="147638" y="5874327"/>
            <a:ext cx="11891962" cy="658248"/>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222222"/>
              </a:buClr>
              <a:buSzPct val="100000"/>
              <a:buNone/>
            </a:pP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Anderson, Andrew James, Jeffrey R. Binder, Leonardo Fernandino, Colin J. Humphries, Lisa L. Conant, Rajeev DS Raizada, Feng Lin, and Edmund C. Lalor. "An integrated neural decoder of linguistic and experiential meaning." </a:t>
            </a:r>
            <a:r>
              <a:rPr lang="en-IN"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Journal of Neuroscience</a:t>
            </a: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39, no. 45 (2019): 8969-8987.</a:t>
            </a:r>
            <a:endParaRPr/>
          </a:p>
          <a:p>
            <a:pPr marL="0" lvl="0" indent="0" algn="l" rtl="0">
              <a:lnSpc>
                <a:spcPct val="90000"/>
              </a:lnSpc>
              <a:spcBef>
                <a:spcPts val="1000"/>
              </a:spcBef>
              <a:spcAft>
                <a:spcPts val="0"/>
              </a:spcAft>
              <a:buClr>
                <a:srgbClr val="222222"/>
              </a:buClr>
              <a:buSzPct val="100000"/>
              <a:buNone/>
            </a:pP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Anderson, Andrew James, Jeffrey R. Binder, Leonardo Fernandino, Colin J. Humphries, Lisa L. Conant, Mario Aguilar, Xixi Wang, Donias Doko, and Rajeev DS Raizada. "Predicting neural activity patterns associated with sentences using a neurobiologically motivated model of semantic representation." </a:t>
            </a:r>
            <a:r>
              <a:rPr lang="en-IN" b="0" i="1"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Cerebral Cortex</a:t>
            </a: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 27, no. 9 (2017): 4379-4395.</a:t>
            </a:r>
            <a:endParaRPr b="0" i="0">
              <a:solidFill>
                <a:srgbClr val="222222"/>
              </a:solidFill>
              <a:latin typeface="Arial"/>
              <a:ea typeface="Arial"/>
              <a:cs typeface="Arial"/>
              <a:sym typeface="Arial"/>
            </a:endParaRPr>
          </a:p>
          <a:p>
            <a:pPr marL="0" lvl="0" indent="0" algn="l" rtl="0">
              <a:lnSpc>
                <a:spcPct val="90000"/>
              </a:lnSpc>
              <a:spcBef>
                <a:spcPts val="1000"/>
              </a:spcBef>
              <a:spcAft>
                <a:spcPts val="0"/>
              </a:spcAft>
              <a:buClr>
                <a:srgbClr val="222222"/>
              </a:buClr>
              <a:buSzPct val="100000"/>
              <a:buNone/>
            </a:pPr>
            <a:r>
              <a:rPr lang="en-IN" b="0" i="0" u="sng">
                <a:solidFill>
                  <a:srgbClr val="222222"/>
                </a:solidFill>
                <a:latin typeface="Arial"/>
                <a:ea typeface="Arial"/>
                <a:cs typeface="Arial"/>
                <a:sym typeface="Arial"/>
                <a:hlinkClick r:id="rId5">
                  <a:extLst>
                    <a:ext uri="{A12FA001-AC4F-418D-AE19-62706E023703}">
                      <ahyp:hlinkClr xmlns:ahyp="http://schemas.microsoft.com/office/drawing/2018/hyperlinkcolor" val="tx"/>
                    </a:ext>
                  </a:extLst>
                </a:hlinkClick>
              </a:rPr>
              <a:t>Anderson, Andrew James, Kelsey McDermott, Brian Rooks, Kathi L. Heffner, David Dodell-Feder, and Feng V. Lin. "Decoding individual identity from brain activity elicited in imagining common experiences." </a:t>
            </a:r>
            <a:r>
              <a:rPr lang="en-IN" b="0" i="1" u="sng">
                <a:solidFill>
                  <a:srgbClr val="222222"/>
                </a:solidFill>
                <a:latin typeface="Arial"/>
                <a:ea typeface="Arial"/>
                <a:cs typeface="Arial"/>
                <a:sym typeface="Arial"/>
                <a:hlinkClick r:id="rId5">
                  <a:extLst>
                    <a:ext uri="{A12FA001-AC4F-418D-AE19-62706E023703}">
                      <ahyp:hlinkClr xmlns:ahyp="http://schemas.microsoft.com/office/drawing/2018/hyperlinkcolor" val="tx"/>
                    </a:ext>
                  </a:extLst>
                </a:hlinkClick>
              </a:rPr>
              <a:t>Nature communications</a:t>
            </a:r>
            <a:r>
              <a:rPr lang="en-IN" b="0" i="0" u="sng">
                <a:solidFill>
                  <a:srgbClr val="222222"/>
                </a:solidFill>
                <a:latin typeface="Arial"/>
                <a:ea typeface="Arial"/>
                <a:cs typeface="Arial"/>
                <a:sym typeface="Arial"/>
                <a:hlinkClick r:id="rId5">
                  <a:extLst>
                    <a:ext uri="{A12FA001-AC4F-418D-AE19-62706E023703}">
                      <ahyp:hlinkClr xmlns:ahyp="http://schemas.microsoft.com/office/drawing/2018/hyperlinkcolor" val="tx"/>
                    </a:ext>
                  </a:extLst>
                </a:hlinkClick>
              </a:rPr>
              <a:t> 11, no. 1 (2020): 1-14.</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
        <p:nvSpPr>
          <p:cNvPr id="744" name="Google Shape;744;p56"/>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Experiential attributes model for text stimuli</a:t>
            </a:r>
            <a:endParaRPr/>
          </a:p>
        </p:txBody>
      </p:sp>
      <p:pic>
        <p:nvPicPr>
          <p:cNvPr id="745" name="Google Shape;745;p56"/>
          <p:cNvPicPr preferRelativeResize="0">
            <a:picLocks noGrp="1"/>
          </p:cNvPicPr>
          <p:nvPr>
            <p:ph type="body" idx="3"/>
          </p:nvPr>
        </p:nvPicPr>
        <p:blipFill rotWithShape="1">
          <a:blip r:embed="rId6">
            <a:alphaModFix/>
          </a:blip>
          <a:srcRect/>
          <a:stretch/>
        </p:blipFill>
        <p:spPr>
          <a:xfrm>
            <a:off x="6958645" y="1128713"/>
            <a:ext cx="4467258" cy="4157693"/>
          </a:xfrm>
          <a:prstGeom prst="rect">
            <a:avLst/>
          </a:prstGeom>
          <a:noFill/>
          <a:ln>
            <a:noFill/>
          </a:ln>
        </p:spPr>
      </p:pic>
      <p:sp>
        <p:nvSpPr>
          <p:cNvPr id="2" name="Date Placeholder 1">
            <a:extLst>
              <a:ext uri="{FF2B5EF4-FFF2-40B4-BE49-F238E27FC236}">
                <a16:creationId xmlns:a16="http://schemas.microsoft.com/office/drawing/2014/main" id="{E1691609-9C6F-B9E0-2040-D7AB141A30CE}"/>
              </a:ext>
            </a:extLst>
          </p:cNvPr>
          <p:cNvSpPr>
            <a:spLocks noGrp="1"/>
          </p:cNvSpPr>
          <p:nvPr>
            <p:ph type="dt" idx="10"/>
          </p:nvPr>
        </p:nvSpPr>
        <p:spPr/>
        <p:txBody>
          <a:bodyPr/>
          <a:lstStyle/>
          <a:p>
            <a:fld id="{948F5E40-70FA-4C93-84F3-7DA43C7EC75C}" type="datetime1">
              <a:rPr lang="en-US" smtClean="0"/>
              <a:t>28-Dec-25</a:t>
            </a:fld>
            <a:endParaRPr lang="en-US"/>
          </a:p>
        </p:txBody>
      </p:sp>
    </p:spTree>
    <p:extLst>
      <p:ext uri="{BB962C8B-B14F-4D97-AF65-F5344CB8AC3E}">
        <p14:creationId xmlns:p14="http://schemas.microsoft.com/office/powerpoint/2010/main" val="458106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57"/>
          <p:cNvSpPr txBox="1">
            <a:spLocks noGrp="1"/>
          </p:cNvSpPr>
          <p:nvPr>
            <p:ph type="body" idx="1"/>
          </p:nvPr>
        </p:nvSpPr>
        <p:spPr>
          <a:xfrm>
            <a:off x="147638" y="1128713"/>
            <a:ext cx="5805487" cy="137618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2E2E2E"/>
              </a:buClr>
              <a:buSzPct val="100000"/>
              <a:buChar char="•"/>
            </a:pPr>
            <a:r>
              <a:rPr lang="en-IN">
                <a:solidFill>
                  <a:srgbClr val="2E2E2E"/>
                </a:solidFill>
                <a:latin typeface="Arial"/>
                <a:ea typeface="Arial"/>
                <a:cs typeface="Arial"/>
                <a:sym typeface="Arial"/>
              </a:rPr>
              <a:t>E</a:t>
            </a:r>
            <a:r>
              <a:rPr lang="en-IN" b="0" i="0">
                <a:solidFill>
                  <a:srgbClr val="2E2E2E"/>
                </a:solidFill>
                <a:latin typeface="Arial"/>
                <a:ea typeface="Arial"/>
                <a:cs typeface="Arial"/>
                <a:sym typeface="Arial"/>
              </a:rPr>
              <a:t>ach stimulus is represented using a binary vector capturing membership to one of the eight semantic categories.</a:t>
            </a: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p:txBody>
      </p:sp>
      <p:sp>
        <p:nvSpPr>
          <p:cNvPr id="752" name="Google Shape;752;p57"/>
          <p:cNvSpPr txBox="1">
            <a:spLocks noGrp="1"/>
          </p:cNvSpPr>
          <p:nvPr>
            <p:ph type="sldNum" idx="12"/>
          </p:nvPr>
        </p:nvSpPr>
        <p:spPr>
          <a:xfrm>
            <a:off x="8610600" y="6532575"/>
            <a:ext cx="34290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IN"/>
              <a:t>33</a:t>
            </a:fld>
            <a:endParaRPr/>
          </a:p>
        </p:txBody>
      </p:sp>
      <p:sp>
        <p:nvSpPr>
          <p:cNvPr id="753" name="Google Shape;753;p57"/>
          <p:cNvSpPr txBox="1">
            <a:spLocks noGrp="1"/>
          </p:cNvSpPr>
          <p:nvPr>
            <p:ph type="body" idx="2"/>
          </p:nvPr>
        </p:nvSpPr>
        <p:spPr>
          <a:xfrm>
            <a:off x="147638" y="6196271"/>
            <a:ext cx="11891962" cy="23655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222222"/>
              </a:buClr>
              <a:buSzPct val="100000"/>
              <a:buNone/>
            </a:pP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Handjaras, Giacomo, Emiliano Ricciardi, Andrea Leo, Alessandro Lenci, Luca Cecchetti, Mirco Cosottini, Giovanna Marotta, and Pietro Pietrini. "How concepts are encoded in the human brain: a modality independent, category-based cortical organization of semantic knowledge." </a:t>
            </a:r>
            <a:r>
              <a:rPr lang="en-IN"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Neuroimage</a:t>
            </a: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135 (2016): 232-242.</a:t>
            </a:r>
            <a:endParaRPr/>
          </a:p>
          <a:p>
            <a:pPr marL="0" lvl="0" indent="0" algn="l" rtl="0">
              <a:lnSpc>
                <a:spcPct val="90000"/>
              </a:lnSpc>
              <a:spcBef>
                <a:spcPts val="1000"/>
              </a:spcBef>
              <a:spcAft>
                <a:spcPts val="0"/>
              </a:spcAft>
              <a:buClr>
                <a:srgbClr val="222222"/>
              </a:buClr>
              <a:buSzPct val="100000"/>
              <a:buNone/>
            </a:pP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Wang, Jing, Vladimir L. Cherkassky, and Marcel Adam Just. "Predicting the brain activation pattern associated with the propositional content of a sentence: modeling neural representations of events and states." </a:t>
            </a:r>
            <a:r>
              <a:rPr lang="en-IN" b="0" i="1"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Human brain mapping</a:t>
            </a:r>
            <a:r>
              <a:rPr lang="en-IN" b="0" i="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 38, no. 10 (2017): 4865-4881.</a:t>
            </a:r>
            <a:endParaRPr b="0" i="0">
              <a:solidFill>
                <a:srgbClr val="222222"/>
              </a:solidFill>
              <a:latin typeface="Arial"/>
              <a:ea typeface="Arial"/>
              <a:cs typeface="Arial"/>
              <a:sym typeface="Arial"/>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
        <p:nvSpPr>
          <p:cNvPr id="754" name="Google Shape;754;p57"/>
          <p:cNvSpPr txBox="1">
            <a:spLocks noGrp="1"/>
          </p:cNvSpPr>
          <p:nvPr>
            <p:ph type="body" idx="3"/>
          </p:nvPr>
        </p:nvSpPr>
        <p:spPr>
          <a:xfrm>
            <a:off x="6234113" y="1128713"/>
            <a:ext cx="5805487" cy="2091083"/>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Char char="•"/>
            </a:pPr>
            <a:r>
              <a:rPr lang="en-IN" dirty="0"/>
              <a:t>42 </a:t>
            </a:r>
            <a:r>
              <a:rPr lang="en-IN" dirty="0" err="1"/>
              <a:t>neurally</a:t>
            </a:r>
            <a:r>
              <a:rPr lang="en-IN" dirty="0"/>
              <a:t> plausible semantic features (NPSFs)</a:t>
            </a:r>
            <a:endParaRPr dirty="0"/>
          </a:p>
          <a:p>
            <a:pPr marL="685800" lvl="1" indent="-228600" algn="l" rtl="0">
              <a:lnSpc>
                <a:spcPct val="90000"/>
              </a:lnSpc>
              <a:spcBef>
                <a:spcPts val="500"/>
              </a:spcBef>
              <a:spcAft>
                <a:spcPts val="0"/>
              </a:spcAft>
              <a:buClr>
                <a:schemeClr val="dk1"/>
              </a:buClr>
              <a:buSzPct val="100000"/>
              <a:buChar char="•"/>
            </a:pPr>
            <a:r>
              <a:rPr lang="en-IN" dirty="0"/>
              <a:t>Perceptual and affective characteristics of an entity (10 NPSFs coded such features, such as man-made, size, </a:t>
            </a:r>
            <a:r>
              <a:rPr lang="en-IN" dirty="0" err="1"/>
              <a:t>color</a:t>
            </a:r>
            <a:r>
              <a:rPr lang="en-IN" dirty="0"/>
              <a:t>, temperature, positive affective valence, high affective arousal), animate beings (person, human-group, animal), and time and space properties (e.g. unenclosed setting, change of location)</a:t>
            </a:r>
            <a:endParaRPr dirty="0"/>
          </a:p>
          <a:p>
            <a:pPr marL="685800" lvl="1" indent="-110490" algn="l" rtl="0">
              <a:lnSpc>
                <a:spcPct val="90000"/>
              </a:lnSpc>
              <a:spcBef>
                <a:spcPts val="500"/>
              </a:spcBef>
              <a:spcAft>
                <a:spcPts val="0"/>
              </a:spcAft>
              <a:buClr>
                <a:schemeClr val="dk1"/>
              </a:buClr>
              <a:buSzPct val="100000"/>
              <a:buNone/>
            </a:pPr>
            <a:endParaRPr dirty="0"/>
          </a:p>
        </p:txBody>
      </p:sp>
      <p:sp>
        <p:nvSpPr>
          <p:cNvPr id="755" name="Google Shape;755;p57"/>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Binary attribute representations</a:t>
            </a:r>
            <a:endParaRPr/>
          </a:p>
        </p:txBody>
      </p:sp>
      <p:pic>
        <p:nvPicPr>
          <p:cNvPr id="756" name="Google Shape;756;p57"/>
          <p:cNvPicPr preferRelativeResize="0"/>
          <p:nvPr/>
        </p:nvPicPr>
        <p:blipFill rotWithShape="1">
          <a:blip r:embed="rId5">
            <a:alphaModFix/>
          </a:blip>
          <a:srcRect r="53903"/>
          <a:stretch/>
        </p:blipFill>
        <p:spPr>
          <a:xfrm>
            <a:off x="1573875" y="2814786"/>
            <a:ext cx="3498543" cy="3000282"/>
          </a:xfrm>
          <a:prstGeom prst="rect">
            <a:avLst/>
          </a:prstGeom>
          <a:noFill/>
          <a:ln>
            <a:noFill/>
          </a:ln>
        </p:spPr>
      </p:pic>
      <p:pic>
        <p:nvPicPr>
          <p:cNvPr id="757" name="Google Shape;757;p57"/>
          <p:cNvPicPr preferRelativeResize="0"/>
          <p:nvPr/>
        </p:nvPicPr>
        <p:blipFill rotWithShape="1">
          <a:blip r:embed="rId6">
            <a:alphaModFix/>
          </a:blip>
          <a:srcRect t="14452"/>
          <a:stretch/>
        </p:blipFill>
        <p:spPr>
          <a:xfrm>
            <a:off x="6799379" y="3209366"/>
            <a:ext cx="4529137" cy="2605702"/>
          </a:xfrm>
          <a:prstGeom prst="rect">
            <a:avLst/>
          </a:prstGeom>
          <a:noFill/>
          <a:ln>
            <a:noFill/>
          </a:ln>
        </p:spPr>
      </p:pic>
      <p:pic>
        <p:nvPicPr>
          <p:cNvPr id="758" name="Google Shape;758;p57"/>
          <p:cNvPicPr preferRelativeResize="0"/>
          <p:nvPr/>
        </p:nvPicPr>
        <p:blipFill rotWithShape="1">
          <a:blip r:embed="rId7">
            <a:alphaModFix/>
          </a:blip>
          <a:srcRect/>
          <a:stretch/>
        </p:blipFill>
        <p:spPr>
          <a:xfrm>
            <a:off x="12604866" y="-409402"/>
            <a:ext cx="4171203" cy="5167312"/>
          </a:xfrm>
          <a:prstGeom prst="rect">
            <a:avLst/>
          </a:prstGeom>
          <a:noFill/>
          <a:ln>
            <a:noFill/>
          </a:ln>
        </p:spPr>
      </p:pic>
      <p:pic>
        <p:nvPicPr>
          <p:cNvPr id="759" name="Google Shape;759;p57"/>
          <p:cNvPicPr preferRelativeResize="0"/>
          <p:nvPr/>
        </p:nvPicPr>
        <p:blipFill rotWithShape="1">
          <a:blip r:embed="rId8">
            <a:alphaModFix/>
          </a:blip>
          <a:srcRect/>
          <a:stretch/>
        </p:blipFill>
        <p:spPr>
          <a:xfrm>
            <a:off x="12604866" y="5100888"/>
            <a:ext cx="5981744" cy="2190766"/>
          </a:xfrm>
          <a:prstGeom prst="rect">
            <a:avLst/>
          </a:prstGeom>
          <a:noFill/>
          <a:ln>
            <a:noFill/>
          </a:ln>
        </p:spPr>
      </p:pic>
      <p:sp>
        <p:nvSpPr>
          <p:cNvPr id="2" name="Date Placeholder 1">
            <a:extLst>
              <a:ext uri="{FF2B5EF4-FFF2-40B4-BE49-F238E27FC236}">
                <a16:creationId xmlns:a16="http://schemas.microsoft.com/office/drawing/2014/main" id="{9A713516-FFD7-50A1-3EAC-57BCE697C088}"/>
              </a:ext>
            </a:extLst>
          </p:cNvPr>
          <p:cNvSpPr>
            <a:spLocks noGrp="1"/>
          </p:cNvSpPr>
          <p:nvPr>
            <p:ph type="dt" idx="10"/>
          </p:nvPr>
        </p:nvSpPr>
        <p:spPr/>
        <p:txBody>
          <a:bodyPr/>
          <a:lstStyle/>
          <a:p>
            <a:fld id="{B70C5FD0-6271-4D02-9D8A-1A6CA4EBB02D}" type="datetime1">
              <a:rPr lang="en-US" smtClean="0"/>
              <a:t>28-Dec-25</a:t>
            </a:fld>
            <a:endParaRPr lang="en-US"/>
          </a:p>
        </p:txBody>
      </p:sp>
    </p:spTree>
    <p:extLst>
      <p:ext uri="{BB962C8B-B14F-4D97-AF65-F5344CB8AC3E}">
        <p14:creationId xmlns:p14="http://schemas.microsoft.com/office/powerpoint/2010/main" val="339843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5865F01D-F3DF-1558-775E-E88C3BACE555}"/>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F7C929FB-832D-C3D4-136F-146E41B909EB}"/>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dirty="0"/>
              <a:t>Agenda</a:t>
            </a:r>
            <a:endParaRPr dirty="0"/>
          </a:p>
        </p:txBody>
      </p:sp>
      <p:sp>
        <p:nvSpPr>
          <p:cNvPr id="155" name="Google Shape;155;p2">
            <a:extLst>
              <a:ext uri="{FF2B5EF4-FFF2-40B4-BE49-F238E27FC236}">
                <a16:creationId xmlns:a16="http://schemas.microsoft.com/office/drawing/2014/main" id="{C2FAA633-9747-F87C-A346-C0A91231ABCF}"/>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buSzPts val="2800"/>
            </a:pPr>
            <a:r>
              <a:rPr lang="en-US" dirty="0"/>
              <a:t>Introduction to the tutorial [10 min]</a:t>
            </a:r>
          </a:p>
          <a:p>
            <a:pPr marL="228600" lvl="0" indent="-228600">
              <a:buSzPts val="2800"/>
            </a:pPr>
            <a:r>
              <a:rPr lang="en-US" dirty="0">
                <a:solidFill>
                  <a:schemeClr val="tx1"/>
                </a:solidFill>
              </a:rPr>
              <a:t>Introduction to Brain Encoding and Decoding [50 min]</a:t>
            </a:r>
          </a:p>
          <a:p>
            <a:pPr marL="685800" lvl="1" indent="-228600">
              <a:buSzPts val="2800"/>
            </a:pPr>
            <a:r>
              <a:rPr lang="en-US" dirty="0">
                <a:solidFill>
                  <a:schemeClr val="tx1"/>
                </a:solidFill>
              </a:rPr>
              <a:t>Brain Encoding/Decoding and applications</a:t>
            </a:r>
          </a:p>
          <a:p>
            <a:pPr marL="685800" lvl="1" indent="-228600">
              <a:buSzPts val="2800"/>
            </a:pPr>
            <a:r>
              <a:rPr lang="en-IN" dirty="0"/>
              <a:t>Introduction to popular datasets</a:t>
            </a:r>
          </a:p>
          <a:p>
            <a:pPr marL="685800" lvl="1" indent="-228600">
              <a:buSzPts val="2800"/>
            </a:pPr>
            <a:r>
              <a:rPr lang="en-US" dirty="0">
                <a:solidFill>
                  <a:schemeClr val="tx1"/>
                </a:solidFill>
              </a:rPr>
              <a:t>Text Stimulus Representations</a:t>
            </a:r>
          </a:p>
          <a:p>
            <a:pPr marL="685800" lvl="1" indent="-228600">
              <a:buSzPts val="2800"/>
            </a:pPr>
            <a:r>
              <a:rPr lang="en-US" b="1" dirty="0">
                <a:solidFill>
                  <a:srgbClr val="EE0000"/>
                </a:solidFill>
              </a:rPr>
              <a:t>Alignment Between AI Models and Human Brain Language Comprehension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dirty="0"/>
              <a:t>Coffee Break &amp; Networking [30 min]</a:t>
            </a:r>
          </a:p>
          <a:p>
            <a:pPr marL="228600" lvl="0" indent="-228600">
              <a:buSzPts val="2800"/>
            </a:pPr>
            <a:r>
              <a:rPr lang="en-US" dirty="0"/>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dirty="0"/>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9412CAF4-E9F9-90AC-D125-4D8879A331C7}"/>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1709068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D7DB7B-0F0F-4880-AEF5-FE3400F0246F}"/>
              </a:ext>
            </a:extLst>
          </p:cNvPr>
          <p:cNvSpPr>
            <a:spLocks noGrp="1"/>
          </p:cNvSpPr>
          <p:nvPr>
            <p:ph idx="1"/>
          </p:nvPr>
        </p:nvSpPr>
        <p:spPr>
          <a:xfrm>
            <a:off x="147639" y="1128713"/>
            <a:ext cx="5158590" cy="5167312"/>
          </a:xfrm>
        </p:spPr>
        <p:txBody>
          <a:bodyPr/>
          <a:lstStyle/>
          <a:p>
            <a:r>
              <a:rPr lang="en-US" dirty="0"/>
              <a:t>ELMO, BERT, USE </a:t>
            </a:r>
            <a:r>
              <a:rPr lang="en-IN" dirty="0"/>
              <a:t>(Universal Sentence Encoder)</a:t>
            </a:r>
            <a:r>
              <a:rPr lang="en-US" dirty="0"/>
              <a:t> and T-XL.</a:t>
            </a:r>
          </a:p>
          <a:p>
            <a:r>
              <a:rPr lang="en-US" dirty="0"/>
              <a:t>Transformer-XL continues to increase perf as the context length is increased. </a:t>
            </a:r>
          </a:p>
          <a:p>
            <a:r>
              <a:rPr lang="en-US" dirty="0"/>
              <a:t>Middle layers perform the best for contexts of 15+ words. </a:t>
            </a:r>
          </a:p>
          <a:p>
            <a:r>
              <a:rPr lang="en-US" dirty="0"/>
              <a:t>Deepest layers show a sharp increase in perf at short-range context (&lt;10 words).</a:t>
            </a:r>
            <a:endParaRPr lang="en-IN" dirty="0"/>
          </a:p>
          <a:p>
            <a:endParaRPr lang="en-US" dirty="0"/>
          </a:p>
        </p:txBody>
      </p:sp>
      <p:sp>
        <p:nvSpPr>
          <p:cNvPr id="6" name="Content Placeholder 5">
            <a:extLst>
              <a:ext uri="{FF2B5EF4-FFF2-40B4-BE49-F238E27FC236}">
                <a16:creationId xmlns:a16="http://schemas.microsoft.com/office/drawing/2014/main" id="{7D5299F3-A6CE-4B10-9CC1-0DB464B6DD16}"/>
              </a:ext>
            </a:extLst>
          </p:cNvPr>
          <p:cNvSpPr>
            <a:spLocks noGrp="1"/>
          </p:cNvSpPr>
          <p:nvPr>
            <p:ph idx="13"/>
          </p:nvPr>
        </p:nvSpPr>
        <p:spPr/>
        <p:txBody>
          <a:bodyPr>
            <a:normAutofit fontScale="85000" lnSpcReduction="10000"/>
          </a:bodyPr>
          <a:lstStyle/>
          <a:p>
            <a:r>
              <a:rPr lang="en-US" dirty="0"/>
              <a:t>Toneva, Mariya, and Leila Wehbe. "Interpreting and improving natural-language processing (in machines) with natural language-processing (in the brain)." </a:t>
            </a:r>
            <a:r>
              <a:rPr lang="en-US" i="1" dirty="0"/>
              <a:t>Advances in neural information processing systems</a:t>
            </a:r>
            <a:r>
              <a:rPr lang="en-US" dirty="0"/>
              <a:t> 32 (2019).</a:t>
            </a:r>
          </a:p>
        </p:txBody>
      </p:sp>
      <p:sp>
        <p:nvSpPr>
          <p:cNvPr id="7" name="Content Placeholder 6">
            <a:extLst>
              <a:ext uri="{FF2B5EF4-FFF2-40B4-BE49-F238E27FC236}">
                <a16:creationId xmlns:a16="http://schemas.microsoft.com/office/drawing/2014/main" id="{A996378E-1220-4D5A-A570-1975319134E8}"/>
              </a:ext>
            </a:extLst>
          </p:cNvPr>
          <p:cNvSpPr>
            <a:spLocks noGrp="1"/>
          </p:cNvSpPr>
          <p:nvPr>
            <p:ph idx="14"/>
          </p:nvPr>
        </p:nvSpPr>
        <p:spPr/>
        <p:txBody>
          <a:bodyPr/>
          <a:lstStyle/>
          <a:p>
            <a:endParaRPr lang="en-US"/>
          </a:p>
        </p:txBody>
      </p:sp>
      <p:sp>
        <p:nvSpPr>
          <p:cNvPr id="8" name="Title 7">
            <a:extLst>
              <a:ext uri="{FF2B5EF4-FFF2-40B4-BE49-F238E27FC236}">
                <a16:creationId xmlns:a16="http://schemas.microsoft.com/office/drawing/2014/main" id="{0374BB52-47EC-41CA-8C90-E610CF3CDF7C}"/>
              </a:ext>
            </a:extLst>
          </p:cNvPr>
          <p:cNvSpPr>
            <a:spLocks noGrp="1"/>
          </p:cNvSpPr>
          <p:nvPr>
            <p:ph type="title"/>
          </p:nvPr>
        </p:nvSpPr>
        <p:spPr/>
        <p:txBody>
          <a:bodyPr/>
          <a:lstStyle/>
          <a:p>
            <a:r>
              <a:rPr lang="en-US" dirty="0"/>
              <a:t>Does context size impact alignment?</a:t>
            </a:r>
          </a:p>
        </p:txBody>
      </p:sp>
      <p:sp>
        <p:nvSpPr>
          <p:cNvPr id="5" name="Date Placeholder 4">
            <a:extLst>
              <a:ext uri="{FF2B5EF4-FFF2-40B4-BE49-F238E27FC236}">
                <a16:creationId xmlns:a16="http://schemas.microsoft.com/office/drawing/2014/main" id="{FCB6CA79-BD5B-6925-52C4-A6B577A3C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E836B9-8196-4C35-9154-33201ABF6A7D}" type="datetime1">
              <a:rPr kumimoji="0" lang="en-US" sz="1600" b="1" i="0" u="none" strike="noStrike" kern="1200" cap="none" spc="0" normalizeH="0" baseline="0" noProof="0" smtClean="0">
                <a:ln>
                  <a:noFill/>
                </a:ln>
                <a:solidFill>
                  <a:srgbClr val="0070C0"/>
                </a:solidFill>
                <a:effectLst/>
                <a:uLnTx/>
                <a:uFillTx/>
                <a:latin typeface="Calibri" panose="020F0502020204030204"/>
                <a:ea typeface="+mn-ea"/>
                <a:cs typeface="+mn-cs"/>
              </a:rPr>
              <a:t>28-Dec-25</a:t>
            </a:fld>
            <a:endPar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601EF0C-9BDA-EC9B-AAA5-F669D1826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7A532-D286-470D-AE82-1500C848B68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C952F7A-21F7-8A74-F602-88723C4F751A}"/>
              </a:ext>
            </a:extLst>
          </p:cNvPr>
          <p:cNvPicPr>
            <a:picLocks noChangeAspect="1"/>
          </p:cNvPicPr>
          <p:nvPr/>
        </p:nvPicPr>
        <p:blipFill>
          <a:blip r:embed="rId2"/>
          <a:stretch>
            <a:fillRect/>
          </a:stretch>
        </p:blipFill>
        <p:spPr>
          <a:xfrm>
            <a:off x="5306229" y="1287479"/>
            <a:ext cx="6733372" cy="4283042"/>
          </a:xfrm>
          <a:prstGeom prst="rect">
            <a:avLst/>
          </a:prstGeom>
        </p:spPr>
      </p:pic>
    </p:spTree>
    <p:extLst>
      <p:ext uri="{BB962C8B-B14F-4D97-AF65-F5344CB8AC3E}">
        <p14:creationId xmlns:p14="http://schemas.microsoft.com/office/powerpoint/2010/main" val="3441799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AFCEC-D140-8568-FB1C-AA8082961E95}"/>
              </a:ext>
            </a:extLst>
          </p:cNvPr>
          <p:cNvSpPr>
            <a:spLocks noGrp="1"/>
          </p:cNvSpPr>
          <p:nvPr>
            <p:ph idx="1"/>
          </p:nvPr>
        </p:nvSpPr>
        <p:spPr>
          <a:xfrm>
            <a:off x="147638" y="4901877"/>
            <a:ext cx="5805487" cy="1394148"/>
          </a:xfrm>
        </p:spPr>
        <p:txBody>
          <a:bodyPr/>
          <a:lstStyle/>
          <a:p>
            <a:r>
              <a:rPr lang="en-US" dirty="0"/>
              <a:t>Shallow layers benefit from the uniform attention for context lengths up to 25 words.</a:t>
            </a:r>
            <a:endParaRPr lang="en-IN" dirty="0"/>
          </a:p>
          <a:p>
            <a:endParaRPr lang="en-IN" dirty="0"/>
          </a:p>
        </p:txBody>
      </p:sp>
      <p:sp>
        <p:nvSpPr>
          <p:cNvPr id="3" name="Date Placeholder 2">
            <a:extLst>
              <a:ext uri="{FF2B5EF4-FFF2-40B4-BE49-F238E27FC236}">
                <a16:creationId xmlns:a16="http://schemas.microsoft.com/office/drawing/2014/main" id="{D57171F2-AD27-282E-770C-2EC417047E88}"/>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E8D9BAFE-79CD-CFA2-A246-9D4F59C3410A}"/>
              </a:ext>
            </a:extLst>
          </p:cNvPr>
          <p:cNvSpPr>
            <a:spLocks noGrp="1"/>
          </p:cNvSpPr>
          <p:nvPr>
            <p:ph idx="13"/>
          </p:nvPr>
        </p:nvSpPr>
        <p:spPr/>
        <p:txBody>
          <a:bodyPr/>
          <a:lstStyle/>
          <a:p>
            <a:r>
              <a:rPr lang="en-US" sz="1000" dirty="0"/>
              <a:t>Toneva, Mariya, and Leila Wehbe. "Interpreting and improving natural-language processing (in machines) with natural language-processing (in the brain)." </a:t>
            </a:r>
            <a:r>
              <a:rPr lang="en-US" sz="1000" i="1" dirty="0"/>
              <a:t>Advances in neural information processing systems</a:t>
            </a:r>
            <a:r>
              <a:rPr lang="en-US" sz="1000" dirty="0"/>
              <a:t> 32 (2019).</a:t>
            </a:r>
            <a:endParaRPr lang="en-IN" sz="1000" dirty="0"/>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0C786613-1FF7-45C7-2ACE-E641677FF055}"/>
                  </a:ext>
                </a:extLst>
              </p:cNvPr>
              <p:cNvSpPr>
                <a:spLocks noGrp="1"/>
              </p:cNvSpPr>
              <p:nvPr>
                <p:ph idx="14"/>
              </p:nvPr>
            </p:nvSpPr>
            <p:spPr>
              <a:xfrm>
                <a:off x="6234113" y="4901877"/>
                <a:ext cx="5805487" cy="1394148"/>
              </a:xfrm>
            </p:spPr>
            <p:txBody>
              <a:bodyPr>
                <a:normAutofit fontScale="92500" lnSpcReduction="20000"/>
              </a:bodyPr>
              <a:lstStyle/>
              <a:p>
                <a:r>
                  <a:rPr lang="en-US" dirty="0"/>
                  <a:t>Make attention in layers 1-6 in base BERT uniform, a single layer at a time </a:t>
                </a:r>
              </a:p>
              <a:p>
                <a:r>
                  <a:rPr lang="en-US" dirty="0"/>
                  <a:t>Altered models &gt; pretrained model (‘base’) in 8/13 tasks and </a:t>
                </a:r>
                <a14:m>
                  <m:oMath xmlns:m="http://schemas.openxmlformats.org/officeDocument/2006/math">
                    <m:r>
                      <a:rPr lang="en-IN" i="1">
                        <a:latin typeface="Cambria Math" panose="02040503050406030204" pitchFamily="18" charset="0"/>
                      </a:rPr>
                      <m:t>≡ </m:t>
                    </m:r>
                  </m:oMath>
                </a14:m>
                <a:r>
                  <a:rPr lang="en-US" dirty="0"/>
                  <a:t>in 4/5 tasks.</a:t>
                </a:r>
              </a:p>
              <a:p>
                <a:endParaRPr lang="en-IN" dirty="0"/>
              </a:p>
            </p:txBody>
          </p:sp>
        </mc:Choice>
        <mc:Fallback>
          <p:sp>
            <p:nvSpPr>
              <p:cNvPr id="5" name="Content Placeholder 4">
                <a:extLst>
                  <a:ext uri="{FF2B5EF4-FFF2-40B4-BE49-F238E27FC236}">
                    <a16:creationId xmlns:a16="http://schemas.microsoft.com/office/drawing/2014/main" id="{0C786613-1FF7-45C7-2ACE-E641677FF055}"/>
                  </a:ext>
                </a:extLst>
              </p:cNvPr>
              <p:cNvSpPr>
                <a:spLocks noGrp="1" noRot="1" noChangeAspect="1" noMove="1" noResize="1" noEditPoints="1" noAdjustHandles="1" noChangeArrowheads="1" noChangeShapeType="1" noTextEdit="1"/>
              </p:cNvSpPr>
              <p:nvPr>
                <p:ph idx="14"/>
              </p:nvPr>
            </p:nvSpPr>
            <p:spPr>
              <a:xfrm>
                <a:off x="6234113" y="4901877"/>
                <a:ext cx="5805487" cy="1394148"/>
              </a:xfrm>
              <a:blipFill>
                <a:blip r:embed="rId2"/>
                <a:stretch>
                  <a:fillRect l="-1681" t="-10917" r="-1155" b="-7860"/>
                </a:stretch>
              </a:blipFill>
            </p:spPr>
            <p:txBody>
              <a:bodyPr/>
              <a:lstStyle/>
              <a:p>
                <a:r>
                  <a:rPr lang="en-IN">
                    <a:noFill/>
                  </a:rPr>
                  <a:t> </a:t>
                </a:r>
              </a:p>
            </p:txBody>
          </p:sp>
        </mc:Fallback>
      </mc:AlternateContent>
      <p:sp>
        <p:nvSpPr>
          <p:cNvPr id="6" name="Title 5">
            <a:extLst>
              <a:ext uri="{FF2B5EF4-FFF2-40B4-BE49-F238E27FC236}">
                <a16:creationId xmlns:a16="http://schemas.microsoft.com/office/drawing/2014/main" id="{8BE9226F-27FD-8930-7B80-FA4226CB2CB7}"/>
              </a:ext>
            </a:extLst>
          </p:cNvPr>
          <p:cNvSpPr>
            <a:spLocks noGrp="1"/>
          </p:cNvSpPr>
          <p:nvPr>
            <p:ph type="title"/>
          </p:nvPr>
        </p:nvSpPr>
        <p:spPr/>
        <p:txBody>
          <a:bodyPr/>
          <a:lstStyle/>
          <a:p>
            <a:r>
              <a:rPr lang="en-IN" dirty="0"/>
              <a:t>What if we use uniform attention in first few layers?</a:t>
            </a:r>
          </a:p>
        </p:txBody>
      </p:sp>
      <p:sp>
        <p:nvSpPr>
          <p:cNvPr id="7" name="Slide Number Placeholder 6">
            <a:extLst>
              <a:ext uri="{FF2B5EF4-FFF2-40B4-BE49-F238E27FC236}">
                <a16:creationId xmlns:a16="http://schemas.microsoft.com/office/drawing/2014/main" id="{C6A3F4F1-56FB-8DAE-A358-DA04687A7947}"/>
              </a:ext>
            </a:extLst>
          </p:cNvPr>
          <p:cNvSpPr>
            <a:spLocks noGrp="1"/>
          </p:cNvSpPr>
          <p:nvPr>
            <p:ph type="sldNum" sz="quarter" idx="12"/>
          </p:nvPr>
        </p:nvSpPr>
        <p:spPr/>
        <p:txBody>
          <a:bodyPr/>
          <a:lstStyle/>
          <a:p>
            <a:fld id="{AE17A532-D286-470D-AE82-1500C848B688}" type="slidenum">
              <a:rPr lang="en-US" smtClean="0"/>
              <a:pPr/>
              <a:t>36</a:t>
            </a:fld>
            <a:endParaRPr lang="en-US" dirty="0"/>
          </a:p>
        </p:txBody>
      </p:sp>
      <p:pic>
        <p:nvPicPr>
          <p:cNvPr id="8" name="Picture 7">
            <a:extLst>
              <a:ext uri="{FF2B5EF4-FFF2-40B4-BE49-F238E27FC236}">
                <a16:creationId xmlns:a16="http://schemas.microsoft.com/office/drawing/2014/main" id="{8AB07ECC-DD0A-64E3-EE43-B1B78A61EF05}"/>
              </a:ext>
            </a:extLst>
          </p:cNvPr>
          <p:cNvPicPr>
            <a:picLocks noChangeAspect="1"/>
          </p:cNvPicPr>
          <p:nvPr/>
        </p:nvPicPr>
        <p:blipFill>
          <a:blip r:embed="rId3"/>
          <a:stretch>
            <a:fillRect/>
          </a:stretch>
        </p:blipFill>
        <p:spPr>
          <a:xfrm>
            <a:off x="859441" y="1128713"/>
            <a:ext cx="4381880" cy="3596952"/>
          </a:xfrm>
          <a:prstGeom prst="rect">
            <a:avLst/>
          </a:prstGeom>
        </p:spPr>
      </p:pic>
      <p:pic>
        <p:nvPicPr>
          <p:cNvPr id="10" name="Picture 9">
            <a:extLst>
              <a:ext uri="{FF2B5EF4-FFF2-40B4-BE49-F238E27FC236}">
                <a16:creationId xmlns:a16="http://schemas.microsoft.com/office/drawing/2014/main" id="{4CC3A16F-E28F-A58F-8F80-C2CCDD0E09B1}"/>
              </a:ext>
            </a:extLst>
          </p:cNvPr>
          <p:cNvPicPr>
            <a:picLocks noChangeAspect="1"/>
          </p:cNvPicPr>
          <p:nvPr/>
        </p:nvPicPr>
        <p:blipFill>
          <a:blip r:embed="rId4"/>
          <a:srcRect r="10014"/>
          <a:stretch>
            <a:fillRect/>
          </a:stretch>
        </p:blipFill>
        <p:spPr>
          <a:xfrm>
            <a:off x="5591171" y="1312196"/>
            <a:ext cx="6532406" cy="2857837"/>
          </a:xfrm>
          <a:prstGeom prst="rect">
            <a:avLst/>
          </a:prstGeom>
        </p:spPr>
      </p:pic>
    </p:spTree>
    <p:extLst>
      <p:ext uri="{BB962C8B-B14F-4D97-AF65-F5344CB8AC3E}">
        <p14:creationId xmlns:p14="http://schemas.microsoft.com/office/powerpoint/2010/main" val="3264224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F6ED853-F683-9928-F6D4-E5853147B2DD}"/>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DE3BF7B1-84C0-E4E0-9D24-995F7A17A102}"/>
              </a:ext>
            </a:extLst>
          </p:cNvPr>
          <p:cNvSpPr>
            <a:spLocks noGrp="1"/>
          </p:cNvSpPr>
          <p:nvPr>
            <p:ph idx="13"/>
          </p:nvPr>
        </p:nvSpPr>
        <p:spPr>
          <a:xfrm>
            <a:off x="147638" y="6184056"/>
            <a:ext cx="12044362" cy="236550"/>
          </a:xfrm>
        </p:spPr>
        <p:txBody>
          <a:bodyPr/>
          <a:lstStyle/>
          <a:p>
            <a:r>
              <a:rPr lang="en-IN" dirty="0"/>
              <a:t>Deniz, Fatma, Anwar O. Nunez-Elizalde, Alexander G. Huth, and Jack L. Gallant. "The representation of semantic information across human cerebral cortex during listening versus reading is invariant to stimulus modality." </a:t>
            </a:r>
            <a:r>
              <a:rPr lang="en-IN" i="1" dirty="0"/>
              <a:t>Journal of Neuroscience</a:t>
            </a:r>
            <a:r>
              <a:rPr lang="en-IN" dirty="0"/>
              <a:t> 39, no. 39 (2019): 7722-7736.</a:t>
            </a:r>
          </a:p>
        </p:txBody>
      </p:sp>
      <p:sp>
        <p:nvSpPr>
          <p:cNvPr id="5" name="Content Placeholder 4">
            <a:extLst>
              <a:ext uri="{FF2B5EF4-FFF2-40B4-BE49-F238E27FC236}">
                <a16:creationId xmlns:a16="http://schemas.microsoft.com/office/drawing/2014/main" id="{B8853D66-EC1F-BDDC-2077-90B7A2AFCEC0}"/>
              </a:ext>
            </a:extLst>
          </p:cNvPr>
          <p:cNvSpPr>
            <a:spLocks noGrp="1"/>
          </p:cNvSpPr>
          <p:nvPr>
            <p:ph idx="14"/>
          </p:nvPr>
        </p:nvSpPr>
        <p:spPr/>
        <p:txBody>
          <a:bodyPr>
            <a:normAutofit fontScale="77500" lnSpcReduction="20000"/>
          </a:bodyPr>
          <a:lstStyle/>
          <a:p>
            <a:r>
              <a:rPr lang="en-US" dirty="0"/>
              <a:t>Train on fMRI for 10 narrative stories (from The Moth Radio Hour) while participants listened to or read several hours </a:t>
            </a:r>
          </a:p>
          <a:p>
            <a:r>
              <a:rPr lang="en-US" dirty="0"/>
              <a:t>Voxel-wise modeling with banded ridge regression </a:t>
            </a:r>
          </a:p>
          <a:p>
            <a:r>
              <a:rPr lang="en-US" dirty="0"/>
              <a:t>During reading, each word was presented for a duration=duration of that word in the spoken story.</a:t>
            </a:r>
          </a:p>
          <a:p>
            <a:r>
              <a:rPr lang="en-US" dirty="0"/>
              <a:t>Features</a:t>
            </a:r>
          </a:p>
          <a:p>
            <a:pPr lvl="1"/>
            <a:r>
              <a:rPr lang="en-US" dirty="0"/>
              <a:t>39 Motion-energy features using spatiotemporal Gabor pyramid</a:t>
            </a:r>
          </a:p>
          <a:p>
            <a:pPr lvl="1"/>
            <a:r>
              <a:rPr lang="en-US" dirty="0"/>
              <a:t>80 spectral audio features based on </a:t>
            </a:r>
            <a:r>
              <a:rPr lang="en-US" dirty="0" err="1"/>
              <a:t>cochleogram</a:t>
            </a:r>
            <a:r>
              <a:rPr lang="en-US" dirty="0"/>
              <a:t>.</a:t>
            </a:r>
          </a:p>
          <a:p>
            <a:pPr lvl="1"/>
            <a:r>
              <a:rPr lang="en-US" dirty="0"/>
              <a:t>Word rate, phoneme rate, letter rate, word length variation per TR</a:t>
            </a:r>
          </a:p>
          <a:p>
            <a:pPr lvl="1"/>
            <a:r>
              <a:rPr lang="en-US" dirty="0"/>
              <a:t>39 phoneme frequency</a:t>
            </a:r>
          </a:p>
          <a:p>
            <a:pPr lvl="1"/>
            <a:r>
              <a:rPr lang="en-US" dirty="0"/>
              <a:t>26 letter frequency</a:t>
            </a:r>
          </a:p>
          <a:p>
            <a:pPr lvl="1"/>
            <a:r>
              <a:rPr lang="en-US" dirty="0"/>
              <a:t>56 syntactic binary features: 12 POS and 44 dependency</a:t>
            </a:r>
          </a:p>
          <a:p>
            <a:pPr lvl="1"/>
            <a:r>
              <a:rPr lang="en-US" dirty="0"/>
              <a:t>985 co-occurrence semantics </a:t>
            </a:r>
          </a:p>
          <a:p>
            <a:endParaRPr lang="en-IN" dirty="0"/>
          </a:p>
        </p:txBody>
      </p:sp>
      <p:sp>
        <p:nvSpPr>
          <p:cNvPr id="6" name="Title 5">
            <a:extLst>
              <a:ext uri="{FF2B5EF4-FFF2-40B4-BE49-F238E27FC236}">
                <a16:creationId xmlns:a16="http://schemas.microsoft.com/office/drawing/2014/main" id="{B2877729-6C11-7BA5-B1EE-38913E9D542F}"/>
              </a:ext>
            </a:extLst>
          </p:cNvPr>
          <p:cNvSpPr>
            <a:spLocks noGrp="1"/>
          </p:cNvSpPr>
          <p:nvPr>
            <p:ph type="title"/>
          </p:nvPr>
        </p:nvSpPr>
        <p:spPr/>
        <p:txBody>
          <a:bodyPr>
            <a:normAutofit fontScale="90000"/>
          </a:bodyPr>
          <a:lstStyle/>
          <a:p>
            <a:r>
              <a:rPr lang="en-IN" dirty="0"/>
              <a:t>Is the representation of semantic information different when reading vs listening?</a:t>
            </a:r>
          </a:p>
        </p:txBody>
      </p:sp>
      <p:sp>
        <p:nvSpPr>
          <p:cNvPr id="7" name="Slide Number Placeholder 6">
            <a:extLst>
              <a:ext uri="{FF2B5EF4-FFF2-40B4-BE49-F238E27FC236}">
                <a16:creationId xmlns:a16="http://schemas.microsoft.com/office/drawing/2014/main" id="{A310A9E1-3E6B-911D-6406-2C578E19EA65}"/>
              </a:ext>
            </a:extLst>
          </p:cNvPr>
          <p:cNvSpPr>
            <a:spLocks noGrp="1"/>
          </p:cNvSpPr>
          <p:nvPr>
            <p:ph type="sldNum" sz="quarter" idx="12"/>
          </p:nvPr>
        </p:nvSpPr>
        <p:spPr/>
        <p:txBody>
          <a:bodyPr/>
          <a:lstStyle/>
          <a:p>
            <a:fld id="{AE17A532-D286-470D-AE82-1500C848B688}" type="slidenum">
              <a:rPr lang="en-US" smtClean="0"/>
              <a:pPr/>
              <a:t>37</a:t>
            </a:fld>
            <a:endParaRPr lang="en-US" dirty="0"/>
          </a:p>
        </p:txBody>
      </p:sp>
      <p:pic>
        <p:nvPicPr>
          <p:cNvPr id="8" name="Content Placeholder 7">
            <a:extLst>
              <a:ext uri="{FF2B5EF4-FFF2-40B4-BE49-F238E27FC236}">
                <a16:creationId xmlns:a16="http://schemas.microsoft.com/office/drawing/2014/main" id="{C39C2642-CA9B-2788-3C98-8D7DE15167B7}"/>
              </a:ext>
            </a:extLst>
          </p:cNvPr>
          <p:cNvPicPr>
            <a:picLocks noGrp="1" noChangeAspect="1"/>
          </p:cNvPicPr>
          <p:nvPr>
            <p:ph idx="1"/>
          </p:nvPr>
        </p:nvPicPr>
        <p:blipFill>
          <a:blip r:embed="rId2"/>
          <a:stretch>
            <a:fillRect/>
          </a:stretch>
        </p:blipFill>
        <p:spPr>
          <a:xfrm>
            <a:off x="370750" y="1284172"/>
            <a:ext cx="5311593" cy="4787915"/>
          </a:xfrm>
          <a:prstGeom prst="rect">
            <a:avLst/>
          </a:prstGeom>
        </p:spPr>
      </p:pic>
    </p:spTree>
    <p:extLst>
      <p:ext uri="{BB962C8B-B14F-4D97-AF65-F5344CB8AC3E}">
        <p14:creationId xmlns:p14="http://schemas.microsoft.com/office/powerpoint/2010/main" val="280669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89000-FE91-49B3-E860-91793ECC483E}"/>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DEBB1E30-CFA4-D713-878A-5184F1888D4E}"/>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369F5CCD-CF94-32FD-B9CC-67DC0C9F680F}"/>
              </a:ext>
            </a:extLst>
          </p:cNvPr>
          <p:cNvSpPr>
            <a:spLocks noGrp="1"/>
          </p:cNvSpPr>
          <p:nvPr>
            <p:ph idx="13"/>
          </p:nvPr>
        </p:nvSpPr>
        <p:spPr>
          <a:xfrm>
            <a:off x="147638" y="6184056"/>
            <a:ext cx="12044362" cy="236550"/>
          </a:xfrm>
        </p:spPr>
        <p:txBody>
          <a:bodyPr/>
          <a:lstStyle/>
          <a:p>
            <a:r>
              <a:rPr lang="en-IN" dirty="0"/>
              <a:t>Deniz, Fatma, Anwar O. Nunez-Elizalde, Alexander G. Huth, and Jack L. Gallant. "The representation of semantic information across human cerebral cortex during listening versus reading is invariant to stimulus modality." </a:t>
            </a:r>
            <a:r>
              <a:rPr lang="en-IN" i="1" dirty="0"/>
              <a:t>Journal of Neuroscience</a:t>
            </a:r>
            <a:r>
              <a:rPr lang="en-IN" dirty="0"/>
              <a:t> 39, no. 39 (2019): 7722-7736.</a:t>
            </a:r>
          </a:p>
        </p:txBody>
      </p:sp>
      <p:sp>
        <p:nvSpPr>
          <p:cNvPr id="6" name="Title 5">
            <a:extLst>
              <a:ext uri="{FF2B5EF4-FFF2-40B4-BE49-F238E27FC236}">
                <a16:creationId xmlns:a16="http://schemas.microsoft.com/office/drawing/2014/main" id="{E76DEBBC-17BE-5FE0-AAC4-1F203FAD9E99}"/>
              </a:ext>
            </a:extLst>
          </p:cNvPr>
          <p:cNvSpPr>
            <a:spLocks noGrp="1"/>
          </p:cNvSpPr>
          <p:nvPr>
            <p:ph type="title"/>
          </p:nvPr>
        </p:nvSpPr>
        <p:spPr/>
        <p:txBody>
          <a:bodyPr>
            <a:normAutofit fontScale="90000"/>
          </a:bodyPr>
          <a:lstStyle/>
          <a:p>
            <a:r>
              <a:rPr lang="en-IN" dirty="0"/>
              <a:t>Is the representation of semantic information different when reading vs listening?</a:t>
            </a:r>
          </a:p>
        </p:txBody>
      </p:sp>
      <p:sp>
        <p:nvSpPr>
          <p:cNvPr id="7" name="Slide Number Placeholder 6">
            <a:extLst>
              <a:ext uri="{FF2B5EF4-FFF2-40B4-BE49-F238E27FC236}">
                <a16:creationId xmlns:a16="http://schemas.microsoft.com/office/drawing/2014/main" id="{6A67C574-A5DB-A721-B66F-C3ABC9687B77}"/>
              </a:ext>
            </a:extLst>
          </p:cNvPr>
          <p:cNvSpPr>
            <a:spLocks noGrp="1"/>
          </p:cNvSpPr>
          <p:nvPr>
            <p:ph type="sldNum" sz="quarter" idx="12"/>
          </p:nvPr>
        </p:nvSpPr>
        <p:spPr/>
        <p:txBody>
          <a:bodyPr/>
          <a:lstStyle/>
          <a:p>
            <a:fld id="{AE17A532-D286-470D-AE82-1500C848B688}" type="slidenum">
              <a:rPr lang="en-US" smtClean="0"/>
              <a:pPr/>
              <a:t>38</a:t>
            </a:fld>
            <a:endParaRPr lang="en-US" dirty="0"/>
          </a:p>
        </p:txBody>
      </p:sp>
      <p:sp>
        <p:nvSpPr>
          <p:cNvPr id="9" name="Content Placeholder 8">
            <a:extLst>
              <a:ext uri="{FF2B5EF4-FFF2-40B4-BE49-F238E27FC236}">
                <a16:creationId xmlns:a16="http://schemas.microsoft.com/office/drawing/2014/main" id="{DE08B956-2431-FDA1-6EFB-F3F79B86354F}"/>
              </a:ext>
            </a:extLst>
          </p:cNvPr>
          <p:cNvSpPr>
            <a:spLocks noGrp="1"/>
          </p:cNvSpPr>
          <p:nvPr>
            <p:ph idx="1"/>
          </p:nvPr>
        </p:nvSpPr>
        <p:spPr>
          <a:xfrm>
            <a:off x="147638" y="4376057"/>
            <a:ext cx="5805487" cy="1631787"/>
          </a:xfrm>
        </p:spPr>
        <p:txBody>
          <a:bodyPr>
            <a:normAutofit fontScale="70000" lnSpcReduction="20000"/>
          </a:bodyPr>
          <a:lstStyle/>
          <a:p>
            <a:r>
              <a:rPr lang="en-US" dirty="0"/>
              <a:t>Semantic tuning during listening and reading are highly correlated in most semantically selective regions of cortex</a:t>
            </a:r>
          </a:p>
          <a:p>
            <a:r>
              <a:rPr lang="en-US" dirty="0"/>
              <a:t>Models estimated using one modality accurately predict voxel responses in the other modality.</a:t>
            </a:r>
            <a:endParaRPr lang="en-IN" dirty="0"/>
          </a:p>
        </p:txBody>
      </p:sp>
      <p:pic>
        <p:nvPicPr>
          <p:cNvPr id="10" name="Picture 9">
            <a:extLst>
              <a:ext uri="{FF2B5EF4-FFF2-40B4-BE49-F238E27FC236}">
                <a16:creationId xmlns:a16="http://schemas.microsoft.com/office/drawing/2014/main" id="{1B865DB3-555C-301C-0F8F-0900430C4993}"/>
              </a:ext>
            </a:extLst>
          </p:cNvPr>
          <p:cNvPicPr>
            <a:picLocks noChangeAspect="1"/>
          </p:cNvPicPr>
          <p:nvPr/>
        </p:nvPicPr>
        <p:blipFill>
          <a:blip r:embed="rId2"/>
          <a:stretch>
            <a:fillRect/>
          </a:stretch>
        </p:blipFill>
        <p:spPr>
          <a:xfrm>
            <a:off x="1352485" y="1264433"/>
            <a:ext cx="3191523" cy="2959303"/>
          </a:xfrm>
          <a:prstGeom prst="rect">
            <a:avLst/>
          </a:prstGeom>
        </p:spPr>
      </p:pic>
      <p:pic>
        <p:nvPicPr>
          <p:cNvPr id="12" name="Content Placeholder 11">
            <a:extLst>
              <a:ext uri="{FF2B5EF4-FFF2-40B4-BE49-F238E27FC236}">
                <a16:creationId xmlns:a16="http://schemas.microsoft.com/office/drawing/2014/main" id="{1B948537-79EF-8562-FB08-CA83FDED3138}"/>
              </a:ext>
            </a:extLst>
          </p:cNvPr>
          <p:cNvPicPr>
            <a:picLocks noGrp="1" noChangeAspect="1"/>
          </p:cNvPicPr>
          <p:nvPr>
            <p:ph idx="14"/>
          </p:nvPr>
        </p:nvPicPr>
        <p:blipFill>
          <a:blip r:embed="rId3"/>
          <a:stretch>
            <a:fillRect/>
          </a:stretch>
        </p:blipFill>
        <p:spPr>
          <a:xfrm>
            <a:off x="6169819" y="1037609"/>
            <a:ext cx="5805487" cy="5061339"/>
          </a:xfrm>
          <a:prstGeom prst="rect">
            <a:avLst/>
          </a:prstGeom>
        </p:spPr>
      </p:pic>
    </p:spTree>
    <p:extLst>
      <p:ext uri="{BB962C8B-B14F-4D97-AF65-F5344CB8AC3E}">
        <p14:creationId xmlns:p14="http://schemas.microsoft.com/office/powerpoint/2010/main" val="3802348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D4EFD5-4292-435A-FD2D-55571A211C8D}"/>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DCEDA265-9FE5-A126-2B08-51D265F4745E}"/>
              </a:ext>
            </a:extLst>
          </p:cNvPr>
          <p:cNvSpPr>
            <a:spLocks noGrp="1"/>
          </p:cNvSpPr>
          <p:nvPr>
            <p:ph idx="13"/>
          </p:nvPr>
        </p:nvSpPr>
        <p:spPr>
          <a:xfrm>
            <a:off x="147638" y="6165396"/>
            <a:ext cx="12044362" cy="236550"/>
          </a:xfrm>
        </p:spPr>
        <p:txBody>
          <a:bodyPr/>
          <a:lstStyle/>
          <a:p>
            <a:r>
              <a:rPr lang="en-IN" dirty="0"/>
              <a:t>Schrimpf, Martin, Idan Asher Blank, Greta </a:t>
            </a:r>
            <a:r>
              <a:rPr lang="en-IN" dirty="0" err="1"/>
              <a:t>Tuckute</a:t>
            </a:r>
            <a:r>
              <a:rPr lang="en-IN" dirty="0"/>
              <a:t>, Carina Kauf, Eghbal A. Hosseini, Nancy Kanwisher, Joshua B. Tenenbaum, and Evelina Fedorenko. "The neural architecture of language: Integrative </a:t>
            </a:r>
            <a:r>
              <a:rPr lang="en-IN" dirty="0" err="1"/>
              <a:t>modeling</a:t>
            </a:r>
            <a:r>
              <a:rPr lang="en-IN" dirty="0"/>
              <a:t> converges on predictive processing." </a:t>
            </a:r>
            <a:r>
              <a:rPr lang="en-IN" i="1" dirty="0"/>
              <a:t>Proceedings of the National Academy of Sciences</a:t>
            </a:r>
            <a:r>
              <a:rPr lang="en-IN" dirty="0"/>
              <a:t> 118, no. 45 (2021): e2105646118.</a:t>
            </a:r>
          </a:p>
        </p:txBody>
      </p:sp>
      <p:sp>
        <p:nvSpPr>
          <p:cNvPr id="5" name="Content Placeholder 4">
            <a:extLst>
              <a:ext uri="{FF2B5EF4-FFF2-40B4-BE49-F238E27FC236}">
                <a16:creationId xmlns:a16="http://schemas.microsoft.com/office/drawing/2014/main" id="{186A61E2-E2CC-46CA-7022-5F9F057770C1}"/>
              </a:ext>
            </a:extLst>
          </p:cNvPr>
          <p:cNvSpPr>
            <a:spLocks noGrp="1"/>
          </p:cNvSpPr>
          <p:nvPr>
            <p:ph idx="14"/>
          </p:nvPr>
        </p:nvSpPr>
        <p:spPr/>
        <p:txBody>
          <a:bodyPr/>
          <a:lstStyle/>
          <a:p>
            <a:endParaRPr lang="en-IN"/>
          </a:p>
        </p:txBody>
      </p:sp>
      <p:sp>
        <p:nvSpPr>
          <p:cNvPr id="6" name="Title 5">
            <a:extLst>
              <a:ext uri="{FF2B5EF4-FFF2-40B4-BE49-F238E27FC236}">
                <a16:creationId xmlns:a16="http://schemas.microsoft.com/office/drawing/2014/main" id="{ED0E090F-C914-4F22-7854-F345E2F207AF}"/>
              </a:ext>
            </a:extLst>
          </p:cNvPr>
          <p:cNvSpPr>
            <a:spLocks noGrp="1"/>
          </p:cNvSpPr>
          <p:nvPr>
            <p:ph type="title"/>
          </p:nvPr>
        </p:nvSpPr>
        <p:spPr/>
        <p:txBody>
          <a:bodyPr>
            <a:normAutofit fontScale="90000"/>
          </a:bodyPr>
          <a:lstStyle/>
          <a:p>
            <a:r>
              <a:rPr lang="en-US" dirty="0"/>
              <a:t>Do larger Transformer models lead to better brain‑encoding accuracy?</a:t>
            </a:r>
            <a:endParaRPr lang="en-IN" dirty="0"/>
          </a:p>
        </p:txBody>
      </p:sp>
      <p:sp>
        <p:nvSpPr>
          <p:cNvPr id="7" name="Slide Number Placeholder 6">
            <a:extLst>
              <a:ext uri="{FF2B5EF4-FFF2-40B4-BE49-F238E27FC236}">
                <a16:creationId xmlns:a16="http://schemas.microsoft.com/office/drawing/2014/main" id="{FDC0E256-9AC5-0DD7-5402-30E26F42E5EE}"/>
              </a:ext>
            </a:extLst>
          </p:cNvPr>
          <p:cNvSpPr>
            <a:spLocks noGrp="1"/>
          </p:cNvSpPr>
          <p:nvPr>
            <p:ph type="sldNum" sz="quarter" idx="12"/>
          </p:nvPr>
        </p:nvSpPr>
        <p:spPr/>
        <p:txBody>
          <a:bodyPr/>
          <a:lstStyle/>
          <a:p>
            <a:fld id="{AE17A532-D286-470D-AE82-1500C848B688}" type="slidenum">
              <a:rPr lang="en-US" smtClean="0"/>
              <a:pPr/>
              <a:t>39</a:t>
            </a:fld>
            <a:endParaRPr lang="en-US" dirty="0"/>
          </a:p>
        </p:txBody>
      </p:sp>
      <p:sp>
        <p:nvSpPr>
          <p:cNvPr id="10" name="Content Placeholder 9">
            <a:extLst>
              <a:ext uri="{FF2B5EF4-FFF2-40B4-BE49-F238E27FC236}">
                <a16:creationId xmlns:a16="http://schemas.microsoft.com/office/drawing/2014/main" id="{ED5E6908-A0B6-2EA1-C736-F7DA9F6125CA}"/>
              </a:ext>
            </a:extLst>
          </p:cNvPr>
          <p:cNvSpPr>
            <a:spLocks noGrp="1"/>
          </p:cNvSpPr>
          <p:nvPr>
            <p:ph idx="1"/>
          </p:nvPr>
        </p:nvSpPr>
        <p:spPr>
          <a:xfrm>
            <a:off x="147638" y="4758612"/>
            <a:ext cx="5805487" cy="1406783"/>
          </a:xfrm>
        </p:spPr>
        <p:txBody>
          <a:bodyPr>
            <a:normAutofit fontScale="85000" lnSpcReduction="10000"/>
          </a:bodyPr>
          <a:lstStyle/>
          <a:p>
            <a:r>
              <a:rPr lang="en-US" dirty="0"/>
              <a:t>Transformer models predict nearly 100% of explainable variance in neural responses to sentences.</a:t>
            </a:r>
          </a:p>
          <a:p>
            <a:pPr lvl="1"/>
            <a:r>
              <a:rPr lang="en-US" dirty="0"/>
              <a:t>Larger models are better. GPT2-XL is the best.</a:t>
            </a:r>
          </a:p>
          <a:p>
            <a:endParaRPr lang="en-IN" dirty="0"/>
          </a:p>
        </p:txBody>
      </p:sp>
      <p:pic>
        <p:nvPicPr>
          <p:cNvPr id="11" name="Content Placeholder 7">
            <a:extLst>
              <a:ext uri="{FF2B5EF4-FFF2-40B4-BE49-F238E27FC236}">
                <a16:creationId xmlns:a16="http://schemas.microsoft.com/office/drawing/2014/main" id="{C23A82B3-27E0-618E-B384-298CABF8AD9C}"/>
              </a:ext>
            </a:extLst>
          </p:cNvPr>
          <p:cNvPicPr>
            <a:picLocks noChangeAspect="1"/>
          </p:cNvPicPr>
          <p:nvPr/>
        </p:nvPicPr>
        <p:blipFill>
          <a:blip r:embed="rId2"/>
          <a:stretch>
            <a:fillRect/>
          </a:stretch>
        </p:blipFill>
        <p:spPr>
          <a:xfrm>
            <a:off x="42677" y="1270956"/>
            <a:ext cx="6160495" cy="3151753"/>
          </a:xfrm>
          <a:prstGeom prst="rect">
            <a:avLst/>
          </a:prstGeom>
        </p:spPr>
      </p:pic>
      <p:pic>
        <p:nvPicPr>
          <p:cNvPr id="12" name="Picture 11">
            <a:extLst>
              <a:ext uri="{FF2B5EF4-FFF2-40B4-BE49-F238E27FC236}">
                <a16:creationId xmlns:a16="http://schemas.microsoft.com/office/drawing/2014/main" id="{19D17114-22CD-5CAF-5776-A2DDBF3FBB6E}"/>
              </a:ext>
            </a:extLst>
          </p:cNvPr>
          <p:cNvPicPr>
            <a:picLocks noChangeAspect="1"/>
          </p:cNvPicPr>
          <p:nvPr/>
        </p:nvPicPr>
        <p:blipFill>
          <a:blip r:embed="rId3"/>
          <a:srcRect t="12349" r="51532"/>
          <a:stretch>
            <a:fillRect/>
          </a:stretch>
        </p:blipFill>
        <p:spPr>
          <a:xfrm>
            <a:off x="6234112" y="1128712"/>
            <a:ext cx="5805486" cy="4443161"/>
          </a:xfrm>
          <a:prstGeom prst="rect">
            <a:avLst/>
          </a:prstGeom>
        </p:spPr>
      </p:pic>
    </p:spTree>
    <p:extLst>
      <p:ext uri="{BB962C8B-B14F-4D97-AF65-F5344CB8AC3E}">
        <p14:creationId xmlns:p14="http://schemas.microsoft.com/office/powerpoint/2010/main" val="204108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A264EB6C-C5BE-5C5E-1481-5AC278088C42}"/>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E0CF045B-29E3-1324-4881-5FFAF3262213}"/>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Agenda</a:t>
            </a:r>
            <a:endParaRPr/>
          </a:p>
        </p:txBody>
      </p:sp>
      <p:sp>
        <p:nvSpPr>
          <p:cNvPr id="155" name="Google Shape;155;p2">
            <a:extLst>
              <a:ext uri="{FF2B5EF4-FFF2-40B4-BE49-F238E27FC236}">
                <a16:creationId xmlns:a16="http://schemas.microsoft.com/office/drawing/2014/main" id="{A56D80EF-6348-01C4-46F2-59D8E571AB11}"/>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228600">
              <a:buSzPts val="2800"/>
            </a:pPr>
            <a:r>
              <a:rPr lang="en-US" dirty="0"/>
              <a:t>Introduction to the tutorial [10 min]</a:t>
            </a:r>
          </a:p>
          <a:p>
            <a:pPr marL="228600" lvl="0" indent="-228600">
              <a:buSzPts val="2800"/>
            </a:pPr>
            <a:r>
              <a:rPr lang="en-US" b="1" dirty="0">
                <a:solidFill>
                  <a:srgbClr val="EE0000"/>
                </a:solidFill>
              </a:rPr>
              <a:t>Introduction to Brain Encoding and Decoding [50 min]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dirty="0"/>
              <a:t>Coffee Break &amp; Networking [30 min]</a:t>
            </a:r>
          </a:p>
          <a:p>
            <a:pPr marL="228600" lvl="0" indent="-228600">
              <a:buSzPts val="2800"/>
            </a:pPr>
            <a:r>
              <a:rPr lang="en-US" dirty="0"/>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dirty="0"/>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A067BA3F-9B34-FEBD-DAE1-9595EF2E73B8}"/>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3260394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3B761-A0B3-4EA5-05BF-D90B8B1E5C6C}"/>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7E2A7A32-54E4-5CD5-4FC5-F903719D70E3}"/>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D2875A6B-9A70-FA11-F825-B5F0106CF4EC}"/>
              </a:ext>
            </a:extLst>
          </p:cNvPr>
          <p:cNvSpPr>
            <a:spLocks noGrp="1"/>
          </p:cNvSpPr>
          <p:nvPr>
            <p:ph idx="13"/>
          </p:nvPr>
        </p:nvSpPr>
        <p:spPr>
          <a:xfrm>
            <a:off x="147638" y="6165396"/>
            <a:ext cx="12044362" cy="236550"/>
          </a:xfrm>
        </p:spPr>
        <p:txBody>
          <a:bodyPr/>
          <a:lstStyle/>
          <a:p>
            <a:r>
              <a:rPr lang="en-IN" dirty="0"/>
              <a:t>Schrimpf, Martin, Idan Asher Blank, Greta </a:t>
            </a:r>
            <a:r>
              <a:rPr lang="en-IN" dirty="0" err="1"/>
              <a:t>Tuckute</a:t>
            </a:r>
            <a:r>
              <a:rPr lang="en-IN" dirty="0"/>
              <a:t>, Carina Kauf, Eghbal A. Hosseini, Nancy Kanwisher, Joshua B. Tenenbaum, and Evelina Fedorenko. "The neural architecture of language: Integrative </a:t>
            </a:r>
            <a:r>
              <a:rPr lang="en-IN" dirty="0" err="1"/>
              <a:t>modeling</a:t>
            </a:r>
            <a:r>
              <a:rPr lang="en-IN" dirty="0"/>
              <a:t> converges on predictive processing." </a:t>
            </a:r>
            <a:r>
              <a:rPr lang="en-IN" i="1" dirty="0"/>
              <a:t>Proceedings of the National Academy of Sciences</a:t>
            </a:r>
            <a:r>
              <a:rPr lang="en-IN" dirty="0"/>
              <a:t> 118, no. 45 (2021): e2105646118.</a:t>
            </a:r>
          </a:p>
        </p:txBody>
      </p:sp>
      <p:sp>
        <p:nvSpPr>
          <p:cNvPr id="5" name="Content Placeholder 4">
            <a:extLst>
              <a:ext uri="{FF2B5EF4-FFF2-40B4-BE49-F238E27FC236}">
                <a16:creationId xmlns:a16="http://schemas.microsoft.com/office/drawing/2014/main" id="{142D6474-5142-4074-3928-1C68DA87469A}"/>
              </a:ext>
            </a:extLst>
          </p:cNvPr>
          <p:cNvSpPr>
            <a:spLocks noGrp="1"/>
          </p:cNvSpPr>
          <p:nvPr>
            <p:ph idx="14"/>
          </p:nvPr>
        </p:nvSpPr>
        <p:spPr>
          <a:xfrm>
            <a:off x="6234113" y="5075851"/>
            <a:ext cx="5805487" cy="1220173"/>
          </a:xfrm>
        </p:spPr>
        <p:txBody>
          <a:bodyPr/>
          <a:lstStyle/>
          <a:p>
            <a:r>
              <a:rPr lang="en-US" dirty="0"/>
              <a:t>Performance on GLUE tasks does not predict brain scores.</a:t>
            </a:r>
          </a:p>
          <a:p>
            <a:endParaRPr lang="en-IN" dirty="0"/>
          </a:p>
        </p:txBody>
      </p:sp>
      <p:sp>
        <p:nvSpPr>
          <p:cNvPr id="6" name="Title 5">
            <a:extLst>
              <a:ext uri="{FF2B5EF4-FFF2-40B4-BE49-F238E27FC236}">
                <a16:creationId xmlns:a16="http://schemas.microsoft.com/office/drawing/2014/main" id="{C32E7E12-2E98-F70E-FBB3-0FCA214DDB86}"/>
              </a:ext>
            </a:extLst>
          </p:cNvPr>
          <p:cNvSpPr>
            <a:spLocks noGrp="1"/>
          </p:cNvSpPr>
          <p:nvPr>
            <p:ph type="title"/>
          </p:nvPr>
        </p:nvSpPr>
        <p:spPr/>
        <p:txBody>
          <a:bodyPr>
            <a:normAutofit fontScale="90000"/>
          </a:bodyPr>
          <a:lstStyle/>
          <a:p>
            <a:r>
              <a:rPr lang="en-US" dirty="0"/>
              <a:t>Does improved perf of Transformer models on NLP benchmarks translate to better brain‑encoding accuracy?</a:t>
            </a:r>
            <a:endParaRPr lang="en-IN" dirty="0"/>
          </a:p>
        </p:txBody>
      </p:sp>
      <p:sp>
        <p:nvSpPr>
          <p:cNvPr id="7" name="Slide Number Placeholder 6">
            <a:extLst>
              <a:ext uri="{FF2B5EF4-FFF2-40B4-BE49-F238E27FC236}">
                <a16:creationId xmlns:a16="http://schemas.microsoft.com/office/drawing/2014/main" id="{CF4CA550-6493-A567-BFE4-3BB0E3EE6A95}"/>
              </a:ext>
            </a:extLst>
          </p:cNvPr>
          <p:cNvSpPr>
            <a:spLocks noGrp="1"/>
          </p:cNvSpPr>
          <p:nvPr>
            <p:ph type="sldNum" sz="quarter" idx="12"/>
          </p:nvPr>
        </p:nvSpPr>
        <p:spPr/>
        <p:txBody>
          <a:bodyPr/>
          <a:lstStyle/>
          <a:p>
            <a:fld id="{AE17A532-D286-470D-AE82-1500C848B688}" type="slidenum">
              <a:rPr lang="en-US" smtClean="0"/>
              <a:pPr/>
              <a:t>40</a:t>
            </a:fld>
            <a:endParaRPr lang="en-US" dirty="0"/>
          </a:p>
        </p:txBody>
      </p:sp>
      <p:sp>
        <p:nvSpPr>
          <p:cNvPr id="10" name="Content Placeholder 9">
            <a:extLst>
              <a:ext uri="{FF2B5EF4-FFF2-40B4-BE49-F238E27FC236}">
                <a16:creationId xmlns:a16="http://schemas.microsoft.com/office/drawing/2014/main" id="{3DC8446E-622B-AD6B-304B-D1B4B29970C0}"/>
              </a:ext>
            </a:extLst>
          </p:cNvPr>
          <p:cNvSpPr>
            <a:spLocks noGrp="1"/>
          </p:cNvSpPr>
          <p:nvPr>
            <p:ph idx="1"/>
          </p:nvPr>
        </p:nvSpPr>
        <p:spPr>
          <a:xfrm>
            <a:off x="147638" y="5075852"/>
            <a:ext cx="5805487" cy="1089543"/>
          </a:xfrm>
        </p:spPr>
        <p:txBody>
          <a:bodyPr>
            <a:normAutofit fontScale="92500"/>
          </a:bodyPr>
          <a:lstStyle/>
          <a:p>
            <a:r>
              <a:rPr lang="en-US" dirty="0"/>
              <a:t>Next-Word-Prediction Task Performance Selectively Predicts Brain Scores.</a:t>
            </a:r>
          </a:p>
          <a:p>
            <a:endParaRPr lang="en-IN" dirty="0"/>
          </a:p>
        </p:txBody>
      </p:sp>
      <p:pic>
        <p:nvPicPr>
          <p:cNvPr id="8" name="Picture 7">
            <a:extLst>
              <a:ext uri="{FF2B5EF4-FFF2-40B4-BE49-F238E27FC236}">
                <a16:creationId xmlns:a16="http://schemas.microsoft.com/office/drawing/2014/main" id="{15F67F67-25D4-5F2D-236F-DC32452FA096}"/>
              </a:ext>
            </a:extLst>
          </p:cNvPr>
          <p:cNvPicPr>
            <a:picLocks noChangeAspect="1"/>
          </p:cNvPicPr>
          <p:nvPr/>
        </p:nvPicPr>
        <p:blipFill>
          <a:blip r:embed="rId2"/>
          <a:srcRect r="24464"/>
          <a:stretch>
            <a:fillRect/>
          </a:stretch>
        </p:blipFill>
        <p:spPr>
          <a:xfrm>
            <a:off x="1231641" y="1222019"/>
            <a:ext cx="9209313" cy="3633901"/>
          </a:xfrm>
          <a:prstGeom prst="rect">
            <a:avLst/>
          </a:prstGeom>
        </p:spPr>
      </p:pic>
    </p:spTree>
    <p:extLst>
      <p:ext uri="{BB962C8B-B14F-4D97-AF65-F5344CB8AC3E}">
        <p14:creationId xmlns:p14="http://schemas.microsoft.com/office/powerpoint/2010/main" val="3446071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7DDA-008F-437A-3540-47568F13FAB3}"/>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85E9626A-3695-32DE-5AB2-7EB99D35C714}"/>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A3C4C409-D50F-4F73-860E-10116A125455}"/>
              </a:ext>
            </a:extLst>
          </p:cNvPr>
          <p:cNvSpPr>
            <a:spLocks noGrp="1"/>
          </p:cNvSpPr>
          <p:nvPr>
            <p:ph idx="13"/>
          </p:nvPr>
        </p:nvSpPr>
        <p:spPr>
          <a:xfrm>
            <a:off x="147638" y="6165396"/>
            <a:ext cx="12044362" cy="236550"/>
          </a:xfrm>
        </p:spPr>
        <p:txBody>
          <a:bodyPr/>
          <a:lstStyle/>
          <a:p>
            <a:r>
              <a:rPr lang="en-IN" dirty="0"/>
              <a:t>Schrimpf, Martin, Idan Asher Blank, Greta </a:t>
            </a:r>
            <a:r>
              <a:rPr lang="en-IN" dirty="0" err="1"/>
              <a:t>Tuckute</a:t>
            </a:r>
            <a:r>
              <a:rPr lang="en-IN" dirty="0"/>
              <a:t>, Carina Kauf, Eghbal A. Hosseini, Nancy Kanwisher, Joshua B. Tenenbaum, and Evelina Fedorenko. "The neural architecture of language: Integrative </a:t>
            </a:r>
            <a:r>
              <a:rPr lang="en-IN" dirty="0" err="1"/>
              <a:t>modeling</a:t>
            </a:r>
            <a:r>
              <a:rPr lang="en-IN" dirty="0"/>
              <a:t> converges on predictive processing." </a:t>
            </a:r>
            <a:r>
              <a:rPr lang="en-IN" i="1" dirty="0"/>
              <a:t>Proceedings of the National Academy of Sciences</a:t>
            </a:r>
            <a:r>
              <a:rPr lang="en-IN" dirty="0"/>
              <a:t> 118, no. 45 (2021): e2105646118.</a:t>
            </a:r>
          </a:p>
        </p:txBody>
      </p:sp>
      <p:sp>
        <p:nvSpPr>
          <p:cNvPr id="5" name="Content Placeholder 4">
            <a:extLst>
              <a:ext uri="{FF2B5EF4-FFF2-40B4-BE49-F238E27FC236}">
                <a16:creationId xmlns:a16="http://schemas.microsoft.com/office/drawing/2014/main" id="{9C29D36D-AFC0-EB82-FC7A-690165B2D4B8}"/>
              </a:ext>
            </a:extLst>
          </p:cNvPr>
          <p:cNvSpPr>
            <a:spLocks noGrp="1"/>
          </p:cNvSpPr>
          <p:nvPr>
            <p:ph idx="14"/>
          </p:nvPr>
        </p:nvSpPr>
        <p:spPr>
          <a:xfrm>
            <a:off x="6234113" y="5075851"/>
            <a:ext cx="5805487" cy="1220173"/>
          </a:xfrm>
        </p:spPr>
        <p:txBody>
          <a:bodyPr>
            <a:normAutofit/>
          </a:bodyPr>
          <a:lstStyle/>
          <a:p>
            <a:r>
              <a:rPr lang="en-US" sz="2200" dirty="0"/>
              <a:t>Perf on other GLUE tasks does not correlate with behavioral scores</a:t>
            </a:r>
            <a:endParaRPr lang="en-IN" sz="2200" dirty="0"/>
          </a:p>
        </p:txBody>
      </p:sp>
      <p:sp>
        <p:nvSpPr>
          <p:cNvPr id="6" name="Title 5">
            <a:extLst>
              <a:ext uri="{FF2B5EF4-FFF2-40B4-BE49-F238E27FC236}">
                <a16:creationId xmlns:a16="http://schemas.microsoft.com/office/drawing/2014/main" id="{0B8802EF-B1FD-D6F8-EE19-EED32C690841}"/>
              </a:ext>
            </a:extLst>
          </p:cNvPr>
          <p:cNvSpPr>
            <a:spLocks noGrp="1"/>
          </p:cNvSpPr>
          <p:nvPr>
            <p:ph type="title"/>
          </p:nvPr>
        </p:nvSpPr>
        <p:spPr/>
        <p:txBody>
          <a:bodyPr>
            <a:normAutofit fontScale="90000"/>
          </a:bodyPr>
          <a:lstStyle/>
          <a:p>
            <a:r>
              <a:rPr lang="en-US" dirty="0"/>
              <a:t>Does improved perf of Transformer models on NLP benchmarks translate to better brain‑encoding accuracy?</a:t>
            </a:r>
            <a:endParaRPr lang="en-IN" dirty="0"/>
          </a:p>
        </p:txBody>
      </p:sp>
      <p:sp>
        <p:nvSpPr>
          <p:cNvPr id="7" name="Slide Number Placeholder 6">
            <a:extLst>
              <a:ext uri="{FF2B5EF4-FFF2-40B4-BE49-F238E27FC236}">
                <a16:creationId xmlns:a16="http://schemas.microsoft.com/office/drawing/2014/main" id="{0377B129-4622-2883-16A9-9A2B51ACD766}"/>
              </a:ext>
            </a:extLst>
          </p:cNvPr>
          <p:cNvSpPr>
            <a:spLocks noGrp="1"/>
          </p:cNvSpPr>
          <p:nvPr>
            <p:ph type="sldNum" sz="quarter" idx="12"/>
          </p:nvPr>
        </p:nvSpPr>
        <p:spPr/>
        <p:txBody>
          <a:bodyPr/>
          <a:lstStyle/>
          <a:p>
            <a:fld id="{AE17A532-D286-470D-AE82-1500C848B688}" type="slidenum">
              <a:rPr lang="en-US" smtClean="0"/>
              <a:pPr/>
              <a:t>41</a:t>
            </a:fld>
            <a:endParaRPr lang="en-US" dirty="0"/>
          </a:p>
        </p:txBody>
      </p:sp>
      <p:sp>
        <p:nvSpPr>
          <p:cNvPr id="10" name="Content Placeholder 9">
            <a:extLst>
              <a:ext uri="{FF2B5EF4-FFF2-40B4-BE49-F238E27FC236}">
                <a16:creationId xmlns:a16="http://schemas.microsoft.com/office/drawing/2014/main" id="{C27CBAB1-C651-0896-914B-660921A4E8C2}"/>
              </a:ext>
            </a:extLst>
          </p:cNvPr>
          <p:cNvSpPr>
            <a:spLocks noGrp="1"/>
          </p:cNvSpPr>
          <p:nvPr>
            <p:ph idx="1"/>
          </p:nvPr>
        </p:nvSpPr>
        <p:spPr>
          <a:xfrm>
            <a:off x="147638" y="5075852"/>
            <a:ext cx="5805487" cy="1089543"/>
          </a:xfrm>
        </p:spPr>
        <p:txBody>
          <a:bodyPr>
            <a:normAutofit fontScale="77500" lnSpcReduction="20000"/>
          </a:bodyPr>
          <a:lstStyle/>
          <a:p>
            <a:r>
              <a:rPr lang="en-US" dirty="0"/>
              <a:t>Behavioral scores (self-paced reading times), brain scores, and next-word-prediction task perf are pairwise correlated.</a:t>
            </a:r>
          </a:p>
          <a:p>
            <a:endParaRPr lang="en-IN" dirty="0"/>
          </a:p>
        </p:txBody>
      </p:sp>
      <p:pic>
        <p:nvPicPr>
          <p:cNvPr id="2" name="Picture 1">
            <a:extLst>
              <a:ext uri="{FF2B5EF4-FFF2-40B4-BE49-F238E27FC236}">
                <a16:creationId xmlns:a16="http://schemas.microsoft.com/office/drawing/2014/main" id="{88764F08-84E8-0D77-0633-233EA63CAA4F}"/>
              </a:ext>
            </a:extLst>
          </p:cNvPr>
          <p:cNvPicPr>
            <a:picLocks noChangeAspect="1"/>
          </p:cNvPicPr>
          <p:nvPr/>
        </p:nvPicPr>
        <p:blipFill>
          <a:blip r:embed="rId2"/>
          <a:stretch>
            <a:fillRect/>
          </a:stretch>
        </p:blipFill>
        <p:spPr>
          <a:xfrm>
            <a:off x="328952" y="1566760"/>
            <a:ext cx="11534096" cy="2894832"/>
          </a:xfrm>
          <a:prstGeom prst="rect">
            <a:avLst/>
          </a:prstGeom>
        </p:spPr>
      </p:pic>
    </p:spTree>
    <p:extLst>
      <p:ext uri="{BB962C8B-B14F-4D97-AF65-F5344CB8AC3E}">
        <p14:creationId xmlns:p14="http://schemas.microsoft.com/office/powerpoint/2010/main" val="1566610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B48DC4-C61A-8ECF-92F3-E00BE37F94D7}"/>
              </a:ext>
            </a:extLst>
          </p:cNvPr>
          <p:cNvSpPr>
            <a:spLocks noGrp="1"/>
          </p:cNvSpPr>
          <p:nvPr>
            <p:ph idx="1"/>
          </p:nvPr>
        </p:nvSpPr>
        <p:spPr>
          <a:xfrm>
            <a:off x="147638" y="1128713"/>
            <a:ext cx="5805487" cy="4948237"/>
          </a:xfrm>
        </p:spPr>
        <p:txBody>
          <a:bodyPr/>
          <a:lstStyle/>
          <a:p>
            <a:r>
              <a:rPr lang="en-US" dirty="0"/>
              <a:t>Coreference resolution, NER, and shallow syntax parsing explain greater variance for the reading activity. </a:t>
            </a:r>
          </a:p>
          <a:p>
            <a:r>
              <a:rPr lang="en-US" dirty="0"/>
              <a:t>For the listening activity, paraphrase generation, summarization, and natural language inference show better encoding performance.</a:t>
            </a:r>
          </a:p>
          <a:p>
            <a:r>
              <a:rPr lang="en-US" dirty="0"/>
              <a:t>Tree derived from brain representation vs tree based on Transformer encoder embeddings.</a:t>
            </a:r>
          </a:p>
          <a:p>
            <a:endParaRPr lang="en-US" dirty="0"/>
          </a:p>
          <a:p>
            <a:endParaRPr lang="en-IN" dirty="0"/>
          </a:p>
        </p:txBody>
      </p:sp>
      <p:sp>
        <p:nvSpPr>
          <p:cNvPr id="3" name="Date Placeholder 2">
            <a:extLst>
              <a:ext uri="{FF2B5EF4-FFF2-40B4-BE49-F238E27FC236}">
                <a16:creationId xmlns:a16="http://schemas.microsoft.com/office/drawing/2014/main" id="{94452396-1C3D-4062-6DF6-31E3215192DA}"/>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66696159-3218-1A3B-C2DC-8DF971C8944B}"/>
              </a:ext>
            </a:extLst>
          </p:cNvPr>
          <p:cNvSpPr>
            <a:spLocks noGrp="1"/>
          </p:cNvSpPr>
          <p:nvPr>
            <p:ph idx="13"/>
          </p:nvPr>
        </p:nvSpPr>
        <p:spPr>
          <a:xfrm>
            <a:off x="147638" y="6167450"/>
            <a:ext cx="12044362" cy="365125"/>
          </a:xfrm>
        </p:spPr>
        <p:txBody>
          <a:bodyPr/>
          <a:lstStyle/>
          <a:p>
            <a:r>
              <a:rPr lang="en-IN" dirty="0"/>
              <a:t>Oota, Subba Reddy, Jashn Arora, Veeral Agarwal, Mounika Marreddy, Manish Gupta, and Bapi </a:t>
            </a:r>
            <a:r>
              <a:rPr lang="en-IN" dirty="0" err="1"/>
              <a:t>Surampudi</a:t>
            </a:r>
            <a:r>
              <a:rPr lang="en-IN" dirty="0"/>
              <a:t>. "Neural language </a:t>
            </a:r>
            <a:r>
              <a:rPr lang="en-IN" dirty="0" err="1"/>
              <a:t>taskonomy</a:t>
            </a:r>
            <a:r>
              <a:rPr lang="en-IN" dirty="0"/>
              <a:t>: Which NLP tasks are the most predictive of fMRI brain activity?." In </a:t>
            </a:r>
            <a:r>
              <a:rPr lang="en-IN" i="1" dirty="0"/>
              <a:t>NAACL-HLT</a:t>
            </a:r>
            <a:r>
              <a:rPr lang="en-IN" dirty="0"/>
              <a:t>, pp. 3220-3237. 2022.</a:t>
            </a:r>
          </a:p>
        </p:txBody>
      </p:sp>
      <p:sp>
        <p:nvSpPr>
          <p:cNvPr id="6" name="Title 5">
            <a:extLst>
              <a:ext uri="{FF2B5EF4-FFF2-40B4-BE49-F238E27FC236}">
                <a16:creationId xmlns:a16="http://schemas.microsoft.com/office/drawing/2014/main" id="{1DF80061-F564-C977-4190-F565EEE95794}"/>
              </a:ext>
            </a:extLst>
          </p:cNvPr>
          <p:cNvSpPr>
            <a:spLocks noGrp="1"/>
          </p:cNvSpPr>
          <p:nvPr>
            <p:ph type="title"/>
          </p:nvPr>
        </p:nvSpPr>
        <p:spPr/>
        <p:txBody>
          <a:bodyPr>
            <a:normAutofit fontScale="90000"/>
          </a:bodyPr>
          <a:lstStyle/>
          <a:p>
            <a:r>
              <a:rPr lang="en-US" dirty="0"/>
              <a:t>Which NLP Tasks are the most Predictive of fMRI Brain Activity?</a:t>
            </a:r>
            <a:endParaRPr lang="en-IN" dirty="0"/>
          </a:p>
        </p:txBody>
      </p:sp>
      <p:sp>
        <p:nvSpPr>
          <p:cNvPr id="7" name="Slide Number Placeholder 6">
            <a:extLst>
              <a:ext uri="{FF2B5EF4-FFF2-40B4-BE49-F238E27FC236}">
                <a16:creationId xmlns:a16="http://schemas.microsoft.com/office/drawing/2014/main" id="{80459EBF-56A2-33C5-F9B2-EEED4AD9B74C}"/>
              </a:ext>
            </a:extLst>
          </p:cNvPr>
          <p:cNvSpPr>
            <a:spLocks noGrp="1"/>
          </p:cNvSpPr>
          <p:nvPr>
            <p:ph type="sldNum" sz="quarter" idx="12"/>
          </p:nvPr>
        </p:nvSpPr>
        <p:spPr/>
        <p:txBody>
          <a:bodyPr/>
          <a:lstStyle/>
          <a:p>
            <a:fld id="{AE17A532-D286-470D-AE82-1500C848B688}" type="slidenum">
              <a:rPr lang="en-US" smtClean="0"/>
              <a:pPr/>
              <a:t>42</a:t>
            </a:fld>
            <a:endParaRPr lang="en-US" dirty="0"/>
          </a:p>
        </p:txBody>
      </p:sp>
      <p:pic>
        <p:nvPicPr>
          <p:cNvPr id="8" name="Content Placeholder 7">
            <a:extLst>
              <a:ext uri="{FF2B5EF4-FFF2-40B4-BE49-F238E27FC236}">
                <a16:creationId xmlns:a16="http://schemas.microsoft.com/office/drawing/2014/main" id="{312CD1FA-4975-F88B-9E27-0AA4A6C1E46F}"/>
              </a:ext>
            </a:extLst>
          </p:cNvPr>
          <p:cNvPicPr>
            <a:picLocks noGrp="1" noChangeAspect="1"/>
          </p:cNvPicPr>
          <p:nvPr>
            <p:ph idx="14"/>
          </p:nvPr>
        </p:nvPicPr>
        <p:blipFill>
          <a:blip r:embed="rId2"/>
          <a:stretch>
            <a:fillRect/>
          </a:stretch>
        </p:blipFill>
        <p:spPr>
          <a:xfrm>
            <a:off x="6238875" y="750871"/>
            <a:ext cx="5805487" cy="3732761"/>
          </a:xfrm>
          <a:prstGeom prst="rect">
            <a:avLst/>
          </a:prstGeom>
        </p:spPr>
      </p:pic>
      <p:pic>
        <p:nvPicPr>
          <p:cNvPr id="10" name="Picture 9">
            <a:extLst>
              <a:ext uri="{FF2B5EF4-FFF2-40B4-BE49-F238E27FC236}">
                <a16:creationId xmlns:a16="http://schemas.microsoft.com/office/drawing/2014/main" id="{630B1B8D-F379-C4BC-11DD-37D03EFEB5A0}"/>
              </a:ext>
            </a:extLst>
          </p:cNvPr>
          <p:cNvPicPr>
            <a:picLocks noChangeAspect="1"/>
          </p:cNvPicPr>
          <p:nvPr/>
        </p:nvPicPr>
        <p:blipFill>
          <a:blip r:embed="rId3"/>
          <a:srcRect b="54721"/>
          <a:stretch>
            <a:fillRect/>
          </a:stretch>
        </p:blipFill>
        <p:spPr>
          <a:xfrm>
            <a:off x="6326875" y="4731149"/>
            <a:ext cx="5398400" cy="1375980"/>
          </a:xfrm>
          <a:prstGeom prst="rect">
            <a:avLst/>
          </a:prstGeom>
        </p:spPr>
      </p:pic>
    </p:spTree>
    <p:extLst>
      <p:ext uri="{BB962C8B-B14F-4D97-AF65-F5344CB8AC3E}">
        <p14:creationId xmlns:p14="http://schemas.microsoft.com/office/powerpoint/2010/main" val="1850573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95D6BE-8B96-A625-B40A-BB1C5E7FCE02}"/>
              </a:ext>
            </a:extLst>
          </p:cNvPr>
          <p:cNvSpPr>
            <a:spLocks noGrp="1"/>
          </p:cNvSpPr>
          <p:nvPr>
            <p:ph idx="1"/>
          </p:nvPr>
        </p:nvSpPr>
        <p:spPr>
          <a:xfrm>
            <a:off x="147638" y="1128713"/>
            <a:ext cx="5805487" cy="4992169"/>
          </a:xfrm>
        </p:spPr>
        <p:txBody>
          <a:bodyPr/>
          <a:lstStyle/>
          <a:p>
            <a:r>
              <a:rPr lang="en-US" dirty="0" err="1"/>
              <a:t>ECoG</a:t>
            </a:r>
            <a:r>
              <a:rPr lang="en-US" dirty="0"/>
              <a:t> while listening to a 30-min podcast. </a:t>
            </a:r>
          </a:p>
          <a:p>
            <a:r>
              <a:rPr lang="en-US" dirty="0"/>
              <a:t>Human brains and DLMs</a:t>
            </a:r>
          </a:p>
          <a:p>
            <a:pPr lvl="1"/>
            <a:r>
              <a:rPr lang="en-US" dirty="0"/>
              <a:t>Both are engaged in continuous next-word prediction before word onset</a:t>
            </a:r>
          </a:p>
          <a:p>
            <a:pPr lvl="1"/>
            <a:r>
              <a:rPr lang="en-US" dirty="0"/>
              <a:t>Both match their pre-onset predictions to the incoming word to calculate post-onset surprise</a:t>
            </a:r>
          </a:p>
          <a:p>
            <a:pPr lvl="1"/>
            <a:r>
              <a:rPr lang="en-US" dirty="0"/>
              <a:t>Both rely on contextual embeddings to represent words in natural contexts. </a:t>
            </a:r>
          </a:p>
          <a:p>
            <a:endParaRPr lang="en-IN" dirty="0"/>
          </a:p>
        </p:txBody>
      </p:sp>
      <p:sp>
        <p:nvSpPr>
          <p:cNvPr id="3" name="Date Placeholder 2">
            <a:extLst>
              <a:ext uri="{FF2B5EF4-FFF2-40B4-BE49-F238E27FC236}">
                <a16:creationId xmlns:a16="http://schemas.microsoft.com/office/drawing/2014/main" id="{947D3CF1-460D-F720-9D52-40407C74D15E}"/>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AD232795-5997-2858-C4CE-C9B4C7B3D9D1}"/>
              </a:ext>
            </a:extLst>
          </p:cNvPr>
          <p:cNvSpPr>
            <a:spLocks noGrp="1"/>
          </p:cNvSpPr>
          <p:nvPr>
            <p:ph idx="13"/>
          </p:nvPr>
        </p:nvSpPr>
        <p:spPr>
          <a:xfrm>
            <a:off x="147638" y="6202717"/>
            <a:ext cx="12044362" cy="236550"/>
          </a:xfrm>
        </p:spPr>
        <p:txBody>
          <a:bodyPr/>
          <a:lstStyle/>
          <a:p>
            <a:r>
              <a:rPr lang="en-IN" dirty="0"/>
              <a:t>Goldstein, Ariel, Zaid Zada, Eliav </a:t>
            </a:r>
            <a:r>
              <a:rPr lang="en-IN" dirty="0" err="1"/>
              <a:t>Buchnik</a:t>
            </a:r>
            <a:r>
              <a:rPr lang="en-IN" dirty="0"/>
              <a:t>, Mariano Schain, Amy Price, Bobbi Aubrey, Samuel A. Nastase et al. "Shared computational principles for language processing in humans and deep language models." </a:t>
            </a:r>
            <a:r>
              <a:rPr lang="en-IN" i="1" dirty="0"/>
              <a:t>Nature neuroscience</a:t>
            </a:r>
            <a:r>
              <a:rPr lang="en-IN" dirty="0"/>
              <a:t> 25, no. 3 (2022): 369-380.</a:t>
            </a:r>
          </a:p>
        </p:txBody>
      </p:sp>
      <p:sp>
        <p:nvSpPr>
          <p:cNvPr id="6" name="Title 5">
            <a:extLst>
              <a:ext uri="{FF2B5EF4-FFF2-40B4-BE49-F238E27FC236}">
                <a16:creationId xmlns:a16="http://schemas.microsoft.com/office/drawing/2014/main" id="{B3BC983F-E31B-0B91-FD1A-DF02E828032D}"/>
              </a:ext>
            </a:extLst>
          </p:cNvPr>
          <p:cNvSpPr>
            <a:spLocks noGrp="1"/>
          </p:cNvSpPr>
          <p:nvPr>
            <p:ph type="title"/>
          </p:nvPr>
        </p:nvSpPr>
        <p:spPr/>
        <p:txBody>
          <a:bodyPr>
            <a:normAutofit fontScale="90000"/>
          </a:bodyPr>
          <a:lstStyle/>
          <a:p>
            <a:r>
              <a:rPr lang="en-US" dirty="0"/>
              <a:t>Does the brain also perform next word prediction and is surprised when next word does not match the prediction?</a:t>
            </a:r>
            <a:endParaRPr lang="en-IN" dirty="0"/>
          </a:p>
        </p:txBody>
      </p:sp>
      <p:sp>
        <p:nvSpPr>
          <p:cNvPr id="7" name="Slide Number Placeholder 6">
            <a:extLst>
              <a:ext uri="{FF2B5EF4-FFF2-40B4-BE49-F238E27FC236}">
                <a16:creationId xmlns:a16="http://schemas.microsoft.com/office/drawing/2014/main" id="{9ABC17A8-2893-BF99-94C8-BAF5A3D967B4}"/>
              </a:ext>
            </a:extLst>
          </p:cNvPr>
          <p:cNvSpPr>
            <a:spLocks noGrp="1"/>
          </p:cNvSpPr>
          <p:nvPr>
            <p:ph type="sldNum" sz="quarter" idx="12"/>
          </p:nvPr>
        </p:nvSpPr>
        <p:spPr/>
        <p:txBody>
          <a:bodyPr/>
          <a:lstStyle/>
          <a:p>
            <a:fld id="{AE17A532-D286-470D-AE82-1500C848B688}" type="slidenum">
              <a:rPr lang="en-US" smtClean="0"/>
              <a:pPr/>
              <a:t>43</a:t>
            </a:fld>
            <a:endParaRPr lang="en-US" dirty="0"/>
          </a:p>
        </p:txBody>
      </p:sp>
      <p:pic>
        <p:nvPicPr>
          <p:cNvPr id="9" name="Content Placeholder 8">
            <a:extLst>
              <a:ext uri="{FF2B5EF4-FFF2-40B4-BE49-F238E27FC236}">
                <a16:creationId xmlns:a16="http://schemas.microsoft.com/office/drawing/2014/main" id="{0441F731-8208-AF5F-6170-0FC2CE183630}"/>
              </a:ext>
            </a:extLst>
          </p:cNvPr>
          <p:cNvPicPr>
            <a:picLocks noGrp="1" noChangeAspect="1"/>
          </p:cNvPicPr>
          <p:nvPr>
            <p:ph idx="14"/>
          </p:nvPr>
        </p:nvPicPr>
        <p:blipFill>
          <a:blip r:embed="rId2"/>
          <a:stretch>
            <a:fillRect/>
          </a:stretch>
        </p:blipFill>
        <p:spPr>
          <a:xfrm>
            <a:off x="6234113" y="1192281"/>
            <a:ext cx="5805487" cy="4865551"/>
          </a:xfrm>
          <a:prstGeom prst="rect">
            <a:avLst/>
          </a:prstGeom>
        </p:spPr>
      </p:pic>
    </p:spTree>
    <p:extLst>
      <p:ext uri="{BB962C8B-B14F-4D97-AF65-F5344CB8AC3E}">
        <p14:creationId xmlns:p14="http://schemas.microsoft.com/office/powerpoint/2010/main" val="2216874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2B619-DB3D-B387-49B8-D0404E4A004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8DA0D9-B7A5-2FC3-9C35-6F3102A35CEA}"/>
              </a:ext>
            </a:extLst>
          </p:cNvPr>
          <p:cNvSpPr>
            <a:spLocks noGrp="1"/>
          </p:cNvSpPr>
          <p:nvPr>
            <p:ph idx="1"/>
          </p:nvPr>
        </p:nvSpPr>
        <p:spPr>
          <a:xfrm>
            <a:off x="147638" y="5094514"/>
            <a:ext cx="5805487" cy="1026368"/>
          </a:xfrm>
        </p:spPr>
        <p:txBody>
          <a:bodyPr>
            <a:noAutofit/>
          </a:bodyPr>
          <a:lstStyle/>
          <a:p>
            <a:r>
              <a:rPr lang="en-US" sz="1600" dirty="0" err="1"/>
              <a:t>GloVe</a:t>
            </a:r>
            <a:r>
              <a:rPr lang="en-US" sz="1600" dirty="0"/>
              <a:t> yielded significant correlations with predicted neural responses to upcoming words up to 800 </a:t>
            </a:r>
            <a:r>
              <a:rPr lang="en-US" sz="1600" dirty="0" err="1"/>
              <a:t>ms</a:t>
            </a:r>
            <a:r>
              <a:rPr lang="en-US" sz="1600" dirty="0"/>
              <a:t> before word onset. </a:t>
            </a:r>
          </a:p>
          <a:p>
            <a:r>
              <a:rPr lang="en-US" sz="1600" dirty="0"/>
              <a:t>Pre-onset activity associated with next-word prediction matches prediction content even when the prediction was incorrect. </a:t>
            </a:r>
          </a:p>
          <a:p>
            <a:endParaRPr lang="en-IN" sz="1600" dirty="0"/>
          </a:p>
        </p:txBody>
      </p:sp>
      <p:sp>
        <p:nvSpPr>
          <p:cNvPr id="3" name="Date Placeholder 2">
            <a:extLst>
              <a:ext uri="{FF2B5EF4-FFF2-40B4-BE49-F238E27FC236}">
                <a16:creationId xmlns:a16="http://schemas.microsoft.com/office/drawing/2014/main" id="{17211908-2EDB-D085-6696-FC9E0704C1B6}"/>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C571839E-A75D-BA19-71ED-954D94FD9B78}"/>
              </a:ext>
            </a:extLst>
          </p:cNvPr>
          <p:cNvSpPr>
            <a:spLocks noGrp="1"/>
          </p:cNvSpPr>
          <p:nvPr>
            <p:ph idx="13"/>
          </p:nvPr>
        </p:nvSpPr>
        <p:spPr>
          <a:xfrm>
            <a:off x="147638" y="6202717"/>
            <a:ext cx="12044362" cy="236550"/>
          </a:xfrm>
        </p:spPr>
        <p:txBody>
          <a:bodyPr/>
          <a:lstStyle/>
          <a:p>
            <a:r>
              <a:rPr lang="en-IN" dirty="0"/>
              <a:t>Goldstein, Ariel, Zaid Zada, Eliav </a:t>
            </a:r>
            <a:r>
              <a:rPr lang="en-IN" dirty="0" err="1"/>
              <a:t>Buchnik</a:t>
            </a:r>
            <a:r>
              <a:rPr lang="en-IN" dirty="0"/>
              <a:t>, Mariano Schain, Amy Price, Bobbi Aubrey, Samuel A. Nastase et al. "Shared computational principles for language processing in humans and deep language models." </a:t>
            </a:r>
            <a:r>
              <a:rPr lang="en-IN" i="1" dirty="0"/>
              <a:t>Nature neuroscience</a:t>
            </a:r>
            <a:r>
              <a:rPr lang="en-IN" dirty="0"/>
              <a:t> 25, no. 3 (2022): 369-380.</a:t>
            </a:r>
          </a:p>
        </p:txBody>
      </p:sp>
      <p:sp>
        <p:nvSpPr>
          <p:cNvPr id="6" name="Title 5">
            <a:extLst>
              <a:ext uri="{FF2B5EF4-FFF2-40B4-BE49-F238E27FC236}">
                <a16:creationId xmlns:a16="http://schemas.microsoft.com/office/drawing/2014/main" id="{708579AE-B69B-B6ED-CC0C-E06576CF676E}"/>
              </a:ext>
            </a:extLst>
          </p:cNvPr>
          <p:cNvSpPr>
            <a:spLocks noGrp="1"/>
          </p:cNvSpPr>
          <p:nvPr>
            <p:ph type="title"/>
          </p:nvPr>
        </p:nvSpPr>
        <p:spPr/>
        <p:txBody>
          <a:bodyPr>
            <a:normAutofit fontScale="90000"/>
          </a:bodyPr>
          <a:lstStyle/>
          <a:p>
            <a:r>
              <a:rPr lang="en-US" dirty="0"/>
              <a:t>Does the brain also perform next word prediction and is surprised when next word does not match the prediction?</a:t>
            </a:r>
            <a:endParaRPr lang="en-IN" dirty="0"/>
          </a:p>
        </p:txBody>
      </p:sp>
      <p:sp>
        <p:nvSpPr>
          <p:cNvPr id="7" name="Slide Number Placeholder 6">
            <a:extLst>
              <a:ext uri="{FF2B5EF4-FFF2-40B4-BE49-F238E27FC236}">
                <a16:creationId xmlns:a16="http://schemas.microsoft.com/office/drawing/2014/main" id="{1CAFDB11-CB09-5F57-8307-B9DA03E53920}"/>
              </a:ext>
            </a:extLst>
          </p:cNvPr>
          <p:cNvSpPr>
            <a:spLocks noGrp="1"/>
          </p:cNvSpPr>
          <p:nvPr>
            <p:ph type="sldNum" sz="quarter" idx="12"/>
          </p:nvPr>
        </p:nvSpPr>
        <p:spPr/>
        <p:txBody>
          <a:bodyPr/>
          <a:lstStyle/>
          <a:p>
            <a:fld id="{AE17A532-D286-470D-AE82-1500C848B688}" type="slidenum">
              <a:rPr lang="en-US" smtClean="0"/>
              <a:pPr/>
              <a:t>44</a:t>
            </a:fld>
            <a:endParaRPr lang="en-US" dirty="0"/>
          </a:p>
        </p:txBody>
      </p:sp>
      <p:sp>
        <p:nvSpPr>
          <p:cNvPr id="8" name="Content Placeholder 7">
            <a:extLst>
              <a:ext uri="{FF2B5EF4-FFF2-40B4-BE49-F238E27FC236}">
                <a16:creationId xmlns:a16="http://schemas.microsoft.com/office/drawing/2014/main" id="{34E944B3-849A-DCD3-D1D8-5EA08516C8C7}"/>
              </a:ext>
            </a:extLst>
          </p:cNvPr>
          <p:cNvSpPr>
            <a:spLocks noGrp="1"/>
          </p:cNvSpPr>
          <p:nvPr>
            <p:ph idx="14"/>
          </p:nvPr>
        </p:nvSpPr>
        <p:spPr>
          <a:xfrm>
            <a:off x="6234113" y="5176349"/>
            <a:ext cx="5805487" cy="1119676"/>
          </a:xfrm>
        </p:spPr>
        <p:txBody>
          <a:bodyPr>
            <a:normAutofit fontScale="62500" lnSpcReduction="20000"/>
          </a:bodyPr>
          <a:lstStyle/>
          <a:p>
            <a:r>
              <a:rPr lang="en-US" dirty="0"/>
              <a:t>Post-onset activity matches content of the incoming word, even if it was unpredicted.</a:t>
            </a:r>
          </a:p>
          <a:p>
            <a:r>
              <a:rPr lang="en-US" dirty="0"/>
              <a:t>Increase in encoding perf for surprising words compared to predicted words 400 </a:t>
            </a:r>
            <a:r>
              <a:rPr lang="en-US" dirty="0" err="1"/>
              <a:t>ms</a:t>
            </a:r>
            <a:r>
              <a:rPr lang="en-US" dirty="0"/>
              <a:t> after word onset.</a:t>
            </a:r>
          </a:p>
        </p:txBody>
      </p:sp>
      <p:pic>
        <p:nvPicPr>
          <p:cNvPr id="10" name="Picture 9">
            <a:extLst>
              <a:ext uri="{FF2B5EF4-FFF2-40B4-BE49-F238E27FC236}">
                <a16:creationId xmlns:a16="http://schemas.microsoft.com/office/drawing/2014/main" id="{FAF74D85-9090-E76C-333A-7D9FFD9D7094}"/>
              </a:ext>
            </a:extLst>
          </p:cNvPr>
          <p:cNvPicPr>
            <a:picLocks noChangeAspect="1"/>
          </p:cNvPicPr>
          <p:nvPr/>
        </p:nvPicPr>
        <p:blipFill>
          <a:blip r:embed="rId2"/>
          <a:srcRect t="13531"/>
          <a:stretch>
            <a:fillRect/>
          </a:stretch>
        </p:blipFill>
        <p:spPr>
          <a:xfrm>
            <a:off x="1944244" y="1045809"/>
            <a:ext cx="8021888" cy="4048705"/>
          </a:xfrm>
          <a:prstGeom prst="rect">
            <a:avLst/>
          </a:prstGeom>
        </p:spPr>
      </p:pic>
    </p:spTree>
    <p:extLst>
      <p:ext uri="{BB962C8B-B14F-4D97-AF65-F5344CB8AC3E}">
        <p14:creationId xmlns:p14="http://schemas.microsoft.com/office/powerpoint/2010/main" val="3601275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931BF-4342-D505-E8A1-BA9A5309E4C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444C2F-679D-1C0F-E6B3-9279FAED72BB}"/>
              </a:ext>
            </a:extLst>
          </p:cNvPr>
          <p:cNvSpPr>
            <a:spLocks noGrp="1"/>
          </p:cNvSpPr>
          <p:nvPr>
            <p:ph idx="1"/>
          </p:nvPr>
        </p:nvSpPr>
        <p:spPr>
          <a:xfrm>
            <a:off x="147638" y="4335192"/>
            <a:ext cx="5805487" cy="1785690"/>
          </a:xfrm>
        </p:spPr>
        <p:txBody>
          <a:bodyPr>
            <a:noAutofit/>
          </a:bodyPr>
          <a:lstStyle/>
          <a:p>
            <a:r>
              <a:rPr lang="en-US" sz="1600" dirty="0"/>
              <a:t>Match between confidence level and the accuracy level of GPT-2 and human predictions</a:t>
            </a:r>
          </a:p>
          <a:p>
            <a:pPr lvl="1"/>
            <a:r>
              <a:rPr lang="en-US" sz="1600" dirty="0"/>
              <a:t>Under-confidence in their predictions and were above 95% correct when the probabilities were higher than 40%. </a:t>
            </a:r>
          </a:p>
          <a:p>
            <a:r>
              <a:rPr lang="en-US" sz="1600" dirty="0"/>
              <a:t>Correlation between human and GPT2 word predictions improved as the contextual window increased.</a:t>
            </a:r>
            <a:endParaRPr lang="en-IN" sz="1600" dirty="0"/>
          </a:p>
          <a:p>
            <a:endParaRPr lang="en-US" sz="1600" dirty="0"/>
          </a:p>
        </p:txBody>
      </p:sp>
      <p:sp>
        <p:nvSpPr>
          <p:cNvPr id="3" name="Date Placeholder 2">
            <a:extLst>
              <a:ext uri="{FF2B5EF4-FFF2-40B4-BE49-F238E27FC236}">
                <a16:creationId xmlns:a16="http://schemas.microsoft.com/office/drawing/2014/main" id="{03426AD6-2AF6-299F-BAF5-7974C1FFE129}"/>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A35038AA-99AC-0572-803D-58F442C13439}"/>
              </a:ext>
            </a:extLst>
          </p:cNvPr>
          <p:cNvSpPr>
            <a:spLocks noGrp="1"/>
          </p:cNvSpPr>
          <p:nvPr>
            <p:ph idx="13"/>
          </p:nvPr>
        </p:nvSpPr>
        <p:spPr>
          <a:xfrm>
            <a:off x="147638" y="6202717"/>
            <a:ext cx="12044362" cy="236550"/>
          </a:xfrm>
        </p:spPr>
        <p:txBody>
          <a:bodyPr/>
          <a:lstStyle/>
          <a:p>
            <a:r>
              <a:rPr lang="en-IN" dirty="0"/>
              <a:t>Goldstein, Ariel, Zaid Zada, Eliav </a:t>
            </a:r>
            <a:r>
              <a:rPr lang="en-IN" dirty="0" err="1"/>
              <a:t>Buchnik</a:t>
            </a:r>
            <a:r>
              <a:rPr lang="en-IN" dirty="0"/>
              <a:t>, Mariano Schain, Amy Price, Bobbi Aubrey, Samuel A. Nastase et al. "Shared computational principles for language processing in humans and deep language models." </a:t>
            </a:r>
            <a:r>
              <a:rPr lang="en-IN" i="1" dirty="0"/>
              <a:t>Nature neuroscience</a:t>
            </a:r>
            <a:r>
              <a:rPr lang="en-IN" dirty="0"/>
              <a:t> 25, no. 3 (2022): 369-380.</a:t>
            </a:r>
          </a:p>
        </p:txBody>
      </p:sp>
      <p:sp>
        <p:nvSpPr>
          <p:cNvPr id="6" name="Title 5">
            <a:extLst>
              <a:ext uri="{FF2B5EF4-FFF2-40B4-BE49-F238E27FC236}">
                <a16:creationId xmlns:a16="http://schemas.microsoft.com/office/drawing/2014/main" id="{32606D70-F4D7-7F5F-13AB-AE1394D97C9B}"/>
              </a:ext>
            </a:extLst>
          </p:cNvPr>
          <p:cNvSpPr>
            <a:spLocks noGrp="1"/>
          </p:cNvSpPr>
          <p:nvPr>
            <p:ph type="title"/>
          </p:nvPr>
        </p:nvSpPr>
        <p:spPr/>
        <p:txBody>
          <a:bodyPr>
            <a:normAutofit fontScale="90000"/>
          </a:bodyPr>
          <a:lstStyle/>
          <a:p>
            <a:r>
              <a:rPr lang="en-US" dirty="0"/>
              <a:t>Does the brain depend on context for processing text?</a:t>
            </a:r>
            <a:endParaRPr lang="en-IN" dirty="0"/>
          </a:p>
        </p:txBody>
      </p:sp>
      <p:sp>
        <p:nvSpPr>
          <p:cNvPr id="7" name="Slide Number Placeholder 6">
            <a:extLst>
              <a:ext uri="{FF2B5EF4-FFF2-40B4-BE49-F238E27FC236}">
                <a16:creationId xmlns:a16="http://schemas.microsoft.com/office/drawing/2014/main" id="{824C2A65-8B80-CAA4-8043-8C51255F700D}"/>
              </a:ext>
            </a:extLst>
          </p:cNvPr>
          <p:cNvSpPr>
            <a:spLocks noGrp="1"/>
          </p:cNvSpPr>
          <p:nvPr>
            <p:ph type="sldNum" sz="quarter" idx="12"/>
          </p:nvPr>
        </p:nvSpPr>
        <p:spPr/>
        <p:txBody>
          <a:bodyPr/>
          <a:lstStyle/>
          <a:p>
            <a:fld id="{AE17A532-D286-470D-AE82-1500C848B688}" type="slidenum">
              <a:rPr lang="en-US" smtClean="0"/>
              <a:pPr/>
              <a:t>45</a:t>
            </a:fld>
            <a:endParaRPr lang="en-US" dirty="0"/>
          </a:p>
        </p:txBody>
      </p:sp>
      <p:sp>
        <p:nvSpPr>
          <p:cNvPr id="8" name="Content Placeholder 7">
            <a:extLst>
              <a:ext uri="{FF2B5EF4-FFF2-40B4-BE49-F238E27FC236}">
                <a16:creationId xmlns:a16="http://schemas.microsoft.com/office/drawing/2014/main" id="{61FFCB62-0789-D981-C481-37C6A7F43070}"/>
              </a:ext>
            </a:extLst>
          </p:cNvPr>
          <p:cNvSpPr>
            <a:spLocks noGrp="1"/>
          </p:cNvSpPr>
          <p:nvPr>
            <p:ph idx="14"/>
          </p:nvPr>
        </p:nvSpPr>
        <p:spPr>
          <a:xfrm>
            <a:off x="6234113" y="4335192"/>
            <a:ext cx="5805487" cy="1960833"/>
          </a:xfrm>
        </p:spPr>
        <p:txBody>
          <a:bodyPr>
            <a:normAutofit fontScale="55000" lnSpcReduction="20000"/>
          </a:bodyPr>
          <a:lstStyle/>
          <a:p>
            <a:r>
              <a:rPr lang="en-US" dirty="0"/>
              <a:t>Contextual embeddings (GPT-2) &gt; static embeddings (</a:t>
            </a:r>
            <a:r>
              <a:rPr lang="en-US" dirty="0" err="1"/>
              <a:t>GloVe</a:t>
            </a:r>
            <a:r>
              <a:rPr lang="en-US" dirty="0"/>
              <a:t>)</a:t>
            </a:r>
          </a:p>
          <a:p>
            <a:r>
              <a:rPr lang="en-US" dirty="0"/>
              <a:t>Contextual embeddings (GPT-2) &gt; concatenated </a:t>
            </a:r>
            <a:r>
              <a:rPr lang="en-US" dirty="0" err="1"/>
              <a:t>GloVe</a:t>
            </a:r>
            <a:r>
              <a:rPr lang="en-US" dirty="0"/>
              <a:t> embeddings for 10 </a:t>
            </a:r>
            <a:r>
              <a:rPr lang="en-US" dirty="0" err="1"/>
              <a:t>prev</a:t>
            </a:r>
            <a:r>
              <a:rPr lang="en-US" dirty="0"/>
              <a:t> words</a:t>
            </a:r>
          </a:p>
          <a:p>
            <a:r>
              <a:rPr lang="en-US" dirty="0"/>
              <a:t>Avg context: Averaging all embeddings for each unique word (all occurrences of ‘monkey’) into 1 vector</a:t>
            </a:r>
          </a:p>
          <a:p>
            <a:r>
              <a:rPr lang="en-US" dirty="0"/>
              <a:t>Scramble the embeddings across different occurrences of the same word in the story (switch embedding of ‘monkey’ in sentence 5 with that in sentence 50). </a:t>
            </a:r>
            <a:endParaRPr lang="en-IN" dirty="0"/>
          </a:p>
          <a:p>
            <a:endParaRPr lang="en-US" dirty="0"/>
          </a:p>
        </p:txBody>
      </p:sp>
      <p:pic>
        <p:nvPicPr>
          <p:cNvPr id="11" name="Picture 10">
            <a:extLst>
              <a:ext uri="{FF2B5EF4-FFF2-40B4-BE49-F238E27FC236}">
                <a16:creationId xmlns:a16="http://schemas.microsoft.com/office/drawing/2014/main" id="{86356BAE-5D59-FFCF-CB21-75C74E409B0D}"/>
              </a:ext>
            </a:extLst>
          </p:cNvPr>
          <p:cNvPicPr>
            <a:picLocks noChangeAspect="1"/>
          </p:cNvPicPr>
          <p:nvPr/>
        </p:nvPicPr>
        <p:blipFill>
          <a:blip r:embed="rId2"/>
          <a:stretch>
            <a:fillRect/>
          </a:stretch>
        </p:blipFill>
        <p:spPr>
          <a:xfrm>
            <a:off x="262969" y="1154048"/>
            <a:ext cx="6617812" cy="2694053"/>
          </a:xfrm>
          <a:prstGeom prst="rect">
            <a:avLst/>
          </a:prstGeom>
        </p:spPr>
      </p:pic>
      <p:pic>
        <p:nvPicPr>
          <p:cNvPr id="12" name="Picture 11">
            <a:extLst>
              <a:ext uri="{FF2B5EF4-FFF2-40B4-BE49-F238E27FC236}">
                <a16:creationId xmlns:a16="http://schemas.microsoft.com/office/drawing/2014/main" id="{085CE7BF-42ED-034C-D8CB-7A603B9F362F}"/>
              </a:ext>
            </a:extLst>
          </p:cNvPr>
          <p:cNvPicPr>
            <a:picLocks noChangeAspect="1"/>
          </p:cNvPicPr>
          <p:nvPr/>
        </p:nvPicPr>
        <p:blipFill>
          <a:blip r:embed="rId3"/>
          <a:stretch>
            <a:fillRect/>
          </a:stretch>
        </p:blipFill>
        <p:spPr>
          <a:xfrm>
            <a:off x="7639412" y="1282994"/>
            <a:ext cx="3866788" cy="2788010"/>
          </a:xfrm>
          <a:prstGeom prst="rect">
            <a:avLst/>
          </a:prstGeom>
        </p:spPr>
      </p:pic>
    </p:spTree>
    <p:extLst>
      <p:ext uri="{BB962C8B-B14F-4D97-AF65-F5344CB8AC3E}">
        <p14:creationId xmlns:p14="http://schemas.microsoft.com/office/powerpoint/2010/main" val="578116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81641D-CE4A-EA94-938D-E9543BD85537}"/>
              </a:ext>
            </a:extLst>
          </p:cNvPr>
          <p:cNvSpPr>
            <a:spLocks noGrp="1"/>
          </p:cNvSpPr>
          <p:nvPr>
            <p:ph idx="1"/>
          </p:nvPr>
        </p:nvSpPr>
        <p:spPr>
          <a:xfrm>
            <a:off x="147638" y="1128713"/>
            <a:ext cx="4504153" cy="5167312"/>
          </a:xfrm>
        </p:spPr>
        <p:txBody>
          <a:bodyPr>
            <a:normAutofit lnSpcReduction="10000"/>
          </a:bodyPr>
          <a:lstStyle/>
          <a:p>
            <a:r>
              <a:rPr lang="en-US" dirty="0"/>
              <a:t>Extracted low-level acoustic, mid-level speech and contextual word embeddings from a multimodal speech-to-text model (Whisper).</a:t>
            </a:r>
          </a:p>
          <a:p>
            <a:r>
              <a:rPr lang="en-US" dirty="0"/>
              <a:t>Sensory and motor regions better align with the model’s speech embeddings</a:t>
            </a:r>
          </a:p>
          <a:p>
            <a:r>
              <a:rPr lang="en-US" dirty="0"/>
              <a:t>Higher-level language areas better align with the model’s language embeddings. </a:t>
            </a:r>
          </a:p>
          <a:p>
            <a:endParaRPr lang="en-IN" dirty="0"/>
          </a:p>
        </p:txBody>
      </p:sp>
      <p:sp>
        <p:nvSpPr>
          <p:cNvPr id="3" name="Date Placeholder 2">
            <a:extLst>
              <a:ext uri="{FF2B5EF4-FFF2-40B4-BE49-F238E27FC236}">
                <a16:creationId xmlns:a16="http://schemas.microsoft.com/office/drawing/2014/main" id="{945649EC-41A2-C390-B4D0-0E3FE1E83AEE}"/>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B469CA15-FF0F-E495-F706-4AACD5CAAD2E}"/>
              </a:ext>
            </a:extLst>
          </p:cNvPr>
          <p:cNvSpPr>
            <a:spLocks noGrp="1"/>
          </p:cNvSpPr>
          <p:nvPr>
            <p:ph idx="13"/>
          </p:nvPr>
        </p:nvSpPr>
        <p:spPr/>
        <p:txBody>
          <a:bodyPr/>
          <a:lstStyle/>
          <a:p>
            <a:r>
              <a:rPr lang="en-IN" dirty="0"/>
              <a:t>Goldstein, Ariel, </a:t>
            </a:r>
            <a:r>
              <a:rPr lang="en-IN" dirty="0" err="1"/>
              <a:t>Haocheng</a:t>
            </a:r>
            <a:r>
              <a:rPr lang="en-IN" dirty="0"/>
              <a:t> Wang, Leonard </a:t>
            </a:r>
            <a:r>
              <a:rPr lang="en-IN" dirty="0" err="1"/>
              <a:t>Niekerken</a:t>
            </a:r>
            <a:r>
              <a:rPr lang="en-IN" dirty="0"/>
              <a:t>, Mariano Schain, Zaid Zada, Bobbi Aubrey, Tom Sheffer et al. "A unified acoustic-to-speech-to-language embedding space captures the neural basis of natural language processing in everyday conversations." </a:t>
            </a:r>
            <a:r>
              <a:rPr lang="en-IN" i="1" dirty="0"/>
              <a:t>Nature human behaviour</a:t>
            </a:r>
            <a:r>
              <a:rPr lang="en-IN" dirty="0"/>
              <a:t> (2025): 1-15.</a:t>
            </a:r>
          </a:p>
        </p:txBody>
      </p:sp>
      <p:sp>
        <p:nvSpPr>
          <p:cNvPr id="5" name="Content Placeholder 4">
            <a:extLst>
              <a:ext uri="{FF2B5EF4-FFF2-40B4-BE49-F238E27FC236}">
                <a16:creationId xmlns:a16="http://schemas.microsoft.com/office/drawing/2014/main" id="{5300EBD8-6A55-3EB3-40C7-B5549913AC10}"/>
              </a:ext>
            </a:extLst>
          </p:cNvPr>
          <p:cNvSpPr>
            <a:spLocks noGrp="1"/>
          </p:cNvSpPr>
          <p:nvPr>
            <p:ph idx="14"/>
          </p:nvPr>
        </p:nvSpPr>
        <p:spPr/>
        <p:txBody>
          <a:bodyPr/>
          <a:lstStyle/>
          <a:p>
            <a:endParaRPr lang="en-IN"/>
          </a:p>
        </p:txBody>
      </p:sp>
      <p:sp>
        <p:nvSpPr>
          <p:cNvPr id="6" name="Title 5">
            <a:extLst>
              <a:ext uri="{FF2B5EF4-FFF2-40B4-BE49-F238E27FC236}">
                <a16:creationId xmlns:a16="http://schemas.microsoft.com/office/drawing/2014/main" id="{40EC908D-9B44-02F0-1F83-AF68E2A55FAF}"/>
              </a:ext>
            </a:extLst>
          </p:cNvPr>
          <p:cNvSpPr>
            <a:spLocks noGrp="1"/>
          </p:cNvSpPr>
          <p:nvPr>
            <p:ph type="title"/>
          </p:nvPr>
        </p:nvSpPr>
        <p:spPr/>
        <p:txBody>
          <a:bodyPr>
            <a:normAutofit fontScale="90000"/>
          </a:bodyPr>
          <a:lstStyle/>
          <a:p>
            <a:r>
              <a:rPr lang="en-US" dirty="0"/>
              <a:t>Do speech models align with language and speech ROIs during speech production and comprehension?</a:t>
            </a:r>
            <a:endParaRPr lang="en-IN" dirty="0"/>
          </a:p>
        </p:txBody>
      </p:sp>
      <p:sp>
        <p:nvSpPr>
          <p:cNvPr id="7" name="Slide Number Placeholder 6">
            <a:extLst>
              <a:ext uri="{FF2B5EF4-FFF2-40B4-BE49-F238E27FC236}">
                <a16:creationId xmlns:a16="http://schemas.microsoft.com/office/drawing/2014/main" id="{0BC27F7F-E961-9BCA-A61F-D3819E504F89}"/>
              </a:ext>
            </a:extLst>
          </p:cNvPr>
          <p:cNvSpPr>
            <a:spLocks noGrp="1"/>
          </p:cNvSpPr>
          <p:nvPr>
            <p:ph type="sldNum" sz="quarter" idx="12"/>
          </p:nvPr>
        </p:nvSpPr>
        <p:spPr/>
        <p:txBody>
          <a:bodyPr/>
          <a:lstStyle/>
          <a:p>
            <a:fld id="{AE17A532-D286-470D-AE82-1500C848B688}" type="slidenum">
              <a:rPr lang="en-US" smtClean="0"/>
              <a:pPr/>
              <a:t>46</a:t>
            </a:fld>
            <a:endParaRPr lang="en-US" dirty="0"/>
          </a:p>
        </p:txBody>
      </p:sp>
      <p:pic>
        <p:nvPicPr>
          <p:cNvPr id="8" name="Picture 7">
            <a:extLst>
              <a:ext uri="{FF2B5EF4-FFF2-40B4-BE49-F238E27FC236}">
                <a16:creationId xmlns:a16="http://schemas.microsoft.com/office/drawing/2014/main" id="{C606BF2F-08A4-E20C-221A-1CD881C0395D}"/>
              </a:ext>
            </a:extLst>
          </p:cNvPr>
          <p:cNvPicPr>
            <a:picLocks noChangeAspect="1"/>
          </p:cNvPicPr>
          <p:nvPr/>
        </p:nvPicPr>
        <p:blipFill>
          <a:blip r:embed="rId2"/>
          <a:stretch>
            <a:fillRect/>
          </a:stretch>
        </p:blipFill>
        <p:spPr>
          <a:xfrm>
            <a:off x="4804191" y="1128713"/>
            <a:ext cx="7235409" cy="5167312"/>
          </a:xfrm>
          <a:prstGeom prst="rect">
            <a:avLst/>
          </a:prstGeom>
        </p:spPr>
      </p:pic>
    </p:spTree>
    <p:extLst>
      <p:ext uri="{BB962C8B-B14F-4D97-AF65-F5344CB8AC3E}">
        <p14:creationId xmlns:p14="http://schemas.microsoft.com/office/powerpoint/2010/main" val="666417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D0295-7B13-D2E7-5C4F-92B2AC43BD8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094C2F-3A79-13B0-AE93-9DB80BF8B13C}"/>
              </a:ext>
            </a:extLst>
          </p:cNvPr>
          <p:cNvSpPr>
            <a:spLocks noGrp="1"/>
          </p:cNvSpPr>
          <p:nvPr>
            <p:ph idx="1"/>
          </p:nvPr>
        </p:nvSpPr>
        <p:spPr>
          <a:xfrm>
            <a:off x="147638" y="1128713"/>
            <a:ext cx="4504153" cy="5167312"/>
          </a:xfrm>
        </p:spPr>
        <p:txBody>
          <a:bodyPr>
            <a:normAutofit fontScale="85000" lnSpcReduction="20000"/>
          </a:bodyPr>
          <a:lstStyle/>
          <a:p>
            <a:r>
              <a:rPr lang="en-US" dirty="0"/>
              <a:t>Only text input (conversation transcripts) vs language receiving audio and text inputs (speech recordings and conversation transcripts)</a:t>
            </a:r>
          </a:p>
          <a:p>
            <a:r>
              <a:rPr lang="en-US" dirty="0"/>
              <a:t>Language embeddings fused with auditory features outperform text-only language embeddings in predicting neural activity across multiple electrodes. </a:t>
            </a:r>
          </a:p>
          <a:p>
            <a:r>
              <a:rPr lang="en-US" dirty="0"/>
              <a:t>Even though IFG is associated with linguistic processing, across multiple lags, the audio-fused language embeddings yield higher encoding performance during both production and comprehension. </a:t>
            </a:r>
            <a:endParaRPr lang="en-IN" dirty="0"/>
          </a:p>
          <a:p>
            <a:endParaRPr lang="en-IN" dirty="0"/>
          </a:p>
        </p:txBody>
      </p:sp>
      <p:sp>
        <p:nvSpPr>
          <p:cNvPr id="3" name="Date Placeholder 2">
            <a:extLst>
              <a:ext uri="{FF2B5EF4-FFF2-40B4-BE49-F238E27FC236}">
                <a16:creationId xmlns:a16="http://schemas.microsoft.com/office/drawing/2014/main" id="{C4B8415C-E43F-07F6-414B-A3C311382BE7}"/>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726443AF-EDA0-F67D-390C-14EDAD846C85}"/>
              </a:ext>
            </a:extLst>
          </p:cNvPr>
          <p:cNvSpPr>
            <a:spLocks noGrp="1"/>
          </p:cNvSpPr>
          <p:nvPr>
            <p:ph idx="13"/>
          </p:nvPr>
        </p:nvSpPr>
        <p:spPr/>
        <p:txBody>
          <a:bodyPr/>
          <a:lstStyle/>
          <a:p>
            <a:r>
              <a:rPr lang="en-IN" dirty="0"/>
              <a:t>Goldstein, Ariel, </a:t>
            </a:r>
            <a:r>
              <a:rPr lang="en-IN" dirty="0" err="1"/>
              <a:t>Haocheng</a:t>
            </a:r>
            <a:r>
              <a:rPr lang="en-IN" dirty="0"/>
              <a:t> Wang, Leonard </a:t>
            </a:r>
            <a:r>
              <a:rPr lang="en-IN" dirty="0" err="1"/>
              <a:t>Niekerken</a:t>
            </a:r>
            <a:r>
              <a:rPr lang="en-IN" dirty="0"/>
              <a:t>, Mariano Schain, Zaid Zada, Bobbi Aubrey, Tom Sheffer et al. "A unified acoustic-to-speech-to-language embedding space captures the neural basis of natural language processing in everyday conversations." </a:t>
            </a:r>
            <a:r>
              <a:rPr lang="en-IN" i="1" dirty="0"/>
              <a:t>Nature human behaviour</a:t>
            </a:r>
            <a:r>
              <a:rPr lang="en-IN" dirty="0"/>
              <a:t> (2025): 1-15.</a:t>
            </a:r>
          </a:p>
        </p:txBody>
      </p:sp>
      <p:sp>
        <p:nvSpPr>
          <p:cNvPr id="5" name="Content Placeholder 4">
            <a:extLst>
              <a:ext uri="{FF2B5EF4-FFF2-40B4-BE49-F238E27FC236}">
                <a16:creationId xmlns:a16="http://schemas.microsoft.com/office/drawing/2014/main" id="{92CB4ED4-4722-27F5-99A9-C488126FA68A}"/>
              </a:ext>
            </a:extLst>
          </p:cNvPr>
          <p:cNvSpPr>
            <a:spLocks noGrp="1"/>
          </p:cNvSpPr>
          <p:nvPr>
            <p:ph idx="14"/>
          </p:nvPr>
        </p:nvSpPr>
        <p:spPr/>
        <p:txBody>
          <a:bodyPr/>
          <a:lstStyle/>
          <a:p>
            <a:endParaRPr lang="en-IN"/>
          </a:p>
        </p:txBody>
      </p:sp>
      <p:sp>
        <p:nvSpPr>
          <p:cNvPr id="6" name="Title 5">
            <a:extLst>
              <a:ext uri="{FF2B5EF4-FFF2-40B4-BE49-F238E27FC236}">
                <a16:creationId xmlns:a16="http://schemas.microsoft.com/office/drawing/2014/main" id="{E90BC83B-7262-E313-7F73-5E465F4C00DF}"/>
              </a:ext>
            </a:extLst>
          </p:cNvPr>
          <p:cNvSpPr>
            <a:spLocks noGrp="1"/>
          </p:cNvSpPr>
          <p:nvPr>
            <p:ph type="title"/>
          </p:nvPr>
        </p:nvSpPr>
        <p:spPr/>
        <p:txBody>
          <a:bodyPr>
            <a:normAutofit fontScale="90000"/>
          </a:bodyPr>
          <a:lstStyle/>
          <a:p>
            <a:r>
              <a:rPr lang="en-US" dirty="0"/>
              <a:t>Are both text and audio needed for speech alignment?</a:t>
            </a:r>
            <a:endParaRPr lang="en-IN" dirty="0"/>
          </a:p>
        </p:txBody>
      </p:sp>
      <p:sp>
        <p:nvSpPr>
          <p:cNvPr id="7" name="Slide Number Placeholder 6">
            <a:extLst>
              <a:ext uri="{FF2B5EF4-FFF2-40B4-BE49-F238E27FC236}">
                <a16:creationId xmlns:a16="http://schemas.microsoft.com/office/drawing/2014/main" id="{4883F342-099E-5E96-ABB9-6C08B4F42EDA}"/>
              </a:ext>
            </a:extLst>
          </p:cNvPr>
          <p:cNvSpPr>
            <a:spLocks noGrp="1"/>
          </p:cNvSpPr>
          <p:nvPr>
            <p:ph type="sldNum" sz="quarter" idx="12"/>
          </p:nvPr>
        </p:nvSpPr>
        <p:spPr/>
        <p:txBody>
          <a:bodyPr/>
          <a:lstStyle/>
          <a:p>
            <a:fld id="{AE17A532-D286-470D-AE82-1500C848B688}" type="slidenum">
              <a:rPr lang="en-US" smtClean="0"/>
              <a:pPr/>
              <a:t>47</a:t>
            </a:fld>
            <a:endParaRPr lang="en-US" dirty="0"/>
          </a:p>
        </p:txBody>
      </p:sp>
      <p:pic>
        <p:nvPicPr>
          <p:cNvPr id="9" name="Picture 8">
            <a:extLst>
              <a:ext uri="{FF2B5EF4-FFF2-40B4-BE49-F238E27FC236}">
                <a16:creationId xmlns:a16="http://schemas.microsoft.com/office/drawing/2014/main" id="{2F7347AF-59C9-B684-B7AF-195CE7886806}"/>
              </a:ext>
            </a:extLst>
          </p:cNvPr>
          <p:cNvPicPr>
            <a:picLocks noChangeAspect="1"/>
          </p:cNvPicPr>
          <p:nvPr/>
        </p:nvPicPr>
        <p:blipFill>
          <a:blip r:embed="rId2"/>
          <a:stretch>
            <a:fillRect/>
          </a:stretch>
        </p:blipFill>
        <p:spPr>
          <a:xfrm>
            <a:off x="4740191" y="1409878"/>
            <a:ext cx="7451809" cy="4649597"/>
          </a:xfrm>
          <a:prstGeom prst="rect">
            <a:avLst/>
          </a:prstGeom>
        </p:spPr>
      </p:pic>
    </p:spTree>
    <p:extLst>
      <p:ext uri="{BB962C8B-B14F-4D97-AF65-F5344CB8AC3E}">
        <p14:creationId xmlns:p14="http://schemas.microsoft.com/office/powerpoint/2010/main" val="1836911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82D88E-1949-6C84-E348-BEB412A036B7}"/>
              </a:ext>
            </a:extLst>
          </p:cNvPr>
          <p:cNvSpPr>
            <a:spLocks noGrp="1"/>
          </p:cNvSpPr>
          <p:nvPr>
            <p:ph idx="1"/>
          </p:nvPr>
        </p:nvSpPr>
        <p:spPr>
          <a:xfrm>
            <a:off x="147638" y="1128713"/>
            <a:ext cx="5805487" cy="1328737"/>
          </a:xfrm>
        </p:spPr>
        <p:txBody>
          <a:bodyPr>
            <a:normAutofit fontScale="92500" lnSpcReduction="20000"/>
          </a:bodyPr>
          <a:lstStyle/>
          <a:p>
            <a:r>
              <a:rPr lang="en-US" dirty="0"/>
              <a:t>Wav2Vec2.0, </a:t>
            </a:r>
            <a:r>
              <a:rPr lang="en-US" dirty="0" err="1"/>
              <a:t>HuBERT</a:t>
            </a:r>
            <a:r>
              <a:rPr lang="en-US" dirty="0"/>
              <a:t>, Data2Vec align well. </a:t>
            </a:r>
          </a:p>
          <a:p>
            <a:r>
              <a:rPr lang="en-US" dirty="0"/>
              <a:t>Data2Vec aligns best with both language and auditory brain regions</a:t>
            </a:r>
            <a:endParaRPr lang="en-IN" dirty="0"/>
          </a:p>
          <a:p>
            <a:endParaRPr lang="en-IN" dirty="0"/>
          </a:p>
        </p:txBody>
      </p:sp>
      <p:sp>
        <p:nvSpPr>
          <p:cNvPr id="3" name="Date Placeholder 2">
            <a:extLst>
              <a:ext uri="{FF2B5EF4-FFF2-40B4-BE49-F238E27FC236}">
                <a16:creationId xmlns:a16="http://schemas.microsoft.com/office/drawing/2014/main" id="{FD26C165-BC9B-82C6-5C67-AE720EDB1C75}"/>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D7A0CA3D-A37F-1B5F-89F7-CEC35F2B84CB}"/>
              </a:ext>
            </a:extLst>
          </p:cNvPr>
          <p:cNvSpPr>
            <a:spLocks noGrp="1"/>
          </p:cNvSpPr>
          <p:nvPr>
            <p:ph idx="13"/>
          </p:nvPr>
        </p:nvSpPr>
        <p:spPr>
          <a:xfrm>
            <a:off x="147638" y="6167450"/>
            <a:ext cx="12044362" cy="365125"/>
          </a:xfrm>
        </p:spPr>
        <p:txBody>
          <a:bodyPr/>
          <a:lstStyle/>
          <a:p>
            <a:r>
              <a:rPr lang="en-IN" dirty="0"/>
              <a:t>Oota, Subba Reddy, Khushbu Pahwa, Mounika Marreddy, Manish Gupta, and Bapi S. Raju. "Neural architecture of speech." In </a:t>
            </a:r>
            <a:r>
              <a:rPr lang="en-IN" i="1" dirty="0"/>
              <a:t>ICASSP 2023-2023 IEEE International Conference on Acoustics, Speech and Signal Processing (ICASSP)</a:t>
            </a:r>
            <a:r>
              <a:rPr lang="en-IN" dirty="0"/>
              <a:t>, pp. 1-5. IEEE, 2023.</a:t>
            </a:r>
          </a:p>
        </p:txBody>
      </p:sp>
      <p:sp>
        <p:nvSpPr>
          <p:cNvPr id="6" name="Title 5">
            <a:extLst>
              <a:ext uri="{FF2B5EF4-FFF2-40B4-BE49-F238E27FC236}">
                <a16:creationId xmlns:a16="http://schemas.microsoft.com/office/drawing/2014/main" id="{588B6119-5A7E-DBBA-3D27-5D72EFF350AB}"/>
              </a:ext>
            </a:extLst>
          </p:cNvPr>
          <p:cNvSpPr>
            <a:spLocks noGrp="1"/>
          </p:cNvSpPr>
          <p:nvPr>
            <p:ph type="title"/>
          </p:nvPr>
        </p:nvSpPr>
        <p:spPr/>
        <p:txBody>
          <a:bodyPr/>
          <a:lstStyle/>
          <a:p>
            <a:r>
              <a:rPr lang="en-US" dirty="0"/>
              <a:t>Which speech model aligns the best?</a:t>
            </a:r>
            <a:endParaRPr lang="en-IN" dirty="0"/>
          </a:p>
        </p:txBody>
      </p:sp>
      <p:sp>
        <p:nvSpPr>
          <p:cNvPr id="7" name="Slide Number Placeholder 6">
            <a:extLst>
              <a:ext uri="{FF2B5EF4-FFF2-40B4-BE49-F238E27FC236}">
                <a16:creationId xmlns:a16="http://schemas.microsoft.com/office/drawing/2014/main" id="{8F35FE03-6F91-C150-2B38-F307B2D24BB7}"/>
              </a:ext>
            </a:extLst>
          </p:cNvPr>
          <p:cNvSpPr>
            <a:spLocks noGrp="1"/>
          </p:cNvSpPr>
          <p:nvPr>
            <p:ph type="sldNum" sz="quarter" idx="12"/>
          </p:nvPr>
        </p:nvSpPr>
        <p:spPr/>
        <p:txBody>
          <a:bodyPr/>
          <a:lstStyle/>
          <a:p>
            <a:fld id="{AE17A532-D286-470D-AE82-1500C848B688}" type="slidenum">
              <a:rPr lang="en-US" smtClean="0"/>
              <a:pPr/>
              <a:t>48</a:t>
            </a:fld>
            <a:endParaRPr lang="en-US" dirty="0"/>
          </a:p>
        </p:txBody>
      </p:sp>
      <p:pic>
        <p:nvPicPr>
          <p:cNvPr id="12" name="Picture 11">
            <a:extLst>
              <a:ext uri="{FF2B5EF4-FFF2-40B4-BE49-F238E27FC236}">
                <a16:creationId xmlns:a16="http://schemas.microsoft.com/office/drawing/2014/main" id="{25FF9BFE-D35B-FE82-8766-256599A93DC1}"/>
              </a:ext>
            </a:extLst>
          </p:cNvPr>
          <p:cNvPicPr>
            <a:picLocks noChangeAspect="1"/>
          </p:cNvPicPr>
          <p:nvPr/>
        </p:nvPicPr>
        <p:blipFill>
          <a:blip r:embed="rId2"/>
          <a:stretch>
            <a:fillRect/>
          </a:stretch>
        </p:blipFill>
        <p:spPr>
          <a:xfrm>
            <a:off x="660669" y="2597911"/>
            <a:ext cx="4349481" cy="3557652"/>
          </a:xfrm>
          <a:prstGeom prst="rect">
            <a:avLst/>
          </a:prstGeom>
        </p:spPr>
      </p:pic>
      <p:pic>
        <p:nvPicPr>
          <p:cNvPr id="10" name="Content Placeholder 9">
            <a:extLst>
              <a:ext uri="{FF2B5EF4-FFF2-40B4-BE49-F238E27FC236}">
                <a16:creationId xmlns:a16="http://schemas.microsoft.com/office/drawing/2014/main" id="{FAA8028F-078F-195D-73C9-BFD9869932A2}"/>
              </a:ext>
            </a:extLst>
          </p:cNvPr>
          <p:cNvPicPr>
            <a:picLocks noGrp="1" noChangeAspect="1"/>
          </p:cNvPicPr>
          <p:nvPr>
            <p:ph idx="14"/>
          </p:nvPr>
        </p:nvPicPr>
        <p:blipFill>
          <a:blip r:embed="rId3"/>
          <a:stretch>
            <a:fillRect/>
          </a:stretch>
        </p:blipFill>
        <p:spPr>
          <a:xfrm>
            <a:off x="6954506" y="952501"/>
            <a:ext cx="4416505" cy="5167312"/>
          </a:xfrm>
          <a:prstGeom prst="rect">
            <a:avLst/>
          </a:prstGeom>
        </p:spPr>
      </p:pic>
    </p:spTree>
    <p:extLst>
      <p:ext uri="{BB962C8B-B14F-4D97-AF65-F5344CB8AC3E}">
        <p14:creationId xmlns:p14="http://schemas.microsoft.com/office/powerpoint/2010/main" val="3384736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A74599-6451-14FC-DACC-B7B8269EE289}"/>
              </a:ext>
            </a:extLst>
          </p:cNvPr>
          <p:cNvSpPr>
            <a:spLocks noGrp="1"/>
          </p:cNvSpPr>
          <p:nvPr>
            <p:ph idx="1"/>
          </p:nvPr>
        </p:nvSpPr>
        <p:spPr>
          <a:xfrm>
            <a:off x="147638" y="4362449"/>
            <a:ext cx="5805487" cy="1704975"/>
          </a:xfrm>
        </p:spPr>
        <p:txBody>
          <a:bodyPr>
            <a:normAutofit fontScale="70000" lnSpcReduction="20000"/>
          </a:bodyPr>
          <a:lstStyle/>
          <a:p>
            <a:r>
              <a:rPr lang="en-US" dirty="0"/>
              <a:t>8 tasks from Speech processing Universal </a:t>
            </a:r>
            <a:r>
              <a:rPr lang="en-US" dirty="0" err="1"/>
              <a:t>PERformance</a:t>
            </a:r>
            <a:r>
              <a:rPr lang="en-US" dirty="0"/>
              <a:t> Benchmark (SUPERB): </a:t>
            </a:r>
            <a:r>
              <a:rPr lang="en-IN" dirty="0"/>
              <a:t>Phoneme Recognition (PR), Automatic Speech Recognition (ASR), Keyword Spotting (KS), Intent Classification (IC), Speaker </a:t>
            </a:r>
            <a:r>
              <a:rPr lang="en-IN" dirty="0" err="1"/>
              <a:t>Diarization</a:t>
            </a:r>
            <a:r>
              <a:rPr lang="en-IN" dirty="0"/>
              <a:t> (SD), Speaker Verification (SV), Speaker Identification </a:t>
            </a:r>
            <a:r>
              <a:rPr lang="en-US" dirty="0"/>
              <a:t>(SID), and Emotion Recognition (ER)</a:t>
            </a:r>
          </a:p>
          <a:p>
            <a:endParaRPr lang="en-US" dirty="0"/>
          </a:p>
          <a:p>
            <a:endParaRPr lang="en-IN" dirty="0"/>
          </a:p>
          <a:p>
            <a:endParaRPr lang="en-IN" dirty="0"/>
          </a:p>
        </p:txBody>
      </p:sp>
      <p:sp>
        <p:nvSpPr>
          <p:cNvPr id="3" name="Date Placeholder 2">
            <a:extLst>
              <a:ext uri="{FF2B5EF4-FFF2-40B4-BE49-F238E27FC236}">
                <a16:creationId xmlns:a16="http://schemas.microsoft.com/office/drawing/2014/main" id="{95F22280-D47B-F6C5-E5A8-EE65D5643D14}"/>
              </a:ext>
            </a:extLst>
          </p:cNvPr>
          <p:cNvSpPr>
            <a:spLocks noGrp="1"/>
          </p:cNvSpPr>
          <p:nvPr>
            <p:ph type="dt" sz="half" idx="10"/>
          </p:nvPr>
        </p:nvSpPr>
        <p:spPr/>
        <p:txBody>
          <a:bodyPr/>
          <a:lstStyle/>
          <a:p>
            <a:fld id="{73F4066A-28B7-45A2-B0C4-83084B4C1885}" type="datetime1">
              <a:rPr lang="en-US" smtClean="0"/>
              <a:t>28-Dec-25</a:t>
            </a:fld>
            <a:endParaRPr lang="en-US" dirty="0"/>
          </a:p>
        </p:txBody>
      </p:sp>
      <p:sp>
        <p:nvSpPr>
          <p:cNvPr id="4" name="Content Placeholder 3">
            <a:extLst>
              <a:ext uri="{FF2B5EF4-FFF2-40B4-BE49-F238E27FC236}">
                <a16:creationId xmlns:a16="http://schemas.microsoft.com/office/drawing/2014/main" id="{6C663476-9467-7B9D-8FB9-723E3AB8F5AB}"/>
              </a:ext>
            </a:extLst>
          </p:cNvPr>
          <p:cNvSpPr>
            <a:spLocks noGrp="1"/>
          </p:cNvSpPr>
          <p:nvPr>
            <p:ph idx="13"/>
          </p:nvPr>
        </p:nvSpPr>
        <p:spPr>
          <a:xfrm>
            <a:off x="147638" y="6167450"/>
            <a:ext cx="12044362" cy="365125"/>
          </a:xfrm>
        </p:spPr>
        <p:txBody>
          <a:bodyPr/>
          <a:lstStyle/>
          <a:p>
            <a:r>
              <a:rPr lang="en-IN" dirty="0"/>
              <a:t>Oota, Subba Reddy, Veeral Agarwal, Mounika Marreddy, Manish Gupta, and Raju </a:t>
            </a:r>
            <a:r>
              <a:rPr lang="en-IN" dirty="0" err="1"/>
              <a:t>Surampudi</a:t>
            </a:r>
            <a:r>
              <a:rPr lang="en-IN" dirty="0"/>
              <a:t> Bapi. "Speech </a:t>
            </a:r>
            <a:r>
              <a:rPr lang="en-IN" dirty="0" err="1"/>
              <a:t>taskonomy</a:t>
            </a:r>
            <a:r>
              <a:rPr lang="en-IN" dirty="0"/>
              <a:t>: Which speech tasks are the most predictive of </a:t>
            </a:r>
            <a:r>
              <a:rPr lang="en-IN" dirty="0" err="1"/>
              <a:t>fmri</a:t>
            </a:r>
            <a:r>
              <a:rPr lang="en-IN" dirty="0"/>
              <a:t> brain activity?." In </a:t>
            </a:r>
            <a:r>
              <a:rPr lang="en-IN" i="1" dirty="0"/>
              <a:t>INTERSPEECH 2023-24th INTERSPEECH Conference</a:t>
            </a:r>
            <a:r>
              <a:rPr lang="en-IN" dirty="0"/>
              <a:t>, pp. 5167-5171. 2023.</a:t>
            </a:r>
          </a:p>
        </p:txBody>
      </p:sp>
      <p:sp>
        <p:nvSpPr>
          <p:cNvPr id="5" name="Content Placeholder 4">
            <a:extLst>
              <a:ext uri="{FF2B5EF4-FFF2-40B4-BE49-F238E27FC236}">
                <a16:creationId xmlns:a16="http://schemas.microsoft.com/office/drawing/2014/main" id="{EACB067C-1C16-24C5-1DD7-7A73978BA72F}"/>
              </a:ext>
            </a:extLst>
          </p:cNvPr>
          <p:cNvSpPr>
            <a:spLocks noGrp="1"/>
          </p:cNvSpPr>
          <p:nvPr>
            <p:ph idx="14"/>
          </p:nvPr>
        </p:nvSpPr>
        <p:spPr>
          <a:xfrm>
            <a:off x="6234113" y="4362449"/>
            <a:ext cx="5805487" cy="1704976"/>
          </a:xfrm>
        </p:spPr>
        <p:txBody>
          <a:bodyPr>
            <a:normAutofit fontScale="77500" lnSpcReduction="20000"/>
          </a:bodyPr>
          <a:lstStyle/>
          <a:p>
            <a:r>
              <a:rPr lang="en-US" dirty="0"/>
              <a:t>ASR finetuning (middle layers) yields the best encoding performance for the whole brain, language and auditory regions.</a:t>
            </a:r>
          </a:p>
          <a:p>
            <a:r>
              <a:rPr lang="en-US" dirty="0"/>
              <a:t>Finetuning on ER, SID and IC leads to the best alignment for the early auditory cortex.</a:t>
            </a:r>
            <a:endParaRPr lang="en-IN" dirty="0"/>
          </a:p>
        </p:txBody>
      </p:sp>
      <p:sp>
        <p:nvSpPr>
          <p:cNvPr id="6" name="Title 5">
            <a:extLst>
              <a:ext uri="{FF2B5EF4-FFF2-40B4-BE49-F238E27FC236}">
                <a16:creationId xmlns:a16="http://schemas.microsoft.com/office/drawing/2014/main" id="{C29CC156-FB14-37EF-91F6-780B661AB872}"/>
              </a:ext>
            </a:extLst>
          </p:cNvPr>
          <p:cNvSpPr>
            <a:spLocks noGrp="1"/>
          </p:cNvSpPr>
          <p:nvPr>
            <p:ph type="title"/>
          </p:nvPr>
        </p:nvSpPr>
        <p:spPr/>
        <p:txBody>
          <a:bodyPr>
            <a:normAutofit fontScale="90000"/>
          </a:bodyPr>
          <a:lstStyle/>
          <a:p>
            <a:r>
              <a:rPr lang="en-US" dirty="0"/>
              <a:t>Which Speech Tasks are the most Predictive of fMRI Brain Activity? </a:t>
            </a:r>
            <a:endParaRPr lang="en-IN" dirty="0"/>
          </a:p>
        </p:txBody>
      </p:sp>
      <p:sp>
        <p:nvSpPr>
          <p:cNvPr id="7" name="Slide Number Placeholder 6">
            <a:extLst>
              <a:ext uri="{FF2B5EF4-FFF2-40B4-BE49-F238E27FC236}">
                <a16:creationId xmlns:a16="http://schemas.microsoft.com/office/drawing/2014/main" id="{9626092E-7BDD-F9B1-23D3-6AAA18E93071}"/>
              </a:ext>
            </a:extLst>
          </p:cNvPr>
          <p:cNvSpPr>
            <a:spLocks noGrp="1"/>
          </p:cNvSpPr>
          <p:nvPr>
            <p:ph type="sldNum" sz="quarter" idx="12"/>
          </p:nvPr>
        </p:nvSpPr>
        <p:spPr/>
        <p:txBody>
          <a:bodyPr/>
          <a:lstStyle/>
          <a:p>
            <a:fld id="{AE17A532-D286-470D-AE82-1500C848B688}" type="slidenum">
              <a:rPr lang="en-US" smtClean="0"/>
              <a:pPr/>
              <a:t>49</a:t>
            </a:fld>
            <a:endParaRPr lang="en-US" dirty="0"/>
          </a:p>
        </p:txBody>
      </p:sp>
      <p:pic>
        <p:nvPicPr>
          <p:cNvPr id="8" name="Picture 7">
            <a:extLst>
              <a:ext uri="{FF2B5EF4-FFF2-40B4-BE49-F238E27FC236}">
                <a16:creationId xmlns:a16="http://schemas.microsoft.com/office/drawing/2014/main" id="{05B8FB74-1517-B343-93E2-0DEC7204A8C9}"/>
              </a:ext>
            </a:extLst>
          </p:cNvPr>
          <p:cNvPicPr>
            <a:picLocks noChangeAspect="1"/>
          </p:cNvPicPr>
          <p:nvPr/>
        </p:nvPicPr>
        <p:blipFill>
          <a:blip r:embed="rId2"/>
          <a:stretch>
            <a:fillRect/>
          </a:stretch>
        </p:blipFill>
        <p:spPr>
          <a:xfrm>
            <a:off x="2062163" y="1052526"/>
            <a:ext cx="8921942" cy="3057817"/>
          </a:xfrm>
          <a:prstGeom prst="rect">
            <a:avLst/>
          </a:prstGeom>
        </p:spPr>
      </p:pic>
    </p:spTree>
    <p:extLst>
      <p:ext uri="{BB962C8B-B14F-4D97-AF65-F5344CB8AC3E}">
        <p14:creationId xmlns:p14="http://schemas.microsoft.com/office/powerpoint/2010/main" val="2848021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351F05B3-CC3F-7536-05C9-27C849DF2388}"/>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50D8EEF1-47C6-197F-2199-0A2E9F737133}"/>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Agenda</a:t>
            </a:r>
            <a:endParaRPr/>
          </a:p>
        </p:txBody>
      </p:sp>
      <p:sp>
        <p:nvSpPr>
          <p:cNvPr id="155" name="Google Shape;155;p2">
            <a:extLst>
              <a:ext uri="{FF2B5EF4-FFF2-40B4-BE49-F238E27FC236}">
                <a16:creationId xmlns:a16="http://schemas.microsoft.com/office/drawing/2014/main" id="{B0D6073E-6A67-94A1-64AD-2A2AF1ADB14C}"/>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buSzPts val="2800"/>
            </a:pPr>
            <a:r>
              <a:rPr lang="en-US" dirty="0"/>
              <a:t>Introduction to the tutorial [10 min]</a:t>
            </a:r>
          </a:p>
          <a:p>
            <a:pPr marL="228600" lvl="0" indent="-228600">
              <a:buSzPts val="2800"/>
            </a:pPr>
            <a:r>
              <a:rPr lang="en-US" dirty="0">
                <a:solidFill>
                  <a:schemeClr val="tx1"/>
                </a:solidFill>
              </a:rPr>
              <a:t>Introduction to Brain Encoding and Decoding [50 min]</a:t>
            </a:r>
          </a:p>
          <a:p>
            <a:pPr marL="685800" lvl="1" indent="-228600">
              <a:buSzPts val="2800"/>
            </a:pPr>
            <a:r>
              <a:rPr lang="en-US" dirty="0">
                <a:solidFill>
                  <a:schemeClr val="tx1"/>
                </a:solidFill>
              </a:rPr>
              <a:t>Brain Encoding/Decoding and applications</a:t>
            </a:r>
          </a:p>
          <a:p>
            <a:pPr marL="685800" lvl="1" indent="-228600">
              <a:buSzPts val="2800"/>
            </a:pPr>
            <a:r>
              <a:rPr lang="en-IN" dirty="0"/>
              <a:t>Introduction to popular datasets</a:t>
            </a:r>
          </a:p>
          <a:p>
            <a:pPr marL="685800" lvl="1" indent="-228600">
              <a:buSzPts val="2800"/>
            </a:pPr>
            <a:r>
              <a:rPr lang="en-US" dirty="0">
                <a:solidFill>
                  <a:schemeClr val="tx1"/>
                </a:solidFill>
              </a:rPr>
              <a:t>Text Stimulus Representations</a:t>
            </a:r>
          </a:p>
          <a:p>
            <a:pPr marL="685800" lvl="1" indent="-228600">
              <a:buSzPts val="2800"/>
            </a:pPr>
            <a:r>
              <a:rPr lang="en-US" dirty="0">
                <a:solidFill>
                  <a:schemeClr val="tx1"/>
                </a:solidFill>
              </a:rPr>
              <a:t>Alignment Between AI Models and Human Brain Language Comprehension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dirty="0"/>
              <a:t>Coffee Break &amp; Networking [30 min]</a:t>
            </a:r>
          </a:p>
          <a:p>
            <a:pPr marL="228600" lvl="0" indent="-228600">
              <a:buSzPts val="2800"/>
            </a:pPr>
            <a:r>
              <a:rPr lang="en-US" dirty="0"/>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dirty="0"/>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35B27E85-5AC1-C3E3-BCB4-FD78FB399161}"/>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3622264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0BF890F7-C450-09F6-DCAF-550BB6F0E732}"/>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F80333FD-9D5D-66A1-F1FF-B95FD1374FD1}"/>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Agenda</a:t>
            </a:r>
            <a:endParaRPr/>
          </a:p>
        </p:txBody>
      </p:sp>
      <p:sp>
        <p:nvSpPr>
          <p:cNvPr id="155" name="Google Shape;155;p2">
            <a:extLst>
              <a:ext uri="{FF2B5EF4-FFF2-40B4-BE49-F238E27FC236}">
                <a16:creationId xmlns:a16="http://schemas.microsoft.com/office/drawing/2014/main" id="{20838685-5E10-9255-DF8D-2C613541AEA9}"/>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228600">
              <a:buSzPts val="2800"/>
            </a:pPr>
            <a:r>
              <a:rPr lang="en-US" dirty="0"/>
              <a:t>Introduction to the tutorial [10 min]</a:t>
            </a:r>
          </a:p>
          <a:p>
            <a:pPr marL="228600" lvl="0" indent="-228600">
              <a:buSzPts val="2800"/>
            </a:pPr>
            <a:r>
              <a:rPr lang="en-US" dirty="0"/>
              <a:t>Introduction to Brain Encoding and Decoding [50 min]</a:t>
            </a:r>
          </a:p>
          <a:p>
            <a:pPr marL="228600" lvl="0" indent="-228600">
              <a:buSzPts val="2800"/>
            </a:pPr>
            <a:r>
              <a:rPr lang="en-US" b="1" dirty="0">
                <a:solidFill>
                  <a:srgbClr val="EE0000"/>
                </a:solidFill>
              </a:rPr>
              <a:t>Brain Encoding: Scaling Laws, </a:t>
            </a:r>
            <a:r>
              <a:rPr lang="en-US" b="1" dirty="0" err="1">
                <a:solidFill>
                  <a:srgbClr val="EE0000"/>
                </a:solidFill>
              </a:rPr>
              <a:t>Multilinguality</a:t>
            </a:r>
            <a:r>
              <a:rPr lang="en-US" b="1" dirty="0">
                <a:solidFill>
                  <a:srgbClr val="EE0000"/>
                </a:solidFill>
              </a:rPr>
              <a:t>, Multimodal and Instruction-tuned Models [60 min]</a:t>
            </a:r>
          </a:p>
          <a:p>
            <a:pPr marL="228600" lvl="0" indent="-228600">
              <a:buSzPts val="2800"/>
            </a:pPr>
            <a:r>
              <a:rPr lang="en-US" dirty="0"/>
              <a:t>Coffee Break &amp; Networking [30 min]</a:t>
            </a:r>
          </a:p>
          <a:p>
            <a:pPr marL="228600" lvl="0" indent="-228600">
              <a:buSzPts val="2800"/>
            </a:pPr>
            <a:r>
              <a:rPr lang="en-US" dirty="0"/>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dirty="0"/>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1512B010-5506-CD72-E08F-1A92B38E6EF8}"/>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755500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6C6D30A0-ED37-E9EF-E0DB-FF8641EB89E0}"/>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70524B74-FD56-75F0-1861-631662487BDD}"/>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Agenda</a:t>
            </a:r>
            <a:endParaRPr/>
          </a:p>
        </p:txBody>
      </p:sp>
      <p:sp>
        <p:nvSpPr>
          <p:cNvPr id="155" name="Google Shape;155;p2">
            <a:extLst>
              <a:ext uri="{FF2B5EF4-FFF2-40B4-BE49-F238E27FC236}">
                <a16:creationId xmlns:a16="http://schemas.microsoft.com/office/drawing/2014/main" id="{AD926C81-BB0E-7FBF-CB2B-F33BB6CB6A3D}"/>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228600">
              <a:buSzPts val="2800"/>
            </a:pPr>
            <a:r>
              <a:rPr lang="en-US" dirty="0"/>
              <a:t>Introduction to the tutorial [10 min]</a:t>
            </a:r>
          </a:p>
          <a:p>
            <a:pPr marL="228600" lvl="0" indent="-228600">
              <a:buSzPts val="2800"/>
            </a:pPr>
            <a:r>
              <a:rPr lang="en-US" dirty="0"/>
              <a:t>Introduction to Brain Encoding and Decoding [50 min]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b="1" dirty="0">
                <a:solidFill>
                  <a:srgbClr val="EE0000"/>
                </a:solidFill>
              </a:rPr>
              <a:t>Coffee Break &amp; Networking [30 min]</a:t>
            </a:r>
          </a:p>
          <a:p>
            <a:pPr marL="228600" lvl="0" indent="-228600">
              <a:buSzPts val="2800"/>
            </a:pPr>
            <a:r>
              <a:rPr lang="en-US" dirty="0"/>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dirty="0"/>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DDAD1368-7E11-A8A3-BF06-94D623DD3707}"/>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3395763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EBCAE88B-EF98-C16C-FB5A-835CD891E68C}"/>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5A9EC91C-2A4D-15B4-45B4-319747530E08}"/>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Agenda</a:t>
            </a:r>
            <a:endParaRPr/>
          </a:p>
        </p:txBody>
      </p:sp>
      <p:sp>
        <p:nvSpPr>
          <p:cNvPr id="155" name="Google Shape;155;p2">
            <a:extLst>
              <a:ext uri="{FF2B5EF4-FFF2-40B4-BE49-F238E27FC236}">
                <a16:creationId xmlns:a16="http://schemas.microsoft.com/office/drawing/2014/main" id="{FB18BF14-5E26-25A6-25CE-80C7FFDFDA95}"/>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228600">
              <a:buSzPts val="2800"/>
            </a:pPr>
            <a:r>
              <a:rPr lang="en-US" dirty="0"/>
              <a:t>Introduction to the tutorial [10 min]</a:t>
            </a:r>
          </a:p>
          <a:p>
            <a:pPr marL="228600" lvl="0" indent="-228600">
              <a:buSzPts val="2800"/>
            </a:pPr>
            <a:r>
              <a:rPr lang="en-US" dirty="0"/>
              <a:t>Introduction to Brain Encoding and Decoding [50 min]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dirty="0"/>
              <a:t>Coffee Break &amp; Networking [30 min]</a:t>
            </a:r>
          </a:p>
          <a:p>
            <a:pPr marL="228600" lvl="0" indent="-228600">
              <a:buSzPts val="2800"/>
            </a:pPr>
            <a:r>
              <a:rPr lang="en-US" b="1" dirty="0">
                <a:solidFill>
                  <a:srgbClr val="EE0000"/>
                </a:solidFill>
              </a:rPr>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dirty="0"/>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F2A44648-7DE2-8EA7-E85C-375D53BB57C9}"/>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3046647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146853C2-D6C6-E05B-FC08-C15821F25956}"/>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E7D7D5DB-4078-EEC3-56EE-5B44452FB9A5}"/>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Agenda</a:t>
            </a:r>
            <a:endParaRPr/>
          </a:p>
        </p:txBody>
      </p:sp>
      <p:sp>
        <p:nvSpPr>
          <p:cNvPr id="155" name="Google Shape;155;p2">
            <a:extLst>
              <a:ext uri="{FF2B5EF4-FFF2-40B4-BE49-F238E27FC236}">
                <a16:creationId xmlns:a16="http://schemas.microsoft.com/office/drawing/2014/main" id="{6AEC091E-A2E4-8C1D-7D7F-961D91546F4C}"/>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228600">
              <a:buSzPts val="2800"/>
            </a:pPr>
            <a:r>
              <a:rPr lang="en-US" dirty="0"/>
              <a:t>Introduction to the tutorial [10 min]</a:t>
            </a:r>
          </a:p>
          <a:p>
            <a:pPr marL="228600" lvl="0" indent="-228600">
              <a:buSzPts val="2800"/>
            </a:pPr>
            <a:r>
              <a:rPr lang="en-US" dirty="0"/>
              <a:t>Introduction to Brain Encoding and Decoding [50 min]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dirty="0"/>
              <a:t>Coffee Break &amp; Networking [30 min]</a:t>
            </a:r>
          </a:p>
          <a:p>
            <a:pPr marL="228600" lvl="0" indent="-228600">
              <a:buSzPts val="2800"/>
            </a:pPr>
            <a:r>
              <a:rPr lang="en-US" dirty="0"/>
              <a:t>Brain-informed Fine-tuning of Language Models [30 min]</a:t>
            </a:r>
          </a:p>
          <a:p>
            <a:pPr marL="228600" lvl="0" indent="-228600">
              <a:buSzPts val="2800"/>
            </a:pPr>
            <a:r>
              <a:rPr lang="en-US" b="1" dirty="0">
                <a:solidFill>
                  <a:srgbClr val="EE0000"/>
                </a:solidFill>
              </a:rPr>
              <a:t>Brain-based Interpretability and Causal Testing of AI Models [20 min]</a:t>
            </a:r>
          </a:p>
          <a:p>
            <a:pPr marL="228600" lvl="0" indent="-228600">
              <a:buSzPts val="2800"/>
            </a:pPr>
            <a:r>
              <a:rPr lang="en-US" dirty="0"/>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B9376264-E027-5F47-4EA2-420CBCB90CB6}"/>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38631280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7609F5D4-002A-819D-ABA6-523866495918}"/>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7600C59B-34FD-CA4E-370A-84847632FB73}"/>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Agenda</a:t>
            </a:r>
            <a:endParaRPr/>
          </a:p>
        </p:txBody>
      </p:sp>
      <p:sp>
        <p:nvSpPr>
          <p:cNvPr id="155" name="Google Shape;155;p2">
            <a:extLst>
              <a:ext uri="{FF2B5EF4-FFF2-40B4-BE49-F238E27FC236}">
                <a16:creationId xmlns:a16="http://schemas.microsoft.com/office/drawing/2014/main" id="{C7A9330A-4706-C819-A69E-BEFBA6D5604F}"/>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228600">
              <a:buSzPts val="2800"/>
            </a:pPr>
            <a:r>
              <a:rPr lang="en-US" dirty="0"/>
              <a:t>Introduction to the tutorial [10 min]</a:t>
            </a:r>
          </a:p>
          <a:p>
            <a:pPr marL="228600" lvl="0" indent="-228600">
              <a:buSzPts val="2800"/>
            </a:pPr>
            <a:r>
              <a:rPr lang="en-US" dirty="0"/>
              <a:t>Introduction to Brain Encoding and Decoding [50 min]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dirty="0"/>
              <a:t>Coffee Break &amp; Networking [30 min]</a:t>
            </a:r>
          </a:p>
          <a:p>
            <a:pPr marL="228600" lvl="0" indent="-228600">
              <a:buSzPts val="2800"/>
            </a:pPr>
            <a:r>
              <a:rPr lang="en-US" dirty="0"/>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b="1" dirty="0">
                <a:solidFill>
                  <a:srgbClr val="EE0000"/>
                </a:solidFill>
              </a:rPr>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7E8FC8B4-719E-C622-1DEE-C9C2B2280FD2}"/>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937469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BE0047D7-AD5C-A811-356E-4235F1B46447}"/>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533AC0FF-2E97-B717-EE71-D745D425506D}"/>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Agenda</a:t>
            </a:r>
            <a:endParaRPr/>
          </a:p>
        </p:txBody>
      </p:sp>
      <p:sp>
        <p:nvSpPr>
          <p:cNvPr id="155" name="Google Shape;155;p2">
            <a:extLst>
              <a:ext uri="{FF2B5EF4-FFF2-40B4-BE49-F238E27FC236}">
                <a16:creationId xmlns:a16="http://schemas.microsoft.com/office/drawing/2014/main" id="{58BDFBCA-0457-17A8-38EC-490DB41DFA42}"/>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228600">
              <a:buSzPts val="2800"/>
            </a:pPr>
            <a:r>
              <a:rPr lang="en-US" dirty="0"/>
              <a:t>Introduction to the tutorial [10 min]</a:t>
            </a:r>
          </a:p>
          <a:p>
            <a:pPr marL="228600" lvl="0" indent="-228600">
              <a:buSzPts val="2800"/>
            </a:pPr>
            <a:r>
              <a:rPr lang="en-US" dirty="0"/>
              <a:t>Introduction to Brain Encoding and Decoding [50 min]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dirty="0"/>
              <a:t>Coffee Break &amp; Networking [30 min]</a:t>
            </a:r>
          </a:p>
          <a:p>
            <a:pPr marL="228600" lvl="0" indent="-228600">
              <a:buSzPts val="2800"/>
            </a:pPr>
            <a:r>
              <a:rPr lang="en-US" dirty="0"/>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dirty="0"/>
              <a:t>Brain Decoding [30 min]</a:t>
            </a:r>
          </a:p>
          <a:p>
            <a:pPr marL="228600" lvl="0" indent="-228600">
              <a:buSzPts val="2800"/>
            </a:pPr>
            <a:r>
              <a:rPr lang="en-US" b="1" dirty="0">
                <a:solidFill>
                  <a:srgbClr val="EE0000"/>
                </a:solidFill>
              </a:rPr>
              <a:t>Summary and Future Trends [10 min]</a:t>
            </a:r>
            <a:endParaRPr b="1" dirty="0">
              <a:solidFill>
                <a:srgbClr val="EE0000"/>
              </a:solidFill>
            </a:endParaRPr>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CA727E5A-6343-EF06-2FA0-1710D83D8732}"/>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4179519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24"/>
        <p:cNvGrpSpPr/>
        <p:nvPr/>
      </p:nvGrpSpPr>
      <p:grpSpPr>
        <a:xfrm>
          <a:off x="0" y="0"/>
          <a:ext cx="0" cy="0"/>
          <a:chOff x="0" y="0"/>
          <a:chExt cx="0" cy="0"/>
        </a:xfrm>
      </p:grpSpPr>
      <p:sp>
        <p:nvSpPr>
          <p:cNvPr id="3025" name="Google Shape;3025;p209"/>
          <p:cNvSpPr txBox="1">
            <a:spLocks noGrp="1"/>
          </p:cNvSpPr>
          <p:nvPr>
            <p:ph type="title"/>
          </p:nvPr>
        </p:nvSpPr>
        <p:spPr>
          <a:xfrm>
            <a:off x="386135" y="174248"/>
            <a:ext cx="10515600" cy="8677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A big thank you!</a:t>
            </a:r>
            <a:endParaRPr/>
          </a:p>
        </p:txBody>
      </p:sp>
      <p:sp>
        <p:nvSpPr>
          <p:cNvPr id="3026" name="Google Shape;3026;p209"/>
          <p:cNvSpPr txBox="1"/>
          <p:nvPr/>
        </p:nvSpPr>
        <p:spPr>
          <a:xfrm>
            <a:off x="420491" y="1803799"/>
            <a:ext cx="8083413" cy="86777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000000"/>
              </a:buClr>
              <a:buSzPts val="2400"/>
              <a:buFont typeface="Arial"/>
              <a:buNone/>
            </a:pPr>
            <a:r>
              <a:rPr lang="en-IN" sz="2400" b="0" i="0" u="none" strike="noStrike" cap="none" dirty="0">
                <a:solidFill>
                  <a:srgbClr val="000000"/>
                </a:solidFill>
                <a:latin typeface="Calibri"/>
                <a:ea typeface="Calibri"/>
                <a:cs typeface="Calibri"/>
                <a:sym typeface="Calibri"/>
              </a:rPr>
              <a:t>Tutorial, Code and Material:</a:t>
            </a:r>
            <a:endParaRPr dirty="0"/>
          </a:p>
          <a:p>
            <a:pPr marL="0" marR="0" lvl="0" indent="0" algn="l" rtl="0">
              <a:lnSpc>
                <a:spcPct val="90000"/>
              </a:lnSpc>
              <a:spcBef>
                <a:spcPts val="1000"/>
              </a:spcBef>
              <a:spcAft>
                <a:spcPts val="0"/>
              </a:spcAft>
              <a:buClr>
                <a:srgbClr val="000000"/>
              </a:buClr>
              <a:buSzPts val="2400"/>
              <a:buFont typeface="Arial"/>
              <a:buNone/>
            </a:pPr>
            <a:r>
              <a:rPr lang="en-IN" sz="2400" b="0" i="0" u="none" strike="noStrike" cap="none" dirty="0">
                <a:solidFill>
                  <a:srgbClr val="000000"/>
                </a:solidFill>
                <a:latin typeface="Calibri"/>
                <a:ea typeface="Calibri"/>
                <a:cs typeface="Calibri"/>
                <a:sym typeface="Calibri"/>
              </a:rPr>
              <a:t>Material from AAAI 2026 Tutorial would be uploaded soon!</a:t>
            </a:r>
            <a:endParaRPr sz="2400" b="0" i="0" u="none" strike="noStrike" cap="none" dirty="0">
              <a:solidFill>
                <a:srgbClr val="000000"/>
              </a:solidFill>
              <a:latin typeface="Calibri"/>
              <a:ea typeface="Calibri"/>
              <a:cs typeface="Calibri"/>
              <a:sym typeface="Calibri"/>
            </a:endParaRPr>
          </a:p>
        </p:txBody>
      </p:sp>
      <p:sp>
        <p:nvSpPr>
          <p:cNvPr id="3028" name="Google Shape;3028;p209"/>
          <p:cNvSpPr txBox="1"/>
          <p:nvPr/>
        </p:nvSpPr>
        <p:spPr>
          <a:xfrm>
            <a:off x="420491" y="3013561"/>
            <a:ext cx="6593773" cy="71917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IN" sz="1800" b="0" i="0" u="none" strike="noStrike" cap="none" dirty="0">
                <a:solidFill>
                  <a:srgbClr val="000000"/>
                </a:solidFill>
                <a:latin typeface="Calibri"/>
                <a:ea typeface="Calibri"/>
                <a:cs typeface="Calibri"/>
                <a:sym typeface="Calibri"/>
              </a:rPr>
              <a:t>(Past): Deep Learning for Brain Encoding and Decoding, Cogsci-2022 </a:t>
            </a:r>
            <a:endParaRPr dirty="0"/>
          </a:p>
          <a:p>
            <a:pPr marL="0" marR="0" lvl="0" indent="0" algn="l" rtl="0">
              <a:lnSpc>
                <a:spcPct val="90000"/>
              </a:lnSpc>
              <a:spcBef>
                <a:spcPts val="1000"/>
              </a:spcBef>
              <a:spcAft>
                <a:spcPts val="0"/>
              </a:spcAft>
              <a:buClr>
                <a:srgbClr val="000000"/>
              </a:buClr>
              <a:buSzPts val="1800"/>
              <a:buFont typeface="Arial"/>
              <a:buNone/>
            </a:pPr>
            <a:r>
              <a:rPr lang="en-IN" sz="1800" b="0" i="0" u="sng" strike="noStrike" cap="none" dirty="0">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https://tinyurl.com/DL4Brain</a:t>
            </a:r>
            <a:endParaRPr sz="1800" b="0" i="0" u="none" strike="noStrike" cap="none" dirty="0">
              <a:solidFill>
                <a:srgbClr val="000000"/>
              </a:solidFill>
              <a:latin typeface="Calibri"/>
              <a:ea typeface="Calibri"/>
              <a:cs typeface="Calibri"/>
              <a:sym typeface="Calibri"/>
            </a:endParaRPr>
          </a:p>
        </p:txBody>
      </p:sp>
      <p:sp>
        <p:nvSpPr>
          <p:cNvPr id="3032" name="Google Shape;3032;p209"/>
          <p:cNvSpPr txBox="1"/>
          <p:nvPr/>
        </p:nvSpPr>
        <p:spPr>
          <a:xfrm>
            <a:off x="420491" y="3959496"/>
            <a:ext cx="8792089" cy="71917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IN" sz="1800" b="0" i="0" u="none" strike="noStrike" cap="none" dirty="0">
                <a:solidFill>
                  <a:srgbClr val="000000"/>
                </a:solidFill>
                <a:latin typeface="Calibri"/>
                <a:ea typeface="Calibri"/>
                <a:cs typeface="Calibri"/>
                <a:sym typeface="Calibri"/>
              </a:rPr>
              <a:t>(Past): Language and the Brain: Deep Learning for Brain Encoding and Decoding, IJCNN 2023</a:t>
            </a:r>
            <a:endParaRPr dirty="0"/>
          </a:p>
          <a:p>
            <a:pPr marL="0" marR="0" lvl="0" indent="0" algn="l" rtl="0">
              <a:lnSpc>
                <a:spcPct val="90000"/>
              </a:lnSpc>
              <a:spcBef>
                <a:spcPts val="1000"/>
              </a:spcBef>
              <a:spcAft>
                <a:spcPts val="0"/>
              </a:spcAft>
              <a:buClr>
                <a:srgbClr val="000000"/>
              </a:buClr>
              <a:buSzPts val="1800"/>
              <a:buFont typeface="Arial"/>
              <a:buNone/>
            </a:pPr>
            <a:r>
              <a:rPr lang="en-IN" sz="1800" b="0" i="0" u="none" strike="noStrike" cap="none" dirty="0">
                <a:solidFill>
                  <a:srgbClr val="000000"/>
                </a:solidFill>
                <a:latin typeface="Calibri"/>
                <a:ea typeface="Calibri"/>
                <a:cs typeface="Calibri"/>
                <a:sym typeface="Calibri"/>
              </a:rPr>
              <a:t> </a:t>
            </a:r>
            <a:r>
              <a:rPr lang="en-IN" sz="1800" b="0" i="0" u="sng" strike="noStrike" cap="none"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https://tinyurl.com/DLBrainIJCNN2023</a:t>
            </a:r>
            <a:r>
              <a:rPr lang="en-IN" sz="1800" b="0" i="0" u="none" strike="noStrike" cap="none" dirty="0">
                <a:solidFill>
                  <a:srgbClr val="000000"/>
                </a:solidFill>
                <a:latin typeface="Calibri"/>
                <a:ea typeface="Calibri"/>
                <a:cs typeface="Calibri"/>
                <a:sym typeface="Calibri"/>
              </a:rPr>
              <a:t> </a:t>
            </a:r>
            <a:endParaRPr dirty="0"/>
          </a:p>
        </p:txBody>
      </p:sp>
      <p:pic>
        <p:nvPicPr>
          <p:cNvPr id="2" name="Google Shape;146;p1" descr="A picture containing person, wall, indoor, person&#10;&#10;Description automatically generated">
            <a:extLst>
              <a:ext uri="{FF2B5EF4-FFF2-40B4-BE49-F238E27FC236}">
                <a16:creationId xmlns:a16="http://schemas.microsoft.com/office/drawing/2014/main" id="{A54828DD-11D4-5148-3BB3-7C89090748FD}"/>
              </a:ext>
            </a:extLst>
          </p:cNvPr>
          <p:cNvPicPr preferRelativeResize="0"/>
          <p:nvPr/>
        </p:nvPicPr>
        <p:blipFill rotWithShape="1">
          <a:blip r:embed="rId5">
            <a:alphaModFix/>
          </a:blip>
          <a:srcRect/>
          <a:stretch/>
        </p:blipFill>
        <p:spPr>
          <a:xfrm>
            <a:off x="4862416" y="325072"/>
            <a:ext cx="1233584" cy="1307732"/>
          </a:xfrm>
          <a:prstGeom prst="rect">
            <a:avLst/>
          </a:prstGeom>
          <a:noFill/>
          <a:ln>
            <a:noFill/>
          </a:ln>
        </p:spPr>
      </p:pic>
      <p:pic>
        <p:nvPicPr>
          <p:cNvPr id="3" name="Google Shape;147;p1" descr="A picture containing person, person, wall, indoor&#10;&#10;Description automatically generated">
            <a:extLst>
              <a:ext uri="{FF2B5EF4-FFF2-40B4-BE49-F238E27FC236}">
                <a16:creationId xmlns:a16="http://schemas.microsoft.com/office/drawing/2014/main" id="{50D22BEB-26C2-76BA-AD84-EC864F36CFF2}"/>
              </a:ext>
            </a:extLst>
          </p:cNvPr>
          <p:cNvPicPr preferRelativeResize="0"/>
          <p:nvPr/>
        </p:nvPicPr>
        <p:blipFill rotWithShape="1">
          <a:blip r:embed="rId6">
            <a:alphaModFix/>
          </a:blip>
          <a:srcRect/>
          <a:stretch/>
        </p:blipFill>
        <p:spPr>
          <a:xfrm>
            <a:off x="8760220" y="325072"/>
            <a:ext cx="1176100" cy="1307733"/>
          </a:xfrm>
          <a:prstGeom prst="rect">
            <a:avLst/>
          </a:prstGeom>
          <a:noFill/>
          <a:ln>
            <a:noFill/>
          </a:ln>
        </p:spPr>
      </p:pic>
      <p:pic>
        <p:nvPicPr>
          <p:cNvPr id="4" name="Google Shape;148;p1" descr="A picture containing person, indoor, wearing, posing&#10;&#10;Description automatically generated">
            <a:extLst>
              <a:ext uri="{FF2B5EF4-FFF2-40B4-BE49-F238E27FC236}">
                <a16:creationId xmlns:a16="http://schemas.microsoft.com/office/drawing/2014/main" id="{5A7067BB-D805-FBF1-FE68-019B3ABE7B2A}"/>
              </a:ext>
            </a:extLst>
          </p:cNvPr>
          <p:cNvPicPr preferRelativeResize="0"/>
          <p:nvPr/>
        </p:nvPicPr>
        <p:blipFill rotWithShape="1">
          <a:blip r:embed="rId7">
            <a:alphaModFix/>
          </a:blip>
          <a:srcRect/>
          <a:stretch/>
        </p:blipFill>
        <p:spPr>
          <a:xfrm>
            <a:off x="10680379" y="325072"/>
            <a:ext cx="1233584" cy="1307733"/>
          </a:xfrm>
          <a:prstGeom prst="rect">
            <a:avLst/>
          </a:prstGeom>
          <a:noFill/>
          <a:ln>
            <a:noFill/>
          </a:ln>
        </p:spPr>
      </p:pic>
      <p:pic>
        <p:nvPicPr>
          <p:cNvPr id="5" name="Picture 2">
            <a:extLst>
              <a:ext uri="{FF2B5EF4-FFF2-40B4-BE49-F238E27FC236}">
                <a16:creationId xmlns:a16="http://schemas.microsoft.com/office/drawing/2014/main" id="{057C7D88-A6B9-2960-CAF0-E00B1D30497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636" r="24088" b="51594"/>
          <a:stretch>
            <a:fillRect/>
          </a:stretch>
        </p:blipFill>
        <p:spPr bwMode="auto">
          <a:xfrm>
            <a:off x="6840060" y="325071"/>
            <a:ext cx="1176100" cy="130502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3032;p209">
            <a:extLst>
              <a:ext uri="{FF2B5EF4-FFF2-40B4-BE49-F238E27FC236}">
                <a16:creationId xmlns:a16="http://schemas.microsoft.com/office/drawing/2014/main" id="{E9B563E0-D757-DF29-1B2C-743313A507B6}"/>
              </a:ext>
            </a:extLst>
          </p:cNvPr>
          <p:cNvSpPr txBox="1"/>
          <p:nvPr/>
        </p:nvSpPr>
        <p:spPr>
          <a:xfrm>
            <a:off x="420490" y="4869876"/>
            <a:ext cx="8792089" cy="968430"/>
          </a:xfrm>
          <a:prstGeom prst="rect">
            <a:avLst/>
          </a:prstGeom>
          <a:noFill/>
          <a:ln>
            <a:noFill/>
          </a:ln>
        </p:spPr>
        <p:txBody>
          <a:bodyPr spcFirstLastPara="1" wrap="square" lIns="91425" tIns="45700" rIns="91425" bIns="45700" anchor="t" anchorCtr="0">
            <a:spAutoFit/>
          </a:bodyPr>
          <a:lstStyle/>
          <a:p>
            <a:pPr lvl="0">
              <a:lnSpc>
                <a:spcPct val="90000"/>
              </a:lnSpc>
              <a:buSzPts val="1800"/>
            </a:pPr>
            <a:r>
              <a:rPr lang="en-IN" sz="1800" b="0" i="0" u="none" strike="noStrike" cap="none" dirty="0">
                <a:solidFill>
                  <a:srgbClr val="000000"/>
                </a:solidFill>
                <a:latin typeface="Calibri"/>
                <a:ea typeface="Calibri"/>
                <a:cs typeface="Calibri"/>
                <a:sym typeface="Calibri"/>
              </a:rPr>
              <a:t>(Past): </a:t>
            </a:r>
            <a:r>
              <a:rPr lang="en-US" sz="1800" dirty="0">
                <a:latin typeface="Calibri"/>
                <a:ea typeface="Calibri"/>
                <a:cs typeface="Calibri"/>
                <a:sym typeface="Calibri"/>
              </a:rPr>
              <a:t>Deep Neural Networks and Brain Alignment: Brain Encoding and Decoding</a:t>
            </a:r>
            <a:r>
              <a:rPr lang="en-IN" sz="1800" b="0" i="0" u="none" strike="noStrike" cap="none" dirty="0">
                <a:solidFill>
                  <a:srgbClr val="000000"/>
                </a:solidFill>
                <a:latin typeface="Calibri"/>
                <a:ea typeface="Calibri"/>
                <a:cs typeface="Calibri"/>
                <a:sym typeface="Calibri"/>
              </a:rPr>
              <a:t>, IJCAI 2023</a:t>
            </a:r>
            <a:endParaRPr dirty="0"/>
          </a:p>
          <a:p>
            <a:pPr lvl="0">
              <a:lnSpc>
                <a:spcPct val="90000"/>
              </a:lnSpc>
              <a:spcBef>
                <a:spcPts val="1000"/>
              </a:spcBef>
              <a:buSzPts val="1800"/>
            </a:pPr>
            <a:r>
              <a:rPr lang="en-IN" sz="1800" dirty="0">
                <a:solidFill>
                  <a:schemeClr val="tx1"/>
                </a:solidFill>
                <a:latin typeface="Calibri"/>
                <a:ea typeface="Calibri"/>
                <a:cs typeface="Calibri"/>
                <a:sym typeface="Calibri"/>
              </a:rPr>
              <a:t> </a:t>
            </a:r>
            <a:r>
              <a:rPr lang="en-IN" sz="1800" dirty="0">
                <a:solidFill>
                  <a:schemeClr val="tx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https://tinyurl.com/DLBrainIJCAI2023</a:t>
            </a:r>
            <a:r>
              <a:rPr lang="en-IN" sz="1800" dirty="0">
                <a:latin typeface="Calibri"/>
                <a:ea typeface="Calibri"/>
                <a:cs typeface="Calibri"/>
                <a:sym typeface="Calibri"/>
              </a:rPr>
              <a:t> </a:t>
            </a:r>
            <a:endParaRPr dirty="0"/>
          </a:p>
        </p:txBody>
      </p:sp>
      <p:sp>
        <p:nvSpPr>
          <p:cNvPr id="7" name="Slide Number Placeholder 6">
            <a:extLst>
              <a:ext uri="{FF2B5EF4-FFF2-40B4-BE49-F238E27FC236}">
                <a16:creationId xmlns:a16="http://schemas.microsoft.com/office/drawing/2014/main" id="{CF21FA68-AF50-2C90-47BB-4209AB253DD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IN" smtClean="0"/>
              <a:t>56</a:t>
            </a:fld>
            <a:endParaRPr lang="en-IN"/>
          </a:p>
        </p:txBody>
      </p:sp>
      <p:sp>
        <p:nvSpPr>
          <p:cNvPr id="8" name="Date Placeholder 7">
            <a:extLst>
              <a:ext uri="{FF2B5EF4-FFF2-40B4-BE49-F238E27FC236}">
                <a16:creationId xmlns:a16="http://schemas.microsoft.com/office/drawing/2014/main" id="{2308D5CA-C599-37DF-2CD6-287B3144DE10}"/>
              </a:ext>
            </a:extLst>
          </p:cNvPr>
          <p:cNvSpPr>
            <a:spLocks noGrp="1"/>
          </p:cNvSpPr>
          <p:nvPr>
            <p:ph type="dt" idx="10"/>
          </p:nvPr>
        </p:nvSpPr>
        <p:spPr/>
        <p:txBody>
          <a:bodyPr/>
          <a:lstStyle/>
          <a:p>
            <a:fld id="{84FD52B8-2A3B-4A17-BB2A-3CAFCA6D0DDF}" type="datetime1">
              <a:rPr lang="en-US" smtClean="0"/>
              <a:t>28-Dec-25</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037"/>
        <p:cNvGrpSpPr/>
        <p:nvPr/>
      </p:nvGrpSpPr>
      <p:grpSpPr>
        <a:xfrm>
          <a:off x="0" y="0"/>
          <a:ext cx="0" cy="0"/>
          <a:chOff x="0" y="0"/>
          <a:chExt cx="0" cy="0"/>
        </a:xfrm>
      </p:grpSpPr>
      <p:sp>
        <p:nvSpPr>
          <p:cNvPr id="3038" name="Google Shape;3038;p210"/>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Thanks!</a:t>
            </a:r>
            <a:endParaRPr/>
          </a:p>
        </p:txBody>
      </p:sp>
      <p:sp>
        <p:nvSpPr>
          <p:cNvPr id="3039" name="Google Shape;3039;p210"/>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IN" dirty="0"/>
              <a:t>Questions</a:t>
            </a:r>
            <a:endParaRPr dirty="0"/>
          </a:p>
          <a:p>
            <a:pPr marL="685800" lvl="1" indent="-228600" algn="l" rtl="0">
              <a:lnSpc>
                <a:spcPct val="90000"/>
              </a:lnSpc>
              <a:spcBef>
                <a:spcPts val="500"/>
              </a:spcBef>
              <a:spcAft>
                <a:spcPts val="0"/>
              </a:spcAft>
              <a:buClr>
                <a:schemeClr val="dk1"/>
              </a:buClr>
              <a:buSzPts val="2400"/>
              <a:buChar char="•"/>
            </a:pPr>
            <a:r>
              <a:rPr lang="en-IN" u="sng" dirty="0">
                <a:solidFill>
                  <a:schemeClr val="hlink"/>
                </a:solidFill>
                <a:hlinkClick r:id="rId3"/>
              </a:rPr>
              <a:t>subba-reddy.oota@inria.fr</a:t>
            </a:r>
            <a:endParaRPr lang="en-IN" u="sng" dirty="0">
              <a:solidFill>
                <a:schemeClr val="hlink"/>
              </a:solidFill>
            </a:endParaRPr>
          </a:p>
          <a:p>
            <a:pPr marL="685800" lvl="1" indent="-228600">
              <a:buSzPts val="2400"/>
            </a:pPr>
            <a:r>
              <a:rPr lang="en-IN" dirty="0">
                <a:hlinkClick r:id="rId4"/>
              </a:rPr>
              <a:t>tanchak@iitd.ac.in</a:t>
            </a:r>
            <a:endParaRPr dirty="0"/>
          </a:p>
          <a:p>
            <a:pPr marL="685800" lvl="1" indent="-228600" algn="l" rtl="0">
              <a:lnSpc>
                <a:spcPct val="90000"/>
              </a:lnSpc>
              <a:spcBef>
                <a:spcPts val="500"/>
              </a:spcBef>
              <a:spcAft>
                <a:spcPts val="0"/>
              </a:spcAft>
              <a:buClr>
                <a:schemeClr val="dk1"/>
              </a:buClr>
              <a:buSzPts val="2400"/>
              <a:buChar char="•"/>
            </a:pPr>
            <a:r>
              <a:rPr lang="en-IN" u="sng" dirty="0">
                <a:solidFill>
                  <a:schemeClr val="hlink"/>
                </a:solidFill>
                <a:hlinkClick r:id="rId5"/>
              </a:rPr>
              <a:t>gmanish@microsoft.com</a:t>
            </a:r>
            <a:endParaRPr dirty="0"/>
          </a:p>
          <a:p>
            <a:pPr marL="685800" lvl="1" indent="-228600" algn="l" rtl="0">
              <a:lnSpc>
                <a:spcPct val="90000"/>
              </a:lnSpc>
              <a:spcBef>
                <a:spcPts val="500"/>
              </a:spcBef>
              <a:spcAft>
                <a:spcPts val="0"/>
              </a:spcAft>
              <a:buClr>
                <a:schemeClr val="dk1"/>
              </a:buClr>
              <a:buSzPts val="2400"/>
              <a:buChar char="•"/>
            </a:pPr>
            <a:r>
              <a:rPr lang="en-IN" u="sng" dirty="0">
                <a:solidFill>
                  <a:schemeClr val="hlink"/>
                </a:solidFill>
                <a:hlinkClick r:id="rId6"/>
              </a:rPr>
              <a:t>raju.bapi@iiit.ac.in</a:t>
            </a:r>
            <a:endParaRPr dirty="0"/>
          </a:p>
          <a:p>
            <a:pPr marL="228600" lvl="0" indent="-228600" algn="l" rtl="0">
              <a:lnSpc>
                <a:spcPct val="90000"/>
              </a:lnSpc>
              <a:spcBef>
                <a:spcPts val="1000"/>
              </a:spcBef>
              <a:spcAft>
                <a:spcPts val="0"/>
              </a:spcAft>
              <a:buClr>
                <a:schemeClr val="dk1"/>
              </a:buClr>
              <a:buSzPts val="2800"/>
              <a:buChar char="•"/>
            </a:pPr>
            <a:r>
              <a:rPr lang="en-IN" dirty="0"/>
              <a:t>Connect with us:</a:t>
            </a:r>
            <a:endParaRPr dirty="0"/>
          </a:p>
          <a:p>
            <a:pPr marL="685800" lvl="1" indent="-228600" algn="l" rtl="0">
              <a:lnSpc>
                <a:spcPct val="90000"/>
              </a:lnSpc>
              <a:spcBef>
                <a:spcPts val="500"/>
              </a:spcBef>
              <a:spcAft>
                <a:spcPts val="0"/>
              </a:spcAft>
              <a:buClr>
                <a:schemeClr val="dk1"/>
              </a:buClr>
              <a:buSzPts val="2400"/>
              <a:buChar char="•"/>
            </a:pPr>
            <a:r>
              <a:rPr lang="en-IN" u="sng" dirty="0">
                <a:solidFill>
                  <a:schemeClr val="hlink"/>
                </a:solidFill>
                <a:hlinkClick r:id="rId7"/>
              </a:rPr>
              <a:t>https://www.linkedin.com/in/subba-reddy-oota-11a91254/</a:t>
            </a:r>
            <a:endParaRPr lang="en-IN" u="sng" dirty="0">
              <a:solidFill>
                <a:schemeClr val="hlink"/>
              </a:solidFill>
            </a:endParaRPr>
          </a:p>
          <a:p>
            <a:pPr marL="685800" lvl="1" indent="-228600">
              <a:buSzPts val="2400"/>
            </a:pPr>
            <a:r>
              <a:rPr lang="en-IN" dirty="0">
                <a:hlinkClick r:id="rId8"/>
              </a:rPr>
              <a:t>https://tanmoychak.com/</a:t>
            </a:r>
            <a:r>
              <a:rPr lang="en-IN" dirty="0"/>
              <a:t> </a:t>
            </a:r>
            <a:endParaRPr dirty="0"/>
          </a:p>
          <a:p>
            <a:pPr marL="685800" lvl="1" indent="-228600" algn="l" rtl="0">
              <a:lnSpc>
                <a:spcPct val="90000"/>
              </a:lnSpc>
              <a:spcBef>
                <a:spcPts val="500"/>
              </a:spcBef>
              <a:spcAft>
                <a:spcPts val="0"/>
              </a:spcAft>
              <a:buClr>
                <a:schemeClr val="dk1"/>
              </a:buClr>
              <a:buSzPts val="2400"/>
              <a:buChar char="•"/>
            </a:pPr>
            <a:r>
              <a:rPr lang="en-IN" u="sng" dirty="0">
                <a:solidFill>
                  <a:schemeClr val="hlink"/>
                </a:solidFill>
                <a:hlinkClick r:id="rId9"/>
              </a:rPr>
              <a:t>http://aka.ms/manishgupta</a:t>
            </a:r>
            <a:r>
              <a:rPr lang="en-IN" dirty="0"/>
              <a:t>, </a:t>
            </a:r>
            <a:r>
              <a:rPr lang="en-IN" u="sng" dirty="0">
                <a:solidFill>
                  <a:schemeClr val="hlink"/>
                </a:solidFill>
                <a:hlinkClick r:id="rId10"/>
              </a:rPr>
              <a:t>https://sites.google.com/view/manishg/</a:t>
            </a:r>
            <a:r>
              <a:rPr lang="en-IN" dirty="0"/>
              <a:t> </a:t>
            </a:r>
            <a:endParaRPr dirty="0"/>
          </a:p>
          <a:p>
            <a:pPr marL="685800" lvl="1" indent="-228600" algn="l" rtl="0">
              <a:lnSpc>
                <a:spcPct val="90000"/>
              </a:lnSpc>
              <a:spcBef>
                <a:spcPts val="500"/>
              </a:spcBef>
              <a:spcAft>
                <a:spcPts val="0"/>
              </a:spcAft>
              <a:buClr>
                <a:schemeClr val="dk1"/>
              </a:buClr>
              <a:buSzPts val="2400"/>
              <a:buChar char="•"/>
            </a:pPr>
            <a:r>
              <a:rPr lang="en-IN" u="sng" dirty="0">
                <a:solidFill>
                  <a:schemeClr val="hlink"/>
                </a:solidFill>
                <a:hlinkClick r:id="rId11"/>
              </a:rPr>
              <a:t>https://sites.google.com/view/bccl-iiith/home</a:t>
            </a:r>
            <a:r>
              <a:rPr lang="en-IN" dirty="0"/>
              <a:t> </a:t>
            </a:r>
          </a:p>
          <a:p>
            <a:pPr marL="685800" lvl="1" indent="-76200" algn="l" rtl="0">
              <a:lnSpc>
                <a:spcPct val="90000"/>
              </a:lnSpc>
              <a:spcBef>
                <a:spcPts val="500"/>
              </a:spcBef>
              <a:spcAft>
                <a:spcPts val="0"/>
              </a:spcAft>
              <a:buClr>
                <a:schemeClr val="dk1"/>
              </a:buClr>
              <a:buSzPts val="2400"/>
              <a:buNone/>
            </a:pPr>
            <a:endParaRPr lang="en-IN"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283BDFF5-6D17-1290-8DE5-240C20A48E50}"/>
            </a:ext>
          </a:extLst>
        </p:cNvPr>
        <p:cNvGrpSpPr/>
        <p:nvPr/>
      </p:nvGrpSpPr>
      <p:grpSpPr>
        <a:xfrm>
          <a:off x="0" y="0"/>
          <a:ext cx="0" cy="0"/>
          <a:chOff x="0" y="0"/>
          <a:chExt cx="0" cy="0"/>
        </a:xfrm>
      </p:grpSpPr>
      <p:sp>
        <p:nvSpPr>
          <p:cNvPr id="154" name="Google Shape;154;p2">
            <a:extLst>
              <a:ext uri="{FF2B5EF4-FFF2-40B4-BE49-F238E27FC236}">
                <a16:creationId xmlns:a16="http://schemas.microsoft.com/office/drawing/2014/main" id="{D706CF87-AE79-02EB-6DF5-0FF93F0DEC7A}"/>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dirty="0"/>
              <a:t>Agenda</a:t>
            </a:r>
            <a:endParaRPr dirty="0"/>
          </a:p>
        </p:txBody>
      </p:sp>
      <p:sp>
        <p:nvSpPr>
          <p:cNvPr id="155" name="Google Shape;155;p2">
            <a:extLst>
              <a:ext uri="{FF2B5EF4-FFF2-40B4-BE49-F238E27FC236}">
                <a16:creationId xmlns:a16="http://schemas.microsoft.com/office/drawing/2014/main" id="{06C117C8-932D-A95C-3DC2-EC84E5475F28}"/>
              </a:ext>
            </a:extLst>
          </p:cNvPr>
          <p:cNvSpPr txBox="1">
            <a:spLocks noGrp="1"/>
          </p:cNvSpPr>
          <p:nvPr>
            <p:ph type="body" idx="1"/>
          </p:nvPr>
        </p:nvSpPr>
        <p:spPr>
          <a:xfrm>
            <a:off x="147638" y="1104900"/>
            <a:ext cx="11891962" cy="519112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buSzPts val="2800"/>
            </a:pPr>
            <a:r>
              <a:rPr lang="en-US" dirty="0"/>
              <a:t>Introduction to the tutorial [10 min]</a:t>
            </a:r>
          </a:p>
          <a:p>
            <a:pPr marL="228600" lvl="0" indent="-228600">
              <a:buSzPts val="2800"/>
            </a:pPr>
            <a:r>
              <a:rPr lang="en-US" dirty="0">
                <a:solidFill>
                  <a:schemeClr val="tx1"/>
                </a:solidFill>
              </a:rPr>
              <a:t>Introduction to Brain Encoding and Decoding [50 min]</a:t>
            </a:r>
          </a:p>
          <a:p>
            <a:pPr marL="685800" lvl="1" indent="-228600">
              <a:buSzPts val="2800"/>
            </a:pPr>
            <a:r>
              <a:rPr lang="en-US" b="1" dirty="0">
                <a:solidFill>
                  <a:srgbClr val="EE0000"/>
                </a:solidFill>
              </a:rPr>
              <a:t>Brain Encoding/Decoding and applications</a:t>
            </a:r>
          </a:p>
          <a:p>
            <a:pPr marL="685800" lvl="1" indent="-228600">
              <a:buSzPts val="2800"/>
            </a:pPr>
            <a:r>
              <a:rPr lang="en-IN" dirty="0"/>
              <a:t>Introduction to popular datasets</a:t>
            </a:r>
          </a:p>
          <a:p>
            <a:pPr marL="685800" lvl="1" indent="-228600">
              <a:buSzPts val="2800"/>
            </a:pPr>
            <a:r>
              <a:rPr lang="en-US" dirty="0">
                <a:solidFill>
                  <a:schemeClr val="tx1"/>
                </a:solidFill>
              </a:rPr>
              <a:t>Text Stimulus Representations</a:t>
            </a:r>
          </a:p>
          <a:p>
            <a:pPr marL="685800" lvl="1" indent="-228600">
              <a:buSzPts val="2800"/>
            </a:pPr>
            <a:r>
              <a:rPr lang="en-US" dirty="0">
                <a:solidFill>
                  <a:schemeClr val="tx1"/>
                </a:solidFill>
              </a:rPr>
              <a:t>Alignment Between AI Models and Human Brain Language Comprehension</a:t>
            </a:r>
          </a:p>
          <a:p>
            <a:pPr marL="228600" lvl="0" indent="-228600">
              <a:buSzPts val="2800"/>
            </a:pPr>
            <a:r>
              <a:rPr lang="en-US" dirty="0"/>
              <a:t>Brain Encoding: Scaling Laws, </a:t>
            </a:r>
            <a:r>
              <a:rPr lang="en-US" dirty="0" err="1"/>
              <a:t>Multilinguality</a:t>
            </a:r>
            <a:r>
              <a:rPr lang="en-US" dirty="0"/>
              <a:t>, Multimodal and Instruction-tuned Models [60 min]</a:t>
            </a:r>
          </a:p>
          <a:p>
            <a:pPr marL="228600" lvl="0" indent="-228600">
              <a:buSzPts val="2800"/>
            </a:pPr>
            <a:r>
              <a:rPr lang="en-US" dirty="0"/>
              <a:t>Coffee Break &amp; Networking [30 min]</a:t>
            </a:r>
          </a:p>
          <a:p>
            <a:pPr marL="228600" lvl="0" indent="-228600">
              <a:buSzPts val="2800"/>
            </a:pPr>
            <a:r>
              <a:rPr lang="en-US" dirty="0"/>
              <a:t>Brain-informed Fine-tuning of Language Models [30 min]</a:t>
            </a:r>
          </a:p>
          <a:p>
            <a:pPr marL="228600" lvl="0" indent="-228600">
              <a:buSzPts val="2800"/>
            </a:pPr>
            <a:r>
              <a:rPr lang="en-US" dirty="0"/>
              <a:t>Brain-based Interpretability and Causal Testing of AI Models [20 min]</a:t>
            </a:r>
          </a:p>
          <a:p>
            <a:pPr marL="228600" lvl="0" indent="-228600">
              <a:buSzPts val="2800"/>
            </a:pPr>
            <a:r>
              <a:rPr lang="en-US" dirty="0"/>
              <a:t>Brain Decoding [30 min]</a:t>
            </a:r>
          </a:p>
          <a:p>
            <a:pPr marL="228600" lvl="0" indent="-228600">
              <a:buSzPts val="2800"/>
            </a:pPr>
            <a:r>
              <a:rPr lang="en-US" dirty="0"/>
              <a:t>Summary and Future Trends [10 min]</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58" name="Google Shape;158;p2">
            <a:extLst>
              <a:ext uri="{FF2B5EF4-FFF2-40B4-BE49-F238E27FC236}">
                <a16:creationId xmlns:a16="http://schemas.microsoft.com/office/drawing/2014/main" id="{0F5E81C1-5B45-6B90-034C-E9D85BF250FC}"/>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spTree>
    <p:extLst>
      <p:ext uri="{BB962C8B-B14F-4D97-AF65-F5344CB8AC3E}">
        <p14:creationId xmlns:p14="http://schemas.microsoft.com/office/powerpoint/2010/main" val="3015281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6"/>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Neuroscience</a:t>
            </a:r>
            <a:endParaRPr/>
          </a:p>
        </p:txBody>
      </p:sp>
      <p:sp>
        <p:nvSpPr>
          <p:cNvPr id="191" name="Google Shape;191;p6"/>
          <p:cNvSpPr txBox="1">
            <a:spLocks noGrp="1"/>
          </p:cNvSpPr>
          <p:nvPr>
            <p:ph type="body" idx="1"/>
          </p:nvPr>
        </p:nvSpPr>
        <p:spPr>
          <a:xfrm>
            <a:off x="147638" y="1512048"/>
            <a:ext cx="11891962" cy="478397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ct val="100000"/>
              <a:buChar char="•"/>
            </a:pPr>
            <a:r>
              <a:rPr lang="en-IN" dirty="0"/>
              <a:t>Field of science that studies the structure and function of the nervous system of different species.</a:t>
            </a:r>
          </a:p>
          <a:p>
            <a:pPr marL="228600" lvl="0" indent="-228600">
              <a:spcBef>
                <a:spcPts val="0"/>
              </a:spcBef>
              <a:buSzPct val="100000"/>
            </a:pPr>
            <a:r>
              <a:rPr lang="en-US" dirty="0"/>
              <a:t>How is information represented and processed in the brain?</a:t>
            </a:r>
          </a:p>
          <a:p>
            <a:pPr marL="685800" lvl="1" indent="-228600">
              <a:spcBef>
                <a:spcPts val="0"/>
              </a:spcBef>
              <a:buSzPct val="100000"/>
            </a:pPr>
            <a:r>
              <a:rPr lang="en-US" dirty="0"/>
              <a:t>How does the brain integrate text, vision, sound, and touch?</a:t>
            </a:r>
          </a:p>
          <a:p>
            <a:pPr marL="685800" lvl="1" indent="-228600">
              <a:spcBef>
                <a:spcPts val="0"/>
              </a:spcBef>
              <a:buSzPct val="100000"/>
            </a:pPr>
            <a:r>
              <a:rPr lang="en-US" dirty="0"/>
              <a:t>How do abstract concepts (like numbers or language) get encoded?</a:t>
            </a:r>
          </a:p>
          <a:p>
            <a:pPr marL="228600" indent="-228600">
              <a:spcBef>
                <a:spcPts val="0"/>
              </a:spcBef>
              <a:buSzPct val="100000"/>
            </a:pPr>
            <a:r>
              <a:rPr lang="en-US" dirty="0"/>
              <a:t>How does the brain learn and change?</a:t>
            </a:r>
          </a:p>
          <a:p>
            <a:pPr marL="685800" lvl="1" indent="-228600">
              <a:spcBef>
                <a:spcPts val="0"/>
              </a:spcBef>
              <a:buSzPct val="100000"/>
            </a:pPr>
            <a:r>
              <a:rPr lang="en-US" dirty="0"/>
              <a:t>What are the neural mechanisms that allow learning, memory, and adaptation?</a:t>
            </a:r>
          </a:p>
          <a:p>
            <a:pPr marL="685800" lvl="1" indent="-228600">
              <a:spcBef>
                <a:spcPts val="0"/>
              </a:spcBef>
              <a:buSzPct val="100000"/>
            </a:pPr>
            <a:r>
              <a:rPr lang="en-US" dirty="0"/>
              <a:t>How are memories formed but not overwritten?</a:t>
            </a:r>
          </a:p>
          <a:p>
            <a:pPr marL="685800" lvl="1" indent="-228600">
              <a:spcBef>
                <a:spcPts val="0"/>
              </a:spcBef>
              <a:buSzPct val="100000"/>
            </a:pPr>
            <a:r>
              <a:rPr lang="en-US" dirty="0"/>
              <a:t>How does the brain learn from very few examples?</a:t>
            </a:r>
          </a:p>
          <a:p>
            <a:pPr marL="685800" lvl="1" indent="-228600">
              <a:spcBef>
                <a:spcPts val="0"/>
              </a:spcBef>
              <a:buSzPct val="100000"/>
            </a:pPr>
            <a:r>
              <a:rPr lang="en-US" dirty="0"/>
              <a:t>How does RL work biologically?</a:t>
            </a:r>
          </a:p>
          <a:p>
            <a:pPr marL="228600" indent="-228600">
              <a:spcBef>
                <a:spcPts val="0"/>
              </a:spcBef>
              <a:buSzPct val="100000"/>
            </a:pPr>
            <a:r>
              <a:rPr lang="en-US" dirty="0"/>
              <a:t>How do large-scale brain circuits coordinate behavior?</a:t>
            </a:r>
          </a:p>
          <a:p>
            <a:pPr marL="685800" lvl="1" indent="-228600">
              <a:spcBef>
                <a:spcPts val="0"/>
              </a:spcBef>
              <a:buSzPct val="100000"/>
            </a:pPr>
            <a:r>
              <a:rPr lang="en-US" dirty="0"/>
              <a:t>How do distributed brain regions work together to produce coherent behavior?</a:t>
            </a:r>
          </a:p>
          <a:p>
            <a:pPr marL="685800" lvl="1" indent="-228600">
              <a:spcBef>
                <a:spcPts val="0"/>
              </a:spcBef>
              <a:buSzPct val="100000"/>
            </a:pPr>
            <a:r>
              <a:rPr lang="en-US" dirty="0"/>
              <a:t>How does the brain decide when to act or inhibit action?</a:t>
            </a:r>
          </a:p>
          <a:p>
            <a:pPr marL="685800" lvl="1" indent="-228600">
              <a:spcBef>
                <a:spcPts val="0"/>
              </a:spcBef>
              <a:buSzPct val="100000"/>
            </a:pPr>
            <a:r>
              <a:rPr lang="en-US" dirty="0"/>
              <a:t>How do sensory inputs get transformed into motor outputs?</a:t>
            </a:r>
            <a:endParaRPr lang="en-IN" dirty="0"/>
          </a:p>
        </p:txBody>
      </p:sp>
      <p:sp>
        <p:nvSpPr>
          <p:cNvPr id="194" name="Google Shape;194;p6"/>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pic>
        <p:nvPicPr>
          <p:cNvPr id="195" name="Google Shape;195;p6"/>
          <p:cNvPicPr preferRelativeResize="0"/>
          <p:nvPr/>
        </p:nvPicPr>
        <p:blipFill rotWithShape="1">
          <a:blip r:embed="rId3">
            <a:alphaModFix/>
          </a:blip>
          <a:srcRect l="16546" t="9851" r="25252" b="15005"/>
          <a:stretch/>
        </p:blipFill>
        <p:spPr>
          <a:xfrm>
            <a:off x="10518590" y="16435"/>
            <a:ext cx="1614874" cy="1399574"/>
          </a:xfrm>
          <a:prstGeom prst="rect">
            <a:avLst/>
          </a:prstGeom>
          <a:noFill/>
          <a:ln>
            <a:noFill/>
          </a:ln>
        </p:spPr>
      </p:pic>
    </p:spTree>
    <p:extLst>
      <p:ext uri="{BB962C8B-B14F-4D97-AF65-F5344CB8AC3E}">
        <p14:creationId xmlns:p14="http://schemas.microsoft.com/office/powerpoint/2010/main" val="2796434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02CB2B7D-C4DB-03D1-D07A-635D82A20A19}"/>
            </a:ext>
          </a:extLst>
        </p:cNvPr>
        <p:cNvGrpSpPr/>
        <p:nvPr/>
      </p:nvGrpSpPr>
      <p:grpSpPr>
        <a:xfrm>
          <a:off x="0" y="0"/>
          <a:ext cx="0" cy="0"/>
          <a:chOff x="0" y="0"/>
          <a:chExt cx="0" cy="0"/>
        </a:xfrm>
      </p:grpSpPr>
      <p:sp>
        <p:nvSpPr>
          <p:cNvPr id="190" name="Google Shape;190;p6">
            <a:extLst>
              <a:ext uri="{FF2B5EF4-FFF2-40B4-BE49-F238E27FC236}">
                <a16:creationId xmlns:a16="http://schemas.microsoft.com/office/drawing/2014/main" id="{0029EA80-2842-785C-2F03-8738E1CBA934}"/>
              </a:ext>
            </a:extLst>
          </p:cNvPr>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IN"/>
              <a:t>Neuroscience</a:t>
            </a:r>
            <a:endParaRPr/>
          </a:p>
        </p:txBody>
      </p:sp>
      <p:sp>
        <p:nvSpPr>
          <p:cNvPr id="191" name="Google Shape;191;p6">
            <a:extLst>
              <a:ext uri="{FF2B5EF4-FFF2-40B4-BE49-F238E27FC236}">
                <a16:creationId xmlns:a16="http://schemas.microsoft.com/office/drawing/2014/main" id="{53078418-ED38-F710-605D-1CE2990647C2}"/>
              </a:ext>
            </a:extLst>
          </p:cNvPr>
          <p:cNvSpPr txBox="1">
            <a:spLocks noGrp="1"/>
          </p:cNvSpPr>
          <p:nvPr>
            <p:ph type="body" idx="1"/>
          </p:nvPr>
        </p:nvSpPr>
        <p:spPr>
          <a:xfrm>
            <a:off x="147638" y="1512048"/>
            <a:ext cx="11891962" cy="4783978"/>
          </a:xfrm>
          <a:prstGeom prst="rect">
            <a:avLst/>
          </a:prstGeom>
          <a:noFill/>
          <a:ln>
            <a:noFill/>
          </a:ln>
        </p:spPr>
        <p:txBody>
          <a:bodyPr spcFirstLastPara="1" wrap="square" lIns="91425" tIns="45700" rIns="91425" bIns="45700" anchor="t" anchorCtr="0">
            <a:normAutofit/>
          </a:bodyPr>
          <a:lstStyle/>
          <a:p>
            <a:pPr marL="228600" lvl="0" indent="-228600">
              <a:spcBef>
                <a:spcPts val="0"/>
              </a:spcBef>
              <a:buSzPct val="100000"/>
            </a:pPr>
            <a:r>
              <a:rPr lang="en-US" dirty="0"/>
              <a:t>What goes wrong in neurological and psychiatric disorders, and how can we fix it?</a:t>
            </a:r>
          </a:p>
          <a:p>
            <a:pPr marL="685800" lvl="1" indent="-228600">
              <a:spcBef>
                <a:spcPts val="0"/>
              </a:spcBef>
              <a:buSzPct val="100000"/>
            </a:pPr>
            <a:r>
              <a:rPr lang="en-US" dirty="0"/>
              <a:t>How do disruptions in brain structure or function cause diseases (Alzheimer’s, depression, Parkinson’s, autism, and schizophrenia), and how can we treat them?</a:t>
            </a:r>
          </a:p>
          <a:p>
            <a:pPr marL="685800" lvl="1" indent="-228600">
              <a:spcBef>
                <a:spcPts val="0"/>
              </a:spcBef>
              <a:buSzPct val="100000"/>
            </a:pPr>
            <a:r>
              <a:rPr lang="en-US" dirty="0"/>
              <a:t>Precision psychiatry: Can we predict which treatment will work for whom, when, and why?</a:t>
            </a:r>
          </a:p>
          <a:p>
            <a:pPr marL="228600" indent="-228600">
              <a:spcBef>
                <a:spcPts val="0"/>
              </a:spcBef>
              <a:buSzPct val="100000"/>
            </a:pPr>
            <a:r>
              <a:rPr lang="en-US" dirty="0"/>
              <a:t>How does the brain give rise to the mind and consciousness?</a:t>
            </a:r>
          </a:p>
          <a:p>
            <a:pPr marL="685800" lvl="1" indent="-228600">
              <a:spcBef>
                <a:spcPts val="0"/>
              </a:spcBef>
              <a:buSzPct val="100000"/>
            </a:pPr>
            <a:r>
              <a:rPr lang="en-US" dirty="0"/>
              <a:t>How do electrical and chemical signals in neurons produce subjective experiences like thoughts, emotions, awareness, and the sense of self?</a:t>
            </a:r>
          </a:p>
          <a:p>
            <a:pPr marL="685800" lvl="1" indent="-228600">
              <a:spcBef>
                <a:spcPts val="0"/>
              </a:spcBef>
              <a:buSzPct val="100000"/>
            </a:pPr>
            <a:r>
              <a:rPr lang="en-US" dirty="0"/>
              <a:t>Is consciousness localized or distributed?</a:t>
            </a:r>
          </a:p>
          <a:p>
            <a:pPr marL="685800" lvl="1" indent="-228600">
              <a:spcBef>
                <a:spcPts val="0"/>
              </a:spcBef>
              <a:buSzPct val="100000"/>
            </a:pPr>
            <a:r>
              <a:rPr lang="en-US" dirty="0"/>
              <a:t>Can machines ever be conscious?</a:t>
            </a:r>
          </a:p>
          <a:p>
            <a:pPr marL="685800" lvl="1" indent="-228600">
              <a:spcBef>
                <a:spcPts val="0"/>
              </a:spcBef>
              <a:buSzPct val="100000"/>
            </a:pPr>
            <a:r>
              <a:rPr lang="en-US" dirty="0"/>
              <a:t>What changes in the brain when consciousness is lost?</a:t>
            </a:r>
          </a:p>
          <a:p>
            <a:pPr marL="228600" indent="-228600">
              <a:spcBef>
                <a:spcPts val="0"/>
              </a:spcBef>
              <a:buSzPct val="100000"/>
            </a:pPr>
            <a:r>
              <a:rPr lang="en-IN" dirty="0"/>
              <a:t>Brain-computer interfaces</a:t>
            </a:r>
          </a:p>
        </p:txBody>
      </p:sp>
      <p:sp>
        <p:nvSpPr>
          <p:cNvPr id="194" name="Google Shape;194;p6">
            <a:extLst>
              <a:ext uri="{FF2B5EF4-FFF2-40B4-BE49-F238E27FC236}">
                <a16:creationId xmlns:a16="http://schemas.microsoft.com/office/drawing/2014/main" id="{8DE1E1B4-0841-8801-7232-F9166563B7EE}"/>
              </a:ext>
            </a:extLst>
          </p:cNvPr>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47500" lnSpcReduction="20000"/>
          </a:bodyPr>
          <a:lstStyle/>
          <a:p>
            <a:pPr marL="228600" lvl="0" indent="-157480" algn="l" rtl="0">
              <a:lnSpc>
                <a:spcPct val="90000"/>
              </a:lnSpc>
              <a:spcBef>
                <a:spcPts val="0"/>
              </a:spcBef>
              <a:spcAft>
                <a:spcPts val="0"/>
              </a:spcAft>
              <a:buClr>
                <a:schemeClr val="dk1"/>
              </a:buClr>
              <a:buSzPct val="100000"/>
              <a:buNone/>
            </a:pPr>
            <a:endParaRPr/>
          </a:p>
        </p:txBody>
      </p:sp>
      <p:pic>
        <p:nvPicPr>
          <p:cNvPr id="195" name="Google Shape;195;p6">
            <a:extLst>
              <a:ext uri="{FF2B5EF4-FFF2-40B4-BE49-F238E27FC236}">
                <a16:creationId xmlns:a16="http://schemas.microsoft.com/office/drawing/2014/main" id="{3DD3346F-744D-BD66-2759-7B7765C23EF8}"/>
              </a:ext>
            </a:extLst>
          </p:cNvPr>
          <p:cNvPicPr preferRelativeResize="0"/>
          <p:nvPr/>
        </p:nvPicPr>
        <p:blipFill rotWithShape="1">
          <a:blip r:embed="rId3">
            <a:alphaModFix/>
          </a:blip>
          <a:srcRect l="16546" t="9851" r="25252" b="15005"/>
          <a:stretch/>
        </p:blipFill>
        <p:spPr>
          <a:xfrm>
            <a:off x="10518590" y="16435"/>
            <a:ext cx="1614874" cy="1399574"/>
          </a:xfrm>
          <a:prstGeom prst="rect">
            <a:avLst/>
          </a:prstGeom>
          <a:noFill/>
          <a:ln>
            <a:noFill/>
          </a:ln>
        </p:spPr>
      </p:pic>
    </p:spTree>
    <p:extLst>
      <p:ext uri="{BB962C8B-B14F-4D97-AF65-F5344CB8AC3E}">
        <p14:creationId xmlns:p14="http://schemas.microsoft.com/office/powerpoint/2010/main" val="2846831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3" name="Google Shape;203;p7"/>
          <p:cNvSpPr txBox="1">
            <a:spLocks noGrp="1"/>
          </p:cNvSpPr>
          <p:nvPr>
            <p:ph type="sldNum" idx="12"/>
          </p:nvPr>
        </p:nvSpPr>
        <p:spPr>
          <a:xfrm>
            <a:off x="8610600" y="6532575"/>
            <a:ext cx="34290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IN"/>
              <a:t>9</a:t>
            </a:fld>
            <a:endParaRPr/>
          </a:p>
        </p:txBody>
      </p:sp>
      <p:sp>
        <p:nvSpPr>
          <p:cNvPr id="204" name="Google Shape;204;p7"/>
          <p:cNvSpPr txBox="1">
            <a:spLocks noGrp="1"/>
          </p:cNvSpPr>
          <p:nvPr>
            <p:ph type="body" idx="2"/>
          </p:nvPr>
        </p:nvSpPr>
        <p:spPr>
          <a:xfrm>
            <a:off x="147638" y="6296025"/>
            <a:ext cx="11891962" cy="236550"/>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lnSpc>
                <a:spcPct val="90000"/>
              </a:lnSpc>
              <a:spcBef>
                <a:spcPts val="0"/>
              </a:spcBef>
              <a:spcAft>
                <a:spcPts val="0"/>
              </a:spcAft>
              <a:buClr>
                <a:srgbClr val="222222"/>
              </a:buClr>
              <a:buSzPct val="100000"/>
              <a:buNone/>
            </a:pP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Ivanova, Anna A., Martin Schrimpf, Stefano Anzellotti, Noga Zaslavsky, Evelina Fedorenko, and Leyla Isik. "Is it that simple? Linear mapping models in cognitive neuroscience." </a:t>
            </a:r>
            <a:r>
              <a:rPr lang="en-IN" b="0" i="1"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bioRxiv</a:t>
            </a:r>
            <a:r>
              <a:rPr lang="en-IN" b="0" i="0" u="sng">
                <a:solidFill>
                  <a:srgbClr val="222222"/>
                </a:solidFill>
                <a:latin typeface="Arial"/>
                <a:ea typeface="Arial"/>
                <a:cs typeface="Arial"/>
                <a:sym typeface="Arial"/>
                <a:hlinkClick r:id="rId3">
                  <a:extLst>
                    <a:ext uri="{A12FA001-AC4F-418D-AE19-62706E023703}">
                      <ahyp:hlinkClr xmlns:ahyp="http://schemas.microsoft.com/office/drawing/2018/hyperlinkcolor" val="tx"/>
                    </a:ext>
                  </a:extLst>
                </a:hlinkClick>
              </a:rPr>
              <a:t> (2021).</a:t>
            </a:r>
            <a:endParaRPr/>
          </a:p>
        </p:txBody>
      </p:sp>
      <p:pic>
        <p:nvPicPr>
          <p:cNvPr id="205" name="Google Shape;205;p7"/>
          <p:cNvPicPr preferRelativeResize="0">
            <a:picLocks noGrp="1"/>
          </p:cNvPicPr>
          <p:nvPr>
            <p:ph type="body" idx="3"/>
          </p:nvPr>
        </p:nvPicPr>
        <p:blipFill rotWithShape="1">
          <a:blip r:embed="rId4">
            <a:alphaModFix/>
          </a:blip>
          <a:srcRect l="6582" t="74654" r="2135"/>
          <a:stretch>
            <a:fillRect/>
          </a:stretch>
        </p:blipFill>
        <p:spPr>
          <a:xfrm>
            <a:off x="6648450" y="3612357"/>
            <a:ext cx="4953000" cy="1635918"/>
          </a:xfrm>
          <a:prstGeom prst="rect">
            <a:avLst/>
          </a:prstGeom>
          <a:noFill/>
          <a:ln>
            <a:noFill/>
          </a:ln>
        </p:spPr>
      </p:pic>
      <p:sp>
        <p:nvSpPr>
          <p:cNvPr id="206" name="Google Shape;206;p7"/>
          <p:cNvSpPr txBox="1">
            <a:spLocks noGrp="1"/>
          </p:cNvSpPr>
          <p:nvPr>
            <p:ph type="title"/>
          </p:nvPr>
        </p:nvSpPr>
        <p:spPr>
          <a:xfrm>
            <a:off x="0" y="1"/>
            <a:ext cx="12192000" cy="952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IN"/>
              <a:t>Brain encoding and decoding in cognitive neuroscience</a:t>
            </a:r>
            <a:endParaRPr/>
          </a:p>
        </p:txBody>
      </p:sp>
      <p:sp>
        <p:nvSpPr>
          <p:cNvPr id="8" name="Date Placeholder 7">
            <a:extLst>
              <a:ext uri="{FF2B5EF4-FFF2-40B4-BE49-F238E27FC236}">
                <a16:creationId xmlns:a16="http://schemas.microsoft.com/office/drawing/2014/main" id="{7168780A-15A2-D5BB-72D4-86A709118536}"/>
              </a:ext>
            </a:extLst>
          </p:cNvPr>
          <p:cNvSpPr>
            <a:spLocks noGrp="1"/>
          </p:cNvSpPr>
          <p:nvPr>
            <p:ph type="dt" idx="10"/>
          </p:nvPr>
        </p:nvSpPr>
        <p:spPr/>
        <p:txBody>
          <a:bodyPr/>
          <a:lstStyle/>
          <a:p>
            <a:fld id="{15C72A19-83FD-4F00-B7FA-669EE3FC5256}" type="datetime1">
              <a:rPr lang="en-US" smtClean="0"/>
              <a:t>28-Dec-25</a:t>
            </a:fld>
            <a:endParaRPr lang="en-US"/>
          </a:p>
        </p:txBody>
      </p:sp>
      <p:pic>
        <p:nvPicPr>
          <p:cNvPr id="12" name="Google Shape;205;p7">
            <a:extLst>
              <a:ext uri="{FF2B5EF4-FFF2-40B4-BE49-F238E27FC236}">
                <a16:creationId xmlns:a16="http://schemas.microsoft.com/office/drawing/2014/main" id="{E24DB30E-990C-EF66-E5F8-EE43F04ADB17}"/>
              </a:ext>
            </a:extLst>
          </p:cNvPr>
          <p:cNvPicPr preferRelativeResize="0">
            <a:picLocks/>
          </p:cNvPicPr>
          <p:nvPr/>
        </p:nvPicPr>
        <p:blipFill rotWithShape="1">
          <a:blip r:embed="rId4">
            <a:alphaModFix/>
          </a:blip>
          <a:srcRect l="6582" r="2135" b="74654"/>
          <a:stretch>
            <a:fillRect/>
          </a:stretch>
        </p:blipFill>
        <p:spPr>
          <a:xfrm>
            <a:off x="6648450" y="1778007"/>
            <a:ext cx="4953000" cy="1635917"/>
          </a:xfrm>
          <a:prstGeom prst="rect">
            <a:avLst/>
          </a:prstGeom>
          <a:noFill/>
          <a:ln>
            <a:noFill/>
          </a:ln>
        </p:spPr>
      </p:pic>
      <mc:AlternateContent xmlns:mc="http://schemas.openxmlformats.org/markup-compatibility/2006">
        <mc:Choice xmlns:a14="http://schemas.microsoft.com/office/drawing/2010/main" Requires="a14">
          <p:sp>
            <p:nvSpPr>
              <p:cNvPr id="13" name="Content Placeholder 6">
                <a:extLst>
                  <a:ext uri="{FF2B5EF4-FFF2-40B4-BE49-F238E27FC236}">
                    <a16:creationId xmlns:a16="http://schemas.microsoft.com/office/drawing/2014/main" id="{9FAE7B24-3B3D-E6DE-DC99-59578A086556}"/>
                  </a:ext>
                </a:extLst>
              </p:cNvPr>
              <p:cNvSpPr txBox="1">
                <a:spLocks/>
              </p:cNvSpPr>
              <p:nvPr/>
            </p:nvSpPr>
            <p:spPr>
              <a:xfrm>
                <a:off x="147638" y="1128713"/>
                <a:ext cx="5805487" cy="51673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IN" dirty="0"/>
                  <a:t>Encoding is the process of learning the mapping </a:t>
                </a:r>
                <a14:m>
                  <m:oMath xmlns:m="http://schemas.openxmlformats.org/officeDocument/2006/math">
                    <m:r>
                      <a:rPr lang="en-IN" i="1" dirty="0" smtClean="0">
                        <a:latin typeface="Cambria Math" panose="02040503050406030204" pitchFamily="18" charset="0"/>
                      </a:rPr>
                      <m:t>𝑒</m:t>
                    </m:r>
                  </m:oMath>
                </a14:m>
                <a:r>
                  <a:rPr lang="en-IN" dirty="0"/>
                  <a:t> from the stimuli </a:t>
                </a:r>
                <a14:m>
                  <m:oMath xmlns:m="http://schemas.openxmlformats.org/officeDocument/2006/math">
                    <m:r>
                      <a:rPr lang="en-IN" i="1" dirty="0" smtClean="0">
                        <a:latin typeface="Cambria Math" panose="02040503050406030204" pitchFamily="18" charset="0"/>
                      </a:rPr>
                      <m:t>𝑆</m:t>
                    </m:r>
                  </m:oMath>
                </a14:m>
                <a:r>
                  <a:rPr lang="en-IN" dirty="0"/>
                  <a:t> to the neural activation </a:t>
                </a:r>
                <a14:m>
                  <m:oMath xmlns:m="http://schemas.openxmlformats.org/officeDocument/2006/math">
                    <m:r>
                      <a:rPr lang="en-IN" i="1" dirty="0" smtClean="0">
                        <a:latin typeface="Cambria Math" panose="02040503050406030204" pitchFamily="18" charset="0"/>
                      </a:rPr>
                      <m:t>𝐹</m:t>
                    </m:r>
                  </m:oMath>
                </a14:m>
                <a:r>
                  <a:rPr lang="en-IN" dirty="0"/>
                  <a:t>. </a:t>
                </a:r>
              </a:p>
              <a:p>
                <a:pPr lvl="1"/>
                <a:r>
                  <a:rPr lang="en-IN" dirty="0"/>
                  <a:t>Using feature </a:t>
                </a:r>
                <a:r>
                  <a:rPr lang="en-IN" dirty="0" err="1"/>
                  <a:t>engg</a:t>
                </a:r>
                <a:r>
                  <a:rPr lang="en-IN" dirty="0"/>
                  <a:t> or deep learning.</a:t>
                </a:r>
              </a:p>
              <a:p>
                <a:r>
                  <a:rPr lang="en-IN" dirty="0"/>
                  <a:t>Decoding constitutes learning mapping </a:t>
                </a:r>
                <a14:m>
                  <m:oMath xmlns:m="http://schemas.openxmlformats.org/officeDocument/2006/math">
                    <m:r>
                      <a:rPr lang="en-IN" i="1" dirty="0" smtClean="0">
                        <a:latin typeface="Cambria Math" panose="02040503050406030204" pitchFamily="18" charset="0"/>
                      </a:rPr>
                      <m:t>𝑑</m:t>
                    </m:r>
                  </m:oMath>
                </a14:m>
                <a:r>
                  <a:rPr lang="en-IN" dirty="0"/>
                  <a:t>, which predicts stimuli </a:t>
                </a:r>
                <a14:m>
                  <m:oMath xmlns:m="http://schemas.openxmlformats.org/officeDocument/2006/math">
                    <m:r>
                      <a:rPr lang="en-IN" i="1" dirty="0" smtClean="0">
                        <a:latin typeface="Cambria Math" panose="02040503050406030204" pitchFamily="18" charset="0"/>
                      </a:rPr>
                      <m:t>𝑆</m:t>
                    </m:r>
                  </m:oMath>
                </a14:m>
                <a:r>
                  <a:rPr lang="en-IN" dirty="0"/>
                  <a:t> back from the brain activation </a:t>
                </a:r>
                <a14:m>
                  <m:oMath xmlns:m="http://schemas.openxmlformats.org/officeDocument/2006/math">
                    <m:r>
                      <a:rPr lang="en-IN" i="1" dirty="0" smtClean="0">
                        <a:latin typeface="Cambria Math" panose="02040503050406030204" pitchFamily="18" charset="0"/>
                      </a:rPr>
                      <m:t>𝐹</m:t>
                    </m:r>
                  </m:oMath>
                </a14:m>
                <a:r>
                  <a:rPr lang="en-IN" dirty="0"/>
                  <a:t>.</a:t>
                </a:r>
              </a:p>
              <a:p>
                <a:pPr lvl="1"/>
                <a:r>
                  <a:rPr lang="en-IN" dirty="0"/>
                  <a:t>Oftentimes, we predict a stimulus representation </a:t>
                </a:r>
                <a14:m>
                  <m:oMath xmlns:m="http://schemas.openxmlformats.org/officeDocument/2006/math">
                    <m:r>
                      <a:rPr lang="en-IN" i="1" dirty="0" smtClean="0">
                        <a:latin typeface="Cambria Math" panose="02040503050406030204" pitchFamily="18" charset="0"/>
                      </a:rPr>
                      <m:t>𝑅</m:t>
                    </m:r>
                  </m:oMath>
                </a14:m>
                <a:r>
                  <a:rPr lang="en-IN" dirty="0"/>
                  <a:t> rather than actually reconstructing </a:t>
                </a:r>
                <a14:m>
                  <m:oMath xmlns:m="http://schemas.openxmlformats.org/officeDocument/2006/math">
                    <m:r>
                      <a:rPr lang="en-IN" i="1" dirty="0" smtClean="0">
                        <a:latin typeface="Cambria Math" panose="02040503050406030204" pitchFamily="18" charset="0"/>
                      </a:rPr>
                      <m:t>𝑆</m:t>
                    </m:r>
                  </m:oMath>
                </a14:m>
                <a:r>
                  <a:rPr lang="en-IN" dirty="0"/>
                  <a:t>.</a:t>
                </a:r>
              </a:p>
              <a:p>
                <a:endParaRPr lang="en-IN" dirty="0"/>
              </a:p>
            </p:txBody>
          </p:sp>
        </mc:Choice>
        <mc:Fallback>
          <p:sp>
            <p:nvSpPr>
              <p:cNvPr id="13" name="Content Placeholder 6">
                <a:extLst>
                  <a:ext uri="{FF2B5EF4-FFF2-40B4-BE49-F238E27FC236}">
                    <a16:creationId xmlns:a16="http://schemas.microsoft.com/office/drawing/2014/main" id="{9FAE7B24-3B3D-E6DE-DC99-59578A086556}"/>
                  </a:ext>
                </a:extLst>
              </p:cNvPr>
              <p:cNvSpPr txBox="1">
                <a:spLocks noRot="1" noChangeAspect="1" noMove="1" noResize="1" noEditPoints="1" noAdjustHandles="1" noChangeArrowheads="1" noChangeShapeType="1" noTextEdit="1"/>
              </p:cNvSpPr>
              <p:nvPr/>
            </p:nvSpPr>
            <p:spPr>
              <a:xfrm>
                <a:off x="147638" y="1128713"/>
                <a:ext cx="5805487" cy="5167312"/>
              </a:xfrm>
              <a:prstGeom prst="rect">
                <a:avLst/>
              </a:prstGeom>
              <a:blipFill>
                <a:blip r:embed="rId5"/>
                <a:stretch>
                  <a:fillRect r="-3358"/>
                </a:stretch>
              </a:blipFill>
              <a:ln>
                <a:noFill/>
              </a:ln>
            </p:spPr>
            <p:txBody>
              <a:bodyPr/>
              <a:lstStyle/>
              <a:p>
                <a:r>
                  <a:rPr lang="en-IN">
                    <a:noFill/>
                  </a:rPr>
                  <a:t> </a:t>
                </a:r>
              </a:p>
            </p:txBody>
          </p:sp>
        </mc:Fallback>
      </mc:AlternateContent>
    </p:spTree>
    <p:extLst>
      <p:ext uri="{BB962C8B-B14F-4D97-AF65-F5344CB8AC3E}">
        <p14:creationId xmlns:p14="http://schemas.microsoft.com/office/powerpoint/2010/main" val="103515605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4369</TotalTime>
  <Words>7751</Words>
  <Application>Microsoft Office PowerPoint</Application>
  <PresentationFormat>Widescreen</PresentationFormat>
  <Paragraphs>815</Paragraphs>
  <Slides>57</Slides>
  <Notes>42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57</vt:i4>
      </vt:variant>
    </vt:vector>
  </HeadingPairs>
  <TitlesOfParts>
    <vt:vector size="64" baseType="lpstr">
      <vt:lpstr>Calibri Light</vt:lpstr>
      <vt:lpstr>Calibri</vt:lpstr>
      <vt:lpstr>Arial</vt:lpstr>
      <vt:lpstr>Arial</vt:lpstr>
      <vt:lpstr>Cambria Math</vt:lpstr>
      <vt:lpstr>Office Theme</vt:lpstr>
      <vt:lpstr>1_Office Theme</vt:lpstr>
      <vt:lpstr>Brain-Inspired AI 2.0: Aligning Language Models Across Languages and Modalities</vt:lpstr>
      <vt:lpstr>Agenda</vt:lpstr>
      <vt:lpstr>Agenda</vt:lpstr>
      <vt:lpstr>Agenda</vt:lpstr>
      <vt:lpstr>Agenda</vt:lpstr>
      <vt:lpstr>Agenda</vt:lpstr>
      <vt:lpstr>Neuroscience</vt:lpstr>
      <vt:lpstr>Neuroscience</vt:lpstr>
      <vt:lpstr>Brain encoding and decoding in cognitive neuroscience</vt:lpstr>
      <vt:lpstr>Brain encoding and decoding</vt:lpstr>
      <vt:lpstr>Techniques for studying the brain function</vt:lpstr>
      <vt:lpstr>Computational Cognitive Science Research goals</vt:lpstr>
      <vt:lpstr>Agenda</vt:lpstr>
      <vt:lpstr>Types of stimuli and popular datasets</vt:lpstr>
      <vt:lpstr>Forms of stimulus presentation and data collection</vt:lpstr>
      <vt:lpstr>Text Stimulus Datasets </vt:lpstr>
      <vt:lpstr>Visual Stimulus Datasets </vt:lpstr>
      <vt:lpstr>Audio Stimulus Datasets </vt:lpstr>
      <vt:lpstr>Video Stimulus Datasets </vt:lpstr>
      <vt:lpstr>Other Multimodal Stimulus Datasets </vt:lpstr>
      <vt:lpstr>Agenda</vt:lpstr>
      <vt:lpstr>Text Stimulus Representations</vt:lpstr>
      <vt:lpstr>Basic NLP Representations for Word Stimuli</vt:lpstr>
      <vt:lpstr>Basic NLP Representations for Word Stimuli</vt:lpstr>
      <vt:lpstr>Discourse features (for Harry Potter dataset)</vt:lpstr>
      <vt:lpstr>DL Representations: Using embeddings for word stimuli</vt:lpstr>
      <vt:lpstr>DL Representations: Using longer context for word stimuli</vt:lpstr>
      <vt:lpstr>DL Representations: Using sentence embeddings</vt:lpstr>
      <vt:lpstr>DL Representations: Transformer-based methods for text stimuli (Layer #, context length, architecture)</vt:lpstr>
      <vt:lpstr>DL Representations: Transformer-based methods for text stimuli (NLP task finetuning)</vt:lpstr>
      <vt:lpstr>DL Representations: Transformer-based methods for text stimuli (Multi-task setup)</vt:lpstr>
      <vt:lpstr>Experiential attributes model for text stimuli</vt:lpstr>
      <vt:lpstr>Binary attribute representations</vt:lpstr>
      <vt:lpstr>Agenda</vt:lpstr>
      <vt:lpstr>Does context size impact alignment?</vt:lpstr>
      <vt:lpstr>What if we use uniform attention in first few layers?</vt:lpstr>
      <vt:lpstr>Is the representation of semantic information different when reading vs listening?</vt:lpstr>
      <vt:lpstr>Is the representation of semantic information different when reading vs listening?</vt:lpstr>
      <vt:lpstr>Do larger Transformer models lead to better brain‑encoding accuracy?</vt:lpstr>
      <vt:lpstr>Does improved perf of Transformer models on NLP benchmarks translate to better brain‑encoding accuracy?</vt:lpstr>
      <vt:lpstr>Does improved perf of Transformer models on NLP benchmarks translate to better brain‑encoding accuracy?</vt:lpstr>
      <vt:lpstr>Which NLP Tasks are the most Predictive of fMRI Brain Activity?</vt:lpstr>
      <vt:lpstr>Does the brain also perform next word prediction and is surprised when next word does not match the prediction?</vt:lpstr>
      <vt:lpstr>Does the brain also perform next word prediction and is surprised when next word does not match the prediction?</vt:lpstr>
      <vt:lpstr>Does the brain depend on context for processing text?</vt:lpstr>
      <vt:lpstr>Do speech models align with language and speech ROIs during speech production and comprehension?</vt:lpstr>
      <vt:lpstr>Are both text and audio needed for speech alignment?</vt:lpstr>
      <vt:lpstr>Which speech model aligns the best?</vt:lpstr>
      <vt:lpstr>Which Speech Tasks are the most Predictive of fMRI Brain Activity? </vt:lpstr>
      <vt:lpstr>Agenda</vt:lpstr>
      <vt:lpstr>Agenda</vt:lpstr>
      <vt:lpstr>Agenda</vt:lpstr>
      <vt:lpstr>Agenda</vt:lpstr>
      <vt:lpstr>Agenda</vt:lpstr>
      <vt:lpstr>Agenda</vt:lpstr>
      <vt:lpstr>A big thank you!</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Manish Gupta</dc:creator>
  <cp:lastModifiedBy>Manish Gupta (BING-IDC)</cp:lastModifiedBy>
  <cp:revision>115</cp:revision>
  <dcterms:created xsi:type="dcterms:W3CDTF">2021-04-26T06:30:14Z</dcterms:created>
  <dcterms:modified xsi:type="dcterms:W3CDTF">2025-12-28T16:27:07Z</dcterms:modified>
</cp:coreProperties>
</file>